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6" r:id="rId2"/>
    <p:sldId id="290" r:id="rId3"/>
    <p:sldId id="291" r:id="rId4"/>
    <p:sldId id="321" r:id="rId5"/>
    <p:sldId id="326" r:id="rId6"/>
    <p:sldId id="325" r:id="rId7"/>
    <p:sldId id="327" r:id="rId8"/>
    <p:sldId id="257" r:id="rId9"/>
    <p:sldId id="298" r:id="rId10"/>
    <p:sldId id="260" r:id="rId11"/>
    <p:sldId id="258" r:id="rId12"/>
    <p:sldId id="288" r:id="rId13"/>
    <p:sldId id="309" r:id="rId14"/>
    <p:sldId id="310" r:id="rId15"/>
    <p:sldId id="261" r:id="rId16"/>
    <p:sldId id="289" r:id="rId17"/>
    <p:sldId id="262" r:id="rId18"/>
    <p:sldId id="263" r:id="rId19"/>
    <p:sldId id="264" r:id="rId20"/>
    <p:sldId id="265" r:id="rId21"/>
    <p:sldId id="266" r:id="rId22"/>
    <p:sldId id="267" r:id="rId23"/>
    <p:sldId id="268" r:id="rId24"/>
    <p:sldId id="292" r:id="rId25"/>
    <p:sldId id="293" r:id="rId26"/>
    <p:sldId id="294" r:id="rId27"/>
    <p:sldId id="295" r:id="rId28"/>
    <p:sldId id="296" r:id="rId29"/>
    <p:sldId id="272" r:id="rId30"/>
    <p:sldId id="273" r:id="rId31"/>
    <p:sldId id="274" r:id="rId32"/>
    <p:sldId id="275" r:id="rId33"/>
    <p:sldId id="302" r:id="rId34"/>
    <p:sldId id="305" r:id="rId35"/>
    <p:sldId id="277" r:id="rId36"/>
    <p:sldId id="278" r:id="rId37"/>
    <p:sldId id="282" r:id="rId38"/>
    <p:sldId id="279" r:id="rId39"/>
    <p:sldId id="307" r:id="rId40"/>
    <p:sldId id="301" r:id="rId41"/>
    <p:sldId id="316" r:id="rId42"/>
    <p:sldId id="280" r:id="rId43"/>
    <p:sldId id="303" r:id="rId44"/>
    <p:sldId id="281" r:id="rId45"/>
    <p:sldId id="283" r:id="rId46"/>
    <p:sldId id="285" r:id="rId47"/>
    <p:sldId id="304" r:id="rId48"/>
    <p:sldId id="311" r:id="rId49"/>
    <p:sldId id="312" r:id="rId50"/>
    <p:sldId id="317" r:id="rId51"/>
    <p:sldId id="318" r:id="rId52"/>
    <p:sldId id="320" r:id="rId53"/>
    <p:sldId id="308" r:id="rId54"/>
    <p:sldId id="313" r:id="rId55"/>
    <p:sldId id="315"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047" autoAdjust="0"/>
  </p:normalViewPr>
  <p:slideViewPr>
    <p:cSldViewPr>
      <p:cViewPr varScale="1">
        <p:scale>
          <a:sx n="49" d="100"/>
          <a:sy n="49" d="100"/>
        </p:scale>
        <p:origin x="2054"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084AA16-DB87-4536-829F-8AFD1EAE951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zh.wikipedia.org/wiki/%E6%A8%A1%E6%8B%9F%E7%94%B5%E8%B7%AF" TargetMode="External"/><Relationship Id="rId3" Type="http://schemas.openxmlformats.org/officeDocument/2006/relationships/hyperlink" Target="https://zh.wikipedia.org/wiki/%E5%87%BD%E6%95%B0%E5%8F%91%E7%94%9F%E5%99%A8" TargetMode="External"/><Relationship Id="rId7" Type="http://schemas.openxmlformats.org/officeDocument/2006/relationships/hyperlink" Target="https://zh.wikipedia.org/wiki/%E7%94%B5%E5%AD%90%E4%BF%A1%E5%8F%B7"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zh.wikipedia.org/w/index.php?title=%E9%82%8F%E8%BC%AF%E4%BF%A1%E8%99%9F%E5%BD%A2%E7%99%BC%E7%94%9F%E5%99%A8&amp;action=edit&amp;redlink=1" TargetMode="External"/><Relationship Id="rId5" Type="http://schemas.openxmlformats.org/officeDocument/2006/relationships/hyperlink" Target="https://zh.wikipedia.org/w/index.php?title=%E5%B0%84%E9%A0%BB%E5%BE%AE%E6%B3%A2%E4%BF%A1%E8%99%9F%E7%99%BC%E7%94%9F%E5%99%A8&amp;action=edit&amp;redlink=1" TargetMode="External"/><Relationship Id="rId10" Type="http://schemas.openxmlformats.org/officeDocument/2006/relationships/hyperlink" Target="https://zh.wikipedia.org/wiki/%E7%94%B5%E5%8E%8B" TargetMode="External"/><Relationship Id="rId4" Type="http://schemas.openxmlformats.org/officeDocument/2006/relationships/hyperlink" Target="https://zh.wikipedia.org/w/index.php?title=%E4%BB%BB%E6%84%8F%E6%B3%A2%E5%BD%A2%E7%99%BC%E7%94%9F%E5%99%A8&amp;action=edit&amp;redlink=1" TargetMode="External"/><Relationship Id="rId9" Type="http://schemas.openxmlformats.org/officeDocument/2006/relationships/hyperlink" Target="https://zh.wikipedia.org/wiki/%E6%95%B0%E5%AD%97%E7%94%B5%E5%AD%90%E6%8A%80%E6%9C%A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aike.baidu.com/view/78196.ht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baidu.com/view/560603.htm" TargetMode="External"/><Relationship Id="rId5" Type="http://schemas.openxmlformats.org/officeDocument/2006/relationships/hyperlink" Target="http://baike.baidu.com/view/47398.htm" TargetMode="External"/><Relationship Id="rId4" Type="http://schemas.openxmlformats.org/officeDocument/2006/relationships/hyperlink" Target="http://baike.baidu.com/view/5018072.htm"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zh.wikipedia.org/wiki/%E9%9B%BB%E5%AD%90%E5%AD%B8" TargetMode="External"/><Relationship Id="rId7" Type="http://schemas.openxmlformats.org/officeDocument/2006/relationships/hyperlink" Target="https://zh.wikipedia.org/wiki/%E6%99%B6%E5%9C%93"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zh.wikipedia.org/wiki/%E8%A2%AB%E5%8B%95%E5%85%83%E4%BB%B6" TargetMode="External"/><Relationship Id="rId5" Type="http://schemas.openxmlformats.org/officeDocument/2006/relationships/hyperlink" Target="https://zh.wikipedia.org/wiki/%E5%8D%8A%E5%AF%BC%E4%BD%93%E5%99%A8%E4%BB%B6" TargetMode="External"/><Relationship Id="rId4" Type="http://schemas.openxmlformats.org/officeDocument/2006/relationships/hyperlink" Target="https://zh.wikipedia.org/wiki/%E9%9B%BB%E8%B7%A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6ADEBC-7866-49B7-82D3-5BE37A540CC3}" type="slidenum">
              <a:rPr lang="en-US" altLang="zh-CN"/>
              <a:pPr>
                <a:spcBef>
                  <a:spcPct val="0"/>
                </a:spcBef>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EE73A3-62C6-40C4-9275-C7E8EDDDA923}" type="slidenum">
              <a:rPr lang="en-US" altLang="zh-CN"/>
              <a:pPr>
                <a:spcBef>
                  <a:spcPct val="0"/>
                </a:spcBef>
              </a:pPr>
              <a:t>14</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zh-CN" altLang="en-US" sz="1200" b="1" i="0" kern="1200" dirty="0">
                <a:solidFill>
                  <a:schemeClr val="tx1"/>
                </a:solidFill>
                <a:effectLst/>
                <a:latin typeface="Arial" charset="0"/>
                <a:ea typeface="宋体" pitchFamily="2" charset="-122"/>
                <a:cs typeface="+mn-cs"/>
              </a:rPr>
              <a:t>信号发生器</a:t>
            </a:r>
            <a:r>
              <a:rPr lang="zh-CN" altLang="en-US" sz="1200" b="0" i="0" kern="1200" dirty="0">
                <a:solidFill>
                  <a:schemeClr val="tx1"/>
                </a:solidFill>
                <a:effectLst/>
                <a:latin typeface="Arial" charset="0"/>
                <a:ea typeface="宋体" pitchFamily="2" charset="-122"/>
                <a:cs typeface="+mn-cs"/>
              </a:rPr>
              <a:t>，通常细分为</a:t>
            </a:r>
            <a:r>
              <a:rPr lang="zh-CN" altLang="en-US" sz="1200" b="1" i="0" u="none" strike="noStrike" kern="1200" dirty="0">
                <a:solidFill>
                  <a:schemeClr val="tx1"/>
                </a:solidFill>
                <a:effectLst/>
                <a:latin typeface="Arial" charset="0"/>
                <a:ea typeface="宋体" pitchFamily="2" charset="-122"/>
                <a:cs typeface="+mn-cs"/>
                <a:hlinkClick r:id="rId3" tooltip="函数发生器"/>
              </a:rPr>
              <a:t>函数信号发生器</a:t>
            </a:r>
            <a:r>
              <a:rPr lang="zh-CN" altLang="en-US" sz="1200" b="0" i="0" kern="1200" dirty="0">
                <a:solidFill>
                  <a:schemeClr val="tx1"/>
                </a:solidFill>
                <a:effectLst/>
                <a:latin typeface="Arial" charset="0"/>
                <a:ea typeface="宋体" pitchFamily="2" charset="-122"/>
                <a:cs typeface="+mn-cs"/>
              </a:rPr>
              <a:t>、</a:t>
            </a:r>
            <a:r>
              <a:rPr lang="zh-CN" altLang="en-US" sz="1200" b="1" i="0" u="none" strike="noStrike" kern="1200" dirty="0">
                <a:solidFill>
                  <a:schemeClr val="tx1"/>
                </a:solidFill>
                <a:effectLst/>
                <a:latin typeface="Arial" charset="0"/>
                <a:ea typeface="宋体" pitchFamily="2" charset="-122"/>
                <a:cs typeface="+mn-cs"/>
                <a:hlinkClick r:id="rId4" tooltip="任意波形发生器（页面不存在）"/>
              </a:rPr>
              <a:t>任意波形发生器</a:t>
            </a:r>
            <a:r>
              <a:rPr lang="zh-CN" altLang="en-US" sz="1200" b="0" i="0" kern="1200" dirty="0">
                <a:solidFill>
                  <a:schemeClr val="tx1"/>
                </a:solidFill>
                <a:effectLst/>
                <a:latin typeface="Arial" charset="0"/>
                <a:ea typeface="宋体" pitchFamily="2" charset="-122"/>
                <a:cs typeface="+mn-cs"/>
              </a:rPr>
              <a:t>、</a:t>
            </a:r>
            <a:r>
              <a:rPr lang="zh-CN" altLang="en-US" sz="1200" b="1" i="0" u="none" strike="noStrike" kern="1200" dirty="0">
                <a:solidFill>
                  <a:schemeClr val="tx1"/>
                </a:solidFill>
                <a:effectLst/>
                <a:latin typeface="Arial" charset="0"/>
                <a:ea typeface="宋体" pitchFamily="2" charset="-122"/>
                <a:cs typeface="+mn-cs"/>
                <a:hlinkClick r:id="rId5" tooltip="射频微波信号发生器（页面不存在）"/>
              </a:rPr>
              <a:t>射频微波信号发生器</a:t>
            </a:r>
            <a:r>
              <a:rPr lang="zh-CN" altLang="en-US" sz="1200" b="0" i="0" kern="1200" dirty="0">
                <a:solidFill>
                  <a:schemeClr val="tx1"/>
                </a:solidFill>
                <a:effectLst/>
                <a:latin typeface="Arial" charset="0"/>
                <a:ea typeface="宋体" pitchFamily="2" charset="-122"/>
                <a:cs typeface="+mn-cs"/>
              </a:rPr>
              <a:t>、</a:t>
            </a:r>
            <a:r>
              <a:rPr lang="zh-CN" altLang="en-US" sz="1200" b="1" i="0" u="none" strike="noStrike" kern="1200" dirty="0">
                <a:solidFill>
                  <a:schemeClr val="tx1"/>
                </a:solidFill>
                <a:effectLst/>
                <a:latin typeface="Arial" charset="0"/>
                <a:ea typeface="宋体" pitchFamily="2" charset="-122"/>
                <a:cs typeface="+mn-cs"/>
                <a:hlinkClick r:id="rId6" tooltip="逻辑信号形发生器（页面不存在）"/>
              </a:rPr>
              <a:t>逻辑信号形发生器</a:t>
            </a:r>
            <a:r>
              <a:rPr lang="zh-CN" altLang="en-US" sz="1200" b="0" i="0" kern="1200" dirty="0">
                <a:solidFill>
                  <a:schemeClr val="tx1"/>
                </a:solidFill>
                <a:effectLst/>
                <a:latin typeface="Arial" charset="0"/>
                <a:ea typeface="宋体" pitchFamily="2" charset="-122"/>
                <a:cs typeface="+mn-cs"/>
              </a:rPr>
              <a:t>等等，是一个用于产生重复或不重复的</a:t>
            </a:r>
            <a:r>
              <a:rPr lang="zh-CN" altLang="en-US" sz="1200" b="0" i="0" u="none" strike="noStrike" kern="1200" dirty="0">
                <a:solidFill>
                  <a:schemeClr val="tx1"/>
                </a:solidFill>
                <a:effectLst/>
                <a:latin typeface="Arial" charset="0"/>
                <a:ea typeface="宋体" pitchFamily="2" charset="-122"/>
                <a:cs typeface="+mn-cs"/>
                <a:hlinkClick r:id="rId7" tooltip="电子信号"/>
              </a:rPr>
              <a:t>电子信号</a:t>
            </a:r>
            <a:r>
              <a:rPr lang="zh-CN" altLang="en-US" sz="1200" b="0" i="0" kern="1200" dirty="0">
                <a:solidFill>
                  <a:schemeClr val="tx1"/>
                </a:solidFill>
                <a:effectLst/>
                <a:latin typeface="Arial" charset="0"/>
                <a:ea typeface="宋体" pitchFamily="2" charset="-122"/>
                <a:cs typeface="+mn-cs"/>
              </a:rPr>
              <a:t>（</a:t>
            </a:r>
            <a:r>
              <a:rPr lang="zh-CN" altLang="en-US" sz="1200" b="0" i="0" u="none" strike="noStrike" kern="1200" dirty="0">
                <a:solidFill>
                  <a:schemeClr val="tx1"/>
                </a:solidFill>
                <a:effectLst/>
                <a:latin typeface="Arial" charset="0"/>
                <a:ea typeface="宋体" pitchFamily="2" charset="-122"/>
                <a:cs typeface="+mn-cs"/>
                <a:hlinkClick r:id="rId8" tooltip="模拟电路"/>
              </a:rPr>
              <a:t>模拟</a:t>
            </a:r>
            <a:r>
              <a:rPr lang="zh-CN" altLang="en-US" sz="1200" b="0" i="0" kern="1200" dirty="0">
                <a:solidFill>
                  <a:schemeClr val="tx1"/>
                </a:solidFill>
                <a:effectLst/>
                <a:latin typeface="Arial" charset="0"/>
                <a:ea typeface="宋体" pitchFamily="2" charset="-122"/>
                <a:cs typeface="+mn-cs"/>
              </a:rPr>
              <a:t>或</a:t>
            </a:r>
            <a:r>
              <a:rPr lang="zh-CN" altLang="en-US" sz="1200" b="0" i="0" u="none" strike="noStrike" kern="1200" dirty="0">
                <a:solidFill>
                  <a:schemeClr val="tx1"/>
                </a:solidFill>
                <a:effectLst/>
                <a:latin typeface="Arial" charset="0"/>
                <a:ea typeface="宋体" pitchFamily="2" charset="-122"/>
                <a:cs typeface="+mn-cs"/>
                <a:hlinkClick r:id="rId9" tooltip="数字电子技术"/>
              </a:rPr>
              <a:t>数字电子技术</a:t>
            </a:r>
            <a:r>
              <a:rPr lang="zh-CN" altLang="en-US" sz="1200" b="0" i="0" kern="1200" dirty="0">
                <a:solidFill>
                  <a:schemeClr val="tx1"/>
                </a:solidFill>
                <a:effectLst/>
                <a:latin typeface="Arial" charset="0"/>
                <a:ea typeface="宋体" pitchFamily="2" charset="-122"/>
                <a:cs typeface="+mn-cs"/>
              </a:rPr>
              <a:t>领域均可）的电子装置。</a:t>
            </a:r>
            <a:endParaRPr lang="en-US" altLang="zh-CN" sz="1200" b="0" i="0" kern="1200" dirty="0">
              <a:solidFill>
                <a:schemeClr val="tx1"/>
              </a:solidFill>
              <a:effectLst/>
              <a:latin typeface="Arial" charset="0"/>
              <a:ea typeface="宋体" pitchFamily="2" charset="-122"/>
              <a:cs typeface="+mn-cs"/>
            </a:endParaRPr>
          </a:p>
          <a:p>
            <a:pPr eaLnBrk="1" hangingPunct="1"/>
            <a:endParaRPr lang="en-US" altLang="zh-CN" sz="1200" b="0" i="0" kern="1200" dirty="0">
              <a:solidFill>
                <a:schemeClr val="tx1"/>
              </a:solidFill>
              <a:effectLst/>
              <a:latin typeface="Arial" charset="0"/>
              <a:ea typeface="宋体" pitchFamily="2" charset="-122"/>
              <a:cs typeface="+mn-cs"/>
            </a:endParaRPr>
          </a:p>
          <a:p>
            <a:pPr eaLnBrk="1" hangingPunct="1"/>
            <a:r>
              <a:rPr lang="zh-CN" altLang="en-US" sz="1200" b="1" i="0" kern="1200" dirty="0">
                <a:solidFill>
                  <a:schemeClr val="tx1"/>
                </a:solidFill>
                <a:effectLst/>
                <a:latin typeface="Arial" charset="0"/>
                <a:ea typeface="宋体" pitchFamily="2" charset="-122"/>
                <a:cs typeface="+mn-cs"/>
              </a:rPr>
              <a:t>示波器</a:t>
            </a:r>
            <a:r>
              <a:rPr lang="zh-CN" altLang="en-US" sz="1200" b="0" i="0" kern="1200" dirty="0">
                <a:solidFill>
                  <a:schemeClr val="tx1"/>
                </a:solidFill>
                <a:effectLst/>
                <a:latin typeface="Arial" charset="0"/>
                <a:ea typeface="宋体" pitchFamily="2" charset="-122"/>
                <a:cs typeface="+mn-cs"/>
              </a:rPr>
              <a:t>（英语：</a:t>
            </a:r>
            <a:r>
              <a:rPr lang="en-US" altLang="zh-CN" sz="1200" b="1" i="0" kern="1200" dirty="0">
                <a:solidFill>
                  <a:schemeClr val="tx1"/>
                </a:solidFill>
                <a:effectLst/>
                <a:latin typeface="Arial" charset="0"/>
                <a:ea typeface="宋体" pitchFamily="2" charset="-122"/>
                <a:cs typeface="+mn-cs"/>
              </a:rPr>
              <a:t>oscilloscope</a:t>
            </a:r>
            <a:r>
              <a:rPr lang="zh-CN" altLang="en-US" sz="1200" b="0" i="0" kern="1200" dirty="0">
                <a:solidFill>
                  <a:schemeClr val="tx1"/>
                </a:solidFill>
                <a:effectLst/>
                <a:latin typeface="Arial" charset="0"/>
                <a:ea typeface="宋体" pitchFamily="2" charset="-122"/>
                <a:cs typeface="+mn-cs"/>
              </a:rPr>
              <a:t>）是一种能够显示</a:t>
            </a:r>
            <a:r>
              <a:rPr lang="zh-CN" altLang="en-US" sz="1200" b="0" i="0" u="none" strike="noStrike" kern="1200" dirty="0">
                <a:solidFill>
                  <a:schemeClr val="tx1"/>
                </a:solidFill>
                <a:effectLst/>
                <a:latin typeface="Arial" charset="0"/>
                <a:ea typeface="宋体" pitchFamily="2" charset="-122"/>
                <a:cs typeface="+mn-cs"/>
                <a:hlinkClick r:id="rId10" tooltip="电压"/>
              </a:rPr>
              <a:t>电压</a:t>
            </a:r>
            <a:r>
              <a:rPr lang="zh-CN" altLang="en-US" sz="1200" b="0" i="0" kern="1200" dirty="0">
                <a:solidFill>
                  <a:schemeClr val="tx1"/>
                </a:solidFill>
                <a:effectLst/>
                <a:latin typeface="Arial" charset="0"/>
                <a:ea typeface="宋体" pitchFamily="2" charset="-122"/>
                <a:cs typeface="+mn-cs"/>
              </a:rPr>
              <a:t>信号动态波形的电子测量仪器。</a:t>
            </a:r>
            <a:endParaRPr lang="en-US" altLang="zh-CN" sz="1200" b="0" i="0" kern="1200" dirty="0">
              <a:solidFill>
                <a:schemeClr val="tx1"/>
              </a:solidFill>
              <a:effectLst/>
              <a:latin typeface="Arial" charset="0"/>
              <a:ea typeface="宋体" pitchFamily="2" charset="-122"/>
              <a:cs typeface="+mn-cs"/>
            </a:endParaRPr>
          </a:p>
          <a:p>
            <a:pPr eaLnBrk="1" hangingPunct="1"/>
            <a:endParaRPr lang="en-US" altLang="zh-CN" sz="1200" b="0" i="0" kern="1200" dirty="0">
              <a:solidFill>
                <a:schemeClr val="tx1"/>
              </a:solidFill>
              <a:effectLst/>
              <a:latin typeface="Arial" charset="0"/>
              <a:ea typeface="宋体" pitchFamily="2" charset="-122"/>
              <a:cs typeface="+mn-cs"/>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9DBCF45-EC9F-4F42-B78C-439FCF605B37}" type="slidenum">
              <a:rPr lang="en-US" altLang="zh-CN"/>
              <a:pPr>
                <a:spcBef>
                  <a:spcPct val="0"/>
                </a:spcBef>
              </a:pPr>
              <a:t>15</a:t>
            </a:fld>
            <a:endParaRPr lang="en-US"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指定参考方向的用意是将电流看成代数量。</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在指定的电流参考方向下，电流值的正负就反映出了电流的实际方向，另一方面只有规定了参考方向后，才能写出随时间变化的电流的函数式</a:t>
            </a:r>
            <a:endParaRPr lang="zh-CN" altLang="zh-CN"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8FD8173-8912-4AE5-BCE7-047A3AEC1928}" type="slidenum">
              <a:rPr lang="en-US" altLang="zh-CN"/>
              <a:pPr>
                <a:spcBef>
                  <a:spcPct val="0"/>
                </a:spcBef>
              </a:pPr>
              <a:t>16</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273E81-7805-4FC0-A220-2E83EAE7B60D}" type="slidenum">
              <a:rPr lang="en-US" altLang="zh-CN"/>
              <a:pPr>
                <a:spcBef>
                  <a:spcPct val="0"/>
                </a:spcBef>
              </a:pPr>
              <a:t>17</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B933E5-7B02-4737-8FC6-771BFCFA0B41}" type="slidenum">
              <a:rPr lang="en-US" altLang="zh-CN"/>
              <a:pPr>
                <a:spcBef>
                  <a:spcPct val="0"/>
                </a:spcBef>
              </a:pPr>
              <a:t>18</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0CE45E-5A75-43B0-91F8-D8EAF37CBECA}" type="slidenum">
              <a:rPr lang="en-US" altLang="zh-CN"/>
              <a:pPr>
                <a:spcBef>
                  <a:spcPct val="0"/>
                </a:spcBef>
              </a:pPr>
              <a:t>19</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447E73E-B8FF-40FA-868F-ACCC5BD53B72}" type="slidenum">
              <a:rPr lang="en-US" altLang="zh-CN"/>
              <a:pPr>
                <a:spcBef>
                  <a:spcPct val="0"/>
                </a:spcBef>
              </a:pPr>
              <a:t>20</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如果在 </a:t>
            </a:r>
            <a:r>
              <a:rPr lang="en-US" altLang="zh-CN" sz="1200" kern="1200" dirty="0">
                <a:solidFill>
                  <a:schemeClr val="tx1"/>
                </a:solidFill>
                <a:effectLst/>
                <a:latin typeface="Arial" charset="0"/>
                <a:ea typeface="宋体" pitchFamily="2" charset="-122"/>
                <a:cs typeface="+mn-cs"/>
              </a:rPr>
              <a:t>d t </a:t>
            </a:r>
            <a:r>
              <a:rPr lang="zh-CN" altLang="zh-CN" sz="1200" kern="1200" dirty="0">
                <a:solidFill>
                  <a:schemeClr val="tx1"/>
                </a:solidFill>
                <a:effectLst/>
                <a:latin typeface="Arial" charset="0"/>
                <a:ea typeface="宋体" pitchFamily="2" charset="-122"/>
                <a:cs typeface="+mn-cs"/>
              </a:rPr>
              <a:t>时间内，有 </a:t>
            </a:r>
            <a:r>
              <a:rPr lang="en-US" altLang="zh-CN" sz="1200" kern="1200" dirty="0" err="1">
                <a:solidFill>
                  <a:schemeClr val="tx1"/>
                </a:solidFill>
                <a:effectLst/>
                <a:latin typeface="Arial" charset="0"/>
                <a:ea typeface="宋体" pitchFamily="2" charset="-122"/>
                <a:cs typeface="+mn-cs"/>
              </a:rPr>
              <a:t>dq</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电荷自元件上电压的</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极经历电压 </a:t>
            </a:r>
            <a:r>
              <a:rPr lang="en-US" altLang="zh-CN" sz="1200" kern="1200" dirty="0">
                <a:solidFill>
                  <a:schemeClr val="tx1"/>
                </a:solidFill>
                <a:effectLst/>
                <a:latin typeface="Arial" charset="0"/>
                <a:ea typeface="宋体" pitchFamily="2" charset="-122"/>
                <a:cs typeface="+mn-cs"/>
              </a:rPr>
              <a:t>u0 </a:t>
            </a:r>
            <a:r>
              <a:rPr lang="zh-CN" altLang="zh-CN" sz="1200" kern="1200" dirty="0">
                <a:solidFill>
                  <a:schemeClr val="tx1"/>
                </a:solidFill>
                <a:effectLst/>
                <a:latin typeface="Arial" charset="0"/>
                <a:ea typeface="宋体" pitchFamily="2" charset="-122"/>
                <a:cs typeface="+mn-cs"/>
              </a:rPr>
              <a:t>到达电压的＂－</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极。</a:t>
            </a:r>
            <a:r>
              <a:rPr lang="en-US" altLang="zh-CN" sz="1200" kern="1200" dirty="0" err="1">
                <a:solidFill>
                  <a:schemeClr val="tx1"/>
                </a:solidFill>
                <a:effectLst/>
                <a:latin typeface="Arial" charset="0"/>
                <a:ea typeface="宋体" pitchFamily="2" charset="-122"/>
                <a:cs typeface="+mn-cs"/>
              </a:rPr>
              <a:t>根据电压的定义，电场力所作功，也即元件吸收的能量为</a:t>
            </a:r>
            <a:r>
              <a:rPr lang="en-US" altLang="zh-CN" sz="1200" kern="1200" dirty="0" err="1">
                <a:solidFill>
                  <a:schemeClr val="tx1"/>
                </a:solidFill>
                <a:latin typeface="Arial" charset="0"/>
                <a:ea typeface="宋体" pitchFamily="2" charset="-122"/>
                <a:cs typeface="+mn-cs"/>
              </a:rPr>
              <a:t>d</a:t>
            </a:r>
            <a:r>
              <a:rPr lang="en-US" altLang="zh-CN" sz="1200" i="1" kern="1200" dirty="0" err="1">
                <a:solidFill>
                  <a:schemeClr val="tx1"/>
                </a:solidFill>
                <a:latin typeface="Arial" charset="0"/>
                <a:ea typeface="宋体" pitchFamily="2" charset="-122"/>
                <a:cs typeface="+mn-cs"/>
              </a:rPr>
              <a:t>W</a:t>
            </a:r>
            <a:r>
              <a:rPr lang="en-US" altLang="zh-CN" sz="1200" kern="1200" dirty="0">
                <a:solidFill>
                  <a:schemeClr val="tx1"/>
                </a:solidFill>
                <a:latin typeface="Arial" charset="0"/>
                <a:ea typeface="宋体" pitchFamily="2" charset="-122"/>
                <a:cs typeface="+mn-cs"/>
              </a:rPr>
              <a:t>=</a:t>
            </a:r>
            <a:r>
              <a:rPr lang="en-US" altLang="zh-CN" sz="1200" i="1" kern="1200" dirty="0" err="1">
                <a:solidFill>
                  <a:schemeClr val="tx1"/>
                </a:solidFill>
                <a:latin typeface="Arial" charset="0"/>
                <a:ea typeface="宋体" pitchFamily="2" charset="-122"/>
                <a:cs typeface="+mn-cs"/>
              </a:rPr>
              <a:t>u</a:t>
            </a:r>
            <a:r>
              <a:rPr lang="en-US" altLang="zh-CN" sz="1200" kern="1200" dirty="0" err="1">
                <a:solidFill>
                  <a:schemeClr val="tx1"/>
                </a:solidFill>
                <a:latin typeface="Arial" charset="0"/>
                <a:ea typeface="宋体" pitchFamily="2" charset="-122"/>
                <a:cs typeface="+mn-cs"/>
              </a:rPr>
              <a:t>d</a:t>
            </a:r>
            <a:r>
              <a:rPr lang="en-US" altLang="zh-CN" sz="1200" i="1" kern="1200" dirty="0" err="1">
                <a:solidFill>
                  <a:schemeClr val="tx1"/>
                </a:solidFill>
                <a:latin typeface="Arial" charset="0"/>
                <a:ea typeface="宋体" pitchFamily="2" charset="-122"/>
                <a:cs typeface="+mn-cs"/>
              </a:rPr>
              <a:t>q</a:t>
            </a:r>
            <a:r>
              <a:rPr lang="en-US" altLang="zh-CN" sz="1200" kern="1200" dirty="0">
                <a:solidFill>
                  <a:schemeClr val="tx1"/>
                </a:solidFill>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6D86A2-A35F-4FDA-B582-836F8FE658FD}" type="slidenum">
              <a:rPr lang="en-US" altLang="zh-CN"/>
              <a:pPr>
                <a:spcBef>
                  <a:spcPct val="0"/>
                </a:spcBef>
              </a:pPr>
              <a:t>21</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01EC45-8BAA-4709-8D59-EF22AAA566F4}" type="slidenum">
              <a:rPr lang="en-US" altLang="zh-CN"/>
              <a:pPr>
                <a:spcBef>
                  <a:spcPct val="0"/>
                </a:spcBef>
              </a:pPr>
              <a:t>22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zh-CN" altLang="zh-CN" sz="1200" kern="1200" dirty="0">
                <a:solidFill>
                  <a:schemeClr val="tx1"/>
                </a:solidFill>
                <a:effectLst/>
                <a:latin typeface="Arial" charset="0"/>
                <a:ea typeface="宋体" pitchFamily="2" charset="-122"/>
                <a:cs typeface="+mn-cs"/>
              </a:rPr>
              <a:t>当电压和电流的参考方向为关联参考方向时，乘积</a:t>
            </a:r>
            <a:r>
              <a:rPr lang="en-US" altLang="zh-CN" sz="1200" kern="1200" dirty="0">
                <a:solidFill>
                  <a:schemeClr val="tx1"/>
                </a:solidFill>
                <a:effectLst/>
                <a:latin typeface="Arial" charset="0"/>
                <a:ea typeface="宋体" pitchFamily="2" charset="-122"/>
                <a:cs typeface="+mn-cs"/>
              </a:rPr>
              <a:t>'`</a:t>
            </a:r>
            <a:r>
              <a:rPr lang="en-US" altLang="zh-CN" sz="1200" kern="1200" dirty="0" err="1">
                <a:solidFill>
                  <a:schemeClr val="tx1"/>
                </a:solidFill>
                <a:effectLst/>
                <a:latin typeface="Arial" charset="0"/>
                <a:ea typeface="宋体" pitchFamily="2" charset="-122"/>
                <a:cs typeface="+mn-cs"/>
              </a:rPr>
              <a:t>ui</a:t>
            </a:r>
            <a:r>
              <a:rPr lang="en-US" altLang="zh-CN" sz="1200" kern="1200" dirty="0">
                <a:solidFill>
                  <a:schemeClr val="tx1"/>
                </a:solidFill>
                <a:effectLst/>
                <a:latin typeface="Arial" charset="0"/>
                <a:ea typeface="宋体" pitchFamily="2" charset="-122"/>
                <a:cs typeface="+mn-cs"/>
              </a:rPr>
              <a:t> ” </a:t>
            </a:r>
            <a:r>
              <a:rPr lang="zh-CN" altLang="zh-CN" sz="1200" kern="1200" dirty="0">
                <a:solidFill>
                  <a:schemeClr val="tx1"/>
                </a:solidFill>
                <a:effectLst/>
                <a:latin typeface="Arial" charset="0"/>
                <a:ea typeface="宋体" pitchFamily="2" charset="-122"/>
                <a:cs typeface="+mn-cs"/>
              </a:rPr>
              <a:t>表示元件吸收的功率；当 </a:t>
            </a:r>
            <a:r>
              <a:rPr lang="en-US" altLang="zh-CN" sz="1200" kern="1200" dirty="0">
                <a:solidFill>
                  <a:schemeClr val="tx1"/>
                </a:solidFill>
                <a:effectLst/>
                <a:latin typeface="Arial" charset="0"/>
                <a:ea typeface="宋体" pitchFamily="2" charset="-122"/>
                <a:cs typeface="+mn-cs"/>
              </a:rPr>
              <a:t>p </a:t>
            </a:r>
            <a:r>
              <a:rPr lang="zh-CN" altLang="zh-CN" sz="1200" kern="1200" dirty="0">
                <a:solidFill>
                  <a:schemeClr val="tx1"/>
                </a:solidFill>
                <a:effectLst/>
                <a:latin typeface="Arial" charset="0"/>
                <a:ea typeface="宋体" pitchFamily="2" charset="-122"/>
                <a:cs typeface="+mn-cs"/>
              </a:rPr>
              <a:t>为正值时，表示该元件确实吸收功率。如果电压和电流的参考方向为非关联参考方</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向时乘 积</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ui</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表示元件发出的功率，此时 ，当 </a:t>
            </a:r>
            <a:r>
              <a:rPr lang="en-US" altLang="zh-CN" sz="1200" kern="1200" dirty="0">
                <a:solidFill>
                  <a:schemeClr val="tx1"/>
                </a:solidFill>
                <a:effectLst/>
                <a:latin typeface="Arial" charset="0"/>
                <a:ea typeface="宋体" pitchFamily="2" charset="-122"/>
                <a:cs typeface="+mn-cs"/>
              </a:rPr>
              <a:t>p </a:t>
            </a:r>
            <a:r>
              <a:rPr lang="zh-CN" altLang="zh-CN" sz="1200" kern="1200" dirty="0">
                <a:solidFill>
                  <a:schemeClr val="tx1"/>
                </a:solidFill>
                <a:effectLst/>
                <a:latin typeface="Arial" charset="0"/>
                <a:ea typeface="宋体" pitchFamily="2" charset="-122"/>
                <a:cs typeface="+mn-cs"/>
              </a:rPr>
              <a:t>为正值时 ，该元件确实发出功率。</a:t>
            </a:r>
            <a:endParaRPr lang="zh-CN" altLang="zh-CN"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5D90E5-5F26-4426-B95F-FA841A72FB5E}" type="slidenum">
              <a:rPr lang="en-US" altLang="zh-CN"/>
              <a:pPr>
                <a:spcBef>
                  <a:spcPct val="0"/>
                </a:spcBef>
              </a:pPr>
              <a:t>23</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zh-CN" altLang="zh-CN" sz="1200" kern="1200" dirty="0">
                <a:solidFill>
                  <a:schemeClr val="tx1"/>
                </a:solidFill>
                <a:effectLst/>
                <a:latin typeface="Arial" charset="0"/>
                <a:ea typeface="宋体" pitchFamily="2" charset="-122"/>
                <a:cs typeface="+mn-cs"/>
              </a:rPr>
              <a:t>元件的两个端子的电路物理量之间的代数函数关 系称为元件的端子特性（亦称元件特性）</a:t>
            </a:r>
            <a:endParaRPr lang="en-US" altLang="zh-CN" sz="1200" kern="1200" dirty="0">
              <a:solidFill>
                <a:schemeClr val="tx1"/>
              </a:solidFill>
              <a:effectLst/>
              <a:latin typeface="Arial" charset="0"/>
              <a:ea typeface="宋体" pitchFamily="2" charset="-122"/>
              <a:cs typeface="+mn-cs"/>
            </a:endParaRPr>
          </a:p>
          <a:p>
            <a:pPr eaLnBrk="1" hangingPunct="1"/>
            <a:r>
              <a:rPr lang="zh-CN" altLang="zh-CN" sz="1200" kern="1200" dirty="0">
                <a:solidFill>
                  <a:schemeClr val="tx1"/>
                </a:solidFill>
                <a:effectLst/>
                <a:latin typeface="Arial" charset="0"/>
                <a:ea typeface="宋体" pitchFamily="2" charset="-122"/>
                <a:cs typeface="+mn-cs"/>
              </a:rPr>
              <a:t>电阻元件的元件特性是电压与电流的代数关系 </a:t>
            </a:r>
            <a:r>
              <a:rPr lang="en-US" altLang="zh-CN" sz="1200" kern="1200" dirty="0">
                <a:solidFill>
                  <a:schemeClr val="tx1"/>
                </a:solidFill>
                <a:effectLst/>
                <a:latin typeface="Arial" charset="0"/>
                <a:ea typeface="宋体" pitchFamily="2" charset="-122"/>
                <a:cs typeface="+mn-cs"/>
              </a:rPr>
              <a:t>u = f ( </a:t>
            </a:r>
            <a:r>
              <a:rPr lang="en-US" altLang="zh-CN" sz="1200" kern="1200" dirty="0" err="1">
                <a:solidFill>
                  <a:schemeClr val="tx1"/>
                </a:solidFill>
                <a:effectLst/>
                <a:latin typeface="Arial" charset="0"/>
                <a:ea typeface="宋体" pitchFamily="2" charset="-122"/>
                <a:cs typeface="+mn-cs"/>
              </a:rPr>
              <a:t>i</a:t>
            </a:r>
            <a:r>
              <a:rPr lang="en-US" altLang="zh-CN" sz="1200" kern="1200" dirty="0">
                <a:solidFill>
                  <a:schemeClr val="tx1"/>
                </a:solidFill>
                <a:effectLst/>
                <a:latin typeface="Arial" charset="0"/>
                <a:ea typeface="宋体" pitchFamily="2" charset="-122"/>
                <a:cs typeface="+mn-cs"/>
              </a:rPr>
              <a:t> ) </a:t>
            </a:r>
            <a:r>
              <a:rPr lang="zh-CN" altLang="zh-CN" sz="1200" kern="1200" dirty="0">
                <a:solidFill>
                  <a:schemeClr val="tx1"/>
                </a:solidFill>
                <a:effectLst/>
                <a:latin typeface="Arial" charset="0"/>
                <a:ea typeface="宋体" pitchFamily="2" charset="-122"/>
                <a:cs typeface="+mn-cs"/>
              </a:rPr>
              <a:t>；电 容元件的元件特性是电荷</a:t>
            </a:r>
            <a:r>
              <a:rPr lang="en-US" altLang="zh-CN" sz="1200" kern="1200" dirty="0">
                <a:solidFill>
                  <a:schemeClr val="tx1"/>
                </a:solidFill>
                <a:effectLst/>
                <a:latin typeface="Arial" charset="0"/>
                <a:ea typeface="宋体" pitchFamily="2" charset="-122"/>
                <a:cs typeface="+mn-cs"/>
              </a:rPr>
              <a:t>q </a:t>
            </a:r>
            <a:r>
              <a:rPr lang="zh-CN" altLang="zh-CN" sz="1200" kern="1200" dirty="0">
                <a:solidFill>
                  <a:schemeClr val="tx1"/>
                </a:solidFill>
                <a:effectLst/>
                <a:latin typeface="Arial" charset="0"/>
                <a:ea typeface="宋体" pitchFamily="2" charset="-122"/>
                <a:cs typeface="+mn-cs"/>
              </a:rPr>
              <a:t>与电压</a:t>
            </a:r>
            <a:r>
              <a:rPr lang="en-US" altLang="zh-CN" sz="1200" kern="1200" dirty="0">
                <a:solidFill>
                  <a:schemeClr val="tx1"/>
                </a:solidFill>
                <a:effectLst/>
                <a:latin typeface="Arial" charset="0"/>
                <a:ea typeface="宋体" pitchFamily="2" charset="-122"/>
                <a:cs typeface="+mn-cs"/>
              </a:rPr>
              <a:t>u </a:t>
            </a:r>
            <a:r>
              <a:rPr lang="zh-CN" altLang="zh-CN" sz="1200" kern="1200" dirty="0">
                <a:solidFill>
                  <a:schemeClr val="tx1"/>
                </a:solidFill>
                <a:effectLst/>
                <a:latin typeface="Arial" charset="0"/>
                <a:ea typeface="宋体" pitchFamily="2" charset="-122"/>
                <a:cs typeface="+mn-cs"/>
              </a:rPr>
              <a:t>的代数关系</a:t>
            </a:r>
            <a:r>
              <a:rPr lang="en-US" altLang="zh-CN" sz="1200" kern="1200" dirty="0">
                <a:solidFill>
                  <a:schemeClr val="tx1"/>
                </a:solidFill>
                <a:effectLst/>
                <a:latin typeface="Arial" charset="0"/>
                <a:ea typeface="宋体" pitchFamily="2" charset="-122"/>
                <a:cs typeface="+mn-cs"/>
              </a:rPr>
              <a:t>q = h ( u ) </a:t>
            </a:r>
            <a:r>
              <a:rPr lang="zh-CN" altLang="zh-CN" sz="1200" kern="1200" dirty="0">
                <a:solidFill>
                  <a:schemeClr val="tx1"/>
                </a:solidFill>
                <a:effectLst/>
                <a:latin typeface="Arial" charset="0"/>
                <a:ea typeface="宋体" pitchFamily="2" charset="-122"/>
                <a:cs typeface="+mn-cs"/>
              </a:rPr>
              <a:t>；电感元件的 元件特性是磁通链 </a:t>
            </a:r>
            <a:r>
              <a:rPr lang="en-US" altLang="zh-CN" sz="1200" kern="1200" dirty="0">
                <a:solidFill>
                  <a:schemeClr val="tx1"/>
                </a:solidFill>
                <a:effectLst/>
                <a:latin typeface="Arial" charset="0"/>
                <a:ea typeface="宋体" pitchFamily="2" charset="-122"/>
                <a:cs typeface="+mn-cs"/>
              </a:rPr>
              <a:t>phi</a:t>
            </a:r>
            <a:r>
              <a:rPr lang="zh-CN" altLang="zh-CN" sz="1200" kern="1200" dirty="0">
                <a:solidFill>
                  <a:schemeClr val="tx1"/>
                </a:solidFill>
                <a:effectLst/>
                <a:latin typeface="Arial" charset="0"/>
                <a:ea typeface="宋体" pitchFamily="2" charset="-122"/>
                <a:cs typeface="+mn-cs"/>
              </a:rPr>
              <a:t>与电流</a:t>
            </a:r>
            <a:r>
              <a:rPr lang="en-US" altLang="zh-CN" sz="1200" kern="1200" dirty="0" err="1">
                <a:solidFill>
                  <a:schemeClr val="tx1"/>
                </a:solidFill>
                <a:effectLst/>
                <a:latin typeface="Arial" charset="0"/>
                <a:ea typeface="宋体" pitchFamily="2" charset="-122"/>
                <a:cs typeface="+mn-cs"/>
              </a:rPr>
              <a:t>i</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的代数关系 </a:t>
            </a:r>
            <a:r>
              <a:rPr lang="en-US" altLang="zh-CN" sz="1200" kern="1200" dirty="0">
                <a:solidFill>
                  <a:schemeClr val="tx1"/>
                </a:solidFill>
                <a:effectLst/>
                <a:latin typeface="Arial" charset="0"/>
                <a:ea typeface="宋体" pitchFamily="2" charset="-122"/>
                <a:cs typeface="+mn-cs"/>
              </a:rPr>
              <a:t>phi= g ( </a:t>
            </a:r>
            <a:r>
              <a:rPr lang="en-US" altLang="zh-CN" sz="1200" kern="1200" dirty="0" err="1">
                <a:solidFill>
                  <a:schemeClr val="tx1"/>
                </a:solidFill>
                <a:effectLst/>
                <a:latin typeface="Arial" charset="0"/>
                <a:ea typeface="宋体" pitchFamily="2" charset="-122"/>
                <a:cs typeface="+mn-cs"/>
              </a:rPr>
              <a:t>i</a:t>
            </a:r>
            <a:r>
              <a:rPr lang="en-US" altLang="zh-CN" sz="1200" kern="1200" dirty="0">
                <a:solidFill>
                  <a:schemeClr val="tx1"/>
                </a:solidFill>
                <a:effectLst/>
                <a:latin typeface="Arial" charset="0"/>
                <a:ea typeface="宋体" pitchFamily="2" charset="-122"/>
                <a:cs typeface="+mn-cs"/>
              </a:rPr>
              <a:t> ) </a:t>
            </a:r>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p:spPr>
        <p:txBody>
          <a:bodyPr/>
          <a:lstStyle/>
          <a:p>
            <a:r>
              <a:rPr lang="zh-CN" altLang="en-US">
                <a:latin typeface="Arial" panose="020B0604020202020204" pitchFamily="34" charset="0"/>
              </a:rPr>
              <a:t>电器</a:t>
            </a:r>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BBEBD0-DCE3-41DF-99C8-E259D85E9ACB}" type="slidenum">
              <a:rPr lang="en-US" altLang="zh-CN"/>
              <a:pPr>
                <a:spcBef>
                  <a:spcPct val="0"/>
                </a:spcBef>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366805-26E2-4E84-885F-DDC3FABF5798}" type="slidenum">
              <a:rPr lang="en-US" altLang="zh-CN"/>
              <a:pPr>
                <a:spcBef>
                  <a:spcPct val="0"/>
                </a:spcBef>
              </a:pPr>
              <a:t>24</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zh-CN" sz="1200" kern="1200" dirty="0" err="1">
                <a:solidFill>
                  <a:schemeClr val="tx1"/>
                </a:solidFill>
                <a:effectLst/>
                <a:latin typeface="Arial" charset="0"/>
                <a:ea typeface="宋体" pitchFamily="2" charset="-122"/>
                <a:cs typeface="+mn-cs"/>
              </a:rPr>
              <a:t>电导的单位是</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S（西门</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子简称西</a:t>
            </a:r>
            <a:r>
              <a:rPr lang="en-US" altLang="zh-CN" sz="1200" kern="1200" dirty="0">
                <a:solidFill>
                  <a:schemeClr val="tx1"/>
                </a:solidFill>
                <a:effectLst/>
                <a:latin typeface="Arial" charset="0"/>
                <a:ea typeface="宋体" pitchFamily="2" charset="-122"/>
                <a:cs typeface="+mn-cs"/>
              </a:rPr>
              <a:t>）</a:t>
            </a:r>
            <a:endParaRPr lang="zh-CN" altLang="zh-CN"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817D7CC-7571-4811-88CE-1E8A230D1713}" type="slidenum">
              <a:rPr lang="en-US" altLang="zh-CN"/>
              <a:pPr>
                <a:spcBef>
                  <a:spcPct val="0"/>
                </a:spcBef>
              </a:pPr>
              <a:t>25</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9A71ED-DE78-4A57-B927-0D62D2AB4FA7}" type="slidenum">
              <a:rPr lang="en-US" altLang="zh-CN"/>
              <a:pPr>
                <a:spcBef>
                  <a:spcPct val="0"/>
                </a:spcBef>
              </a:pPr>
              <a:t>26</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altLang="zh-CN" dirty="0" err="1">
                <a:latin typeface="Arial" panose="020B0604020202020204" pitchFamily="34" charset="0"/>
              </a:rPr>
              <a:t>ksai</a:t>
            </a:r>
            <a:endParaRPr lang="zh-CN" altLang="zh-CN"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10D0961-7D8A-409D-8726-C468B0D2C60E}" type="slidenum">
              <a:rPr lang="en-US" altLang="zh-CN"/>
              <a:pPr>
                <a:spcBef>
                  <a:spcPct val="0"/>
                </a:spcBef>
              </a:pPr>
              <a:t>27</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zh-CN" altLang="en-US" b="0" i="0" dirty="0">
                <a:solidFill>
                  <a:srgbClr val="191919"/>
                </a:solidFill>
                <a:effectLst/>
                <a:latin typeface="PingFang SC"/>
              </a:rPr>
              <a:t>我们可以不分，笼统的说某电阻精度是多少。比如</a:t>
            </a:r>
            <a:r>
              <a:rPr lang="en-US" altLang="zh-CN" b="0" i="0" dirty="0">
                <a:solidFill>
                  <a:srgbClr val="191919"/>
                </a:solidFill>
                <a:effectLst/>
                <a:latin typeface="PingFang SC"/>
              </a:rPr>
              <a:t>0.1%</a:t>
            </a:r>
            <a:r>
              <a:rPr lang="zh-CN" altLang="en-US" b="0" i="0" dirty="0">
                <a:solidFill>
                  <a:srgbClr val="191919"/>
                </a:solidFill>
                <a:effectLst/>
                <a:latin typeface="PingFang SC"/>
              </a:rPr>
              <a:t>精度的电阻，就是一个综合误差，实际上是说，在常温下（比如</a:t>
            </a:r>
            <a:r>
              <a:rPr lang="en-US" altLang="zh-CN" b="0" i="0" dirty="0">
                <a:solidFill>
                  <a:srgbClr val="191919"/>
                </a:solidFill>
                <a:effectLst/>
                <a:latin typeface="PingFang SC"/>
              </a:rPr>
              <a:t>10℃-35℃</a:t>
            </a:r>
            <a:r>
              <a:rPr lang="zh-CN" altLang="en-US" b="0" i="0" dirty="0">
                <a:solidFill>
                  <a:srgbClr val="191919"/>
                </a:solidFill>
                <a:effectLst/>
                <a:latin typeface="PingFang SC"/>
              </a:rPr>
              <a:t>）、</a:t>
            </a:r>
            <a:r>
              <a:rPr lang="en-US" altLang="zh-CN" b="0" i="0" dirty="0">
                <a:solidFill>
                  <a:srgbClr val="191919"/>
                </a:solidFill>
                <a:effectLst/>
                <a:latin typeface="PingFang SC"/>
              </a:rPr>
              <a:t>1</a:t>
            </a:r>
            <a:r>
              <a:rPr lang="zh-CN" altLang="en-US" b="0" i="0" dirty="0">
                <a:solidFill>
                  <a:srgbClr val="191919"/>
                </a:solidFill>
                <a:effectLst/>
                <a:latin typeface="PingFang SC"/>
              </a:rPr>
              <a:t>年之内，包括所有的误差，应该仍然能保证电阻在</a:t>
            </a:r>
            <a:r>
              <a:rPr lang="en-US" altLang="zh-CN" b="0" i="0" dirty="0">
                <a:solidFill>
                  <a:srgbClr val="191919"/>
                </a:solidFill>
                <a:effectLst/>
                <a:latin typeface="PingFang SC"/>
              </a:rPr>
              <a:t>0.1%</a:t>
            </a:r>
            <a:r>
              <a:rPr lang="zh-CN" altLang="en-US" b="0" i="0" dirty="0">
                <a:solidFill>
                  <a:srgbClr val="191919"/>
                </a:solidFill>
                <a:effectLst/>
                <a:latin typeface="PingFang SC"/>
              </a:rPr>
              <a:t>之内。</a:t>
            </a:r>
            <a:endParaRPr lang="zh-CN" altLang="zh-CN"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我们的电路模型是理想电路元件组成的，所以只要一个电阻</a:t>
            </a:r>
          </a:p>
        </p:txBody>
      </p:sp>
      <p:sp>
        <p:nvSpPr>
          <p:cNvPr id="4" name="灯片编号占位符 3"/>
          <p:cNvSpPr>
            <a:spLocks noGrp="1"/>
          </p:cNvSpPr>
          <p:nvPr>
            <p:ph type="sldNum" sz="quarter" idx="5"/>
          </p:nvPr>
        </p:nvSpPr>
        <p:spPr/>
        <p:txBody>
          <a:bodyPr/>
          <a:lstStyle/>
          <a:p>
            <a:pPr>
              <a:defRPr/>
            </a:pPr>
            <a:fld id="{F084AA16-DB87-4536-829F-8AFD1EAE9516}" type="slidenum">
              <a:rPr lang="en-US" altLang="zh-CN" smtClean="0"/>
              <a:pPr>
                <a:defRPr/>
              </a:pPr>
              <a:t>28</a:t>
            </a:fld>
            <a:endParaRPr lang="en-US" altLang="zh-CN"/>
          </a:p>
        </p:txBody>
      </p:sp>
    </p:spTree>
    <p:extLst>
      <p:ext uri="{BB962C8B-B14F-4D97-AF65-F5344CB8AC3E}">
        <p14:creationId xmlns:p14="http://schemas.microsoft.com/office/powerpoint/2010/main" val="3881087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AE7B0B-8069-497C-B437-449BC2E868E6}" type="slidenum">
              <a:rPr lang="en-US" altLang="zh-CN"/>
              <a:pPr>
                <a:spcBef>
                  <a:spcPct val="0"/>
                </a:spcBef>
              </a:pPr>
              <a:t>29</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实际电源有电池、发电机和信号源。电压源和电流源是从实际电源抽象得到的电路模型，它们是二端有源元件</a:t>
            </a:r>
            <a:endParaRPr lang="zh-CN" altLang="zh-CN"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765E0D0-455D-494E-8632-CD740A7153D7}" type="slidenum">
              <a:rPr lang="en-US" altLang="zh-CN"/>
              <a:pPr>
                <a:spcBef>
                  <a:spcPct val="0"/>
                </a:spcBef>
              </a:pPr>
              <a:t>30</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EB1375A-D329-40EE-B672-DD7B4B555DB9}" type="slidenum">
              <a:rPr lang="en-US" altLang="zh-CN"/>
              <a:pPr>
                <a:spcBef>
                  <a:spcPct val="0"/>
                </a:spcBef>
              </a:pPr>
              <a:t>31</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端口电压由外电路决定</a:t>
            </a:r>
            <a:endParaRPr lang="en-US" altLang="zh-CN" dirty="0">
              <a:latin typeface="Arial" panose="020B0604020202020204" pitchFamily="34" charset="0"/>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D9C4A0F-C0FA-4740-89D4-18C4A81A323E}" type="slidenum">
              <a:rPr lang="en-US" altLang="zh-CN"/>
              <a:pPr>
                <a:spcBef>
                  <a:spcPct val="0"/>
                </a:spcBef>
              </a:pPr>
              <a:t>32</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电压源通过的电流变了，电流源功率不变，电阻</a:t>
            </a:r>
            <a:r>
              <a:rPr lang="en-US" altLang="zh-CN" dirty="0"/>
              <a:t>R1</a:t>
            </a:r>
            <a:r>
              <a:rPr lang="zh-CN" altLang="en-US" dirty="0"/>
              <a:t>的功率变了</a:t>
            </a:r>
          </a:p>
        </p:txBody>
      </p:sp>
      <p:sp>
        <p:nvSpPr>
          <p:cNvPr id="4" name="灯片编号占位符 3"/>
          <p:cNvSpPr>
            <a:spLocks noGrp="1"/>
          </p:cNvSpPr>
          <p:nvPr>
            <p:ph type="sldNum" sz="quarter" idx="5"/>
          </p:nvPr>
        </p:nvSpPr>
        <p:spPr/>
        <p:txBody>
          <a:bodyPr/>
          <a:lstStyle/>
          <a:p>
            <a:pPr>
              <a:defRPr/>
            </a:pPr>
            <a:fld id="{F084AA16-DB87-4536-829F-8AFD1EAE9516}" type="slidenum">
              <a:rPr lang="en-US" altLang="zh-CN" smtClean="0"/>
              <a:pPr>
                <a:defRPr/>
              </a:pPr>
              <a:t>33</a:t>
            </a:fld>
            <a:endParaRPr lang="en-US" altLang="zh-CN"/>
          </a:p>
        </p:txBody>
      </p:sp>
    </p:spTree>
    <p:extLst>
      <p:ext uri="{BB962C8B-B14F-4D97-AF65-F5344CB8AC3E}">
        <p14:creationId xmlns:p14="http://schemas.microsoft.com/office/powerpoint/2010/main" val="356695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电阻电路和高中的内容有衔接，学起来容易。涉及基尔霍夫定律、电阻的星型和三角型等效变换，电阻电路的分析方法，还有电路定理包括戴维宁和诺顿定理。</a:t>
            </a:r>
            <a:endParaRPr lang="en-US" altLang="zh-CN" dirty="0"/>
          </a:p>
          <a:p>
            <a:endParaRPr lang="en-US" altLang="zh-CN" dirty="0"/>
          </a:p>
          <a:p>
            <a:r>
              <a:rPr lang="zh-CN" altLang="en-US" dirty="0"/>
              <a:t>动态电路：电路的结构或是元件的参数发生变化时，电路由一种状态切换到另一种状态，包括一阶电路的零状态、零输入和全响应</a:t>
            </a:r>
            <a:endParaRPr lang="en-US" altLang="zh-CN" dirty="0"/>
          </a:p>
          <a:p>
            <a:endParaRPr lang="en-US" altLang="zh-CN" dirty="0"/>
          </a:p>
          <a:p>
            <a:r>
              <a:rPr lang="zh-CN" altLang="en-US" dirty="0"/>
              <a:t>正弦稳态电路分析：电压或电流按正弦规律变化，我们要采用相量分析法</a:t>
            </a:r>
            <a:endParaRPr lang="en-US" altLang="zh-CN" dirty="0"/>
          </a:p>
          <a:p>
            <a:endParaRPr lang="en-US" altLang="zh-CN" dirty="0"/>
          </a:p>
          <a:p>
            <a:r>
              <a:rPr lang="zh-CN" altLang="en-US" dirty="0"/>
              <a:t>三相电路：世界各国的电力系统中的电能的生产、传输和供电方式绝大多数都采用三相制，由三相电源、三相负载和三相输电线组成</a:t>
            </a:r>
            <a:endParaRPr lang="en-US" altLang="zh-CN" dirty="0"/>
          </a:p>
          <a:p>
            <a:endParaRPr lang="en-US" altLang="zh-CN" dirty="0"/>
          </a:p>
          <a:p>
            <a:r>
              <a:rPr lang="zh-CN" altLang="en-US" dirty="0"/>
              <a:t>我们在分析了正弦电源和信号后，分析非正弦信号电路，我们考虑非正弦周期函数，它可以分解为傅里叶级数</a:t>
            </a:r>
            <a:endParaRPr lang="en-US" altLang="zh-CN" dirty="0"/>
          </a:p>
          <a:p>
            <a:endParaRPr lang="en-US" altLang="zh-CN" dirty="0"/>
          </a:p>
          <a:p>
            <a:r>
              <a:rPr lang="zh-CN" altLang="en-US" dirty="0"/>
              <a:t>一般的电阻电路只有一对端子（电流流入流出），端子之间的内容用戴维宁或诺顿等效。但是变压器、滤波器、放大器或是反馈电路由两对端子，称之为二端口网络</a:t>
            </a:r>
            <a:endParaRPr lang="en-US" altLang="zh-CN" dirty="0"/>
          </a:p>
        </p:txBody>
      </p:sp>
      <p:sp>
        <p:nvSpPr>
          <p:cNvPr id="4" name="灯片编号占位符 3"/>
          <p:cNvSpPr>
            <a:spLocks noGrp="1"/>
          </p:cNvSpPr>
          <p:nvPr>
            <p:ph type="sldNum" sz="quarter" idx="5"/>
          </p:nvPr>
        </p:nvSpPr>
        <p:spPr/>
        <p:txBody>
          <a:bodyPr/>
          <a:lstStyle/>
          <a:p>
            <a:pPr>
              <a:defRPr/>
            </a:pPr>
            <a:fld id="{F084AA16-DB87-4536-829F-8AFD1EAE9516}" type="slidenum">
              <a:rPr lang="en-US" altLang="zh-CN" smtClean="0"/>
              <a:pPr>
                <a:defRPr/>
              </a:pPr>
              <a:t>3</a:t>
            </a:fld>
            <a:endParaRPr lang="en-US" altLang="zh-CN"/>
          </a:p>
        </p:txBody>
      </p:sp>
    </p:spTree>
    <p:extLst>
      <p:ext uri="{BB962C8B-B14F-4D97-AF65-F5344CB8AC3E}">
        <p14:creationId xmlns:p14="http://schemas.microsoft.com/office/powerpoint/2010/main" val="735540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受控（电）源又称</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非独立</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电源。受控电压源的激励电压或受控电流源的激 励电流与独立电压源的激励电压或独立电流源的激励电流有所不同，后者是独 立量，前者则受电路中某部分电压或电流控制。双极晶体管的集电极电流受基极电流控制，运算放大器的输出电压受输人 电压控制．所以这类器件的电路摸型中要用到受控源。</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独立电源是电路中的＂输人</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，它表示外界对电路的作用．电路中电压或电流 是由于独立电源起的</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激励</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作用产生的。受控源则不同，它是用来反映电路中某处的电压或电流能控制另一处的电压或电流的现象，或表示一处的电路变量 与另一处电路变量之间的一种耦合关系。</a:t>
            </a:r>
            <a:endParaRPr lang="zh-CN"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F084AA16-DB87-4536-829F-8AFD1EAE9516}" type="slidenum">
              <a:rPr lang="en-US" altLang="zh-CN" smtClean="0"/>
              <a:pPr>
                <a:defRPr/>
              </a:pPr>
              <a:t>34</a:t>
            </a:fld>
            <a:endParaRPr lang="en-US" altLang="zh-CN"/>
          </a:p>
        </p:txBody>
      </p:sp>
    </p:spTree>
    <p:extLst>
      <p:ext uri="{BB962C8B-B14F-4D97-AF65-F5344CB8AC3E}">
        <p14:creationId xmlns:p14="http://schemas.microsoft.com/office/powerpoint/2010/main" val="3305861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2CC7E9-CA48-4C55-8FEC-0D50247C34E0}" type="slidenum">
              <a:rPr lang="en-US" altLang="zh-CN"/>
              <a:pPr>
                <a:spcBef>
                  <a:spcPct val="0"/>
                </a:spcBef>
              </a:pPr>
              <a:t>35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1AEDF7-53C8-43B3-BDA5-FBAAC1038479}" type="slidenum">
              <a:rPr lang="en-US" altLang="zh-CN"/>
              <a:pPr>
                <a:spcBef>
                  <a:spcPct val="0"/>
                </a:spcBef>
              </a:pPr>
              <a:t>36</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55214E-B064-44FC-AA65-B75EB757BB61}" type="slidenum">
              <a:rPr lang="en-US" altLang="zh-CN"/>
              <a:pPr>
                <a:spcBef>
                  <a:spcPct val="0"/>
                </a:spcBef>
              </a:pPr>
              <a:t>37</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435B8D1-539E-4CF4-85B1-18B009A68F8B}" type="slidenum">
              <a:rPr lang="en-US" altLang="zh-CN"/>
              <a:pPr>
                <a:spcBef>
                  <a:spcPct val="0"/>
                </a:spcBef>
              </a:pPr>
              <a:t>38</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rPr>
              <a:t>i1=Us/R1 = 1/10 = 0.1</a:t>
            </a:r>
          </a:p>
          <a:p>
            <a:pPr eaLnBrk="1" hangingPunct="1"/>
            <a:r>
              <a:rPr lang="en-US" altLang="zh-CN">
                <a:latin typeface="Arial" panose="020B0604020202020204" pitchFamily="34" charset="0"/>
              </a:rPr>
              <a:t>i2 =</a:t>
            </a:r>
            <a:r>
              <a:rPr lang="el-GR" altLang="zh-CN">
                <a:latin typeface="Times New Roman" panose="02020603050405020304" pitchFamily="18" charset="0"/>
                <a:cs typeface="Times New Roman" panose="02020603050405020304" pitchFamily="18" charset="0"/>
              </a:rPr>
              <a:t>β</a:t>
            </a:r>
            <a:r>
              <a:rPr lang="en-US" altLang="zh-CN">
                <a:latin typeface="Times New Roman" panose="02020603050405020304" pitchFamily="18" charset="0"/>
                <a:cs typeface="Times New Roman" panose="02020603050405020304" pitchFamily="18" charset="0"/>
              </a:rPr>
              <a:t> i1 = 0.1</a:t>
            </a:r>
          </a:p>
          <a:p>
            <a:pPr eaLnBrk="1" hangingPunct="1"/>
            <a:r>
              <a:rPr lang="en-US" altLang="zh-CN">
                <a:latin typeface="Times New Roman" panose="02020603050405020304" pitchFamily="18" charset="0"/>
                <a:cs typeface="Times New Roman" panose="02020603050405020304" pitchFamily="18" charset="0"/>
              </a:rPr>
              <a:t>U = i2 R2 = 0.1x10 = 1</a:t>
            </a:r>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p:spPr>
        <p:txBody>
          <a:bodyPr/>
          <a:lstStyle/>
          <a:p>
            <a:r>
              <a:rPr lang="zh-CN" altLang="en-US">
                <a:latin typeface="Arial" panose="020B0604020202020204" pitchFamily="34" charset="0"/>
              </a:rPr>
              <a:t>受控电压源相当于阻值为 </a:t>
            </a:r>
            <a:r>
              <a:rPr lang="el-GR" altLang="zh-CN">
                <a:latin typeface="Times New Roman" panose="02020603050405020304" pitchFamily="18" charset="0"/>
                <a:cs typeface="Times New Roman" panose="02020603050405020304" pitchFamily="18" charset="0"/>
              </a:rPr>
              <a:t>μ</a:t>
            </a:r>
            <a:r>
              <a:rPr lang="en-US" altLang="zh-CN">
                <a:latin typeface="Times New Roman" panose="02020603050405020304" pitchFamily="18" charset="0"/>
                <a:cs typeface="Times New Roman" panose="02020603050405020304" pitchFamily="18" charset="0"/>
              </a:rPr>
              <a:t>R1 </a:t>
            </a:r>
            <a:r>
              <a:rPr lang="zh-CN" altLang="en-US">
                <a:latin typeface="Times New Roman" panose="02020603050405020304" pitchFamily="18" charset="0"/>
                <a:cs typeface="Times New Roman" panose="02020603050405020304" pitchFamily="18" charset="0"/>
              </a:rPr>
              <a:t>的电阻</a:t>
            </a:r>
            <a:endParaRPr lang="zh-CN" altLang="en-US">
              <a:latin typeface="Arial" panose="020B0604020202020204" pitchFamily="34" charset="0"/>
            </a:endParaRPr>
          </a:p>
        </p:txBody>
      </p:sp>
      <p:sp>
        <p:nvSpPr>
          <p:cNvPr id="70660" name="灯片编号占位符 3"/>
          <p:cNvSpPr>
            <a:spLocks noGrp="1"/>
          </p:cNvSpPr>
          <p:nvPr>
            <p:ph type="sldNum" sz="quarter" idx="5"/>
          </p:nvPr>
        </p:nvSpPr>
        <p:spPr>
          <a:noFill/>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71F738C1-5B33-494A-B768-3AAAD54257C2}" type="slidenum">
              <a:rPr lang="en-US" altLang="zh-CN"/>
              <a:pPr algn="r"/>
              <a:t>39</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电源的外特性：激励作用</a:t>
            </a:r>
          </a:p>
        </p:txBody>
      </p:sp>
      <p:sp>
        <p:nvSpPr>
          <p:cNvPr id="4" name="灯片编号占位符 3"/>
          <p:cNvSpPr>
            <a:spLocks noGrp="1"/>
          </p:cNvSpPr>
          <p:nvPr>
            <p:ph type="sldNum" sz="quarter" idx="5"/>
          </p:nvPr>
        </p:nvSpPr>
        <p:spPr/>
        <p:txBody>
          <a:bodyPr/>
          <a:lstStyle/>
          <a:p>
            <a:pPr>
              <a:defRPr/>
            </a:pPr>
            <a:fld id="{F084AA16-DB87-4536-829F-8AFD1EAE9516}" type="slidenum">
              <a:rPr lang="en-US" altLang="zh-CN" smtClean="0"/>
              <a:pPr>
                <a:defRPr/>
              </a:pPr>
              <a:t>40</a:t>
            </a:fld>
            <a:endParaRPr lang="en-US" altLang="zh-CN"/>
          </a:p>
        </p:txBody>
      </p:sp>
    </p:spTree>
    <p:extLst>
      <p:ext uri="{BB962C8B-B14F-4D97-AF65-F5344CB8AC3E}">
        <p14:creationId xmlns:p14="http://schemas.microsoft.com/office/powerpoint/2010/main" val="2256103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24E1AF-04E6-4701-AE12-1AC7221C4D8D}" type="slidenum">
              <a:rPr lang="en-US" altLang="zh-CN"/>
              <a:pPr>
                <a:spcBef>
                  <a:spcPct val="0"/>
                </a:spcBef>
              </a:pPr>
              <a:t>42</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基尔霍夫定律是求解复杂电路的</a:t>
            </a:r>
            <a:r>
              <a:rPr lang="zh-CN" altLang="en-US" dirty="0">
                <a:latin typeface="Arial" panose="020B0604020202020204" pitchFamily="34" charset="0"/>
                <a:hlinkClick r:id="rId3" action="ppaction://hlinkfile"/>
              </a:rPr>
              <a:t>电学</a:t>
            </a:r>
            <a:r>
              <a:rPr lang="zh-CN" altLang="en-US" dirty="0">
                <a:latin typeface="Arial" panose="020B0604020202020204" pitchFamily="34" charset="0"/>
              </a:rPr>
              <a:t>基本定律。从</a:t>
            </a:r>
            <a:r>
              <a:rPr lang="en-US" altLang="zh-CN" dirty="0">
                <a:latin typeface="Arial" panose="020B0604020202020204" pitchFamily="34" charset="0"/>
              </a:rPr>
              <a:t>19</a:t>
            </a:r>
            <a:r>
              <a:rPr lang="zh-CN" altLang="en-US" dirty="0">
                <a:latin typeface="Arial" panose="020B0604020202020204" pitchFamily="34" charset="0"/>
              </a:rPr>
              <a:t>世纪</a:t>
            </a:r>
            <a:r>
              <a:rPr lang="en-US" altLang="zh-CN" dirty="0">
                <a:latin typeface="Arial" panose="020B0604020202020204" pitchFamily="34" charset="0"/>
              </a:rPr>
              <a:t>40</a:t>
            </a:r>
            <a:r>
              <a:rPr lang="zh-CN" altLang="en-US" dirty="0">
                <a:latin typeface="Arial" panose="020B0604020202020204" pitchFamily="34" charset="0"/>
              </a:rPr>
              <a:t>年代，由于</a:t>
            </a:r>
            <a:r>
              <a:rPr lang="zh-CN" altLang="en-US" dirty="0">
                <a:latin typeface="Arial" panose="020B0604020202020204" pitchFamily="34" charset="0"/>
                <a:hlinkClick r:id="rId4" action="ppaction://hlinkfile"/>
              </a:rPr>
              <a:t>电气技术</a:t>
            </a:r>
            <a:r>
              <a:rPr lang="zh-CN" altLang="en-US" dirty="0">
                <a:latin typeface="Arial" panose="020B0604020202020204" pitchFamily="34" charset="0"/>
              </a:rPr>
              <a:t>发展的十分迅速，电路变得愈来愈复杂。某些电路呈现出网络形状，并且网络中还存在一些由</a:t>
            </a:r>
            <a:r>
              <a:rPr lang="en-US" altLang="zh-CN" dirty="0">
                <a:latin typeface="Arial" panose="020B0604020202020204" pitchFamily="34" charset="0"/>
              </a:rPr>
              <a:t>3</a:t>
            </a:r>
            <a:r>
              <a:rPr lang="zh-CN" altLang="en-US" dirty="0">
                <a:latin typeface="Arial" panose="020B0604020202020204" pitchFamily="34" charset="0"/>
              </a:rPr>
              <a:t>条或</a:t>
            </a:r>
            <a:r>
              <a:rPr lang="en-US" altLang="zh-CN" dirty="0">
                <a:latin typeface="Arial" panose="020B0604020202020204" pitchFamily="34" charset="0"/>
              </a:rPr>
              <a:t>3</a:t>
            </a:r>
            <a:r>
              <a:rPr lang="zh-CN" altLang="en-US" dirty="0">
                <a:latin typeface="Arial" panose="020B0604020202020204" pitchFamily="34" charset="0"/>
              </a:rPr>
              <a:t>条以上支路形成的交点</a:t>
            </a:r>
            <a:r>
              <a:rPr lang="en-US" altLang="zh-CN" dirty="0">
                <a:latin typeface="Arial" panose="020B0604020202020204" pitchFamily="34" charset="0"/>
              </a:rPr>
              <a:t>(</a:t>
            </a:r>
            <a:r>
              <a:rPr lang="zh-CN" altLang="en-US" dirty="0">
                <a:latin typeface="Arial" panose="020B0604020202020204" pitchFamily="34" charset="0"/>
                <a:hlinkClick r:id="rId5" action="ppaction://hlinkfile"/>
              </a:rPr>
              <a:t>节点</a:t>
            </a:r>
            <a:r>
              <a:rPr lang="en-US" altLang="zh-CN" dirty="0">
                <a:latin typeface="Arial" panose="020B0604020202020204" pitchFamily="34" charset="0"/>
              </a:rPr>
              <a:t>)</a:t>
            </a:r>
            <a:r>
              <a:rPr lang="zh-CN" altLang="en-US" dirty="0">
                <a:latin typeface="Arial" panose="020B0604020202020204" pitchFamily="34" charset="0"/>
              </a:rPr>
              <a:t>。这种复杂电路不是串、</a:t>
            </a:r>
            <a:r>
              <a:rPr lang="zh-CN" altLang="en-US" dirty="0">
                <a:latin typeface="Arial" panose="020B0604020202020204" pitchFamily="34" charset="0"/>
                <a:hlinkClick r:id="rId6" action="ppaction://hlinkfile"/>
              </a:rPr>
              <a:t>并联电路</a:t>
            </a:r>
            <a:r>
              <a:rPr lang="zh-CN" altLang="en-US" dirty="0">
                <a:latin typeface="Arial" panose="020B0604020202020204" pitchFamily="34" charset="0"/>
              </a:rPr>
              <a:t>的公式所能解决的，刚从德国哥尼斯堡大学毕业，年仅</a:t>
            </a:r>
            <a:r>
              <a:rPr lang="en-US" altLang="zh-CN" dirty="0">
                <a:latin typeface="Arial" panose="020B0604020202020204" pitchFamily="34" charset="0"/>
              </a:rPr>
              <a:t>21</a:t>
            </a:r>
            <a:r>
              <a:rPr lang="zh-CN" altLang="en-US" dirty="0">
                <a:latin typeface="Arial" panose="020B0604020202020204" pitchFamily="34" charset="0"/>
              </a:rPr>
              <a:t>岁的基尔霍夫在他的第</a:t>
            </a:r>
            <a:r>
              <a:rPr lang="en-US" altLang="zh-CN" dirty="0">
                <a:latin typeface="Arial" panose="020B0604020202020204" pitchFamily="34" charset="0"/>
              </a:rPr>
              <a:t>1</a:t>
            </a:r>
            <a:r>
              <a:rPr lang="zh-CN" altLang="en-US" dirty="0">
                <a:latin typeface="Arial" panose="020B0604020202020204" pitchFamily="34" charset="0"/>
              </a:rPr>
              <a:t>篇论文中提出了适用于这种网络状电路计算的两个定律，即著名的基尔霍夫定律。该定律能够迅速地求解任何复杂电路，从而成功地解决了这个阻碍电气技术发展的难题。</a:t>
            </a:r>
            <a:endParaRPr lang="zh-CN" altLang="zh-CN"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E466B54-F74D-4F20-BC34-8A288F27C4A4}" type="slidenum">
              <a:rPr lang="en-US" altLang="zh-CN"/>
              <a:pPr>
                <a:spcBef>
                  <a:spcPct val="0"/>
                </a:spcBef>
              </a:pPr>
              <a:t>43</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0EDB558-D4DA-4930-A322-16088B0E92EF}" type="slidenum">
              <a:rPr lang="en-US" altLang="zh-CN"/>
              <a:pPr>
                <a:spcBef>
                  <a:spcPct val="0"/>
                </a:spcBef>
              </a:pPr>
              <a:t>44</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r>
              <a:rPr lang="zh-CN" altLang="en-US" dirty="0"/>
              <a:t>以电路电气器件的实际尺寸</a:t>
            </a:r>
            <a:r>
              <a:rPr lang="en-US" altLang="zh-CN" dirty="0"/>
              <a:t>(d)</a:t>
            </a:r>
            <a:r>
              <a:rPr lang="zh-CN" altLang="en-US" dirty="0"/>
              <a:t>和工作信号的波长</a:t>
            </a:r>
            <a:r>
              <a:rPr lang="en-US" altLang="zh-CN" dirty="0"/>
              <a:t>(</a:t>
            </a:r>
            <a:r>
              <a:rPr lang="el-GR" altLang="zh-CN" dirty="0"/>
              <a:t>λ)</a:t>
            </a:r>
            <a:r>
              <a:rPr lang="zh-CN" altLang="en-US" dirty="0"/>
              <a:t>为标准划分，实际电路又可分为集总参数电路和分布参数电路。</a:t>
            </a:r>
          </a:p>
          <a:p>
            <a:r>
              <a:rPr lang="zh-CN" altLang="en-US" dirty="0"/>
              <a:t>满足</a:t>
            </a:r>
            <a:r>
              <a:rPr lang="en-US" altLang="zh-CN" dirty="0"/>
              <a:t>d&lt;&lt;</a:t>
            </a:r>
            <a:r>
              <a:rPr lang="el-GR" altLang="zh-CN" dirty="0"/>
              <a:t>λ</a:t>
            </a:r>
            <a:r>
              <a:rPr lang="zh-CN" altLang="en-US" dirty="0"/>
              <a:t>条件的电路称为集总参数电路。其特点是电路中任意两个端点间的电压和流入任一器件端钮的电流完全确定，与器件的几何尺寸和空间位置无关。</a:t>
            </a:r>
          </a:p>
          <a:p>
            <a:r>
              <a:rPr lang="zh-CN" altLang="en-US" dirty="0"/>
              <a:t>不满足</a:t>
            </a:r>
            <a:r>
              <a:rPr lang="en-US" altLang="zh-CN" dirty="0"/>
              <a:t>d&lt;&lt;</a:t>
            </a:r>
            <a:r>
              <a:rPr lang="el-GR" altLang="zh-CN" dirty="0"/>
              <a:t>λ</a:t>
            </a:r>
            <a:r>
              <a:rPr lang="zh-CN" altLang="en-US" dirty="0"/>
              <a:t>条件的电路称为分布参数电路。其特点是电路中的电压和电流是时间的函数而且与器件的几何尺寸和空间位置有关。有波导和高频传输线组成的电路是分布参数电路的典型例子。</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4DE9CD3-E095-42EB-A900-B68FF78EF85F}" type="slidenum">
              <a:rPr lang="en-US" altLang="zh-CN"/>
              <a:pPr>
                <a:spcBef>
                  <a:spcPct val="0"/>
                </a:spcBef>
              </a:pPr>
              <a:t>8</a:t>
            </a:fld>
            <a:endParaRPr lang="en-US"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CA754F7-B0E2-4067-8379-EBFA5CB4ECC5}" type="slidenum">
              <a:rPr lang="en-US" altLang="zh-CN"/>
              <a:pPr>
                <a:spcBef>
                  <a:spcPct val="0"/>
                </a:spcBef>
              </a:pPr>
              <a:t>45</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41F256-5C50-4213-99BA-D27F7646816A}" type="slidenum">
              <a:rPr lang="en-US" altLang="zh-CN"/>
              <a:pPr>
                <a:spcBef>
                  <a:spcPct val="0"/>
                </a:spcBef>
              </a:pPr>
              <a:t>46</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rPr>
              <a:t>U3 + U4 –U6 – U1 = 0</a:t>
            </a:r>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C9D217-10EB-4AAC-B53E-9F7C0E4F9C27}" type="slidenum">
              <a:rPr lang="en-US" altLang="zh-CN"/>
              <a:pPr>
                <a:spcBef>
                  <a:spcPct val="0"/>
                </a:spcBef>
              </a:pPr>
              <a:t>47</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altLang="zh-CN" dirty="0">
                <a:latin typeface="Arial" panose="020B0604020202020204" pitchFamily="34" charset="0"/>
              </a:rPr>
              <a:t>Us2 + U2 – U3 = 0</a:t>
            </a:r>
          </a:p>
          <a:p>
            <a:pPr eaLnBrk="1" hangingPunct="1"/>
            <a:r>
              <a:rPr lang="en-US" altLang="zh-CN" dirty="0">
                <a:latin typeface="Arial" panose="020B0604020202020204" pitchFamily="34" charset="0"/>
              </a:rPr>
              <a:t>U3 +U4  - U1 – Us1 = 0</a:t>
            </a:r>
          </a:p>
          <a:p>
            <a:pPr eaLnBrk="1" hangingPunct="1"/>
            <a:r>
              <a:rPr lang="en-US" altLang="zh-CN" dirty="0">
                <a:latin typeface="Arial" panose="020B0604020202020204" pitchFamily="34" charset="0"/>
              </a:rPr>
              <a:t>Us2 + U2 + U4 – U1 – Us1 = 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p:spPr>
        <p:txBody>
          <a:bodyPr/>
          <a:lstStyle/>
          <a:p>
            <a:r>
              <a:rPr lang="zh-CN" altLang="en-US" dirty="0">
                <a:latin typeface="Arial" panose="020B0604020202020204" pitchFamily="34" charset="0"/>
              </a:rPr>
              <a:t>我们设计电路完成电能的传输、信号的传输、以及信号的处理、计算、控制等功能。电能或电信号的发生器称为电源，用电设备称为负载。由于电路中的电压、电流是在电源的作用下产生的，因此电源又称为激励；由激励产生的电压和电流称为响应。根据激励与响应之间的因果关系，把激励称为输入、响应称为输出。</a:t>
            </a:r>
          </a:p>
        </p:txBody>
      </p:sp>
      <p:sp>
        <p:nvSpPr>
          <p:cNvPr id="12292" name="灯片编号占位符 3"/>
          <p:cNvSpPr>
            <a:spLocks noGrp="1"/>
          </p:cNvSpPr>
          <p:nvPr>
            <p:ph type="sldNum" sz="quarter" idx="5"/>
          </p:nvPr>
        </p:nvSpPr>
        <p:spPr>
          <a:noFill/>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5F3FE67-9C9E-49A8-BBD0-E623F55E1C9F}" type="slidenum">
              <a:rPr lang="en-US" altLang="zh-CN"/>
              <a:pPr algn="r"/>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923AD7-30AB-46A0-966F-29E42B73B678}" type="slidenum">
              <a:rPr lang="en-US" altLang="zh-CN"/>
              <a:pPr>
                <a:spcBef>
                  <a:spcPct val="0"/>
                </a:spcBef>
              </a:pPr>
              <a:t>10</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电路模型：用理想电路原件或它们的组合模拟实际电路原件，就是建立其模型</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理想电路原件包括电压源、电流源、受控源、导线、电阻、电感、电容、开关</a:t>
            </a:r>
            <a:endParaRPr lang="zh-CN"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607F0B-7751-4810-B0E8-9F26B7E83BAE}" type="slidenum">
              <a:rPr lang="en-US" altLang="zh-CN"/>
              <a:pPr>
                <a:spcBef>
                  <a:spcPct val="0"/>
                </a:spcBef>
              </a:pPr>
              <a:t>11</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本课程针对的是电路模型，就是对实际电路建模，用于电气特性的分析，而不是实际电路的标准图形表示。这种实际电路的标准图形表示叫电路原理图，用于电路的安装维护。</a:t>
            </a:r>
            <a:endParaRPr lang="zh-CN"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F70B88-80E8-4BA7-8F5D-9E2AFE558D2D}" type="slidenum">
              <a:rPr lang="en-US" altLang="zh-CN"/>
              <a:pPr>
                <a:spcBef>
                  <a:spcPct val="0"/>
                </a:spcBef>
              </a:pPr>
              <a:t>12</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建模要根据实际工作条件，把电路元件的工作状态描述出来。例如，一个线圈的建模：在直流情况下，它在电路中仅反映为导线内电流引起的能量消耗，因此它的模型是一个电阻元件；在电流变化的情况下（包括交变电流）线圈电流产生的磁场会引起感应电压，故电路模型除电阻之外还应包含一个与之串联的电感元件；当电流变化很快（高频交流）还应考虑线圈导体表面的电荷作用，即电容效应。模型取得适当，对电路进行分析计算的结果就与实际情况相近；模型取得不恰当，会造成很大的误差。</a:t>
            </a:r>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4DCC69-A70C-4DF1-9C17-4F6545A8C7C5}" type="slidenum">
              <a:rPr lang="en-US" altLang="zh-CN"/>
              <a:pPr>
                <a:spcBef>
                  <a:spcPct val="0"/>
                </a:spcBef>
              </a:pPr>
              <a:t>13</a:t>
            </a:fld>
            <a:endParaRPr lang="en-US"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电容：由间隔以不同介质（如云母、绝缘纸、空气等）的两块金属板组成。当在两极板上加上电压后，两极板上分别聚集起等量的正负电荷，并在介质中建立电场而具有电场能量。电荷可继续聚集在极板上，电场继续存在。所以电容是一种储存电荷或是电场能量的部件</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在工程中广泛应用导线绕制的线圈，比如常用的空心或是带有铁心的高频线圈，电磁铁或是变压器中含有在铁心上绕制的线圈。当一个线圈通以电流后产生的磁场随时间变化时，在线圈中就产生了感应电压。电感元件是实际线圈的一种理想化模型，它反映了电流产生磁通和磁场能量储存这一物理现象。</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sz="1200" b="1" i="0" kern="1200" dirty="0">
                <a:solidFill>
                  <a:schemeClr val="tx1"/>
                </a:solidFill>
                <a:effectLst/>
                <a:latin typeface="Arial" charset="0"/>
                <a:ea typeface="宋体" pitchFamily="2" charset="-122"/>
                <a:cs typeface="+mn-cs"/>
              </a:rPr>
              <a:t>芯片</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chip</a:t>
            </a:r>
            <a:r>
              <a:rPr lang="zh-CN" altLang="en-US" sz="1200" b="0" i="0" kern="1200" dirty="0">
                <a:solidFill>
                  <a:schemeClr val="tx1"/>
                </a:solidFill>
                <a:effectLst/>
                <a:latin typeface="Arial" charset="0"/>
                <a:ea typeface="宋体" pitchFamily="2" charset="-122"/>
                <a:cs typeface="+mn-cs"/>
              </a:rPr>
              <a:t>），在</a:t>
            </a:r>
            <a:r>
              <a:rPr lang="zh-CN" altLang="en-US" sz="1200" b="0" i="0" u="none" strike="noStrike" kern="1200" dirty="0">
                <a:solidFill>
                  <a:schemeClr val="tx1"/>
                </a:solidFill>
                <a:effectLst/>
                <a:latin typeface="Arial" charset="0"/>
                <a:ea typeface="宋体" pitchFamily="2" charset="-122"/>
                <a:cs typeface="+mn-cs"/>
                <a:hlinkClick r:id="rId3" tooltip="电子学"/>
              </a:rPr>
              <a:t>电子学</a:t>
            </a:r>
            <a:r>
              <a:rPr lang="zh-CN" altLang="en-US" sz="1200" b="0" i="0" kern="1200" dirty="0">
                <a:solidFill>
                  <a:schemeClr val="tx1"/>
                </a:solidFill>
                <a:effectLst/>
                <a:latin typeface="Arial" charset="0"/>
                <a:ea typeface="宋体" pitchFamily="2" charset="-122"/>
                <a:cs typeface="+mn-cs"/>
              </a:rPr>
              <a:t>中是一种将</a:t>
            </a:r>
            <a:r>
              <a:rPr lang="zh-CN" altLang="en-US" sz="1200" b="0" i="0" u="none" strike="noStrike" kern="1200" dirty="0">
                <a:solidFill>
                  <a:schemeClr val="tx1"/>
                </a:solidFill>
                <a:effectLst/>
                <a:latin typeface="Arial" charset="0"/>
                <a:ea typeface="宋体" pitchFamily="2" charset="-122"/>
                <a:cs typeface="+mn-cs"/>
                <a:hlinkClick r:id="rId4" tooltip="电路"/>
              </a:rPr>
              <a:t>电路</a:t>
            </a:r>
            <a:r>
              <a:rPr lang="zh-CN" altLang="en-US" sz="1200" b="0" i="0" kern="1200" dirty="0">
                <a:solidFill>
                  <a:schemeClr val="tx1"/>
                </a:solidFill>
                <a:effectLst/>
                <a:latin typeface="Arial" charset="0"/>
                <a:ea typeface="宋体" pitchFamily="2" charset="-122"/>
                <a:cs typeface="+mn-cs"/>
              </a:rPr>
              <a:t>（主要包括</a:t>
            </a:r>
            <a:r>
              <a:rPr lang="zh-CN" altLang="en-US" sz="1200" b="0" i="0" u="none" strike="noStrike" kern="1200" dirty="0">
                <a:solidFill>
                  <a:schemeClr val="tx1"/>
                </a:solidFill>
                <a:effectLst/>
                <a:latin typeface="Arial" charset="0"/>
                <a:ea typeface="宋体" pitchFamily="2" charset="-122"/>
                <a:cs typeface="+mn-cs"/>
                <a:hlinkClick r:id="rId5" tooltip="半导体器件"/>
              </a:rPr>
              <a:t>半导体设备</a:t>
            </a:r>
            <a:r>
              <a:rPr lang="zh-CN" altLang="en-US" sz="1200" b="0" i="0" kern="1200" dirty="0">
                <a:solidFill>
                  <a:schemeClr val="tx1"/>
                </a:solidFill>
                <a:effectLst/>
                <a:latin typeface="Arial" charset="0"/>
                <a:ea typeface="宋体" pitchFamily="2" charset="-122"/>
                <a:cs typeface="+mn-cs"/>
              </a:rPr>
              <a:t>，也包括</a:t>
            </a:r>
            <a:r>
              <a:rPr lang="zh-CN" altLang="en-US" sz="1200" b="0" i="0" u="none" strike="noStrike" kern="1200" dirty="0">
                <a:solidFill>
                  <a:schemeClr val="tx1"/>
                </a:solidFill>
                <a:effectLst/>
                <a:latin typeface="Arial" charset="0"/>
                <a:ea typeface="宋体" pitchFamily="2" charset="-122"/>
                <a:cs typeface="+mn-cs"/>
                <a:hlinkClick r:id="rId6" tooltip="被动组件"/>
              </a:rPr>
              <a:t>被动组件</a:t>
            </a:r>
            <a:r>
              <a:rPr lang="zh-CN" altLang="en-US" sz="1200" b="0" i="0" kern="1200" dirty="0">
                <a:solidFill>
                  <a:schemeClr val="tx1"/>
                </a:solidFill>
                <a:effectLst/>
                <a:latin typeface="Arial" charset="0"/>
                <a:ea typeface="宋体" pitchFamily="2" charset="-122"/>
                <a:cs typeface="+mn-cs"/>
              </a:rPr>
              <a:t>等）集中制造在半导体</a:t>
            </a:r>
            <a:r>
              <a:rPr lang="zh-CN" altLang="en-US" sz="1200" b="0" i="0" u="none" strike="noStrike" kern="1200" dirty="0">
                <a:solidFill>
                  <a:schemeClr val="tx1"/>
                </a:solidFill>
                <a:effectLst/>
                <a:latin typeface="Arial" charset="0"/>
                <a:ea typeface="宋体" pitchFamily="2" charset="-122"/>
                <a:cs typeface="+mn-cs"/>
                <a:hlinkClick r:id="rId7" tooltip="晶圆"/>
              </a:rPr>
              <a:t>晶圆</a:t>
            </a:r>
            <a:r>
              <a:rPr lang="zh-CN" altLang="en-US" sz="1200" b="0" i="0" kern="1200" dirty="0">
                <a:solidFill>
                  <a:schemeClr val="tx1"/>
                </a:solidFill>
                <a:effectLst/>
                <a:latin typeface="Arial" charset="0"/>
                <a:ea typeface="宋体" pitchFamily="2" charset="-122"/>
                <a:cs typeface="+mn-cs"/>
              </a:rPr>
              <a:t>表面上的小型化方式。</a:t>
            </a:r>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9339" name="Rectangle 11"/>
          <p:cNvSpPr>
            <a:spLocks noGrp="1" noChangeArrowheads="1"/>
          </p:cNvSpPr>
          <p:nvPr>
            <p:ph type="ctrTitle"/>
          </p:nvPr>
        </p:nvSpPr>
        <p:spPr>
          <a:xfrm>
            <a:off x="2057400" y="1143000"/>
            <a:ext cx="6629400" cy="2209800"/>
          </a:xfrm>
        </p:spPr>
        <p:txBody>
          <a:bodyPr/>
          <a:lstStyle>
            <a:lvl1pPr>
              <a:defRPr sz="4800"/>
            </a:lvl1pPr>
          </a:lstStyle>
          <a:p>
            <a:pPr lvl="0"/>
            <a:r>
              <a:rPr lang="zh-CN" altLang="en-US" noProof="0"/>
              <a:t>单击此处编辑母版标题样式</a:t>
            </a:r>
          </a:p>
        </p:txBody>
      </p:sp>
      <p:sp>
        <p:nvSpPr>
          <p:cNvPr id="9934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zh-CN" altLang="en-US" noProof="0"/>
              <a:t>单击此处编辑母版副标题样式</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p:txBody>
          <a:bodyPr/>
          <a:lstStyle>
            <a:lvl1pPr>
              <a:defRPr smtClean="0"/>
            </a:lvl1pPr>
          </a:lstStyle>
          <a:p>
            <a:pPr>
              <a:defRPr/>
            </a:pPr>
            <a:fld id="{90F23365-4C8F-4273-8E66-5A97D036276E}" type="slidenum">
              <a:rPr lang="en-US" altLang="zh-CN"/>
              <a:pPr>
                <a:defRPr/>
              </a:pPr>
              <a:t>‹#›</a:t>
            </a:fld>
            <a:endParaRPr lang="en-US" altLang="zh-CN"/>
          </a:p>
        </p:txBody>
      </p:sp>
    </p:spTree>
    <p:extLst>
      <p:ext uri="{BB962C8B-B14F-4D97-AF65-F5344CB8AC3E}">
        <p14:creationId xmlns:p14="http://schemas.microsoft.com/office/powerpoint/2010/main" val="104030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26DE6161-E4C1-40F3-8C38-A98E3F9EAB90}" type="slidenum">
              <a:rPr lang="en-US" altLang="zh-CN"/>
              <a:pPr>
                <a:defRPr/>
              </a:pPr>
              <a:t>‹#›</a:t>
            </a:fld>
            <a:endParaRPr lang="en-US" altLang="zh-CN"/>
          </a:p>
        </p:txBody>
      </p:sp>
    </p:spTree>
    <p:extLst>
      <p:ext uri="{BB962C8B-B14F-4D97-AF65-F5344CB8AC3E}">
        <p14:creationId xmlns:p14="http://schemas.microsoft.com/office/powerpoint/2010/main" val="343670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61E5248E-1855-4477-953B-E301B4FC4716}" type="slidenum">
              <a:rPr lang="en-US" altLang="zh-CN"/>
              <a:pPr>
                <a:defRPr/>
              </a:pPr>
              <a:t>‹#›</a:t>
            </a:fld>
            <a:endParaRPr lang="en-US" altLang="zh-CN"/>
          </a:p>
        </p:txBody>
      </p:sp>
    </p:spTree>
    <p:extLst>
      <p:ext uri="{BB962C8B-B14F-4D97-AF65-F5344CB8AC3E}">
        <p14:creationId xmlns:p14="http://schemas.microsoft.com/office/powerpoint/2010/main" val="257509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76800" y="1600200"/>
            <a:ext cx="38100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76800" y="3941763"/>
            <a:ext cx="38100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A14C8C5D-C1A1-4734-8A4D-B7713FD8CF8C}" type="slidenum">
              <a:rPr lang="en-US" altLang="zh-CN"/>
              <a:pPr>
                <a:defRPr/>
              </a:pPr>
              <a:t>‹#›</a:t>
            </a:fld>
            <a:endParaRPr lang="en-US" altLang="zh-CN"/>
          </a:p>
        </p:txBody>
      </p:sp>
    </p:spTree>
    <p:extLst>
      <p:ext uri="{BB962C8B-B14F-4D97-AF65-F5344CB8AC3E}">
        <p14:creationId xmlns:p14="http://schemas.microsoft.com/office/powerpoint/2010/main" val="229537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75000"/>
                </a:schemeClr>
              </a:buClr>
              <a:defRPr/>
            </a:lvl3pPr>
            <a:lvl4pPr>
              <a:buClr>
                <a:schemeClr val="accent1">
                  <a:lumMod val="75000"/>
                </a:schemeClr>
              </a:buClr>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7E939943-12C5-45AA-BDE4-15B254CDF897}" type="slidenum">
              <a:rPr lang="en-US" altLang="zh-CN"/>
              <a:pPr>
                <a:defRPr/>
              </a:pPr>
              <a:t>‹#›</a:t>
            </a:fld>
            <a:endParaRPr lang="en-US" altLang="zh-CN"/>
          </a:p>
        </p:txBody>
      </p:sp>
    </p:spTree>
    <p:extLst>
      <p:ext uri="{BB962C8B-B14F-4D97-AF65-F5344CB8AC3E}">
        <p14:creationId xmlns:p14="http://schemas.microsoft.com/office/powerpoint/2010/main" val="382878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FE03739-8FA6-4FF3-AE31-5B01EC84327D}" type="slidenum">
              <a:rPr lang="en-US" altLang="zh-CN"/>
              <a:pPr>
                <a:defRPr/>
              </a:pPr>
              <a:t>‹#›</a:t>
            </a:fld>
            <a:endParaRPr lang="en-US" altLang="zh-CN"/>
          </a:p>
        </p:txBody>
      </p:sp>
    </p:spTree>
    <p:extLst>
      <p:ext uri="{BB962C8B-B14F-4D97-AF65-F5344CB8AC3E}">
        <p14:creationId xmlns:p14="http://schemas.microsoft.com/office/powerpoint/2010/main" val="236588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FB3CAD85-3B60-4B94-9C92-F5ACA1D979A8}" type="slidenum">
              <a:rPr lang="en-US" altLang="zh-CN"/>
              <a:pPr>
                <a:defRPr/>
              </a:pPr>
              <a:t>‹#›</a:t>
            </a:fld>
            <a:endParaRPr lang="en-US" altLang="zh-CN"/>
          </a:p>
        </p:txBody>
      </p:sp>
    </p:spTree>
    <p:extLst>
      <p:ext uri="{BB962C8B-B14F-4D97-AF65-F5344CB8AC3E}">
        <p14:creationId xmlns:p14="http://schemas.microsoft.com/office/powerpoint/2010/main" val="407740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019874D0-A07E-4112-A1FB-9C213AFCC046}" type="slidenum">
              <a:rPr lang="en-US" altLang="zh-CN"/>
              <a:pPr>
                <a:defRPr/>
              </a:pPr>
              <a:t>‹#›</a:t>
            </a:fld>
            <a:endParaRPr lang="en-US" altLang="zh-CN"/>
          </a:p>
        </p:txBody>
      </p:sp>
    </p:spTree>
    <p:extLst>
      <p:ext uri="{BB962C8B-B14F-4D97-AF65-F5344CB8AC3E}">
        <p14:creationId xmlns:p14="http://schemas.microsoft.com/office/powerpoint/2010/main" val="305869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2DB180B7-9599-4E5E-A507-FDF2C078F0B2}" type="slidenum">
              <a:rPr lang="en-US" altLang="zh-CN"/>
              <a:pPr>
                <a:defRPr/>
              </a:pPr>
              <a:t>‹#›</a:t>
            </a:fld>
            <a:endParaRPr lang="en-US" altLang="zh-CN"/>
          </a:p>
        </p:txBody>
      </p:sp>
    </p:spTree>
    <p:extLst>
      <p:ext uri="{BB962C8B-B14F-4D97-AF65-F5344CB8AC3E}">
        <p14:creationId xmlns:p14="http://schemas.microsoft.com/office/powerpoint/2010/main" val="221719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91A0DE25-126C-48BE-9848-FA439283CDAA}" type="slidenum">
              <a:rPr lang="en-US" altLang="zh-CN"/>
              <a:pPr>
                <a:defRPr/>
              </a:pPr>
              <a:t>‹#›</a:t>
            </a:fld>
            <a:endParaRPr lang="en-US" altLang="zh-CN"/>
          </a:p>
        </p:txBody>
      </p:sp>
    </p:spTree>
    <p:extLst>
      <p:ext uri="{BB962C8B-B14F-4D97-AF65-F5344CB8AC3E}">
        <p14:creationId xmlns:p14="http://schemas.microsoft.com/office/powerpoint/2010/main" val="102927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1FF510D7-FE45-4285-B47C-CC1D5E48F881}" type="slidenum">
              <a:rPr lang="en-US" altLang="zh-CN"/>
              <a:pPr>
                <a:defRPr/>
              </a:pPr>
              <a:t>‹#›</a:t>
            </a:fld>
            <a:endParaRPr lang="en-US" altLang="zh-CN"/>
          </a:p>
        </p:txBody>
      </p:sp>
    </p:spTree>
    <p:extLst>
      <p:ext uri="{BB962C8B-B14F-4D97-AF65-F5344CB8AC3E}">
        <p14:creationId xmlns:p14="http://schemas.microsoft.com/office/powerpoint/2010/main" val="248826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40E357EC-25CF-42AA-B3B6-2A785AE75ABF}" type="slidenum">
              <a:rPr lang="en-US" altLang="zh-CN"/>
              <a:pPr>
                <a:defRPr/>
              </a:pPr>
              <a:t>‹#›</a:t>
            </a:fld>
            <a:endParaRPr lang="en-US" altLang="zh-CN"/>
          </a:p>
        </p:txBody>
      </p:sp>
    </p:spTree>
    <p:extLst>
      <p:ext uri="{BB962C8B-B14F-4D97-AF65-F5344CB8AC3E}">
        <p14:creationId xmlns:p14="http://schemas.microsoft.com/office/powerpoint/2010/main" val="88761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2852738"/>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grpSp>
          <p:nvGrpSpPr>
            <p:cNvPr id="2"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2"/>
                <a:ext cx="1152" cy="11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sp>
            <p:nvSpPr>
              <p:cNvPr id="3"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27" name="Rectangle 7"/>
          <p:cNvSpPr>
            <a:spLocks noGrp="1" noChangeArrowheads="1"/>
          </p:cNvSpPr>
          <p:nvPr>
            <p:ph type="title"/>
          </p:nvPr>
        </p:nvSpPr>
        <p:spPr bwMode="auto">
          <a:xfrm>
            <a:off x="609600" y="277813"/>
            <a:ext cx="80772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8"/>
          <p:cNvSpPr>
            <a:spLocks noGrp="1" noChangeArrowheads="1"/>
          </p:cNvSpPr>
          <p:nvPr>
            <p:ph type="body" idx="1"/>
          </p:nvPr>
        </p:nvSpPr>
        <p:spPr bwMode="auto">
          <a:xfrm>
            <a:off x="609600" y="981075"/>
            <a:ext cx="8077200" cy="54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8313" name="Rectangle 9"/>
          <p:cNvSpPr>
            <a:spLocks noGrp="1" noChangeArrowheads="1"/>
          </p:cNvSpPr>
          <p:nvPr>
            <p:ph type="dt" sz="half" idx="2"/>
          </p:nvPr>
        </p:nvSpPr>
        <p:spPr bwMode="auto">
          <a:xfrm>
            <a:off x="914400" y="6453188"/>
            <a:ext cx="198120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dirty="0">
                <a:latin typeface="Arial" charset="0"/>
              </a:defRPr>
            </a:lvl1pPr>
          </a:lstStyle>
          <a:p>
            <a:pPr>
              <a:defRPr/>
            </a:pPr>
            <a:endParaRPr lang="en-US" altLang="zh-CN"/>
          </a:p>
        </p:txBody>
      </p:sp>
      <p:sp>
        <p:nvSpPr>
          <p:cNvPr id="98314" name="Rectangle 10"/>
          <p:cNvSpPr>
            <a:spLocks noGrp="1" noChangeArrowheads="1"/>
          </p:cNvSpPr>
          <p:nvPr>
            <p:ph type="ftr" sz="quarter" idx="3"/>
          </p:nvPr>
        </p:nvSpPr>
        <p:spPr bwMode="auto">
          <a:xfrm>
            <a:off x="3352800" y="6453188"/>
            <a:ext cx="29718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dirty="0">
                <a:latin typeface="Arial" charset="0"/>
              </a:defRPr>
            </a:lvl1pPr>
          </a:lstStyle>
          <a:p>
            <a:pPr>
              <a:defRPr/>
            </a:pPr>
            <a:endParaRPr lang="en-US" altLang="zh-CN"/>
          </a:p>
        </p:txBody>
      </p:sp>
      <p:sp>
        <p:nvSpPr>
          <p:cNvPr id="98315" name="Rectangle 11"/>
          <p:cNvSpPr>
            <a:spLocks noGrp="1" noChangeArrowheads="1"/>
          </p:cNvSpPr>
          <p:nvPr>
            <p:ph type="sldNum" sz="quarter" idx="4"/>
          </p:nvPr>
        </p:nvSpPr>
        <p:spPr bwMode="auto">
          <a:xfrm>
            <a:off x="6781800" y="6453188"/>
            <a:ext cx="19050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C78BE0A2-09E3-400A-86F7-6275A85CB6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3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3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3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eaLnBrk="0" fontAlgn="base" hangingPunct="0">
        <a:spcBef>
          <a:spcPts val="18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ts val="1800"/>
        </a:spcBef>
        <a:spcAft>
          <a:spcPct val="0"/>
        </a:spcAft>
        <a:buClr>
          <a:schemeClr val="accent1"/>
        </a:buClr>
        <a:buSzPct val="75000"/>
        <a:buFont typeface="Wingdings" panose="05000000000000000000" pitchFamily="2" charset="2"/>
        <a:buChar char="n"/>
        <a:defRPr sz="2600">
          <a:solidFill>
            <a:schemeClr val="tx1"/>
          </a:solidFill>
          <a:latin typeface="+mn-lt"/>
          <a:ea typeface="+mn-ea"/>
        </a:defRPr>
      </a:lvl2pPr>
      <a:lvl3pPr marL="1143000" indent="-228600" algn="l" rtl="0" eaLnBrk="0" fontAlgn="base" hangingPunct="0">
        <a:spcBef>
          <a:spcPts val="18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image.baidu.com/i?ct=503316480&amp;z=0&amp;tn=baiduimagedetail&amp;word=%D0%BE%C6%AC+%D5%D5%C6%AC&amp;in=25074&amp;cl=2&amp;cm=1&amp;sc=0&amp;lm=-1&amp;pn=141&amp;rn=1&amp;di=2220988815&amp;ln=2000&amp;fr=ala0&amp;ic=0&amp;s=0" TargetMode="External"/><Relationship Id="rId5" Type="http://schemas.openxmlformats.org/officeDocument/2006/relationships/image" Target="../media/image6.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image.baidu.com/i?ct=503316480&amp;z=0&amp;tn=baiduimagedetail&amp;word=%D6%B1%C1%F7%B5%E7%D4%B4+%D5%D5%C6%AC&amp;in=17010&amp;cl=2&amp;cm=1&amp;sc=0&amp;lm=-1&amp;pn=37&amp;rn=1&amp;di=8865476310&amp;ln=2000&amp;fr=ala0&amp;ic=0&amp;s=0" TargetMode="External"/><Relationship Id="rId7" Type="http://schemas.openxmlformats.org/officeDocument/2006/relationships/hyperlink" Target="http://image.baidu.com/i?ct=503316480&amp;z=0&amp;tn=baiduimagedetail&amp;word=%CD%F2%D3%C3%B1%ED+%D5%D5%C6%AC&amp;in=21762&amp;cl=2&amp;cm=1&amp;sc=0&amp;lm=-1&amp;pn=31&amp;rn=1&amp;di=171017295&amp;ln=592&amp;fr=ala0&amp;ic=0&amp;s=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image.baidu.com/i?ct=503316480&amp;z=0&amp;tn=baiduimagedetail&amp;word=%D0%C5%BA%C5%B7%A2%C9%FA%C6%F7+%D5%D5%C6%AC&amp;in=2297&amp;cl=2&amp;cm=1&amp;sc=0&amp;lm=-1&amp;pn=22&amp;rn=1&amp;di=6821283660&amp;ln=2000&amp;fr=ala0&amp;ic=0&amp;s=0" TargetMode="External"/><Relationship Id="rId10" Type="http://schemas.openxmlformats.org/officeDocument/2006/relationships/image" Target="../media/image11.jpeg"/><Relationship Id="rId4" Type="http://schemas.openxmlformats.org/officeDocument/2006/relationships/image" Target="../media/image8.jpeg"/><Relationship Id="rId9" Type="http://schemas.openxmlformats.org/officeDocument/2006/relationships/hyperlink" Target="http://image.baidu.com/i?ct=503316480&amp;z=0&amp;tn=baiduimagedetail&amp;word=%CA%BE%B2%A8%C6%F7+%D5%D5%C6%AC&amp;in=3326&amp;cl=2&amp;cm=1&amp;sc=0&amp;lm=-1&amp;pn=14&amp;rn=1&amp;di=2327169840&amp;ln=809&amp;fr=ala0&amp;ic=0&amp;s=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1125538"/>
            <a:ext cx="7772400" cy="1470025"/>
          </a:xfrm>
        </p:spPr>
        <p:txBody>
          <a:bodyPr/>
          <a:lstStyle/>
          <a:p>
            <a:pPr algn="ctr" eaLnBrk="1" hangingPunct="1"/>
            <a:r>
              <a:rPr lang="zh-CN" altLang="en-US"/>
              <a:t>电路基础</a:t>
            </a:r>
          </a:p>
        </p:txBody>
      </p:sp>
      <p:sp>
        <p:nvSpPr>
          <p:cNvPr id="4099" name="Rectangle 3"/>
          <p:cNvSpPr>
            <a:spLocks noGrp="1" noChangeArrowheads="1"/>
          </p:cNvSpPr>
          <p:nvPr>
            <p:ph type="subTitle" idx="1"/>
          </p:nvPr>
        </p:nvSpPr>
        <p:spPr>
          <a:xfrm>
            <a:off x="3276600" y="3716338"/>
            <a:ext cx="5329238" cy="2160587"/>
          </a:xfrm>
        </p:spPr>
        <p:txBody>
          <a:bodyPr/>
          <a:lstStyle/>
          <a:p>
            <a:pPr algn="l" eaLnBrk="1" hangingPunct="1">
              <a:lnSpc>
                <a:spcPct val="90000"/>
              </a:lnSpc>
            </a:pPr>
            <a:r>
              <a:rPr lang="zh-CN" altLang="en-US" sz="2400" dirty="0"/>
              <a:t>杜月</a:t>
            </a:r>
            <a:endParaRPr lang="en-US" altLang="zh-CN" sz="2400" dirty="0"/>
          </a:p>
          <a:p>
            <a:pPr algn="l" eaLnBrk="1" hangingPunct="1">
              <a:lnSpc>
                <a:spcPct val="90000"/>
              </a:lnSpc>
            </a:pPr>
            <a:r>
              <a:rPr lang="zh-CN" altLang="en-US" sz="2400" dirty="0"/>
              <a:t>机器人与信息自动化研究所</a:t>
            </a:r>
          </a:p>
          <a:p>
            <a:pPr algn="l" eaLnBrk="1" hangingPunct="1">
              <a:lnSpc>
                <a:spcPct val="90000"/>
              </a:lnSpc>
            </a:pPr>
            <a:r>
              <a:rPr lang="en-US" altLang="zh-CN" sz="2000" dirty="0"/>
              <a:t>Email: duyue@nankai.edu.cn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277813"/>
            <a:ext cx="7772400" cy="487362"/>
          </a:xfrm>
        </p:spPr>
        <p:txBody>
          <a:bodyPr/>
          <a:lstStyle/>
          <a:p>
            <a:pPr eaLnBrk="1" hangingPunct="1"/>
            <a:r>
              <a:rPr lang="en-US" altLang="zh-CN">
                <a:cs typeface="Arial" panose="020B0604020202020204" pitchFamily="34" charset="0"/>
              </a:rPr>
              <a:t>§1-1  </a:t>
            </a:r>
            <a:r>
              <a:rPr lang="zh-CN" altLang="en-US">
                <a:cs typeface="Arial" panose="020B0604020202020204" pitchFamily="34" charset="0"/>
              </a:rPr>
              <a:t>电路和电路模型</a:t>
            </a:r>
          </a:p>
        </p:txBody>
      </p:sp>
      <p:sp>
        <p:nvSpPr>
          <p:cNvPr id="13315" name="Rectangle 3"/>
          <p:cNvSpPr>
            <a:spLocks noGrp="1" noChangeArrowheads="1"/>
          </p:cNvSpPr>
          <p:nvPr>
            <p:ph type="body" sz="half" idx="1"/>
          </p:nvPr>
        </p:nvSpPr>
        <p:spPr>
          <a:xfrm>
            <a:off x="611188" y="981075"/>
            <a:ext cx="4117975" cy="5149850"/>
          </a:xfrm>
        </p:spPr>
        <p:txBody>
          <a:bodyPr/>
          <a:lstStyle/>
          <a:p>
            <a:pPr eaLnBrk="1" hangingPunct="1"/>
            <a:r>
              <a:rPr lang="zh-CN" altLang="en-US" sz="2400"/>
              <a:t>理想电路元件：</a:t>
            </a:r>
          </a:p>
          <a:p>
            <a:pPr eaLnBrk="1" hangingPunct="1"/>
            <a:endParaRPr lang="en-US" altLang="zh-CN" sz="2400"/>
          </a:p>
        </p:txBody>
      </p:sp>
      <p:pic>
        <p:nvPicPr>
          <p:cNvPr id="13316" name="Picture 113" descr="导线"/>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29138" y="2349500"/>
            <a:ext cx="1785937" cy="1658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7" name="Text Box 95"/>
          <p:cNvSpPr txBox="1">
            <a:spLocks noChangeArrowheads="1"/>
          </p:cNvSpPr>
          <p:nvPr/>
        </p:nvSpPr>
        <p:spPr bwMode="auto">
          <a:xfrm>
            <a:off x="900113" y="414972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电池</a:t>
            </a:r>
          </a:p>
        </p:txBody>
      </p:sp>
      <p:sp>
        <p:nvSpPr>
          <p:cNvPr id="13318" name="Line 96"/>
          <p:cNvSpPr>
            <a:spLocks noChangeShapeType="1"/>
          </p:cNvSpPr>
          <p:nvPr/>
        </p:nvSpPr>
        <p:spPr bwMode="auto">
          <a:xfrm>
            <a:off x="2484438" y="3357563"/>
            <a:ext cx="358775"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19" name="Group 115"/>
          <p:cNvGrpSpPr>
            <a:grpSpLocks/>
          </p:cNvGrpSpPr>
          <p:nvPr/>
        </p:nvGrpSpPr>
        <p:grpSpPr bwMode="auto">
          <a:xfrm>
            <a:off x="3276600" y="2708275"/>
            <a:ext cx="288925" cy="1225550"/>
            <a:chOff x="2448" y="1706"/>
            <a:chExt cx="182" cy="772"/>
          </a:xfrm>
        </p:grpSpPr>
        <p:sp>
          <p:nvSpPr>
            <p:cNvPr id="13333" name="Oval 97"/>
            <p:cNvSpPr>
              <a:spLocks noChangeArrowheads="1"/>
            </p:cNvSpPr>
            <p:nvPr/>
          </p:nvSpPr>
          <p:spPr bwMode="auto">
            <a:xfrm>
              <a:off x="2448" y="2024"/>
              <a:ext cx="182" cy="181"/>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3334" name="Oval 99"/>
            <p:cNvSpPr>
              <a:spLocks noChangeArrowheads="1"/>
            </p:cNvSpPr>
            <p:nvPr/>
          </p:nvSpPr>
          <p:spPr bwMode="auto">
            <a:xfrm>
              <a:off x="2517" y="1706"/>
              <a:ext cx="45" cy="4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3335" name="Oval 100"/>
            <p:cNvSpPr>
              <a:spLocks noChangeArrowheads="1"/>
            </p:cNvSpPr>
            <p:nvPr/>
          </p:nvSpPr>
          <p:spPr bwMode="auto">
            <a:xfrm>
              <a:off x="2517" y="2432"/>
              <a:ext cx="45" cy="4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3336" name="AutoShape 101"/>
            <p:cNvCxnSpPr>
              <a:cxnSpLocks noChangeShapeType="1"/>
              <a:stCxn id="13334" idx="4"/>
              <a:endCxn id="13335" idx="0"/>
            </p:cNvCxnSpPr>
            <p:nvPr/>
          </p:nvCxnSpPr>
          <p:spPr bwMode="auto">
            <a:xfrm>
              <a:off x="2540" y="1752"/>
              <a:ext cx="0" cy="68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20" name="Text Box 102"/>
          <p:cNvSpPr txBox="1">
            <a:spLocks noChangeArrowheads="1"/>
          </p:cNvSpPr>
          <p:nvPr/>
        </p:nvSpPr>
        <p:spPr bwMode="auto">
          <a:xfrm>
            <a:off x="2843213" y="4221163"/>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恒压源</a:t>
            </a:r>
          </a:p>
        </p:txBody>
      </p:sp>
      <p:sp>
        <p:nvSpPr>
          <p:cNvPr id="13321" name="Text Box 103"/>
          <p:cNvSpPr txBox="1">
            <a:spLocks noChangeArrowheads="1"/>
          </p:cNvSpPr>
          <p:nvPr/>
        </p:nvSpPr>
        <p:spPr bwMode="auto">
          <a:xfrm>
            <a:off x="4572000" y="4221163"/>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导线</a:t>
            </a:r>
          </a:p>
        </p:txBody>
      </p:sp>
      <p:sp>
        <p:nvSpPr>
          <p:cNvPr id="13322" name="Text Box 104"/>
          <p:cNvSpPr txBox="1">
            <a:spLocks noChangeArrowheads="1"/>
          </p:cNvSpPr>
          <p:nvPr/>
        </p:nvSpPr>
        <p:spPr bwMode="auto">
          <a:xfrm>
            <a:off x="7019925" y="4149725"/>
            <a:ext cx="1296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理想导线</a:t>
            </a:r>
          </a:p>
        </p:txBody>
      </p:sp>
      <p:grpSp>
        <p:nvGrpSpPr>
          <p:cNvPr id="13323" name="Group 109"/>
          <p:cNvGrpSpPr>
            <a:grpSpLocks/>
          </p:cNvGrpSpPr>
          <p:nvPr/>
        </p:nvGrpSpPr>
        <p:grpSpPr bwMode="auto">
          <a:xfrm>
            <a:off x="6875463" y="3573463"/>
            <a:ext cx="1584325" cy="73025"/>
            <a:chOff x="4059" y="1706"/>
            <a:chExt cx="998" cy="46"/>
          </a:xfrm>
        </p:grpSpPr>
        <p:sp>
          <p:nvSpPr>
            <p:cNvPr id="13330" name="Oval 110"/>
            <p:cNvSpPr>
              <a:spLocks noChangeArrowheads="1"/>
            </p:cNvSpPr>
            <p:nvPr/>
          </p:nvSpPr>
          <p:spPr bwMode="auto">
            <a:xfrm>
              <a:off x="4059" y="1706"/>
              <a:ext cx="46" cy="4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3331" name="Oval 111"/>
            <p:cNvSpPr>
              <a:spLocks noChangeArrowheads="1"/>
            </p:cNvSpPr>
            <p:nvPr/>
          </p:nvSpPr>
          <p:spPr bwMode="auto">
            <a:xfrm>
              <a:off x="5012" y="1706"/>
              <a:ext cx="45" cy="46"/>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3332" name="AutoShape 112"/>
            <p:cNvCxnSpPr>
              <a:cxnSpLocks noChangeShapeType="1"/>
              <a:stCxn id="13330" idx="0"/>
              <a:endCxn id="13331" idx="0"/>
            </p:cNvCxnSpPr>
            <p:nvPr/>
          </p:nvCxnSpPr>
          <p:spPr bwMode="auto">
            <a:xfrm rot="5400000" flipV="1">
              <a:off x="4558" y="1230"/>
              <a:ext cx="1" cy="953"/>
            </a:xfrm>
            <a:prstGeom prst="bentConnector3">
              <a:avLst>
                <a:gd name="adj1" fmla="val -32700000"/>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3324" name="Picture 117" descr="电池"/>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l="9084"/>
          <a:stretch>
            <a:fillRect/>
          </a:stretch>
        </p:blipFill>
        <p:spPr>
          <a:xfrm>
            <a:off x="684213" y="2630488"/>
            <a:ext cx="1865312" cy="142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5" name="Text Box 119"/>
          <p:cNvSpPr txBox="1">
            <a:spLocks noChangeArrowheads="1"/>
          </p:cNvSpPr>
          <p:nvPr/>
        </p:nvSpPr>
        <p:spPr bwMode="auto">
          <a:xfrm>
            <a:off x="2916238" y="28527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13326" name="Text Box 121"/>
          <p:cNvSpPr txBox="1">
            <a:spLocks noChangeArrowheads="1"/>
          </p:cNvSpPr>
          <p:nvPr/>
        </p:nvSpPr>
        <p:spPr bwMode="auto">
          <a:xfrm>
            <a:off x="2916238" y="3500438"/>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13327" name="Text Box 122"/>
          <p:cNvSpPr txBox="1">
            <a:spLocks noChangeArrowheads="1"/>
          </p:cNvSpPr>
          <p:nvPr/>
        </p:nvSpPr>
        <p:spPr bwMode="auto">
          <a:xfrm>
            <a:off x="2843213" y="3213100"/>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Us</a:t>
            </a:r>
          </a:p>
        </p:txBody>
      </p:sp>
      <p:sp>
        <p:nvSpPr>
          <p:cNvPr id="11387" name="Text Box 123"/>
          <p:cNvSpPr txBox="1">
            <a:spLocks noChangeArrowheads="1"/>
          </p:cNvSpPr>
          <p:nvPr/>
        </p:nvSpPr>
        <p:spPr bwMode="auto">
          <a:xfrm>
            <a:off x="827088" y="5445125"/>
            <a:ext cx="748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 </a:t>
            </a:r>
            <a:r>
              <a:rPr lang="zh-CN" altLang="en-US" sz="2000"/>
              <a:t>理想元件具有某种电磁性质，并且有</a:t>
            </a:r>
            <a:r>
              <a:rPr lang="zh-CN" altLang="en-US" sz="2000" b="1"/>
              <a:t>精确数学定义</a:t>
            </a:r>
            <a:r>
              <a:rPr lang="zh-CN" altLang="en-US" sz="2000"/>
              <a:t>的基本结构</a:t>
            </a:r>
            <a:r>
              <a:rPr lang="zh-CN" altLang="en-US" sz="1800"/>
              <a:t>。</a:t>
            </a:r>
          </a:p>
        </p:txBody>
      </p:sp>
      <p:sp>
        <p:nvSpPr>
          <p:cNvPr id="13329" name="Line 96"/>
          <p:cNvSpPr>
            <a:spLocks noChangeShapeType="1"/>
          </p:cNvSpPr>
          <p:nvPr/>
        </p:nvSpPr>
        <p:spPr bwMode="auto">
          <a:xfrm>
            <a:off x="6445250" y="3357563"/>
            <a:ext cx="358775"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87"/>
                                        </p:tgtEl>
                                        <p:attrNameLst>
                                          <p:attrName>style.visibility</p:attrName>
                                        </p:attrNameLst>
                                      </p:cBhvr>
                                      <p:to>
                                        <p:strVal val="visible"/>
                                      </p:to>
                                    </p:set>
                                    <p:animEffect transition="in" filter="blinds(horizontal)">
                                      <p:cBhvr>
                                        <p:cTn id="7" dur="500"/>
                                        <p:tgtEl>
                                          <p:spTgt spid="1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cs typeface="Arial" panose="020B0604020202020204" pitchFamily="34" charset="0"/>
              </a:rPr>
              <a:t>§1-1  </a:t>
            </a:r>
            <a:r>
              <a:rPr lang="zh-CN" altLang="en-US">
                <a:cs typeface="Arial" panose="020B0604020202020204" pitchFamily="34" charset="0"/>
              </a:rPr>
              <a:t>电路和电路模型</a:t>
            </a:r>
          </a:p>
        </p:txBody>
      </p:sp>
      <p:sp>
        <p:nvSpPr>
          <p:cNvPr id="10243" name="Rectangle 3"/>
          <p:cNvSpPr>
            <a:spLocks noGrp="1" noChangeArrowheads="1"/>
          </p:cNvSpPr>
          <p:nvPr>
            <p:ph type="body" idx="1"/>
          </p:nvPr>
        </p:nvSpPr>
        <p:spPr>
          <a:xfrm>
            <a:off x="611188" y="981075"/>
            <a:ext cx="8229600" cy="5616575"/>
          </a:xfrm>
        </p:spPr>
        <p:txBody>
          <a:bodyPr/>
          <a:lstStyle/>
          <a:p>
            <a:pPr eaLnBrk="1" hangingPunct="1">
              <a:defRPr/>
            </a:pPr>
            <a:r>
              <a:rPr lang="zh-CN" altLang="en-US" dirty="0"/>
              <a:t>电路模型：由理想元件组合而成</a:t>
            </a:r>
          </a:p>
        </p:txBody>
      </p:sp>
      <p:sp>
        <p:nvSpPr>
          <p:cNvPr id="15364" name="Line 7"/>
          <p:cNvSpPr>
            <a:spLocks noChangeShapeType="1"/>
          </p:cNvSpPr>
          <p:nvPr/>
        </p:nvSpPr>
        <p:spPr bwMode="auto">
          <a:xfrm flipV="1">
            <a:off x="1547813" y="1917700"/>
            <a:ext cx="527050" cy="192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Text Box 17"/>
          <p:cNvSpPr txBox="1">
            <a:spLocks noChangeArrowheads="1"/>
          </p:cNvSpPr>
          <p:nvPr/>
        </p:nvSpPr>
        <p:spPr bwMode="auto">
          <a:xfrm>
            <a:off x="1547813" y="1628775"/>
            <a:ext cx="6556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开关</a:t>
            </a:r>
          </a:p>
        </p:txBody>
      </p:sp>
      <p:grpSp>
        <p:nvGrpSpPr>
          <p:cNvPr id="15366" name="Group 1"/>
          <p:cNvGrpSpPr>
            <a:grpSpLocks/>
          </p:cNvGrpSpPr>
          <p:nvPr/>
        </p:nvGrpSpPr>
        <p:grpSpPr bwMode="auto">
          <a:xfrm>
            <a:off x="755650" y="2062163"/>
            <a:ext cx="2546350" cy="1419225"/>
            <a:chOff x="476" y="1979"/>
            <a:chExt cx="1604" cy="894"/>
          </a:xfrm>
        </p:grpSpPr>
        <p:sp>
          <p:nvSpPr>
            <p:cNvPr id="15400" name="Rectangle 4"/>
            <p:cNvSpPr>
              <a:spLocks noChangeArrowheads="1"/>
            </p:cNvSpPr>
            <p:nvPr/>
          </p:nvSpPr>
          <p:spPr bwMode="auto">
            <a:xfrm>
              <a:off x="476" y="2269"/>
              <a:ext cx="227" cy="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401" name="Rectangle 5"/>
            <p:cNvSpPr>
              <a:spLocks noChangeArrowheads="1"/>
            </p:cNvSpPr>
            <p:nvPr/>
          </p:nvSpPr>
          <p:spPr bwMode="auto">
            <a:xfrm>
              <a:off x="550" y="2188"/>
              <a:ext cx="83" cy="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402" name="Rectangle 6"/>
            <p:cNvSpPr>
              <a:spLocks noChangeArrowheads="1"/>
            </p:cNvSpPr>
            <p:nvPr/>
          </p:nvSpPr>
          <p:spPr bwMode="auto">
            <a:xfrm>
              <a:off x="975" y="1979"/>
              <a:ext cx="332" cy="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5403" name="AutoShape 12"/>
            <p:cNvCxnSpPr>
              <a:cxnSpLocks noChangeShapeType="1"/>
              <a:endCxn id="15402" idx="1"/>
            </p:cNvCxnSpPr>
            <p:nvPr/>
          </p:nvCxnSpPr>
          <p:spPr bwMode="auto">
            <a:xfrm rot="-5400000">
              <a:off x="700" y="1912"/>
              <a:ext cx="168" cy="38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404" name="Group 0"/>
            <p:cNvGrpSpPr>
              <a:grpSpLocks/>
            </p:cNvGrpSpPr>
            <p:nvPr/>
          </p:nvGrpSpPr>
          <p:grpSpPr bwMode="auto">
            <a:xfrm>
              <a:off x="1307" y="2020"/>
              <a:ext cx="494" cy="683"/>
              <a:chOff x="1307" y="2020"/>
              <a:chExt cx="494" cy="683"/>
            </a:xfrm>
          </p:grpSpPr>
          <p:sp>
            <p:nvSpPr>
              <p:cNvPr id="15408" name="Oval 9"/>
              <p:cNvSpPr>
                <a:spLocks noChangeArrowheads="1"/>
              </p:cNvSpPr>
              <p:nvPr/>
            </p:nvSpPr>
            <p:spPr bwMode="auto">
              <a:xfrm>
                <a:off x="1429" y="2341"/>
                <a:ext cx="372" cy="36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409" name="Freeform 10"/>
              <p:cNvSpPr>
                <a:spLocks/>
              </p:cNvSpPr>
              <p:nvPr/>
            </p:nvSpPr>
            <p:spPr bwMode="auto">
              <a:xfrm>
                <a:off x="1565" y="2432"/>
                <a:ext cx="125" cy="162"/>
              </a:xfrm>
              <a:custGeom>
                <a:avLst/>
                <a:gdLst>
                  <a:gd name="T0" fmla="*/ 0 w 182"/>
                  <a:gd name="T1" fmla="*/ 0 h 182"/>
                  <a:gd name="T2" fmla="*/ 13 w 182"/>
                  <a:gd name="T3" fmla="*/ 20 h 182"/>
                  <a:gd name="T4" fmla="*/ 0 w 182"/>
                  <a:gd name="T5" fmla="*/ 40 h 182"/>
                  <a:gd name="T6" fmla="*/ 13 w 182"/>
                  <a:gd name="T7" fmla="*/ 61 h 182"/>
                  <a:gd name="T8" fmla="*/ 0 w 182"/>
                  <a:gd name="T9" fmla="*/ 8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cubicBezTo>
                      <a:pt x="91" y="15"/>
                      <a:pt x="182" y="30"/>
                      <a:pt x="182" y="45"/>
                    </a:cubicBezTo>
                    <a:cubicBezTo>
                      <a:pt x="182" y="60"/>
                      <a:pt x="0" y="76"/>
                      <a:pt x="0" y="91"/>
                    </a:cubicBezTo>
                    <a:cubicBezTo>
                      <a:pt x="0" y="106"/>
                      <a:pt x="182" y="121"/>
                      <a:pt x="182" y="136"/>
                    </a:cubicBezTo>
                    <a:cubicBezTo>
                      <a:pt x="182" y="151"/>
                      <a:pt x="30" y="174"/>
                      <a:pt x="0" y="18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410" name="AutoShape 14"/>
              <p:cNvCxnSpPr>
                <a:cxnSpLocks noChangeShapeType="1"/>
                <a:stCxn id="15402" idx="3"/>
                <a:endCxn id="15409" idx="0"/>
              </p:cNvCxnSpPr>
              <p:nvPr/>
            </p:nvCxnSpPr>
            <p:spPr bwMode="auto">
              <a:xfrm>
                <a:off x="1307" y="2020"/>
                <a:ext cx="258" cy="41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5405" name="AutoShape 15"/>
            <p:cNvCxnSpPr>
              <a:cxnSpLocks noChangeShapeType="1"/>
              <a:endCxn id="15409" idx="4"/>
            </p:cNvCxnSpPr>
            <p:nvPr/>
          </p:nvCxnSpPr>
          <p:spPr bwMode="auto">
            <a:xfrm rot="5400000" flipH="1" flipV="1">
              <a:off x="979" y="2205"/>
              <a:ext cx="198" cy="975"/>
            </a:xfrm>
            <a:prstGeom prst="bentConnector3">
              <a:avLst>
                <a:gd name="adj1" fmla="val -7272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06" name="Text Box 16"/>
            <p:cNvSpPr txBox="1">
              <a:spLocks noChangeArrowheads="1"/>
            </p:cNvSpPr>
            <p:nvPr/>
          </p:nvSpPr>
          <p:spPr bwMode="auto">
            <a:xfrm>
              <a:off x="703" y="2341"/>
              <a:ext cx="3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电池</a:t>
              </a:r>
            </a:p>
          </p:txBody>
        </p:sp>
        <p:sp>
          <p:nvSpPr>
            <p:cNvPr id="15407" name="Text Box 18"/>
            <p:cNvSpPr txBox="1">
              <a:spLocks noChangeArrowheads="1"/>
            </p:cNvSpPr>
            <p:nvPr/>
          </p:nvSpPr>
          <p:spPr bwMode="auto">
            <a:xfrm>
              <a:off x="1791" y="2296"/>
              <a:ext cx="28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电灯泡</a:t>
              </a:r>
            </a:p>
          </p:txBody>
        </p:sp>
      </p:grpSp>
      <p:sp>
        <p:nvSpPr>
          <p:cNvPr id="15367" name="Text Box 20"/>
          <p:cNvSpPr txBox="1">
            <a:spLocks noChangeArrowheads="1"/>
          </p:cNvSpPr>
          <p:nvPr/>
        </p:nvSpPr>
        <p:spPr bwMode="auto">
          <a:xfrm>
            <a:off x="1042988" y="3862388"/>
            <a:ext cx="1366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实际电路</a:t>
            </a:r>
          </a:p>
        </p:txBody>
      </p:sp>
      <p:sp>
        <p:nvSpPr>
          <p:cNvPr id="15368" name="Line 23"/>
          <p:cNvSpPr>
            <a:spLocks noChangeShapeType="1"/>
          </p:cNvSpPr>
          <p:nvPr/>
        </p:nvSpPr>
        <p:spPr bwMode="auto">
          <a:xfrm>
            <a:off x="3563938" y="2816225"/>
            <a:ext cx="5032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24"/>
          <p:cNvSpPr>
            <a:spLocks noChangeShapeType="1"/>
          </p:cNvSpPr>
          <p:nvPr/>
        </p:nvSpPr>
        <p:spPr bwMode="auto">
          <a:xfrm>
            <a:off x="3706813" y="2967038"/>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25"/>
          <p:cNvSpPr>
            <a:spLocks noChangeArrowheads="1"/>
          </p:cNvSpPr>
          <p:nvPr/>
        </p:nvSpPr>
        <p:spPr bwMode="auto">
          <a:xfrm>
            <a:off x="4427538" y="2068513"/>
            <a:ext cx="71437" cy="746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71" name="Line 26"/>
          <p:cNvSpPr>
            <a:spLocks noChangeShapeType="1"/>
          </p:cNvSpPr>
          <p:nvPr/>
        </p:nvSpPr>
        <p:spPr bwMode="auto">
          <a:xfrm flipV="1">
            <a:off x="4427538" y="1844675"/>
            <a:ext cx="431800" cy="223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27"/>
          <p:cNvSpPr>
            <a:spLocks noChangeArrowheads="1"/>
          </p:cNvSpPr>
          <p:nvPr/>
        </p:nvSpPr>
        <p:spPr bwMode="auto">
          <a:xfrm>
            <a:off x="4859338" y="2062163"/>
            <a:ext cx="71437" cy="746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73" name="Oval 28"/>
          <p:cNvSpPr>
            <a:spLocks noChangeArrowheads="1"/>
          </p:cNvSpPr>
          <p:nvPr/>
        </p:nvSpPr>
        <p:spPr bwMode="auto">
          <a:xfrm>
            <a:off x="5435600" y="2709863"/>
            <a:ext cx="431800" cy="4476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74" name="Line 29"/>
          <p:cNvSpPr>
            <a:spLocks noChangeShapeType="1"/>
          </p:cNvSpPr>
          <p:nvPr/>
        </p:nvSpPr>
        <p:spPr bwMode="auto">
          <a:xfrm>
            <a:off x="5508625" y="2781300"/>
            <a:ext cx="288925" cy="301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30"/>
          <p:cNvSpPr>
            <a:spLocks noChangeShapeType="1"/>
          </p:cNvSpPr>
          <p:nvPr/>
        </p:nvSpPr>
        <p:spPr bwMode="auto">
          <a:xfrm flipV="1">
            <a:off x="5508625" y="2781300"/>
            <a:ext cx="288925" cy="301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31"/>
          <p:cNvSpPr>
            <a:spLocks noChangeShapeType="1"/>
          </p:cNvSpPr>
          <p:nvPr/>
        </p:nvSpPr>
        <p:spPr bwMode="auto">
          <a:xfrm flipV="1">
            <a:off x="3851275" y="2068513"/>
            <a:ext cx="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32"/>
          <p:cNvSpPr>
            <a:spLocks noChangeShapeType="1"/>
          </p:cNvSpPr>
          <p:nvPr/>
        </p:nvSpPr>
        <p:spPr bwMode="auto">
          <a:xfrm>
            <a:off x="3851275" y="2068513"/>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33"/>
          <p:cNvSpPr>
            <a:spLocks noChangeShapeType="1"/>
          </p:cNvSpPr>
          <p:nvPr/>
        </p:nvSpPr>
        <p:spPr bwMode="auto">
          <a:xfrm>
            <a:off x="3851275" y="2967038"/>
            <a:ext cx="0" cy="677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34"/>
          <p:cNvSpPr>
            <a:spLocks noChangeShapeType="1"/>
          </p:cNvSpPr>
          <p:nvPr/>
        </p:nvSpPr>
        <p:spPr bwMode="auto">
          <a:xfrm>
            <a:off x="3851275" y="3644900"/>
            <a:ext cx="1800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35"/>
          <p:cNvSpPr>
            <a:spLocks noChangeShapeType="1"/>
          </p:cNvSpPr>
          <p:nvPr/>
        </p:nvSpPr>
        <p:spPr bwMode="auto">
          <a:xfrm>
            <a:off x="5651500" y="3141663"/>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36"/>
          <p:cNvSpPr>
            <a:spLocks noChangeShapeType="1"/>
          </p:cNvSpPr>
          <p:nvPr/>
        </p:nvSpPr>
        <p:spPr bwMode="auto">
          <a:xfrm>
            <a:off x="4932363" y="2062163"/>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37"/>
          <p:cNvSpPr>
            <a:spLocks noChangeShapeType="1"/>
          </p:cNvSpPr>
          <p:nvPr/>
        </p:nvSpPr>
        <p:spPr bwMode="auto">
          <a:xfrm flipV="1">
            <a:off x="5651500" y="2062163"/>
            <a:ext cx="0" cy="674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Text Box 38"/>
          <p:cNvSpPr txBox="1">
            <a:spLocks noChangeArrowheads="1"/>
          </p:cNvSpPr>
          <p:nvPr/>
        </p:nvSpPr>
        <p:spPr bwMode="auto">
          <a:xfrm>
            <a:off x="3635375" y="3862388"/>
            <a:ext cx="1728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电路原理图</a:t>
            </a:r>
          </a:p>
        </p:txBody>
      </p:sp>
      <p:sp>
        <p:nvSpPr>
          <p:cNvPr id="7207" name="Text Box 39"/>
          <p:cNvSpPr txBox="1">
            <a:spLocks noChangeArrowheads="1"/>
          </p:cNvSpPr>
          <p:nvPr/>
        </p:nvSpPr>
        <p:spPr bwMode="auto">
          <a:xfrm>
            <a:off x="3492500" y="4437063"/>
            <a:ext cx="22320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实际电路的标准图形表示，用于实际电路的安装维护</a:t>
            </a:r>
          </a:p>
        </p:txBody>
      </p:sp>
      <p:sp>
        <p:nvSpPr>
          <p:cNvPr id="15385" name="Rectangle 40"/>
          <p:cNvSpPr>
            <a:spLocks noChangeArrowheads="1"/>
          </p:cNvSpPr>
          <p:nvPr/>
        </p:nvSpPr>
        <p:spPr bwMode="auto">
          <a:xfrm>
            <a:off x="6443663" y="2349500"/>
            <a:ext cx="144462" cy="5048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86" name="Oval 41"/>
          <p:cNvSpPr>
            <a:spLocks noChangeArrowheads="1"/>
          </p:cNvSpPr>
          <p:nvPr/>
        </p:nvSpPr>
        <p:spPr bwMode="auto">
          <a:xfrm>
            <a:off x="6300788" y="3141663"/>
            <a:ext cx="431800" cy="4318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87" name="Oval 42"/>
          <p:cNvSpPr>
            <a:spLocks noChangeArrowheads="1"/>
          </p:cNvSpPr>
          <p:nvPr/>
        </p:nvSpPr>
        <p:spPr bwMode="auto">
          <a:xfrm>
            <a:off x="7092950" y="2062163"/>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88" name="Oval 43"/>
          <p:cNvSpPr>
            <a:spLocks noChangeArrowheads="1"/>
          </p:cNvSpPr>
          <p:nvPr/>
        </p:nvSpPr>
        <p:spPr bwMode="auto">
          <a:xfrm>
            <a:off x="7451725" y="2062163"/>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5389" name="Line 44"/>
          <p:cNvSpPr>
            <a:spLocks noChangeShapeType="1"/>
          </p:cNvSpPr>
          <p:nvPr/>
        </p:nvSpPr>
        <p:spPr bwMode="auto">
          <a:xfrm flipV="1">
            <a:off x="7092950" y="1844675"/>
            <a:ext cx="358775"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Rectangle 45"/>
          <p:cNvSpPr>
            <a:spLocks noChangeArrowheads="1"/>
          </p:cNvSpPr>
          <p:nvPr/>
        </p:nvSpPr>
        <p:spPr bwMode="auto">
          <a:xfrm>
            <a:off x="8027988" y="2493963"/>
            <a:ext cx="144462" cy="5762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5391" name="AutoShape 47"/>
          <p:cNvCxnSpPr>
            <a:cxnSpLocks noChangeShapeType="1"/>
            <a:stCxn id="15385" idx="2"/>
            <a:endCxn id="15386" idx="4"/>
          </p:cNvCxnSpPr>
          <p:nvPr/>
        </p:nvCxnSpPr>
        <p:spPr bwMode="auto">
          <a:xfrm rot="16200000" flipH="1">
            <a:off x="6157913" y="3213100"/>
            <a:ext cx="719138" cy="1587"/>
          </a:xfrm>
          <a:prstGeom prst="bentConnector5">
            <a:avLst>
              <a:gd name="adj1" fmla="val 19866"/>
              <a:gd name="adj2" fmla="val -400000"/>
              <a:gd name="adj3" fmla="val 13178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48"/>
          <p:cNvCxnSpPr>
            <a:cxnSpLocks noChangeShapeType="1"/>
            <a:stCxn id="15385" idx="0"/>
            <a:endCxn id="15387" idx="2"/>
          </p:cNvCxnSpPr>
          <p:nvPr/>
        </p:nvCxnSpPr>
        <p:spPr bwMode="auto">
          <a:xfrm rot="-5400000">
            <a:off x="6679406" y="1935957"/>
            <a:ext cx="250825" cy="5762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49"/>
          <p:cNvCxnSpPr>
            <a:cxnSpLocks noChangeShapeType="1"/>
            <a:stCxn id="15388" idx="6"/>
            <a:endCxn id="15390" idx="0"/>
          </p:cNvCxnSpPr>
          <p:nvPr/>
        </p:nvCxnSpPr>
        <p:spPr bwMode="auto">
          <a:xfrm>
            <a:off x="7524750" y="2098675"/>
            <a:ext cx="576263" cy="39528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50"/>
          <p:cNvCxnSpPr>
            <a:cxnSpLocks noChangeShapeType="1"/>
            <a:stCxn id="15386" idx="4"/>
            <a:endCxn id="15390" idx="2"/>
          </p:cNvCxnSpPr>
          <p:nvPr/>
        </p:nvCxnSpPr>
        <p:spPr bwMode="auto">
          <a:xfrm rot="5400000" flipH="1" flipV="1">
            <a:off x="7057232" y="2529681"/>
            <a:ext cx="503238" cy="1584325"/>
          </a:xfrm>
          <a:prstGeom prst="bentConnector3">
            <a:avLst>
              <a:gd name="adj1" fmla="val -4542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9" name="Text Box 51"/>
          <p:cNvSpPr txBox="1">
            <a:spLocks noChangeArrowheads="1"/>
          </p:cNvSpPr>
          <p:nvPr/>
        </p:nvSpPr>
        <p:spPr bwMode="auto">
          <a:xfrm>
            <a:off x="6516688" y="393382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电路模型</a:t>
            </a:r>
          </a:p>
        </p:txBody>
      </p:sp>
      <p:sp>
        <p:nvSpPr>
          <p:cNvPr id="7220" name="Text Box 52"/>
          <p:cNvSpPr txBox="1">
            <a:spLocks noChangeArrowheads="1"/>
          </p:cNvSpPr>
          <p:nvPr/>
        </p:nvSpPr>
        <p:spPr bwMode="auto">
          <a:xfrm>
            <a:off x="6227763" y="4437063"/>
            <a:ext cx="21605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由理想电路元件构成的模型，用于电路的电气特性分析</a:t>
            </a:r>
          </a:p>
        </p:txBody>
      </p:sp>
      <p:sp>
        <p:nvSpPr>
          <p:cNvPr id="15397" name="Text Box 2"/>
          <p:cNvSpPr txBox="1">
            <a:spLocks noChangeArrowheads="1"/>
          </p:cNvSpPr>
          <p:nvPr/>
        </p:nvSpPr>
        <p:spPr bwMode="auto">
          <a:xfrm>
            <a:off x="6084888" y="2854325"/>
            <a:ext cx="287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aseline="-25000"/>
              <a:t>+</a:t>
            </a:r>
          </a:p>
        </p:txBody>
      </p:sp>
      <p:sp>
        <p:nvSpPr>
          <p:cNvPr id="15398" name="Text Box 4"/>
          <p:cNvSpPr txBox="1">
            <a:spLocks noChangeArrowheads="1"/>
          </p:cNvSpPr>
          <p:nvPr/>
        </p:nvSpPr>
        <p:spPr bwMode="auto">
          <a:xfrm>
            <a:off x="6084888" y="3429000"/>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15399" name="Text Box 5"/>
          <p:cNvSpPr txBox="1">
            <a:spLocks noChangeArrowheads="1"/>
          </p:cNvSpPr>
          <p:nvPr/>
        </p:nvSpPr>
        <p:spPr bwMode="auto">
          <a:xfrm>
            <a:off x="5795963" y="3213100"/>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06"/>
                                        </p:tgtEl>
                                        <p:attrNameLst>
                                          <p:attrName>style.visibility</p:attrName>
                                        </p:attrNameLst>
                                      </p:cBhvr>
                                      <p:to>
                                        <p:strVal val="visible"/>
                                      </p:to>
                                    </p:set>
                                    <p:animEffect transition="in" filter="blinds(horizontal)">
                                      <p:cBhvr>
                                        <p:cTn id="7" dur="500"/>
                                        <p:tgtEl>
                                          <p:spTgt spid="72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07"/>
                                        </p:tgtEl>
                                        <p:attrNameLst>
                                          <p:attrName>style.visibility</p:attrName>
                                        </p:attrNameLst>
                                      </p:cBhvr>
                                      <p:to>
                                        <p:strVal val="visible"/>
                                      </p:to>
                                    </p:set>
                                    <p:animEffect transition="in" filter="blinds(horizontal)">
                                      <p:cBhvr>
                                        <p:cTn id="10" dur="500"/>
                                        <p:tgtEl>
                                          <p:spTgt spid="720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219"/>
                                        </p:tgtEl>
                                        <p:attrNameLst>
                                          <p:attrName>style.visibility</p:attrName>
                                        </p:attrNameLst>
                                      </p:cBhvr>
                                      <p:to>
                                        <p:strVal val="visible"/>
                                      </p:to>
                                    </p:set>
                                    <p:animEffect transition="in" filter="blinds(horizontal)">
                                      <p:cBhvr>
                                        <p:cTn id="15" dur="500"/>
                                        <p:tgtEl>
                                          <p:spTgt spid="72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220"/>
                                        </p:tgtEl>
                                        <p:attrNameLst>
                                          <p:attrName>style.visibility</p:attrName>
                                        </p:attrNameLst>
                                      </p:cBhvr>
                                      <p:to>
                                        <p:strVal val="visible"/>
                                      </p:to>
                                    </p:set>
                                    <p:animEffect transition="in" filter="blinds(horizontal)">
                                      <p:cBhvr>
                                        <p:cTn id="18" dur="500"/>
                                        <p:tgtEl>
                                          <p:spTgt spid="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6" grpId="0"/>
      <p:bldP spid="7207" grpId="0"/>
      <p:bldP spid="7219" grpId="0"/>
      <p:bldP spid="72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cs typeface="Arial" panose="020B0604020202020204" pitchFamily="34" charset="0"/>
              </a:rPr>
              <a:t>§1-1  </a:t>
            </a:r>
            <a:r>
              <a:rPr lang="zh-CN" altLang="en-US">
                <a:cs typeface="Arial" panose="020B0604020202020204" pitchFamily="34" charset="0"/>
              </a:rPr>
              <a:t>电路和电路模型</a:t>
            </a:r>
          </a:p>
        </p:txBody>
      </p:sp>
      <p:sp>
        <p:nvSpPr>
          <p:cNvPr id="11267" name="Rectangle 3"/>
          <p:cNvSpPr>
            <a:spLocks noGrp="1" noChangeArrowheads="1"/>
          </p:cNvSpPr>
          <p:nvPr>
            <p:ph type="body" idx="1"/>
          </p:nvPr>
        </p:nvSpPr>
        <p:spPr/>
        <p:txBody>
          <a:bodyPr/>
          <a:lstStyle/>
          <a:p>
            <a:pPr eaLnBrk="1" hangingPunct="1">
              <a:defRPr/>
            </a:pPr>
            <a:r>
              <a:rPr lang="zh-CN" altLang="en-US"/>
              <a:t>建模注意：</a:t>
            </a:r>
          </a:p>
          <a:p>
            <a:pPr eaLnBrk="1" hangingPunct="1">
              <a:defRPr/>
            </a:pPr>
            <a:endParaRPr lang="en-US" altLang="zh-CN"/>
          </a:p>
        </p:txBody>
      </p:sp>
      <p:sp>
        <p:nvSpPr>
          <p:cNvPr id="17412" name="Line 4"/>
          <p:cNvSpPr>
            <a:spLocks noChangeShapeType="1"/>
          </p:cNvSpPr>
          <p:nvPr/>
        </p:nvSpPr>
        <p:spPr bwMode="auto">
          <a:xfrm flipV="1">
            <a:off x="1187450" y="3644900"/>
            <a:ext cx="0"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3" name="Line 5"/>
          <p:cNvSpPr>
            <a:spLocks noChangeShapeType="1"/>
          </p:cNvSpPr>
          <p:nvPr/>
        </p:nvSpPr>
        <p:spPr bwMode="auto">
          <a:xfrm>
            <a:off x="2339975" y="3644900"/>
            <a:ext cx="0"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Freeform 6"/>
          <p:cNvSpPr>
            <a:spLocks/>
          </p:cNvSpPr>
          <p:nvPr/>
        </p:nvSpPr>
        <p:spPr bwMode="auto">
          <a:xfrm>
            <a:off x="1187450" y="3500438"/>
            <a:ext cx="576263" cy="215900"/>
          </a:xfrm>
          <a:custGeom>
            <a:avLst/>
            <a:gdLst>
              <a:gd name="T0" fmla="*/ 0 w 726"/>
              <a:gd name="T1" fmla="*/ 2147483646 h 90"/>
              <a:gd name="T2" fmla="*/ 2147483646 w 726"/>
              <a:gd name="T3" fmla="*/ 0 h 90"/>
              <a:gd name="T4" fmla="*/ 2147483646 w 726"/>
              <a:gd name="T5" fmla="*/ 2147483646 h 90"/>
              <a:gd name="T6" fmla="*/ 2147483646 w 726"/>
              <a:gd name="T7" fmla="*/ 0 h 90"/>
              <a:gd name="T8" fmla="*/ 2147483646 w 726"/>
              <a:gd name="T9" fmla="*/ 2147483646 h 90"/>
              <a:gd name="T10" fmla="*/ 2147483646 w 726"/>
              <a:gd name="T11" fmla="*/ 0 h 90"/>
              <a:gd name="T12" fmla="*/ 2147483646 w 726"/>
              <a:gd name="T13" fmla="*/ 2147483646 h 90"/>
              <a:gd name="T14" fmla="*/ 2147483646 w 726"/>
              <a:gd name="T15" fmla="*/ 0 h 90"/>
              <a:gd name="T16" fmla="*/ 2147483646 w 726"/>
              <a:gd name="T17" fmla="*/ 2147483646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6" h="90">
                <a:moveTo>
                  <a:pt x="0" y="90"/>
                </a:moveTo>
                <a:cubicBezTo>
                  <a:pt x="30" y="45"/>
                  <a:pt x="61" y="0"/>
                  <a:pt x="91" y="0"/>
                </a:cubicBezTo>
                <a:cubicBezTo>
                  <a:pt x="121" y="0"/>
                  <a:pt x="152" y="90"/>
                  <a:pt x="182" y="90"/>
                </a:cubicBezTo>
                <a:cubicBezTo>
                  <a:pt x="212" y="90"/>
                  <a:pt x="243" y="0"/>
                  <a:pt x="273" y="0"/>
                </a:cubicBezTo>
                <a:cubicBezTo>
                  <a:pt x="303" y="0"/>
                  <a:pt x="333" y="90"/>
                  <a:pt x="363" y="90"/>
                </a:cubicBezTo>
                <a:cubicBezTo>
                  <a:pt x="393" y="90"/>
                  <a:pt x="424" y="0"/>
                  <a:pt x="454" y="0"/>
                </a:cubicBezTo>
                <a:cubicBezTo>
                  <a:pt x="484" y="0"/>
                  <a:pt x="515" y="90"/>
                  <a:pt x="545" y="90"/>
                </a:cubicBezTo>
                <a:cubicBezTo>
                  <a:pt x="575" y="90"/>
                  <a:pt x="606" y="0"/>
                  <a:pt x="636" y="0"/>
                </a:cubicBezTo>
                <a:cubicBezTo>
                  <a:pt x="666" y="0"/>
                  <a:pt x="696" y="45"/>
                  <a:pt x="726" y="9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Oval 7"/>
          <p:cNvSpPr>
            <a:spLocks noChangeArrowheads="1"/>
          </p:cNvSpPr>
          <p:nvPr/>
        </p:nvSpPr>
        <p:spPr bwMode="auto">
          <a:xfrm>
            <a:off x="1150938" y="4437063"/>
            <a:ext cx="71437"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16" name="Oval 8"/>
          <p:cNvSpPr>
            <a:spLocks noChangeArrowheads="1"/>
          </p:cNvSpPr>
          <p:nvPr/>
        </p:nvSpPr>
        <p:spPr bwMode="auto">
          <a:xfrm>
            <a:off x="2301875" y="4437063"/>
            <a:ext cx="71438"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17" name="Line 9"/>
          <p:cNvSpPr>
            <a:spLocks noChangeShapeType="1"/>
          </p:cNvSpPr>
          <p:nvPr/>
        </p:nvSpPr>
        <p:spPr bwMode="auto">
          <a:xfrm flipV="1">
            <a:off x="2484438" y="2636838"/>
            <a:ext cx="1223962" cy="9366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Rectangle 10"/>
          <p:cNvSpPr>
            <a:spLocks noChangeArrowheads="1"/>
          </p:cNvSpPr>
          <p:nvPr/>
        </p:nvSpPr>
        <p:spPr bwMode="auto">
          <a:xfrm>
            <a:off x="4284663" y="2133600"/>
            <a:ext cx="503237" cy="1428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19" name="Oval 11"/>
          <p:cNvSpPr>
            <a:spLocks noChangeArrowheads="1"/>
          </p:cNvSpPr>
          <p:nvPr/>
        </p:nvSpPr>
        <p:spPr bwMode="auto">
          <a:xfrm>
            <a:off x="3851275" y="2636838"/>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20" name="Oval 12"/>
          <p:cNvSpPr>
            <a:spLocks noChangeArrowheads="1"/>
          </p:cNvSpPr>
          <p:nvPr/>
        </p:nvSpPr>
        <p:spPr bwMode="auto">
          <a:xfrm>
            <a:off x="5148263" y="2636838"/>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7421" name="AutoShape 13"/>
          <p:cNvCxnSpPr>
            <a:cxnSpLocks noChangeShapeType="1"/>
            <a:stCxn id="17419" idx="0"/>
            <a:endCxn id="17418" idx="1"/>
          </p:cNvCxnSpPr>
          <p:nvPr/>
        </p:nvCxnSpPr>
        <p:spPr bwMode="auto">
          <a:xfrm rot="-5400000">
            <a:off x="3870326" y="2222500"/>
            <a:ext cx="431800" cy="39687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2" name="AutoShape 14"/>
          <p:cNvCxnSpPr>
            <a:cxnSpLocks noChangeShapeType="1"/>
            <a:stCxn id="17420" idx="0"/>
            <a:endCxn id="17418" idx="3"/>
          </p:cNvCxnSpPr>
          <p:nvPr/>
        </p:nvCxnSpPr>
        <p:spPr bwMode="auto">
          <a:xfrm rot="5400000" flipH="1">
            <a:off x="4770438" y="2222500"/>
            <a:ext cx="431800" cy="39687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423" name="Group 66"/>
          <p:cNvGrpSpPr>
            <a:grpSpLocks/>
          </p:cNvGrpSpPr>
          <p:nvPr/>
        </p:nvGrpSpPr>
        <p:grpSpPr bwMode="auto">
          <a:xfrm>
            <a:off x="6443663" y="2708275"/>
            <a:ext cx="1584325" cy="73025"/>
            <a:chOff x="4059" y="1706"/>
            <a:chExt cx="998" cy="46"/>
          </a:xfrm>
        </p:grpSpPr>
        <p:sp>
          <p:nvSpPr>
            <p:cNvPr id="17474" name="Oval 15"/>
            <p:cNvSpPr>
              <a:spLocks noChangeArrowheads="1"/>
            </p:cNvSpPr>
            <p:nvPr/>
          </p:nvSpPr>
          <p:spPr bwMode="auto">
            <a:xfrm>
              <a:off x="4059" y="1706"/>
              <a:ext cx="46"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75" name="Oval 16"/>
            <p:cNvSpPr>
              <a:spLocks noChangeArrowheads="1"/>
            </p:cNvSpPr>
            <p:nvPr/>
          </p:nvSpPr>
          <p:spPr bwMode="auto">
            <a:xfrm>
              <a:off x="5012" y="1706"/>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7476" name="AutoShape 17"/>
            <p:cNvCxnSpPr>
              <a:cxnSpLocks noChangeShapeType="1"/>
              <a:stCxn id="17474" idx="0"/>
              <a:endCxn id="17475" idx="0"/>
            </p:cNvCxnSpPr>
            <p:nvPr/>
          </p:nvCxnSpPr>
          <p:spPr bwMode="auto">
            <a:xfrm rot="5400000" flipV="1">
              <a:off x="4558" y="1230"/>
              <a:ext cx="1" cy="953"/>
            </a:xfrm>
            <a:prstGeom prst="bentConnector3">
              <a:avLst>
                <a:gd name="adj1" fmla="val -327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24" name="Group 18"/>
          <p:cNvGrpSpPr>
            <a:grpSpLocks/>
          </p:cNvGrpSpPr>
          <p:nvPr/>
        </p:nvGrpSpPr>
        <p:grpSpPr bwMode="auto">
          <a:xfrm>
            <a:off x="3492500" y="3573463"/>
            <a:ext cx="1871663" cy="792162"/>
            <a:chOff x="2200" y="2251"/>
            <a:chExt cx="1179" cy="499"/>
          </a:xfrm>
        </p:grpSpPr>
        <p:sp>
          <p:nvSpPr>
            <p:cNvPr id="17467" name="Rectangle 19"/>
            <p:cNvSpPr>
              <a:spLocks noChangeArrowheads="1"/>
            </p:cNvSpPr>
            <p:nvPr/>
          </p:nvSpPr>
          <p:spPr bwMode="auto">
            <a:xfrm>
              <a:off x="2426" y="2296"/>
              <a:ext cx="272" cy="9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68" name="Freeform 20"/>
            <p:cNvSpPr>
              <a:spLocks/>
            </p:cNvSpPr>
            <p:nvPr/>
          </p:nvSpPr>
          <p:spPr bwMode="auto">
            <a:xfrm>
              <a:off x="2880" y="2251"/>
              <a:ext cx="272" cy="90"/>
            </a:xfrm>
            <a:custGeom>
              <a:avLst/>
              <a:gdLst>
                <a:gd name="T0" fmla="*/ 0 w 726"/>
                <a:gd name="T1" fmla="*/ 90 h 90"/>
                <a:gd name="T2" fmla="*/ 0 w 726"/>
                <a:gd name="T3" fmla="*/ 0 h 90"/>
                <a:gd name="T4" fmla="*/ 0 w 726"/>
                <a:gd name="T5" fmla="*/ 90 h 90"/>
                <a:gd name="T6" fmla="*/ 0 w 726"/>
                <a:gd name="T7" fmla="*/ 0 h 90"/>
                <a:gd name="T8" fmla="*/ 0 w 726"/>
                <a:gd name="T9" fmla="*/ 90 h 90"/>
                <a:gd name="T10" fmla="*/ 0 w 726"/>
                <a:gd name="T11" fmla="*/ 0 h 90"/>
                <a:gd name="T12" fmla="*/ 0 w 726"/>
                <a:gd name="T13" fmla="*/ 90 h 90"/>
                <a:gd name="T14" fmla="*/ 0 w 726"/>
                <a:gd name="T15" fmla="*/ 0 h 90"/>
                <a:gd name="T16" fmla="*/ 1 w 726"/>
                <a:gd name="T17" fmla="*/ 90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6" h="90">
                  <a:moveTo>
                    <a:pt x="0" y="90"/>
                  </a:moveTo>
                  <a:cubicBezTo>
                    <a:pt x="30" y="45"/>
                    <a:pt x="61" y="0"/>
                    <a:pt x="91" y="0"/>
                  </a:cubicBezTo>
                  <a:cubicBezTo>
                    <a:pt x="121" y="0"/>
                    <a:pt x="152" y="90"/>
                    <a:pt x="182" y="90"/>
                  </a:cubicBezTo>
                  <a:cubicBezTo>
                    <a:pt x="212" y="90"/>
                    <a:pt x="243" y="0"/>
                    <a:pt x="273" y="0"/>
                  </a:cubicBezTo>
                  <a:cubicBezTo>
                    <a:pt x="303" y="0"/>
                    <a:pt x="333" y="90"/>
                    <a:pt x="363" y="90"/>
                  </a:cubicBezTo>
                  <a:cubicBezTo>
                    <a:pt x="393" y="90"/>
                    <a:pt x="424" y="0"/>
                    <a:pt x="454" y="0"/>
                  </a:cubicBezTo>
                  <a:cubicBezTo>
                    <a:pt x="484" y="0"/>
                    <a:pt x="515" y="90"/>
                    <a:pt x="545" y="90"/>
                  </a:cubicBezTo>
                  <a:cubicBezTo>
                    <a:pt x="575" y="90"/>
                    <a:pt x="606" y="0"/>
                    <a:pt x="636" y="0"/>
                  </a:cubicBezTo>
                  <a:cubicBezTo>
                    <a:pt x="666" y="0"/>
                    <a:pt x="696" y="45"/>
                    <a:pt x="726" y="9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9" name="Oval 21"/>
            <p:cNvSpPr>
              <a:spLocks noChangeArrowheads="1"/>
            </p:cNvSpPr>
            <p:nvPr/>
          </p:nvSpPr>
          <p:spPr bwMode="auto">
            <a:xfrm>
              <a:off x="2200" y="2704"/>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70" name="Oval 22"/>
            <p:cNvSpPr>
              <a:spLocks noChangeArrowheads="1"/>
            </p:cNvSpPr>
            <p:nvPr/>
          </p:nvSpPr>
          <p:spPr bwMode="auto">
            <a:xfrm>
              <a:off x="3334" y="2704"/>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7471" name="AutoShape 23"/>
            <p:cNvCxnSpPr>
              <a:cxnSpLocks noChangeShapeType="1"/>
              <a:stCxn id="17469" idx="0"/>
              <a:endCxn id="17467" idx="1"/>
            </p:cNvCxnSpPr>
            <p:nvPr/>
          </p:nvCxnSpPr>
          <p:spPr bwMode="auto">
            <a:xfrm rot="-5400000">
              <a:off x="2143" y="2421"/>
              <a:ext cx="363" cy="20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72" name="Line 24"/>
            <p:cNvSpPr>
              <a:spLocks noChangeShapeType="1"/>
            </p:cNvSpPr>
            <p:nvPr/>
          </p:nvSpPr>
          <p:spPr bwMode="auto">
            <a:xfrm>
              <a:off x="2699" y="2341"/>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7473" name="AutoShape 25"/>
            <p:cNvCxnSpPr>
              <a:cxnSpLocks noChangeShapeType="1"/>
              <a:stCxn id="17470" idx="0"/>
              <a:endCxn id="17468" idx="8"/>
            </p:cNvCxnSpPr>
            <p:nvPr/>
          </p:nvCxnSpPr>
          <p:spPr bwMode="auto">
            <a:xfrm rot="5400000" flipH="1">
              <a:off x="3073" y="2420"/>
              <a:ext cx="363" cy="20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425" name="Freeform 26"/>
          <p:cNvSpPr>
            <a:spLocks/>
          </p:cNvSpPr>
          <p:nvPr/>
        </p:nvSpPr>
        <p:spPr bwMode="auto">
          <a:xfrm>
            <a:off x="6948488" y="3644900"/>
            <a:ext cx="431800" cy="142875"/>
          </a:xfrm>
          <a:custGeom>
            <a:avLst/>
            <a:gdLst>
              <a:gd name="T0" fmla="*/ 0 w 726"/>
              <a:gd name="T1" fmla="*/ 2147483646 h 90"/>
              <a:gd name="T2" fmla="*/ 2147483646 w 726"/>
              <a:gd name="T3" fmla="*/ 0 h 90"/>
              <a:gd name="T4" fmla="*/ 2147483646 w 726"/>
              <a:gd name="T5" fmla="*/ 2147483646 h 90"/>
              <a:gd name="T6" fmla="*/ 2147483646 w 726"/>
              <a:gd name="T7" fmla="*/ 0 h 90"/>
              <a:gd name="T8" fmla="*/ 2147483646 w 726"/>
              <a:gd name="T9" fmla="*/ 2147483646 h 90"/>
              <a:gd name="T10" fmla="*/ 2147483646 w 726"/>
              <a:gd name="T11" fmla="*/ 0 h 90"/>
              <a:gd name="T12" fmla="*/ 2147483646 w 726"/>
              <a:gd name="T13" fmla="*/ 2147483646 h 90"/>
              <a:gd name="T14" fmla="*/ 2147483646 w 726"/>
              <a:gd name="T15" fmla="*/ 0 h 90"/>
              <a:gd name="T16" fmla="*/ 2147483646 w 726"/>
              <a:gd name="T17" fmla="*/ 2147483646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6" h="90">
                <a:moveTo>
                  <a:pt x="0" y="90"/>
                </a:moveTo>
                <a:cubicBezTo>
                  <a:pt x="30" y="45"/>
                  <a:pt x="61" y="0"/>
                  <a:pt x="91" y="0"/>
                </a:cubicBezTo>
                <a:cubicBezTo>
                  <a:pt x="121" y="0"/>
                  <a:pt x="152" y="90"/>
                  <a:pt x="182" y="90"/>
                </a:cubicBezTo>
                <a:cubicBezTo>
                  <a:pt x="212" y="90"/>
                  <a:pt x="243" y="0"/>
                  <a:pt x="273" y="0"/>
                </a:cubicBezTo>
                <a:cubicBezTo>
                  <a:pt x="303" y="0"/>
                  <a:pt x="333" y="90"/>
                  <a:pt x="363" y="90"/>
                </a:cubicBezTo>
                <a:cubicBezTo>
                  <a:pt x="393" y="90"/>
                  <a:pt x="424" y="0"/>
                  <a:pt x="454" y="0"/>
                </a:cubicBezTo>
                <a:cubicBezTo>
                  <a:pt x="484" y="0"/>
                  <a:pt x="515" y="90"/>
                  <a:pt x="545" y="90"/>
                </a:cubicBezTo>
                <a:cubicBezTo>
                  <a:pt x="575" y="90"/>
                  <a:pt x="606" y="0"/>
                  <a:pt x="636" y="0"/>
                </a:cubicBezTo>
                <a:cubicBezTo>
                  <a:pt x="666" y="0"/>
                  <a:pt x="696" y="45"/>
                  <a:pt x="726" y="9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6" name="Oval 27"/>
          <p:cNvSpPr>
            <a:spLocks noChangeArrowheads="1"/>
          </p:cNvSpPr>
          <p:nvPr/>
        </p:nvSpPr>
        <p:spPr bwMode="auto">
          <a:xfrm>
            <a:off x="6443663" y="4292600"/>
            <a:ext cx="73025"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27" name="Oval 28"/>
          <p:cNvSpPr>
            <a:spLocks noChangeArrowheads="1"/>
          </p:cNvSpPr>
          <p:nvPr/>
        </p:nvSpPr>
        <p:spPr bwMode="auto">
          <a:xfrm>
            <a:off x="7812088" y="429260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7428" name="AutoShape 29"/>
          <p:cNvCxnSpPr>
            <a:cxnSpLocks noChangeShapeType="1"/>
            <a:stCxn id="17426" idx="0"/>
            <a:endCxn id="17425" idx="0"/>
          </p:cNvCxnSpPr>
          <p:nvPr/>
        </p:nvCxnSpPr>
        <p:spPr bwMode="auto">
          <a:xfrm rot="-5400000">
            <a:off x="6461919" y="3806031"/>
            <a:ext cx="504825" cy="46831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30"/>
          <p:cNvCxnSpPr>
            <a:cxnSpLocks noChangeShapeType="1"/>
            <a:stCxn id="17425" idx="8"/>
            <a:endCxn id="17427" idx="0"/>
          </p:cNvCxnSpPr>
          <p:nvPr/>
        </p:nvCxnSpPr>
        <p:spPr bwMode="auto">
          <a:xfrm>
            <a:off x="7380288" y="3787775"/>
            <a:ext cx="468312" cy="5048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0" name="Oval 31"/>
          <p:cNvSpPr>
            <a:spLocks noChangeArrowheads="1"/>
          </p:cNvSpPr>
          <p:nvPr/>
        </p:nvSpPr>
        <p:spPr bwMode="auto">
          <a:xfrm>
            <a:off x="5292725" y="5949950"/>
            <a:ext cx="71438"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31" name="Line 32"/>
          <p:cNvSpPr>
            <a:spLocks noChangeShapeType="1"/>
          </p:cNvSpPr>
          <p:nvPr/>
        </p:nvSpPr>
        <p:spPr bwMode="auto">
          <a:xfrm>
            <a:off x="3525838" y="5589588"/>
            <a:ext cx="614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32" name="Group 33"/>
          <p:cNvGrpSpPr>
            <a:grpSpLocks/>
          </p:cNvGrpSpPr>
          <p:nvPr/>
        </p:nvGrpSpPr>
        <p:grpSpPr bwMode="auto">
          <a:xfrm>
            <a:off x="3492500" y="5013325"/>
            <a:ext cx="1871663" cy="936625"/>
            <a:chOff x="2200" y="3158"/>
            <a:chExt cx="1179" cy="590"/>
          </a:xfrm>
        </p:grpSpPr>
        <p:sp>
          <p:nvSpPr>
            <p:cNvPr id="17456" name="Rectangle 34"/>
            <p:cNvSpPr>
              <a:spLocks noChangeArrowheads="1"/>
            </p:cNvSpPr>
            <p:nvPr/>
          </p:nvSpPr>
          <p:spPr bwMode="auto">
            <a:xfrm>
              <a:off x="2426" y="3203"/>
              <a:ext cx="272" cy="9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57" name="Freeform 35"/>
            <p:cNvSpPr>
              <a:spLocks/>
            </p:cNvSpPr>
            <p:nvPr/>
          </p:nvSpPr>
          <p:spPr bwMode="auto">
            <a:xfrm>
              <a:off x="2880" y="3158"/>
              <a:ext cx="272" cy="90"/>
            </a:xfrm>
            <a:custGeom>
              <a:avLst/>
              <a:gdLst>
                <a:gd name="T0" fmla="*/ 0 w 726"/>
                <a:gd name="T1" fmla="*/ 90 h 90"/>
                <a:gd name="T2" fmla="*/ 0 w 726"/>
                <a:gd name="T3" fmla="*/ 0 h 90"/>
                <a:gd name="T4" fmla="*/ 0 w 726"/>
                <a:gd name="T5" fmla="*/ 90 h 90"/>
                <a:gd name="T6" fmla="*/ 0 w 726"/>
                <a:gd name="T7" fmla="*/ 0 h 90"/>
                <a:gd name="T8" fmla="*/ 0 w 726"/>
                <a:gd name="T9" fmla="*/ 90 h 90"/>
                <a:gd name="T10" fmla="*/ 0 w 726"/>
                <a:gd name="T11" fmla="*/ 0 h 90"/>
                <a:gd name="T12" fmla="*/ 0 w 726"/>
                <a:gd name="T13" fmla="*/ 90 h 90"/>
                <a:gd name="T14" fmla="*/ 0 w 726"/>
                <a:gd name="T15" fmla="*/ 0 h 90"/>
                <a:gd name="T16" fmla="*/ 1 w 726"/>
                <a:gd name="T17" fmla="*/ 90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6" h="90">
                  <a:moveTo>
                    <a:pt x="0" y="90"/>
                  </a:moveTo>
                  <a:cubicBezTo>
                    <a:pt x="30" y="45"/>
                    <a:pt x="61" y="0"/>
                    <a:pt x="91" y="0"/>
                  </a:cubicBezTo>
                  <a:cubicBezTo>
                    <a:pt x="121" y="0"/>
                    <a:pt x="152" y="90"/>
                    <a:pt x="182" y="90"/>
                  </a:cubicBezTo>
                  <a:cubicBezTo>
                    <a:pt x="212" y="90"/>
                    <a:pt x="243" y="0"/>
                    <a:pt x="273" y="0"/>
                  </a:cubicBezTo>
                  <a:cubicBezTo>
                    <a:pt x="303" y="0"/>
                    <a:pt x="333" y="90"/>
                    <a:pt x="363" y="90"/>
                  </a:cubicBezTo>
                  <a:cubicBezTo>
                    <a:pt x="393" y="90"/>
                    <a:pt x="424" y="0"/>
                    <a:pt x="454" y="0"/>
                  </a:cubicBezTo>
                  <a:cubicBezTo>
                    <a:pt x="484" y="0"/>
                    <a:pt x="515" y="90"/>
                    <a:pt x="545" y="90"/>
                  </a:cubicBezTo>
                  <a:cubicBezTo>
                    <a:pt x="575" y="90"/>
                    <a:pt x="606" y="0"/>
                    <a:pt x="636" y="0"/>
                  </a:cubicBezTo>
                  <a:cubicBezTo>
                    <a:pt x="666" y="0"/>
                    <a:pt x="696" y="45"/>
                    <a:pt x="726" y="9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8" name="Oval 36"/>
            <p:cNvSpPr>
              <a:spLocks noChangeArrowheads="1"/>
            </p:cNvSpPr>
            <p:nvPr/>
          </p:nvSpPr>
          <p:spPr bwMode="auto">
            <a:xfrm>
              <a:off x="2200" y="3702"/>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7459" name="AutoShape 37"/>
            <p:cNvCxnSpPr>
              <a:cxnSpLocks noChangeShapeType="1"/>
              <a:stCxn id="17458" idx="0"/>
              <a:endCxn id="17456" idx="1"/>
            </p:cNvCxnSpPr>
            <p:nvPr/>
          </p:nvCxnSpPr>
          <p:spPr bwMode="auto">
            <a:xfrm rot="-5400000">
              <a:off x="2098" y="3373"/>
              <a:ext cx="454" cy="20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60" name="Line 38"/>
            <p:cNvSpPr>
              <a:spLocks noChangeShapeType="1"/>
            </p:cNvSpPr>
            <p:nvPr/>
          </p:nvSpPr>
          <p:spPr bwMode="auto">
            <a:xfrm>
              <a:off x="2699" y="3248"/>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7461" name="AutoShape 39"/>
            <p:cNvCxnSpPr>
              <a:cxnSpLocks noChangeShapeType="1"/>
              <a:stCxn id="17430" idx="0"/>
              <a:endCxn id="17457" idx="8"/>
            </p:cNvCxnSpPr>
            <p:nvPr/>
          </p:nvCxnSpPr>
          <p:spPr bwMode="auto">
            <a:xfrm rot="5400000" flipH="1">
              <a:off x="3005" y="3395"/>
              <a:ext cx="500" cy="20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62" name="Line 40"/>
            <p:cNvSpPr>
              <a:spLocks noChangeShapeType="1"/>
            </p:cNvSpPr>
            <p:nvPr/>
          </p:nvSpPr>
          <p:spPr bwMode="auto">
            <a:xfrm>
              <a:off x="2608" y="3430"/>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3" name="Line 41"/>
            <p:cNvSpPr>
              <a:spLocks noChangeShapeType="1"/>
            </p:cNvSpPr>
            <p:nvPr/>
          </p:nvSpPr>
          <p:spPr bwMode="auto">
            <a:xfrm>
              <a:off x="2699" y="3430"/>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4" name="Line 42"/>
            <p:cNvSpPr>
              <a:spLocks noChangeShapeType="1"/>
            </p:cNvSpPr>
            <p:nvPr/>
          </p:nvSpPr>
          <p:spPr bwMode="auto">
            <a:xfrm>
              <a:off x="2699" y="3521"/>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5" name="Oval 43"/>
            <p:cNvSpPr>
              <a:spLocks noChangeArrowheads="1"/>
            </p:cNvSpPr>
            <p:nvPr/>
          </p:nvSpPr>
          <p:spPr bwMode="auto">
            <a:xfrm>
              <a:off x="2200" y="3497"/>
              <a:ext cx="45" cy="46"/>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66" name="Oval 44"/>
            <p:cNvSpPr>
              <a:spLocks noChangeArrowheads="1"/>
            </p:cNvSpPr>
            <p:nvPr/>
          </p:nvSpPr>
          <p:spPr bwMode="auto">
            <a:xfrm>
              <a:off x="3334" y="3497"/>
              <a:ext cx="45" cy="46"/>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sp>
        <p:nvSpPr>
          <p:cNvPr id="17433" name="Oval 45"/>
          <p:cNvSpPr>
            <a:spLocks noChangeArrowheads="1"/>
          </p:cNvSpPr>
          <p:nvPr/>
        </p:nvSpPr>
        <p:spPr bwMode="auto">
          <a:xfrm>
            <a:off x="3492500" y="555148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34" name="Freeform 46"/>
          <p:cNvSpPr>
            <a:spLocks/>
          </p:cNvSpPr>
          <p:nvPr/>
        </p:nvSpPr>
        <p:spPr bwMode="auto">
          <a:xfrm>
            <a:off x="7451725" y="5013325"/>
            <a:ext cx="431800" cy="142875"/>
          </a:xfrm>
          <a:custGeom>
            <a:avLst/>
            <a:gdLst>
              <a:gd name="T0" fmla="*/ 0 w 726"/>
              <a:gd name="T1" fmla="*/ 2147483646 h 90"/>
              <a:gd name="T2" fmla="*/ 2147483646 w 726"/>
              <a:gd name="T3" fmla="*/ 0 h 90"/>
              <a:gd name="T4" fmla="*/ 2147483646 w 726"/>
              <a:gd name="T5" fmla="*/ 2147483646 h 90"/>
              <a:gd name="T6" fmla="*/ 2147483646 w 726"/>
              <a:gd name="T7" fmla="*/ 0 h 90"/>
              <a:gd name="T8" fmla="*/ 2147483646 w 726"/>
              <a:gd name="T9" fmla="*/ 2147483646 h 90"/>
              <a:gd name="T10" fmla="*/ 2147483646 w 726"/>
              <a:gd name="T11" fmla="*/ 0 h 90"/>
              <a:gd name="T12" fmla="*/ 2147483646 w 726"/>
              <a:gd name="T13" fmla="*/ 2147483646 h 90"/>
              <a:gd name="T14" fmla="*/ 2147483646 w 726"/>
              <a:gd name="T15" fmla="*/ 0 h 90"/>
              <a:gd name="T16" fmla="*/ 2147483646 w 726"/>
              <a:gd name="T17" fmla="*/ 2147483646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6" h="90">
                <a:moveTo>
                  <a:pt x="0" y="90"/>
                </a:moveTo>
                <a:cubicBezTo>
                  <a:pt x="30" y="45"/>
                  <a:pt x="61" y="0"/>
                  <a:pt x="91" y="0"/>
                </a:cubicBezTo>
                <a:cubicBezTo>
                  <a:pt x="121" y="0"/>
                  <a:pt x="152" y="90"/>
                  <a:pt x="182" y="90"/>
                </a:cubicBezTo>
                <a:cubicBezTo>
                  <a:pt x="212" y="90"/>
                  <a:pt x="243" y="0"/>
                  <a:pt x="273" y="0"/>
                </a:cubicBezTo>
                <a:cubicBezTo>
                  <a:pt x="303" y="0"/>
                  <a:pt x="333" y="90"/>
                  <a:pt x="363" y="90"/>
                </a:cubicBezTo>
                <a:cubicBezTo>
                  <a:pt x="393" y="90"/>
                  <a:pt x="424" y="0"/>
                  <a:pt x="454" y="0"/>
                </a:cubicBezTo>
                <a:cubicBezTo>
                  <a:pt x="484" y="0"/>
                  <a:pt x="515" y="90"/>
                  <a:pt x="545" y="90"/>
                </a:cubicBezTo>
                <a:cubicBezTo>
                  <a:pt x="575" y="90"/>
                  <a:pt x="606" y="0"/>
                  <a:pt x="636" y="0"/>
                </a:cubicBezTo>
                <a:cubicBezTo>
                  <a:pt x="666" y="0"/>
                  <a:pt x="696" y="45"/>
                  <a:pt x="726" y="9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Oval 47"/>
          <p:cNvSpPr>
            <a:spLocks noChangeArrowheads="1"/>
          </p:cNvSpPr>
          <p:nvPr/>
        </p:nvSpPr>
        <p:spPr bwMode="auto">
          <a:xfrm>
            <a:off x="6372225" y="5876925"/>
            <a:ext cx="71438"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7436" name="AutoShape 48"/>
          <p:cNvCxnSpPr>
            <a:cxnSpLocks noChangeShapeType="1"/>
            <a:stCxn id="17435" idx="0"/>
          </p:cNvCxnSpPr>
          <p:nvPr/>
        </p:nvCxnSpPr>
        <p:spPr bwMode="auto">
          <a:xfrm rot="-5400000">
            <a:off x="6209506" y="5355432"/>
            <a:ext cx="720725" cy="3222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7" name="Line 49"/>
          <p:cNvSpPr>
            <a:spLocks noChangeShapeType="1"/>
          </p:cNvSpPr>
          <p:nvPr/>
        </p:nvSpPr>
        <p:spPr bwMode="auto">
          <a:xfrm flipV="1">
            <a:off x="6732588" y="5156200"/>
            <a:ext cx="719137"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7438" name="AutoShape 50"/>
          <p:cNvCxnSpPr>
            <a:cxnSpLocks noChangeShapeType="1"/>
            <a:endCxn id="17434" idx="8"/>
          </p:cNvCxnSpPr>
          <p:nvPr/>
        </p:nvCxnSpPr>
        <p:spPr bwMode="auto">
          <a:xfrm rot="5400000" flipH="1">
            <a:off x="7649369" y="5390356"/>
            <a:ext cx="793750" cy="32543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9" name="Line 51"/>
          <p:cNvSpPr>
            <a:spLocks noChangeShapeType="1"/>
          </p:cNvSpPr>
          <p:nvPr/>
        </p:nvSpPr>
        <p:spPr bwMode="auto">
          <a:xfrm>
            <a:off x="7019925" y="54451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0" name="Line 52"/>
          <p:cNvSpPr>
            <a:spLocks noChangeShapeType="1"/>
          </p:cNvSpPr>
          <p:nvPr/>
        </p:nvSpPr>
        <p:spPr bwMode="auto">
          <a:xfrm>
            <a:off x="7164388" y="54451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Line 53"/>
          <p:cNvSpPr>
            <a:spLocks noChangeShapeType="1"/>
          </p:cNvSpPr>
          <p:nvPr/>
        </p:nvSpPr>
        <p:spPr bwMode="auto">
          <a:xfrm>
            <a:off x="7164388" y="5589588"/>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2" name="Oval 54"/>
          <p:cNvSpPr>
            <a:spLocks noChangeArrowheads="1"/>
          </p:cNvSpPr>
          <p:nvPr/>
        </p:nvSpPr>
        <p:spPr bwMode="auto">
          <a:xfrm>
            <a:off x="6372225" y="555148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43" name="Oval 55"/>
          <p:cNvSpPr>
            <a:spLocks noChangeArrowheads="1"/>
          </p:cNvSpPr>
          <p:nvPr/>
        </p:nvSpPr>
        <p:spPr bwMode="auto">
          <a:xfrm>
            <a:off x="8172450" y="555148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44" name="Oval 56"/>
          <p:cNvSpPr>
            <a:spLocks noChangeArrowheads="1"/>
          </p:cNvSpPr>
          <p:nvPr/>
        </p:nvSpPr>
        <p:spPr bwMode="auto">
          <a:xfrm>
            <a:off x="8172450" y="5949950"/>
            <a:ext cx="71438"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7445" name="Line 57"/>
          <p:cNvSpPr>
            <a:spLocks noChangeShapeType="1"/>
          </p:cNvSpPr>
          <p:nvPr/>
        </p:nvSpPr>
        <p:spPr bwMode="auto">
          <a:xfrm>
            <a:off x="6443663" y="5589588"/>
            <a:ext cx="576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6" name="Text Box 58"/>
          <p:cNvSpPr txBox="1">
            <a:spLocks noChangeArrowheads="1"/>
          </p:cNvSpPr>
          <p:nvPr/>
        </p:nvSpPr>
        <p:spPr bwMode="auto">
          <a:xfrm>
            <a:off x="2339975" y="2781300"/>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直流</a:t>
            </a:r>
          </a:p>
        </p:txBody>
      </p:sp>
      <p:sp>
        <p:nvSpPr>
          <p:cNvPr id="17447" name="Line 59"/>
          <p:cNvSpPr>
            <a:spLocks noChangeShapeType="1"/>
          </p:cNvSpPr>
          <p:nvPr/>
        </p:nvSpPr>
        <p:spPr bwMode="auto">
          <a:xfrm>
            <a:off x="2484438" y="4005263"/>
            <a:ext cx="86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8" name="Text Box 60"/>
          <p:cNvSpPr txBox="1">
            <a:spLocks noChangeArrowheads="1"/>
          </p:cNvSpPr>
          <p:nvPr/>
        </p:nvSpPr>
        <p:spPr bwMode="auto">
          <a:xfrm>
            <a:off x="2339975" y="3644900"/>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低频交流</a:t>
            </a:r>
          </a:p>
        </p:txBody>
      </p:sp>
      <p:sp>
        <p:nvSpPr>
          <p:cNvPr id="17449" name="Line 61"/>
          <p:cNvSpPr>
            <a:spLocks noChangeShapeType="1"/>
          </p:cNvSpPr>
          <p:nvPr/>
        </p:nvSpPr>
        <p:spPr bwMode="auto">
          <a:xfrm>
            <a:off x="2409825" y="4838700"/>
            <a:ext cx="866775" cy="7508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0" name="Line 62"/>
          <p:cNvSpPr>
            <a:spLocks noChangeShapeType="1"/>
          </p:cNvSpPr>
          <p:nvPr/>
        </p:nvSpPr>
        <p:spPr bwMode="auto">
          <a:xfrm>
            <a:off x="5651500" y="2492375"/>
            <a:ext cx="5048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1" name="Line 63"/>
          <p:cNvSpPr>
            <a:spLocks noChangeShapeType="1"/>
          </p:cNvSpPr>
          <p:nvPr/>
        </p:nvSpPr>
        <p:spPr bwMode="auto">
          <a:xfrm>
            <a:off x="5580063" y="4076700"/>
            <a:ext cx="57626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Line 64"/>
          <p:cNvSpPr>
            <a:spLocks noChangeShapeType="1"/>
          </p:cNvSpPr>
          <p:nvPr/>
        </p:nvSpPr>
        <p:spPr bwMode="auto">
          <a:xfrm>
            <a:off x="5651500" y="5516563"/>
            <a:ext cx="576263"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3" name="Text Box 65"/>
          <p:cNvSpPr txBox="1">
            <a:spLocks noChangeArrowheads="1"/>
          </p:cNvSpPr>
          <p:nvPr/>
        </p:nvSpPr>
        <p:spPr bwMode="auto">
          <a:xfrm>
            <a:off x="2411413" y="4652963"/>
            <a:ext cx="1439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高频交流</a:t>
            </a:r>
          </a:p>
        </p:txBody>
      </p:sp>
      <p:sp>
        <p:nvSpPr>
          <p:cNvPr id="17454" name="Freeform 67"/>
          <p:cNvSpPr>
            <a:spLocks/>
          </p:cNvSpPr>
          <p:nvPr/>
        </p:nvSpPr>
        <p:spPr bwMode="auto">
          <a:xfrm>
            <a:off x="1763713" y="3500438"/>
            <a:ext cx="574675" cy="215900"/>
          </a:xfrm>
          <a:custGeom>
            <a:avLst/>
            <a:gdLst>
              <a:gd name="T0" fmla="*/ 0 w 726"/>
              <a:gd name="T1" fmla="*/ 2147483646 h 90"/>
              <a:gd name="T2" fmla="*/ 2147483646 w 726"/>
              <a:gd name="T3" fmla="*/ 0 h 90"/>
              <a:gd name="T4" fmla="*/ 2147483646 w 726"/>
              <a:gd name="T5" fmla="*/ 2147483646 h 90"/>
              <a:gd name="T6" fmla="*/ 2147483646 w 726"/>
              <a:gd name="T7" fmla="*/ 0 h 90"/>
              <a:gd name="T8" fmla="*/ 2147483646 w 726"/>
              <a:gd name="T9" fmla="*/ 2147483646 h 90"/>
              <a:gd name="T10" fmla="*/ 2147483646 w 726"/>
              <a:gd name="T11" fmla="*/ 0 h 90"/>
              <a:gd name="T12" fmla="*/ 2147483646 w 726"/>
              <a:gd name="T13" fmla="*/ 2147483646 h 90"/>
              <a:gd name="T14" fmla="*/ 2147483646 w 726"/>
              <a:gd name="T15" fmla="*/ 0 h 90"/>
              <a:gd name="T16" fmla="*/ 2147483646 w 726"/>
              <a:gd name="T17" fmla="*/ 2147483646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26" h="90">
                <a:moveTo>
                  <a:pt x="0" y="90"/>
                </a:moveTo>
                <a:cubicBezTo>
                  <a:pt x="30" y="45"/>
                  <a:pt x="61" y="0"/>
                  <a:pt x="91" y="0"/>
                </a:cubicBezTo>
                <a:cubicBezTo>
                  <a:pt x="121" y="0"/>
                  <a:pt x="152" y="90"/>
                  <a:pt x="182" y="90"/>
                </a:cubicBezTo>
                <a:cubicBezTo>
                  <a:pt x="212" y="90"/>
                  <a:pt x="243" y="0"/>
                  <a:pt x="273" y="0"/>
                </a:cubicBezTo>
                <a:cubicBezTo>
                  <a:pt x="303" y="0"/>
                  <a:pt x="333" y="90"/>
                  <a:pt x="363" y="90"/>
                </a:cubicBezTo>
                <a:cubicBezTo>
                  <a:pt x="393" y="90"/>
                  <a:pt x="424" y="0"/>
                  <a:pt x="454" y="0"/>
                </a:cubicBezTo>
                <a:cubicBezTo>
                  <a:pt x="484" y="0"/>
                  <a:pt x="515" y="90"/>
                  <a:pt x="545" y="90"/>
                </a:cubicBezTo>
                <a:cubicBezTo>
                  <a:pt x="575" y="90"/>
                  <a:pt x="606" y="0"/>
                  <a:pt x="636" y="0"/>
                </a:cubicBezTo>
                <a:cubicBezTo>
                  <a:pt x="666" y="0"/>
                  <a:pt x="696" y="45"/>
                  <a:pt x="726" y="9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5" name="Text Box 68"/>
          <p:cNvSpPr txBox="1">
            <a:spLocks noChangeArrowheads="1"/>
          </p:cNvSpPr>
          <p:nvPr/>
        </p:nvSpPr>
        <p:spPr bwMode="auto">
          <a:xfrm>
            <a:off x="5364163" y="1844675"/>
            <a:ext cx="1008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阻值可忽略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cs typeface="Arial" panose="020B0604020202020204" pitchFamily="34" charset="0"/>
              </a:rPr>
              <a:t>§1-1  </a:t>
            </a:r>
            <a:r>
              <a:rPr lang="zh-CN" altLang="en-US">
                <a:cs typeface="Arial" panose="020B0604020202020204" pitchFamily="34" charset="0"/>
              </a:rPr>
              <a:t>电路和电路模型</a:t>
            </a:r>
          </a:p>
        </p:txBody>
      </p:sp>
      <p:sp>
        <p:nvSpPr>
          <p:cNvPr id="12291" name="Rectangle 3"/>
          <p:cNvSpPr>
            <a:spLocks noGrp="1" noChangeArrowheads="1"/>
          </p:cNvSpPr>
          <p:nvPr>
            <p:ph type="body" idx="1"/>
          </p:nvPr>
        </p:nvSpPr>
        <p:spPr/>
        <p:txBody>
          <a:bodyPr/>
          <a:lstStyle/>
          <a:p>
            <a:pPr eaLnBrk="1" hangingPunct="1">
              <a:defRPr/>
            </a:pPr>
            <a:r>
              <a:rPr lang="zh-CN" altLang="en-US"/>
              <a:t>电路中常用元件：</a:t>
            </a:r>
          </a:p>
          <a:p>
            <a:pPr eaLnBrk="1" hangingPunct="1">
              <a:defRPr/>
            </a:pPr>
            <a:endParaRPr lang="en-US" altLang="zh-CN"/>
          </a:p>
        </p:txBody>
      </p:sp>
      <p:pic>
        <p:nvPicPr>
          <p:cNvPr id="19460" name="Picture 69" descr="插针电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20938"/>
            <a:ext cx="1944688"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70" descr="独石电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420938"/>
            <a:ext cx="20891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420938"/>
            <a:ext cx="18732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72"/>
          <p:cNvSpPr txBox="1">
            <a:spLocks noChangeArrowheads="1"/>
          </p:cNvSpPr>
          <p:nvPr/>
        </p:nvSpPr>
        <p:spPr bwMode="auto">
          <a:xfrm>
            <a:off x="971550" y="4724400"/>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电阻</a:t>
            </a:r>
          </a:p>
        </p:txBody>
      </p:sp>
      <p:sp>
        <p:nvSpPr>
          <p:cNvPr id="19464" name="Text Box 73"/>
          <p:cNvSpPr txBox="1">
            <a:spLocks noChangeArrowheads="1"/>
          </p:cNvSpPr>
          <p:nvPr/>
        </p:nvSpPr>
        <p:spPr bwMode="auto">
          <a:xfrm>
            <a:off x="3276600" y="479742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电容</a:t>
            </a:r>
          </a:p>
        </p:txBody>
      </p:sp>
      <p:sp>
        <p:nvSpPr>
          <p:cNvPr id="19465" name="Text Box 74"/>
          <p:cNvSpPr txBox="1">
            <a:spLocks noChangeArrowheads="1"/>
          </p:cNvSpPr>
          <p:nvPr/>
        </p:nvSpPr>
        <p:spPr bwMode="auto">
          <a:xfrm>
            <a:off x="5435600" y="4797425"/>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电感</a:t>
            </a:r>
          </a:p>
        </p:txBody>
      </p:sp>
      <p:pic>
        <p:nvPicPr>
          <p:cNvPr id="19466" name="Picture 76" descr="u=3801988677,2717326880&amp;fm=0&amp;gp=0">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8488" y="2420938"/>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77"/>
          <p:cNvSpPr txBox="1">
            <a:spLocks noChangeArrowheads="1"/>
          </p:cNvSpPr>
          <p:nvPr/>
        </p:nvSpPr>
        <p:spPr bwMode="auto">
          <a:xfrm>
            <a:off x="7092950" y="4724400"/>
            <a:ext cx="1655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dirty="0"/>
              <a:t>集成芯片</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cs typeface="Arial" panose="020B0604020202020204" pitchFamily="34" charset="0"/>
              </a:rPr>
              <a:t>§1-1  </a:t>
            </a:r>
            <a:r>
              <a:rPr lang="zh-CN" altLang="en-US">
                <a:cs typeface="Arial" panose="020B0604020202020204" pitchFamily="34" charset="0"/>
              </a:rPr>
              <a:t>电路和电路模型</a:t>
            </a:r>
          </a:p>
        </p:txBody>
      </p:sp>
      <p:sp>
        <p:nvSpPr>
          <p:cNvPr id="13315" name="Rectangle 3"/>
          <p:cNvSpPr>
            <a:spLocks noGrp="1" noChangeArrowheads="1"/>
          </p:cNvSpPr>
          <p:nvPr>
            <p:ph type="body" idx="1"/>
          </p:nvPr>
        </p:nvSpPr>
        <p:spPr/>
        <p:txBody>
          <a:bodyPr/>
          <a:lstStyle/>
          <a:p>
            <a:pPr eaLnBrk="1" hangingPunct="1">
              <a:defRPr/>
            </a:pPr>
            <a:r>
              <a:rPr lang="zh-CN" altLang="en-US"/>
              <a:t>电路中常用仪器：</a:t>
            </a:r>
          </a:p>
          <a:p>
            <a:pPr eaLnBrk="1" hangingPunct="1">
              <a:defRPr/>
            </a:pPr>
            <a:endParaRPr lang="en-US" altLang="zh-CN"/>
          </a:p>
        </p:txBody>
      </p:sp>
      <p:sp>
        <p:nvSpPr>
          <p:cNvPr id="21508" name="Text Box 7"/>
          <p:cNvSpPr txBox="1">
            <a:spLocks noChangeArrowheads="1"/>
          </p:cNvSpPr>
          <p:nvPr/>
        </p:nvSpPr>
        <p:spPr bwMode="auto">
          <a:xfrm>
            <a:off x="811213" y="444182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直流电源</a:t>
            </a:r>
          </a:p>
        </p:txBody>
      </p:sp>
      <p:sp>
        <p:nvSpPr>
          <p:cNvPr id="21509" name="Text Box 11"/>
          <p:cNvSpPr txBox="1">
            <a:spLocks noChangeArrowheads="1"/>
          </p:cNvSpPr>
          <p:nvPr/>
        </p:nvSpPr>
        <p:spPr bwMode="auto">
          <a:xfrm>
            <a:off x="2713038" y="4370388"/>
            <a:ext cx="16557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信号发生器</a:t>
            </a:r>
          </a:p>
        </p:txBody>
      </p:sp>
      <p:pic>
        <p:nvPicPr>
          <p:cNvPr id="21510" name="Picture 17" descr="u=2228346953,1496226485&amp;fm=0&amp;gp=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l="22900" t="12901" r="18192" b="32254"/>
          <a:stretch>
            <a:fillRect/>
          </a:stretch>
        </p:blipFill>
        <p:spPr bwMode="auto">
          <a:xfrm>
            <a:off x="661988" y="2708275"/>
            <a:ext cx="16779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9" descr="u=2315138425,3819035069&amp;fm=0&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3138" y="2492375"/>
            <a:ext cx="2376487"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21" descr="u=884758071,2694371229&amp;fm=0&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l="15135"/>
          <a:stretch>
            <a:fillRect/>
          </a:stretch>
        </p:blipFill>
        <p:spPr bwMode="auto">
          <a:xfrm>
            <a:off x="4881563" y="2471738"/>
            <a:ext cx="10398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22"/>
          <p:cNvSpPr txBox="1">
            <a:spLocks noChangeArrowheads="1"/>
          </p:cNvSpPr>
          <p:nvPr/>
        </p:nvSpPr>
        <p:spPr bwMode="auto">
          <a:xfrm>
            <a:off x="4759325" y="4370388"/>
            <a:ext cx="151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数字万用表</a:t>
            </a:r>
          </a:p>
        </p:txBody>
      </p:sp>
      <p:pic>
        <p:nvPicPr>
          <p:cNvPr id="21514" name="Picture 24" descr="u=1569682480,251035707&amp;fm=0&amp;gp=0">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b="20514"/>
          <a:stretch>
            <a:fillRect/>
          </a:stretch>
        </p:blipFill>
        <p:spPr bwMode="auto">
          <a:xfrm>
            <a:off x="6119813" y="2492375"/>
            <a:ext cx="2986087"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Text Box 25"/>
          <p:cNvSpPr txBox="1">
            <a:spLocks noChangeArrowheads="1"/>
          </p:cNvSpPr>
          <p:nvPr/>
        </p:nvSpPr>
        <p:spPr bwMode="auto">
          <a:xfrm>
            <a:off x="7108825" y="4297363"/>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示波器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cs typeface="Arial" panose="020B0604020202020204" pitchFamily="34" charset="0"/>
              </a:rPr>
              <a:t>§1-2  </a:t>
            </a:r>
            <a:r>
              <a:rPr lang="zh-CN" altLang="en-US">
                <a:cs typeface="Arial" panose="020B0604020202020204" pitchFamily="34" charset="0"/>
              </a:rPr>
              <a:t>电压和电流的参考方向</a:t>
            </a:r>
          </a:p>
        </p:txBody>
      </p:sp>
      <p:sp>
        <p:nvSpPr>
          <p:cNvPr id="14339" name="Rectangle 3"/>
          <p:cNvSpPr>
            <a:spLocks noGrp="1" noChangeArrowheads="1"/>
          </p:cNvSpPr>
          <p:nvPr>
            <p:ph type="body" idx="1"/>
          </p:nvPr>
        </p:nvSpPr>
        <p:spPr>
          <a:xfrm>
            <a:off x="609600" y="980728"/>
            <a:ext cx="8304213" cy="5327997"/>
          </a:xfrm>
        </p:spPr>
        <p:txBody>
          <a:bodyPr/>
          <a:lstStyle/>
          <a:p>
            <a:pPr eaLnBrk="1" hangingPunct="1">
              <a:defRPr/>
            </a:pPr>
            <a:r>
              <a:rPr lang="zh-CN" altLang="en-US" dirty="0"/>
              <a:t>电路分析中，为进行计算，通常对某元件或某一部分电路指定其电流或电压的参考方向。</a:t>
            </a:r>
          </a:p>
          <a:p>
            <a:pPr eaLnBrk="1" hangingPunct="1">
              <a:defRPr/>
            </a:pPr>
            <a:r>
              <a:rPr lang="zh-CN" altLang="en-US" dirty="0"/>
              <a:t>电流的参考方向</a:t>
            </a:r>
          </a:p>
          <a:p>
            <a:pPr eaLnBrk="1" hangingPunct="1">
              <a:defRPr/>
            </a:pPr>
            <a:endParaRPr lang="en-US" altLang="zh-CN" dirty="0"/>
          </a:p>
        </p:txBody>
      </p:sp>
      <p:sp>
        <p:nvSpPr>
          <p:cNvPr id="23556" name="Rectangle 4"/>
          <p:cNvSpPr>
            <a:spLocks noChangeArrowheads="1"/>
          </p:cNvSpPr>
          <p:nvPr/>
        </p:nvSpPr>
        <p:spPr bwMode="auto">
          <a:xfrm>
            <a:off x="2268538" y="3429893"/>
            <a:ext cx="107950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3557" name="Line 5"/>
          <p:cNvSpPr>
            <a:spLocks noChangeShapeType="1"/>
          </p:cNvSpPr>
          <p:nvPr/>
        </p:nvSpPr>
        <p:spPr bwMode="auto">
          <a:xfrm>
            <a:off x="1258888" y="3645793"/>
            <a:ext cx="1009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Line 6"/>
          <p:cNvSpPr>
            <a:spLocks noChangeShapeType="1"/>
          </p:cNvSpPr>
          <p:nvPr/>
        </p:nvSpPr>
        <p:spPr bwMode="auto">
          <a:xfrm>
            <a:off x="3348038" y="364579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9" name="Line 7"/>
          <p:cNvSpPr>
            <a:spLocks noChangeShapeType="1"/>
          </p:cNvSpPr>
          <p:nvPr/>
        </p:nvSpPr>
        <p:spPr bwMode="auto">
          <a:xfrm>
            <a:off x="4932363" y="3572768"/>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Rectangle 8"/>
          <p:cNvSpPr>
            <a:spLocks noChangeArrowheads="1"/>
          </p:cNvSpPr>
          <p:nvPr/>
        </p:nvSpPr>
        <p:spPr bwMode="auto">
          <a:xfrm>
            <a:off x="6011863" y="3356868"/>
            <a:ext cx="1081087" cy="4333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3561" name="Line 9"/>
          <p:cNvSpPr>
            <a:spLocks noChangeShapeType="1"/>
          </p:cNvSpPr>
          <p:nvPr/>
        </p:nvSpPr>
        <p:spPr bwMode="auto">
          <a:xfrm>
            <a:off x="7092950" y="3572768"/>
            <a:ext cx="1008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Text Box 11"/>
          <p:cNvSpPr txBox="1">
            <a:spLocks noChangeArrowheads="1"/>
          </p:cNvSpPr>
          <p:nvPr/>
        </p:nvSpPr>
        <p:spPr bwMode="auto">
          <a:xfrm>
            <a:off x="1042988" y="3645793"/>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3563" name="Text Box 12"/>
          <p:cNvSpPr txBox="1">
            <a:spLocks noChangeArrowheads="1"/>
          </p:cNvSpPr>
          <p:nvPr/>
        </p:nvSpPr>
        <p:spPr bwMode="auto">
          <a:xfrm>
            <a:off x="3924300" y="3645793"/>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23564" name="Text Box 14"/>
          <p:cNvSpPr txBox="1">
            <a:spLocks noChangeArrowheads="1"/>
          </p:cNvSpPr>
          <p:nvPr/>
        </p:nvSpPr>
        <p:spPr bwMode="auto">
          <a:xfrm>
            <a:off x="7812088" y="3572768"/>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23565" name="Text Box 15"/>
          <p:cNvSpPr txBox="1">
            <a:spLocks noChangeArrowheads="1"/>
          </p:cNvSpPr>
          <p:nvPr/>
        </p:nvSpPr>
        <p:spPr bwMode="auto">
          <a:xfrm>
            <a:off x="4859338" y="3572768"/>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3566" name="Line 16"/>
          <p:cNvSpPr>
            <a:spLocks noChangeShapeType="1"/>
          </p:cNvSpPr>
          <p:nvPr/>
        </p:nvSpPr>
        <p:spPr bwMode="auto">
          <a:xfrm>
            <a:off x="1403350" y="3645793"/>
            <a:ext cx="431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Text Box 18"/>
          <p:cNvSpPr txBox="1">
            <a:spLocks noChangeArrowheads="1"/>
          </p:cNvSpPr>
          <p:nvPr/>
        </p:nvSpPr>
        <p:spPr bwMode="auto">
          <a:xfrm>
            <a:off x="1619250" y="3140968"/>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23568" name="Line 19"/>
          <p:cNvSpPr>
            <a:spLocks noChangeShapeType="1"/>
          </p:cNvSpPr>
          <p:nvPr/>
        </p:nvSpPr>
        <p:spPr bwMode="auto">
          <a:xfrm flipH="1">
            <a:off x="5219700" y="3572768"/>
            <a:ext cx="50323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Text Box 20"/>
          <p:cNvSpPr txBox="1">
            <a:spLocks noChangeArrowheads="1"/>
          </p:cNvSpPr>
          <p:nvPr/>
        </p:nvSpPr>
        <p:spPr bwMode="auto">
          <a:xfrm>
            <a:off x="5364163" y="3213993"/>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13333" name="Text Box 21"/>
          <p:cNvSpPr txBox="1">
            <a:spLocks noChangeArrowheads="1"/>
          </p:cNvSpPr>
          <p:nvPr/>
        </p:nvSpPr>
        <p:spPr bwMode="auto">
          <a:xfrm>
            <a:off x="684213" y="4149031"/>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实际电流方向</a:t>
            </a:r>
          </a:p>
        </p:txBody>
      </p:sp>
      <p:sp>
        <p:nvSpPr>
          <p:cNvPr id="13334" name="Line 22"/>
          <p:cNvSpPr>
            <a:spLocks noChangeShapeType="1"/>
          </p:cNvSpPr>
          <p:nvPr/>
        </p:nvSpPr>
        <p:spPr bwMode="auto">
          <a:xfrm>
            <a:off x="2484438" y="4364931"/>
            <a:ext cx="720725" cy="0"/>
          </a:xfrm>
          <a:prstGeom prst="line">
            <a:avLst/>
          </a:prstGeom>
          <a:noFill/>
          <a:ln w="9525">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5" name="Text Box 23"/>
          <p:cNvSpPr txBox="1">
            <a:spLocks noChangeArrowheads="1"/>
          </p:cNvSpPr>
          <p:nvPr/>
        </p:nvSpPr>
        <p:spPr bwMode="auto">
          <a:xfrm>
            <a:off x="4787900" y="4149031"/>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实际电流方向</a:t>
            </a:r>
          </a:p>
        </p:txBody>
      </p:sp>
      <p:sp>
        <p:nvSpPr>
          <p:cNvPr id="13336" name="Line 24"/>
          <p:cNvSpPr>
            <a:spLocks noChangeShapeType="1"/>
          </p:cNvSpPr>
          <p:nvPr/>
        </p:nvSpPr>
        <p:spPr bwMode="auto">
          <a:xfrm>
            <a:off x="6659563" y="4293493"/>
            <a:ext cx="720725" cy="0"/>
          </a:xfrm>
          <a:prstGeom prst="line">
            <a:avLst/>
          </a:prstGeom>
          <a:noFill/>
          <a:ln w="9525">
            <a:solidFill>
              <a:schemeClr val="tx1"/>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Text Box 25"/>
          <p:cNvSpPr txBox="1">
            <a:spLocks noChangeArrowheads="1"/>
          </p:cNvSpPr>
          <p:nvPr/>
        </p:nvSpPr>
        <p:spPr bwMode="auto">
          <a:xfrm>
            <a:off x="1692275" y="4798318"/>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i&gt;</a:t>
            </a:r>
            <a:r>
              <a:rPr lang="en-US" altLang="zh-CN" sz="1800">
                <a:latin typeface="Times New Roman" panose="02020603050405020304" pitchFamily="18" charset="0"/>
              </a:rPr>
              <a:t>0</a:t>
            </a:r>
            <a:r>
              <a:rPr lang="en-US" altLang="zh-CN" sz="1800" i="1">
                <a:latin typeface="Times New Roman" panose="02020603050405020304" pitchFamily="18" charset="0"/>
              </a:rPr>
              <a:t>   </a:t>
            </a:r>
            <a:r>
              <a:rPr lang="en-US" altLang="zh-CN" sz="1800">
                <a:latin typeface="Times New Roman" panose="02020603050405020304" pitchFamily="18" charset="0"/>
              </a:rPr>
              <a:t>( </a:t>
            </a:r>
            <a:r>
              <a:rPr lang="en-US" altLang="zh-CN" sz="1800" i="1">
                <a:latin typeface="Times New Roman" panose="02020603050405020304" pitchFamily="18" charset="0"/>
              </a:rPr>
              <a:t>i</a:t>
            </a:r>
            <a:r>
              <a:rPr lang="en-US" altLang="zh-CN" sz="1800" baseline="-25000">
                <a:latin typeface="Times New Roman" panose="02020603050405020304" pitchFamily="18" charset="0"/>
              </a:rPr>
              <a:t>AB</a:t>
            </a:r>
            <a:r>
              <a:rPr lang="en-US" altLang="zh-CN" sz="1800" i="1">
                <a:latin typeface="Times New Roman" panose="02020603050405020304" pitchFamily="18" charset="0"/>
              </a:rPr>
              <a:t>&gt;0 </a:t>
            </a:r>
            <a:r>
              <a:rPr lang="en-US" altLang="zh-CN" sz="1800">
                <a:latin typeface="Times New Roman" panose="02020603050405020304" pitchFamily="18" charset="0"/>
              </a:rPr>
              <a:t>)</a:t>
            </a:r>
          </a:p>
        </p:txBody>
      </p:sp>
      <p:sp>
        <p:nvSpPr>
          <p:cNvPr id="13338" name="Text Box 26"/>
          <p:cNvSpPr txBox="1">
            <a:spLocks noChangeArrowheads="1"/>
          </p:cNvSpPr>
          <p:nvPr/>
        </p:nvSpPr>
        <p:spPr bwMode="auto">
          <a:xfrm>
            <a:off x="5435600" y="4798318"/>
            <a:ext cx="19446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en-US" altLang="zh-CN" sz="1800" i="1" dirty="0" err="1">
                <a:latin typeface="+mj-lt"/>
              </a:rPr>
              <a:t>i</a:t>
            </a:r>
            <a:r>
              <a:rPr lang="en-US" altLang="zh-CN" sz="1800" i="1" dirty="0">
                <a:latin typeface="+mj-lt"/>
              </a:rPr>
              <a:t>&lt;</a:t>
            </a:r>
            <a:r>
              <a:rPr lang="en-US" altLang="zh-CN" sz="1800" dirty="0">
                <a:latin typeface="+mj-lt"/>
              </a:rPr>
              <a:t>0</a:t>
            </a:r>
            <a:r>
              <a:rPr lang="en-US" altLang="zh-CN" sz="1800" i="1" dirty="0">
                <a:latin typeface="+mj-lt"/>
              </a:rPr>
              <a:t>    </a:t>
            </a:r>
            <a:r>
              <a:rPr lang="en-US" altLang="zh-CN" sz="1800" dirty="0">
                <a:latin typeface="+mj-lt"/>
              </a:rPr>
              <a:t>(</a:t>
            </a:r>
            <a:r>
              <a:rPr lang="en-US" altLang="zh-CN" sz="1800" i="1" dirty="0">
                <a:latin typeface="+mj-lt"/>
              </a:rPr>
              <a:t> </a:t>
            </a:r>
            <a:r>
              <a:rPr lang="en-US" altLang="zh-CN" sz="1800" i="1" dirty="0" err="1">
                <a:latin typeface="+mj-lt"/>
              </a:rPr>
              <a:t>i</a:t>
            </a:r>
            <a:r>
              <a:rPr lang="en-US" altLang="zh-CN" sz="1800" baseline="-25000" dirty="0" err="1">
                <a:latin typeface="+mj-lt"/>
              </a:rPr>
              <a:t>BA</a:t>
            </a:r>
            <a:r>
              <a:rPr lang="en-US" altLang="zh-CN" sz="1800" i="1" dirty="0">
                <a:latin typeface="+mj-lt"/>
              </a:rPr>
              <a:t>&gt;</a:t>
            </a:r>
            <a:r>
              <a:rPr lang="en-US" altLang="zh-CN" sz="1800" dirty="0">
                <a:latin typeface="+mj-lt"/>
              </a:rPr>
              <a:t>0 )</a:t>
            </a:r>
          </a:p>
        </p:txBody>
      </p:sp>
      <p:sp>
        <p:nvSpPr>
          <p:cNvPr id="23576" name="Oval 0"/>
          <p:cNvSpPr>
            <a:spLocks noChangeArrowheads="1"/>
          </p:cNvSpPr>
          <p:nvPr/>
        </p:nvSpPr>
        <p:spPr bwMode="auto">
          <a:xfrm>
            <a:off x="1187450" y="3609281"/>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3577" name="Oval 1"/>
          <p:cNvSpPr>
            <a:spLocks noChangeArrowheads="1"/>
          </p:cNvSpPr>
          <p:nvPr/>
        </p:nvSpPr>
        <p:spPr bwMode="auto">
          <a:xfrm>
            <a:off x="4284663" y="3609281"/>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3578" name="Oval 2"/>
          <p:cNvSpPr>
            <a:spLocks noChangeArrowheads="1"/>
          </p:cNvSpPr>
          <p:nvPr/>
        </p:nvSpPr>
        <p:spPr bwMode="auto">
          <a:xfrm>
            <a:off x="4859338" y="3536256"/>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3579" name="Oval 3"/>
          <p:cNvSpPr>
            <a:spLocks noChangeArrowheads="1"/>
          </p:cNvSpPr>
          <p:nvPr/>
        </p:nvSpPr>
        <p:spPr bwMode="auto">
          <a:xfrm>
            <a:off x="8101013" y="3536256"/>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33"/>
                                        </p:tgtEl>
                                        <p:attrNameLst>
                                          <p:attrName>style.visibility</p:attrName>
                                        </p:attrNameLst>
                                      </p:cBhvr>
                                      <p:to>
                                        <p:strVal val="visible"/>
                                      </p:to>
                                    </p:set>
                                    <p:animEffect transition="in" filter="blinds(horizontal)">
                                      <p:cBhvr>
                                        <p:cTn id="7" dur="500"/>
                                        <p:tgtEl>
                                          <p:spTgt spid="13333"/>
                                        </p:tgtEl>
                                      </p:cBhvr>
                                    </p:animEffect>
                                  </p:childTnLst>
                                </p:cTn>
                              </p:par>
                              <p:par>
                                <p:cTn id="8" presetID="3" presetClass="entr" presetSubtype="10" fill="hold" nodeType="withEffect">
                                  <p:stCondLst>
                                    <p:cond delay="0"/>
                                  </p:stCondLst>
                                  <p:childTnLst>
                                    <p:set>
                                      <p:cBhvr>
                                        <p:cTn id="9" dur="1" fill="hold">
                                          <p:stCondLst>
                                            <p:cond delay="0"/>
                                          </p:stCondLst>
                                        </p:cTn>
                                        <p:tgtEl>
                                          <p:spTgt spid="13334"/>
                                        </p:tgtEl>
                                        <p:attrNameLst>
                                          <p:attrName>style.visibility</p:attrName>
                                        </p:attrNameLst>
                                      </p:cBhvr>
                                      <p:to>
                                        <p:strVal val="visible"/>
                                      </p:to>
                                    </p:set>
                                    <p:animEffect transition="in" filter="blinds(horizontal)">
                                      <p:cBhvr>
                                        <p:cTn id="10" dur="500"/>
                                        <p:tgtEl>
                                          <p:spTgt spid="133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blinds(horizontal)">
                                      <p:cBhvr>
                                        <p:cTn id="13" dur="500"/>
                                        <p:tgtEl>
                                          <p:spTgt spid="1333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335"/>
                                        </p:tgtEl>
                                        <p:attrNameLst>
                                          <p:attrName>style.visibility</p:attrName>
                                        </p:attrNameLst>
                                      </p:cBhvr>
                                      <p:to>
                                        <p:strVal val="visible"/>
                                      </p:to>
                                    </p:set>
                                    <p:animEffect transition="in" filter="blinds(horizontal)">
                                      <p:cBhvr>
                                        <p:cTn id="16" dur="500"/>
                                        <p:tgtEl>
                                          <p:spTgt spid="13335"/>
                                        </p:tgtEl>
                                      </p:cBhvr>
                                    </p:animEffect>
                                  </p:childTnLst>
                                </p:cTn>
                              </p:par>
                              <p:par>
                                <p:cTn id="17" presetID="3" presetClass="entr" presetSubtype="10" fill="hold" nodeType="withEffect">
                                  <p:stCondLst>
                                    <p:cond delay="0"/>
                                  </p:stCondLst>
                                  <p:childTnLst>
                                    <p:set>
                                      <p:cBhvr>
                                        <p:cTn id="18" dur="1" fill="hold">
                                          <p:stCondLst>
                                            <p:cond delay="0"/>
                                          </p:stCondLst>
                                        </p:cTn>
                                        <p:tgtEl>
                                          <p:spTgt spid="13336"/>
                                        </p:tgtEl>
                                        <p:attrNameLst>
                                          <p:attrName>style.visibility</p:attrName>
                                        </p:attrNameLst>
                                      </p:cBhvr>
                                      <p:to>
                                        <p:strVal val="visible"/>
                                      </p:to>
                                    </p:set>
                                    <p:animEffect transition="in" filter="blinds(horizontal)">
                                      <p:cBhvr>
                                        <p:cTn id="19" dur="500"/>
                                        <p:tgtEl>
                                          <p:spTgt spid="1333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338"/>
                                        </p:tgtEl>
                                        <p:attrNameLst>
                                          <p:attrName>style.visibility</p:attrName>
                                        </p:attrNameLst>
                                      </p:cBhvr>
                                      <p:to>
                                        <p:strVal val="visible"/>
                                      </p:to>
                                    </p:set>
                                    <p:animEffect transition="in" filter="blinds(horizontal)">
                                      <p:cBhvr>
                                        <p:cTn id="22"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3" grpId="0"/>
      <p:bldP spid="13335" grpId="0"/>
      <p:bldP spid="13337" grpId="0"/>
      <p:bldP spid="133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cs typeface="Arial" panose="020B0604020202020204" pitchFamily="34" charset="0"/>
              </a:rPr>
              <a:t>§1-2  </a:t>
            </a:r>
            <a:r>
              <a:rPr lang="zh-CN" altLang="en-US">
                <a:cs typeface="Arial" panose="020B0604020202020204" pitchFamily="34" charset="0"/>
              </a:rPr>
              <a:t>电压和电流的参考方向</a:t>
            </a:r>
          </a:p>
        </p:txBody>
      </p:sp>
      <p:sp>
        <p:nvSpPr>
          <p:cNvPr id="15363" name="Rectangle 3"/>
          <p:cNvSpPr>
            <a:spLocks noGrp="1" noChangeArrowheads="1"/>
          </p:cNvSpPr>
          <p:nvPr>
            <p:ph type="body" idx="1"/>
          </p:nvPr>
        </p:nvSpPr>
        <p:spPr>
          <a:xfrm>
            <a:off x="609600" y="969963"/>
            <a:ext cx="8077200" cy="5407025"/>
          </a:xfrm>
        </p:spPr>
        <p:txBody>
          <a:bodyPr/>
          <a:lstStyle/>
          <a:p>
            <a:pPr eaLnBrk="1" hangingPunct="1">
              <a:defRPr/>
            </a:pPr>
            <a:r>
              <a:rPr lang="zh-CN" altLang="en-US" dirty="0"/>
              <a:t>电位：电路中某点与参考点之间的电压，称为该点的电位，参考点的电位为零。</a:t>
            </a:r>
          </a:p>
          <a:p>
            <a:pPr eaLnBrk="1" hangingPunct="1">
              <a:buFont typeface="Wingdings" panose="05000000000000000000" pitchFamily="2" charset="2"/>
              <a:buNone/>
              <a:defRPr/>
            </a:pPr>
            <a:r>
              <a:rPr lang="zh-CN" altLang="en-US" dirty="0">
                <a:latin typeface="宋体" panose="02010600030101010101" pitchFamily="2" charset="-122"/>
                <a:cs typeface="Arial" panose="020B0604020202020204" pitchFamily="34" charset="0"/>
              </a:rPr>
              <a:t>  电位用</a:t>
            </a:r>
            <a:r>
              <a:rPr lang="el-GR" altLang="zh-CN" dirty="0">
                <a:cs typeface="Arial" panose="020B0604020202020204" pitchFamily="34" charset="0"/>
              </a:rPr>
              <a:t>φ</a:t>
            </a:r>
            <a:r>
              <a:rPr lang="zh-CN" altLang="en-US" dirty="0">
                <a:cs typeface="Arial" panose="020B0604020202020204" pitchFamily="34" charset="0"/>
              </a:rPr>
              <a:t>表示。</a:t>
            </a:r>
            <a:endParaRPr lang="zh-CN" altLang="el-GR" dirty="0">
              <a:cs typeface="Arial" panose="020B0604020202020204" pitchFamily="34" charset="0"/>
            </a:endParaRPr>
          </a:p>
        </p:txBody>
      </p:sp>
      <p:grpSp>
        <p:nvGrpSpPr>
          <p:cNvPr id="25604" name="Group 4"/>
          <p:cNvGrpSpPr>
            <a:grpSpLocks/>
          </p:cNvGrpSpPr>
          <p:nvPr/>
        </p:nvGrpSpPr>
        <p:grpSpPr bwMode="auto">
          <a:xfrm>
            <a:off x="5546725" y="2781300"/>
            <a:ext cx="1223963" cy="1584325"/>
            <a:chOff x="612" y="2523"/>
            <a:chExt cx="567" cy="680"/>
          </a:xfrm>
        </p:grpSpPr>
        <p:sp>
          <p:nvSpPr>
            <p:cNvPr id="25622" name="Oval 5"/>
            <p:cNvSpPr>
              <a:spLocks noChangeArrowheads="1"/>
            </p:cNvSpPr>
            <p:nvPr/>
          </p:nvSpPr>
          <p:spPr bwMode="auto">
            <a:xfrm>
              <a:off x="952" y="2736"/>
              <a:ext cx="227" cy="2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623" name="Line 6"/>
            <p:cNvSpPr>
              <a:spLocks noChangeShapeType="1"/>
            </p:cNvSpPr>
            <p:nvPr/>
          </p:nvSpPr>
          <p:spPr bwMode="auto">
            <a:xfrm>
              <a:off x="1066" y="2523"/>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Text Box 7"/>
            <p:cNvSpPr txBox="1">
              <a:spLocks noChangeArrowheads="1"/>
            </p:cNvSpPr>
            <p:nvPr/>
          </p:nvSpPr>
          <p:spPr bwMode="auto">
            <a:xfrm>
              <a:off x="793" y="2523"/>
              <a:ext cx="22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25625" name="Text Box 8"/>
            <p:cNvSpPr txBox="1">
              <a:spLocks noChangeArrowheads="1"/>
            </p:cNvSpPr>
            <p:nvPr/>
          </p:nvSpPr>
          <p:spPr bwMode="auto">
            <a:xfrm>
              <a:off x="793" y="2906"/>
              <a:ext cx="227"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25626" name="Text Box 9"/>
            <p:cNvSpPr txBox="1">
              <a:spLocks noChangeArrowheads="1"/>
            </p:cNvSpPr>
            <p:nvPr/>
          </p:nvSpPr>
          <p:spPr bwMode="auto">
            <a:xfrm>
              <a:off x="612" y="2693"/>
              <a:ext cx="454"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grpSp>
      <p:sp>
        <p:nvSpPr>
          <p:cNvPr id="25605" name="Rectangle 10"/>
          <p:cNvSpPr>
            <a:spLocks noChangeArrowheads="1"/>
          </p:cNvSpPr>
          <p:nvPr/>
        </p:nvSpPr>
        <p:spPr bwMode="auto">
          <a:xfrm>
            <a:off x="8067675" y="2925763"/>
            <a:ext cx="142875" cy="4333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606" name="Rectangle 11"/>
          <p:cNvSpPr>
            <a:spLocks noChangeArrowheads="1"/>
          </p:cNvSpPr>
          <p:nvPr/>
        </p:nvSpPr>
        <p:spPr bwMode="auto">
          <a:xfrm>
            <a:off x="8067675" y="3717925"/>
            <a:ext cx="142875" cy="5048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607" name="Line 12"/>
          <p:cNvSpPr>
            <a:spLocks noChangeShapeType="1"/>
          </p:cNvSpPr>
          <p:nvPr/>
        </p:nvSpPr>
        <p:spPr bwMode="auto">
          <a:xfrm>
            <a:off x="6516688" y="4365625"/>
            <a:ext cx="1619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Line 13"/>
          <p:cNvSpPr>
            <a:spLocks noChangeShapeType="1"/>
          </p:cNvSpPr>
          <p:nvPr/>
        </p:nvSpPr>
        <p:spPr bwMode="auto">
          <a:xfrm>
            <a:off x="6519863" y="2781300"/>
            <a:ext cx="1619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Line 14"/>
          <p:cNvSpPr>
            <a:spLocks noChangeShapeType="1"/>
          </p:cNvSpPr>
          <p:nvPr/>
        </p:nvSpPr>
        <p:spPr bwMode="auto">
          <a:xfrm>
            <a:off x="8139113" y="27813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5"/>
          <p:cNvSpPr>
            <a:spLocks noChangeShapeType="1"/>
          </p:cNvSpPr>
          <p:nvPr/>
        </p:nvSpPr>
        <p:spPr bwMode="auto">
          <a:xfrm flipV="1">
            <a:off x="8139113" y="42227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16"/>
          <p:cNvSpPr>
            <a:spLocks noChangeShapeType="1"/>
          </p:cNvSpPr>
          <p:nvPr/>
        </p:nvSpPr>
        <p:spPr bwMode="auto">
          <a:xfrm flipV="1">
            <a:off x="8139113" y="33575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Text Box 17"/>
          <p:cNvSpPr txBox="1">
            <a:spLocks noChangeArrowheads="1"/>
          </p:cNvSpPr>
          <p:nvPr/>
        </p:nvSpPr>
        <p:spPr bwMode="auto">
          <a:xfrm>
            <a:off x="7058025" y="2493963"/>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25613" name="Oval 18"/>
          <p:cNvSpPr>
            <a:spLocks noChangeArrowheads="1"/>
          </p:cNvSpPr>
          <p:nvPr/>
        </p:nvSpPr>
        <p:spPr bwMode="auto">
          <a:xfrm>
            <a:off x="7275513" y="2746375"/>
            <a:ext cx="71437"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614" name="Oval 19"/>
          <p:cNvSpPr>
            <a:spLocks noChangeArrowheads="1"/>
          </p:cNvSpPr>
          <p:nvPr/>
        </p:nvSpPr>
        <p:spPr bwMode="auto">
          <a:xfrm>
            <a:off x="7275513" y="4329113"/>
            <a:ext cx="71437"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615" name="Text Box 20"/>
          <p:cNvSpPr txBox="1">
            <a:spLocks noChangeArrowheads="1"/>
          </p:cNvSpPr>
          <p:nvPr/>
        </p:nvSpPr>
        <p:spPr bwMode="auto">
          <a:xfrm>
            <a:off x="7131050" y="2422525"/>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5616" name="Line 21"/>
          <p:cNvSpPr>
            <a:spLocks noChangeShapeType="1"/>
          </p:cNvSpPr>
          <p:nvPr/>
        </p:nvSpPr>
        <p:spPr bwMode="auto">
          <a:xfrm>
            <a:off x="7275513" y="2997200"/>
            <a:ext cx="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Text Box 22"/>
          <p:cNvSpPr txBox="1">
            <a:spLocks noChangeArrowheads="1"/>
          </p:cNvSpPr>
          <p:nvPr/>
        </p:nvSpPr>
        <p:spPr bwMode="auto">
          <a:xfrm>
            <a:off x="7131050" y="3286125"/>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2400" i="1" baseline="-25000">
                <a:latin typeface="Times New Roman" panose="02020603050405020304" pitchFamily="18" charset="0"/>
              </a:rPr>
              <a:t>ab</a:t>
            </a:r>
          </a:p>
        </p:txBody>
      </p:sp>
      <p:sp>
        <p:nvSpPr>
          <p:cNvPr id="77847" name="Text Box 23"/>
          <p:cNvSpPr txBox="1">
            <a:spLocks noChangeArrowheads="1"/>
          </p:cNvSpPr>
          <p:nvPr/>
        </p:nvSpPr>
        <p:spPr bwMode="auto">
          <a:xfrm>
            <a:off x="900113" y="2997200"/>
            <a:ext cx="482123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3200"/>
              <a:t>两点之间的电压指的也就是两点之间的电位之差。</a:t>
            </a:r>
          </a:p>
        </p:txBody>
      </p:sp>
      <p:sp>
        <p:nvSpPr>
          <p:cNvPr id="77848" name="Text Box 24"/>
          <p:cNvSpPr txBox="1">
            <a:spLocks noChangeArrowheads="1"/>
          </p:cNvSpPr>
          <p:nvPr/>
        </p:nvSpPr>
        <p:spPr bwMode="auto">
          <a:xfrm>
            <a:off x="900113" y="4062413"/>
            <a:ext cx="360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3200" i="1">
                <a:latin typeface="Times New Roman" panose="02020603050405020304" pitchFamily="18" charset="0"/>
              </a:rPr>
              <a:t>u</a:t>
            </a:r>
            <a:r>
              <a:rPr lang="en-US" altLang="zh-CN" sz="3200" baseline="-25000">
                <a:latin typeface="Times New Roman" panose="02020603050405020304" pitchFamily="18" charset="0"/>
              </a:rPr>
              <a:t>ab </a:t>
            </a:r>
            <a:r>
              <a:rPr lang="en-US" altLang="zh-CN" sz="3200">
                <a:latin typeface="Times New Roman" panose="02020603050405020304" pitchFamily="18" charset="0"/>
              </a:rPr>
              <a:t>= </a:t>
            </a:r>
            <a:r>
              <a:rPr lang="el-GR" altLang="zh-CN" sz="3200">
                <a:latin typeface="Times New Roman" panose="02020603050405020304" pitchFamily="18" charset="0"/>
              </a:rPr>
              <a:t>φ</a:t>
            </a:r>
            <a:r>
              <a:rPr lang="en-US" altLang="zh-CN" sz="3200" baseline="-25000">
                <a:latin typeface="Times New Roman" panose="02020603050405020304" pitchFamily="18" charset="0"/>
              </a:rPr>
              <a:t>a</a:t>
            </a:r>
            <a:r>
              <a:rPr lang="el-GR" altLang="zh-CN" sz="3200">
                <a:latin typeface="Times New Roman" panose="02020603050405020304" pitchFamily="18" charset="0"/>
              </a:rPr>
              <a:t> </a:t>
            </a:r>
            <a:r>
              <a:rPr lang="en-US" altLang="zh-CN" sz="3200">
                <a:latin typeface="Times New Roman" panose="02020603050405020304" pitchFamily="18" charset="0"/>
              </a:rPr>
              <a:t>-</a:t>
            </a:r>
            <a:r>
              <a:rPr lang="el-GR" altLang="zh-CN" sz="3200">
                <a:latin typeface="Times New Roman" panose="02020603050405020304" pitchFamily="18" charset="0"/>
              </a:rPr>
              <a:t>φ</a:t>
            </a:r>
            <a:r>
              <a:rPr lang="en-US" altLang="zh-CN" sz="3200" baseline="-25000">
                <a:latin typeface="Times New Roman" panose="02020603050405020304" pitchFamily="18" charset="0"/>
              </a:rPr>
              <a:t>b</a:t>
            </a:r>
          </a:p>
        </p:txBody>
      </p:sp>
      <p:sp>
        <p:nvSpPr>
          <p:cNvPr id="77849" name="Text Box 25"/>
          <p:cNvSpPr txBox="1">
            <a:spLocks noChangeArrowheads="1"/>
          </p:cNvSpPr>
          <p:nvPr/>
        </p:nvSpPr>
        <p:spPr bwMode="auto">
          <a:xfrm>
            <a:off x="900113" y="47974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latin typeface="Times New Roman" panose="02020603050405020304" pitchFamily="18" charset="0"/>
              </a:rPr>
              <a:t>如果</a:t>
            </a:r>
            <a:r>
              <a:rPr lang="el-GR" altLang="zh-CN">
                <a:latin typeface="Times New Roman" panose="02020603050405020304" pitchFamily="18" charset="0"/>
              </a:rPr>
              <a:t>φ</a:t>
            </a:r>
            <a:r>
              <a:rPr lang="en-US" altLang="zh-CN" baseline="-25000">
                <a:latin typeface="Times New Roman" panose="02020603050405020304" pitchFamily="18" charset="0"/>
              </a:rPr>
              <a:t>a</a:t>
            </a:r>
            <a:r>
              <a:rPr lang="el-GR" altLang="zh-CN">
                <a:latin typeface="Times New Roman" panose="02020603050405020304" pitchFamily="18" charset="0"/>
              </a:rPr>
              <a:t> </a:t>
            </a:r>
            <a:r>
              <a:rPr lang="en-US" altLang="zh-CN">
                <a:latin typeface="Times New Roman" panose="02020603050405020304" pitchFamily="18" charset="0"/>
              </a:rPr>
              <a:t>&gt;</a:t>
            </a:r>
            <a:r>
              <a:rPr lang="el-GR" altLang="zh-CN">
                <a:latin typeface="Times New Roman" panose="02020603050405020304" pitchFamily="18" charset="0"/>
              </a:rPr>
              <a:t>φ</a:t>
            </a:r>
            <a:r>
              <a:rPr lang="en-US" altLang="zh-CN" baseline="-25000">
                <a:latin typeface="Times New Roman" panose="02020603050405020304" pitchFamily="18" charset="0"/>
              </a:rPr>
              <a:t>b</a:t>
            </a:r>
            <a:r>
              <a:rPr lang="zh-CN" altLang="en-US" baseline="-25000">
                <a:latin typeface="Times New Roman" panose="02020603050405020304" pitchFamily="18" charset="0"/>
              </a:rPr>
              <a:t>， </a:t>
            </a:r>
            <a:r>
              <a:rPr lang="en-US" altLang="zh-CN" i="1">
                <a:latin typeface="Times New Roman" panose="02020603050405020304" pitchFamily="18" charset="0"/>
              </a:rPr>
              <a:t>u</a:t>
            </a:r>
            <a:r>
              <a:rPr lang="en-US" altLang="zh-CN" baseline="-25000">
                <a:latin typeface="Times New Roman" panose="02020603050405020304" pitchFamily="18" charset="0"/>
              </a:rPr>
              <a:t>ab</a:t>
            </a:r>
            <a:r>
              <a:rPr lang="en-US" altLang="zh-CN"/>
              <a:t> &gt; 0</a:t>
            </a:r>
            <a:r>
              <a:rPr lang="zh-CN" altLang="en-US"/>
              <a:t>；</a:t>
            </a:r>
          </a:p>
        </p:txBody>
      </p:sp>
      <p:sp>
        <p:nvSpPr>
          <p:cNvPr id="77850" name="Text Box 26"/>
          <p:cNvSpPr txBox="1">
            <a:spLocks noChangeArrowheads="1"/>
          </p:cNvSpPr>
          <p:nvPr/>
        </p:nvSpPr>
        <p:spPr bwMode="auto">
          <a:xfrm>
            <a:off x="935038" y="5387975"/>
            <a:ext cx="7200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defRPr/>
            </a:pPr>
            <a:r>
              <a:rPr lang="zh-CN" altLang="en-US" dirty="0">
                <a:latin typeface="Times New Roman" panose="02020603050405020304" pitchFamily="18" charset="0"/>
              </a:rPr>
              <a:t>如果</a:t>
            </a:r>
            <a:r>
              <a:rPr lang="el-GR" altLang="zh-CN" dirty="0">
                <a:latin typeface="Times New Roman" panose="02020603050405020304" pitchFamily="18" charset="0"/>
              </a:rPr>
              <a:t>φ</a:t>
            </a:r>
            <a:r>
              <a:rPr lang="en-US" altLang="zh-CN" baseline="-25000" dirty="0">
                <a:latin typeface="Times New Roman" panose="02020603050405020304" pitchFamily="18" charset="0"/>
              </a:rPr>
              <a:t>a</a:t>
            </a:r>
            <a:r>
              <a:rPr lang="el-GR" altLang="zh-CN" dirty="0">
                <a:latin typeface="Times New Roman" panose="02020603050405020304" pitchFamily="18" charset="0"/>
              </a:rPr>
              <a:t> </a:t>
            </a:r>
            <a:r>
              <a:rPr lang="en-US" altLang="zh-CN" dirty="0">
                <a:latin typeface="Times New Roman" panose="02020603050405020304" pitchFamily="18" charset="0"/>
              </a:rPr>
              <a:t>&lt;</a:t>
            </a:r>
            <a:r>
              <a:rPr lang="el-GR" altLang="zh-CN" dirty="0">
                <a:latin typeface="Times New Roman" panose="02020603050405020304" pitchFamily="18" charset="0"/>
              </a:rPr>
              <a:t>φ</a:t>
            </a:r>
            <a:r>
              <a:rPr lang="en-US" altLang="zh-CN" baseline="-25000" dirty="0">
                <a:latin typeface="Times New Roman" panose="02020603050405020304" pitchFamily="18" charset="0"/>
              </a:rPr>
              <a:t>b</a:t>
            </a:r>
            <a:r>
              <a:rPr lang="zh-CN" altLang="en-US" baseline="-25000" dirty="0">
                <a:latin typeface="Times New Roman" panose="02020603050405020304" pitchFamily="18" charset="0"/>
              </a:rPr>
              <a:t>， </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ab</a:t>
            </a:r>
            <a:r>
              <a:rPr lang="en-US" altLang="zh-CN" dirty="0"/>
              <a:t> &lt; 0</a:t>
            </a:r>
            <a:r>
              <a:rPr lang="zh-CN" altLang="en-US" dirty="0"/>
              <a:t>，则有 </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ab</a:t>
            </a:r>
            <a:r>
              <a:rPr lang="en-US" altLang="zh-CN" baseline="-25000" dirty="0">
                <a:latin typeface="Times New Roman" panose="02020603050405020304" pitchFamily="18" charset="0"/>
              </a:rPr>
              <a:t> </a:t>
            </a:r>
            <a:r>
              <a:rPr lang="en-US" altLang="zh-CN" dirty="0">
                <a:latin typeface="Times New Roman" panose="02020603050405020304" pitchFamily="18" charset="0"/>
              </a:rPr>
              <a:t>= - </a:t>
            </a:r>
            <a:r>
              <a:rPr lang="en-US" altLang="zh-CN" i="1" dirty="0" err="1">
                <a:latin typeface="+mj-lt"/>
              </a:rPr>
              <a:t>u</a:t>
            </a:r>
            <a:r>
              <a:rPr lang="en-US" altLang="zh-CN" baseline="-25000" dirty="0" err="1">
                <a:latin typeface="+mj-lt"/>
              </a:rPr>
              <a:t>ba</a:t>
            </a:r>
            <a:endParaRPr lang="en-US" altLang="zh-CN"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47"/>
                                        </p:tgtEl>
                                        <p:attrNameLst>
                                          <p:attrName>style.visibility</p:attrName>
                                        </p:attrNameLst>
                                      </p:cBhvr>
                                      <p:to>
                                        <p:strVal val="visible"/>
                                      </p:to>
                                    </p:set>
                                    <p:animEffect transition="in" filter="blinds(horizontal)">
                                      <p:cBhvr>
                                        <p:cTn id="7" dur="500"/>
                                        <p:tgtEl>
                                          <p:spTgt spid="778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7848"/>
                                        </p:tgtEl>
                                        <p:attrNameLst>
                                          <p:attrName>style.visibility</p:attrName>
                                        </p:attrNameLst>
                                      </p:cBhvr>
                                      <p:to>
                                        <p:strVal val="visible"/>
                                      </p:to>
                                    </p:set>
                                    <p:animEffect transition="in" filter="blinds(horizontal)">
                                      <p:cBhvr>
                                        <p:cTn id="10" dur="500"/>
                                        <p:tgtEl>
                                          <p:spTgt spid="7784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7849"/>
                                        </p:tgtEl>
                                        <p:attrNameLst>
                                          <p:attrName>style.visibility</p:attrName>
                                        </p:attrNameLst>
                                      </p:cBhvr>
                                      <p:to>
                                        <p:strVal val="visible"/>
                                      </p:to>
                                    </p:set>
                                    <p:animEffect transition="in" filter="blinds(horizontal)">
                                      <p:cBhvr>
                                        <p:cTn id="13" dur="500"/>
                                        <p:tgtEl>
                                          <p:spTgt spid="7784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7850"/>
                                        </p:tgtEl>
                                        <p:attrNameLst>
                                          <p:attrName>style.visibility</p:attrName>
                                        </p:attrNameLst>
                                      </p:cBhvr>
                                      <p:to>
                                        <p:strVal val="visible"/>
                                      </p:to>
                                    </p:set>
                                    <p:animEffect transition="in" filter="blinds(horizontal)">
                                      <p:cBhvr>
                                        <p:cTn id="16" dur="500"/>
                                        <p:tgtEl>
                                          <p:spTgt spid="77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P spid="77848" grpId="0"/>
      <p:bldP spid="77849" grpId="0"/>
      <p:bldP spid="778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cs typeface="Arial" panose="020B0604020202020204" pitchFamily="34" charset="0"/>
              </a:rPr>
              <a:t>§1-2  </a:t>
            </a:r>
            <a:r>
              <a:rPr lang="zh-CN" altLang="en-US">
                <a:cs typeface="Arial" panose="020B0604020202020204" pitchFamily="34" charset="0"/>
              </a:rPr>
              <a:t>电压和电流的参考方向</a:t>
            </a:r>
          </a:p>
        </p:txBody>
      </p:sp>
      <p:sp>
        <p:nvSpPr>
          <p:cNvPr id="16387" name="Rectangle 3"/>
          <p:cNvSpPr>
            <a:spLocks noGrp="1" noChangeArrowheads="1"/>
          </p:cNvSpPr>
          <p:nvPr>
            <p:ph type="body" idx="1"/>
          </p:nvPr>
        </p:nvSpPr>
        <p:spPr/>
        <p:txBody>
          <a:bodyPr/>
          <a:lstStyle/>
          <a:p>
            <a:pPr eaLnBrk="1" hangingPunct="1">
              <a:defRPr/>
            </a:pPr>
            <a:r>
              <a:rPr lang="zh-CN" altLang="en-US" dirty="0"/>
              <a:t>电压的参考方向</a:t>
            </a:r>
          </a:p>
          <a:p>
            <a:pPr eaLnBrk="1" hangingPunct="1">
              <a:buFont typeface="Wingdings" panose="05000000000000000000" pitchFamily="2" charset="2"/>
              <a:buNone/>
              <a:defRPr/>
            </a:pPr>
            <a:r>
              <a:rPr lang="zh-CN" altLang="en-US" dirty="0"/>
              <a:t>    表达两点间的电压时</a:t>
            </a:r>
            <a:r>
              <a:rPr lang="en-US" altLang="zh-CN" dirty="0"/>
              <a:t>,</a:t>
            </a:r>
            <a:r>
              <a:rPr lang="zh-CN" altLang="en-US" dirty="0"/>
              <a:t>用正极性</a:t>
            </a:r>
            <a:r>
              <a:rPr lang="en-US" altLang="zh-CN" dirty="0"/>
              <a:t>(+)</a:t>
            </a:r>
            <a:r>
              <a:rPr lang="zh-CN" altLang="en-US" dirty="0"/>
              <a:t>表示高电位，负极性</a:t>
            </a:r>
            <a:r>
              <a:rPr lang="en-US" altLang="zh-CN" dirty="0"/>
              <a:t>(-)</a:t>
            </a:r>
            <a:r>
              <a:rPr lang="zh-CN" altLang="en-US" dirty="0"/>
              <a:t>表示低电位，而正极指向负极的方向就是电压的参考方向。</a:t>
            </a:r>
          </a:p>
        </p:txBody>
      </p:sp>
      <p:sp>
        <p:nvSpPr>
          <p:cNvPr id="27652" name="Rectangle 0"/>
          <p:cNvSpPr>
            <a:spLocks noChangeArrowheads="1"/>
          </p:cNvSpPr>
          <p:nvPr/>
        </p:nvSpPr>
        <p:spPr bwMode="auto">
          <a:xfrm>
            <a:off x="3506788" y="3190875"/>
            <a:ext cx="107950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7653" name="Line 1"/>
          <p:cNvSpPr>
            <a:spLocks noChangeShapeType="1"/>
          </p:cNvSpPr>
          <p:nvPr/>
        </p:nvSpPr>
        <p:spPr bwMode="auto">
          <a:xfrm>
            <a:off x="2497138" y="3406775"/>
            <a:ext cx="1009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4" name="Text Box 2"/>
          <p:cNvSpPr txBox="1">
            <a:spLocks noChangeArrowheads="1"/>
          </p:cNvSpPr>
          <p:nvPr/>
        </p:nvSpPr>
        <p:spPr bwMode="auto">
          <a:xfrm>
            <a:off x="5233988" y="3406775"/>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27655" name="Oval 4"/>
          <p:cNvSpPr>
            <a:spLocks noChangeArrowheads="1"/>
          </p:cNvSpPr>
          <p:nvPr/>
        </p:nvSpPr>
        <p:spPr bwMode="auto">
          <a:xfrm>
            <a:off x="2425700" y="3370263"/>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7656" name="Oval 5"/>
          <p:cNvSpPr>
            <a:spLocks noChangeArrowheads="1"/>
          </p:cNvSpPr>
          <p:nvPr/>
        </p:nvSpPr>
        <p:spPr bwMode="auto">
          <a:xfrm>
            <a:off x="5522913" y="3370263"/>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7657" name="Line 6"/>
          <p:cNvSpPr>
            <a:spLocks noChangeShapeType="1"/>
          </p:cNvSpPr>
          <p:nvPr/>
        </p:nvSpPr>
        <p:spPr bwMode="auto">
          <a:xfrm>
            <a:off x="4586288" y="3406775"/>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Text Box 7"/>
          <p:cNvSpPr txBox="1">
            <a:spLocks noChangeArrowheads="1"/>
          </p:cNvSpPr>
          <p:nvPr/>
        </p:nvSpPr>
        <p:spPr bwMode="auto">
          <a:xfrm>
            <a:off x="2255838" y="3478213"/>
            <a:ext cx="45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7659" name="Text Box 8"/>
          <p:cNvSpPr txBox="1">
            <a:spLocks noChangeArrowheads="1"/>
          </p:cNvSpPr>
          <p:nvPr/>
        </p:nvSpPr>
        <p:spPr bwMode="auto">
          <a:xfrm>
            <a:off x="2209800" y="2974975"/>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7660" name="Text Box 10"/>
          <p:cNvSpPr txBox="1">
            <a:spLocks noChangeArrowheads="1"/>
          </p:cNvSpPr>
          <p:nvPr/>
        </p:nvSpPr>
        <p:spPr bwMode="auto">
          <a:xfrm>
            <a:off x="5305425" y="29749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7661" name="Text Box 11"/>
          <p:cNvSpPr txBox="1">
            <a:spLocks noChangeArrowheads="1"/>
          </p:cNvSpPr>
          <p:nvPr/>
        </p:nvSpPr>
        <p:spPr bwMode="auto">
          <a:xfrm>
            <a:off x="3722688" y="2830513"/>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i="1">
                <a:latin typeface="Times New Roman" panose="02020603050405020304" pitchFamily="18" charset="0"/>
              </a:rPr>
              <a:t>u</a:t>
            </a:r>
          </a:p>
        </p:txBody>
      </p:sp>
      <p:sp>
        <p:nvSpPr>
          <p:cNvPr id="27662" name="Line 12"/>
          <p:cNvSpPr>
            <a:spLocks noChangeShapeType="1"/>
          </p:cNvSpPr>
          <p:nvPr/>
        </p:nvSpPr>
        <p:spPr bwMode="auto">
          <a:xfrm>
            <a:off x="3289300" y="4054475"/>
            <a:ext cx="14398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Text Box 13"/>
          <p:cNvSpPr txBox="1">
            <a:spLocks noChangeArrowheads="1"/>
          </p:cNvSpPr>
          <p:nvPr/>
        </p:nvSpPr>
        <p:spPr bwMode="auto">
          <a:xfrm>
            <a:off x="3506788" y="3983038"/>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16400" name="Text Box 14"/>
          <p:cNvSpPr txBox="1">
            <a:spLocks noChangeArrowheads="1"/>
          </p:cNvSpPr>
          <p:nvPr/>
        </p:nvSpPr>
        <p:spPr bwMode="auto">
          <a:xfrm>
            <a:off x="1849438" y="4270375"/>
            <a:ext cx="43926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en-US" altLang="zh-CN" sz="3200" i="1" dirty="0" err="1">
                <a:latin typeface="+mj-lt"/>
              </a:rPr>
              <a:t>u</a:t>
            </a:r>
            <a:r>
              <a:rPr lang="en-US" altLang="zh-CN" sz="2400" baseline="-25000" dirty="0" err="1">
                <a:latin typeface="+mj-lt"/>
              </a:rPr>
              <a:t>AB</a:t>
            </a:r>
            <a:r>
              <a:rPr lang="en-US" altLang="zh-CN" sz="2400" baseline="-25000" dirty="0">
                <a:latin typeface="+mj-lt"/>
              </a:rPr>
              <a:t>:  </a:t>
            </a:r>
            <a:r>
              <a:rPr lang="zh-CN" altLang="en-US" sz="2400" dirty="0">
                <a:latin typeface="+mj-lt"/>
              </a:rPr>
              <a:t>参考方向为</a:t>
            </a:r>
            <a:r>
              <a:rPr lang="en-US" altLang="zh-CN" sz="2400" dirty="0">
                <a:latin typeface="+mj-lt"/>
              </a:rPr>
              <a:t>A</a:t>
            </a:r>
            <a:r>
              <a:rPr lang="zh-CN" altLang="en-US" sz="2400" dirty="0">
                <a:latin typeface="+mj-lt"/>
              </a:rPr>
              <a:t>指向</a:t>
            </a:r>
            <a:r>
              <a:rPr lang="en-US" altLang="zh-CN" sz="2400" dirty="0">
                <a:latin typeface="+mj-lt"/>
              </a:rPr>
              <a:t>B</a:t>
            </a:r>
          </a:p>
        </p:txBody>
      </p:sp>
      <p:sp>
        <p:nvSpPr>
          <p:cNvPr id="2" name="Text Box 17"/>
          <p:cNvSpPr txBox="1">
            <a:spLocks noChangeArrowheads="1"/>
          </p:cNvSpPr>
          <p:nvPr/>
        </p:nvSpPr>
        <p:spPr bwMode="auto">
          <a:xfrm>
            <a:off x="755576" y="5078413"/>
            <a:ext cx="65008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zh-CN" altLang="en-US" sz="2400" dirty="0">
                <a:latin typeface="+mj-lt"/>
              </a:rPr>
              <a:t>如果</a:t>
            </a:r>
            <a:r>
              <a:rPr lang="en-US" altLang="zh-CN" sz="2400" dirty="0">
                <a:latin typeface="+mj-lt"/>
              </a:rPr>
              <a:t>A</a:t>
            </a:r>
            <a:r>
              <a:rPr lang="zh-CN" altLang="en-US" sz="2400" dirty="0">
                <a:latin typeface="+mj-lt"/>
              </a:rPr>
              <a:t>点电位确实高于</a:t>
            </a:r>
            <a:r>
              <a:rPr lang="en-US" altLang="zh-CN" sz="2400" dirty="0">
                <a:latin typeface="+mj-lt"/>
              </a:rPr>
              <a:t>B</a:t>
            </a:r>
            <a:r>
              <a:rPr lang="zh-CN" altLang="en-US" sz="2400" dirty="0">
                <a:latin typeface="+mj-lt"/>
              </a:rPr>
              <a:t>点电位，则 </a:t>
            </a:r>
            <a:r>
              <a:rPr lang="en-US" altLang="zh-CN" sz="2400" i="1" dirty="0" err="1">
                <a:latin typeface="+mj-lt"/>
              </a:rPr>
              <a:t>u</a:t>
            </a:r>
            <a:r>
              <a:rPr lang="en-US" altLang="zh-CN" sz="2400" baseline="-25000" dirty="0" err="1">
                <a:latin typeface="+mj-lt"/>
              </a:rPr>
              <a:t>AB</a:t>
            </a:r>
            <a:r>
              <a:rPr lang="en-US" altLang="zh-CN" sz="2400" dirty="0">
                <a:latin typeface="+mj-lt"/>
              </a:rPr>
              <a:t>&gt;0</a:t>
            </a:r>
          </a:p>
          <a:p>
            <a:pPr algn="ctr" eaLnBrk="1" hangingPunct="1">
              <a:spcBef>
                <a:spcPct val="50000"/>
              </a:spcBef>
              <a:buClrTx/>
              <a:buSzTx/>
              <a:buFontTx/>
              <a:buNone/>
              <a:defRPr/>
            </a:pPr>
            <a:r>
              <a:rPr lang="zh-CN" altLang="en-US" sz="2400" dirty="0">
                <a:latin typeface="+mj-lt"/>
              </a:rPr>
              <a:t>如果</a:t>
            </a:r>
            <a:r>
              <a:rPr lang="en-US" altLang="zh-CN" sz="2400" dirty="0">
                <a:latin typeface="+mj-lt"/>
              </a:rPr>
              <a:t>A</a:t>
            </a:r>
            <a:r>
              <a:rPr lang="zh-CN" altLang="en-US" sz="2400" dirty="0">
                <a:latin typeface="+mj-lt"/>
              </a:rPr>
              <a:t>点电位确实低于</a:t>
            </a:r>
            <a:r>
              <a:rPr lang="en-US" altLang="zh-CN" sz="2400" dirty="0">
                <a:latin typeface="+mj-lt"/>
              </a:rPr>
              <a:t>B</a:t>
            </a:r>
            <a:r>
              <a:rPr lang="zh-CN" altLang="en-US" sz="2400" dirty="0">
                <a:latin typeface="+mj-lt"/>
              </a:rPr>
              <a:t>点电位，则 </a:t>
            </a:r>
            <a:r>
              <a:rPr lang="en-US" altLang="zh-CN" sz="2400" i="1" dirty="0" err="1">
                <a:latin typeface="+mj-lt"/>
              </a:rPr>
              <a:t>u</a:t>
            </a:r>
            <a:r>
              <a:rPr lang="en-US" altLang="zh-CN" sz="2400" baseline="-25000" dirty="0" err="1">
                <a:latin typeface="+mj-lt"/>
              </a:rPr>
              <a:t>AB</a:t>
            </a:r>
            <a:r>
              <a:rPr lang="en-US" altLang="zh-CN" sz="2400" dirty="0">
                <a:latin typeface="+mj-lt"/>
              </a:rPr>
              <a:t>&lt;0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cs typeface="Arial" panose="020B0604020202020204" pitchFamily="34" charset="0"/>
              </a:rPr>
              <a:t>§1-2  </a:t>
            </a:r>
            <a:r>
              <a:rPr lang="zh-CN" altLang="en-US">
                <a:cs typeface="Arial" panose="020B0604020202020204" pitchFamily="34" charset="0"/>
              </a:rPr>
              <a:t>电压和电流的参考方向</a:t>
            </a:r>
          </a:p>
        </p:txBody>
      </p:sp>
      <p:sp>
        <p:nvSpPr>
          <p:cNvPr id="17411" name="Rectangle 3"/>
          <p:cNvSpPr>
            <a:spLocks noGrp="1" noChangeArrowheads="1"/>
          </p:cNvSpPr>
          <p:nvPr>
            <p:ph type="body" idx="1"/>
          </p:nvPr>
        </p:nvSpPr>
        <p:spPr/>
        <p:txBody>
          <a:bodyPr/>
          <a:lstStyle/>
          <a:p>
            <a:pPr eaLnBrk="1" hangingPunct="1">
              <a:defRPr/>
            </a:pPr>
            <a:r>
              <a:rPr lang="zh-CN" altLang="en-US" dirty="0"/>
              <a:t>电压和电流的关联参考方向</a:t>
            </a:r>
            <a:endParaRPr lang="en-US" altLang="zh-CN" dirty="0"/>
          </a:p>
          <a:p>
            <a:pPr lvl="1" eaLnBrk="1" hangingPunct="1">
              <a:defRPr/>
            </a:pPr>
            <a:r>
              <a:rPr lang="zh-CN" altLang="en-US" sz="2200" dirty="0"/>
              <a:t>如果指定流过元件的电流的参考方向是从标以电压正极性的一端指向负极性的一端，即两者的方向一致，则把电压和电流的这种参考方向称为</a:t>
            </a:r>
            <a:r>
              <a:rPr lang="zh-CN" altLang="en-US" sz="2200" b="1" dirty="0">
                <a:solidFill>
                  <a:srgbClr val="FF0000"/>
                </a:solidFill>
              </a:rPr>
              <a:t>关联参考方向</a:t>
            </a:r>
            <a:r>
              <a:rPr lang="zh-CN" altLang="en-US" sz="2200" dirty="0"/>
              <a:t>；</a:t>
            </a:r>
            <a:endParaRPr lang="en-US" altLang="zh-CN" sz="2200" dirty="0"/>
          </a:p>
          <a:p>
            <a:pPr lvl="1" eaLnBrk="1" hangingPunct="1">
              <a:defRPr/>
            </a:pPr>
            <a:r>
              <a:rPr lang="zh-CN" altLang="en-US" sz="2200" dirty="0"/>
              <a:t>当两者不一致时，称为</a:t>
            </a:r>
            <a:r>
              <a:rPr lang="zh-CN" altLang="en-US" sz="2200" b="1" dirty="0">
                <a:solidFill>
                  <a:srgbClr val="0000FF"/>
                </a:solidFill>
              </a:rPr>
              <a:t>非关联方向</a:t>
            </a:r>
            <a:r>
              <a:rPr lang="zh-CN" altLang="en-US" sz="2200" dirty="0"/>
              <a:t>。</a:t>
            </a:r>
          </a:p>
        </p:txBody>
      </p:sp>
      <p:sp>
        <p:nvSpPr>
          <p:cNvPr id="29700" name="Rectangle 4"/>
          <p:cNvSpPr>
            <a:spLocks noChangeArrowheads="1"/>
          </p:cNvSpPr>
          <p:nvPr/>
        </p:nvSpPr>
        <p:spPr bwMode="auto">
          <a:xfrm>
            <a:off x="2268538" y="4221163"/>
            <a:ext cx="107950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01" name="Line 5"/>
          <p:cNvSpPr>
            <a:spLocks noChangeShapeType="1"/>
          </p:cNvSpPr>
          <p:nvPr/>
        </p:nvSpPr>
        <p:spPr bwMode="auto">
          <a:xfrm>
            <a:off x="1258888" y="4437063"/>
            <a:ext cx="1009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2" name="Text Box 6"/>
          <p:cNvSpPr txBox="1">
            <a:spLocks noChangeArrowheads="1"/>
          </p:cNvSpPr>
          <p:nvPr/>
        </p:nvSpPr>
        <p:spPr bwMode="auto">
          <a:xfrm>
            <a:off x="3995738" y="4437063"/>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29703" name="Oval 7"/>
          <p:cNvSpPr>
            <a:spLocks noChangeArrowheads="1"/>
          </p:cNvSpPr>
          <p:nvPr/>
        </p:nvSpPr>
        <p:spPr bwMode="auto">
          <a:xfrm>
            <a:off x="1187450" y="440055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04" name="Oval 8"/>
          <p:cNvSpPr>
            <a:spLocks noChangeArrowheads="1"/>
          </p:cNvSpPr>
          <p:nvPr/>
        </p:nvSpPr>
        <p:spPr bwMode="auto">
          <a:xfrm>
            <a:off x="4284663" y="440055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05" name="Line 9"/>
          <p:cNvSpPr>
            <a:spLocks noChangeShapeType="1"/>
          </p:cNvSpPr>
          <p:nvPr/>
        </p:nvSpPr>
        <p:spPr bwMode="auto">
          <a:xfrm>
            <a:off x="3348038" y="443706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6" name="Text Box 10"/>
          <p:cNvSpPr txBox="1">
            <a:spLocks noChangeArrowheads="1"/>
          </p:cNvSpPr>
          <p:nvPr/>
        </p:nvSpPr>
        <p:spPr bwMode="auto">
          <a:xfrm>
            <a:off x="1017588" y="4508500"/>
            <a:ext cx="45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9707" name="Text Box 11"/>
          <p:cNvSpPr txBox="1">
            <a:spLocks noChangeArrowheads="1"/>
          </p:cNvSpPr>
          <p:nvPr/>
        </p:nvSpPr>
        <p:spPr bwMode="auto">
          <a:xfrm>
            <a:off x="971550" y="40052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9708" name="Text Box 12"/>
          <p:cNvSpPr txBox="1">
            <a:spLocks noChangeArrowheads="1"/>
          </p:cNvSpPr>
          <p:nvPr/>
        </p:nvSpPr>
        <p:spPr bwMode="auto">
          <a:xfrm>
            <a:off x="4067175" y="40052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9709" name="Text Box 13"/>
          <p:cNvSpPr txBox="1">
            <a:spLocks noChangeArrowheads="1"/>
          </p:cNvSpPr>
          <p:nvPr/>
        </p:nvSpPr>
        <p:spPr bwMode="auto">
          <a:xfrm>
            <a:off x="2268538" y="4797425"/>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29710" name="Line 14"/>
          <p:cNvSpPr>
            <a:spLocks noChangeShapeType="1"/>
          </p:cNvSpPr>
          <p:nvPr/>
        </p:nvSpPr>
        <p:spPr bwMode="auto">
          <a:xfrm>
            <a:off x="1547813" y="4437063"/>
            <a:ext cx="431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1" name="Text Box 15"/>
          <p:cNvSpPr txBox="1">
            <a:spLocks noChangeArrowheads="1"/>
          </p:cNvSpPr>
          <p:nvPr/>
        </p:nvSpPr>
        <p:spPr bwMode="auto">
          <a:xfrm>
            <a:off x="1619250" y="40767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29712" name="Rectangle 25"/>
          <p:cNvSpPr>
            <a:spLocks noChangeArrowheads="1"/>
          </p:cNvSpPr>
          <p:nvPr/>
        </p:nvSpPr>
        <p:spPr bwMode="auto">
          <a:xfrm>
            <a:off x="5867400" y="4221163"/>
            <a:ext cx="107950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13" name="Line 26"/>
          <p:cNvSpPr>
            <a:spLocks noChangeShapeType="1"/>
          </p:cNvSpPr>
          <p:nvPr/>
        </p:nvSpPr>
        <p:spPr bwMode="auto">
          <a:xfrm>
            <a:off x="4859338" y="4437063"/>
            <a:ext cx="1009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4" name="Text Box 27"/>
          <p:cNvSpPr txBox="1">
            <a:spLocks noChangeArrowheads="1"/>
          </p:cNvSpPr>
          <p:nvPr/>
        </p:nvSpPr>
        <p:spPr bwMode="auto">
          <a:xfrm>
            <a:off x="7740650" y="4579938"/>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29715" name="Oval 28"/>
          <p:cNvSpPr>
            <a:spLocks noChangeArrowheads="1"/>
          </p:cNvSpPr>
          <p:nvPr/>
        </p:nvSpPr>
        <p:spPr bwMode="auto">
          <a:xfrm>
            <a:off x="4787900" y="440055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16" name="Oval 29"/>
          <p:cNvSpPr>
            <a:spLocks noChangeArrowheads="1"/>
          </p:cNvSpPr>
          <p:nvPr/>
        </p:nvSpPr>
        <p:spPr bwMode="auto">
          <a:xfrm>
            <a:off x="7885113" y="440055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17" name="Line 30"/>
          <p:cNvSpPr>
            <a:spLocks noChangeShapeType="1"/>
          </p:cNvSpPr>
          <p:nvPr/>
        </p:nvSpPr>
        <p:spPr bwMode="auto">
          <a:xfrm>
            <a:off x="6948488" y="443706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Text Box 31"/>
          <p:cNvSpPr txBox="1">
            <a:spLocks noChangeArrowheads="1"/>
          </p:cNvSpPr>
          <p:nvPr/>
        </p:nvSpPr>
        <p:spPr bwMode="auto">
          <a:xfrm>
            <a:off x="4716463" y="4508500"/>
            <a:ext cx="45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9719" name="Text Box 32"/>
          <p:cNvSpPr txBox="1">
            <a:spLocks noChangeArrowheads="1"/>
          </p:cNvSpPr>
          <p:nvPr/>
        </p:nvSpPr>
        <p:spPr bwMode="auto">
          <a:xfrm>
            <a:off x="4643438" y="40052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9720" name="Text Box 33"/>
          <p:cNvSpPr txBox="1">
            <a:spLocks noChangeArrowheads="1"/>
          </p:cNvSpPr>
          <p:nvPr/>
        </p:nvSpPr>
        <p:spPr bwMode="auto">
          <a:xfrm>
            <a:off x="7667625" y="40052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9721" name="Text Box 34"/>
          <p:cNvSpPr txBox="1">
            <a:spLocks noChangeArrowheads="1"/>
          </p:cNvSpPr>
          <p:nvPr/>
        </p:nvSpPr>
        <p:spPr bwMode="auto">
          <a:xfrm>
            <a:off x="6084888" y="486886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29722" name="Line 35"/>
          <p:cNvSpPr>
            <a:spLocks noChangeShapeType="1"/>
          </p:cNvSpPr>
          <p:nvPr/>
        </p:nvSpPr>
        <p:spPr bwMode="auto">
          <a:xfrm flipH="1">
            <a:off x="5076825" y="4437063"/>
            <a:ext cx="50323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3" name="Text Box 36"/>
          <p:cNvSpPr txBox="1">
            <a:spLocks noChangeArrowheads="1"/>
          </p:cNvSpPr>
          <p:nvPr/>
        </p:nvSpPr>
        <p:spPr bwMode="auto">
          <a:xfrm>
            <a:off x="4932363" y="40767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29724" name="Text Box 37"/>
          <p:cNvSpPr txBox="1">
            <a:spLocks noChangeArrowheads="1"/>
          </p:cNvSpPr>
          <p:nvPr/>
        </p:nvSpPr>
        <p:spPr bwMode="auto">
          <a:xfrm>
            <a:off x="1692275" y="5229225"/>
            <a:ext cx="2016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关联参考方向</a:t>
            </a:r>
          </a:p>
        </p:txBody>
      </p:sp>
      <p:sp>
        <p:nvSpPr>
          <p:cNvPr id="29725" name="Text Box 38"/>
          <p:cNvSpPr txBox="1">
            <a:spLocks noChangeArrowheads="1"/>
          </p:cNvSpPr>
          <p:nvPr/>
        </p:nvSpPr>
        <p:spPr bwMode="auto">
          <a:xfrm>
            <a:off x="5508625" y="5229225"/>
            <a:ext cx="2016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0000FF"/>
                </a:solidFill>
              </a:rPr>
              <a:t>非关联参考方向</a:t>
            </a:r>
          </a:p>
        </p:txBody>
      </p:sp>
      <p:sp>
        <p:nvSpPr>
          <p:cNvPr id="29726" name="Rectangle 39"/>
          <p:cNvSpPr>
            <a:spLocks noChangeArrowheads="1"/>
          </p:cNvSpPr>
          <p:nvPr/>
        </p:nvSpPr>
        <p:spPr bwMode="auto">
          <a:xfrm>
            <a:off x="2268538" y="4221163"/>
            <a:ext cx="107950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9727" name="Line 40"/>
          <p:cNvSpPr>
            <a:spLocks noChangeShapeType="1"/>
          </p:cNvSpPr>
          <p:nvPr/>
        </p:nvSpPr>
        <p:spPr bwMode="auto">
          <a:xfrm>
            <a:off x="1258888" y="4437063"/>
            <a:ext cx="1009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8" name="Text Box 41"/>
          <p:cNvSpPr txBox="1">
            <a:spLocks noChangeArrowheads="1"/>
          </p:cNvSpPr>
          <p:nvPr/>
        </p:nvSpPr>
        <p:spPr bwMode="auto">
          <a:xfrm>
            <a:off x="3995738" y="4437063"/>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29729" name="Line 42"/>
          <p:cNvSpPr>
            <a:spLocks noChangeShapeType="1"/>
          </p:cNvSpPr>
          <p:nvPr/>
        </p:nvSpPr>
        <p:spPr bwMode="auto">
          <a:xfrm>
            <a:off x="3348038" y="443706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0" name="Text Box 43"/>
          <p:cNvSpPr txBox="1">
            <a:spLocks noChangeArrowheads="1"/>
          </p:cNvSpPr>
          <p:nvPr/>
        </p:nvSpPr>
        <p:spPr bwMode="auto">
          <a:xfrm>
            <a:off x="1017588" y="4508500"/>
            <a:ext cx="45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29731" name="Text Box 44"/>
          <p:cNvSpPr txBox="1">
            <a:spLocks noChangeArrowheads="1"/>
          </p:cNvSpPr>
          <p:nvPr/>
        </p:nvSpPr>
        <p:spPr bwMode="auto">
          <a:xfrm>
            <a:off x="971550" y="40052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29732" name="Line 45"/>
          <p:cNvSpPr>
            <a:spLocks noChangeShapeType="1"/>
          </p:cNvSpPr>
          <p:nvPr/>
        </p:nvSpPr>
        <p:spPr bwMode="auto">
          <a:xfrm>
            <a:off x="1547813" y="4437063"/>
            <a:ext cx="431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3" name="Text Box 46"/>
          <p:cNvSpPr txBox="1">
            <a:spLocks noChangeArrowheads="1"/>
          </p:cNvSpPr>
          <p:nvPr/>
        </p:nvSpPr>
        <p:spPr bwMode="auto">
          <a:xfrm>
            <a:off x="1619250" y="40767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cs typeface="Arial" panose="020B0604020202020204" pitchFamily="34" charset="0"/>
              </a:rPr>
              <a:t>§1-2  </a:t>
            </a:r>
            <a:r>
              <a:rPr lang="zh-CN" altLang="en-US">
                <a:cs typeface="Arial" panose="020B0604020202020204" pitchFamily="34" charset="0"/>
              </a:rPr>
              <a:t>电压和电流的参考方向</a:t>
            </a:r>
          </a:p>
        </p:txBody>
      </p:sp>
      <p:sp>
        <p:nvSpPr>
          <p:cNvPr id="20483" name="Rectangle 3"/>
          <p:cNvSpPr>
            <a:spLocks noGrp="1" noChangeArrowheads="1"/>
          </p:cNvSpPr>
          <p:nvPr>
            <p:ph type="body" idx="1"/>
          </p:nvPr>
        </p:nvSpPr>
        <p:spPr>
          <a:xfrm>
            <a:off x="609600" y="981075"/>
            <a:ext cx="8304213" cy="5284788"/>
          </a:xfrm>
        </p:spPr>
        <p:txBody>
          <a:bodyPr/>
          <a:lstStyle/>
          <a:p>
            <a:pPr eaLnBrk="1" hangingPunct="1">
              <a:defRPr/>
            </a:pPr>
            <a:r>
              <a:rPr lang="zh-CN" altLang="en-US" dirty="0"/>
              <a:t>注意</a:t>
            </a:r>
          </a:p>
          <a:p>
            <a:pPr eaLnBrk="1" hangingPunct="1">
              <a:buFont typeface="Wingdings" panose="05000000000000000000" pitchFamily="2" charset="2"/>
              <a:buNone/>
              <a:defRPr/>
            </a:pPr>
            <a:r>
              <a:rPr lang="zh-CN" altLang="en-US" dirty="0"/>
              <a:t>   </a:t>
            </a:r>
            <a:r>
              <a:rPr lang="en-US" altLang="zh-CN" sz="2400" dirty="0"/>
              <a:t>1</a:t>
            </a:r>
            <a:r>
              <a:rPr lang="zh-CN" altLang="en-US" sz="2400" dirty="0"/>
              <a:t>、对一部分电路为关联参考方向，对另外一部分电路可能就是非关联的。</a:t>
            </a:r>
          </a:p>
          <a:p>
            <a:pPr eaLnBrk="1" hangingPunct="1">
              <a:buFont typeface="Wingdings" panose="05000000000000000000" pitchFamily="2" charset="2"/>
              <a:buNone/>
              <a:defRPr/>
            </a:pPr>
            <a:endParaRPr lang="zh-CN" altLang="en-US" sz="2400" dirty="0"/>
          </a:p>
          <a:p>
            <a:pPr eaLnBrk="1" hangingPunct="1">
              <a:buFont typeface="Wingdings" panose="05000000000000000000" pitchFamily="2" charset="2"/>
              <a:buNone/>
              <a:defRPr/>
            </a:pPr>
            <a:endParaRPr lang="zh-CN" altLang="en-US" sz="2400" dirty="0"/>
          </a:p>
          <a:p>
            <a:pPr eaLnBrk="1" hangingPunct="1">
              <a:buFont typeface="Wingdings" panose="05000000000000000000" pitchFamily="2" charset="2"/>
              <a:buNone/>
              <a:defRPr/>
            </a:pPr>
            <a:endParaRPr lang="zh-CN" altLang="en-US" sz="2400" dirty="0"/>
          </a:p>
          <a:p>
            <a:pPr eaLnBrk="1" hangingPunct="1">
              <a:buFont typeface="Wingdings" panose="05000000000000000000" pitchFamily="2" charset="2"/>
              <a:buNone/>
              <a:defRPr/>
            </a:pPr>
            <a:endParaRPr lang="zh-CN" altLang="en-US" sz="2400" dirty="0"/>
          </a:p>
          <a:p>
            <a:pPr eaLnBrk="1" hangingPunct="1">
              <a:buFont typeface="Wingdings" panose="05000000000000000000" pitchFamily="2" charset="2"/>
              <a:buNone/>
              <a:defRPr/>
            </a:pPr>
            <a:r>
              <a:rPr lang="zh-CN" altLang="en-US" sz="2400" dirty="0"/>
              <a:t>   </a:t>
            </a:r>
            <a:r>
              <a:rPr lang="en-US" altLang="zh-CN" sz="2400" dirty="0"/>
              <a:t>2</a:t>
            </a:r>
            <a:r>
              <a:rPr lang="zh-CN" altLang="en-US" sz="2400" dirty="0"/>
              <a:t>、电压和电流的参考方向任意指定。为了计算方便，电压和电流可采用关联参考方向。</a:t>
            </a:r>
          </a:p>
          <a:p>
            <a:pPr eaLnBrk="1" hangingPunct="1">
              <a:defRPr/>
            </a:pPr>
            <a:endParaRPr lang="zh-CN" altLang="en-US" dirty="0"/>
          </a:p>
          <a:p>
            <a:pPr eaLnBrk="1" hangingPunct="1">
              <a:defRPr/>
            </a:pPr>
            <a:endParaRPr lang="en-US" altLang="zh-CN" dirty="0"/>
          </a:p>
        </p:txBody>
      </p:sp>
      <p:sp>
        <p:nvSpPr>
          <p:cNvPr id="31748" name="Rectangle 5"/>
          <p:cNvSpPr>
            <a:spLocks noChangeArrowheads="1"/>
          </p:cNvSpPr>
          <p:nvPr/>
        </p:nvSpPr>
        <p:spPr bwMode="auto">
          <a:xfrm>
            <a:off x="1619250" y="2997200"/>
            <a:ext cx="1008063" cy="1296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电路</a:t>
            </a:r>
          </a:p>
          <a:p>
            <a:pPr algn="ctr" eaLnBrk="1" hangingPunct="1">
              <a:spcBef>
                <a:spcPct val="0"/>
              </a:spcBef>
              <a:buClrTx/>
              <a:buSzTx/>
              <a:buFontTx/>
              <a:buNone/>
            </a:pPr>
            <a:r>
              <a:rPr lang="en-US" altLang="zh-CN" sz="1800"/>
              <a:t>N1</a:t>
            </a:r>
          </a:p>
        </p:txBody>
      </p:sp>
      <p:sp>
        <p:nvSpPr>
          <p:cNvPr id="31749" name="Line 6"/>
          <p:cNvSpPr>
            <a:spLocks noChangeShapeType="1"/>
          </p:cNvSpPr>
          <p:nvPr/>
        </p:nvSpPr>
        <p:spPr bwMode="auto">
          <a:xfrm>
            <a:off x="2627313" y="328453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0" name="Line 7"/>
          <p:cNvSpPr>
            <a:spLocks noChangeShapeType="1"/>
          </p:cNvSpPr>
          <p:nvPr/>
        </p:nvSpPr>
        <p:spPr bwMode="auto">
          <a:xfrm>
            <a:off x="2627313" y="393382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1" name="Rectangle 8"/>
          <p:cNvSpPr>
            <a:spLocks noChangeArrowheads="1"/>
          </p:cNvSpPr>
          <p:nvPr/>
        </p:nvSpPr>
        <p:spPr bwMode="auto">
          <a:xfrm>
            <a:off x="3924300" y="2997200"/>
            <a:ext cx="1008063" cy="1296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电路</a:t>
            </a:r>
          </a:p>
          <a:p>
            <a:pPr algn="ctr" eaLnBrk="1" hangingPunct="1">
              <a:spcBef>
                <a:spcPct val="0"/>
              </a:spcBef>
              <a:buClrTx/>
              <a:buSzTx/>
              <a:buFontTx/>
              <a:buNone/>
            </a:pPr>
            <a:r>
              <a:rPr lang="en-US" altLang="zh-CN" sz="1800"/>
              <a:t>N2</a:t>
            </a:r>
          </a:p>
        </p:txBody>
      </p:sp>
      <p:sp>
        <p:nvSpPr>
          <p:cNvPr id="31752" name="Line 9"/>
          <p:cNvSpPr>
            <a:spLocks noChangeShapeType="1"/>
          </p:cNvSpPr>
          <p:nvPr/>
        </p:nvSpPr>
        <p:spPr bwMode="auto">
          <a:xfrm>
            <a:off x="3203575" y="3284538"/>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3" name="Text Box 10"/>
          <p:cNvSpPr txBox="1">
            <a:spLocks noChangeArrowheads="1"/>
          </p:cNvSpPr>
          <p:nvPr/>
        </p:nvSpPr>
        <p:spPr bwMode="auto">
          <a:xfrm>
            <a:off x="3203575" y="28527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1754" name="Text Box 13"/>
          <p:cNvSpPr txBox="1">
            <a:spLocks noChangeArrowheads="1"/>
          </p:cNvSpPr>
          <p:nvPr/>
        </p:nvSpPr>
        <p:spPr bwMode="auto">
          <a:xfrm>
            <a:off x="2916238" y="34290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20494" name="Text Box 14"/>
          <p:cNvSpPr txBox="1">
            <a:spLocks noChangeArrowheads="1"/>
          </p:cNvSpPr>
          <p:nvPr/>
        </p:nvSpPr>
        <p:spPr bwMode="auto">
          <a:xfrm>
            <a:off x="5148263" y="2925763"/>
            <a:ext cx="324008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对电路</a:t>
            </a:r>
            <a:r>
              <a:rPr lang="en-US" altLang="zh-CN" sz="2000"/>
              <a:t>N2</a:t>
            </a:r>
            <a:r>
              <a:rPr lang="zh-CN" altLang="en-US" sz="2000"/>
              <a:t>来说，其电压和电流是关联参考方向；</a:t>
            </a:r>
          </a:p>
          <a:p>
            <a:pPr algn="ctr" eaLnBrk="1" hangingPunct="1">
              <a:spcBef>
                <a:spcPct val="50000"/>
              </a:spcBef>
              <a:buClrTx/>
              <a:buSzTx/>
              <a:buFontTx/>
              <a:buNone/>
            </a:pPr>
            <a:r>
              <a:rPr lang="zh-CN" altLang="en-US" sz="2000"/>
              <a:t>而对电路</a:t>
            </a:r>
            <a:r>
              <a:rPr lang="en-US" altLang="zh-CN" sz="2000"/>
              <a:t>N1</a:t>
            </a:r>
            <a:r>
              <a:rPr lang="zh-CN" altLang="en-US" sz="2000"/>
              <a:t>来说，其电压和电流是非关联参考方向</a:t>
            </a:r>
          </a:p>
        </p:txBody>
      </p:sp>
      <p:sp>
        <p:nvSpPr>
          <p:cNvPr id="31756" name="Text Box 1"/>
          <p:cNvSpPr txBox="1">
            <a:spLocks noChangeArrowheads="1"/>
          </p:cNvSpPr>
          <p:nvPr/>
        </p:nvSpPr>
        <p:spPr bwMode="auto">
          <a:xfrm>
            <a:off x="2987675" y="29972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31757" name="Text Box 2"/>
          <p:cNvSpPr txBox="1">
            <a:spLocks noChangeArrowheads="1"/>
          </p:cNvSpPr>
          <p:nvPr/>
        </p:nvSpPr>
        <p:spPr bwMode="auto">
          <a:xfrm>
            <a:off x="2916238" y="378936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blinds(horizontal)">
                                      <p:cBhvr>
                                        <p:cTn id="7" dur="500"/>
                                        <p:tgtEl>
                                          <p:spTgt spid="20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12"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电路基础课程简介</a:t>
            </a:r>
          </a:p>
        </p:txBody>
      </p:sp>
      <p:sp>
        <p:nvSpPr>
          <p:cNvPr id="4099" name="Rectangle 3"/>
          <p:cNvSpPr>
            <a:spLocks noGrp="1" noChangeArrowheads="1"/>
          </p:cNvSpPr>
          <p:nvPr>
            <p:ph type="body" idx="1"/>
          </p:nvPr>
        </p:nvSpPr>
        <p:spPr>
          <a:xfrm>
            <a:off x="609600" y="981075"/>
            <a:ext cx="6265863" cy="5256213"/>
          </a:xfrm>
        </p:spPr>
        <p:txBody>
          <a:bodyPr/>
          <a:lstStyle/>
          <a:p>
            <a:pPr eaLnBrk="1" hangingPunct="1">
              <a:defRPr/>
            </a:pPr>
            <a:r>
              <a:rPr lang="zh-CN" altLang="en-US" dirty="0">
                <a:latin typeface="宋体" panose="02010600030101010101" pitchFamily="2" charset="-122"/>
              </a:rPr>
              <a:t>教材</a:t>
            </a:r>
            <a:endParaRPr lang="en-US" altLang="zh-CN" dirty="0">
              <a:latin typeface="宋体" panose="02010600030101010101" pitchFamily="2" charset="-122"/>
            </a:endParaRPr>
          </a:p>
          <a:p>
            <a:pPr marL="457200" lvl="1" indent="0" eaLnBrk="1" hangingPunct="1">
              <a:buFont typeface="Wingdings" panose="05000000000000000000" pitchFamily="2" charset="2"/>
              <a:buNone/>
              <a:defRPr/>
            </a:pPr>
            <a:r>
              <a:rPr lang="en-US" altLang="zh-CN" dirty="0">
                <a:latin typeface="宋体" panose="02010600030101010101" pitchFamily="2" charset="-122"/>
                <a:cs typeface="Arial" panose="020B0604020202020204" pitchFamily="34" charset="0"/>
              </a:rPr>
              <a:t>«</a:t>
            </a:r>
            <a:r>
              <a:rPr lang="zh-CN" altLang="en-US" dirty="0">
                <a:latin typeface="宋体" panose="02010600030101010101" pitchFamily="2" charset="-122"/>
                <a:cs typeface="Arial" panose="020B0604020202020204" pitchFamily="34" charset="0"/>
              </a:rPr>
              <a:t>电路</a:t>
            </a:r>
            <a:r>
              <a:rPr lang="en-US" altLang="zh-CN" dirty="0">
                <a:latin typeface="宋体" panose="02010600030101010101" pitchFamily="2" charset="-122"/>
                <a:cs typeface="Arial" panose="020B0604020202020204" pitchFamily="34" charset="0"/>
              </a:rPr>
              <a:t>» </a:t>
            </a:r>
          </a:p>
          <a:p>
            <a:pPr marL="457200" lvl="1" indent="0" eaLnBrk="1" hangingPunct="1">
              <a:buFont typeface="Wingdings" panose="05000000000000000000" pitchFamily="2" charset="2"/>
              <a:buNone/>
              <a:defRPr/>
            </a:pPr>
            <a:r>
              <a:rPr lang="zh-CN" altLang="en-US" dirty="0">
                <a:latin typeface="宋体" panose="02010600030101010101" pitchFamily="2" charset="-122"/>
                <a:cs typeface="Arial" panose="020B0604020202020204" pitchFamily="34" charset="0"/>
              </a:rPr>
              <a:t>邱关源主编</a:t>
            </a:r>
            <a:r>
              <a:rPr lang="en-US" altLang="zh-CN" dirty="0">
                <a:latin typeface="宋体" panose="02010600030101010101" pitchFamily="2" charset="-122"/>
                <a:cs typeface="Arial" panose="020B0604020202020204" pitchFamily="34" charset="0"/>
              </a:rPr>
              <a:t>,</a:t>
            </a:r>
            <a:r>
              <a:rPr lang="zh-CN" altLang="en-US" dirty="0">
                <a:latin typeface="宋体" panose="02010600030101010101" pitchFamily="2" charset="-122"/>
                <a:cs typeface="Arial" panose="020B0604020202020204" pitchFamily="34" charset="0"/>
              </a:rPr>
              <a:t>高等教育出版社</a:t>
            </a:r>
          </a:p>
          <a:p>
            <a:pPr eaLnBrk="1" hangingPunct="1">
              <a:buFont typeface="Wingdings" panose="05000000000000000000" pitchFamily="2" charset="2"/>
              <a:buNone/>
              <a:defRPr/>
            </a:pPr>
            <a:endParaRPr lang="zh-CN" altLang="en-US" dirty="0"/>
          </a:p>
          <a:p>
            <a:pPr eaLnBrk="1" hangingPunct="1">
              <a:lnSpc>
                <a:spcPct val="80000"/>
              </a:lnSpc>
              <a:defRPr/>
            </a:pPr>
            <a:r>
              <a:rPr lang="zh-CN" altLang="en-US" dirty="0"/>
              <a:t>参考教材</a:t>
            </a:r>
            <a:endParaRPr lang="en-US" altLang="zh-CN" dirty="0"/>
          </a:p>
          <a:p>
            <a:pPr marL="971550" lvl="1" indent="-514350" eaLnBrk="1" hangingPunct="1">
              <a:lnSpc>
                <a:spcPct val="80000"/>
              </a:lnSpc>
              <a:buFont typeface="+mj-lt"/>
              <a:buAutoNum type="arabicPeriod"/>
              <a:defRPr/>
            </a:pPr>
            <a:r>
              <a:rPr lang="en-US" altLang="zh-CN" dirty="0"/>
              <a:t>«Electric Circuits»</a:t>
            </a:r>
            <a:r>
              <a:rPr lang="zh-CN" altLang="en-US" dirty="0"/>
              <a:t>，</a:t>
            </a:r>
            <a:endParaRPr lang="en-US" altLang="zh-CN" dirty="0"/>
          </a:p>
          <a:p>
            <a:pPr marL="895350" lvl="1" indent="0" eaLnBrk="1" hangingPunct="1">
              <a:lnSpc>
                <a:spcPct val="80000"/>
              </a:lnSpc>
              <a:buFont typeface="Wingdings" panose="05000000000000000000" pitchFamily="2" charset="2"/>
              <a:buNone/>
              <a:defRPr/>
            </a:pPr>
            <a:r>
              <a:rPr lang="en-US" altLang="zh-CN" dirty="0"/>
              <a:t>James </a:t>
            </a:r>
            <a:r>
              <a:rPr lang="en-US" altLang="zh-CN" dirty="0" err="1"/>
              <a:t>W.Nilson</a:t>
            </a:r>
            <a:r>
              <a:rPr lang="en-US" altLang="zh-CN" dirty="0"/>
              <a:t>, Prentice Hall</a:t>
            </a:r>
          </a:p>
          <a:p>
            <a:pPr marL="971550" lvl="1" indent="-514350" eaLnBrk="1" hangingPunct="1">
              <a:lnSpc>
                <a:spcPct val="80000"/>
              </a:lnSpc>
              <a:buFont typeface="+mj-lt"/>
              <a:buAutoNum type="arabicPeriod"/>
              <a:defRPr/>
            </a:pPr>
            <a:r>
              <a:rPr lang="en-US" altLang="zh-CN" dirty="0"/>
              <a:t>«</a:t>
            </a:r>
            <a:r>
              <a:rPr lang="zh-CN" altLang="en-US" dirty="0"/>
              <a:t>电路基础教程</a:t>
            </a:r>
            <a:r>
              <a:rPr lang="en-US" altLang="zh-CN" dirty="0"/>
              <a:t>» </a:t>
            </a:r>
            <a:r>
              <a:rPr lang="zh-CN" altLang="en-US" dirty="0"/>
              <a:t>，张永瑞主编</a:t>
            </a:r>
            <a:endParaRPr lang="en-US" altLang="zh-CN" dirty="0"/>
          </a:p>
          <a:p>
            <a:pPr marL="971550" lvl="1" indent="-514350" eaLnBrk="1" hangingPunct="1">
              <a:lnSpc>
                <a:spcPct val="80000"/>
              </a:lnSpc>
              <a:buFont typeface="+mj-lt"/>
              <a:buAutoNum type="arabicPeriod"/>
              <a:defRPr/>
            </a:pPr>
            <a:r>
              <a:rPr lang="en-US" altLang="zh-CN" dirty="0"/>
              <a:t>«</a:t>
            </a:r>
            <a:r>
              <a:rPr lang="zh-CN" altLang="en-US" dirty="0"/>
              <a:t>简明电路分析基础</a:t>
            </a:r>
            <a:r>
              <a:rPr lang="en-US" altLang="zh-CN" dirty="0"/>
              <a:t>»</a:t>
            </a:r>
            <a:r>
              <a:rPr lang="zh-CN" altLang="en-US" dirty="0"/>
              <a:t>，李汉逊主编</a:t>
            </a:r>
          </a:p>
          <a:p>
            <a:pPr eaLnBrk="1" hangingPunct="1">
              <a:defRPr/>
            </a:pPr>
            <a:endParaRPr lang="en-US" altLang="zh-CN" dirty="0"/>
          </a:p>
        </p:txBody>
      </p:sp>
      <p:pic>
        <p:nvPicPr>
          <p:cNvPr id="614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1463" y="1052513"/>
            <a:ext cx="20399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cs typeface="Arial" panose="020B0604020202020204" pitchFamily="34" charset="0"/>
              </a:rPr>
              <a:t>§1-3  </a:t>
            </a:r>
            <a:r>
              <a:rPr lang="zh-CN" altLang="en-US">
                <a:cs typeface="Arial" panose="020B0604020202020204" pitchFamily="34" charset="0"/>
              </a:rPr>
              <a:t>电功率和能量</a:t>
            </a:r>
          </a:p>
        </p:txBody>
      </p:sp>
      <p:sp>
        <p:nvSpPr>
          <p:cNvPr id="33795" name="Line 12"/>
          <p:cNvSpPr>
            <a:spLocks noChangeShapeType="1"/>
          </p:cNvSpPr>
          <p:nvPr/>
        </p:nvSpPr>
        <p:spPr bwMode="auto">
          <a:xfrm>
            <a:off x="5805488" y="2997200"/>
            <a:ext cx="431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 name="Oval 17"/>
          <p:cNvSpPr>
            <a:spLocks noChangeArrowheads="1"/>
          </p:cNvSpPr>
          <p:nvPr/>
        </p:nvSpPr>
        <p:spPr bwMode="auto">
          <a:xfrm>
            <a:off x="8469313" y="2960688"/>
            <a:ext cx="71437"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2547" name="Rectangle 19"/>
          <p:cNvSpPr>
            <a:spLocks noGrp="1" noChangeArrowheads="1"/>
          </p:cNvSpPr>
          <p:nvPr>
            <p:ph type="body" idx="1"/>
          </p:nvPr>
        </p:nvSpPr>
        <p:spPr>
          <a:xfrm>
            <a:off x="609600" y="981075"/>
            <a:ext cx="8304213" cy="5040313"/>
          </a:xfrm>
        </p:spPr>
        <p:txBody>
          <a:bodyPr/>
          <a:lstStyle/>
          <a:p>
            <a:pPr eaLnBrk="1" hangingPunct="1">
              <a:lnSpc>
                <a:spcPct val="90000"/>
              </a:lnSpc>
              <a:defRPr/>
            </a:pPr>
            <a:r>
              <a:rPr lang="zh-CN" altLang="en-US" sz="2400" dirty="0">
                <a:latin typeface="+mj-lt"/>
              </a:rPr>
              <a:t>指定</a:t>
            </a:r>
            <a:r>
              <a:rPr lang="zh-CN" altLang="en-US" sz="2400" b="1" dirty="0">
                <a:latin typeface="+mj-lt"/>
              </a:rPr>
              <a:t>元件的</a:t>
            </a:r>
            <a:r>
              <a:rPr lang="zh-CN" altLang="en-US" b="1" dirty="0">
                <a:latin typeface="+mj-lt"/>
              </a:rPr>
              <a:t>电流和电压取关联参考方向</a:t>
            </a:r>
            <a:r>
              <a:rPr lang="zh-CN" altLang="en-US" sz="2400" dirty="0">
                <a:latin typeface="+mj-lt"/>
              </a:rPr>
              <a:t>时</a:t>
            </a:r>
            <a:endParaRPr lang="en-US" altLang="zh-CN" sz="2400" dirty="0">
              <a:latin typeface="+mj-lt"/>
            </a:endParaRPr>
          </a:p>
          <a:p>
            <a:pPr marL="0" indent="0" eaLnBrk="1" hangingPunct="1">
              <a:lnSpc>
                <a:spcPct val="90000"/>
              </a:lnSpc>
              <a:buFont typeface="Wingdings" panose="05000000000000000000" pitchFamily="2" charset="2"/>
              <a:buNone/>
              <a:defRPr/>
            </a:pPr>
            <a:r>
              <a:rPr lang="zh-CN" altLang="en-US" sz="2400" dirty="0">
                <a:latin typeface="+mj-lt"/>
              </a:rPr>
              <a:t>如果在</a:t>
            </a:r>
            <a:r>
              <a:rPr lang="en-US" altLang="zh-CN" sz="2400" dirty="0" err="1">
                <a:latin typeface="+mj-lt"/>
              </a:rPr>
              <a:t>d</a:t>
            </a:r>
            <a:r>
              <a:rPr lang="en-US" altLang="zh-CN" sz="2400" i="1" dirty="0" err="1">
                <a:latin typeface="+mj-lt"/>
              </a:rPr>
              <a:t>t</a:t>
            </a:r>
            <a:r>
              <a:rPr lang="zh-CN" altLang="en-US" sz="2400" dirty="0">
                <a:latin typeface="+mj-lt"/>
              </a:rPr>
              <a:t>时间内，有</a:t>
            </a:r>
            <a:r>
              <a:rPr lang="en-US" altLang="zh-CN" sz="2400" dirty="0" err="1">
                <a:latin typeface="+mj-lt"/>
              </a:rPr>
              <a:t>d</a:t>
            </a:r>
            <a:r>
              <a:rPr lang="en-US" altLang="zh-CN" sz="2400" i="1" dirty="0" err="1">
                <a:latin typeface="+mj-lt"/>
              </a:rPr>
              <a:t>q</a:t>
            </a:r>
            <a:r>
              <a:rPr lang="en-US" altLang="zh-CN" sz="2400" dirty="0">
                <a:latin typeface="+mj-lt"/>
              </a:rPr>
              <a:t> </a:t>
            </a:r>
            <a:r>
              <a:rPr lang="zh-CN" altLang="en-US" sz="2400" dirty="0">
                <a:latin typeface="+mj-lt"/>
              </a:rPr>
              <a:t>的电荷自元件的“</a:t>
            </a:r>
            <a:r>
              <a:rPr lang="en-US" altLang="zh-CN" sz="2400" dirty="0">
                <a:latin typeface="+mj-lt"/>
              </a:rPr>
              <a:t>+”</a:t>
            </a:r>
            <a:r>
              <a:rPr lang="zh-CN" altLang="en-US" sz="2400" dirty="0">
                <a:latin typeface="+mj-lt"/>
              </a:rPr>
              <a:t>极到达“</a:t>
            </a:r>
            <a:r>
              <a:rPr lang="en-US" altLang="zh-CN" sz="2400" dirty="0">
                <a:latin typeface="+mj-lt"/>
              </a:rPr>
              <a:t>-”</a:t>
            </a:r>
            <a:r>
              <a:rPr lang="zh-CN" altLang="en-US" sz="2400" dirty="0">
                <a:latin typeface="+mj-lt"/>
              </a:rPr>
              <a:t>极，则： 电流</a:t>
            </a:r>
            <a:r>
              <a:rPr lang="en-US" altLang="zh-CN" sz="2400" i="1" dirty="0" err="1">
                <a:latin typeface="+mj-lt"/>
              </a:rPr>
              <a:t>i</a:t>
            </a:r>
            <a:r>
              <a:rPr lang="en-US" altLang="zh-CN" sz="2400" i="1" dirty="0">
                <a:latin typeface="+mj-lt"/>
              </a:rPr>
              <a:t>=</a:t>
            </a:r>
            <a:r>
              <a:rPr lang="en-US" altLang="zh-CN" sz="2400" dirty="0" err="1">
                <a:latin typeface="+mj-lt"/>
              </a:rPr>
              <a:t>d</a:t>
            </a:r>
            <a:r>
              <a:rPr lang="en-US" altLang="zh-CN" sz="2400" i="1" dirty="0" err="1">
                <a:latin typeface="+mj-lt"/>
              </a:rPr>
              <a:t>q</a:t>
            </a:r>
            <a:r>
              <a:rPr lang="en-US" altLang="zh-CN" sz="2400" i="1" dirty="0">
                <a:latin typeface="+mj-lt"/>
              </a:rPr>
              <a:t>/</a:t>
            </a:r>
            <a:r>
              <a:rPr lang="en-US" altLang="zh-CN" sz="2400" dirty="0" err="1">
                <a:latin typeface="+mj-lt"/>
              </a:rPr>
              <a:t>d</a:t>
            </a:r>
            <a:r>
              <a:rPr lang="en-US" altLang="zh-CN" sz="2400" i="1" dirty="0" err="1">
                <a:latin typeface="+mj-lt"/>
              </a:rPr>
              <a:t>t</a:t>
            </a:r>
            <a:r>
              <a:rPr lang="en-US" altLang="zh-CN" sz="2400" dirty="0">
                <a:latin typeface="+mj-lt"/>
              </a:rPr>
              <a:t>   </a:t>
            </a:r>
          </a:p>
          <a:p>
            <a:pPr eaLnBrk="1" hangingPunct="1">
              <a:lnSpc>
                <a:spcPct val="90000"/>
              </a:lnSpc>
              <a:buFont typeface="Wingdings" panose="05000000000000000000" pitchFamily="2" charset="2"/>
              <a:buNone/>
              <a:defRPr/>
            </a:pPr>
            <a:r>
              <a:rPr lang="en-US" altLang="zh-CN" sz="2400" dirty="0">
                <a:latin typeface="+mj-lt"/>
              </a:rPr>
              <a:t>  </a:t>
            </a:r>
            <a:r>
              <a:rPr lang="zh-CN" altLang="en-US" sz="2400" dirty="0">
                <a:latin typeface="+mj-lt"/>
              </a:rPr>
              <a:t>元件吸收的</a:t>
            </a:r>
            <a:r>
              <a:rPr lang="zh-CN" altLang="en-US" sz="2400" b="1" dirty="0">
                <a:solidFill>
                  <a:srgbClr val="0000FF"/>
                </a:solidFill>
                <a:latin typeface="+mj-lt"/>
              </a:rPr>
              <a:t>能量</a:t>
            </a:r>
            <a:r>
              <a:rPr lang="zh-CN" altLang="en-US" sz="2400" dirty="0">
                <a:latin typeface="+mj-lt"/>
              </a:rPr>
              <a:t> </a:t>
            </a:r>
            <a:r>
              <a:rPr lang="en-US" altLang="zh-CN" sz="2400" dirty="0" err="1">
                <a:latin typeface="+mj-lt"/>
              </a:rPr>
              <a:t>d</a:t>
            </a:r>
            <a:r>
              <a:rPr lang="en-US" altLang="zh-CN" sz="2400" i="1" dirty="0" err="1">
                <a:latin typeface="+mj-lt"/>
              </a:rPr>
              <a:t>W</a:t>
            </a:r>
            <a:r>
              <a:rPr lang="en-US" altLang="zh-CN" sz="2400" dirty="0">
                <a:latin typeface="+mj-lt"/>
              </a:rPr>
              <a:t>=</a:t>
            </a:r>
            <a:r>
              <a:rPr lang="en-US" altLang="zh-CN" sz="2400" i="1" dirty="0" err="1">
                <a:latin typeface="+mj-lt"/>
              </a:rPr>
              <a:t>u</a:t>
            </a:r>
            <a:r>
              <a:rPr lang="en-US" altLang="zh-CN" sz="2400" dirty="0" err="1">
                <a:latin typeface="+mj-lt"/>
              </a:rPr>
              <a:t>d</a:t>
            </a:r>
            <a:r>
              <a:rPr lang="en-US" altLang="zh-CN" sz="2400" i="1" dirty="0" err="1">
                <a:latin typeface="+mj-lt"/>
              </a:rPr>
              <a:t>q</a:t>
            </a:r>
            <a:r>
              <a:rPr lang="en-US" altLang="zh-CN" sz="2400" dirty="0">
                <a:latin typeface="+mj-lt"/>
              </a:rPr>
              <a:t> </a:t>
            </a:r>
          </a:p>
          <a:p>
            <a:pPr eaLnBrk="1" hangingPunct="1">
              <a:lnSpc>
                <a:spcPct val="90000"/>
              </a:lnSpc>
              <a:buFont typeface="Wingdings" panose="05000000000000000000" pitchFamily="2" charset="2"/>
              <a:buNone/>
              <a:defRPr/>
            </a:pPr>
            <a:r>
              <a:rPr lang="en-US" altLang="zh-CN" sz="2400" dirty="0">
                <a:latin typeface="+mj-lt"/>
              </a:rPr>
              <a:t>  </a:t>
            </a:r>
            <a:r>
              <a:rPr lang="zh-CN" altLang="en-US" sz="2400" dirty="0">
                <a:latin typeface="+mj-lt"/>
              </a:rPr>
              <a:t>元件吸收的</a:t>
            </a:r>
            <a:r>
              <a:rPr lang="zh-CN" altLang="en-US" sz="2400" b="1" dirty="0">
                <a:solidFill>
                  <a:srgbClr val="0000FF"/>
                </a:solidFill>
                <a:latin typeface="+mj-lt"/>
              </a:rPr>
              <a:t>功率</a:t>
            </a:r>
            <a:r>
              <a:rPr lang="zh-CN" altLang="en-US" sz="2400" dirty="0">
                <a:latin typeface="+mj-lt"/>
              </a:rPr>
              <a:t> </a:t>
            </a:r>
            <a:r>
              <a:rPr lang="en-US" altLang="zh-CN" sz="2400" i="1" dirty="0">
                <a:latin typeface="+mj-lt"/>
              </a:rPr>
              <a:t>p </a:t>
            </a:r>
            <a:r>
              <a:rPr lang="en-US" altLang="zh-CN" sz="2400" dirty="0">
                <a:latin typeface="+mj-lt"/>
              </a:rPr>
              <a:t>= </a:t>
            </a:r>
            <a:r>
              <a:rPr lang="en-US" altLang="zh-CN" sz="2400" dirty="0" err="1">
                <a:latin typeface="+mj-lt"/>
              </a:rPr>
              <a:t>d</a:t>
            </a:r>
            <a:r>
              <a:rPr lang="en-US" altLang="zh-CN" sz="2400" i="1" dirty="0" err="1">
                <a:latin typeface="+mj-lt"/>
              </a:rPr>
              <a:t>W</a:t>
            </a:r>
            <a:r>
              <a:rPr lang="en-US" altLang="zh-CN" sz="2400" dirty="0">
                <a:latin typeface="+mj-lt"/>
              </a:rPr>
              <a:t>/</a:t>
            </a:r>
            <a:r>
              <a:rPr lang="en-US" altLang="zh-CN" sz="2400" dirty="0" err="1">
                <a:latin typeface="+mj-lt"/>
              </a:rPr>
              <a:t>d</a:t>
            </a:r>
            <a:r>
              <a:rPr lang="en-US" altLang="zh-CN" sz="2400" i="1" dirty="0" err="1">
                <a:latin typeface="+mj-lt"/>
              </a:rPr>
              <a:t>t</a:t>
            </a:r>
            <a:r>
              <a:rPr lang="en-US" altLang="zh-CN" sz="2400" dirty="0">
                <a:latin typeface="+mj-lt"/>
              </a:rPr>
              <a:t>  =</a:t>
            </a:r>
            <a:r>
              <a:rPr lang="en-US" altLang="zh-CN" sz="2400" i="1" dirty="0">
                <a:latin typeface="+mj-lt"/>
              </a:rPr>
              <a:t> </a:t>
            </a:r>
            <a:r>
              <a:rPr lang="en-US" altLang="zh-CN" sz="2400" i="1" dirty="0" err="1">
                <a:latin typeface="+mj-lt"/>
              </a:rPr>
              <a:t>ui</a:t>
            </a:r>
            <a:r>
              <a:rPr lang="en-US" altLang="zh-CN" sz="2400" dirty="0">
                <a:latin typeface="+mj-lt"/>
              </a:rPr>
              <a:t> </a:t>
            </a:r>
          </a:p>
          <a:p>
            <a:pPr eaLnBrk="1" hangingPunct="1">
              <a:lnSpc>
                <a:spcPct val="90000"/>
              </a:lnSpc>
              <a:buFont typeface="Wingdings" panose="05000000000000000000" pitchFamily="2" charset="2"/>
              <a:buNone/>
              <a:defRPr/>
            </a:pPr>
            <a:r>
              <a:rPr lang="en-US" altLang="zh-CN" sz="2400" dirty="0">
                <a:latin typeface="+mj-lt"/>
              </a:rPr>
              <a:t>  </a:t>
            </a:r>
            <a:r>
              <a:rPr lang="zh-CN" altLang="en-US" sz="2400" dirty="0">
                <a:latin typeface="+mj-lt"/>
              </a:rPr>
              <a:t>由</a:t>
            </a:r>
            <a:r>
              <a:rPr lang="en-US" altLang="zh-CN" sz="2400" dirty="0">
                <a:latin typeface="+mj-lt"/>
              </a:rPr>
              <a:t>t</a:t>
            </a:r>
            <a:r>
              <a:rPr lang="en-US" altLang="zh-CN" sz="2400" baseline="-25000" dirty="0">
                <a:latin typeface="+mj-lt"/>
              </a:rPr>
              <a:t>0</a:t>
            </a:r>
            <a:r>
              <a:rPr lang="zh-CN" altLang="en-US" sz="2400" dirty="0">
                <a:latin typeface="+mj-lt"/>
              </a:rPr>
              <a:t>到</a:t>
            </a:r>
            <a:r>
              <a:rPr lang="en-US" altLang="zh-CN" sz="2400" dirty="0">
                <a:latin typeface="+mj-lt"/>
              </a:rPr>
              <a:t>t</a:t>
            </a:r>
            <a:r>
              <a:rPr lang="zh-CN" altLang="en-US" sz="2400" dirty="0">
                <a:latin typeface="+mj-lt"/>
              </a:rPr>
              <a:t>的时间内，元件吸收的能量为 </a:t>
            </a:r>
          </a:p>
          <a:p>
            <a:pPr eaLnBrk="1" hangingPunct="1">
              <a:lnSpc>
                <a:spcPct val="90000"/>
              </a:lnSpc>
              <a:buFont typeface="Wingdings" panose="05000000000000000000" pitchFamily="2" charset="2"/>
              <a:buNone/>
              <a:defRPr/>
            </a:pPr>
            <a:r>
              <a:rPr lang="zh-CN" altLang="en-US" sz="2400" dirty="0">
                <a:latin typeface="+mj-lt"/>
              </a:rPr>
              <a:t>           </a:t>
            </a:r>
            <a:r>
              <a:rPr lang="en-US" altLang="zh-CN" sz="2400" dirty="0">
                <a:latin typeface="+mj-lt"/>
              </a:rPr>
              <a:t>W</a:t>
            </a:r>
            <a:r>
              <a:rPr lang="zh-CN" altLang="en-US" sz="2400" dirty="0">
                <a:latin typeface="+mj-lt"/>
              </a:rPr>
              <a:t>（</a:t>
            </a:r>
            <a:r>
              <a:rPr lang="en-US" altLang="zh-CN" sz="2400" dirty="0">
                <a:latin typeface="+mj-lt"/>
              </a:rPr>
              <a:t>t)= </a:t>
            </a:r>
            <a:r>
              <a:rPr lang="en-US" altLang="zh-CN" dirty="0">
                <a:latin typeface="+mj-lt"/>
                <a:cs typeface="Arial" panose="020B0604020202020204" pitchFamily="34" charset="0"/>
              </a:rPr>
              <a:t>∫</a:t>
            </a:r>
            <a:r>
              <a:rPr lang="en-US" altLang="zh-CN" sz="2400" dirty="0" err="1">
                <a:latin typeface="+mj-lt"/>
              </a:rPr>
              <a:t>d</a:t>
            </a:r>
            <a:r>
              <a:rPr lang="en-US" altLang="zh-CN" sz="2400" i="1" dirty="0" err="1">
                <a:latin typeface="+mj-lt"/>
              </a:rPr>
              <a:t>W</a:t>
            </a:r>
            <a:r>
              <a:rPr lang="en-US" altLang="zh-CN" sz="2400" i="1" dirty="0">
                <a:latin typeface="+mj-lt"/>
              </a:rPr>
              <a:t> =</a:t>
            </a:r>
            <a:r>
              <a:rPr lang="en-US" altLang="zh-CN" dirty="0">
                <a:latin typeface="+mj-lt"/>
                <a:cs typeface="Arial" panose="020B0604020202020204" pitchFamily="34" charset="0"/>
              </a:rPr>
              <a:t>∫</a:t>
            </a:r>
            <a:r>
              <a:rPr lang="en-US" altLang="zh-CN" baseline="-20000" dirty="0">
                <a:latin typeface="+mj-lt"/>
                <a:cs typeface="Arial" panose="020B0604020202020204" pitchFamily="34" charset="0"/>
              </a:rPr>
              <a:t>t</a:t>
            </a:r>
            <a:r>
              <a:rPr lang="en-US" altLang="zh-CN" sz="2000" baseline="-32000" dirty="0">
                <a:latin typeface="+mj-lt"/>
                <a:cs typeface="Arial" panose="020B0604020202020204" pitchFamily="34" charset="0"/>
              </a:rPr>
              <a:t>0</a:t>
            </a:r>
            <a:r>
              <a:rPr lang="en-US" altLang="zh-CN" baseline="30000" dirty="0">
                <a:latin typeface="+mj-lt"/>
                <a:cs typeface="Arial" panose="020B0604020202020204" pitchFamily="34" charset="0"/>
              </a:rPr>
              <a:t>t </a:t>
            </a:r>
            <a:r>
              <a:rPr lang="en-US" altLang="zh-CN" i="1" dirty="0">
                <a:latin typeface="+mj-lt"/>
                <a:cs typeface="Arial" panose="020B0604020202020204" pitchFamily="34" charset="0"/>
              </a:rPr>
              <a:t>u</a:t>
            </a:r>
            <a:r>
              <a:rPr lang="en-US" altLang="zh-CN" dirty="0">
                <a:latin typeface="+mj-lt"/>
                <a:cs typeface="Arial" panose="020B0604020202020204" pitchFamily="34" charset="0"/>
              </a:rPr>
              <a:t>(</a:t>
            </a:r>
            <a:r>
              <a:rPr lang="el-GR" altLang="zh-CN" dirty="0">
                <a:latin typeface="+mj-lt"/>
                <a:cs typeface="Arial" panose="020B0604020202020204" pitchFamily="34" charset="0"/>
              </a:rPr>
              <a:t>ξ</a:t>
            </a:r>
            <a:r>
              <a:rPr lang="en-US" altLang="zh-CN" dirty="0">
                <a:latin typeface="+mj-lt"/>
                <a:cs typeface="Arial" panose="020B0604020202020204" pitchFamily="34" charset="0"/>
              </a:rPr>
              <a:t>) </a:t>
            </a:r>
            <a:r>
              <a:rPr lang="en-US" altLang="zh-CN" i="1" dirty="0" err="1">
                <a:latin typeface="+mj-lt"/>
                <a:cs typeface="Arial" panose="020B0604020202020204" pitchFamily="34" charset="0"/>
              </a:rPr>
              <a:t>i</a:t>
            </a:r>
            <a:r>
              <a:rPr lang="en-US" altLang="zh-CN" dirty="0">
                <a:latin typeface="+mj-lt"/>
                <a:cs typeface="Arial" panose="020B0604020202020204" pitchFamily="34" charset="0"/>
              </a:rPr>
              <a:t>(</a:t>
            </a:r>
            <a:r>
              <a:rPr lang="el-GR" altLang="zh-CN" dirty="0">
                <a:latin typeface="+mj-lt"/>
                <a:cs typeface="Arial" panose="020B0604020202020204" pitchFamily="34" charset="0"/>
              </a:rPr>
              <a:t>ξ</a:t>
            </a:r>
            <a:r>
              <a:rPr lang="en-US" altLang="zh-CN" dirty="0">
                <a:latin typeface="+mj-lt"/>
                <a:cs typeface="Arial" panose="020B0604020202020204" pitchFamily="34" charset="0"/>
              </a:rPr>
              <a:t>)d</a:t>
            </a:r>
            <a:r>
              <a:rPr lang="el-GR" altLang="zh-CN" dirty="0">
                <a:latin typeface="+mj-lt"/>
                <a:cs typeface="Arial" panose="020B0604020202020204" pitchFamily="34" charset="0"/>
              </a:rPr>
              <a:t>ξ</a:t>
            </a:r>
            <a:r>
              <a:rPr lang="en-US" altLang="zh-CN" sz="3200" dirty="0">
                <a:latin typeface="+mj-lt"/>
              </a:rPr>
              <a:t> </a:t>
            </a:r>
            <a:endParaRPr lang="en-US" altLang="zh-CN" sz="2400" dirty="0">
              <a:latin typeface="+mj-lt"/>
            </a:endParaRPr>
          </a:p>
          <a:p>
            <a:pPr eaLnBrk="1" hangingPunct="1">
              <a:lnSpc>
                <a:spcPct val="90000"/>
              </a:lnSpc>
              <a:buFont typeface="Wingdings" panose="05000000000000000000" pitchFamily="2" charset="2"/>
              <a:buNone/>
              <a:defRPr/>
            </a:pPr>
            <a:r>
              <a:rPr lang="en-US" altLang="zh-CN" sz="2400" dirty="0">
                <a:latin typeface="+mj-lt"/>
              </a:rPr>
              <a:t>    		</a:t>
            </a:r>
            <a:r>
              <a:rPr lang="zh-CN" altLang="en-US" sz="2000" dirty="0">
                <a:latin typeface="+mj-lt"/>
              </a:rPr>
              <a:t>电流：安（</a:t>
            </a:r>
            <a:r>
              <a:rPr lang="en-US" altLang="zh-CN" sz="2000" dirty="0">
                <a:latin typeface="+mj-lt"/>
              </a:rPr>
              <a:t>A</a:t>
            </a:r>
            <a:r>
              <a:rPr lang="zh-CN" altLang="en-US" sz="2000" dirty="0">
                <a:latin typeface="+mj-lt"/>
              </a:rPr>
              <a:t>）  电压：伏（</a:t>
            </a:r>
            <a:r>
              <a:rPr lang="en-US" altLang="zh-CN" sz="2000" dirty="0">
                <a:latin typeface="+mj-lt"/>
              </a:rPr>
              <a:t>V</a:t>
            </a:r>
            <a:r>
              <a:rPr lang="zh-CN" altLang="en-US" sz="2000" dirty="0">
                <a:latin typeface="+mj-lt"/>
              </a:rPr>
              <a:t>） </a:t>
            </a:r>
          </a:p>
          <a:p>
            <a:pPr eaLnBrk="1" hangingPunct="1">
              <a:lnSpc>
                <a:spcPct val="90000"/>
              </a:lnSpc>
              <a:buFont typeface="Wingdings" panose="05000000000000000000" pitchFamily="2" charset="2"/>
              <a:buNone/>
              <a:defRPr/>
            </a:pPr>
            <a:r>
              <a:rPr lang="zh-CN" altLang="en-US" sz="2000" dirty="0">
                <a:latin typeface="+mj-lt"/>
              </a:rPr>
              <a:t>    </a:t>
            </a:r>
            <a:r>
              <a:rPr lang="en-US" altLang="zh-CN" sz="2000" dirty="0">
                <a:latin typeface="+mj-lt"/>
              </a:rPr>
              <a:t>		</a:t>
            </a:r>
            <a:r>
              <a:rPr lang="zh-CN" altLang="en-US" sz="2000" dirty="0">
                <a:latin typeface="+mj-lt"/>
              </a:rPr>
              <a:t>能量：焦（</a:t>
            </a:r>
            <a:r>
              <a:rPr lang="en-US" altLang="zh-CN" sz="2000" dirty="0">
                <a:latin typeface="+mj-lt"/>
              </a:rPr>
              <a:t>J</a:t>
            </a:r>
            <a:r>
              <a:rPr lang="zh-CN" altLang="en-US" sz="2000" dirty="0">
                <a:latin typeface="+mj-lt"/>
              </a:rPr>
              <a:t>）   功率：瓦（</a:t>
            </a:r>
            <a:r>
              <a:rPr lang="en-US" altLang="zh-CN" sz="2000" dirty="0">
                <a:latin typeface="+mj-lt"/>
              </a:rPr>
              <a:t>W</a:t>
            </a:r>
            <a:r>
              <a:rPr lang="zh-CN" altLang="en-US" sz="2000" dirty="0">
                <a:latin typeface="+mj-lt"/>
              </a:rPr>
              <a:t>）</a:t>
            </a:r>
          </a:p>
        </p:txBody>
      </p:sp>
      <p:grpSp>
        <p:nvGrpSpPr>
          <p:cNvPr id="33798" name="Group 21"/>
          <p:cNvGrpSpPr>
            <a:grpSpLocks/>
          </p:cNvGrpSpPr>
          <p:nvPr/>
        </p:nvGrpSpPr>
        <p:grpSpPr bwMode="auto">
          <a:xfrm>
            <a:off x="5157788" y="2420938"/>
            <a:ext cx="3529012" cy="1230312"/>
            <a:chOff x="612" y="2523"/>
            <a:chExt cx="2223" cy="775"/>
          </a:xfrm>
        </p:grpSpPr>
        <p:sp>
          <p:nvSpPr>
            <p:cNvPr id="33800" name="Text Box 4"/>
            <p:cNvSpPr txBox="1">
              <a:spLocks noChangeArrowheads="1"/>
            </p:cNvSpPr>
            <p:nvPr/>
          </p:nvSpPr>
          <p:spPr bwMode="auto">
            <a:xfrm>
              <a:off x="2562" y="261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3801" name="Rectangle 6"/>
            <p:cNvSpPr>
              <a:spLocks noChangeArrowheads="1"/>
            </p:cNvSpPr>
            <p:nvPr/>
          </p:nvSpPr>
          <p:spPr bwMode="auto">
            <a:xfrm>
              <a:off x="1429" y="2750"/>
              <a:ext cx="680"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02" name="Line 7"/>
            <p:cNvSpPr>
              <a:spLocks noChangeShapeType="1"/>
            </p:cNvSpPr>
            <p:nvPr/>
          </p:nvSpPr>
          <p:spPr bwMode="auto">
            <a:xfrm>
              <a:off x="793" y="2886"/>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Text Box 8"/>
            <p:cNvSpPr txBox="1">
              <a:spLocks noChangeArrowheads="1"/>
            </p:cNvSpPr>
            <p:nvPr/>
          </p:nvSpPr>
          <p:spPr bwMode="auto">
            <a:xfrm>
              <a:off x="2562" y="288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33804" name="Line 9"/>
            <p:cNvSpPr>
              <a:spLocks noChangeShapeType="1"/>
            </p:cNvSpPr>
            <p:nvPr/>
          </p:nvSpPr>
          <p:spPr bwMode="auto">
            <a:xfrm>
              <a:off x="2109" y="288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5" name="Text Box 10"/>
            <p:cNvSpPr txBox="1">
              <a:spLocks noChangeArrowheads="1"/>
            </p:cNvSpPr>
            <p:nvPr/>
          </p:nvSpPr>
          <p:spPr bwMode="auto">
            <a:xfrm>
              <a:off x="641" y="2931"/>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33806" name="Text Box 11"/>
            <p:cNvSpPr txBox="1">
              <a:spLocks noChangeArrowheads="1"/>
            </p:cNvSpPr>
            <p:nvPr/>
          </p:nvSpPr>
          <p:spPr bwMode="auto">
            <a:xfrm>
              <a:off x="612" y="26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3807" name="Text Box 13"/>
            <p:cNvSpPr txBox="1">
              <a:spLocks noChangeArrowheads="1"/>
            </p:cNvSpPr>
            <p:nvPr/>
          </p:nvSpPr>
          <p:spPr bwMode="auto">
            <a:xfrm>
              <a:off x="1020"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3808" name="Text Box 14"/>
            <p:cNvSpPr txBox="1">
              <a:spLocks noChangeArrowheads="1"/>
            </p:cNvSpPr>
            <p:nvPr/>
          </p:nvSpPr>
          <p:spPr bwMode="auto">
            <a:xfrm>
              <a:off x="1655" y="3067"/>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33809" name="Oval 15"/>
            <p:cNvSpPr>
              <a:spLocks noChangeArrowheads="1"/>
            </p:cNvSpPr>
            <p:nvPr/>
          </p:nvSpPr>
          <p:spPr bwMode="auto">
            <a:xfrm>
              <a:off x="748" y="286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10" name="Text Box 20"/>
            <p:cNvSpPr txBox="1">
              <a:spLocks noChangeArrowheads="1"/>
            </p:cNvSpPr>
            <p:nvPr/>
          </p:nvSpPr>
          <p:spPr bwMode="auto">
            <a:xfrm>
              <a:off x="1474" y="252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元件 </a:t>
              </a:r>
            </a:p>
          </p:txBody>
        </p:sp>
      </p:grpSp>
      <p:sp>
        <p:nvSpPr>
          <p:cNvPr id="19464" name="Text Box 0"/>
          <p:cNvSpPr txBox="1">
            <a:spLocks noChangeArrowheads="1"/>
          </p:cNvSpPr>
          <p:nvPr/>
        </p:nvSpPr>
        <p:spPr bwMode="auto">
          <a:xfrm>
            <a:off x="1484313" y="6002338"/>
            <a:ext cx="6327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Font typeface="Wingdings" panose="05000000000000000000" pitchFamily="2" charset="2"/>
              <a:buNone/>
            </a:pPr>
            <a:r>
              <a:rPr lang="en-US" altLang="zh-CN" sz="2000" dirty="0"/>
              <a:t>1</a:t>
            </a:r>
            <a:r>
              <a:rPr lang="zh-CN" altLang="en-US" sz="2000" dirty="0"/>
              <a:t>度</a:t>
            </a:r>
            <a:r>
              <a:rPr lang="en-US" altLang="zh-CN" sz="2000" dirty="0"/>
              <a:t>=1000</a:t>
            </a:r>
            <a:r>
              <a:rPr lang="zh-CN" altLang="en-US" sz="2000" dirty="0"/>
              <a:t>瓦时</a:t>
            </a:r>
            <a:r>
              <a:rPr lang="en-US" altLang="zh-CN" sz="2000" dirty="0"/>
              <a:t>=1000</a:t>
            </a:r>
            <a:r>
              <a:rPr lang="zh-CN" altLang="en-US" sz="2000" dirty="0"/>
              <a:t>焦耳</a:t>
            </a:r>
            <a:r>
              <a:rPr lang="en-US" altLang="zh-CN" sz="2000" dirty="0"/>
              <a:t>/</a:t>
            </a:r>
            <a:r>
              <a:rPr lang="zh-CN" altLang="en-US" sz="2000" dirty="0"/>
              <a:t>秒</a:t>
            </a:r>
            <a:r>
              <a:rPr lang="en-US" altLang="zh-CN" sz="2000" dirty="0"/>
              <a:t>×3600</a:t>
            </a:r>
            <a:r>
              <a:rPr lang="zh-CN" altLang="en-US" sz="2000" dirty="0"/>
              <a:t>秒</a:t>
            </a:r>
            <a:r>
              <a:rPr lang="en-US" altLang="zh-CN" sz="2000" dirty="0"/>
              <a:t>=3600000</a:t>
            </a:r>
            <a:r>
              <a:rPr lang="zh-CN" altLang="en-US" sz="2000" dirty="0"/>
              <a:t>焦耳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47">
                                            <p:txEl>
                                              <p:pRg st="2" end="2"/>
                                            </p:txEl>
                                          </p:spTgt>
                                        </p:tgtEl>
                                        <p:attrNameLst>
                                          <p:attrName>style.visibility</p:attrName>
                                        </p:attrNameLst>
                                      </p:cBhvr>
                                      <p:to>
                                        <p:strVal val="visible"/>
                                      </p:to>
                                    </p:set>
                                    <p:animEffect transition="in" filter="blinds(horizontal)">
                                      <p:cBhvr>
                                        <p:cTn id="7" dur="500"/>
                                        <p:tgtEl>
                                          <p:spTgt spid="225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47">
                                            <p:txEl>
                                              <p:pRg st="3" end="3"/>
                                            </p:txEl>
                                          </p:spTgt>
                                        </p:tgtEl>
                                        <p:attrNameLst>
                                          <p:attrName>style.visibility</p:attrName>
                                        </p:attrNameLst>
                                      </p:cBhvr>
                                      <p:to>
                                        <p:strVal val="visible"/>
                                      </p:to>
                                    </p:set>
                                    <p:animEffect transition="in" filter="blinds(horizontal)">
                                      <p:cBhvr>
                                        <p:cTn id="12" dur="500"/>
                                        <p:tgtEl>
                                          <p:spTgt spid="225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47">
                                            <p:txEl>
                                              <p:pRg st="4" end="4"/>
                                            </p:txEl>
                                          </p:spTgt>
                                        </p:tgtEl>
                                        <p:attrNameLst>
                                          <p:attrName>style.visibility</p:attrName>
                                        </p:attrNameLst>
                                      </p:cBhvr>
                                      <p:to>
                                        <p:strVal val="visible"/>
                                      </p:to>
                                    </p:set>
                                    <p:animEffect transition="in" filter="blinds(horizontal)">
                                      <p:cBhvr>
                                        <p:cTn id="17" dur="500"/>
                                        <p:tgtEl>
                                          <p:spTgt spid="2254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547">
                                            <p:txEl>
                                              <p:pRg st="5" end="5"/>
                                            </p:txEl>
                                          </p:spTgt>
                                        </p:tgtEl>
                                        <p:attrNameLst>
                                          <p:attrName>style.visibility</p:attrName>
                                        </p:attrNameLst>
                                      </p:cBhvr>
                                      <p:to>
                                        <p:strVal val="visible"/>
                                      </p:to>
                                    </p:set>
                                    <p:animEffect transition="in" filter="blinds(horizontal)">
                                      <p:cBhvr>
                                        <p:cTn id="20" dur="500"/>
                                        <p:tgtEl>
                                          <p:spTgt spid="22547">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547">
                                            <p:txEl>
                                              <p:pRg st="6" end="6"/>
                                            </p:txEl>
                                          </p:spTgt>
                                        </p:tgtEl>
                                        <p:attrNameLst>
                                          <p:attrName>style.visibility</p:attrName>
                                        </p:attrNameLst>
                                      </p:cBhvr>
                                      <p:to>
                                        <p:strVal val="visible"/>
                                      </p:to>
                                    </p:set>
                                    <p:animEffect transition="in" filter="blinds(horizontal)">
                                      <p:cBhvr>
                                        <p:cTn id="23" dur="500"/>
                                        <p:tgtEl>
                                          <p:spTgt spid="2254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547">
                                            <p:txEl>
                                              <p:pRg st="7" end="7"/>
                                            </p:txEl>
                                          </p:spTgt>
                                        </p:tgtEl>
                                        <p:attrNameLst>
                                          <p:attrName>style.visibility</p:attrName>
                                        </p:attrNameLst>
                                      </p:cBhvr>
                                      <p:to>
                                        <p:strVal val="visible"/>
                                      </p:to>
                                    </p:set>
                                    <p:animEffect transition="in" filter="blinds(horizontal)">
                                      <p:cBhvr>
                                        <p:cTn id="26" dur="500"/>
                                        <p:tgtEl>
                                          <p:spTgt spid="22547">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p:cNvSpPr>
            <a:spLocks noGrp="1" noChangeArrowheads="1"/>
          </p:cNvSpPr>
          <p:nvPr>
            <p:ph type="body" idx="1"/>
          </p:nvPr>
        </p:nvSpPr>
        <p:spPr>
          <a:xfrm>
            <a:off x="609600" y="974725"/>
            <a:ext cx="8077200" cy="505142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defRPr/>
            </a:pPr>
            <a:r>
              <a:rPr lang="zh-CN" altLang="en-US" dirty="0"/>
              <a:t>吸收和释放能量</a:t>
            </a:r>
          </a:p>
        </p:txBody>
      </p:sp>
      <p:sp>
        <p:nvSpPr>
          <p:cNvPr id="35843" name="Rectangle 2"/>
          <p:cNvSpPr>
            <a:spLocks noGrp="1" noChangeArrowheads="1"/>
          </p:cNvSpPr>
          <p:nvPr>
            <p:ph type="title"/>
          </p:nvPr>
        </p:nvSpPr>
        <p:spPr/>
        <p:txBody>
          <a:bodyPr/>
          <a:lstStyle/>
          <a:p>
            <a:pPr eaLnBrk="1" hangingPunct="1"/>
            <a:r>
              <a:rPr lang="en-US" altLang="zh-CN">
                <a:cs typeface="Arial" panose="020B0604020202020204" pitchFamily="34" charset="0"/>
              </a:rPr>
              <a:t>§1-3  </a:t>
            </a:r>
            <a:r>
              <a:rPr lang="zh-CN" altLang="en-US">
                <a:cs typeface="Arial" panose="020B0604020202020204" pitchFamily="34" charset="0"/>
              </a:rPr>
              <a:t>电功率和能量</a:t>
            </a:r>
          </a:p>
        </p:txBody>
      </p:sp>
      <p:sp>
        <p:nvSpPr>
          <p:cNvPr id="20483" name="Text Box 4"/>
          <p:cNvSpPr txBox="1">
            <a:spLocks noChangeArrowheads="1"/>
          </p:cNvSpPr>
          <p:nvPr/>
        </p:nvSpPr>
        <p:spPr bwMode="auto">
          <a:xfrm>
            <a:off x="755650" y="3141663"/>
            <a:ext cx="3960813"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Tx/>
              <a:buSzTx/>
              <a:defRPr/>
            </a:pPr>
            <a:r>
              <a:rPr lang="zh-CN" altLang="en-US" sz="2400" dirty="0"/>
              <a:t>电压取</a:t>
            </a:r>
            <a:r>
              <a:rPr lang="zh-CN" altLang="en-US" sz="2400" dirty="0">
                <a:solidFill>
                  <a:srgbClr val="FF0000"/>
                </a:solidFill>
              </a:rPr>
              <a:t>关联参考方向</a:t>
            </a:r>
            <a:r>
              <a:rPr lang="zh-CN" altLang="en-US" sz="2400" dirty="0"/>
              <a:t>：</a:t>
            </a:r>
          </a:p>
          <a:p>
            <a:pPr eaLnBrk="1" hangingPunct="1">
              <a:spcBef>
                <a:spcPct val="50000"/>
              </a:spcBef>
              <a:buClrTx/>
              <a:buSzTx/>
              <a:buFontTx/>
              <a:buNone/>
              <a:defRPr/>
            </a:pPr>
            <a:r>
              <a:rPr lang="zh-CN" altLang="en-US" sz="2400" dirty="0"/>
              <a:t>当</a:t>
            </a:r>
            <a:r>
              <a:rPr lang="en-US" altLang="zh-CN" sz="2400" dirty="0"/>
              <a:t>p&gt;0,W&gt;0</a:t>
            </a:r>
            <a:r>
              <a:rPr lang="zh-CN" altLang="en-US" sz="2400" dirty="0"/>
              <a:t>时，元件吸收功率和能量；</a:t>
            </a:r>
          </a:p>
          <a:p>
            <a:pPr eaLnBrk="1" hangingPunct="1">
              <a:spcBef>
                <a:spcPct val="50000"/>
              </a:spcBef>
              <a:buClrTx/>
              <a:buSzTx/>
              <a:buFontTx/>
              <a:buNone/>
              <a:defRPr/>
            </a:pPr>
            <a:r>
              <a:rPr lang="zh-CN" altLang="en-US" sz="2400" dirty="0"/>
              <a:t>当</a:t>
            </a:r>
            <a:r>
              <a:rPr lang="en-US" altLang="zh-CN" sz="2400" dirty="0"/>
              <a:t>p&lt;0,W&lt;0</a:t>
            </a:r>
            <a:r>
              <a:rPr lang="zh-CN" altLang="en-US" sz="2400" dirty="0"/>
              <a:t>时，元件释放功率和能量；</a:t>
            </a:r>
          </a:p>
        </p:txBody>
      </p:sp>
      <p:grpSp>
        <p:nvGrpSpPr>
          <p:cNvPr id="35845" name="Group 6"/>
          <p:cNvGrpSpPr>
            <a:grpSpLocks/>
          </p:cNvGrpSpPr>
          <p:nvPr/>
        </p:nvGrpSpPr>
        <p:grpSpPr bwMode="auto">
          <a:xfrm>
            <a:off x="1042988" y="1773238"/>
            <a:ext cx="3529012" cy="1230312"/>
            <a:chOff x="612" y="2523"/>
            <a:chExt cx="2223" cy="775"/>
          </a:xfrm>
        </p:grpSpPr>
        <p:sp>
          <p:nvSpPr>
            <p:cNvPr id="35863" name="Text Box 7"/>
            <p:cNvSpPr txBox="1">
              <a:spLocks noChangeArrowheads="1"/>
            </p:cNvSpPr>
            <p:nvPr/>
          </p:nvSpPr>
          <p:spPr bwMode="auto">
            <a:xfrm>
              <a:off x="2562" y="261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5864" name="Rectangle 8"/>
            <p:cNvSpPr>
              <a:spLocks noChangeArrowheads="1"/>
            </p:cNvSpPr>
            <p:nvPr/>
          </p:nvSpPr>
          <p:spPr bwMode="auto">
            <a:xfrm>
              <a:off x="1429" y="2750"/>
              <a:ext cx="680"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5865" name="Line 9"/>
            <p:cNvSpPr>
              <a:spLocks noChangeShapeType="1"/>
            </p:cNvSpPr>
            <p:nvPr/>
          </p:nvSpPr>
          <p:spPr bwMode="auto">
            <a:xfrm>
              <a:off x="793" y="2886"/>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Text Box 10"/>
            <p:cNvSpPr txBox="1">
              <a:spLocks noChangeArrowheads="1"/>
            </p:cNvSpPr>
            <p:nvPr/>
          </p:nvSpPr>
          <p:spPr bwMode="auto">
            <a:xfrm>
              <a:off x="2562" y="288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35867" name="Line 11"/>
            <p:cNvSpPr>
              <a:spLocks noChangeShapeType="1"/>
            </p:cNvSpPr>
            <p:nvPr/>
          </p:nvSpPr>
          <p:spPr bwMode="auto">
            <a:xfrm>
              <a:off x="2109" y="288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Text Box 12"/>
            <p:cNvSpPr txBox="1">
              <a:spLocks noChangeArrowheads="1"/>
            </p:cNvSpPr>
            <p:nvPr/>
          </p:nvSpPr>
          <p:spPr bwMode="auto">
            <a:xfrm>
              <a:off x="641" y="2931"/>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35869" name="Text Box 13"/>
            <p:cNvSpPr txBox="1">
              <a:spLocks noChangeArrowheads="1"/>
            </p:cNvSpPr>
            <p:nvPr/>
          </p:nvSpPr>
          <p:spPr bwMode="auto">
            <a:xfrm>
              <a:off x="612" y="26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5870" name="Text Box 14"/>
            <p:cNvSpPr txBox="1">
              <a:spLocks noChangeArrowheads="1"/>
            </p:cNvSpPr>
            <p:nvPr/>
          </p:nvSpPr>
          <p:spPr bwMode="auto">
            <a:xfrm>
              <a:off x="1020"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5871" name="Text Box 15"/>
            <p:cNvSpPr txBox="1">
              <a:spLocks noChangeArrowheads="1"/>
            </p:cNvSpPr>
            <p:nvPr/>
          </p:nvSpPr>
          <p:spPr bwMode="auto">
            <a:xfrm>
              <a:off x="1655" y="3067"/>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35872" name="Oval 16"/>
            <p:cNvSpPr>
              <a:spLocks noChangeArrowheads="1"/>
            </p:cNvSpPr>
            <p:nvPr/>
          </p:nvSpPr>
          <p:spPr bwMode="auto">
            <a:xfrm>
              <a:off x="748" y="286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5873" name="Text Box 17"/>
            <p:cNvSpPr txBox="1">
              <a:spLocks noChangeArrowheads="1"/>
            </p:cNvSpPr>
            <p:nvPr/>
          </p:nvSpPr>
          <p:spPr bwMode="auto">
            <a:xfrm>
              <a:off x="1474" y="252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元件 </a:t>
              </a:r>
            </a:p>
          </p:txBody>
        </p:sp>
      </p:grpSp>
      <p:sp>
        <p:nvSpPr>
          <p:cNvPr id="35846" name="Oval 18"/>
          <p:cNvSpPr>
            <a:spLocks noChangeArrowheads="1"/>
          </p:cNvSpPr>
          <p:nvPr/>
        </p:nvSpPr>
        <p:spPr bwMode="auto">
          <a:xfrm>
            <a:off x="4356100" y="2314575"/>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5847" name="Line 19"/>
          <p:cNvSpPr>
            <a:spLocks noChangeShapeType="1"/>
          </p:cNvSpPr>
          <p:nvPr/>
        </p:nvSpPr>
        <p:spPr bwMode="auto">
          <a:xfrm>
            <a:off x="1692275" y="23495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848" name="Group 21"/>
          <p:cNvGrpSpPr>
            <a:grpSpLocks/>
          </p:cNvGrpSpPr>
          <p:nvPr/>
        </p:nvGrpSpPr>
        <p:grpSpPr bwMode="auto">
          <a:xfrm>
            <a:off x="5003800" y="1773238"/>
            <a:ext cx="3529013" cy="1230312"/>
            <a:chOff x="612" y="2523"/>
            <a:chExt cx="2223" cy="775"/>
          </a:xfrm>
        </p:grpSpPr>
        <p:sp>
          <p:nvSpPr>
            <p:cNvPr id="35852" name="Text Box 22"/>
            <p:cNvSpPr txBox="1">
              <a:spLocks noChangeArrowheads="1"/>
            </p:cNvSpPr>
            <p:nvPr/>
          </p:nvSpPr>
          <p:spPr bwMode="auto">
            <a:xfrm>
              <a:off x="2562" y="261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5853" name="Rectangle 23"/>
            <p:cNvSpPr>
              <a:spLocks noChangeArrowheads="1"/>
            </p:cNvSpPr>
            <p:nvPr/>
          </p:nvSpPr>
          <p:spPr bwMode="auto">
            <a:xfrm>
              <a:off x="1429" y="2750"/>
              <a:ext cx="680"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5854" name="Line 24"/>
            <p:cNvSpPr>
              <a:spLocks noChangeShapeType="1"/>
            </p:cNvSpPr>
            <p:nvPr/>
          </p:nvSpPr>
          <p:spPr bwMode="auto">
            <a:xfrm>
              <a:off x="793" y="2886"/>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5" name="Text Box 25"/>
            <p:cNvSpPr txBox="1">
              <a:spLocks noChangeArrowheads="1"/>
            </p:cNvSpPr>
            <p:nvPr/>
          </p:nvSpPr>
          <p:spPr bwMode="auto">
            <a:xfrm>
              <a:off x="2562" y="288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35856" name="Line 26"/>
            <p:cNvSpPr>
              <a:spLocks noChangeShapeType="1"/>
            </p:cNvSpPr>
            <p:nvPr/>
          </p:nvSpPr>
          <p:spPr bwMode="auto">
            <a:xfrm>
              <a:off x="2109" y="288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7" name="Text Box 27"/>
            <p:cNvSpPr txBox="1">
              <a:spLocks noChangeArrowheads="1"/>
            </p:cNvSpPr>
            <p:nvPr/>
          </p:nvSpPr>
          <p:spPr bwMode="auto">
            <a:xfrm>
              <a:off x="641" y="2931"/>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35858" name="Text Box 28"/>
            <p:cNvSpPr txBox="1">
              <a:spLocks noChangeArrowheads="1"/>
            </p:cNvSpPr>
            <p:nvPr/>
          </p:nvSpPr>
          <p:spPr bwMode="auto">
            <a:xfrm>
              <a:off x="612" y="26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5859" name="Text Box 29"/>
            <p:cNvSpPr txBox="1">
              <a:spLocks noChangeArrowheads="1"/>
            </p:cNvSpPr>
            <p:nvPr/>
          </p:nvSpPr>
          <p:spPr bwMode="auto">
            <a:xfrm>
              <a:off x="1020"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5860" name="Text Box 30"/>
            <p:cNvSpPr txBox="1">
              <a:spLocks noChangeArrowheads="1"/>
            </p:cNvSpPr>
            <p:nvPr/>
          </p:nvSpPr>
          <p:spPr bwMode="auto">
            <a:xfrm>
              <a:off x="1655" y="3067"/>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35861" name="Oval 31"/>
            <p:cNvSpPr>
              <a:spLocks noChangeArrowheads="1"/>
            </p:cNvSpPr>
            <p:nvPr/>
          </p:nvSpPr>
          <p:spPr bwMode="auto">
            <a:xfrm>
              <a:off x="748" y="286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5862" name="Text Box 32"/>
            <p:cNvSpPr txBox="1">
              <a:spLocks noChangeArrowheads="1"/>
            </p:cNvSpPr>
            <p:nvPr/>
          </p:nvSpPr>
          <p:spPr bwMode="auto">
            <a:xfrm>
              <a:off x="1474" y="252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元件 </a:t>
              </a:r>
            </a:p>
          </p:txBody>
        </p:sp>
      </p:grpSp>
      <p:sp>
        <p:nvSpPr>
          <p:cNvPr id="35849" name="Line 33"/>
          <p:cNvSpPr>
            <a:spLocks noChangeShapeType="1"/>
          </p:cNvSpPr>
          <p:nvPr/>
        </p:nvSpPr>
        <p:spPr bwMode="auto">
          <a:xfrm flipH="1">
            <a:off x="5580063" y="2349500"/>
            <a:ext cx="4333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Oval 34"/>
          <p:cNvSpPr>
            <a:spLocks noChangeArrowheads="1"/>
          </p:cNvSpPr>
          <p:nvPr/>
        </p:nvSpPr>
        <p:spPr bwMode="auto">
          <a:xfrm>
            <a:off x="8316913" y="2314575"/>
            <a:ext cx="73025"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4611" name="Text Box 35"/>
          <p:cNvSpPr txBox="1">
            <a:spLocks noChangeArrowheads="1"/>
          </p:cNvSpPr>
          <p:nvPr/>
        </p:nvSpPr>
        <p:spPr bwMode="auto">
          <a:xfrm>
            <a:off x="5076825" y="3141663"/>
            <a:ext cx="367188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Tx/>
              <a:buSzTx/>
              <a:defRPr/>
            </a:pPr>
            <a:r>
              <a:rPr lang="zh-CN" altLang="en-US" sz="2400" dirty="0"/>
              <a:t>电压取</a:t>
            </a:r>
            <a:r>
              <a:rPr lang="zh-CN" altLang="en-US" sz="2400" dirty="0">
                <a:solidFill>
                  <a:srgbClr val="0000FF"/>
                </a:solidFill>
              </a:rPr>
              <a:t>非关联参考方向</a:t>
            </a:r>
            <a:r>
              <a:rPr lang="zh-CN" altLang="en-US" sz="2400" dirty="0"/>
              <a:t>：</a:t>
            </a:r>
          </a:p>
          <a:p>
            <a:pPr eaLnBrk="1" hangingPunct="1">
              <a:spcBef>
                <a:spcPct val="50000"/>
              </a:spcBef>
              <a:buClrTx/>
              <a:buSzTx/>
              <a:buFontTx/>
              <a:buNone/>
              <a:defRPr/>
            </a:pPr>
            <a:r>
              <a:rPr lang="zh-CN" altLang="en-US" sz="2400" dirty="0"/>
              <a:t>当</a:t>
            </a:r>
            <a:r>
              <a:rPr lang="en-US" altLang="zh-CN" sz="2400" dirty="0"/>
              <a:t>p&gt;0,W&gt;0</a:t>
            </a:r>
            <a:r>
              <a:rPr lang="zh-CN" altLang="en-US" sz="2400" dirty="0"/>
              <a:t>时，元件释放功率和能量；</a:t>
            </a:r>
          </a:p>
          <a:p>
            <a:pPr eaLnBrk="1" hangingPunct="1">
              <a:spcBef>
                <a:spcPct val="50000"/>
              </a:spcBef>
              <a:buClrTx/>
              <a:buSzTx/>
              <a:buFontTx/>
              <a:buNone/>
              <a:defRPr/>
            </a:pPr>
            <a:r>
              <a:rPr lang="zh-CN" altLang="en-US" sz="2400" dirty="0"/>
              <a:t>当</a:t>
            </a:r>
            <a:r>
              <a:rPr lang="en-US" altLang="zh-CN" sz="2400" dirty="0"/>
              <a:t>p&lt;0,W&lt;0</a:t>
            </a:r>
            <a:r>
              <a:rPr lang="zh-CN" altLang="en-US" sz="2400" dirty="0"/>
              <a:t>时，元件吸收功率和能量；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11"/>
                                        </p:tgtEl>
                                        <p:attrNameLst>
                                          <p:attrName>style.visibility</p:attrName>
                                        </p:attrNameLst>
                                      </p:cBhvr>
                                      <p:to>
                                        <p:strVal val="visible"/>
                                      </p:to>
                                    </p:set>
                                    <p:animEffect transition="in" filter="blinds(horizontal)">
                                      <p:cBhvr>
                                        <p:cTn id="7" dur="500"/>
                                        <p:tgtEl>
                                          <p:spTgt spid="24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a:cs typeface="Arial" panose="020B0604020202020204" pitchFamily="34" charset="0"/>
              </a:rPr>
              <a:t>§1-3  </a:t>
            </a:r>
            <a:r>
              <a:rPr lang="zh-CN" altLang="en-US">
                <a:cs typeface="Arial" panose="020B0604020202020204" pitchFamily="34" charset="0"/>
              </a:rPr>
              <a:t>电功率和能量</a:t>
            </a:r>
          </a:p>
        </p:txBody>
      </p:sp>
      <p:sp>
        <p:nvSpPr>
          <p:cNvPr id="21507" name="Rectangle 3"/>
          <p:cNvSpPr>
            <a:spLocks noGrp="1" noChangeArrowheads="1"/>
          </p:cNvSpPr>
          <p:nvPr>
            <p:ph type="body" idx="1"/>
          </p:nvPr>
        </p:nvSpPr>
        <p:spPr>
          <a:xfrm>
            <a:off x="609600" y="1138238"/>
            <a:ext cx="8077200" cy="3230562"/>
          </a:xfrm>
        </p:spPr>
        <p:txBody>
          <a:bodyPr/>
          <a:lstStyle/>
          <a:p>
            <a:pPr eaLnBrk="1" hangingPunct="1">
              <a:buFont typeface="Wingdings" panose="05000000000000000000" pitchFamily="2" charset="2"/>
              <a:buNone/>
              <a:defRPr/>
            </a:pPr>
            <a:r>
              <a:rPr lang="zh-CN" altLang="en-US"/>
              <a:t>例：</a:t>
            </a:r>
          </a:p>
        </p:txBody>
      </p:sp>
      <p:grpSp>
        <p:nvGrpSpPr>
          <p:cNvPr id="37892" name="Group 41"/>
          <p:cNvGrpSpPr>
            <a:grpSpLocks/>
          </p:cNvGrpSpPr>
          <p:nvPr/>
        </p:nvGrpSpPr>
        <p:grpSpPr bwMode="auto">
          <a:xfrm>
            <a:off x="827088" y="1916113"/>
            <a:ext cx="3529012" cy="1230312"/>
            <a:chOff x="521" y="1570"/>
            <a:chExt cx="2223" cy="775"/>
          </a:xfrm>
        </p:grpSpPr>
        <p:grpSp>
          <p:nvGrpSpPr>
            <p:cNvPr id="37914" name="Group 6"/>
            <p:cNvGrpSpPr>
              <a:grpSpLocks/>
            </p:cNvGrpSpPr>
            <p:nvPr/>
          </p:nvGrpSpPr>
          <p:grpSpPr bwMode="auto">
            <a:xfrm>
              <a:off x="521" y="1570"/>
              <a:ext cx="2223" cy="775"/>
              <a:chOff x="612" y="2523"/>
              <a:chExt cx="2223" cy="775"/>
            </a:xfrm>
          </p:grpSpPr>
          <p:sp>
            <p:nvSpPr>
              <p:cNvPr id="37917" name="Text Box 7"/>
              <p:cNvSpPr txBox="1">
                <a:spLocks noChangeArrowheads="1"/>
              </p:cNvSpPr>
              <p:nvPr/>
            </p:nvSpPr>
            <p:spPr bwMode="auto">
              <a:xfrm>
                <a:off x="2562" y="261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7918" name="Rectangle 8"/>
              <p:cNvSpPr>
                <a:spLocks noChangeArrowheads="1"/>
              </p:cNvSpPr>
              <p:nvPr/>
            </p:nvSpPr>
            <p:spPr bwMode="auto">
              <a:xfrm>
                <a:off x="1429" y="2750"/>
                <a:ext cx="680"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7919" name="Line 9"/>
              <p:cNvSpPr>
                <a:spLocks noChangeShapeType="1"/>
              </p:cNvSpPr>
              <p:nvPr/>
            </p:nvSpPr>
            <p:spPr bwMode="auto">
              <a:xfrm>
                <a:off x="793" y="2886"/>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Text Box 10"/>
              <p:cNvSpPr txBox="1">
                <a:spLocks noChangeArrowheads="1"/>
              </p:cNvSpPr>
              <p:nvPr/>
            </p:nvSpPr>
            <p:spPr bwMode="auto">
              <a:xfrm>
                <a:off x="2562" y="288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37921" name="Line 11"/>
              <p:cNvSpPr>
                <a:spLocks noChangeShapeType="1"/>
              </p:cNvSpPr>
              <p:nvPr/>
            </p:nvSpPr>
            <p:spPr bwMode="auto">
              <a:xfrm>
                <a:off x="2109" y="288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Text Box 12"/>
              <p:cNvSpPr txBox="1">
                <a:spLocks noChangeArrowheads="1"/>
              </p:cNvSpPr>
              <p:nvPr/>
            </p:nvSpPr>
            <p:spPr bwMode="auto">
              <a:xfrm>
                <a:off x="641" y="2931"/>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37923" name="Text Box 13"/>
              <p:cNvSpPr txBox="1">
                <a:spLocks noChangeArrowheads="1"/>
              </p:cNvSpPr>
              <p:nvPr/>
            </p:nvSpPr>
            <p:spPr bwMode="auto">
              <a:xfrm>
                <a:off x="612" y="26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7924" name="Text Box 14"/>
              <p:cNvSpPr txBox="1">
                <a:spLocks noChangeArrowheads="1"/>
              </p:cNvSpPr>
              <p:nvPr/>
            </p:nvSpPr>
            <p:spPr bwMode="auto">
              <a:xfrm>
                <a:off x="1020"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7925" name="Text Box 15"/>
              <p:cNvSpPr txBox="1">
                <a:spLocks noChangeArrowheads="1"/>
              </p:cNvSpPr>
              <p:nvPr/>
            </p:nvSpPr>
            <p:spPr bwMode="auto">
              <a:xfrm>
                <a:off x="1655" y="3067"/>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37926" name="Oval 16"/>
              <p:cNvSpPr>
                <a:spLocks noChangeArrowheads="1"/>
              </p:cNvSpPr>
              <p:nvPr/>
            </p:nvSpPr>
            <p:spPr bwMode="auto">
              <a:xfrm>
                <a:off x="748" y="286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7927" name="Text Box 17"/>
              <p:cNvSpPr txBox="1">
                <a:spLocks noChangeArrowheads="1"/>
              </p:cNvSpPr>
              <p:nvPr/>
            </p:nvSpPr>
            <p:spPr bwMode="auto">
              <a:xfrm>
                <a:off x="1474" y="252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元件 </a:t>
                </a:r>
              </a:p>
            </p:txBody>
          </p:sp>
        </p:grpSp>
        <p:sp>
          <p:nvSpPr>
            <p:cNvPr id="37915" name="Oval 18"/>
            <p:cNvSpPr>
              <a:spLocks noChangeArrowheads="1"/>
            </p:cNvSpPr>
            <p:nvPr/>
          </p:nvSpPr>
          <p:spPr bwMode="auto">
            <a:xfrm>
              <a:off x="2608" y="1911"/>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7916" name="Line 19"/>
            <p:cNvSpPr>
              <a:spLocks noChangeShapeType="1"/>
            </p:cNvSpPr>
            <p:nvPr/>
          </p:nvSpPr>
          <p:spPr bwMode="auto">
            <a:xfrm>
              <a:off x="930" y="1933"/>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09" name="Text Box 20"/>
          <p:cNvSpPr txBox="1">
            <a:spLocks noChangeArrowheads="1"/>
          </p:cNvSpPr>
          <p:nvPr/>
        </p:nvSpPr>
        <p:spPr bwMode="auto">
          <a:xfrm>
            <a:off x="1258888" y="3284538"/>
            <a:ext cx="2376487"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en-US" altLang="zh-CN" sz="2400" i="1" dirty="0">
                <a:latin typeface="+mj-lt"/>
              </a:rPr>
              <a:t>u </a:t>
            </a:r>
            <a:r>
              <a:rPr lang="en-US" altLang="zh-CN" sz="2400" dirty="0">
                <a:latin typeface="+mj-lt"/>
              </a:rPr>
              <a:t>= 2V</a:t>
            </a:r>
          </a:p>
          <a:p>
            <a:pPr algn="ctr" eaLnBrk="1" hangingPunct="1">
              <a:spcBef>
                <a:spcPct val="50000"/>
              </a:spcBef>
              <a:buClrTx/>
              <a:buSzTx/>
              <a:buFontTx/>
              <a:buNone/>
              <a:defRPr/>
            </a:pPr>
            <a:r>
              <a:rPr lang="en-US" altLang="zh-CN" sz="2400" i="1" dirty="0" err="1">
                <a:latin typeface="+mj-lt"/>
              </a:rPr>
              <a:t>i</a:t>
            </a:r>
            <a:r>
              <a:rPr lang="en-US" altLang="zh-CN" sz="2400" i="1" dirty="0">
                <a:latin typeface="+mj-lt"/>
              </a:rPr>
              <a:t> </a:t>
            </a:r>
            <a:r>
              <a:rPr lang="en-US" altLang="zh-CN" sz="2400" dirty="0">
                <a:latin typeface="+mj-lt"/>
              </a:rPr>
              <a:t>= -1A</a:t>
            </a:r>
          </a:p>
        </p:txBody>
      </p:sp>
      <p:sp>
        <p:nvSpPr>
          <p:cNvPr id="37894" name="Text Box 21"/>
          <p:cNvSpPr txBox="1">
            <a:spLocks noChangeArrowheads="1"/>
          </p:cNvSpPr>
          <p:nvPr/>
        </p:nvSpPr>
        <p:spPr bwMode="auto">
          <a:xfrm>
            <a:off x="1403350" y="4437063"/>
            <a:ext cx="2808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26646" name="Text Box 22"/>
          <p:cNvSpPr txBox="1">
            <a:spLocks noChangeArrowheads="1"/>
          </p:cNvSpPr>
          <p:nvPr/>
        </p:nvSpPr>
        <p:spPr bwMode="auto">
          <a:xfrm>
            <a:off x="468313" y="4508500"/>
            <a:ext cx="3816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元件吸收的功率：</a:t>
            </a:r>
            <a:r>
              <a:rPr lang="en-US" altLang="zh-CN" sz="2000" i="1">
                <a:latin typeface="Times New Roman" panose="02020603050405020304" pitchFamily="18" charset="0"/>
              </a:rPr>
              <a:t>p = ui = </a:t>
            </a:r>
            <a:r>
              <a:rPr lang="en-US" altLang="zh-CN" sz="2000">
                <a:latin typeface="Times New Roman" panose="02020603050405020304" pitchFamily="18" charset="0"/>
              </a:rPr>
              <a:t>-10W</a:t>
            </a:r>
          </a:p>
        </p:txBody>
      </p:sp>
      <p:sp>
        <p:nvSpPr>
          <p:cNvPr id="26647" name="Text Box 23"/>
          <p:cNvSpPr txBox="1">
            <a:spLocks noChangeArrowheads="1"/>
          </p:cNvSpPr>
          <p:nvPr/>
        </p:nvSpPr>
        <p:spPr bwMode="auto">
          <a:xfrm>
            <a:off x="323850" y="5116513"/>
            <a:ext cx="3603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所以该元件实际</a:t>
            </a:r>
            <a:r>
              <a:rPr lang="zh-CN" altLang="en-US" sz="2000">
                <a:solidFill>
                  <a:srgbClr val="FF0000"/>
                </a:solidFill>
              </a:rPr>
              <a:t>释放</a:t>
            </a:r>
            <a:r>
              <a:rPr lang="zh-CN" altLang="en-US" sz="2000"/>
              <a:t>功率。      </a:t>
            </a:r>
          </a:p>
        </p:txBody>
      </p:sp>
      <p:grpSp>
        <p:nvGrpSpPr>
          <p:cNvPr id="37897" name="Group 24"/>
          <p:cNvGrpSpPr>
            <a:grpSpLocks/>
          </p:cNvGrpSpPr>
          <p:nvPr/>
        </p:nvGrpSpPr>
        <p:grpSpPr bwMode="auto">
          <a:xfrm>
            <a:off x="4932363" y="1916113"/>
            <a:ext cx="3529012" cy="1230312"/>
            <a:chOff x="612" y="2523"/>
            <a:chExt cx="2223" cy="775"/>
          </a:xfrm>
        </p:grpSpPr>
        <p:sp>
          <p:nvSpPr>
            <p:cNvPr id="37903" name="Text Box 25"/>
            <p:cNvSpPr txBox="1">
              <a:spLocks noChangeArrowheads="1"/>
            </p:cNvSpPr>
            <p:nvPr/>
          </p:nvSpPr>
          <p:spPr bwMode="auto">
            <a:xfrm>
              <a:off x="2562" y="261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7904" name="Rectangle 26"/>
            <p:cNvSpPr>
              <a:spLocks noChangeArrowheads="1"/>
            </p:cNvSpPr>
            <p:nvPr/>
          </p:nvSpPr>
          <p:spPr bwMode="auto">
            <a:xfrm>
              <a:off x="1429" y="2750"/>
              <a:ext cx="680"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7905" name="Line 27"/>
            <p:cNvSpPr>
              <a:spLocks noChangeShapeType="1"/>
            </p:cNvSpPr>
            <p:nvPr/>
          </p:nvSpPr>
          <p:spPr bwMode="auto">
            <a:xfrm>
              <a:off x="793" y="2886"/>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Text Box 28"/>
            <p:cNvSpPr txBox="1">
              <a:spLocks noChangeArrowheads="1"/>
            </p:cNvSpPr>
            <p:nvPr/>
          </p:nvSpPr>
          <p:spPr bwMode="auto">
            <a:xfrm>
              <a:off x="2562" y="288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37907" name="Line 29"/>
            <p:cNvSpPr>
              <a:spLocks noChangeShapeType="1"/>
            </p:cNvSpPr>
            <p:nvPr/>
          </p:nvSpPr>
          <p:spPr bwMode="auto">
            <a:xfrm>
              <a:off x="2109" y="288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Text Box 30"/>
            <p:cNvSpPr txBox="1">
              <a:spLocks noChangeArrowheads="1"/>
            </p:cNvSpPr>
            <p:nvPr/>
          </p:nvSpPr>
          <p:spPr bwMode="auto">
            <a:xfrm>
              <a:off x="641" y="2931"/>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37909" name="Text Box 31"/>
            <p:cNvSpPr txBox="1">
              <a:spLocks noChangeArrowheads="1"/>
            </p:cNvSpPr>
            <p:nvPr/>
          </p:nvSpPr>
          <p:spPr bwMode="auto">
            <a:xfrm>
              <a:off x="612" y="26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7910" name="Text Box 32"/>
            <p:cNvSpPr txBox="1">
              <a:spLocks noChangeArrowheads="1"/>
            </p:cNvSpPr>
            <p:nvPr/>
          </p:nvSpPr>
          <p:spPr bwMode="auto">
            <a:xfrm>
              <a:off x="1020"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7911" name="Text Box 33"/>
            <p:cNvSpPr txBox="1">
              <a:spLocks noChangeArrowheads="1"/>
            </p:cNvSpPr>
            <p:nvPr/>
          </p:nvSpPr>
          <p:spPr bwMode="auto">
            <a:xfrm>
              <a:off x="1655" y="3067"/>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37912" name="Oval 34"/>
            <p:cNvSpPr>
              <a:spLocks noChangeArrowheads="1"/>
            </p:cNvSpPr>
            <p:nvPr/>
          </p:nvSpPr>
          <p:spPr bwMode="auto">
            <a:xfrm>
              <a:off x="748" y="286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7913" name="Text Box 35"/>
            <p:cNvSpPr txBox="1">
              <a:spLocks noChangeArrowheads="1"/>
            </p:cNvSpPr>
            <p:nvPr/>
          </p:nvSpPr>
          <p:spPr bwMode="auto">
            <a:xfrm>
              <a:off x="1474" y="252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元件 </a:t>
              </a:r>
            </a:p>
          </p:txBody>
        </p:sp>
      </p:grpSp>
      <p:sp>
        <p:nvSpPr>
          <p:cNvPr id="37898" name="Oval 36"/>
          <p:cNvSpPr>
            <a:spLocks noChangeArrowheads="1"/>
          </p:cNvSpPr>
          <p:nvPr/>
        </p:nvSpPr>
        <p:spPr bwMode="auto">
          <a:xfrm>
            <a:off x="8243888" y="245745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7899" name="Line 37"/>
          <p:cNvSpPr>
            <a:spLocks noChangeShapeType="1"/>
          </p:cNvSpPr>
          <p:nvPr/>
        </p:nvSpPr>
        <p:spPr bwMode="auto">
          <a:xfrm flipH="1">
            <a:off x="5508625" y="2492375"/>
            <a:ext cx="431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Text Box 38"/>
          <p:cNvSpPr txBox="1">
            <a:spLocks noChangeArrowheads="1"/>
          </p:cNvSpPr>
          <p:nvPr/>
        </p:nvSpPr>
        <p:spPr bwMode="auto">
          <a:xfrm>
            <a:off x="5580063" y="3284538"/>
            <a:ext cx="2159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en-US" altLang="zh-CN" sz="2400" i="1">
                <a:latin typeface="+mj-lt"/>
              </a:rPr>
              <a:t>u </a:t>
            </a:r>
            <a:r>
              <a:rPr lang="en-US" altLang="zh-CN" sz="2400">
                <a:latin typeface="+mj-lt"/>
              </a:rPr>
              <a:t>= 2V</a:t>
            </a:r>
          </a:p>
          <a:p>
            <a:pPr algn="ctr" eaLnBrk="1" hangingPunct="1">
              <a:spcBef>
                <a:spcPct val="50000"/>
              </a:spcBef>
              <a:buClrTx/>
              <a:buSzTx/>
              <a:buFontTx/>
              <a:buNone/>
              <a:defRPr/>
            </a:pPr>
            <a:r>
              <a:rPr lang="en-US" altLang="zh-CN" sz="2400" i="1">
                <a:latin typeface="+mj-lt"/>
              </a:rPr>
              <a:t>i </a:t>
            </a:r>
            <a:r>
              <a:rPr lang="en-US" altLang="zh-CN" sz="2400">
                <a:latin typeface="+mj-lt"/>
              </a:rPr>
              <a:t>= -1A</a:t>
            </a:r>
          </a:p>
        </p:txBody>
      </p:sp>
      <p:sp>
        <p:nvSpPr>
          <p:cNvPr id="26663" name="Text Box 39"/>
          <p:cNvSpPr txBox="1">
            <a:spLocks noChangeArrowheads="1"/>
          </p:cNvSpPr>
          <p:nvPr/>
        </p:nvSpPr>
        <p:spPr bwMode="auto">
          <a:xfrm>
            <a:off x="4978400" y="4508500"/>
            <a:ext cx="38417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元件释放的功率：</a:t>
            </a:r>
            <a:r>
              <a:rPr lang="en-US" altLang="zh-CN" sz="2000" i="1">
                <a:latin typeface="Times New Roman" panose="02020603050405020304" pitchFamily="18" charset="0"/>
              </a:rPr>
              <a:t>p = ui = </a:t>
            </a:r>
            <a:r>
              <a:rPr lang="en-US" altLang="zh-CN" sz="2000">
                <a:latin typeface="Times New Roman" panose="02020603050405020304" pitchFamily="18" charset="0"/>
              </a:rPr>
              <a:t>-10W</a:t>
            </a:r>
          </a:p>
        </p:txBody>
      </p:sp>
      <p:sp>
        <p:nvSpPr>
          <p:cNvPr id="26664" name="Text Box 40"/>
          <p:cNvSpPr txBox="1">
            <a:spLocks noChangeArrowheads="1"/>
          </p:cNvSpPr>
          <p:nvPr/>
        </p:nvSpPr>
        <p:spPr bwMode="auto">
          <a:xfrm>
            <a:off x="4978400" y="5084763"/>
            <a:ext cx="3482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所以该元件实际</a:t>
            </a:r>
            <a:r>
              <a:rPr lang="zh-CN" altLang="en-US" sz="2000">
                <a:solidFill>
                  <a:srgbClr val="0000FF"/>
                </a:solidFill>
              </a:rPr>
              <a:t>吸收</a:t>
            </a:r>
            <a:r>
              <a:rPr lang="zh-CN" altLang="en-US" sz="2000"/>
              <a:t>功率。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46"/>
                                        </p:tgtEl>
                                        <p:attrNameLst>
                                          <p:attrName>style.visibility</p:attrName>
                                        </p:attrNameLst>
                                      </p:cBhvr>
                                      <p:to>
                                        <p:strVal val="visible"/>
                                      </p:to>
                                    </p:set>
                                    <p:animEffect transition="in" filter="blinds(horizontal)">
                                      <p:cBhvr>
                                        <p:cTn id="7" dur="500"/>
                                        <p:tgtEl>
                                          <p:spTgt spid="266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47"/>
                                        </p:tgtEl>
                                        <p:attrNameLst>
                                          <p:attrName>style.visibility</p:attrName>
                                        </p:attrNameLst>
                                      </p:cBhvr>
                                      <p:to>
                                        <p:strVal val="visible"/>
                                      </p:to>
                                    </p:set>
                                    <p:animEffect transition="in" filter="blinds(horizontal)">
                                      <p:cBhvr>
                                        <p:cTn id="12" dur="500"/>
                                        <p:tgtEl>
                                          <p:spTgt spid="26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63"/>
                                        </p:tgtEl>
                                        <p:attrNameLst>
                                          <p:attrName>style.visibility</p:attrName>
                                        </p:attrNameLst>
                                      </p:cBhvr>
                                      <p:to>
                                        <p:strVal val="visible"/>
                                      </p:to>
                                    </p:set>
                                    <p:animEffect transition="in" filter="blinds(horizontal)">
                                      <p:cBhvr>
                                        <p:cTn id="17" dur="500"/>
                                        <p:tgtEl>
                                          <p:spTgt spid="266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64"/>
                                        </p:tgtEl>
                                        <p:attrNameLst>
                                          <p:attrName>style.visibility</p:attrName>
                                        </p:attrNameLst>
                                      </p:cBhvr>
                                      <p:to>
                                        <p:strVal val="visible"/>
                                      </p:to>
                                    </p:set>
                                    <p:animEffect transition="in" filter="blinds(horizontal)">
                                      <p:cBhvr>
                                        <p:cTn id="22" dur="500"/>
                                        <p:tgtEl>
                                          <p:spTgt spid="2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p:bldP spid="26647" grpId="0"/>
      <p:bldP spid="26663" grpId="0"/>
      <p:bldP spid="266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cs typeface="Arial" panose="020B0604020202020204" pitchFamily="34" charset="0"/>
              </a:rPr>
              <a:t>§1-4  </a:t>
            </a:r>
            <a:r>
              <a:rPr lang="zh-CN" altLang="en-US">
                <a:cs typeface="Arial" panose="020B0604020202020204" pitchFamily="34" charset="0"/>
              </a:rPr>
              <a:t>电路元件</a:t>
            </a:r>
          </a:p>
        </p:txBody>
      </p:sp>
      <p:sp>
        <p:nvSpPr>
          <p:cNvPr id="22531" name="Rectangle 3"/>
          <p:cNvSpPr>
            <a:spLocks noGrp="1" noChangeArrowheads="1"/>
          </p:cNvSpPr>
          <p:nvPr>
            <p:ph type="body" idx="1"/>
          </p:nvPr>
        </p:nvSpPr>
        <p:spPr>
          <a:xfrm>
            <a:off x="609600" y="981075"/>
            <a:ext cx="8062913" cy="5394325"/>
          </a:xfrm>
        </p:spPr>
        <p:txBody>
          <a:bodyPr/>
          <a:lstStyle/>
          <a:p>
            <a:pPr eaLnBrk="1" hangingPunct="1">
              <a:defRPr/>
            </a:pPr>
            <a:r>
              <a:rPr lang="zh-CN" altLang="en-US" sz="2400" dirty="0">
                <a:cs typeface="Arial" panose="020B0604020202020204" pitchFamily="34" charset="0"/>
              </a:rPr>
              <a:t>集总元件</a:t>
            </a:r>
            <a:endParaRPr lang="en-US" altLang="zh-CN" sz="2400" dirty="0">
              <a:cs typeface="Arial" panose="020B0604020202020204" pitchFamily="34" charset="0"/>
            </a:endParaRPr>
          </a:p>
          <a:p>
            <a:pPr marL="457200" lvl="1" indent="0" eaLnBrk="1" hangingPunct="1">
              <a:spcBef>
                <a:spcPts val="1200"/>
              </a:spcBef>
              <a:buFont typeface="Wingdings" panose="05000000000000000000" pitchFamily="2" charset="2"/>
              <a:buNone/>
              <a:defRPr/>
            </a:pPr>
            <a:r>
              <a:rPr lang="zh-CN" altLang="en-US" sz="2200" dirty="0">
                <a:cs typeface="Arial" panose="020B0604020202020204" pitchFamily="34" charset="0"/>
              </a:rPr>
              <a:t>在任何时刻，流入二端元件一个端子的电流等于从另一端子流出的电流，且两个端子之间的电压为单值量。</a:t>
            </a:r>
          </a:p>
          <a:p>
            <a:pPr eaLnBrk="1" hangingPunct="1">
              <a:defRPr/>
            </a:pPr>
            <a:endParaRPr lang="zh-CN" altLang="en-US" sz="2400" dirty="0">
              <a:cs typeface="Arial" panose="020B0604020202020204" pitchFamily="34" charset="0"/>
            </a:endParaRPr>
          </a:p>
          <a:p>
            <a:pPr eaLnBrk="1" hangingPunct="1">
              <a:spcBef>
                <a:spcPts val="2400"/>
              </a:spcBef>
              <a:defRPr/>
            </a:pPr>
            <a:r>
              <a:rPr lang="zh-CN" altLang="en-US" sz="2400" dirty="0">
                <a:cs typeface="Arial" panose="020B0604020202020204" pitchFamily="34" charset="0"/>
              </a:rPr>
              <a:t>线性元件</a:t>
            </a:r>
            <a:endParaRPr lang="en-US" altLang="zh-CN" sz="2400" dirty="0">
              <a:cs typeface="Arial" panose="020B0604020202020204" pitchFamily="34" charset="0"/>
            </a:endParaRPr>
          </a:p>
          <a:p>
            <a:pPr marL="457200" lvl="1" indent="0" eaLnBrk="1" hangingPunct="1">
              <a:spcBef>
                <a:spcPts val="1200"/>
              </a:spcBef>
              <a:buFont typeface="Wingdings" panose="05000000000000000000" pitchFamily="2" charset="2"/>
              <a:buNone/>
              <a:defRPr/>
            </a:pPr>
            <a:r>
              <a:rPr lang="zh-CN" altLang="en-US" sz="2200" dirty="0">
                <a:cs typeface="Arial" panose="020B0604020202020204" pitchFamily="34" charset="0"/>
              </a:rPr>
              <a:t>如果表示元件特性的代数关系是一个线性关系，则该元件称为线性元件。</a:t>
            </a:r>
          </a:p>
          <a:p>
            <a:pPr eaLnBrk="1" hangingPunct="1">
              <a:defRPr/>
            </a:pPr>
            <a:r>
              <a:rPr lang="zh-CN" altLang="en-US" sz="2400" dirty="0">
                <a:cs typeface="Arial" panose="020B0604020202020204" pitchFamily="34" charset="0"/>
              </a:rPr>
              <a:t>无源元件和有源元件</a:t>
            </a:r>
            <a:endParaRPr lang="en-US" altLang="zh-CN" sz="2400" dirty="0">
              <a:cs typeface="Arial" panose="020B0604020202020204" pitchFamily="34" charset="0"/>
            </a:endParaRPr>
          </a:p>
          <a:p>
            <a:pPr lvl="1" eaLnBrk="1" hangingPunct="1">
              <a:spcBef>
                <a:spcPts val="600"/>
              </a:spcBef>
              <a:defRPr/>
            </a:pPr>
            <a:r>
              <a:rPr lang="zh-CN" altLang="en-US" sz="2000" dirty="0">
                <a:cs typeface="Arial" panose="020B0604020202020204" pitchFamily="34" charset="0"/>
              </a:rPr>
              <a:t>电子元器件工作时，其内部没有任何形式的电源，则这种器件叫做无源器件</a:t>
            </a:r>
            <a:endParaRPr lang="en-US" altLang="zh-CN" sz="2000" dirty="0">
              <a:cs typeface="Arial" panose="020B0604020202020204" pitchFamily="34" charset="0"/>
            </a:endParaRPr>
          </a:p>
          <a:p>
            <a:pPr lvl="1" eaLnBrk="1" hangingPunct="1">
              <a:spcBef>
                <a:spcPts val="600"/>
              </a:spcBef>
              <a:defRPr/>
            </a:pPr>
            <a:r>
              <a:rPr lang="zh-CN" altLang="en-US" sz="2000" dirty="0">
                <a:cs typeface="Arial" panose="020B0604020202020204" pitchFamily="34" charset="0"/>
              </a:rPr>
              <a:t>电子元器件工作时，其内部有电源存在，则这种器件叫做有源元件。</a:t>
            </a:r>
          </a:p>
        </p:txBody>
      </p:sp>
      <p:grpSp>
        <p:nvGrpSpPr>
          <p:cNvPr id="39940" name="Group 4"/>
          <p:cNvGrpSpPr>
            <a:grpSpLocks/>
          </p:cNvGrpSpPr>
          <p:nvPr/>
        </p:nvGrpSpPr>
        <p:grpSpPr bwMode="auto">
          <a:xfrm>
            <a:off x="2411413" y="2205038"/>
            <a:ext cx="3529012" cy="1230312"/>
            <a:chOff x="521" y="1570"/>
            <a:chExt cx="2223" cy="775"/>
          </a:xfrm>
        </p:grpSpPr>
        <p:grpSp>
          <p:nvGrpSpPr>
            <p:cNvPr id="39941" name="Group 5"/>
            <p:cNvGrpSpPr>
              <a:grpSpLocks/>
            </p:cNvGrpSpPr>
            <p:nvPr/>
          </p:nvGrpSpPr>
          <p:grpSpPr bwMode="auto">
            <a:xfrm>
              <a:off x="521" y="1570"/>
              <a:ext cx="2223" cy="775"/>
              <a:chOff x="612" y="2523"/>
              <a:chExt cx="2223" cy="775"/>
            </a:xfrm>
          </p:grpSpPr>
          <p:sp>
            <p:nvSpPr>
              <p:cNvPr id="39944" name="Text Box 6"/>
              <p:cNvSpPr txBox="1">
                <a:spLocks noChangeArrowheads="1"/>
              </p:cNvSpPr>
              <p:nvPr/>
            </p:nvSpPr>
            <p:spPr bwMode="auto">
              <a:xfrm>
                <a:off x="2562" y="2614"/>
                <a:ext cx="2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9945" name="Rectangle 7"/>
              <p:cNvSpPr>
                <a:spLocks noChangeArrowheads="1"/>
              </p:cNvSpPr>
              <p:nvPr/>
            </p:nvSpPr>
            <p:spPr bwMode="auto">
              <a:xfrm>
                <a:off x="1429" y="2750"/>
                <a:ext cx="680"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9946" name="Line 8"/>
              <p:cNvSpPr>
                <a:spLocks noChangeShapeType="1"/>
              </p:cNvSpPr>
              <p:nvPr/>
            </p:nvSpPr>
            <p:spPr bwMode="auto">
              <a:xfrm>
                <a:off x="793" y="2886"/>
                <a:ext cx="6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7" name="Text Box 9"/>
              <p:cNvSpPr txBox="1">
                <a:spLocks noChangeArrowheads="1"/>
              </p:cNvSpPr>
              <p:nvPr/>
            </p:nvSpPr>
            <p:spPr bwMode="auto">
              <a:xfrm>
                <a:off x="2562" y="288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B</a:t>
                </a:r>
              </a:p>
            </p:txBody>
          </p:sp>
          <p:sp>
            <p:nvSpPr>
              <p:cNvPr id="39948" name="Line 10"/>
              <p:cNvSpPr>
                <a:spLocks noChangeShapeType="1"/>
              </p:cNvSpPr>
              <p:nvPr/>
            </p:nvSpPr>
            <p:spPr bwMode="auto">
              <a:xfrm>
                <a:off x="2109" y="288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9" name="Text Box 11"/>
              <p:cNvSpPr txBox="1">
                <a:spLocks noChangeArrowheads="1"/>
              </p:cNvSpPr>
              <p:nvPr/>
            </p:nvSpPr>
            <p:spPr bwMode="auto">
              <a:xfrm>
                <a:off x="641" y="2931"/>
                <a:ext cx="2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a:t>
                </a:r>
              </a:p>
            </p:txBody>
          </p:sp>
          <p:sp>
            <p:nvSpPr>
              <p:cNvPr id="39950" name="Text Box 12"/>
              <p:cNvSpPr txBox="1">
                <a:spLocks noChangeArrowheads="1"/>
              </p:cNvSpPr>
              <p:nvPr/>
            </p:nvSpPr>
            <p:spPr bwMode="auto">
              <a:xfrm>
                <a:off x="612" y="261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39951" name="Text Box 13"/>
              <p:cNvSpPr txBox="1">
                <a:spLocks noChangeArrowheads="1"/>
              </p:cNvSpPr>
              <p:nvPr/>
            </p:nvSpPr>
            <p:spPr bwMode="auto">
              <a:xfrm>
                <a:off x="1020" y="265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39952" name="Text Box 14"/>
              <p:cNvSpPr txBox="1">
                <a:spLocks noChangeArrowheads="1"/>
              </p:cNvSpPr>
              <p:nvPr/>
            </p:nvSpPr>
            <p:spPr bwMode="auto">
              <a:xfrm>
                <a:off x="1655" y="3067"/>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39953" name="Oval 15"/>
              <p:cNvSpPr>
                <a:spLocks noChangeArrowheads="1"/>
              </p:cNvSpPr>
              <p:nvPr/>
            </p:nvSpPr>
            <p:spPr bwMode="auto">
              <a:xfrm>
                <a:off x="748" y="286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9954" name="Text Box 16"/>
              <p:cNvSpPr txBox="1">
                <a:spLocks noChangeArrowheads="1"/>
              </p:cNvSpPr>
              <p:nvPr/>
            </p:nvSpPr>
            <p:spPr bwMode="auto">
              <a:xfrm>
                <a:off x="1474" y="2523"/>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元件 </a:t>
                </a:r>
              </a:p>
            </p:txBody>
          </p:sp>
        </p:grpSp>
        <p:sp>
          <p:nvSpPr>
            <p:cNvPr id="39942" name="Oval 17"/>
            <p:cNvSpPr>
              <a:spLocks noChangeArrowheads="1"/>
            </p:cNvSpPr>
            <p:nvPr/>
          </p:nvSpPr>
          <p:spPr bwMode="auto">
            <a:xfrm>
              <a:off x="2608" y="1911"/>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9943" name="Line 18"/>
            <p:cNvSpPr>
              <a:spLocks noChangeShapeType="1"/>
            </p:cNvSpPr>
            <p:nvPr/>
          </p:nvSpPr>
          <p:spPr bwMode="auto">
            <a:xfrm>
              <a:off x="930" y="1933"/>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1188" y="357188"/>
            <a:ext cx="6807200" cy="407987"/>
          </a:xfrm>
        </p:spPr>
        <p:txBody>
          <a:bodyPr/>
          <a:lstStyle/>
          <a:p>
            <a:pPr eaLnBrk="1" hangingPunct="1"/>
            <a:r>
              <a:rPr lang="en-US" altLang="zh-CN" sz="3800">
                <a:cs typeface="Arial" panose="020B0604020202020204" pitchFamily="34" charset="0"/>
              </a:rPr>
              <a:t>§1-5  </a:t>
            </a:r>
            <a:r>
              <a:rPr lang="zh-CN" altLang="en-US" sz="3800">
                <a:cs typeface="Arial" panose="020B0604020202020204" pitchFamily="34" charset="0"/>
              </a:rPr>
              <a:t>电阻元件</a:t>
            </a:r>
          </a:p>
        </p:txBody>
      </p:sp>
      <p:sp>
        <p:nvSpPr>
          <p:cNvPr id="23555" name="Rectangle 3"/>
          <p:cNvSpPr>
            <a:spLocks noGrp="1" noChangeArrowheads="1"/>
          </p:cNvSpPr>
          <p:nvPr>
            <p:ph type="body" idx="1"/>
          </p:nvPr>
        </p:nvSpPr>
        <p:spPr>
          <a:xfrm>
            <a:off x="611188" y="981075"/>
            <a:ext cx="7921625" cy="5256213"/>
          </a:xfrm>
        </p:spPr>
        <p:txBody>
          <a:bodyPr/>
          <a:lstStyle/>
          <a:p>
            <a:pPr eaLnBrk="1" hangingPunct="1">
              <a:lnSpc>
                <a:spcPct val="90000"/>
              </a:lnSpc>
              <a:buFont typeface="Wingdings" panose="05000000000000000000" pitchFamily="2" charset="2"/>
              <a:buNone/>
              <a:defRPr/>
            </a:pPr>
            <a:r>
              <a:rPr lang="en-US" altLang="zh-CN" sz="2400" dirty="0"/>
              <a:t>1</a:t>
            </a:r>
            <a:r>
              <a:rPr lang="zh-CN" altLang="en-US" sz="2400" dirty="0"/>
              <a:t>、定义：在电压和电流取关联参考方向下，在任何时刻它两端的电压和电流关系符合欧姆定律：</a:t>
            </a:r>
            <a:r>
              <a:rPr lang="en-US" altLang="zh-CN" sz="2400" i="1" dirty="0">
                <a:latin typeface="Times New Roman" panose="02020603050405020304" pitchFamily="18" charset="0"/>
              </a:rPr>
              <a:t>u =</a:t>
            </a:r>
            <a:r>
              <a:rPr lang="en-US" altLang="zh-CN" sz="2400" dirty="0">
                <a:latin typeface="Times New Roman" panose="02020603050405020304" pitchFamily="18" charset="0"/>
              </a:rPr>
              <a:t>R </a:t>
            </a:r>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400" dirty="0"/>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r>
              <a:rPr lang="zh-CN" altLang="en-US" sz="2400" dirty="0"/>
              <a:t>：电压，单位：伏（</a:t>
            </a:r>
            <a:r>
              <a:rPr lang="en-US" altLang="zh-CN" sz="2400" dirty="0">
                <a:latin typeface="Times New Roman" panose="02020603050405020304" pitchFamily="18" charset="0"/>
              </a:rPr>
              <a:t>V</a:t>
            </a:r>
            <a:r>
              <a:rPr lang="zh-CN" altLang="en-US" sz="2400" dirty="0"/>
              <a:t>）；</a:t>
            </a:r>
          </a:p>
          <a:p>
            <a:pPr eaLnBrk="1" hangingPunct="1">
              <a:lnSpc>
                <a:spcPct val="90000"/>
              </a:lnSpc>
              <a:buFont typeface="Wingdings" panose="05000000000000000000" pitchFamily="2" charset="2"/>
              <a:buNone/>
              <a:defRPr/>
            </a:pPr>
            <a:r>
              <a:rPr lang="zh-CN" altLang="en-US" sz="2400" dirty="0"/>
              <a:t>    </a:t>
            </a:r>
            <a:r>
              <a:rPr lang="en-US" altLang="zh-CN" sz="2400" i="1" dirty="0" err="1">
                <a:latin typeface="Times New Roman" panose="02020603050405020304" pitchFamily="18" charset="0"/>
              </a:rPr>
              <a:t>i</a:t>
            </a:r>
            <a:r>
              <a:rPr lang="zh-CN" altLang="en-US" sz="2400" dirty="0"/>
              <a:t>：电流，单位：安（</a:t>
            </a:r>
            <a:r>
              <a:rPr lang="en-US" altLang="zh-CN" sz="2400" dirty="0">
                <a:latin typeface="Times New Roman" panose="02020603050405020304" pitchFamily="18" charset="0"/>
              </a:rPr>
              <a:t>A</a:t>
            </a:r>
            <a:r>
              <a:rPr lang="zh-CN" altLang="en-US" sz="2400" dirty="0"/>
              <a:t>）；</a:t>
            </a:r>
          </a:p>
          <a:p>
            <a:pPr eaLnBrk="1" hangingPunct="1">
              <a:lnSpc>
                <a:spcPct val="90000"/>
              </a:lnSpc>
              <a:buFont typeface="Wingdings" panose="05000000000000000000" pitchFamily="2" charset="2"/>
              <a:buNone/>
              <a:defRPr/>
            </a:pPr>
            <a:r>
              <a:rPr lang="zh-CN" altLang="en-US" sz="2400" dirty="0"/>
              <a:t>  </a:t>
            </a:r>
            <a:r>
              <a:rPr lang="en-US" altLang="zh-CN" sz="2400" dirty="0">
                <a:latin typeface="Times New Roman" panose="02020603050405020304" pitchFamily="18" charset="0"/>
              </a:rPr>
              <a:t>R</a:t>
            </a:r>
            <a:r>
              <a:rPr lang="zh-CN" altLang="en-US" sz="2400" dirty="0"/>
              <a:t>：电阻，单位：欧姆（</a:t>
            </a:r>
            <a:r>
              <a:rPr lang="el-GR" altLang="zh-CN" sz="2400" dirty="0">
                <a:latin typeface="Times New Roman" panose="02020603050405020304" pitchFamily="18" charset="0"/>
              </a:rPr>
              <a:t>Ω</a:t>
            </a:r>
            <a:r>
              <a:rPr lang="zh-CN" altLang="en-US" sz="2400" dirty="0">
                <a:latin typeface="宋体" panose="02010600030101010101" pitchFamily="2" charset="-122"/>
              </a:rPr>
              <a:t>）</a:t>
            </a:r>
          </a:p>
          <a:p>
            <a:pPr eaLnBrk="1" hangingPunct="1">
              <a:lnSpc>
                <a:spcPct val="90000"/>
              </a:lnSpc>
              <a:buFont typeface="Wingdings" panose="05000000000000000000" pitchFamily="2" charset="2"/>
              <a:buNone/>
              <a:defRPr/>
            </a:pPr>
            <a:r>
              <a:rPr lang="zh-CN" altLang="en-US" sz="2400" dirty="0">
                <a:latin typeface="宋体" panose="02010600030101010101" pitchFamily="2" charset="-122"/>
              </a:rPr>
              <a:t> </a:t>
            </a:r>
            <a:endParaRPr lang="en-US" altLang="zh-CN" sz="2400" dirty="0">
              <a:latin typeface="宋体" panose="02010600030101010101" pitchFamily="2" charset="-122"/>
            </a:endParaRPr>
          </a:p>
          <a:p>
            <a:pPr eaLnBrk="1" hangingPunct="1">
              <a:lnSpc>
                <a:spcPct val="90000"/>
              </a:lnSpc>
              <a:buFont typeface="Wingdings" panose="05000000000000000000" pitchFamily="2" charset="2"/>
              <a:buNone/>
              <a:defRPr/>
            </a:pPr>
            <a:r>
              <a:rPr lang="zh-CN" altLang="en-US" sz="2400" dirty="0">
                <a:latin typeface="宋体" panose="02010600030101010101" pitchFamily="2" charset="-122"/>
              </a:rPr>
              <a:t>元件的</a:t>
            </a:r>
            <a:r>
              <a:rPr lang="en-US" altLang="zh-CN" sz="2400" dirty="0">
                <a:latin typeface="宋体" panose="02010600030101010101" pitchFamily="2" charset="-122"/>
              </a:rPr>
              <a:t>VCR</a:t>
            </a:r>
            <a:r>
              <a:rPr lang="zh-CN" altLang="en-US" sz="2400" dirty="0">
                <a:latin typeface="宋体" panose="02010600030101010101" pitchFamily="2" charset="-122"/>
              </a:rPr>
              <a:t>方程是电路分析的基础。</a:t>
            </a:r>
          </a:p>
          <a:p>
            <a:pPr eaLnBrk="1" hangingPunct="1">
              <a:lnSpc>
                <a:spcPct val="90000"/>
              </a:lnSpc>
              <a:buFont typeface="Wingdings" panose="05000000000000000000" pitchFamily="2" charset="2"/>
              <a:buNone/>
              <a:defRPr/>
            </a:pPr>
            <a:r>
              <a:rPr lang="zh-CN" altLang="en-US" sz="2400" dirty="0">
                <a:latin typeface="宋体" panose="02010600030101010101" pitchFamily="2" charset="-122"/>
              </a:rPr>
              <a:t> 电导：</a:t>
            </a:r>
            <a:r>
              <a:rPr lang="en-US" altLang="zh-CN" sz="2400" dirty="0">
                <a:latin typeface="Times New Roman" panose="02020603050405020304" pitchFamily="18" charset="0"/>
              </a:rPr>
              <a:t>G = 1/R   </a:t>
            </a:r>
          </a:p>
          <a:p>
            <a:pPr eaLnBrk="1" hangingPunct="1">
              <a:lnSpc>
                <a:spcPct val="90000"/>
              </a:lnSpc>
              <a:buFont typeface="Wingdings" panose="05000000000000000000" pitchFamily="2" charset="2"/>
              <a:buNone/>
              <a:defRPr/>
            </a:pPr>
            <a:r>
              <a:rPr lang="en-US" altLang="zh-CN" sz="2400" dirty="0">
                <a:latin typeface="Times New Roman" panose="02020603050405020304" pitchFamily="18" charset="0"/>
              </a:rPr>
              <a:t>  </a:t>
            </a:r>
            <a:r>
              <a:rPr lang="zh-CN" altLang="en-US" sz="2400" dirty="0">
                <a:latin typeface="Times New Roman" panose="02020603050405020304" pitchFamily="18" charset="0"/>
              </a:rPr>
              <a:t>单位：西门子（</a:t>
            </a:r>
            <a:r>
              <a:rPr lang="en-US" altLang="zh-CN" sz="2400" dirty="0">
                <a:latin typeface="Times New Roman" panose="02020603050405020304" pitchFamily="18" charset="0"/>
              </a:rPr>
              <a:t>S</a:t>
            </a:r>
            <a:r>
              <a:rPr lang="zh-CN" altLang="en-US" sz="2400" dirty="0">
                <a:latin typeface="Times New Roman" panose="02020603050405020304" pitchFamily="18" charset="0"/>
              </a:rPr>
              <a:t>）</a:t>
            </a:r>
          </a:p>
          <a:p>
            <a:pPr eaLnBrk="1" hangingPunct="1">
              <a:lnSpc>
                <a:spcPct val="90000"/>
              </a:lnSpc>
              <a:buFont typeface="Wingdings" panose="05000000000000000000" pitchFamily="2" charset="2"/>
              <a:buNone/>
              <a:defRPr/>
            </a:pPr>
            <a:r>
              <a:rPr lang="zh-CN" altLang="en-US" sz="2400" dirty="0">
                <a:latin typeface="Times New Roman" panose="02020603050405020304" pitchFamily="18" charset="0"/>
              </a:rPr>
              <a:t>        此时有：</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 </a:t>
            </a:r>
            <a:r>
              <a:rPr lang="en-US" altLang="zh-CN" sz="2400" dirty="0">
                <a:latin typeface="Times New Roman" panose="02020603050405020304" pitchFamily="18" charset="0"/>
              </a:rPr>
              <a:t>G </a:t>
            </a:r>
            <a:r>
              <a:rPr lang="en-US" altLang="zh-CN" sz="2400" i="1" dirty="0">
                <a:latin typeface="Times New Roman" panose="02020603050405020304" pitchFamily="18" charset="0"/>
              </a:rPr>
              <a:t>u</a:t>
            </a:r>
          </a:p>
          <a:p>
            <a:pPr eaLnBrk="1" hangingPunct="1">
              <a:lnSpc>
                <a:spcPct val="90000"/>
              </a:lnSpc>
              <a:buFont typeface="Wingdings" panose="05000000000000000000" pitchFamily="2" charset="2"/>
              <a:buNone/>
              <a:defRPr/>
            </a:pPr>
            <a:endParaRPr lang="zh-CN" altLang="el-GR" sz="2400" dirty="0">
              <a:latin typeface="Times New Roman" panose="02020603050405020304" pitchFamily="18" charset="0"/>
            </a:endParaRPr>
          </a:p>
        </p:txBody>
      </p:sp>
      <p:sp>
        <p:nvSpPr>
          <p:cNvPr id="41988" name="Line 4"/>
          <p:cNvSpPr>
            <a:spLocks noChangeShapeType="1"/>
          </p:cNvSpPr>
          <p:nvPr/>
        </p:nvSpPr>
        <p:spPr bwMode="auto">
          <a:xfrm>
            <a:off x="5076825" y="2565400"/>
            <a:ext cx="14398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cxnSp>
        <p:nvCxnSpPr>
          <p:cNvPr id="41989" name="AutoShape 5"/>
          <p:cNvCxnSpPr>
            <a:cxnSpLocks noChangeShapeType="1"/>
          </p:cNvCxnSpPr>
          <p:nvPr/>
        </p:nvCxnSpPr>
        <p:spPr bwMode="auto">
          <a:xfrm>
            <a:off x="4932363" y="3429000"/>
            <a:ext cx="0"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0" name="Text Box 6"/>
          <p:cNvSpPr txBox="1">
            <a:spLocks noChangeArrowheads="1"/>
          </p:cNvSpPr>
          <p:nvPr/>
        </p:nvSpPr>
        <p:spPr bwMode="auto">
          <a:xfrm>
            <a:off x="5940425" y="3502025"/>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宋体" panose="02010600030101010101" pitchFamily="2" charset="-122"/>
              </a:rPr>
              <a:t>-</a:t>
            </a:r>
          </a:p>
        </p:txBody>
      </p:sp>
      <p:sp>
        <p:nvSpPr>
          <p:cNvPr id="23559" name="Text Box 7"/>
          <p:cNvSpPr txBox="1">
            <a:spLocks noChangeArrowheads="1"/>
          </p:cNvSpPr>
          <p:nvPr/>
        </p:nvSpPr>
        <p:spPr bwMode="auto">
          <a:xfrm>
            <a:off x="7381875" y="299720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en-US" altLang="zh-CN" sz="2400">
                <a:latin typeface="+mj-lt"/>
              </a:rPr>
              <a:t>R</a:t>
            </a:r>
          </a:p>
        </p:txBody>
      </p:sp>
      <p:sp>
        <p:nvSpPr>
          <p:cNvPr id="41992" name="AutoShape 8"/>
          <p:cNvSpPr>
            <a:spLocks noChangeArrowheads="1"/>
          </p:cNvSpPr>
          <p:nvPr/>
        </p:nvSpPr>
        <p:spPr bwMode="auto">
          <a:xfrm>
            <a:off x="6013450" y="3860800"/>
            <a:ext cx="73025" cy="71438"/>
          </a:xfrm>
          <a:prstGeom prst="flowChartConnector">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1993" name="Line 9"/>
          <p:cNvSpPr>
            <a:spLocks noChangeShapeType="1"/>
          </p:cNvSpPr>
          <p:nvPr/>
        </p:nvSpPr>
        <p:spPr bwMode="auto">
          <a:xfrm>
            <a:off x="6229350" y="2538413"/>
            <a:ext cx="6477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994" name="Rectangle 10"/>
          <p:cNvSpPr>
            <a:spLocks noChangeArrowheads="1"/>
          </p:cNvSpPr>
          <p:nvPr/>
        </p:nvSpPr>
        <p:spPr bwMode="auto">
          <a:xfrm>
            <a:off x="7237413" y="2925763"/>
            <a:ext cx="144462" cy="5762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1995" name="Oval 11"/>
          <p:cNvSpPr>
            <a:spLocks noChangeArrowheads="1"/>
          </p:cNvSpPr>
          <p:nvPr/>
        </p:nvSpPr>
        <p:spPr bwMode="auto">
          <a:xfrm>
            <a:off x="6013450" y="2493963"/>
            <a:ext cx="71438" cy="7143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41996" name="AutoShape 12"/>
          <p:cNvCxnSpPr>
            <a:cxnSpLocks noChangeShapeType="1"/>
            <a:stCxn id="41995" idx="6"/>
            <a:endCxn id="41994" idx="0"/>
          </p:cNvCxnSpPr>
          <p:nvPr/>
        </p:nvCxnSpPr>
        <p:spPr bwMode="auto">
          <a:xfrm>
            <a:off x="6084888" y="2530475"/>
            <a:ext cx="1225550" cy="395288"/>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7" name="AutoShape 13"/>
          <p:cNvCxnSpPr>
            <a:cxnSpLocks noChangeShapeType="1"/>
            <a:endCxn id="41994" idx="2"/>
          </p:cNvCxnSpPr>
          <p:nvPr/>
        </p:nvCxnSpPr>
        <p:spPr bwMode="auto">
          <a:xfrm flipV="1">
            <a:off x="6084888" y="3502025"/>
            <a:ext cx="1225550" cy="395288"/>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98" name="Text Box 14"/>
          <p:cNvSpPr txBox="1">
            <a:spLocks noChangeArrowheads="1"/>
          </p:cNvSpPr>
          <p:nvPr/>
        </p:nvSpPr>
        <p:spPr bwMode="auto">
          <a:xfrm>
            <a:off x="6013450" y="2565400"/>
            <a:ext cx="3603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宋体" panose="02010600030101010101" pitchFamily="2" charset="-122"/>
              </a:rPr>
              <a:t>+</a:t>
            </a:r>
          </a:p>
        </p:txBody>
      </p:sp>
      <p:sp>
        <p:nvSpPr>
          <p:cNvPr id="41999" name="Text Box 15"/>
          <p:cNvSpPr txBox="1">
            <a:spLocks noChangeArrowheads="1"/>
          </p:cNvSpPr>
          <p:nvPr/>
        </p:nvSpPr>
        <p:spPr bwMode="auto">
          <a:xfrm>
            <a:off x="5940425" y="29972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u</a:t>
            </a:r>
          </a:p>
        </p:txBody>
      </p:sp>
      <p:sp>
        <p:nvSpPr>
          <p:cNvPr id="42000" name="Text Box 16"/>
          <p:cNvSpPr txBox="1">
            <a:spLocks noChangeArrowheads="1"/>
          </p:cNvSpPr>
          <p:nvPr/>
        </p:nvSpPr>
        <p:spPr bwMode="auto">
          <a:xfrm>
            <a:off x="6516688" y="2133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i</a:t>
            </a:r>
          </a:p>
        </p:txBody>
      </p:sp>
      <p:sp>
        <p:nvSpPr>
          <p:cNvPr id="42001" name="Line 17"/>
          <p:cNvSpPr>
            <a:spLocks noChangeShapeType="1"/>
          </p:cNvSpPr>
          <p:nvPr/>
        </p:nvSpPr>
        <p:spPr bwMode="auto">
          <a:xfrm flipV="1">
            <a:off x="6300788" y="4357688"/>
            <a:ext cx="0" cy="15128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002" name="Line 18"/>
          <p:cNvSpPr>
            <a:spLocks noChangeShapeType="1"/>
          </p:cNvSpPr>
          <p:nvPr/>
        </p:nvSpPr>
        <p:spPr bwMode="auto">
          <a:xfrm>
            <a:off x="5797550" y="5510213"/>
            <a:ext cx="19431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003" name="Text Box 19"/>
          <p:cNvSpPr txBox="1">
            <a:spLocks noChangeArrowheads="1"/>
          </p:cNvSpPr>
          <p:nvPr/>
        </p:nvSpPr>
        <p:spPr bwMode="auto">
          <a:xfrm>
            <a:off x="6013450" y="4502150"/>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i="1">
                <a:latin typeface="Times New Roman" panose="02020603050405020304" pitchFamily="18" charset="0"/>
              </a:rPr>
              <a:t>i</a:t>
            </a:r>
          </a:p>
        </p:txBody>
      </p:sp>
      <p:sp>
        <p:nvSpPr>
          <p:cNvPr id="42004" name="Text Box 20"/>
          <p:cNvSpPr txBox="1">
            <a:spLocks noChangeArrowheads="1"/>
          </p:cNvSpPr>
          <p:nvPr/>
        </p:nvSpPr>
        <p:spPr bwMode="auto">
          <a:xfrm>
            <a:off x="7308850" y="543877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i="1">
                <a:latin typeface="Times New Roman" panose="02020603050405020304" pitchFamily="18" charset="0"/>
              </a:rPr>
              <a:t>u</a:t>
            </a:r>
          </a:p>
        </p:txBody>
      </p:sp>
      <p:sp>
        <p:nvSpPr>
          <p:cNvPr id="42005" name="Line 21"/>
          <p:cNvSpPr>
            <a:spLocks noChangeShapeType="1"/>
          </p:cNvSpPr>
          <p:nvPr/>
        </p:nvSpPr>
        <p:spPr bwMode="auto">
          <a:xfrm flipV="1">
            <a:off x="6084888" y="4646613"/>
            <a:ext cx="1079500" cy="1079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006" name="Text Box 22"/>
          <p:cNvSpPr txBox="1">
            <a:spLocks noChangeArrowheads="1"/>
          </p:cNvSpPr>
          <p:nvPr/>
        </p:nvSpPr>
        <p:spPr bwMode="auto">
          <a:xfrm>
            <a:off x="5581650" y="5942013"/>
            <a:ext cx="259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latin typeface="Tahoma" panose="020B0604030504040204" pitchFamily="34" charset="0"/>
              </a:rPr>
              <a:t>电阻元件及其伏安特性</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电阻元件</a:t>
            </a:r>
          </a:p>
        </p:txBody>
      </p:sp>
      <p:sp>
        <p:nvSpPr>
          <p:cNvPr id="24579"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a:t>2</a:t>
            </a:r>
            <a:r>
              <a:rPr lang="zh-CN" altLang="en-US"/>
              <a:t>、开路和短路</a:t>
            </a:r>
          </a:p>
        </p:txBody>
      </p:sp>
      <p:sp>
        <p:nvSpPr>
          <p:cNvPr id="44036" name="Line 4"/>
          <p:cNvSpPr>
            <a:spLocks noChangeShapeType="1"/>
          </p:cNvSpPr>
          <p:nvPr/>
        </p:nvSpPr>
        <p:spPr bwMode="auto">
          <a:xfrm flipV="1">
            <a:off x="2627313" y="3789363"/>
            <a:ext cx="0" cy="287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4037" name="Group 5"/>
          <p:cNvGrpSpPr>
            <a:grpSpLocks/>
          </p:cNvGrpSpPr>
          <p:nvPr/>
        </p:nvGrpSpPr>
        <p:grpSpPr bwMode="auto">
          <a:xfrm>
            <a:off x="1763713" y="2636838"/>
            <a:ext cx="1512887" cy="1439862"/>
            <a:chOff x="1111" y="1661"/>
            <a:chExt cx="953" cy="907"/>
          </a:xfrm>
        </p:grpSpPr>
        <p:sp>
          <p:nvSpPr>
            <p:cNvPr id="44050" name="Oval 6"/>
            <p:cNvSpPr>
              <a:spLocks noChangeArrowheads="1"/>
            </p:cNvSpPr>
            <p:nvPr/>
          </p:nvSpPr>
          <p:spPr bwMode="auto">
            <a:xfrm>
              <a:off x="2018" y="1842"/>
              <a:ext cx="46" cy="46"/>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51" name="Oval 7"/>
            <p:cNvSpPr>
              <a:spLocks noChangeArrowheads="1"/>
            </p:cNvSpPr>
            <p:nvPr/>
          </p:nvSpPr>
          <p:spPr bwMode="auto">
            <a:xfrm>
              <a:off x="2018" y="2387"/>
              <a:ext cx="46" cy="4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52" name="Rectangle 8"/>
            <p:cNvSpPr>
              <a:spLocks noChangeArrowheads="1"/>
            </p:cNvSpPr>
            <p:nvPr/>
          </p:nvSpPr>
          <p:spPr bwMode="auto">
            <a:xfrm>
              <a:off x="1111" y="1661"/>
              <a:ext cx="544" cy="90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53" name="Line 9"/>
            <p:cNvSpPr>
              <a:spLocks noChangeShapeType="1"/>
            </p:cNvSpPr>
            <p:nvPr/>
          </p:nvSpPr>
          <p:spPr bwMode="auto">
            <a:xfrm>
              <a:off x="1655" y="1661"/>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cxnSp>
          <p:nvCxnSpPr>
            <p:cNvPr id="44054" name="AutoShape 10"/>
            <p:cNvCxnSpPr>
              <a:cxnSpLocks noChangeShapeType="1"/>
              <a:stCxn id="44051" idx="2"/>
              <a:endCxn id="44036" idx="1"/>
            </p:cNvCxnSpPr>
            <p:nvPr/>
          </p:nvCxnSpPr>
          <p:spPr bwMode="auto">
            <a:xfrm rot="10800000">
              <a:off x="1655" y="2388"/>
              <a:ext cx="363" cy="22"/>
            </a:xfrm>
            <a:prstGeom prst="bentConnector4">
              <a:avLst>
                <a:gd name="adj1" fmla="val 99995"/>
                <a:gd name="adj2" fmla="val 759093"/>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5" name="AutoShape 11"/>
            <p:cNvCxnSpPr>
              <a:cxnSpLocks noChangeShapeType="1"/>
              <a:stCxn id="44050" idx="2"/>
              <a:endCxn id="44053" idx="1"/>
            </p:cNvCxnSpPr>
            <p:nvPr/>
          </p:nvCxnSpPr>
          <p:spPr bwMode="auto">
            <a:xfrm rot="10800000">
              <a:off x="1655" y="1842"/>
              <a:ext cx="363" cy="23"/>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038" name="Group 12"/>
          <p:cNvGrpSpPr>
            <a:grpSpLocks/>
          </p:cNvGrpSpPr>
          <p:nvPr/>
        </p:nvGrpSpPr>
        <p:grpSpPr bwMode="auto">
          <a:xfrm>
            <a:off x="4932363" y="2565400"/>
            <a:ext cx="1512887" cy="1439863"/>
            <a:chOff x="1111" y="1661"/>
            <a:chExt cx="953" cy="907"/>
          </a:xfrm>
        </p:grpSpPr>
        <p:sp>
          <p:nvSpPr>
            <p:cNvPr id="44044" name="Oval 13"/>
            <p:cNvSpPr>
              <a:spLocks noChangeArrowheads="1"/>
            </p:cNvSpPr>
            <p:nvPr/>
          </p:nvSpPr>
          <p:spPr bwMode="auto">
            <a:xfrm>
              <a:off x="2018" y="1842"/>
              <a:ext cx="46" cy="46"/>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45" name="Oval 14"/>
            <p:cNvSpPr>
              <a:spLocks noChangeArrowheads="1"/>
            </p:cNvSpPr>
            <p:nvPr/>
          </p:nvSpPr>
          <p:spPr bwMode="auto">
            <a:xfrm>
              <a:off x="2018" y="2387"/>
              <a:ext cx="46" cy="4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46" name="Rectangle 15"/>
            <p:cNvSpPr>
              <a:spLocks noChangeArrowheads="1"/>
            </p:cNvSpPr>
            <p:nvPr/>
          </p:nvSpPr>
          <p:spPr bwMode="auto">
            <a:xfrm>
              <a:off x="1111" y="1661"/>
              <a:ext cx="544" cy="90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47" name="Line 16"/>
            <p:cNvSpPr>
              <a:spLocks noChangeShapeType="1"/>
            </p:cNvSpPr>
            <p:nvPr/>
          </p:nvSpPr>
          <p:spPr bwMode="auto">
            <a:xfrm>
              <a:off x="1655" y="1661"/>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cxnSp>
          <p:nvCxnSpPr>
            <p:cNvPr id="44048" name="AutoShape 17"/>
            <p:cNvCxnSpPr>
              <a:cxnSpLocks noChangeShapeType="1"/>
              <a:stCxn id="44045" idx="2"/>
            </p:cNvCxnSpPr>
            <p:nvPr/>
          </p:nvCxnSpPr>
          <p:spPr bwMode="auto">
            <a:xfrm rot="10800000">
              <a:off x="1655" y="2388"/>
              <a:ext cx="363" cy="22"/>
            </a:xfrm>
            <a:prstGeom prst="bentConnector4">
              <a:avLst>
                <a:gd name="adj1" fmla="val 99995"/>
                <a:gd name="adj2" fmla="val 759093"/>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9" name="AutoShape 18"/>
            <p:cNvCxnSpPr>
              <a:cxnSpLocks noChangeShapeType="1"/>
              <a:stCxn id="44044" idx="2"/>
              <a:endCxn id="44047" idx="1"/>
            </p:cNvCxnSpPr>
            <p:nvPr/>
          </p:nvCxnSpPr>
          <p:spPr bwMode="auto">
            <a:xfrm rot="10800000">
              <a:off x="1655" y="1842"/>
              <a:ext cx="363" cy="23"/>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039" name="Text Box 19"/>
          <p:cNvSpPr txBox="1">
            <a:spLocks noChangeArrowheads="1"/>
          </p:cNvSpPr>
          <p:nvPr/>
        </p:nvSpPr>
        <p:spPr bwMode="auto">
          <a:xfrm>
            <a:off x="3059113" y="3068638"/>
            <a:ext cx="576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开路</a:t>
            </a:r>
          </a:p>
        </p:txBody>
      </p:sp>
      <p:cxnSp>
        <p:nvCxnSpPr>
          <p:cNvPr id="44040" name="AutoShape 20"/>
          <p:cNvCxnSpPr>
            <a:cxnSpLocks noChangeShapeType="1"/>
            <a:stCxn id="44044" idx="6"/>
            <a:endCxn id="44045" idx="6"/>
          </p:cNvCxnSpPr>
          <p:nvPr/>
        </p:nvCxnSpPr>
        <p:spPr bwMode="auto">
          <a:xfrm>
            <a:off x="6445250" y="2889250"/>
            <a:ext cx="1588" cy="865188"/>
          </a:xfrm>
          <a:prstGeom prst="curvedConnector3">
            <a:avLst>
              <a:gd name="adj1" fmla="val 14400000"/>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1" name="Text Box 21"/>
          <p:cNvSpPr txBox="1">
            <a:spLocks noChangeArrowheads="1"/>
          </p:cNvSpPr>
          <p:nvPr/>
        </p:nvSpPr>
        <p:spPr bwMode="auto">
          <a:xfrm>
            <a:off x="6588125" y="2924175"/>
            <a:ext cx="647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短路</a:t>
            </a:r>
          </a:p>
        </p:txBody>
      </p:sp>
      <p:sp>
        <p:nvSpPr>
          <p:cNvPr id="44042" name="Text Box 22"/>
          <p:cNvSpPr txBox="1">
            <a:spLocks noChangeArrowheads="1"/>
          </p:cNvSpPr>
          <p:nvPr/>
        </p:nvSpPr>
        <p:spPr bwMode="auto">
          <a:xfrm>
            <a:off x="1763713" y="4437063"/>
            <a:ext cx="1439862"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 = </a:t>
            </a:r>
            <a:r>
              <a:rPr lang="en-US" altLang="zh-CN" sz="2400">
                <a:latin typeface="Times New Roman" panose="02020603050405020304" pitchFamily="18" charset="0"/>
                <a:cs typeface="Arial" panose="020B0604020202020204" pitchFamily="34" charset="0"/>
              </a:rPr>
              <a:t>∞</a:t>
            </a:r>
          </a:p>
          <a:p>
            <a:pPr eaLnBrk="1" hangingPunct="1">
              <a:spcBef>
                <a:spcPct val="50000"/>
              </a:spcBef>
              <a:buClrTx/>
              <a:buSzTx/>
              <a:buFontTx/>
              <a:buNone/>
            </a:pPr>
            <a:r>
              <a:rPr lang="en-US" altLang="zh-CN" sz="2400" i="1">
                <a:latin typeface="Times New Roman" panose="02020603050405020304" pitchFamily="18" charset="0"/>
                <a:cs typeface="Arial" panose="020B0604020202020204" pitchFamily="34" charset="0"/>
              </a:rPr>
              <a:t>i </a:t>
            </a:r>
            <a:r>
              <a:rPr lang="zh-CN" altLang="en-US" sz="2400">
                <a:latin typeface="Times New Roman" panose="02020603050405020304" pitchFamily="18" charset="0"/>
                <a:cs typeface="Arial" panose="020B0604020202020204" pitchFamily="34" charset="0"/>
              </a:rPr>
              <a:t>恒等于</a:t>
            </a:r>
            <a:r>
              <a:rPr lang="en-US" altLang="zh-CN" sz="2400">
                <a:latin typeface="Times New Roman" panose="02020603050405020304" pitchFamily="18" charset="0"/>
                <a:cs typeface="Arial" panose="020B0604020202020204" pitchFamily="34" charset="0"/>
              </a:rPr>
              <a:t>0</a:t>
            </a:r>
          </a:p>
        </p:txBody>
      </p:sp>
      <p:sp>
        <p:nvSpPr>
          <p:cNvPr id="44043" name="Text Box 23"/>
          <p:cNvSpPr txBox="1">
            <a:spLocks noChangeArrowheads="1"/>
          </p:cNvSpPr>
          <p:nvPr/>
        </p:nvSpPr>
        <p:spPr bwMode="auto">
          <a:xfrm>
            <a:off x="4932363" y="4437063"/>
            <a:ext cx="18002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 = </a:t>
            </a:r>
            <a:r>
              <a:rPr lang="en-US" altLang="zh-CN" sz="2400">
                <a:latin typeface="Times New Roman" panose="02020603050405020304" pitchFamily="18" charset="0"/>
                <a:cs typeface="Arial" panose="020B0604020202020204" pitchFamily="34" charset="0"/>
              </a:rPr>
              <a:t>0</a:t>
            </a:r>
          </a:p>
          <a:p>
            <a:pPr eaLnBrk="1" hangingPunct="1">
              <a:spcBef>
                <a:spcPct val="50000"/>
              </a:spcBef>
              <a:buClrTx/>
              <a:buSzTx/>
              <a:buFontTx/>
              <a:buNone/>
            </a:pPr>
            <a:r>
              <a:rPr lang="en-US" altLang="zh-CN" sz="2400" i="1">
                <a:latin typeface="Times New Roman" panose="02020603050405020304" pitchFamily="18" charset="0"/>
                <a:cs typeface="Arial" panose="020B0604020202020204" pitchFamily="34" charset="0"/>
              </a:rPr>
              <a:t>u </a:t>
            </a:r>
            <a:r>
              <a:rPr lang="zh-CN" altLang="en-US" sz="2400">
                <a:latin typeface="Times New Roman" panose="02020603050405020304" pitchFamily="18" charset="0"/>
                <a:cs typeface="Arial" panose="020B0604020202020204" pitchFamily="34" charset="0"/>
              </a:rPr>
              <a:t>恒等于 </a:t>
            </a:r>
            <a:r>
              <a:rPr lang="en-US" altLang="zh-CN" sz="2400">
                <a:latin typeface="Times New Roman" panose="02020603050405020304" pitchFamily="18" charset="0"/>
                <a:cs typeface="Arial" panose="020B0604020202020204" pitchFamily="34" charset="0"/>
              </a:rPr>
              <a:t>0</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电阻元件</a:t>
            </a:r>
          </a:p>
        </p:txBody>
      </p:sp>
      <p:sp>
        <p:nvSpPr>
          <p:cNvPr id="25603" name="Rectangle 3"/>
          <p:cNvSpPr>
            <a:spLocks noGrp="1" noChangeArrowheads="1"/>
          </p:cNvSpPr>
          <p:nvPr>
            <p:ph type="body" idx="1"/>
          </p:nvPr>
        </p:nvSpPr>
        <p:spPr>
          <a:xfrm>
            <a:off x="609600" y="981075"/>
            <a:ext cx="7716838" cy="5176838"/>
          </a:xfrm>
        </p:spPr>
        <p:txBody>
          <a:bodyPr/>
          <a:lstStyle/>
          <a:p>
            <a:pPr eaLnBrk="1" hangingPunct="1">
              <a:lnSpc>
                <a:spcPct val="90000"/>
              </a:lnSpc>
              <a:buFont typeface="Wingdings" panose="05000000000000000000" pitchFamily="2" charset="2"/>
              <a:buNone/>
              <a:defRPr/>
            </a:pPr>
            <a:r>
              <a:rPr lang="en-US" altLang="zh-CN" sz="3200" dirty="0"/>
              <a:t>3</a:t>
            </a:r>
            <a:r>
              <a:rPr lang="zh-CN" altLang="en-US" sz="3200" dirty="0"/>
              <a:t>、电阻元件的功率</a:t>
            </a:r>
          </a:p>
          <a:p>
            <a:pPr eaLnBrk="1" hangingPunct="1">
              <a:lnSpc>
                <a:spcPct val="90000"/>
              </a:lnSpc>
              <a:buFont typeface="Wingdings" panose="05000000000000000000" pitchFamily="2" charset="2"/>
              <a:buNone/>
              <a:defRPr/>
            </a:pPr>
            <a:r>
              <a:rPr lang="zh-CN" altLang="en-US" sz="3200" dirty="0"/>
              <a:t> </a:t>
            </a:r>
            <a:r>
              <a:rPr lang="zh-CN" altLang="en-US" sz="2400" dirty="0"/>
              <a:t>当电压和电流取关联参考方向时，</a:t>
            </a:r>
          </a:p>
          <a:p>
            <a:pPr eaLnBrk="1" hangingPunct="1">
              <a:lnSpc>
                <a:spcPct val="90000"/>
              </a:lnSpc>
              <a:buFont typeface="Wingdings" panose="05000000000000000000" pitchFamily="2" charset="2"/>
              <a:buNone/>
              <a:defRPr/>
            </a:pPr>
            <a:r>
              <a:rPr lang="zh-CN" altLang="en-US" sz="2400" dirty="0"/>
              <a:t>  电阻消耗的功率：</a:t>
            </a:r>
          </a:p>
          <a:p>
            <a:pPr eaLnBrk="1" hangingPunct="1">
              <a:lnSpc>
                <a:spcPct val="90000"/>
              </a:lnSpc>
              <a:buFont typeface="Wingdings" panose="05000000000000000000" pitchFamily="2" charset="2"/>
              <a:buNone/>
              <a:defRPr/>
            </a:pPr>
            <a:r>
              <a:rPr lang="zh-CN" altLang="en-US" sz="2400" dirty="0"/>
              <a:t>       </a:t>
            </a:r>
            <a:r>
              <a:rPr lang="en-US" altLang="zh-CN" sz="2400" i="1" dirty="0">
                <a:latin typeface="Times New Roman" panose="02020603050405020304" pitchFamily="18" charset="0"/>
              </a:rPr>
              <a:t>p</a:t>
            </a:r>
            <a:r>
              <a:rPr lang="en-US" altLang="zh-CN" sz="2400" i="1" dirty="0"/>
              <a:t> </a:t>
            </a:r>
            <a:r>
              <a:rPr lang="en-US" altLang="zh-CN" sz="2400" dirty="0"/>
              <a:t>= </a:t>
            </a:r>
            <a:r>
              <a:rPr lang="en-US" altLang="zh-CN" sz="2400" i="1" dirty="0" err="1">
                <a:latin typeface="Times New Roman" panose="02020603050405020304" pitchFamily="18" charset="0"/>
              </a:rPr>
              <a:t>ui</a:t>
            </a:r>
            <a:r>
              <a:rPr lang="en-US" altLang="zh-CN" sz="2400" i="1" dirty="0"/>
              <a:t> </a:t>
            </a:r>
            <a:r>
              <a:rPr lang="en-US" altLang="zh-CN" sz="2400" dirty="0"/>
              <a:t>= </a:t>
            </a:r>
            <a:r>
              <a:rPr lang="en-US" altLang="zh-CN" sz="2400" dirty="0">
                <a:latin typeface="Times New Roman" panose="02020603050405020304" pitchFamily="18" charset="0"/>
              </a:rPr>
              <a:t>R</a:t>
            </a:r>
            <a:r>
              <a:rPr lang="en-US" altLang="zh-CN" sz="2400" i="1" dirty="0">
                <a:latin typeface="Times New Roman" panose="02020603050405020304" pitchFamily="18" charset="0"/>
              </a:rPr>
              <a:t>i</a:t>
            </a:r>
            <a:r>
              <a:rPr lang="en-US" altLang="zh-CN" sz="2400" i="1" baseline="30000" dirty="0"/>
              <a:t>2</a:t>
            </a:r>
            <a:r>
              <a:rPr lang="en-US" altLang="zh-CN" sz="2400" i="1" dirty="0"/>
              <a:t> </a:t>
            </a:r>
            <a:r>
              <a:rPr lang="en-US" altLang="zh-CN" sz="2400" dirty="0"/>
              <a:t>=</a:t>
            </a:r>
            <a:r>
              <a:rPr lang="en-US" altLang="zh-CN" sz="2400" i="1" dirty="0">
                <a:latin typeface="+mj-lt"/>
              </a:rPr>
              <a:t>u</a:t>
            </a:r>
            <a:r>
              <a:rPr lang="en-US" altLang="zh-CN" sz="2400" baseline="30000" dirty="0">
                <a:latin typeface="+mj-lt"/>
              </a:rPr>
              <a:t>2</a:t>
            </a:r>
            <a:r>
              <a:rPr lang="en-US" altLang="zh-CN" sz="2400" dirty="0">
                <a:latin typeface="+mj-lt"/>
              </a:rPr>
              <a:t>/R</a:t>
            </a:r>
          </a:p>
          <a:p>
            <a:pPr eaLnBrk="1" hangingPunct="1">
              <a:lnSpc>
                <a:spcPct val="90000"/>
              </a:lnSpc>
              <a:buFont typeface="Wingdings" panose="05000000000000000000" pitchFamily="2" charset="2"/>
              <a:buNone/>
              <a:defRPr/>
            </a:pPr>
            <a:r>
              <a:rPr lang="en-US" altLang="zh-CN" sz="2400" dirty="0"/>
              <a:t>    </a:t>
            </a:r>
            <a:r>
              <a:rPr lang="zh-CN" altLang="en-US" sz="2400" dirty="0"/>
              <a:t>可看出，</a:t>
            </a:r>
            <a:r>
              <a:rPr lang="en-US" altLang="zh-CN" sz="2400" i="1" dirty="0">
                <a:latin typeface="Times New Roman" panose="02020603050405020304" pitchFamily="18" charset="0"/>
              </a:rPr>
              <a:t>p</a:t>
            </a:r>
            <a:r>
              <a:rPr lang="zh-CN" altLang="en-US" sz="2400" dirty="0"/>
              <a:t>恒为非负值。</a:t>
            </a:r>
          </a:p>
          <a:p>
            <a:pPr eaLnBrk="1" hangingPunct="1">
              <a:lnSpc>
                <a:spcPct val="90000"/>
              </a:lnSpc>
              <a:buFont typeface="Wingdings" panose="05000000000000000000" pitchFamily="2" charset="2"/>
              <a:buNone/>
              <a:defRPr/>
            </a:pPr>
            <a:endParaRPr lang="zh-CN" altLang="en-US" sz="2400" dirty="0"/>
          </a:p>
          <a:p>
            <a:pPr eaLnBrk="1" hangingPunct="1">
              <a:lnSpc>
                <a:spcPct val="90000"/>
              </a:lnSpc>
              <a:buFont typeface="Wingdings" panose="05000000000000000000" pitchFamily="2" charset="2"/>
              <a:buNone/>
              <a:defRPr/>
            </a:pPr>
            <a:r>
              <a:rPr lang="zh-CN" altLang="en-US" sz="2400" dirty="0"/>
              <a:t>从</a:t>
            </a:r>
            <a:r>
              <a:rPr lang="en-US" altLang="zh-CN" sz="2400" dirty="0">
                <a:latin typeface="+mj-lt"/>
              </a:rPr>
              <a:t>t</a:t>
            </a:r>
            <a:r>
              <a:rPr lang="en-US" altLang="zh-CN" sz="2400" baseline="-25000" dirty="0"/>
              <a:t>0</a:t>
            </a:r>
            <a:r>
              <a:rPr lang="zh-CN" altLang="en-US" sz="2400" dirty="0"/>
              <a:t>到</a:t>
            </a:r>
            <a:r>
              <a:rPr lang="en-US" altLang="zh-CN" sz="2400" dirty="0">
                <a:latin typeface="+mj-lt"/>
              </a:rPr>
              <a:t>t</a:t>
            </a:r>
            <a:r>
              <a:rPr lang="zh-CN" altLang="en-US" sz="2400" dirty="0"/>
              <a:t>的时间内，电阻吸收的电能</a:t>
            </a:r>
          </a:p>
          <a:p>
            <a:pPr eaLnBrk="1" hangingPunct="1">
              <a:lnSpc>
                <a:spcPct val="90000"/>
              </a:lnSpc>
              <a:buFont typeface="Wingdings" panose="05000000000000000000" pitchFamily="2" charset="2"/>
              <a:buNone/>
              <a:defRPr/>
            </a:pPr>
            <a:r>
              <a:rPr lang="zh-CN" altLang="en-US" sz="2400" dirty="0"/>
              <a:t>          </a:t>
            </a:r>
            <a:r>
              <a:rPr lang="en-US" altLang="zh-CN" dirty="0">
                <a:latin typeface="Times New Roman" panose="02020603050405020304" pitchFamily="18" charset="0"/>
                <a:cs typeface="Arial" panose="020B0604020202020204" pitchFamily="34" charset="0"/>
              </a:rPr>
              <a:t>W = ∫</a:t>
            </a:r>
            <a:r>
              <a:rPr lang="en-US" altLang="zh-CN" baseline="-20000" dirty="0">
                <a:latin typeface="Times New Roman" panose="02020603050405020304" pitchFamily="18" charset="0"/>
                <a:cs typeface="Arial" panose="020B0604020202020204" pitchFamily="34" charset="0"/>
              </a:rPr>
              <a:t>t</a:t>
            </a:r>
            <a:r>
              <a:rPr lang="en-US" altLang="zh-CN" sz="2000" baseline="-32000" dirty="0">
                <a:latin typeface="Times New Roman" panose="02020603050405020304" pitchFamily="18" charset="0"/>
                <a:cs typeface="Arial" panose="020B0604020202020204" pitchFamily="34" charset="0"/>
              </a:rPr>
              <a:t>0</a:t>
            </a:r>
            <a:r>
              <a:rPr lang="en-US" altLang="zh-CN" baseline="30000" dirty="0">
                <a:latin typeface="Times New Roman" panose="02020603050405020304" pitchFamily="18" charset="0"/>
                <a:cs typeface="Arial" panose="020B0604020202020204" pitchFamily="34" charset="0"/>
              </a:rPr>
              <a:t>t  </a:t>
            </a:r>
            <a:r>
              <a:rPr lang="en-US" altLang="zh-CN" dirty="0">
                <a:latin typeface="Times New Roman" panose="02020603050405020304" pitchFamily="18" charset="0"/>
                <a:cs typeface="Arial" panose="020B0604020202020204" pitchFamily="34" charset="0"/>
              </a:rPr>
              <a:t>R </a:t>
            </a:r>
            <a:r>
              <a:rPr lang="en-US" altLang="zh-CN" i="1" dirty="0">
                <a:latin typeface="Times New Roman" panose="02020603050405020304" pitchFamily="18" charset="0"/>
                <a:cs typeface="Arial" panose="020B0604020202020204" pitchFamily="34" charset="0"/>
              </a:rPr>
              <a:t>i</a:t>
            </a:r>
            <a:r>
              <a:rPr lang="en-US" altLang="zh-CN" baseline="30000" dirty="0">
                <a:latin typeface="Times New Roman" panose="02020603050405020304" pitchFamily="18" charset="0"/>
                <a:cs typeface="Arial" panose="020B0604020202020204" pitchFamily="34" charset="0"/>
              </a:rPr>
              <a:t>2</a:t>
            </a:r>
            <a:r>
              <a:rPr lang="en-US" altLang="zh-CN" dirty="0">
                <a:latin typeface="Times New Roman" panose="02020603050405020304" pitchFamily="18" charset="0"/>
                <a:cs typeface="Arial" panose="020B0604020202020204" pitchFamily="34" charset="0"/>
              </a:rPr>
              <a:t>(</a:t>
            </a:r>
            <a:r>
              <a:rPr lang="el-GR" altLang="zh-CN" dirty="0">
                <a:latin typeface="宋体" panose="02010600030101010101" pitchFamily="2" charset="-122"/>
                <a:cs typeface="Arial" panose="020B0604020202020204" pitchFamily="34" charset="0"/>
              </a:rPr>
              <a:t>ξ</a:t>
            </a:r>
            <a:r>
              <a:rPr lang="en-US" altLang="zh-CN" dirty="0">
                <a:latin typeface="Times New Roman" panose="02020603050405020304" pitchFamily="18" charset="0"/>
                <a:cs typeface="Arial" panose="020B0604020202020204" pitchFamily="34" charset="0"/>
              </a:rPr>
              <a:t>)d </a:t>
            </a:r>
            <a:r>
              <a:rPr lang="el-GR" altLang="zh-CN" dirty="0">
                <a:latin typeface="宋体" panose="02010600030101010101" pitchFamily="2" charset="-122"/>
                <a:cs typeface="Arial" panose="020B0604020202020204" pitchFamily="34" charset="0"/>
              </a:rPr>
              <a:t>ξ</a:t>
            </a:r>
            <a:r>
              <a:rPr lang="en-US" altLang="zh-CN" sz="3200" dirty="0"/>
              <a:t> </a:t>
            </a:r>
          </a:p>
        </p:txBody>
      </p:sp>
      <p:grpSp>
        <p:nvGrpSpPr>
          <p:cNvPr id="46084" name="Group 4"/>
          <p:cNvGrpSpPr>
            <a:grpSpLocks/>
          </p:cNvGrpSpPr>
          <p:nvPr/>
        </p:nvGrpSpPr>
        <p:grpSpPr bwMode="auto">
          <a:xfrm>
            <a:off x="6372225" y="2349500"/>
            <a:ext cx="1441450" cy="2341563"/>
            <a:chOff x="4014" y="1706"/>
            <a:chExt cx="908" cy="1475"/>
          </a:xfrm>
        </p:grpSpPr>
        <p:sp>
          <p:nvSpPr>
            <p:cNvPr id="46090" name="Rectangle 5"/>
            <p:cNvSpPr>
              <a:spLocks noChangeArrowheads="1"/>
            </p:cNvSpPr>
            <p:nvPr/>
          </p:nvSpPr>
          <p:spPr bwMode="auto">
            <a:xfrm>
              <a:off x="4831" y="2432"/>
              <a:ext cx="91" cy="36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6091" name="Oval 6"/>
            <p:cNvSpPr>
              <a:spLocks noChangeArrowheads="1"/>
            </p:cNvSpPr>
            <p:nvPr/>
          </p:nvSpPr>
          <p:spPr bwMode="auto">
            <a:xfrm>
              <a:off x="4060" y="2024"/>
              <a:ext cx="45" cy="4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46092" name="AutoShape 7"/>
            <p:cNvCxnSpPr>
              <a:cxnSpLocks noChangeShapeType="1"/>
              <a:stCxn id="46091" idx="6"/>
              <a:endCxn id="46090" idx="0"/>
            </p:cNvCxnSpPr>
            <p:nvPr/>
          </p:nvCxnSpPr>
          <p:spPr bwMode="auto">
            <a:xfrm>
              <a:off x="4105" y="2047"/>
              <a:ext cx="772" cy="385"/>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3" name="AutoShape 8"/>
            <p:cNvCxnSpPr>
              <a:cxnSpLocks noChangeShapeType="1"/>
              <a:endCxn id="46090" idx="2"/>
            </p:cNvCxnSpPr>
            <p:nvPr/>
          </p:nvCxnSpPr>
          <p:spPr bwMode="auto">
            <a:xfrm flipV="1">
              <a:off x="4106" y="2795"/>
              <a:ext cx="771" cy="386"/>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4" name="Text Box 9"/>
            <p:cNvSpPr txBox="1">
              <a:spLocks noChangeArrowheads="1"/>
            </p:cNvSpPr>
            <p:nvPr/>
          </p:nvSpPr>
          <p:spPr bwMode="auto">
            <a:xfrm>
              <a:off x="4060" y="206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宋体" panose="02010600030101010101" pitchFamily="2" charset="-122"/>
                </a:rPr>
                <a:t>+</a:t>
              </a:r>
            </a:p>
          </p:txBody>
        </p:sp>
        <p:sp>
          <p:nvSpPr>
            <p:cNvPr id="46095" name="Text Box 10"/>
            <p:cNvSpPr txBox="1">
              <a:spLocks noChangeArrowheads="1"/>
            </p:cNvSpPr>
            <p:nvPr/>
          </p:nvSpPr>
          <p:spPr bwMode="auto">
            <a:xfrm>
              <a:off x="4014" y="2523"/>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u</a:t>
              </a:r>
            </a:p>
          </p:txBody>
        </p:sp>
        <p:sp>
          <p:nvSpPr>
            <p:cNvPr id="46096" name="Text Box 11"/>
            <p:cNvSpPr txBox="1">
              <a:spLocks noChangeArrowheads="1"/>
            </p:cNvSpPr>
            <p:nvPr/>
          </p:nvSpPr>
          <p:spPr bwMode="auto">
            <a:xfrm>
              <a:off x="4286" y="170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i</a:t>
              </a:r>
            </a:p>
          </p:txBody>
        </p:sp>
      </p:grpSp>
      <p:sp>
        <p:nvSpPr>
          <p:cNvPr id="46085" name="Text Box 12"/>
          <p:cNvSpPr txBox="1">
            <a:spLocks noChangeArrowheads="1"/>
          </p:cNvSpPr>
          <p:nvPr/>
        </p:nvSpPr>
        <p:spPr bwMode="auto">
          <a:xfrm>
            <a:off x="6300788" y="4292600"/>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宋体" panose="02010600030101010101" pitchFamily="2" charset="-122"/>
              </a:rPr>
              <a:t>-</a:t>
            </a:r>
          </a:p>
        </p:txBody>
      </p:sp>
      <p:sp>
        <p:nvSpPr>
          <p:cNvPr id="46086" name="AutoShape 13"/>
          <p:cNvSpPr>
            <a:spLocks noChangeArrowheads="1"/>
          </p:cNvSpPr>
          <p:nvPr/>
        </p:nvSpPr>
        <p:spPr bwMode="auto">
          <a:xfrm>
            <a:off x="6443663" y="4652963"/>
            <a:ext cx="73025" cy="71437"/>
          </a:xfrm>
          <a:prstGeom prst="flowChartConnector">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5607" name="Text Box 14"/>
          <p:cNvSpPr txBox="1">
            <a:spLocks noChangeArrowheads="1"/>
          </p:cNvSpPr>
          <p:nvPr/>
        </p:nvSpPr>
        <p:spPr bwMode="auto">
          <a:xfrm>
            <a:off x="7885113" y="3789363"/>
            <a:ext cx="358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en-US" altLang="zh-CN" sz="1800" dirty="0">
                <a:latin typeface="+mj-lt"/>
              </a:rPr>
              <a:t>R</a:t>
            </a:r>
          </a:p>
        </p:txBody>
      </p:sp>
      <p:sp>
        <p:nvSpPr>
          <p:cNvPr id="46088" name="Line 15"/>
          <p:cNvSpPr>
            <a:spLocks noChangeShapeType="1"/>
          </p:cNvSpPr>
          <p:nvPr/>
        </p:nvSpPr>
        <p:spPr bwMode="auto">
          <a:xfrm>
            <a:off x="6877050" y="2898775"/>
            <a:ext cx="503238"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6" name="Text Box 16"/>
          <p:cNvSpPr txBox="1">
            <a:spLocks noChangeArrowheads="1"/>
          </p:cNvSpPr>
          <p:nvPr/>
        </p:nvSpPr>
        <p:spPr bwMode="auto">
          <a:xfrm>
            <a:off x="1187450" y="5805488"/>
            <a:ext cx="6626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注意：当电路中的电量随时间变化时，一般用小写字母表示；当变量为恒定量时，一般用大写字母标示。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56"/>
                                        </p:tgtEl>
                                        <p:attrNameLst>
                                          <p:attrName>style.visibility</p:attrName>
                                        </p:attrNameLst>
                                      </p:cBhvr>
                                      <p:to>
                                        <p:strVal val="visible"/>
                                      </p:to>
                                    </p:set>
                                    <p:animEffect transition="in" filter="blinds(horizontal)">
                                      <p:cBhvr>
                                        <p:cTn id="7" dur="500"/>
                                        <p:tgtEl>
                                          <p:spTgt spid="8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电阻元件</a:t>
            </a:r>
          </a:p>
        </p:txBody>
      </p:sp>
      <p:sp>
        <p:nvSpPr>
          <p:cNvPr id="26627" name="Rectangle 3"/>
          <p:cNvSpPr>
            <a:spLocks noGrp="1" noChangeArrowheads="1"/>
          </p:cNvSpPr>
          <p:nvPr>
            <p:ph type="body" idx="1"/>
          </p:nvPr>
        </p:nvSpPr>
        <p:spPr>
          <a:xfrm>
            <a:off x="611188" y="1052513"/>
            <a:ext cx="8169275" cy="2852737"/>
          </a:xfrm>
        </p:spPr>
        <p:txBody>
          <a:bodyPr/>
          <a:lstStyle/>
          <a:p>
            <a:pPr eaLnBrk="1" hangingPunct="1">
              <a:lnSpc>
                <a:spcPct val="80000"/>
              </a:lnSpc>
              <a:buFont typeface="Wingdings" panose="05000000000000000000" pitchFamily="2" charset="2"/>
              <a:buNone/>
              <a:defRPr/>
            </a:pPr>
            <a:r>
              <a:rPr lang="en-US" altLang="zh-CN" sz="3200" dirty="0"/>
              <a:t>4</a:t>
            </a:r>
            <a:r>
              <a:rPr lang="zh-CN" altLang="en-US" sz="3200" dirty="0"/>
              <a:t>、说明</a:t>
            </a:r>
          </a:p>
          <a:p>
            <a:pPr eaLnBrk="1" hangingPunct="1">
              <a:lnSpc>
                <a:spcPct val="80000"/>
              </a:lnSpc>
              <a:buFont typeface="Wingdings" panose="05000000000000000000" pitchFamily="2" charset="2"/>
              <a:buNone/>
              <a:defRPr/>
            </a:pPr>
            <a:r>
              <a:rPr lang="en-US" altLang="zh-CN" sz="2400" dirty="0"/>
              <a:t>1</a:t>
            </a:r>
            <a:r>
              <a:rPr lang="zh-CN" altLang="en-US" sz="2400" dirty="0"/>
              <a:t>）选择电阻元件时应注意的电阻参数：封装形式、功率、精确度。</a:t>
            </a:r>
            <a:endParaRPr lang="zh-CN" altLang="en-US" sz="3200" dirty="0"/>
          </a:p>
          <a:p>
            <a:pPr eaLnBrk="1" hangingPunct="1">
              <a:lnSpc>
                <a:spcPct val="80000"/>
              </a:lnSpc>
              <a:buFont typeface="Wingdings" panose="05000000000000000000" pitchFamily="2" charset="2"/>
              <a:buNone/>
              <a:defRPr/>
            </a:pPr>
            <a:r>
              <a:rPr lang="zh-CN" altLang="en-US" sz="3200" dirty="0"/>
              <a:t>    </a:t>
            </a:r>
          </a:p>
        </p:txBody>
      </p:sp>
      <p:pic>
        <p:nvPicPr>
          <p:cNvPr id="48132" name="Picture 4" descr="插针电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870200"/>
            <a:ext cx="2376488"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descr="贴片电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870200"/>
            <a:ext cx="2398712"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6" descr="大功率电阻"/>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2870200"/>
            <a:ext cx="223202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1188" y="333375"/>
            <a:ext cx="6530975" cy="504825"/>
          </a:xfrm>
        </p:spPr>
        <p:txBody>
          <a:bodyPr/>
          <a:lstStyle/>
          <a:p>
            <a:pPr eaLnBrk="1" hangingPunct="1"/>
            <a:r>
              <a:rPr lang="zh-CN" altLang="en-US"/>
              <a:t>电阻元件</a:t>
            </a:r>
          </a:p>
        </p:txBody>
      </p:sp>
      <p:sp>
        <p:nvSpPr>
          <p:cNvPr id="27651" name="Rectangle 3"/>
          <p:cNvSpPr>
            <a:spLocks noGrp="1" noChangeArrowheads="1"/>
          </p:cNvSpPr>
          <p:nvPr>
            <p:ph type="body" idx="1"/>
          </p:nvPr>
        </p:nvSpPr>
        <p:spPr>
          <a:xfrm>
            <a:off x="611188" y="1052513"/>
            <a:ext cx="8532812" cy="5408612"/>
          </a:xfrm>
        </p:spPr>
        <p:txBody>
          <a:bodyPr/>
          <a:lstStyle/>
          <a:p>
            <a:pPr eaLnBrk="1" hangingPunct="1">
              <a:buFont typeface="Wingdings" panose="05000000000000000000" pitchFamily="2" charset="2"/>
              <a:buNone/>
              <a:defRPr/>
            </a:pPr>
            <a:r>
              <a:rPr lang="en-US" altLang="zh-CN" dirty="0"/>
              <a:t>2</a:t>
            </a:r>
            <a:r>
              <a:rPr lang="zh-CN" altLang="en-US" dirty="0"/>
              <a:t>）所讨论的电阻元件是一种理想元件。</a:t>
            </a:r>
          </a:p>
          <a:p>
            <a:pPr eaLnBrk="1" hangingPunct="1">
              <a:buFont typeface="Wingdings" panose="05000000000000000000" pitchFamily="2" charset="2"/>
              <a:buNone/>
              <a:defRPr/>
            </a:pPr>
            <a:r>
              <a:rPr lang="zh-CN" altLang="en-US" dirty="0"/>
              <a:t>      （</a:t>
            </a:r>
            <a:r>
              <a:rPr lang="en-US" altLang="zh-CN" dirty="0"/>
              <a:t>1</a:t>
            </a:r>
            <a:r>
              <a:rPr lang="zh-CN" altLang="en-US" dirty="0"/>
              <a:t>）实际电阻阻值与温度等参数有关。</a:t>
            </a:r>
          </a:p>
          <a:p>
            <a:pPr eaLnBrk="1" hangingPunct="1">
              <a:buFont typeface="Wingdings" panose="05000000000000000000" pitchFamily="2" charset="2"/>
              <a:buNone/>
              <a:defRPr/>
            </a:pPr>
            <a:r>
              <a:rPr lang="zh-CN" altLang="en-US" dirty="0"/>
              <a:t>      （</a:t>
            </a:r>
            <a:r>
              <a:rPr lang="en-US" altLang="zh-CN" dirty="0"/>
              <a:t>2</a:t>
            </a:r>
            <a:r>
              <a:rPr lang="zh-CN" altLang="en-US" dirty="0"/>
              <a:t>）电阻实际等效电路</a:t>
            </a:r>
          </a:p>
          <a:p>
            <a:pPr eaLnBrk="1" hangingPunct="1">
              <a:buFont typeface="Wingdings" panose="05000000000000000000" pitchFamily="2" charset="2"/>
              <a:buNone/>
              <a:defRPr/>
            </a:pPr>
            <a:endParaRPr lang="zh-CN" altLang="en-US" dirty="0"/>
          </a:p>
          <a:p>
            <a:pPr eaLnBrk="1" hangingPunct="1">
              <a:buFont typeface="Wingdings" panose="05000000000000000000" pitchFamily="2" charset="2"/>
              <a:buNone/>
              <a:defRPr/>
            </a:pPr>
            <a:r>
              <a:rPr lang="zh-CN" altLang="en-US" dirty="0"/>
              <a:t>      </a:t>
            </a:r>
          </a:p>
          <a:p>
            <a:pPr eaLnBrk="1" hangingPunct="1">
              <a:buFont typeface="Wingdings" panose="05000000000000000000" pitchFamily="2" charset="2"/>
              <a:buNone/>
              <a:defRPr/>
            </a:pPr>
            <a:endParaRPr lang="en-US" altLang="zh-CN" dirty="0"/>
          </a:p>
        </p:txBody>
      </p:sp>
      <p:sp>
        <p:nvSpPr>
          <p:cNvPr id="50180" name="Line 4"/>
          <p:cNvSpPr>
            <a:spLocks noChangeShapeType="1"/>
          </p:cNvSpPr>
          <p:nvPr/>
        </p:nvSpPr>
        <p:spPr bwMode="auto">
          <a:xfrm>
            <a:off x="6445250" y="350043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1" name="Line 5"/>
          <p:cNvSpPr>
            <a:spLocks noChangeShapeType="1"/>
          </p:cNvSpPr>
          <p:nvPr/>
        </p:nvSpPr>
        <p:spPr bwMode="auto">
          <a:xfrm>
            <a:off x="4573588" y="3500438"/>
            <a:ext cx="7191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2" name="Rectangle 6"/>
          <p:cNvSpPr>
            <a:spLocks noChangeArrowheads="1"/>
          </p:cNvSpPr>
          <p:nvPr/>
        </p:nvSpPr>
        <p:spPr bwMode="auto">
          <a:xfrm>
            <a:off x="5292725" y="3429000"/>
            <a:ext cx="576263" cy="144463"/>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0183" name="Line 7"/>
          <p:cNvSpPr>
            <a:spLocks noChangeShapeType="1"/>
          </p:cNvSpPr>
          <p:nvPr/>
        </p:nvSpPr>
        <p:spPr bwMode="auto">
          <a:xfrm>
            <a:off x="5868988" y="3500438"/>
            <a:ext cx="7921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4" name="Line 8"/>
          <p:cNvSpPr>
            <a:spLocks noChangeShapeType="1"/>
          </p:cNvSpPr>
          <p:nvPr/>
        </p:nvSpPr>
        <p:spPr bwMode="auto">
          <a:xfrm>
            <a:off x="6661150" y="3500438"/>
            <a:ext cx="574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5" name="Line 9"/>
          <p:cNvSpPr>
            <a:spLocks noChangeShapeType="1"/>
          </p:cNvSpPr>
          <p:nvPr/>
        </p:nvSpPr>
        <p:spPr bwMode="auto">
          <a:xfrm>
            <a:off x="5508625" y="4148138"/>
            <a:ext cx="0" cy="358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6" name="Line 10"/>
          <p:cNvSpPr>
            <a:spLocks noChangeShapeType="1"/>
          </p:cNvSpPr>
          <p:nvPr/>
        </p:nvSpPr>
        <p:spPr bwMode="auto">
          <a:xfrm>
            <a:off x="5724525" y="4148138"/>
            <a:ext cx="0" cy="358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7" name="Line 11"/>
          <p:cNvSpPr>
            <a:spLocks noChangeShapeType="1"/>
          </p:cNvSpPr>
          <p:nvPr/>
        </p:nvSpPr>
        <p:spPr bwMode="auto">
          <a:xfrm>
            <a:off x="4932363" y="350043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8" name="Line 12"/>
          <p:cNvSpPr>
            <a:spLocks noChangeShapeType="1"/>
          </p:cNvSpPr>
          <p:nvPr/>
        </p:nvSpPr>
        <p:spPr bwMode="auto">
          <a:xfrm>
            <a:off x="4932363" y="4292600"/>
            <a:ext cx="576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89" name="Line 13"/>
          <p:cNvSpPr>
            <a:spLocks noChangeShapeType="1"/>
          </p:cNvSpPr>
          <p:nvPr/>
        </p:nvSpPr>
        <p:spPr bwMode="auto">
          <a:xfrm>
            <a:off x="5724525" y="4292600"/>
            <a:ext cx="7207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190" name="Text Box 15"/>
          <p:cNvSpPr txBox="1">
            <a:spLocks noChangeArrowheads="1"/>
          </p:cNvSpPr>
          <p:nvPr/>
        </p:nvSpPr>
        <p:spPr bwMode="auto">
          <a:xfrm>
            <a:off x="1250950" y="4619625"/>
            <a:ext cx="18716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ahoma" panose="020B0604030504040204" pitchFamily="34" charset="0"/>
              </a:rPr>
              <a:t>理想电阻元件</a:t>
            </a:r>
          </a:p>
        </p:txBody>
      </p:sp>
      <p:sp>
        <p:nvSpPr>
          <p:cNvPr id="50191" name="Text Box 16"/>
          <p:cNvSpPr txBox="1">
            <a:spLocks noChangeArrowheads="1"/>
          </p:cNvSpPr>
          <p:nvPr/>
        </p:nvSpPr>
        <p:spPr bwMode="auto">
          <a:xfrm>
            <a:off x="4635500" y="4691063"/>
            <a:ext cx="2665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ahoma" panose="020B0604030504040204" pitchFamily="34" charset="0"/>
              </a:rPr>
              <a:t>电阻实际等效电路</a:t>
            </a:r>
          </a:p>
        </p:txBody>
      </p:sp>
      <p:sp>
        <p:nvSpPr>
          <p:cNvPr id="27664" name="Text Box 17"/>
          <p:cNvSpPr txBox="1">
            <a:spLocks noChangeArrowheads="1"/>
          </p:cNvSpPr>
          <p:nvPr/>
        </p:nvSpPr>
        <p:spPr bwMode="auto">
          <a:xfrm>
            <a:off x="2268538" y="328453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en-US" altLang="zh-CN" sz="1800" dirty="0">
                <a:latin typeface="+mj-lt"/>
              </a:rPr>
              <a:t>R</a:t>
            </a:r>
          </a:p>
        </p:txBody>
      </p:sp>
      <p:sp>
        <p:nvSpPr>
          <p:cNvPr id="27665" name="Text Box 18"/>
          <p:cNvSpPr txBox="1">
            <a:spLocks noChangeArrowheads="1"/>
          </p:cNvSpPr>
          <p:nvPr/>
        </p:nvSpPr>
        <p:spPr bwMode="auto">
          <a:xfrm>
            <a:off x="5364163" y="3068638"/>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en-US" altLang="zh-CN" sz="1800">
                <a:latin typeface="+mj-lt"/>
              </a:rPr>
              <a:t>R</a:t>
            </a:r>
          </a:p>
        </p:txBody>
      </p:sp>
      <p:sp>
        <p:nvSpPr>
          <p:cNvPr id="27666" name="Text Box 20"/>
          <p:cNvSpPr txBox="1">
            <a:spLocks noChangeArrowheads="1"/>
          </p:cNvSpPr>
          <p:nvPr/>
        </p:nvSpPr>
        <p:spPr bwMode="auto">
          <a:xfrm>
            <a:off x="5797550" y="38608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en-US" altLang="zh-CN" sz="1800">
                <a:latin typeface="+mj-lt"/>
              </a:rPr>
              <a:t>C</a:t>
            </a:r>
          </a:p>
        </p:txBody>
      </p:sp>
      <p:sp>
        <p:nvSpPr>
          <p:cNvPr id="50195" name="Oval 21"/>
          <p:cNvSpPr>
            <a:spLocks noChangeArrowheads="1"/>
          </p:cNvSpPr>
          <p:nvPr/>
        </p:nvSpPr>
        <p:spPr bwMode="auto">
          <a:xfrm>
            <a:off x="1404938" y="3716338"/>
            <a:ext cx="71437" cy="730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0196" name="Rectangle 22"/>
          <p:cNvSpPr>
            <a:spLocks noChangeArrowheads="1"/>
          </p:cNvSpPr>
          <p:nvPr/>
        </p:nvSpPr>
        <p:spPr bwMode="auto">
          <a:xfrm>
            <a:off x="1981200" y="3644900"/>
            <a:ext cx="574675" cy="2159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0197" name="Oval 23"/>
          <p:cNvSpPr>
            <a:spLocks noChangeArrowheads="1"/>
          </p:cNvSpPr>
          <p:nvPr/>
        </p:nvSpPr>
        <p:spPr bwMode="auto">
          <a:xfrm>
            <a:off x="3205163" y="3716338"/>
            <a:ext cx="71437" cy="71437"/>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50198" name="AutoShape 24"/>
          <p:cNvCxnSpPr>
            <a:cxnSpLocks noChangeShapeType="1"/>
            <a:stCxn id="50195" idx="6"/>
            <a:endCxn id="50196" idx="1"/>
          </p:cNvCxnSpPr>
          <p:nvPr/>
        </p:nvCxnSpPr>
        <p:spPr bwMode="auto">
          <a:xfrm>
            <a:off x="1476375" y="3752850"/>
            <a:ext cx="504825"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9" name="AutoShape 25"/>
          <p:cNvCxnSpPr>
            <a:cxnSpLocks noChangeShapeType="1"/>
            <a:stCxn id="50196" idx="3"/>
            <a:endCxn id="50197" idx="2"/>
          </p:cNvCxnSpPr>
          <p:nvPr/>
        </p:nvCxnSpPr>
        <p:spPr bwMode="auto">
          <a:xfrm>
            <a:off x="2555875" y="3752850"/>
            <a:ext cx="649288"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00" name="Oval 26"/>
          <p:cNvSpPr>
            <a:spLocks noChangeArrowheads="1"/>
          </p:cNvSpPr>
          <p:nvPr/>
        </p:nvSpPr>
        <p:spPr bwMode="auto">
          <a:xfrm>
            <a:off x="4500563" y="3463925"/>
            <a:ext cx="73025" cy="71438"/>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0201" name="Oval 27"/>
          <p:cNvSpPr>
            <a:spLocks noChangeArrowheads="1"/>
          </p:cNvSpPr>
          <p:nvPr/>
        </p:nvSpPr>
        <p:spPr bwMode="auto">
          <a:xfrm>
            <a:off x="7237413" y="3463925"/>
            <a:ext cx="73025" cy="71438"/>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cs typeface="Arial" panose="020B0604020202020204" pitchFamily="34" charset="0"/>
              </a:rPr>
              <a:t>§1-6  </a:t>
            </a:r>
            <a:r>
              <a:rPr lang="zh-CN" altLang="en-US">
                <a:cs typeface="Arial" panose="020B0604020202020204" pitchFamily="34" charset="0"/>
              </a:rPr>
              <a:t>电压源和电流源</a:t>
            </a:r>
          </a:p>
        </p:txBody>
      </p:sp>
      <p:sp>
        <p:nvSpPr>
          <p:cNvPr id="28675" name="Rectangle 3"/>
          <p:cNvSpPr>
            <a:spLocks noGrp="1" noChangeArrowheads="1"/>
          </p:cNvSpPr>
          <p:nvPr>
            <p:ph type="body" idx="1"/>
          </p:nvPr>
        </p:nvSpPr>
        <p:spPr/>
        <p:txBody>
          <a:bodyPr/>
          <a:lstStyle/>
          <a:p>
            <a:pPr eaLnBrk="1" hangingPunct="1">
              <a:defRPr/>
            </a:pPr>
            <a:r>
              <a:rPr lang="zh-CN" altLang="en-US" dirty="0"/>
              <a:t>电压源的特性：</a:t>
            </a:r>
          </a:p>
          <a:p>
            <a:pPr eaLnBrk="1" hangingPunct="1">
              <a:buFont typeface="Wingdings" panose="05000000000000000000" pitchFamily="2" charset="2"/>
              <a:buNone/>
              <a:defRPr/>
            </a:pPr>
            <a:r>
              <a:rPr lang="zh-CN" altLang="en-US" dirty="0"/>
              <a:t>     </a:t>
            </a:r>
            <a:r>
              <a:rPr lang="zh-CN" altLang="en-US" sz="2400" dirty="0"/>
              <a:t>端电压</a:t>
            </a:r>
            <a:r>
              <a:rPr lang="en-US" altLang="zh-CN" sz="2400" i="1" dirty="0">
                <a:latin typeface="Times New Roman" panose="02020603050405020304" pitchFamily="18" charset="0"/>
              </a:rPr>
              <a:t>u</a:t>
            </a:r>
            <a:r>
              <a:rPr lang="en-US" altLang="zh-CN" sz="2400" dirty="0"/>
              <a:t>(</a:t>
            </a:r>
            <a:r>
              <a:rPr lang="en-US" altLang="zh-CN" sz="2400" i="1" dirty="0">
                <a:latin typeface="Times New Roman" panose="02020603050405020304" pitchFamily="18" charset="0"/>
              </a:rPr>
              <a:t>t</a:t>
            </a:r>
            <a:r>
              <a:rPr lang="en-US" altLang="zh-CN" sz="2400" dirty="0"/>
              <a:t>)=</a:t>
            </a:r>
            <a:r>
              <a:rPr lang="en-US" altLang="zh-CN" sz="2400" i="1" dirty="0">
                <a:latin typeface="Times New Roman" panose="02020603050405020304" pitchFamily="18" charset="0"/>
              </a:rPr>
              <a:t>u</a:t>
            </a:r>
            <a:r>
              <a:rPr lang="en-US" altLang="zh-CN" sz="2400" baseline="-25000" dirty="0"/>
              <a:t>s</a:t>
            </a:r>
            <a:r>
              <a:rPr lang="en-US" altLang="zh-CN" sz="2400" dirty="0"/>
              <a:t>(</a:t>
            </a:r>
            <a:r>
              <a:rPr lang="en-US" altLang="zh-CN" sz="2400" i="1" dirty="0">
                <a:latin typeface="Times New Roman" panose="02020603050405020304" pitchFamily="18" charset="0"/>
              </a:rPr>
              <a:t>t</a:t>
            </a:r>
            <a:r>
              <a:rPr lang="en-US" altLang="zh-CN" sz="2400" dirty="0"/>
              <a:t>)</a:t>
            </a:r>
          </a:p>
          <a:p>
            <a:pPr eaLnBrk="1" hangingPunct="1">
              <a:buFont typeface="Wingdings" panose="05000000000000000000" pitchFamily="2" charset="2"/>
              <a:buNone/>
              <a:defRPr/>
            </a:pPr>
            <a:r>
              <a:rPr lang="en-US" altLang="zh-CN" sz="2400" dirty="0"/>
              <a:t>      </a:t>
            </a:r>
            <a:r>
              <a:rPr lang="en-US" altLang="zh-CN" sz="2400" i="1" dirty="0">
                <a:latin typeface="Times New Roman" panose="02020603050405020304" pitchFamily="18" charset="0"/>
              </a:rPr>
              <a:t>u</a:t>
            </a:r>
            <a:r>
              <a:rPr lang="en-US" altLang="zh-CN" sz="2400" baseline="-25000" dirty="0"/>
              <a:t>s</a:t>
            </a:r>
            <a:r>
              <a:rPr lang="en-US" altLang="zh-CN" sz="2400" dirty="0"/>
              <a:t>(</a:t>
            </a:r>
            <a:r>
              <a:rPr lang="en-US" altLang="zh-CN" sz="2400" i="1" dirty="0">
                <a:latin typeface="Times New Roman" panose="02020603050405020304" pitchFamily="18" charset="0"/>
              </a:rPr>
              <a:t>t</a:t>
            </a:r>
            <a:r>
              <a:rPr lang="en-US" altLang="zh-CN" sz="2400" dirty="0"/>
              <a:t>)</a:t>
            </a:r>
            <a:r>
              <a:rPr lang="zh-CN" altLang="en-US" sz="2400" dirty="0"/>
              <a:t>为给定的时间函数，与流过的电流大小无关</a:t>
            </a:r>
          </a:p>
          <a:p>
            <a:pPr eaLnBrk="1" hangingPunct="1">
              <a:spcBef>
                <a:spcPts val="2400"/>
              </a:spcBef>
              <a:defRPr/>
            </a:pPr>
            <a:r>
              <a:rPr lang="zh-CN" altLang="en-US" sz="2400" dirty="0"/>
              <a:t>电压源的符号表示</a:t>
            </a:r>
          </a:p>
          <a:p>
            <a:pPr eaLnBrk="1" hangingPunct="1">
              <a:defRPr/>
            </a:pPr>
            <a:endParaRPr lang="en-US" altLang="zh-CN" sz="2400" dirty="0"/>
          </a:p>
        </p:txBody>
      </p:sp>
      <p:sp>
        <p:nvSpPr>
          <p:cNvPr id="51204" name="Text Box 9"/>
          <p:cNvSpPr txBox="1">
            <a:spLocks noChangeArrowheads="1"/>
          </p:cNvSpPr>
          <p:nvPr/>
        </p:nvSpPr>
        <p:spPr bwMode="auto">
          <a:xfrm>
            <a:off x="3492500" y="4292600"/>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2400" baseline="-25000"/>
              <a:t>s</a:t>
            </a:r>
            <a:endParaRPr lang="en-US" altLang="zh-CN" sz="1800"/>
          </a:p>
        </p:txBody>
      </p:sp>
      <p:grpSp>
        <p:nvGrpSpPr>
          <p:cNvPr id="51205" name="Group 47"/>
          <p:cNvGrpSpPr>
            <a:grpSpLocks/>
          </p:cNvGrpSpPr>
          <p:nvPr/>
        </p:nvGrpSpPr>
        <p:grpSpPr bwMode="auto">
          <a:xfrm>
            <a:off x="2700338" y="3573463"/>
            <a:ext cx="3025775" cy="2093912"/>
            <a:chOff x="3560" y="1253"/>
            <a:chExt cx="1906" cy="1319"/>
          </a:xfrm>
        </p:grpSpPr>
        <p:sp>
          <p:nvSpPr>
            <p:cNvPr id="51207" name="Oval 4"/>
            <p:cNvSpPr>
              <a:spLocks noChangeArrowheads="1"/>
            </p:cNvSpPr>
            <p:nvPr/>
          </p:nvSpPr>
          <p:spPr bwMode="auto">
            <a:xfrm>
              <a:off x="3878" y="125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208" name="Oval 5"/>
            <p:cNvSpPr>
              <a:spLocks noChangeArrowheads="1"/>
            </p:cNvSpPr>
            <p:nvPr/>
          </p:nvSpPr>
          <p:spPr bwMode="auto">
            <a:xfrm>
              <a:off x="3787" y="1661"/>
              <a:ext cx="227" cy="2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209" name="Oval 6"/>
            <p:cNvSpPr>
              <a:spLocks noChangeArrowheads="1"/>
            </p:cNvSpPr>
            <p:nvPr/>
          </p:nvSpPr>
          <p:spPr bwMode="auto">
            <a:xfrm>
              <a:off x="3878" y="2251"/>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210" name="Text Box 7"/>
            <p:cNvSpPr txBox="1">
              <a:spLocks noChangeArrowheads="1"/>
            </p:cNvSpPr>
            <p:nvPr/>
          </p:nvSpPr>
          <p:spPr bwMode="auto">
            <a:xfrm>
              <a:off x="3969" y="1389"/>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51211" name="Text Box 8"/>
            <p:cNvSpPr txBox="1">
              <a:spLocks noChangeArrowheads="1"/>
            </p:cNvSpPr>
            <p:nvPr/>
          </p:nvSpPr>
          <p:spPr bwMode="auto">
            <a:xfrm>
              <a:off x="3923" y="1933"/>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51212" name="Oval 10"/>
            <p:cNvSpPr>
              <a:spLocks noChangeArrowheads="1"/>
            </p:cNvSpPr>
            <p:nvPr/>
          </p:nvSpPr>
          <p:spPr bwMode="auto">
            <a:xfrm>
              <a:off x="4808" y="125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213" name="Oval 11"/>
            <p:cNvSpPr>
              <a:spLocks noChangeArrowheads="1"/>
            </p:cNvSpPr>
            <p:nvPr/>
          </p:nvSpPr>
          <p:spPr bwMode="auto">
            <a:xfrm>
              <a:off x="4808" y="2205"/>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1214" name="Line 12"/>
            <p:cNvSpPr>
              <a:spLocks noChangeShapeType="1"/>
            </p:cNvSpPr>
            <p:nvPr/>
          </p:nvSpPr>
          <p:spPr bwMode="auto">
            <a:xfrm>
              <a:off x="4649" y="1616"/>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Line 13"/>
            <p:cNvSpPr>
              <a:spLocks noChangeShapeType="1"/>
            </p:cNvSpPr>
            <p:nvPr/>
          </p:nvSpPr>
          <p:spPr bwMode="auto">
            <a:xfrm>
              <a:off x="4740" y="170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Line 14"/>
            <p:cNvSpPr>
              <a:spLocks noChangeShapeType="1"/>
            </p:cNvSpPr>
            <p:nvPr/>
          </p:nvSpPr>
          <p:spPr bwMode="auto">
            <a:xfrm>
              <a:off x="4830" y="1616"/>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7" name="Line 15"/>
            <p:cNvSpPr>
              <a:spLocks noChangeShapeType="1"/>
            </p:cNvSpPr>
            <p:nvPr/>
          </p:nvSpPr>
          <p:spPr bwMode="auto">
            <a:xfrm>
              <a:off x="4830" y="170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8" name="Line 16"/>
            <p:cNvSpPr>
              <a:spLocks noChangeShapeType="1"/>
            </p:cNvSpPr>
            <p:nvPr/>
          </p:nvSpPr>
          <p:spPr bwMode="auto">
            <a:xfrm>
              <a:off x="4830" y="1706"/>
              <a:ext cx="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Text Box 17"/>
            <p:cNvSpPr txBox="1">
              <a:spLocks noChangeArrowheads="1"/>
            </p:cNvSpPr>
            <p:nvPr/>
          </p:nvSpPr>
          <p:spPr bwMode="auto">
            <a:xfrm>
              <a:off x="4921" y="1480"/>
              <a:ext cx="5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2400" baseline="-25000"/>
                <a:t>s</a:t>
              </a:r>
            </a:p>
          </p:txBody>
        </p:sp>
        <p:sp>
          <p:nvSpPr>
            <p:cNvPr id="51220" name="Text Box 18"/>
            <p:cNvSpPr txBox="1">
              <a:spLocks noChangeArrowheads="1"/>
            </p:cNvSpPr>
            <p:nvPr/>
          </p:nvSpPr>
          <p:spPr bwMode="auto">
            <a:xfrm>
              <a:off x="3560" y="2341"/>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电压源</a:t>
              </a:r>
            </a:p>
          </p:txBody>
        </p:sp>
        <p:sp>
          <p:nvSpPr>
            <p:cNvPr id="51221" name="Text Box 19"/>
            <p:cNvSpPr txBox="1">
              <a:spLocks noChangeArrowheads="1"/>
            </p:cNvSpPr>
            <p:nvPr/>
          </p:nvSpPr>
          <p:spPr bwMode="auto">
            <a:xfrm>
              <a:off x="4468" y="2341"/>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恒压源</a:t>
              </a:r>
            </a:p>
          </p:txBody>
        </p:sp>
        <p:sp>
          <p:nvSpPr>
            <p:cNvPr id="51222" name="Line 20"/>
            <p:cNvSpPr>
              <a:spLocks noChangeShapeType="1"/>
            </p:cNvSpPr>
            <p:nvPr/>
          </p:nvSpPr>
          <p:spPr bwMode="auto">
            <a:xfrm flipV="1">
              <a:off x="4830" y="1298"/>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23" name="AutoShape 21"/>
            <p:cNvCxnSpPr>
              <a:cxnSpLocks noChangeShapeType="1"/>
              <a:stCxn id="51207" idx="4"/>
              <a:endCxn id="51209" idx="0"/>
            </p:cNvCxnSpPr>
            <p:nvPr/>
          </p:nvCxnSpPr>
          <p:spPr bwMode="auto">
            <a:xfrm>
              <a:off x="3901" y="1298"/>
              <a:ext cx="0" cy="9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06" name="Text Box 0"/>
          <p:cNvSpPr txBox="1">
            <a:spLocks noChangeArrowheads="1"/>
          </p:cNvSpPr>
          <p:nvPr/>
        </p:nvSpPr>
        <p:spPr bwMode="auto">
          <a:xfrm>
            <a:off x="1042988" y="5876925"/>
            <a:ext cx="6626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注意：当电路中的电量随时间变化时，一般用小写字母表示；当变量为恒定量时，一般用大写字母标示。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电路基础课程简介</a:t>
            </a:r>
          </a:p>
        </p:txBody>
      </p:sp>
      <p:sp>
        <p:nvSpPr>
          <p:cNvPr id="5123" name="Rectangle 3"/>
          <p:cNvSpPr>
            <a:spLocks noGrp="1" noChangeArrowheads="1"/>
          </p:cNvSpPr>
          <p:nvPr>
            <p:ph type="body" idx="1"/>
          </p:nvPr>
        </p:nvSpPr>
        <p:spPr/>
        <p:txBody>
          <a:bodyPr/>
          <a:lstStyle/>
          <a:p>
            <a:pPr eaLnBrk="1" hangingPunct="1">
              <a:defRPr/>
            </a:pPr>
            <a:r>
              <a:rPr lang="zh-CN" altLang="en-US" dirty="0"/>
              <a:t>课程内容 </a:t>
            </a:r>
            <a:endParaRPr lang="en-US" altLang="zh-CN" dirty="0"/>
          </a:p>
          <a:p>
            <a:pPr marL="0" indent="0" eaLnBrk="1" hangingPunct="1">
              <a:buFont typeface="Wingdings" panose="05000000000000000000" pitchFamily="2" charset="2"/>
              <a:buNone/>
              <a:defRPr/>
            </a:pPr>
            <a:r>
              <a:rPr lang="en-US" altLang="zh-CN" sz="2600" dirty="0">
                <a:latin typeface="宋体" panose="02010600030101010101" pitchFamily="2" charset="-122"/>
                <a:cs typeface="Arial" panose="020B0604020202020204" pitchFamily="34" charset="0"/>
              </a:rPr>
              <a:t>1</a:t>
            </a:r>
            <a:r>
              <a:rPr lang="zh-CN" altLang="en-US" sz="2600" dirty="0">
                <a:latin typeface="宋体" panose="02010600030101010101" pitchFamily="2" charset="-122"/>
                <a:cs typeface="Arial" panose="020B0604020202020204" pitchFamily="34" charset="0"/>
              </a:rPr>
              <a:t>、电阻电路的分析方法和定理；</a:t>
            </a:r>
          </a:p>
          <a:p>
            <a:pPr eaLnBrk="1" hangingPunct="1">
              <a:buFont typeface="Wingdings" panose="05000000000000000000" pitchFamily="2" charset="2"/>
              <a:buNone/>
              <a:defRPr/>
            </a:pPr>
            <a:r>
              <a:rPr lang="en-US" altLang="zh-CN" sz="2600" dirty="0">
                <a:latin typeface="宋体" panose="02010600030101010101" pitchFamily="2" charset="-122"/>
                <a:cs typeface="Arial" panose="020B0604020202020204" pitchFamily="34" charset="0"/>
              </a:rPr>
              <a:t>2</a:t>
            </a:r>
            <a:r>
              <a:rPr lang="zh-CN" altLang="en-US" sz="2600" dirty="0">
                <a:latin typeface="宋体" panose="02010600030101010101" pitchFamily="2" charset="-122"/>
                <a:cs typeface="Arial" panose="020B0604020202020204" pitchFamily="34" charset="0"/>
              </a:rPr>
              <a:t>、动态电路和正弦稳态电路分析；              </a:t>
            </a:r>
          </a:p>
          <a:p>
            <a:pPr eaLnBrk="1" hangingPunct="1">
              <a:buFont typeface="Wingdings" panose="05000000000000000000" pitchFamily="2" charset="2"/>
              <a:buNone/>
              <a:defRPr/>
            </a:pPr>
            <a:r>
              <a:rPr lang="en-US" altLang="zh-CN" sz="2600" dirty="0">
                <a:latin typeface="宋体" panose="02010600030101010101" pitchFamily="2" charset="-122"/>
                <a:cs typeface="Arial" panose="020B0604020202020204" pitchFamily="34" charset="0"/>
              </a:rPr>
              <a:t>3</a:t>
            </a:r>
            <a:r>
              <a:rPr lang="zh-CN" altLang="en-US" sz="2600" dirty="0">
                <a:latin typeface="宋体" panose="02010600030101010101" pitchFamily="2" charset="-122"/>
                <a:cs typeface="Arial" panose="020B0604020202020204" pitchFamily="34" charset="0"/>
              </a:rPr>
              <a:t>、三相电路、非正弦信号电路、二端口网络的分析方法</a:t>
            </a:r>
            <a:endParaRPr lang="en-US" altLang="zh-CN" sz="2600" dirty="0">
              <a:latin typeface="宋体" panose="02010600030101010101" pitchFamily="2"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cs typeface="Arial" panose="020B0604020202020204" pitchFamily="34" charset="0"/>
              </a:rPr>
              <a:t>§1-6  </a:t>
            </a:r>
            <a:r>
              <a:rPr lang="zh-CN" altLang="en-US">
                <a:cs typeface="Arial" panose="020B0604020202020204" pitchFamily="34" charset="0"/>
              </a:rPr>
              <a:t>电压源和电流源</a:t>
            </a:r>
          </a:p>
        </p:txBody>
      </p:sp>
      <p:sp>
        <p:nvSpPr>
          <p:cNvPr id="29699" name="Rectangle 3"/>
          <p:cNvSpPr>
            <a:spLocks noGrp="1" noChangeArrowheads="1"/>
          </p:cNvSpPr>
          <p:nvPr>
            <p:ph type="body" idx="1"/>
          </p:nvPr>
        </p:nvSpPr>
        <p:spPr>
          <a:xfrm>
            <a:off x="609600" y="981075"/>
            <a:ext cx="8088313" cy="5616575"/>
          </a:xfrm>
        </p:spPr>
        <p:txBody>
          <a:bodyPr/>
          <a:lstStyle/>
          <a:p>
            <a:pPr eaLnBrk="1" hangingPunct="1">
              <a:lnSpc>
                <a:spcPct val="90000"/>
              </a:lnSpc>
              <a:defRPr/>
            </a:pPr>
            <a:r>
              <a:rPr lang="zh-CN" altLang="en-US" sz="2400" dirty="0"/>
              <a:t>电压源的伏安特性</a:t>
            </a:r>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r>
              <a:rPr lang="zh-CN" altLang="en-US" sz="2400" dirty="0"/>
              <a:t>电压源发出的功率：</a:t>
            </a:r>
            <a:r>
              <a:rPr lang="en-US" altLang="zh-CN" sz="2400" i="1" dirty="0">
                <a:latin typeface="Times New Roman" panose="02020603050405020304" pitchFamily="18" charset="0"/>
              </a:rPr>
              <a:t>p</a:t>
            </a:r>
            <a:r>
              <a:rPr lang="en-US" altLang="zh-CN" sz="2400" dirty="0"/>
              <a:t>(</a:t>
            </a:r>
            <a:r>
              <a:rPr lang="en-US" altLang="zh-CN" sz="2400" i="1" dirty="0">
                <a:latin typeface="Times New Roman" panose="02020603050405020304" pitchFamily="18" charset="0"/>
              </a:rPr>
              <a:t>t</a:t>
            </a:r>
            <a:r>
              <a:rPr lang="en-US" altLang="zh-CN" sz="2400" dirty="0"/>
              <a:t>) =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s</a:t>
            </a:r>
            <a:r>
              <a:rPr lang="en-US" altLang="zh-CN" sz="2400" dirty="0"/>
              <a:t>(</a:t>
            </a:r>
            <a:r>
              <a:rPr lang="en-US" altLang="zh-CN" sz="2400" i="1" dirty="0">
                <a:latin typeface="Times New Roman" panose="02020603050405020304" pitchFamily="18" charset="0"/>
              </a:rPr>
              <a:t>t</a:t>
            </a:r>
            <a:r>
              <a:rPr lang="en-US" altLang="zh-CN" sz="2400" dirty="0"/>
              <a:t>) </a:t>
            </a:r>
            <a:r>
              <a:rPr lang="en-US" altLang="zh-CN" sz="2400" i="1" dirty="0" err="1">
                <a:latin typeface="Times New Roman" panose="02020603050405020304" pitchFamily="18" charset="0"/>
              </a:rPr>
              <a:t>i</a:t>
            </a:r>
            <a:r>
              <a:rPr lang="en-US" altLang="zh-CN" sz="2400" dirty="0"/>
              <a:t>(</a:t>
            </a:r>
            <a:r>
              <a:rPr lang="en-US" altLang="zh-CN" sz="2400" i="1" dirty="0">
                <a:latin typeface="Times New Roman" panose="02020603050405020304" pitchFamily="18" charset="0"/>
              </a:rPr>
              <a:t>t</a:t>
            </a:r>
            <a:r>
              <a:rPr lang="en-US" altLang="zh-CN" sz="2400" dirty="0"/>
              <a:t>)</a:t>
            </a:r>
          </a:p>
          <a:p>
            <a:pPr eaLnBrk="1" hangingPunct="1">
              <a:lnSpc>
                <a:spcPct val="90000"/>
              </a:lnSpc>
              <a:defRPr/>
            </a:pPr>
            <a:endParaRPr lang="en-US" altLang="zh-CN" sz="2400" dirty="0"/>
          </a:p>
        </p:txBody>
      </p:sp>
      <p:sp>
        <p:nvSpPr>
          <p:cNvPr id="53252" name="Oval 4"/>
          <p:cNvSpPr>
            <a:spLocks noChangeArrowheads="1"/>
          </p:cNvSpPr>
          <p:nvPr/>
        </p:nvSpPr>
        <p:spPr bwMode="auto">
          <a:xfrm>
            <a:off x="5437188" y="1196975"/>
            <a:ext cx="71437"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3253" name="Oval 5"/>
          <p:cNvSpPr>
            <a:spLocks noChangeArrowheads="1"/>
          </p:cNvSpPr>
          <p:nvPr/>
        </p:nvSpPr>
        <p:spPr bwMode="auto">
          <a:xfrm>
            <a:off x="5292725" y="1844675"/>
            <a:ext cx="360363" cy="36036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3254" name="Oval 6"/>
          <p:cNvSpPr>
            <a:spLocks noChangeArrowheads="1"/>
          </p:cNvSpPr>
          <p:nvPr/>
        </p:nvSpPr>
        <p:spPr bwMode="auto">
          <a:xfrm>
            <a:off x="5437188" y="278130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3255" name="Text Box 7"/>
          <p:cNvSpPr txBox="1">
            <a:spLocks noChangeArrowheads="1"/>
          </p:cNvSpPr>
          <p:nvPr/>
        </p:nvSpPr>
        <p:spPr bwMode="auto">
          <a:xfrm>
            <a:off x="5581650" y="1412875"/>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53256" name="Text Box 8"/>
          <p:cNvSpPr txBox="1">
            <a:spLocks noChangeArrowheads="1"/>
          </p:cNvSpPr>
          <p:nvPr/>
        </p:nvSpPr>
        <p:spPr bwMode="auto">
          <a:xfrm>
            <a:off x="5508625" y="2276475"/>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53257" name="Text Box 9"/>
          <p:cNvSpPr txBox="1">
            <a:spLocks noChangeArrowheads="1"/>
          </p:cNvSpPr>
          <p:nvPr/>
        </p:nvSpPr>
        <p:spPr bwMode="auto">
          <a:xfrm>
            <a:off x="5724525" y="1916113"/>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2400" baseline="-25000"/>
              <a:t>s</a:t>
            </a:r>
            <a:r>
              <a:rPr lang="en-US" altLang="zh-CN" sz="1800"/>
              <a:t>(</a:t>
            </a:r>
            <a:r>
              <a:rPr lang="en-US" altLang="zh-CN" sz="2400" i="1">
                <a:latin typeface="Times New Roman" panose="02020603050405020304" pitchFamily="18" charset="0"/>
              </a:rPr>
              <a:t>t</a:t>
            </a:r>
            <a:r>
              <a:rPr lang="en-US" altLang="zh-CN" sz="1800"/>
              <a:t>)</a:t>
            </a:r>
          </a:p>
        </p:txBody>
      </p:sp>
      <p:sp>
        <p:nvSpPr>
          <p:cNvPr id="53258" name="Oval 10"/>
          <p:cNvSpPr>
            <a:spLocks noChangeArrowheads="1"/>
          </p:cNvSpPr>
          <p:nvPr/>
        </p:nvSpPr>
        <p:spPr bwMode="auto">
          <a:xfrm>
            <a:off x="7272338" y="1196975"/>
            <a:ext cx="71437"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3259" name="Oval 11"/>
          <p:cNvSpPr>
            <a:spLocks noChangeArrowheads="1"/>
          </p:cNvSpPr>
          <p:nvPr/>
        </p:nvSpPr>
        <p:spPr bwMode="auto">
          <a:xfrm>
            <a:off x="7272338" y="2708275"/>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3260" name="Line 12"/>
          <p:cNvSpPr>
            <a:spLocks noChangeShapeType="1"/>
          </p:cNvSpPr>
          <p:nvPr/>
        </p:nvSpPr>
        <p:spPr bwMode="auto">
          <a:xfrm>
            <a:off x="7019925" y="1773238"/>
            <a:ext cx="287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Line 13"/>
          <p:cNvSpPr>
            <a:spLocks noChangeShapeType="1"/>
          </p:cNvSpPr>
          <p:nvPr/>
        </p:nvSpPr>
        <p:spPr bwMode="auto">
          <a:xfrm>
            <a:off x="7164388" y="19161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2" name="Line 14"/>
          <p:cNvSpPr>
            <a:spLocks noChangeShapeType="1"/>
          </p:cNvSpPr>
          <p:nvPr/>
        </p:nvSpPr>
        <p:spPr bwMode="auto">
          <a:xfrm>
            <a:off x="7307263" y="1773238"/>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3" name="Line 15"/>
          <p:cNvSpPr>
            <a:spLocks noChangeShapeType="1"/>
          </p:cNvSpPr>
          <p:nvPr/>
        </p:nvSpPr>
        <p:spPr bwMode="auto">
          <a:xfrm>
            <a:off x="7307263" y="19161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 name="Line 16"/>
          <p:cNvSpPr>
            <a:spLocks noChangeShapeType="1"/>
          </p:cNvSpPr>
          <p:nvPr/>
        </p:nvSpPr>
        <p:spPr bwMode="auto">
          <a:xfrm>
            <a:off x="7307263" y="1916113"/>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Text Box 17"/>
          <p:cNvSpPr txBox="1">
            <a:spLocks noChangeArrowheads="1"/>
          </p:cNvSpPr>
          <p:nvPr/>
        </p:nvSpPr>
        <p:spPr bwMode="auto">
          <a:xfrm>
            <a:off x="7451725" y="1557338"/>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2400" baseline="-25000"/>
              <a:t>s</a:t>
            </a:r>
          </a:p>
        </p:txBody>
      </p:sp>
      <p:sp>
        <p:nvSpPr>
          <p:cNvPr id="53266" name="Text Box 18"/>
          <p:cNvSpPr txBox="1">
            <a:spLocks noChangeArrowheads="1"/>
          </p:cNvSpPr>
          <p:nvPr/>
        </p:nvSpPr>
        <p:spPr bwMode="auto">
          <a:xfrm>
            <a:off x="4932363" y="2924175"/>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电压源</a:t>
            </a:r>
          </a:p>
        </p:txBody>
      </p:sp>
      <p:sp>
        <p:nvSpPr>
          <p:cNvPr id="53267" name="Text Box 19"/>
          <p:cNvSpPr txBox="1">
            <a:spLocks noChangeArrowheads="1"/>
          </p:cNvSpPr>
          <p:nvPr/>
        </p:nvSpPr>
        <p:spPr bwMode="auto">
          <a:xfrm>
            <a:off x="6732588" y="292417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恒定电压源</a:t>
            </a:r>
          </a:p>
        </p:txBody>
      </p:sp>
      <p:sp>
        <p:nvSpPr>
          <p:cNvPr id="53268" name="Line 20"/>
          <p:cNvSpPr>
            <a:spLocks noChangeShapeType="1"/>
          </p:cNvSpPr>
          <p:nvPr/>
        </p:nvSpPr>
        <p:spPr bwMode="auto">
          <a:xfrm flipV="1">
            <a:off x="7307263" y="12684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3269" name="AutoShape 21"/>
          <p:cNvCxnSpPr>
            <a:cxnSpLocks noChangeShapeType="1"/>
            <a:stCxn id="53252" idx="4"/>
            <a:endCxn id="53254" idx="0"/>
          </p:cNvCxnSpPr>
          <p:nvPr/>
        </p:nvCxnSpPr>
        <p:spPr bwMode="auto">
          <a:xfrm>
            <a:off x="5473700" y="1268413"/>
            <a:ext cx="0" cy="15128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0" name="Rectangle 23"/>
          <p:cNvSpPr>
            <a:spLocks noChangeArrowheads="1"/>
          </p:cNvSpPr>
          <p:nvPr/>
        </p:nvSpPr>
        <p:spPr bwMode="auto">
          <a:xfrm>
            <a:off x="2662238" y="2352675"/>
            <a:ext cx="863600" cy="13684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外电路</a:t>
            </a:r>
          </a:p>
        </p:txBody>
      </p:sp>
      <p:sp>
        <p:nvSpPr>
          <p:cNvPr id="53271" name="Line 25"/>
          <p:cNvSpPr>
            <a:spLocks noChangeShapeType="1"/>
          </p:cNvSpPr>
          <p:nvPr/>
        </p:nvSpPr>
        <p:spPr bwMode="auto">
          <a:xfrm>
            <a:off x="1438275" y="2424113"/>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2" name="Text Box 28"/>
          <p:cNvSpPr txBox="1">
            <a:spLocks noChangeArrowheads="1"/>
          </p:cNvSpPr>
          <p:nvPr/>
        </p:nvSpPr>
        <p:spPr bwMode="auto">
          <a:xfrm>
            <a:off x="1941513" y="1992313"/>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p>
        </p:txBody>
      </p:sp>
      <p:grpSp>
        <p:nvGrpSpPr>
          <p:cNvPr id="53273" name="Group 48"/>
          <p:cNvGrpSpPr>
            <a:grpSpLocks/>
          </p:cNvGrpSpPr>
          <p:nvPr/>
        </p:nvGrpSpPr>
        <p:grpSpPr bwMode="auto">
          <a:xfrm>
            <a:off x="717550" y="2424113"/>
            <a:ext cx="1944688" cy="1152525"/>
            <a:chOff x="612" y="2704"/>
            <a:chExt cx="1225" cy="726"/>
          </a:xfrm>
        </p:grpSpPr>
        <p:sp>
          <p:nvSpPr>
            <p:cNvPr id="53289" name="Oval 22"/>
            <p:cNvSpPr>
              <a:spLocks noChangeArrowheads="1"/>
            </p:cNvSpPr>
            <p:nvPr/>
          </p:nvSpPr>
          <p:spPr bwMode="auto">
            <a:xfrm>
              <a:off x="952" y="2931"/>
              <a:ext cx="227" cy="2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3290" name="Line 24"/>
            <p:cNvSpPr>
              <a:spLocks noChangeShapeType="1"/>
            </p:cNvSpPr>
            <p:nvPr/>
          </p:nvSpPr>
          <p:spPr bwMode="auto">
            <a:xfrm>
              <a:off x="1066" y="2704"/>
              <a:ext cx="0"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Line 26"/>
            <p:cNvSpPr>
              <a:spLocks noChangeShapeType="1"/>
            </p:cNvSpPr>
            <p:nvPr/>
          </p:nvSpPr>
          <p:spPr bwMode="auto">
            <a:xfrm>
              <a:off x="1066" y="3430"/>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2" name="Line 27"/>
            <p:cNvSpPr>
              <a:spLocks noChangeShapeType="1"/>
            </p:cNvSpPr>
            <p:nvPr/>
          </p:nvSpPr>
          <p:spPr bwMode="auto">
            <a:xfrm>
              <a:off x="1156" y="2704"/>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3" name="Text Box 29"/>
            <p:cNvSpPr txBox="1">
              <a:spLocks noChangeArrowheads="1"/>
            </p:cNvSpPr>
            <p:nvPr/>
          </p:nvSpPr>
          <p:spPr bwMode="auto">
            <a:xfrm>
              <a:off x="793" y="270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3294" name="Text Box 30"/>
            <p:cNvSpPr txBox="1">
              <a:spLocks noChangeArrowheads="1"/>
            </p:cNvSpPr>
            <p:nvPr/>
          </p:nvSpPr>
          <p:spPr bwMode="auto">
            <a:xfrm>
              <a:off x="793" y="3113"/>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53295" name="Text Box 31"/>
            <p:cNvSpPr txBox="1">
              <a:spLocks noChangeArrowheads="1"/>
            </p:cNvSpPr>
            <p:nvPr/>
          </p:nvSpPr>
          <p:spPr bwMode="auto">
            <a:xfrm>
              <a:off x="612" y="2886"/>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grpSp>
      <p:sp>
        <p:nvSpPr>
          <p:cNvPr id="53274" name="Text Box 32"/>
          <p:cNvSpPr txBox="1">
            <a:spLocks noChangeArrowheads="1"/>
          </p:cNvSpPr>
          <p:nvPr/>
        </p:nvSpPr>
        <p:spPr bwMode="auto">
          <a:xfrm>
            <a:off x="2230438" y="2352675"/>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3275" name="Text Box 33"/>
          <p:cNvSpPr txBox="1">
            <a:spLocks noChangeArrowheads="1"/>
          </p:cNvSpPr>
          <p:nvPr/>
        </p:nvSpPr>
        <p:spPr bwMode="auto">
          <a:xfrm>
            <a:off x="2157413" y="31448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53276" name="Text Box 34"/>
          <p:cNvSpPr txBox="1">
            <a:spLocks noChangeArrowheads="1"/>
          </p:cNvSpPr>
          <p:nvPr/>
        </p:nvSpPr>
        <p:spPr bwMode="auto">
          <a:xfrm>
            <a:off x="2230438" y="278447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p>
        </p:txBody>
      </p:sp>
      <p:sp>
        <p:nvSpPr>
          <p:cNvPr id="53277" name="Line 36"/>
          <p:cNvSpPr>
            <a:spLocks noChangeShapeType="1"/>
          </p:cNvSpPr>
          <p:nvPr/>
        </p:nvSpPr>
        <p:spPr bwMode="auto">
          <a:xfrm>
            <a:off x="4787900" y="4581525"/>
            <a:ext cx="16557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Line 37"/>
          <p:cNvSpPr>
            <a:spLocks noChangeShapeType="1"/>
          </p:cNvSpPr>
          <p:nvPr/>
        </p:nvSpPr>
        <p:spPr bwMode="auto">
          <a:xfrm flipV="1">
            <a:off x="5219700" y="3429000"/>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Line 38"/>
          <p:cNvSpPr>
            <a:spLocks noChangeShapeType="1"/>
          </p:cNvSpPr>
          <p:nvPr/>
        </p:nvSpPr>
        <p:spPr bwMode="auto">
          <a:xfrm>
            <a:off x="6804025" y="4581525"/>
            <a:ext cx="1439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Line 39"/>
          <p:cNvSpPr>
            <a:spLocks noChangeShapeType="1"/>
          </p:cNvSpPr>
          <p:nvPr/>
        </p:nvSpPr>
        <p:spPr bwMode="auto">
          <a:xfrm flipV="1">
            <a:off x="7164388" y="34290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1" name="Text Box 40"/>
          <p:cNvSpPr txBox="1">
            <a:spLocks noChangeArrowheads="1"/>
          </p:cNvSpPr>
          <p:nvPr/>
        </p:nvSpPr>
        <p:spPr bwMode="auto">
          <a:xfrm>
            <a:off x="6011863" y="45815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3282" name="Text Box 41"/>
          <p:cNvSpPr txBox="1">
            <a:spLocks noChangeArrowheads="1"/>
          </p:cNvSpPr>
          <p:nvPr/>
        </p:nvSpPr>
        <p:spPr bwMode="auto">
          <a:xfrm>
            <a:off x="7812088" y="45815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3283" name="Line 42"/>
          <p:cNvSpPr>
            <a:spLocks noChangeShapeType="1"/>
          </p:cNvSpPr>
          <p:nvPr/>
        </p:nvSpPr>
        <p:spPr bwMode="auto">
          <a:xfrm>
            <a:off x="4787900" y="3932238"/>
            <a:ext cx="143986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4" name="Line 43"/>
          <p:cNvSpPr>
            <a:spLocks noChangeShapeType="1"/>
          </p:cNvSpPr>
          <p:nvPr/>
        </p:nvSpPr>
        <p:spPr bwMode="auto">
          <a:xfrm>
            <a:off x="7019925" y="3860800"/>
            <a:ext cx="10795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5" name="Text Box 44"/>
          <p:cNvSpPr txBox="1">
            <a:spLocks noChangeArrowheads="1"/>
          </p:cNvSpPr>
          <p:nvPr/>
        </p:nvSpPr>
        <p:spPr bwMode="auto">
          <a:xfrm>
            <a:off x="5291138" y="3573463"/>
            <a:ext cx="865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s</a:t>
            </a:r>
            <a:r>
              <a:rPr lang="en-US" altLang="zh-CN" sz="1800"/>
              <a:t>(</a:t>
            </a:r>
            <a:r>
              <a:rPr lang="en-US" altLang="zh-CN" sz="1800" i="1">
                <a:latin typeface="Times New Roman" panose="02020603050405020304" pitchFamily="18" charset="0"/>
              </a:rPr>
              <a:t>t</a:t>
            </a:r>
            <a:r>
              <a:rPr lang="en-US" altLang="zh-CN" sz="1800" baseline="-25000"/>
              <a:t>1</a:t>
            </a:r>
            <a:r>
              <a:rPr lang="en-US" altLang="zh-CN" sz="1800"/>
              <a:t>)</a:t>
            </a:r>
          </a:p>
        </p:txBody>
      </p:sp>
      <p:sp>
        <p:nvSpPr>
          <p:cNvPr id="53286" name="Text Box 45"/>
          <p:cNvSpPr txBox="1">
            <a:spLocks noChangeArrowheads="1"/>
          </p:cNvSpPr>
          <p:nvPr/>
        </p:nvSpPr>
        <p:spPr bwMode="auto">
          <a:xfrm>
            <a:off x="4859338" y="3213100"/>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53287" name="Text Box 46"/>
          <p:cNvSpPr txBox="1">
            <a:spLocks noChangeArrowheads="1"/>
          </p:cNvSpPr>
          <p:nvPr/>
        </p:nvSpPr>
        <p:spPr bwMode="auto">
          <a:xfrm>
            <a:off x="6804025" y="33575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53288" name="Text Box 47"/>
          <p:cNvSpPr txBox="1">
            <a:spLocks noChangeArrowheads="1"/>
          </p:cNvSpPr>
          <p:nvPr/>
        </p:nvSpPr>
        <p:spPr bwMode="auto">
          <a:xfrm>
            <a:off x="7164388" y="3500438"/>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a:cs typeface="Arial" panose="020B0604020202020204" pitchFamily="34" charset="0"/>
              </a:rPr>
              <a:t>§1-6  </a:t>
            </a:r>
            <a:r>
              <a:rPr lang="zh-CN" altLang="en-US">
                <a:cs typeface="Arial" panose="020B0604020202020204" pitchFamily="34" charset="0"/>
              </a:rPr>
              <a:t>电压源和电流源</a:t>
            </a:r>
          </a:p>
        </p:txBody>
      </p:sp>
      <p:sp>
        <p:nvSpPr>
          <p:cNvPr id="30723" name="Rectangle 3"/>
          <p:cNvSpPr>
            <a:spLocks noGrp="1" noChangeArrowheads="1"/>
          </p:cNvSpPr>
          <p:nvPr>
            <p:ph type="body" idx="1"/>
          </p:nvPr>
        </p:nvSpPr>
        <p:spPr/>
        <p:txBody>
          <a:bodyPr/>
          <a:lstStyle/>
          <a:p>
            <a:pPr eaLnBrk="1" hangingPunct="1">
              <a:defRPr/>
            </a:pPr>
            <a:r>
              <a:rPr lang="zh-CN" altLang="en-US"/>
              <a:t>电流源的特性：</a:t>
            </a:r>
          </a:p>
          <a:p>
            <a:pPr eaLnBrk="1" hangingPunct="1">
              <a:buFont typeface="Wingdings" panose="05000000000000000000" pitchFamily="2" charset="2"/>
              <a:buNone/>
              <a:defRPr/>
            </a:pPr>
            <a:r>
              <a:rPr lang="zh-CN" altLang="en-US"/>
              <a:t>      </a:t>
            </a:r>
            <a:r>
              <a:rPr lang="zh-CN" altLang="en-US" sz="2400"/>
              <a:t>电流源发出的电流：</a:t>
            </a:r>
            <a:r>
              <a:rPr lang="zh-CN" altLang="en-US" sz="2400" i="1">
                <a:latin typeface="Times New Roman" panose="02020603050405020304" pitchFamily="18" charset="0"/>
              </a:rPr>
              <a:t> </a:t>
            </a:r>
            <a:r>
              <a:rPr lang="en-US" altLang="zh-CN" sz="2400" i="1">
                <a:latin typeface="Times New Roman" panose="02020603050405020304" pitchFamily="18" charset="0"/>
              </a:rPr>
              <a:t>i</a:t>
            </a:r>
            <a:r>
              <a:rPr lang="en-US" altLang="zh-CN" sz="2400"/>
              <a:t>(</a:t>
            </a:r>
            <a:r>
              <a:rPr lang="en-US" altLang="zh-CN" sz="2400" i="1">
                <a:latin typeface="Times New Roman" panose="02020603050405020304" pitchFamily="18" charset="0"/>
              </a:rPr>
              <a:t>t</a:t>
            </a:r>
            <a:r>
              <a:rPr lang="en-US" altLang="zh-CN" sz="2400"/>
              <a:t>) = </a:t>
            </a:r>
            <a:r>
              <a:rPr lang="en-US" altLang="zh-CN" sz="2400" i="1">
                <a:latin typeface="Times New Roman" panose="02020603050405020304" pitchFamily="18" charset="0"/>
              </a:rPr>
              <a:t>i</a:t>
            </a:r>
            <a:r>
              <a:rPr lang="en-US" altLang="zh-CN" sz="2400" baseline="-25000"/>
              <a:t>s</a:t>
            </a:r>
            <a:r>
              <a:rPr lang="en-US" altLang="zh-CN" sz="2400"/>
              <a:t>(</a:t>
            </a:r>
            <a:r>
              <a:rPr lang="en-US" altLang="zh-CN" sz="2400" i="1">
                <a:latin typeface="Times New Roman" panose="02020603050405020304" pitchFamily="18" charset="0"/>
              </a:rPr>
              <a:t>t</a:t>
            </a:r>
            <a:r>
              <a:rPr lang="en-US" altLang="zh-CN" sz="2400"/>
              <a:t>)</a:t>
            </a:r>
          </a:p>
          <a:p>
            <a:pPr eaLnBrk="1" hangingPunct="1">
              <a:buFont typeface="Wingdings" panose="05000000000000000000" pitchFamily="2" charset="2"/>
              <a:buNone/>
              <a:defRPr/>
            </a:pPr>
            <a:r>
              <a:rPr lang="en-US" altLang="zh-CN" sz="2400"/>
              <a:t>         </a:t>
            </a:r>
            <a:r>
              <a:rPr lang="en-US" altLang="zh-CN" sz="2400" i="1">
                <a:latin typeface="Times New Roman" panose="02020603050405020304" pitchFamily="18" charset="0"/>
              </a:rPr>
              <a:t>i</a:t>
            </a:r>
            <a:r>
              <a:rPr lang="en-US" altLang="zh-CN" sz="2400" baseline="-25000"/>
              <a:t>s</a:t>
            </a:r>
            <a:r>
              <a:rPr lang="en-US" altLang="zh-CN" sz="2400"/>
              <a:t>(</a:t>
            </a:r>
            <a:r>
              <a:rPr lang="en-US" altLang="zh-CN" sz="2400" i="1">
                <a:latin typeface="Times New Roman" panose="02020603050405020304" pitchFamily="18" charset="0"/>
              </a:rPr>
              <a:t>t</a:t>
            </a:r>
            <a:r>
              <a:rPr lang="en-US" altLang="zh-CN" sz="2400"/>
              <a:t>)</a:t>
            </a:r>
            <a:r>
              <a:rPr lang="zh-CN" altLang="en-US" sz="2400"/>
              <a:t>为给定的时间函数，与端口电压大小无关</a:t>
            </a:r>
          </a:p>
          <a:p>
            <a:pPr eaLnBrk="1" hangingPunct="1">
              <a:buFont typeface="Wingdings" panose="05000000000000000000" pitchFamily="2" charset="2"/>
              <a:buNone/>
              <a:defRPr/>
            </a:pPr>
            <a:endParaRPr lang="zh-CN" altLang="en-US" sz="2400"/>
          </a:p>
          <a:p>
            <a:pPr eaLnBrk="1" hangingPunct="1">
              <a:defRPr/>
            </a:pPr>
            <a:r>
              <a:rPr lang="zh-CN" altLang="en-US" sz="2400"/>
              <a:t>电流源的符号表示</a:t>
            </a:r>
          </a:p>
          <a:p>
            <a:pPr eaLnBrk="1" hangingPunct="1">
              <a:defRPr/>
            </a:pPr>
            <a:endParaRPr lang="en-US" altLang="zh-CN" sz="2400"/>
          </a:p>
        </p:txBody>
      </p:sp>
      <p:sp>
        <p:nvSpPr>
          <p:cNvPr id="55300" name="Text Box 19"/>
          <p:cNvSpPr txBox="1">
            <a:spLocks noChangeArrowheads="1"/>
          </p:cNvSpPr>
          <p:nvPr/>
        </p:nvSpPr>
        <p:spPr bwMode="auto">
          <a:xfrm>
            <a:off x="5292725" y="558958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电流源</a:t>
            </a:r>
          </a:p>
        </p:txBody>
      </p:sp>
      <p:sp>
        <p:nvSpPr>
          <p:cNvPr id="55301" name="Text Box 23"/>
          <p:cNvSpPr txBox="1">
            <a:spLocks noChangeArrowheads="1"/>
          </p:cNvSpPr>
          <p:nvPr/>
        </p:nvSpPr>
        <p:spPr bwMode="auto">
          <a:xfrm>
            <a:off x="6443663" y="558958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恒流源</a:t>
            </a:r>
          </a:p>
        </p:txBody>
      </p:sp>
      <p:grpSp>
        <p:nvGrpSpPr>
          <p:cNvPr id="55302" name="Group 26"/>
          <p:cNvGrpSpPr>
            <a:grpSpLocks/>
          </p:cNvGrpSpPr>
          <p:nvPr/>
        </p:nvGrpSpPr>
        <p:grpSpPr bwMode="auto">
          <a:xfrm>
            <a:off x="5364163" y="3644900"/>
            <a:ext cx="1225550" cy="1825625"/>
            <a:chOff x="3606" y="1207"/>
            <a:chExt cx="772" cy="1150"/>
          </a:xfrm>
        </p:grpSpPr>
        <p:sp>
          <p:nvSpPr>
            <p:cNvPr id="55316" name="Oval 27"/>
            <p:cNvSpPr>
              <a:spLocks noChangeArrowheads="1"/>
            </p:cNvSpPr>
            <p:nvPr/>
          </p:nvSpPr>
          <p:spPr bwMode="auto">
            <a:xfrm>
              <a:off x="3878" y="125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17" name="Oval 28"/>
            <p:cNvSpPr>
              <a:spLocks noChangeArrowheads="1"/>
            </p:cNvSpPr>
            <p:nvPr/>
          </p:nvSpPr>
          <p:spPr bwMode="auto">
            <a:xfrm>
              <a:off x="3787" y="1661"/>
              <a:ext cx="227" cy="2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18" name="Oval 29"/>
            <p:cNvSpPr>
              <a:spLocks noChangeArrowheads="1"/>
            </p:cNvSpPr>
            <p:nvPr/>
          </p:nvSpPr>
          <p:spPr bwMode="auto">
            <a:xfrm>
              <a:off x="3878" y="2251"/>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19" name="Text Box 30"/>
            <p:cNvSpPr txBox="1">
              <a:spLocks noChangeArrowheads="1"/>
            </p:cNvSpPr>
            <p:nvPr/>
          </p:nvSpPr>
          <p:spPr bwMode="auto">
            <a:xfrm>
              <a:off x="4014" y="1207"/>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55320" name="Text Box 31"/>
            <p:cNvSpPr txBox="1">
              <a:spLocks noChangeArrowheads="1"/>
            </p:cNvSpPr>
            <p:nvPr/>
          </p:nvSpPr>
          <p:spPr bwMode="auto">
            <a:xfrm>
              <a:off x="3923" y="206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55321" name="Text Box 32"/>
            <p:cNvSpPr txBox="1">
              <a:spLocks noChangeArrowheads="1"/>
            </p:cNvSpPr>
            <p:nvPr/>
          </p:nvSpPr>
          <p:spPr bwMode="auto">
            <a:xfrm>
              <a:off x="3969" y="1661"/>
              <a:ext cx="4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endParaRPr lang="en-US" altLang="zh-CN" sz="1800"/>
            </a:p>
          </p:txBody>
        </p:sp>
        <p:sp>
          <p:nvSpPr>
            <p:cNvPr id="55322" name="Text Box 33"/>
            <p:cNvSpPr txBox="1">
              <a:spLocks noChangeArrowheads="1"/>
            </p:cNvSpPr>
            <p:nvPr/>
          </p:nvSpPr>
          <p:spPr bwMode="auto">
            <a:xfrm>
              <a:off x="3606" y="134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
          <p:nvSpPr>
            <p:cNvPr id="55323" name="Line 34"/>
            <p:cNvSpPr>
              <a:spLocks noChangeShapeType="1"/>
            </p:cNvSpPr>
            <p:nvPr/>
          </p:nvSpPr>
          <p:spPr bwMode="auto">
            <a:xfrm flipV="1">
              <a:off x="3901" y="129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4" name="Line 35"/>
            <p:cNvSpPr>
              <a:spLocks noChangeShapeType="1"/>
            </p:cNvSpPr>
            <p:nvPr/>
          </p:nvSpPr>
          <p:spPr bwMode="auto">
            <a:xfrm flipV="1">
              <a:off x="3899" y="188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03" name="Line 36"/>
          <p:cNvSpPr>
            <a:spLocks noChangeShapeType="1"/>
          </p:cNvSpPr>
          <p:nvPr/>
        </p:nvSpPr>
        <p:spPr bwMode="auto">
          <a:xfrm flipV="1">
            <a:off x="5829300" y="3860800"/>
            <a:ext cx="0" cy="36036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4" name="Line 37"/>
          <p:cNvSpPr>
            <a:spLocks noChangeShapeType="1"/>
          </p:cNvSpPr>
          <p:nvPr/>
        </p:nvSpPr>
        <p:spPr bwMode="auto">
          <a:xfrm>
            <a:off x="5651500" y="4545013"/>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05" name="Group 0"/>
          <p:cNvGrpSpPr>
            <a:grpSpLocks/>
          </p:cNvGrpSpPr>
          <p:nvPr/>
        </p:nvGrpSpPr>
        <p:grpSpPr bwMode="auto">
          <a:xfrm>
            <a:off x="6588125" y="3644900"/>
            <a:ext cx="1225550" cy="1825625"/>
            <a:chOff x="3606" y="1207"/>
            <a:chExt cx="772" cy="1150"/>
          </a:xfrm>
        </p:grpSpPr>
        <p:sp>
          <p:nvSpPr>
            <p:cNvPr id="55307" name="Oval 1"/>
            <p:cNvSpPr>
              <a:spLocks noChangeArrowheads="1"/>
            </p:cNvSpPr>
            <p:nvPr/>
          </p:nvSpPr>
          <p:spPr bwMode="auto">
            <a:xfrm>
              <a:off x="3878" y="125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08" name="Oval 2"/>
            <p:cNvSpPr>
              <a:spLocks noChangeArrowheads="1"/>
            </p:cNvSpPr>
            <p:nvPr/>
          </p:nvSpPr>
          <p:spPr bwMode="auto">
            <a:xfrm>
              <a:off x="3787" y="1661"/>
              <a:ext cx="227" cy="2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09" name="Oval 3"/>
            <p:cNvSpPr>
              <a:spLocks noChangeArrowheads="1"/>
            </p:cNvSpPr>
            <p:nvPr/>
          </p:nvSpPr>
          <p:spPr bwMode="auto">
            <a:xfrm>
              <a:off x="3878" y="2251"/>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10" name="Text Box 4"/>
            <p:cNvSpPr txBox="1">
              <a:spLocks noChangeArrowheads="1"/>
            </p:cNvSpPr>
            <p:nvPr/>
          </p:nvSpPr>
          <p:spPr bwMode="auto">
            <a:xfrm>
              <a:off x="4014" y="1207"/>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55311" name="Text Box 5"/>
            <p:cNvSpPr txBox="1">
              <a:spLocks noChangeArrowheads="1"/>
            </p:cNvSpPr>
            <p:nvPr/>
          </p:nvSpPr>
          <p:spPr bwMode="auto">
            <a:xfrm>
              <a:off x="3923" y="206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55312" name="Text Box 6"/>
            <p:cNvSpPr txBox="1">
              <a:spLocks noChangeArrowheads="1"/>
            </p:cNvSpPr>
            <p:nvPr/>
          </p:nvSpPr>
          <p:spPr bwMode="auto">
            <a:xfrm>
              <a:off x="3969" y="1661"/>
              <a:ext cx="4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endParaRPr lang="en-US" altLang="zh-CN" sz="1800"/>
            </a:p>
          </p:txBody>
        </p:sp>
        <p:sp>
          <p:nvSpPr>
            <p:cNvPr id="55313" name="Text Box 7"/>
            <p:cNvSpPr txBox="1">
              <a:spLocks noChangeArrowheads="1"/>
            </p:cNvSpPr>
            <p:nvPr/>
          </p:nvSpPr>
          <p:spPr bwMode="auto">
            <a:xfrm>
              <a:off x="3606" y="134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
          <p:nvSpPr>
            <p:cNvPr id="55314" name="Line 8"/>
            <p:cNvSpPr>
              <a:spLocks noChangeShapeType="1"/>
            </p:cNvSpPr>
            <p:nvPr/>
          </p:nvSpPr>
          <p:spPr bwMode="auto">
            <a:xfrm flipV="1">
              <a:off x="3901" y="129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Line 9"/>
            <p:cNvSpPr>
              <a:spLocks noChangeShapeType="1"/>
            </p:cNvSpPr>
            <p:nvPr/>
          </p:nvSpPr>
          <p:spPr bwMode="auto">
            <a:xfrm flipV="1">
              <a:off x="3899" y="188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06" name="Line 10"/>
          <p:cNvSpPr>
            <a:spLocks noChangeShapeType="1"/>
          </p:cNvSpPr>
          <p:nvPr/>
        </p:nvSpPr>
        <p:spPr bwMode="auto">
          <a:xfrm flipV="1">
            <a:off x="6877050" y="4545013"/>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cs typeface="Arial" panose="020B0604020202020204" pitchFamily="34" charset="0"/>
              </a:rPr>
              <a:t>§1-6  </a:t>
            </a:r>
            <a:r>
              <a:rPr lang="zh-CN" altLang="en-US">
                <a:cs typeface="Arial" panose="020B0604020202020204" pitchFamily="34" charset="0"/>
              </a:rPr>
              <a:t>电压源和电流源</a:t>
            </a:r>
          </a:p>
        </p:txBody>
      </p:sp>
      <p:sp>
        <p:nvSpPr>
          <p:cNvPr id="31747" name="Rectangle 3"/>
          <p:cNvSpPr>
            <a:spLocks noGrp="1" noChangeArrowheads="1"/>
          </p:cNvSpPr>
          <p:nvPr>
            <p:ph type="body" idx="1"/>
          </p:nvPr>
        </p:nvSpPr>
        <p:spPr>
          <a:xfrm>
            <a:off x="609600" y="981075"/>
            <a:ext cx="8088313" cy="5616575"/>
          </a:xfrm>
        </p:spPr>
        <p:txBody>
          <a:bodyPr/>
          <a:lstStyle/>
          <a:p>
            <a:pPr eaLnBrk="1" hangingPunct="1">
              <a:lnSpc>
                <a:spcPct val="90000"/>
              </a:lnSpc>
              <a:defRPr/>
            </a:pPr>
            <a:r>
              <a:rPr lang="zh-CN" altLang="en-US" sz="2400" dirty="0"/>
              <a:t>电流源的伏安特性</a:t>
            </a:r>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endParaRPr lang="zh-CN" altLang="en-US" sz="2400" dirty="0"/>
          </a:p>
          <a:p>
            <a:pPr eaLnBrk="1" hangingPunct="1">
              <a:lnSpc>
                <a:spcPct val="90000"/>
              </a:lnSpc>
              <a:defRPr/>
            </a:pPr>
            <a:r>
              <a:rPr lang="zh-CN" altLang="en-US" sz="2400" dirty="0"/>
              <a:t>电流源发出的功率：</a:t>
            </a:r>
            <a:r>
              <a:rPr lang="en-US" altLang="zh-CN" sz="2400" i="1" dirty="0">
                <a:latin typeface="Times New Roman" panose="02020603050405020304" pitchFamily="18" charset="0"/>
              </a:rPr>
              <a:t>p</a:t>
            </a:r>
            <a:r>
              <a:rPr lang="en-US" altLang="zh-CN" sz="2400" dirty="0"/>
              <a:t>(</a:t>
            </a:r>
            <a:r>
              <a:rPr lang="en-US" altLang="zh-CN" sz="2400" i="1" dirty="0">
                <a:latin typeface="Times New Roman" panose="02020603050405020304" pitchFamily="18" charset="0"/>
              </a:rPr>
              <a:t>t</a:t>
            </a:r>
            <a:r>
              <a:rPr lang="en-US" altLang="zh-CN" sz="2400" dirty="0"/>
              <a:t>) = </a:t>
            </a:r>
            <a:r>
              <a:rPr lang="en-US" altLang="zh-CN" sz="2400" i="1" dirty="0">
                <a:latin typeface="Times New Roman" panose="02020603050405020304" pitchFamily="18" charset="0"/>
              </a:rPr>
              <a:t>u</a:t>
            </a:r>
            <a:r>
              <a:rPr lang="en-US" altLang="zh-CN" sz="2400" dirty="0"/>
              <a:t>(</a:t>
            </a:r>
            <a:r>
              <a:rPr lang="en-US" altLang="zh-CN" sz="2400" i="1" dirty="0">
                <a:latin typeface="Times New Roman" panose="02020603050405020304" pitchFamily="18" charset="0"/>
              </a:rPr>
              <a:t>t</a:t>
            </a:r>
            <a:r>
              <a:rPr lang="en-US" altLang="zh-CN" sz="2400" dirty="0"/>
              <a:t>) </a:t>
            </a:r>
            <a:r>
              <a:rPr lang="en-US" altLang="zh-CN" sz="2400" i="1" dirty="0">
                <a:latin typeface="Times New Roman" panose="02020603050405020304" pitchFamily="18" charset="0"/>
              </a:rPr>
              <a:t>i</a:t>
            </a:r>
            <a:r>
              <a:rPr lang="en-US" altLang="zh-CN" sz="2400" i="1" baseline="-25000" dirty="0">
                <a:latin typeface="Times New Roman" panose="02020603050405020304" pitchFamily="18" charset="0"/>
              </a:rPr>
              <a:t>s</a:t>
            </a:r>
            <a:r>
              <a:rPr lang="en-US" altLang="zh-CN" sz="2400" dirty="0"/>
              <a:t>(</a:t>
            </a:r>
            <a:r>
              <a:rPr lang="en-US" altLang="zh-CN" sz="2400" i="1" dirty="0">
                <a:latin typeface="Times New Roman" panose="02020603050405020304" pitchFamily="18" charset="0"/>
              </a:rPr>
              <a:t>t</a:t>
            </a:r>
            <a:r>
              <a:rPr lang="en-US" altLang="zh-CN" sz="2400" dirty="0"/>
              <a:t>)</a:t>
            </a:r>
          </a:p>
          <a:p>
            <a:pPr eaLnBrk="1" hangingPunct="1">
              <a:lnSpc>
                <a:spcPct val="90000"/>
              </a:lnSpc>
              <a:defRPr/>
            </a:pPr>
            <a:endParaRPr lang="en-US" altLang="zh-CN" sz="2400" dirty="0"/>
          </a:p>
        </p:txBody>
      </p:sp>
      <p:sp>
        <p:nvSpPr>
          <p:cNvPr id="57348" name="Text Box 18"/>
          <p:cNvSpPr txBox="1">
            <a:spLocks noChangeArrowheads="1"/>
          </p:cNvSpPr>
          <p:nvPr/>
        </p:nvSpPr>
        <p:spPr bwMode="auto">
          <a:xfrm>
            <a:off x="5146675" y="294163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电流源</a:t>
            </a:r>
          </a:p>
        </p:txBody>
      </p:sp>
      <p:sp>
        <p:nvSpPr>
          <p:cNvPr id="57349" name="Oval 22"/>
          <p:cNvSpPr>
            <a:spLocks noChangeArrowheads="1"/>
          </p:cNvSpPr>
          <p:nvPr/>
        </p:nvSpPr>
        <p:spPr bwMode="auto">
          <a:xfrm>
            <a:off x="1128713" y="2239963"/>
            <a:ext cx="360362" cy="36036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7350" name="Rectangle 23"/>
          <p:cNvSpPr>
            <a:spLocks noChangeArrowheads="1"/>
          </p:cNvSpPr>
          <p:nvPr/>
        </p:nvSpPr>
        <p:spPr bwMode="auto">
          <a:xfrm>
            <a:off x="2533650" y="1808163"/>
            <a:ext cx="863600" cy="13684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外电路</a:t>
            </a:r>
          </a:p>
        </p:txBody>
      </p:sp>
      <p:sp>
        <p:nvSpPr>
          <p:cNvPr id="57351" name="Line 25"/>
          <p:cNvSpPr>
            <a:spLocks noChangeShapeType="1"/>
          </p:cNvSpPr>
          <p:nvPr/>
        </p:nvSpPr>
        <p:spPr bwMode="auto">
          <a:xfrm>
            <a:off x="1309688" y="1879600"/>
            <a:ext cx="1223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2" name="Line 26"/>
          <p:cNvSpPr>
            <a:spLocks noChangeShapeType="1"/>
          </p:cNvSpPr>
          <p:nvPr/>
        </p:nvSpPr>
        <p:spPr bwMode="auto">
          <a:xfrm>
            <a:off x="1309688" y="3032125"/>
            <a:ext cx="1223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3" name="Line 27"/>
          <p:cNvSpPr>
            <a:spLocks noChangeShapeType="1"/>
          </p:cNvSpPr>
          <p:nvPr/>
        </p:nvSpPr>
        <p:spPr bwMode="auto">
          <a:xfrm>
            <a:off x="1452563" y="1879600"/>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Text Box 28"/>
          <p:cNvSpPr txBox="1">
            <a:spLocks noChangeArrowheads="1"/>
          </p:cNvSpPr>
          <p:nvPr/>
        </p:nvSpPr>
        <p:spPr bwMode="auto">
          <a:xfrm>
            <a:off x="1812925" y="1447800"/>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p>
        </p:txBody>
      </p:sp>
      <p:sp>
        <p:nvSpPr>
          <p:cNvPr id="57355" name="Text Box 31"/>
          <p:cNvSpPr txBox="1">
            <a:spLocks noChangeArrowheads="1"/>
          </p:cNvSpPr>
          <p:nvPr/>
        </p:nvSpPr>
        <p:spPr bwMode="auto">
          <a:xfrm>
            <a:off x="588963" y="2168525"/>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baseline="-25000"/>
          </a:p>
        </p:txBody>
      </p:sp>
      <p:sp>
        <p:nvSpPr>
          <p:cNvPr id="57356" name="Text Box 32"/>
          <p:cNvSpPr txBox="1">
            <a:spLocks noChangeArrowheads="1"/>
          </p:cNvSpPr>
          <p:nvPr/>
        </p:nvSpPr>
        <p:spPr bwMode="auto">
          <a:xfrm>
            <a:off x="2101850" y="1808163"/>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7357" name="Text Box 33"/>
          <p:cNvSpPr txBox="1">
            <a:spLocks noChangeArrowheads="1"/>
          </p:cNvSpPr>
          <p:nvPr/>
        </p:nvSpPr>
        <p:spPr bwMode="auto">
          <a:xfrm>
            <a:off x="2028825" y="26003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57358" name="Text Box 34"/>
          <p:cNvSpPr txBox="1">
            <a:spLocks noChangeArrowheads="1"/>
          </p:cNvSpPr>
          <p:nvPr/>
        </p:nvSpPr>
        <p:spPr bwMode="auto">
          <a:xfrm>
            <a:off x="2101850" y="2239963"/>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p>
        </p:txBody>
      </p:sp>
      <p:sp>
        <p:nvSpPr>
          <p:cNvPr id="57359" name="Text Box 35"/>
          <p:cNvSpPr txBox="1">
            <a:spLocks noChangeArrowheads="1"/>
          </p:cNvSpPr>
          <p:nvPr/>
        </p:nvSpPr>
        <p:spPr bwMode="auto">
          <a:xfrm>
            <a:off x="5580063" y="5876925"/>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57360" name="Line 36"/>
          <p:cNvSpPr>
            <a:spLocks noChangeShapeType="1"/>
          </p:cNvSpPr>
          <p:nvPr/>
        </p:nvSpPr>
        <p:spPr bwMode="auto">
          <a:xfrm>
            <a:off x="4643438" y="4598988"/>
            <a:ext cx="16557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1" name="Line 37"/>
          <p:cNvSpPr>
            <a:spLocks noChangeShapeType="1"/>
          </p:cNvSpPr>
          <p:nvPr/>
        </p:nvSpPr>
        <p:spPr bwMode="auto">
          <a:xfrm flipV="1">
            <a:off x="5075238" y="3446463"/>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2" name="Line 38"/>
          <p:cNvSpPr>
            <a:spLocks noChangeShapeType="1"/>
          </p:cNvSpPr>
          <p:nvPr/>
        </p:nvSpPr>
        <p:spPr bwMode="auto">
          <a:xfrm>
            <a:off x="6659563" y="4598988"/>
            <a:ext cx="1439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Line 39"/>
          <p:cNvSpPr>
            <a:spLocks noChangeShapeType="1"/>
          </p:cNvSpPr>
          <p:nvPr/>
        </p:nvSpPr>
        <p:spPr bwMode="auto">
          <a:xfrm flipV="1">
            <a:off x="7019925" y="3446463"/>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Text Box 40"/>
          <p:cNvSpPr txBox="1">
            <a:spLocks noChangeArrowheads="1"/>
          </p:cNvSpPr>
          <p:nvPr/>
        </p:nvSpPr>
        <p:spPr bwMode="auto">
          <a:xfrm>
            <a:off x="5867400" y="459898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7365" name="Text Box 41"/>
          <p:cNvSpPr txBox="1">
            <a:spLocks noChangeArrowheads="1"/>
          </p:cNvSpPr>
          <p:nvPr/>
        </p:nvSpPr>
        <p:spPr bwMode="auto">
          <a:xfrm>
            <a:off x="7667625" y="459898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7366" name="Line 42"/>
          <p:cNvSpPr>
            <a:spLocks noChangeShapeType="1"/>
          </p:cNvSpPr>
          <p:nvPr/>
        </p:nvSpPr>
        <p:spPr bwMode="auto">
          <a:xfrm flipV="1">
            <a:off x="5867400" y="3590925"/>
            <a:ext cx="0" cy="1150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7" name="Line 43"/>
          <p:cNvSpPr>
            <a:spLocks noChangeShapeType="1"/>
          </p:cNvSpPr>
          <p:nvPr/>
        </p:nvSpPr>
        <p:spPr bwMode="auto">
          <a:xfrm flipV="1">
            <a:off x="7596188" y="3375025"/>
            <a:ext cx="0" cy="14398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8" name="Text Box 44"/>
          <p:cNvSpPr txBox="1">
            <a:spLocks noChangeArrowheads="1"/>
          </p:cNvSpPr>
          <p:nvPr/>
        </p:nvSpPr>
        <p:spPr bwMode="auto">
          <a:xfrm>
            <a:off x="5146675" y="3590925"/>
            <a:ext cx="865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s</a:t>
            </a:r>
            <a:r>
              <a:rPr lang="en-US" altLang="zh-CN" sz="1800"/>
              <a:t>(</a:t>
            </a:r>
            <a:r>
              <a:rPr lang="en-US" altLang="zh-CN" sz="1800" i="1">
                <a:latin typeface="Times New Roman" panose="02020603050405020304" pitchFamily="18" charset="0"/>
              </a:rPr>
              <a:t>t</a:t>
            </a:r>
            <a:r>
              <a:rPr lang="en-US" altLang="zh-CN" sz="1800" baseline="-25000"/>
              <a:t>1</a:t>
            </a:r>
            <a:r>
              <a:rPr lang="en-US" altLang="zh-CN" sz="1800"/>
              <a:t>)</a:t>
            </a:r>
          </a:p>
        </p:txBody>
      </p:sp>
      <p:sp>
        <p:nvSpPr>
          <p:cNvPr id="57369" name="Text Box 45"/>
          <p:cNvSpPr txBox="1">
            <a:spLocks noChangeArrowheads="1"/>
          </p:cNvSpPr>
          <p:nvPr/>
        </p:nvSpPr>
        <p:spPr bwMode="auto">
          <a:xfrm>
            <a:off x="4714875" y="32305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57370" name="Text Box 46"/>
          <p:cNvSpPr txBox="1">
            <a:spLocks noChangeArrowheads="1"/>
          </p:cNvSpPr>
          <p:nvPr/>
        </p:nvSpPr>
        <p:spPr bwMode="auto">
          <a:xfrm>
            <a:off x="6659563" y="3375025"/>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57371" name="Text Box 47"/>
          <p:cNvSpPr txBox="1">
            <a:spLocks noChangeArrowheads="1"/>
          </p:cNvSpPr>
          <p:nvPr/>
        </p:nvSpPr>
        <p:spPr bwMode="auto">
          <a:xfrm>
            <a:off x="7091363" y="3517900"/>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s</a:t>
            </a:r>
          </a:p>
        </p:txBody>
      </p:sp>
      <p:sp>
        <p:nvSpPr>
          <p:cNvPr id="57372" name="Line 48"/>
          <p:cNvSpPr>
            <a:spLocks noChangeShapeType="1"/>
          </p:cNvSpPr>
          <p:nvPr/>
        </p:nvSpPr>
        <p:spPr bwMode="auto">
          <a:xfrm flipV="1">
            <a:off x="5684838" y="1430338"/>
            <a:ext cx="0" cy="28733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Line 50"/>
          <p:cNvSpPr>
            <a:spLocks noChangeShapeType="1"/>
          </p:cNvSpPr>
          <p:nvPr/>
        </p:nvSpPr>
        <p:spPr bwMode="auto">
          <a:xfrm flipV="1">
            <a:off x="1309688" y="18796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4" name="Line 51"/>
          <p:cNvSpPr>
            <a:spLocks noChangeShapeType="1"/>
          </p:cNvSpPr>
          <p:nvPr/>
        </p:nvSpPr>
        <p:spPr bwMode="auto">
          <a:xfrm>
            <a:off x="1309688" y="26003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5" name="Line 52"/>
          <p:cNvSpPr>
            <a:spLocks noChangeShapeType="1"/>
          </p:cNvSpPr>
          <p:nvPr/>
        </p:nvSpPr>
        <p:spPr bwMode="auto">
          <a:xfrm>
            <a:off x="1165225" y="2419350"/>
            <a:ext cx="287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376" name="Group 56"/>
          <p:cNvGrpSpPr>
            <a:grpSpLocks/>
          </p:cNvGrpSpPr>
          <p:nvPr/>
        </p:nvGrpSpPr>
        <p:grpSpPr bwMode="auto">
          <a:xfrm>
            <a:off x="5219700" y="1141413"/>
            <a:ext cx="1225550" cy="1825625"/>
            <a:chOff x="3606" y="1207"/>
            <a:chExt cx="772" cy="1150"/>
          </a:xfrm>
        </p:grpSpPr>
        <p:sp>
          <p:nvSpPr>
            <p:cNvPr id="57380" name="Oval 4"/>
            <p:cNvSpPr>
              <a:spLocks noChangeArrowheads="1"/>
            </p:cNvSpPr>
            <p:nvPr/>
          </p:nvSpPr>
          <p:spPr bwMode="auto">
            <a:xfrm>
              <a:off x="3878" y="125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7381" name="Oval 5"/>
            <p:cNvSpPr>
              <a:spLocks noChangeArrowheads="1"/>
            </p:cNvSpPr>
            <p:nvPr/>
          </p:nvSpPr>
          <p:spPr bwMode="auto">
            <a:xfrm>
              <a:off x="3787" y="1661"/>
              <a:ext cx="227" cy="22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7382" name="Oval 6"/>
            <p:cNvSpPr>
              <a:spLocks noChangeArrowheads="1"/>
            </p:cNvSpPr>
            <p:nvPr/>
          </p:nvSpPr>
          <p:spPr bwMode="auto">
            <a:xfrm>
              <a:off x="3878" y="2251"/>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7383" name="Text Box 7"/>
            <p:cNvSpPr txBox="1">
              <a:spLocks noChangeArrowheads="1"/>
            </p:cNvSpPr>
            <p:nvPr/>
          </p:nvSpPr>
          <p:spPr bwMode="auto">
            <a:xfrm>
              <a:off x="4014" y="1207"/>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57384" name="Text Box 8"/>
            <p:cNvSpPr txBox="1">
              <a:spLocks noChangeArrowheads="1"/>
            </p:cNvSpPr>
            <p:nvPr/>
          </p:nvSpPr>
          <p:spPr bwMode="auto">
            <a:xfrm>
              <a:off x="3923" y="206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a:t>
              </a:r>
            </a:p>
          </p:txBody>
        </p:sp>
        <p:sp>
          <p:nvSpPr>
            <p:cNvPr id="57385" name="Text Box 9"/>
            <p:cNvSpPr txBox="1">
              <a:spLocks noChangeArrowheads="1"/>
            </p:cNvSpPr>
            <p:nvPr/>
          </p:nvSpPr>
          <p:spPr bwMode="auto">
            <a:xfrm>
              <a:off x="3969" y="1661"/>
              <a:ext cx="4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endParaRPr lang="en-US" altLang="zh-CN" sz="1800"/>
            </a:p>
          </p:txBody>
        </p:sp>
        <p:sp>
          <p:nvSpPr>
            <p:cNvPr id="57386" name="Text Box 49"/>
            <p:cNvSpPr txBox="1">
              <a:spLocks noChangeArrowheads="1"/>
            </p:cNvSpPr>
            <p:nvPr/>
          </p:nvSpPr>
          <p:spPr bwMode="auto">
            <a:xfrm>
              <a:off x="3606" y="134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
          <p:nvSpPr>
            <p:cNvPr id="57387" name="Line 53"/>
            <p:cNvSpPr>
              <a:spLocks noChangeShapeType="1"/>
            </p:cNvSpPr>
            <p:nvPr/>
          </p:nvSpPr>
          <p:spPr bwMode="auto">
            <a:xfrm flipV="1">
              <a:off x="3901" y="129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8" name="Line 54"/>
            <p:cNvSpPr>
              <a:spLocks noChangeShapeType="1"/>
            </p:cNvSpPr>
            <p:nvPr/>
          </p:nvSpPr>
          <p:spPr bwMode="auto">
            <a:xfrm flipV="1">
              <a:off x="3899" y="188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377" name="Line 55"/>
          <p:cNvSpPr>
            <a:spLocks noChangeShapeType="1"/>
          </p:cNvSpPr>
          <p:nvPr/>
        </p:nvSpPr>
        <p:spPr bwMode="auto">
          <a:xfrm>
            <a:off x="5507038" y="2043113"/>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8" name="Line 57"/>
          <p:cNvSpPr>
            <a:spLocks noChangeShapeType="1"/>
          </p:cNvSpPr>
          <p:nvPr/>
        </p:nvSpPr>
        <p:spPr bwMode="auto">
          <a:xfrm flipV="1">
            <a:off x="1309688" y="1952625"/>
            <a:ext cx="0" cy="2159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9" name="Text Box 58"/>
          <p:cNvSpPr txBox="1">
            <a:spLocks noChangeArrowheads="1"/>
          </p:cNvSpPr>
          <p:nvPr/>
        </p:nvSpPr>
        <p:spPr bwMode="auto">
          <a:xfrm>
            <a:off x="804863" y="1808163"/>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a:cs typeface="Arial" panose="020B0604020202020204" pitchFamily="34" charset="0"/>
              </a:rPr>
              <a:t>§1-6  </a:t>
            </a:r>
            <a:r>
              <a:rPr lang="zh-CN" altLang="en-US">
                <a:cs typeface="Arial" panose="020B0604020202020204" pitchFamily="34" charset="0"/>
              </a:rPr>
              <a:t>电压源和电流源</a:t>
            </a:r>
          </a:p>
        </p:txBody>
      </p:sp>
      <p:sp>
        <p:nvSpPr>
          <p:cNvPr id="32771" name="Rectangle 3"/>
          <p:cNvSpPr>
            <a:spLocks noGrp="1" noChangeArrowheads="1"/>
          </p:cNvSpPr>
          <p:nvPr>
            <p:ph type="body" idx="1"/>
          </p:nvPr>
        </p:nvSpPr>
        <p:spPr>
          <a:xfrm>
            <a:off x="1187450" y="4078288"/>
            <a:ext cx="3384550" cy="1838325"/>
          </a:xfrm>
        </p:spPr>
        <p:txBody>
          <a:bodyPr/>
          <a:lstStyle/>
          <a:p>
            <a:pPr eaLnBrk="1" hangingPunct="1">
              <a:lnSpc>
                <a:spcPct val="90000"/>
              </a:lnSpc>
              <a:defRPr/>
            </a:pPr>
            <a:r>
              <a:rPr lang="zh-CN" altLang="en-US" sz="2400"/>
              <a:t>在上图的不同支路上分别串入</a:t>
            </a:r>
            <a:r>
              <a:rPr lang="en-US" altLang="zh-CN" sz="2400"/>
              <a:t>R2</a:t>
            </a:r>
            <a:r>
              <a:rPr lang="zh-CN" altLang="en-US" sz="2400"/>
              <a:t>后，电压源、电流源和电阻</a:t>
            </a:r>
            <a:r>
              <a:rPr lang="en-US" altLang="zh-CN" sz="2400"/>
              <a:t>R1</a:t>
            </a:r>
            <a:r>
              <a:rPr lang="zh-CN" altLang="en-US" sz="2400"/>
              <a:t>中哪个元件的功率会有变化？</a:t>
            </a:r>
          </a:p>
        </p:txBody>
      </p:sp>
      <p:sp>
        <p:nvSpPr>
          <p:cNvPr id="59396" name="Line 6"/>
          <p:cNvSpPr>
            <a:spLocks noChangeShapeType="1"/>
          </p:cNvSpPr>
          <p:nvPr/>
        </p:nvSpPr>
        <p:spPr bwMode="auto">
          <a:xfrm>
            <a:off x="1547813" y="2132013"/>
            <a:ext cx="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7" name="Line 26"/>
          <p:cNvSpPr>
            <a:spLocks noChangeShapeType="1"/>
          </p:cNvSpPr>
          <p:nvPr/>
        </p:nvSpPr>
        <p:spPr bwMode="auto">
          <a:xfrm flipV="1">
            <a:off x="3563938" y="2852738"/>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8" name="Oval 5"/>
          <p:cNvSpPr>
            <a:spLocks noChangeArrowheads="1"/>
          </p:cNvSpPr>
          <p:nvPr/>
        </p:nvSpPr>
        <p:spPr bwMode="auto">
          <a:xfrm>
            <a:off x="1366838" y="2493963"/>
            <a:ext cx="360362" cy="3587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399" name="Line 7"/>
          <p:cNvSpPr>
            <a:spLocks noChangeShapeType="1"/>
          </p:cNvSpPr>
          <p:nvPr/>
        </p:nvSpPr>
        <p:spPr bwMode="auto">
          <a:xfrm>
            <a:off x="1547813" y="3789363"/>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0" name="Text Box 9"/>
          <p:cNvSpPr txBox="1">
            <a:spLocks noChangeArrowheads="1"/>
          </p:cNvSpPr>
          <p:nvPr/>
        </p:nvSpPr>
        <p:spPr bwMode="auto">
          <a:xfrm>
            <a:off x="1114425" y="2132013"/>
            <a:ext cx="3603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01" name="Text Box 10"/>
          <p:cNvSpPr txBox="1">
            <a:spLocks noChangeArrowheads="1"/>
          </p:cNvSpPr>
          <p:nvPr/>
        </p:nvSpPr>
        <p:spPr bwMode="auto">
          <a:xfrm>
            <a:off x="1114425" y="2782888"/>
            <a:ext cx="3603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59402" name="Text Box 11"/>
          <p:cNvSpPr txBox="1">
            <a:spLocks noChangeArrowheads="1"/>
          </p:cNvSpPr>
          <p:nvPr/>
        </p:nvSpPr>
        <p:spPr bwMode="auto">
          <a:xfrm>
            <a:off x="827088" y="2420938"/>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sp>
        <p:nvSpPr>
          <p:cNvPr id="59403" name="Oval 14"/>
          <p:cNvSpPr>
            <a:spLocks noChangeArrowheads="1"/>
          </p:cNvSpPr>
          <p:nvPr/>
        </p:nvSpPr>
        <p:spPr bwMode="auto">
          <a:xfrm>
            <a:off x="2266950" y="2351088"/>
            <a:ext cx="360363" cy="3587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04" name="Text Box 18"/>
          <p:cNvSpPr txBox="1">
            <a:spLocks noChangeArrowheads="1"/>
          </p:cNvSpPr>
          <p:nvPr/>
        </p:nvSpPr>
        <p:spPr bwMode="auto">
          <a:xfrm>
            <a:off x="2482850" y="2347913"/>
            <a:ext cx="64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endParaRPr lang="en-US" altLang="zh-CN" sz="1800"/>
          </a:p>
        </p:txBody>
      </p:sp>
      <p:sp>
        <p:nvSpPr>
          <p:cNvPr id="59405" name="Text Box 19"/>
          <p:cNvSpPr txBox="1">
            <a:spLocks noChangeArrowheads="1"/>
          </p:cNvSpPr>
          <p:nvPr/>
        </p:nvSpPr>
        <p:spPr bwMode="auto">
          <a:xfrm>
            <a:off x="2051050" y="1846263"/>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
        <p:nvSpPr>
          <p:cNvPr id="59406" name="Line 20"/>
          <p:cNvSpPr>
            <a:spLocks noChangeShapeType="1"/>
          </p:cNvSpPr>
          <p:nvPr/>
        </p:nvSpPr>
        <p:spPr bwMode="auto">
          <a:xfrm flipV="1">
            <a:off x="2447925" y="1773238"/>
            <a:ext cx="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7" name="Line 21"/>
          <p:cNvSpPr>
            <a:spLocks noChangeShapeType="1"/>
          </p:cNvSpPr>
          <p:nvPr/>
        </p:nvSpPr>
        <p:spPr bwMode="auto">
          <a:xfrm flipV="1">
            <a:off x="2444750" y="2709863"/>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8" name="Line 22"/>
          <p:cNvSpPr>
            <a:spLocks noChangeShapeType="1"/>
          </p:cNvSpPr>
          <p:nvPr/>
        </p:nvSpPr>
        <p:spPr bwMode="auto">
          <a:xfrm>
            <a:off x="1547813" y="1773238"/>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9" name="Line 23"/>
          <p:cNvSpPr>
            <a:spLocks noChangeShapeType="1"/>
          </p:cNvSpPr>
          <p:nvPr/>
        </p:nvSpPr>
        <p:spPr bwMode="auto">
          <a:xfrm flipV="1">
            <a:off x="1547813" y="1773238"/>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0" name="Rectangle 24"/>
          <p:cNvSpPr>
            <a:spLocks noChangeArrowheads="1"/>
          </p:cNvSpPr>
          <p:nvPr/>
        </p:nvSpPr>
        <p:spPr bwMode="auto">
          <a:xfrm>
            <a:off x="3490913" y="2493963"/>
            <a:ext cx="144462"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11" name="Line 25"/>
          <p:cNvSpPr>
            <a:spLocks noChangeShapeType="1"/>
          </p:cNvSpPr>
          <p:nvPr/>
        </p:nvSpPr>
        <p:spPr bwMode="auto">
          <a:xfrm>
            <a:off x="3563938" y="1773238"/>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2" name="Line 27"/>
          <p:cNvSpPr>
            <a:spLocks noChangeShapeType="1"/>
          </p:cNvSpPr>
          <p:nvPr/>
        </p:nvSpPr>
        <p:spPr bwMode="auto">
          <a:xfrm flipV="1">
            <a:off x="2446338" y="1916113"/>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3" name="Line 28"/>
          <p:cNvSpPr>
            <a:spLocks noChangeShapeType="1"/>
          </p:cNvSpPr>
          <p:nvPr/>
        </p:nvSpPr>
        <p:spPr bwMode="auto">
          <a:xfrm>
            <a:off x="2265363" y="2528888"/>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4" name="Text Box 29"/>
          <p:cNvSpPr txBox="1">
            <a:spLocks noChangeArrowheads="1"/>
          </p:cNvSpPr>
          <p:nvPr/>
        </p:nvSpPr>
        <p:spPr bwMode="auto">
          <a:xfrm>
            <a:off x="2627313" y="2062163"/>
            <a:ext cx="3603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15" name="Text Box 30"/>
          <p:cNvSpPr txBox="1">
            <a:spLocks noChangeArrowheads="1"/>
          </p:cNvSpPr>
          <p:nvPr/>
        </p:nvSpPr>
        <p:spPr bwMode="auto">
          <a:xfrm>
            <a:off x="2627313" y="2852738"/>
            <a:ext cx="3603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16" name="Line 31"/>
          <p:cNvSpPr>
            <a:spLocks noChangeShapeType="1"/>
          </p:cNvSpPr>
          <p:nvPr/>
        </p:nvSpPr>
        <p:spPr bwMode="auto">
          <a:xfrm>
            <a:off x="1547813" y="328453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7" name="Text Box 32"/>
          <p:cNvSpPr txBox="1">
            <a:spLocks noChangeArrowheads="1"/>
          </p:cNvSpPr>
          <p:nvPr/>
        </p:nvSpPr>
        <p:spPr bwMode="auto">
          <a:xfrm>
            <a:off x="3563938" y="2347913"/>
            <a:ext cx="647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R1</a:t>
            </a:r>
          </a:p>
        </p:txBody>
      </p:sp>
      <p:sp>
        <p:nvSpPr>
          <p:cNvPr id="59418" name="Oval 35"/>
          <p:cNvSpPr>
            <a:spLocks noChangeArrowheads="1"/>
          </p:cNvSpPr>
          <p:nvPr/>
        </p:nvSpPr>
        <p:spPr bwMode="auto">
          <a:xfrm>
            <a:off x="5543550" y="2205038"/>
            <a:ext cx="360363" cy="3587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19" name="Line 36"/>
          <p:cNvSpPr>
            <a:spLocks noChangeShapeType="1"/>
          </p:cNvSpPr>
          <p:nvPr/>
        </p:nvSpPr>
        <p:spPr bwMode="auto">
          <a:xfrm>
            <a:off x="5724525" y="3500438"/>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0" name="Text Box 37"/>
          <p:cNvSpPr txBox="1">
            <a:spLocks noChangeArrowheads="1"/>
          </p:cNvSpPr>
          <p:nvPr/>
        </p:nvSpPr>
        <p:spPr bwMode="auto">
          <a:xfrm>
            <a:off x="5291138" y="1843088"/>
            <a:ext cx="3603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21" name="Text Box 38"/>
          <p:cNvSpPr txBox="1">
            <a:spLocks noChangeArrowheads="1"/>
          </p:cNvSpPr>
          <p:nvPr/>
        </p:nvSpPr>
        <p:spPr bwMode="auto">
          <a:xfrm>
            <a:off x="5291138" y="2493963"/>
            <a:ext cx="3603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59422" name="Text Box 39"/>
          <p:cNvSpPr txBox="1">
            <a:spLocks noChangeArrowheads="1"/>
          </p:cNvSpPr>
          <p:nvPr/>
        </p:nvSpPr>
        <p:spPr bwMode="auto">
          <a:xfrm>
            <a:off x="5003800" y="213201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sp>
        <p:nvSpPr>
          <p:cNvPr id="59423" name="Oval 40"/>
          <p:cNvSpPr>
            <a:spLocks noChangeArrowheads="1"/>
          </p:cNvSpPr>
          <p:nvPr/>
        </p:nvSpPr>
        <p:spPr bwMode="auto">
          <a:xfrm>
            <a:off x="6443663" y="2062163"/>
            <a:ext cx="360362" cy="3587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24" name="Text Box 41"/>
          <p:cNvSpPr txBox="1">
            <a:spLocks noChangeArrowheads="1"/>
          </p:cNvSpPr>
          <p:nvPr/>
        </p:nvSpPr>
        <p:spPr bwMode="auto">
          <a:xfrm>
            <a:off x="6659563" y="2058988"/>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endParaRPr lang="en-US" altLang="zh-CN" sz="1800"/>
          </a:p>
        </p:txBody>
      </p:sp>
      <p:sp>
        <p:nvSpPr>
          <p:cNvPr id="59425" name="Text Box 42"/>
          <p:cNvSpPr txBox="1">
            <a:spLocks noChangeArrowheads="1"/>
          </p:cNvSpPr>
          <p:nvPr/>
        </p:nvSpPr>
        <p:spPr bwMode="auto">
          <a:xfrm>
            <a:off x="6227763" y="15573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
        <p:nvSpPr>
          <p:cNvPr id="59426" name="Line 43"/>
          <p:cNvSpPr>
            <a:spLocks noChangeShapeType="1"/>
          </p:cNvSpPr>
          <p:nvPr/>
        </p:nvSpPr>
        <p:spPr bwMode="auto">
          <a:xfrm flipV="1">
            <a:off x="6624638" y="1484313"/>
            <a:ext cx="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7" name="Line 44"/>
          <p:cNvSpPr>
            <a:spLocks noChangeShapeType="1"/>
          </p:cNvSpPr>
          <p:nvPr/>
        </p:nvSpPr>
        <p:spPr bwMode="auto">
          <a:xfrm flipV="1">
            <a:off x="6621463" y="2420938"/>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8" name="Line 45"/>
          <p:cNvSpPr>
            <a:spLocks noChangeShapeType="1"/>
          </p:cNvSpPr>
          <p:nvPr/>
        </p:nvSpPr>
        <p:spPr bwMode="auto">
          <a:xfrm>
            <a:off x="5724525" y="1484313"/>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29" name="Line 46"/>
          <p:cNvSpPr>
            <a:spLocks noChangeShapeType="1"/>
          </p:cNvSpPr>
          <p:nvPr/>
        </p:nvSpPr>
        <p:spPr bwMode="auto">
          <a:xfrm flipV="1">
            <a:off x="5724525" y="1484313"/>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0" name="Rectangle 47"/>
          <p:cNvSpPr>
            <a:spLocks noChangeArrowheads="1"/>
          </p:cNvSpPr>
          <p:nvPr/>
        </p:nvSpPr>
        <p:spPr bwMode="auto">
          <a:xfrm>
            <a:off x="7667625" y="1916113"/>
            <a:ext cx="144463" cy="3619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31" name="Line 48"/>
          <p:cNvSpPr>
            <a:spLocks noChangeShapeType="1"/>
          </p:cNvSpPr>
          <p:nvPr/>
        </p:nvSpPr>
        <p:spPr bwMode="auto">
          <a:xfrm>
            <a:off x="7740650" y="14843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2" name="Line 49"/>
          <p:cNvSpPr>
            <a:spLocks noChangeShapeType="1"/>
          </p:cNvSpPr>
          <p:nvPr/>
        </p:nvSpPr>
        <p:spPr bwMode="auto">
          <a:xfrm flipV="1">
            <a:off x="6623050" y="162718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3" name="Line 50"/>
          <p:cNvSpPr>
            <a:spLocks noChangeShapeType="1"/>
          </p:cNvSpPr>
          <p:nvPr/>
        </p:nvSpPr>
        <p:spPr bwMode="auto">
          <a:xfrm>
            <a:off x="6442075" y="2239963"/>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4" name="Text Box 51"/>
          <p:cNvSpPr txBox="1">
            <a:spLocks noChangeArrowheads="1"/>
          </p:cNvSpPr>
          <p:nvPr/>
        </p:nvSpPr>
        <p:spPr bwMode="auto">
          <a:xfrm>
            <a:off x="6804025" y="1773238"/>
            <a:ext cx="3603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35" name="Text Box 52"/>
          <p:cNvSpPr txBox="1">
            <a:spLocks noChangeArrowheads="1"/>
          </p:cNvSpPr>
          <p:nvPr/>
        </p:nvSpPr>
        <p:spPr bwMode="auto">
          <a:xfrm>
            <a:off x="6804025" y="2563813"/>
            <a:ext cx="3603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36" name="Line 53"/>
          <p:cNvSpPr>
            <a:spLocks noChangeShapeType="1"/>
          </p:cNvSpPr>
          <p:nvPr/>
        </p:nvSpPr>
        <p:spPr bwMode="auto">
          <a:xfrm>
            <a:off x="5724525" y="299561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7" name="Line 55"/>
          <p:cNvSpPr>
            <a:spLocks noChangeShapeType="1"/>
          </p:cNvSpPr>
          <p:nvPr/>
        </p:nvSpPr>
        <p:spPr bwMode="auto">
          <a:xfrm>
            <a:off x="5724525" y="1846263"/>
            <a:ext cx="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8" name="Line 56"/>
          <p:cNvSpPr>
            <a:spLocks noChangeShapeType="1"/>
          </p:cNvSpPr>
          <p:nvPr/>
        </p:nvSpPr>
        <p:spPr bwMode="auto">
          <a:xfrm flipV="1">
            <a:off x="7740650" y="3068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39" name="Rectangle 57"/>
          <p:cNvSpPr>
            <a:spLocks noChangeArrowheads="1"/>
          </p:cNvSpPr>
          <p:nvPr/>
        </p:nvSpPr>
        <p:spPr bwMode="auto">
          <a:xfrm>
            <a:off x="7667625" y="2709863"/>
            <a:ext cx="144463"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40" name="Line 58"/>
          <p:cNvSpPr>
            <a:spLocks noChangeShapeType="1"/>
          </p:cNvSpPr>
          <p:nvPr/>
        </p:nvSpPr>
        <p:spPr bwMode="auto">
          <a:xfrm flipV="1">
            <a:off x="7740650" y="22780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1" name="Text Box 59"/>
          <p:cNvSpPr txBox="1">
            <a:spLocks noChangeArrowheads="1"/>
          </p:cNvSpPr>
          <p:nvPr/>
        </p:nvSpPr>
        <p:spPr bwMode="auto">
          <a:xfrm>
            <a:off x="7812088" y="1916113"/>
            <a:ext cx="5048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R1</a:t>
            </a:r>
          </a:p>
        </p:txBody>
      </p:sp>
      <p:sp>
        <p:nvSpPr>
          <p:cNvPr id="59442" name="Text Box 60"/>
          <p:cNvSpPr txBox="1">
            <a:spLocks noChangeArrowheads="1"/>
          </p:cNvSpPr>
          <p:nvPr/>
        </p:nvSpPr>
        <p:spPr bwMode="auto">
          <a:xfrm>
            <a:off x="7885113" y="2709863"/>
            <a:ext cx="5032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R2</a:t>
            </a:r>
          </a:p>
        </p:txBody>
      </p:sp>
      <p:sp>
        <p:nvSpPr>
          <p:cNvPr id="59443" name="Oval 62"/>
          <p:cNvSpPr>
            <a:spLocks noChangeArrowheads="1"/>
          </p:cNvSpPr>
          <p:nvPr/>
        </p:nvSpPr>
        <p:spPr bwMode="auto">
          <a:xfrm>
            <a:off x="5543550" y="4725988"/>
            <a:ext cx="360363" cy="3587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44" name="Line 63"/>
          <p:cNvSpPr>
            <a:spLocks noChangeShapeType="1"/>
          </p:cNvSpPr>
          <p:nvPr/>
        </p:nvSpPr>
        <p:spPr bwMode="auto">
          <a:xfrm>
            <a:off x="5724525" y="6021388"/>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45" name="Text Box 64"/>
          <p:cNvSpPr txBox="1">
            <a:spLocks noChangeArrowheads="1"/>
          </p:cNvSpPr>
          <p:nvPr/>
        </p:nvSpPr>
        <p:spPr bwMode="auto">
          <a:xfrm>
            <a:off x="5291138" y="4364038"/>
            <a:ext cx="3603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46" name="Text Box 65"/>
          <p:cNvSpPr txBox="1">
            <a:spLocks noChangeArrowheads="1"/>
          </p:cNvSpPr>
          <p:nvPr/>
        </p:nvSpPr>
        <p:spPr bwMode="auto">
          <a:xfrm>
            <a:off x="5291138" y="5014913"/>
            <a:ext cx="3603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59447" name="Text Box 66"/>
          <p:cNvSpPr txBox="1">
            <a:spLocks noChangeArrowheads="1"/>
          </p:cNvSpPr>
          <p:nvPr/>
        </p:nvSpPr>
        <p:spPr bwMode="auto">
          <a:xfrm>
            <a:off x="5003800" y="46529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sp>
        <p:nvSpPr>
          <p:cNvPr id="59448" name="Oval 67"/>
          <p:cNvSpPr>
            <a:spLocks noChangeArrowheads="1"/>
          </p:cNvSpPr>
          <p:nvPr/>
        </p:nvSpPr>
        <p:spPr bwMode="auto">
          <a:xfrm>
            <a:off x="6443663" y="4583113"/>
            <a:ext cx="360362" cy="3587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49" name="Text Box 68"/>
          <p:cNvSpPr txBox="1">
            <a:spLocks noChangeArrowheads="1"/>
          </p:cNvSpPr>
          <p:nvPr/>
        </p:nvSpPr>
        <p:spPr bwMode="auto">
          <a:xfrm>
            <a:off x="6659563" y="4579938"/>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endParaRPr lang="en-US" altLang="zh-CN" sz="1800"/>
          </a:p>
        </p:txBody>
      </p:sp>
      <p:sp>
        <p:nvSpPr>
          <p:cNvPr id="59450" name="Text Box 69"/>
          <p:cNvSpPr txBox="1">
            <a:spLocks noChangeArrowheads="1"/>
          </p:cNvSpPr>
          <p:nvPr/>
        </p:nvSpPr>
        <p:spPr bwMode="auto">
          <a:xfrm>
            <a:off x="6227763" y="407828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i</a:t>
            </a:r>
            <a:r>
              <a:rPr lang="en-US" altLang="zh-CN" sz="2000" baseline="-25000"/>
              <a:t>s</a:t>
            </a:r>
          </a:p>
        </p:txBody>
      </p:sp>
      <p:sp>
        <p:nvSpPr>
          <p:cNvPr id="59451" name="Line 70"/>
          <p:cNvSpPr>
            <a:spLocks noChangeShapeType="1"/>
          </p:cNvSpPr>
          <p:nvPr/>
        </p:nvSpPr>
        <p:spPr bwMode="auto">
          <a:xfrm flipV="1">
            <a:off x="6624638" y="4005263"/>
            <a:ext cx="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2" name="Line 72"/>
          <p:cNvSpPr>
            <a:spLocks noChangeShapeType="1"/>
          </p:cNvSpPr>
          <p:nvPr/>
        </p:nvSpPr>
        <p:spPr bwMode="auto">
          <a:xfrm>
            <a:off x="5724525" y="4005263"/>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3" name="Line 73"/>
          <p:cNvSpPr>
            <a:spLocks noChangeShapeType="1"/>
          </p:cNvSpPr>
          <p:nvPr/>
        </p:nvSpPr>
        <p:spPr bwMode="auto">
          <a:xfrm flipV="1">
            <a:off x="5724525" y="4005263"/>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4" name="Rectangle 74"/>
          <p:cNvSpPr>
            <a:spLocks noChangeArrowheads="1"/>
          </p:cNvSpPr>
          <p:nvPr/>
        </p:nvSpPr>
        <p:spPr bwMode="auto">
          <a:xfrm>
            <a:off x="7667625" y="4725988"/>
            <a:ext cx="144463"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55" name="Line 75"/>
          <p:cNvSpPr>
            <a:spLocks noChangeShapeType="1"/>
          </p:cNvSpPr>
          <p:nvPr/>
        </p:nvSpPr>
        <p:spPr bwMode="auto">
          <a:xfrm>
            <a:off x="7740650" y="4005263"/>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6" name="Line 76"/>
          <p:cNvSpPr>
            <a:spLocks noChangeShapeType="1"/>
          </p:cNvSpPr>
          <p:nvPr/>
        </p:nvSpPr>
        <p:spPr bwMode="auto">
          <a:xfrm flipV="1">
            <a:off x="6623050" y="414813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7" name="Line 77"/>
          <p:cNvSpPr>
            <a:spLocks noChangeShapeType="1"/>
          </p:cNvSpPr>
          <p:nvPr/>
        </p:nvSpPr>
        <p:spPr bwMode="auto">
          <a:xfrm>
            <a:off x="6442075" y="4760913"/>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58" name="Text Box 78"/>
          <p:cNvSpPr txBox="1">
            <a:spLocks noChangeArrowheads="1"/>
          </p:cNvSpPr>
          <p:nvPr/>
        </p:nvSpPr>
        <p:spPr bwMode="auto">
          <a:xfrm>
            <a:off x="6804025" y="4294188"/>
            <a:ext cx="3603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59" name="Text Box 79"/>
          <p:cNvSpPr txBox="1">
            <a:spLocks noChangeArrowheads="1"/>
          </p:cNvSpPr>
          <p:nvPr/>
        </p:nvSpPr>
        <p:spPr bwMode="auto">
          <a:xfrm>
            <a:off x="6804025" y="5084763"/>
            <a:ext cx="3603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59460" name="Line 80"/>
          <p:cNvSpPr>
            <a:spLocks noChangeShapeType="1"/>
          </p:cNvSpPr>
          <p:nvPr/>
        </p:nvSpPr>
        <p:spPr bwMode="auto">
          <a:xfrm>
            <a:off x="5724525" y="5516563"/>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1" name="Line 81"/>
          <p:cNvSpPr>
            <a:spLocks noChangeShapeType="1"/>
          </p:cNvSpPr>
          <p:nvPr/>
        </p:nvSpPr>
        <p:spPr bwMode="auto">
          <a:xfrm>
            <a:off x="5724525" y="4367213"/>
            <a:ext cx="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2" name="Rectangle 82"/>
          <p:cNvSpPr>
            <a:spLocks noChangeArrowheads="1"/>
          </p:cNvSpPr>
          <p:nvPr/>
        </p:nvSpPr>
        <p:spPr bwMode="auto">
          <a:xfrm>
            <a:off x="6553200" y="5300663"/>
            <a:ext cx="142875"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63" name="Line 83"/>
          <p:cNvSpPr>
            <a:spLocks noChangeShapeType="1"/>
          </p:cNvSpPr>
          <p:nvPr/>
        </p:nvSpPr>
        <p:spPr bwMode="auto">
          <a:xfrm>
            <a:off x="6624638" y="4941888"/>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4" name="Line 84"/>
          <p:cNvSpPr>
            <a:spLocks noChangeShapeType="1"/>
          </p:cNvSpPr>
          <p:nvPr/>
        </p:nvSpPr>
        <p:spPr bwMode="auto">
          <a:xfrm flipV="1">
            <a:off x="6624638" y="5732463"/>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5" name="Line 85"/>
          <p:cNvSpPr>
            <a:spLocks noChangeShapeType="1"/>
          </p:cNvSpPr>
          <p:nvPr/>
        </p:nvSpPr>
        <p:spPr bwMode="auto">
          <a:xfrm flipV="1">
            <a:off x="7740650" y="5084763"/>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6" name="Text Box 86"/>
          <p:cNvSpPr txBox="1">
            <a:spLocks noChangeArrowheads="1"/>
          </p:cNvSpPr>
          <p:nvPr/>
        </p:nvSpPr>
        <p:spPr bwMode="auto">
          <a:xfrm>
            <a:off x="6732588" y="5446713"/>
            <a:ext cx="5762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R2</a:t>
            </a:r>
          </a:p>
        </p:txBody>
      </p:sp>
      <p:sp>
        <p:nvSpPr>
          <p:cNvPr id="59467" name="Line 88"/>
          <p:cNvSpPr>
            <a:spLocks noChangeShapeType="1"/>
          </p:cNvSpPr>
          <p:nvPr/>
        </p:nvSpPr>
        <p:spPr bwMode="auto">
          <a:xfrm>
            <a:off x="2627313" y="1773238"/>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8" name="Line 89"/>
          <p:cNvSpPr>
            <a:spLocks noChangeShapeType="1"/>
          </p:cNvSpPr>
          <p:nvPr/>
        </p:nvSpPr>
        <p:spPr bwMode="auto">
          <a:xfrm>
            <a:off x="6877050" y="1484313"/>
            <a:ext cx="574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69" name="Line 90"/>
          <p:cNvSpPr>
            <a:spLocks noChangeShapeType="1"/>
          </p:cNvSpPr>
          <p:nvPr/>
        </p:nvSpPr>
        <p:spPr bwMode="auto">
          <a:xfrm>
            <a:off x="6948488" y="40052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0" name="Line 92"/>
          <p:cNvSpPr>
            <a:spLocks noChangeShapeType="1"/>
          </p:cNvSpPr>
          <p:nvPr/>
        </p:nvSpPr>
        <p:spPr bwMode="auto">
          <a:xfrm flipV="1">
            <a:off x="5724525" y="1700213"/>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1" name="Line 93"/>
          <p:cNvSpPr>
            <a:spLocks noChangeShapeType="1"/>
          </p:cNvSpPr>
          <p:nvPr/>
        </p:nvSpPr>
        <p:spPr bwMode="auto">
          <a:xfrm flipV="1">
            <a:off x="5724525" y="4148138"/>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2" name="Text Box 94"/>
          <p:cNvSpPr txBox="1">
            <a:spLocks noChangeArrowheads="1"/>
          </p:cNvSpPr>
          <p:nvPr/>
        </p:nvSpPr>
        <p:spPr bwMode="auto">
          <a:xfrm>
            <a:off x="7740650" y="4652963"/>
            <a:ext cx="6477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R1</a:t>
            </a:r>
          </a:p>
        </p:txBody>
      </p:sp>
      <p:sp>
        <p:nvSpPr>
          <p:cNvPr id="59473" name="Text Box 95"/>
          <p:cNvSpPr txBox="1">
            <a:spLocks noChangeArrowheads="1"/>
          </p:cNvSpPr>
          <p:nvPr/>
        </p:nvSpPr>
        <p:spPr bwMode="auto">
          <a:xfrm>
            <a:off x="1763713" y="1414463"/>
            <a:ext cx="2873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9474" name="Text Box 96"/>
          <p:cNvSpPr txBox="1">
            <a:spLocks noChangeArrowheads="1"/>
          </p:cNvSpPr>
          <p:nvPr/>
        </p:nvSpPr>
        <p:spPr bwMode="auto">
          <a:xfrm>
            <a:off x="6011863" y="3646488"/>
            <a:ext cx="2873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9475" name="Text Box 97"/>
          <p:cNvSpPr txBox="1">
            <a:spLocks noChangeArrowheads="1"/>
          </p:cNvSpPr>
          <p:nvPr/>
        </p:nvSpPr>
        <p:spPr bwMode="auto">
          <a:xfrm>
            <a:off x="6011863" y="1125538"/>
            <a:ext cx="2873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p>
        </p:txBody>
      </p:sp>
      <p:sp>
        <p:nvSpPr>
          <p:cNvPr id="59476" name="Line 98"/>
          <p:cNvSpPr>
            <a:spLocks noChangeShapeType="1"/>
          </p:cNvSpPr>
          <p:nvPr/>
        </p:nvSpPr>
        <p:spPr bwMode="auto">
          <a:xfrm>
            <a:off x="5940425" y="148431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7" name="Line 99"/>
          <p:cNvSpPr>
            <a:spLocks noChangeShapeType="1"/>
          </p:cNvSpPr>
          <p:nvPr/>
        </p:nvSpPr>
        <p:spPr bwMode="auto">
          <a:xfrm>
            <a:off x="6011863" y="4005263"/>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8" name="Line 100"/>
          <p:cNvSpPr>
            <a:spLocks noChangeShapeType="1"/>
          </p:cNvSpPr>
          <p:nvPr/>
        </p:nvSpPr>
        <p:spPr bwMode="auto">
          <a:xfrm>
            <a:off x="1619250" y="1773238"/>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9" name="Text Box 102"/>
          <p:cNvSpPr txBox="1">
            <a:spLocks noChangeArrowheads="1"/>
          </p:cNvSpPr>
          <p:nvPr/>
        </p:nvSpPr>
        <p:spPr bwMode="auto">
          <a:xfrm>
            <a:off x="2843213" y="1414463"/>
            <a:ext cx="43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latin typeface="Times New Roman" panose="02020603050405020304" pitchFamily="18" charset="0"/>
              </a:rPr>
              <a:t>1</a:t>
            </a:r>
          </a:p>
        </p:txBody>
      </p:sp>
      <p:sp>
        <p:nvSpPr>
          <p:cNvPr id="59480" name="Text Box 103"/>
          <p:cNvSpPr txBox="1">
            <a:spLocks noChangeArrowheads="1"/>
          </p:cNvSpPr>
          <p:nvPr/>
        </p:nvSpPr>
        <p:spPr bwMode="auto">
          <a:xfrm>
            <a:off x="7019925" y="3646488"/>
            <a:ext cx="43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latin typeface="Times New Roman" panose="02020603050405020304" pitchFamily="18" charset="0"/>
              </a:rPr>
              <a:t>1</a:t>
            </a:r>
          </a:p>
        </p:txBody>
      </p:sp>
      <p:sp>
        <p:nvSpPr>
          <p:cNvPr id="59481" name="Text Box 104"/>
          <p:cNvSpPr txBox="1">
            <a:spLocks noChangeArrowheads="1"/>
          </p:cNvSpPr>
          <p:nvPr/>
        </p:nvSpPr>
        <p:spPr bwMode="auto">
          <a:xfrm>
            <a:off x="6948488" y="1125538"/>
            <a:ext cx="43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latin typeface="Times New Roman" panose="02020603050405020304" pitchFamily="18" charset="0"/>
              </a:rPr>
              <a:t>1</a:t>
            </a:r>
          </a:p>
        </p:txBody>
      </p:sp>
      <p:sp>
        <p:nvSpPr>
          <p:cNvPr id="59482" name="Oval 105"/>
          <p:cNvSpPr>
            <a:spLocks noChangeArrowheads="1"/>
          </p:cNvSpPr>
          <p:nvPr/>
        </p:nvSpPr>
        <p:spPr bwMode="auto">
          <a:xfrm>
            <a:off x="2411413" y="1738313"/>
            <a:ext cx="71437"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83" name="Oval 107"/>
          <p:cNvSpPr>
            <a:spLocks noChangeArrowheads="1"/>
          </p:cNvSpPr>
          <p:nvPr/>
        </p:nvSpPr>
        <p:spPr bwMode="auto">
          <a:xfrm>
            <a:off x="2411413" y="3754438"/>
            <a:ext cx="71437"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84" name="Oval 108"/>
          <p:cNvSpPr>
            <a:spLocks noChangeArrowheads="1"/>
          </p:cNvSpPr>
          <p:nvPr/>
        </p:nvSpPr>
        <p:spPr bwMode="auto">
          <a:xfrm>
            <a:off x="6588125" y="144938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85" name="Oval 109"/>
          <p:cNvSpPr>
            <a:spLocks noChangeArrowheads="1"/>
          </p:cNvSpPr>
          <p:nvPr/>
        </p:nvSpPr>
        <p:spPr bwMode="auto">
          <a:xfrm>
            <a:off x="6588125" y="350043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86" name="Oval 110"/>
          <p:cNvSpPr>
            <a:spLocks noChangeArrowheads="1"/>
          </p:cNvSpPr>
          <p:nvPr/>
        </p:nvSpPr>
        <p:spPr bwMode="auto">
          <a:xfrm>
            <a:off x="6588125" y="397033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9487" name="Oval 111"/>
          <p:cNvSpPr>
            <a:spLocks noChangeArrowheads="1"/>
          </p:cNvSpPr>
          <p:nvPr/>
        </p:nvSpPr>
        <p:spPr bwMode="auto">
          <a:xfrm>
            <a:off x="6588125" y="5983288"/>
            <a:ext cx="71438" cy="7302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a:cs typeface="Arial" panose="020B0604020202020204" pitchFamily="34" charset="0"/>
              </a:rPr>
              <a:t>§1-7 </a:t>
            </a:r>
            <a:r>
              <a:rPr lang="zh-CN" altLang="en-US">
                <a:cs typeface="Arial" panose="020B0604020202020204" pitchFamily="34" charset="0"/>
              </a:rPr>
              <a:t>受控电源</a:t>
            </a:r>
          </a:p>
        </p:txBody>
      </p:sp>
      <p:sp>
        <p:nvSpPr>
          <p:cNvPr id="33795" name="Oval 3"/>
          <p:cNvSpPr>
            <a:spLocks noChangeArrowheads="1"/>
          </p:cNvSpPr>
          <p:nvPr/>
        </p:nvSpPr>
        <p:spPr bwMode="auto">
          <a:xfrm>
            <a:off x="5795963" y="2206625"/>
            <a:ext cx="936625" cy="9350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796" name="Line 4"/>
          <p:cNvSpPr>
            <a:spLocks noChangeShapeType="1"/>
          </p:cNvSpPr>
          <p:nvPr/>
        </p:nvSpPr>
        <p:spPr bwMode="auto">
          <a:xfrm>
            <a:off x="6227763" y="2206625"/>
            <a:ext cx="0" cy="935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 name="Line 5"/>
          <p:cNvSpPr>
            <a:spLocks noChangeShapeType="1"/>
          </p:cNvSpPr>
          <p:nvPr/>
        </p:nvSpPr>
        <p:spPr bwMode="auto">
          <a:xfrm>
            <a:off x="5795963" y="2638425"/>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8" name="Line 6"/>
          <p:cNvSpPr>
            <a:spLocks noChangeShapeType="1"/>
          </p:cNvSpPr>
          <p:nvPr/>
        </p:nvSpPr>
        <p:spPr bwMode="auto">
          <a:xfrm>
            <a:off x="6227763" y="2638425"/>
            <a:ext cx="28733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9" name="Line 7"/>
          <p:cNvSpPr>
            <a:spLocks noChangeShapeType="1"/>
          </p:cNvSpPr>
          <p:nvPr/>
        </p:nvSpPr>
        <p:spPr bwMode="auto">
          <a:xfrm flipV="1">
            <a:off x="6227763" y="2349500"/>
            <a:ext cx="288925"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Line 8"/>
          <p:cNvSpPr>
            <a:spLocks noChangeShapeType="1"/>
          </p:cNvSpPr>
          <p:nvPr/>
        </p:nvSpPr>
        <p:spPr bwMode="auto">
          <a:xfrm flipV="1">
            <a:off x="6516688" y="170180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Line 9"/>
          <p:cNvSpPr>
            <a:spLocks noChangeShapeType="1"/>
          </p:cNvSpPr>
          <p:nvPr/>
        </p:nvSpPr>
        <p:spPr bwMode="auto">
          <a:xfrm>
            <a:off x="6516688" y="2998788"/>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2" name="Line 10"/>
          <p:cNvSpPr>
            <a:spLocks noChangeShapeType="1"/>
          </p:cNvSpPr>
          <p:nvPr/>
        </p:nvSpPr>
        <p:spPr bwMode="auto">
          <a:xfrm>
            <a:off x="5148263" y="2638425"/>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Rectangle 11"/>
          <p:cNvSpPr>
            <a:spLocks noChangeArrowheads="1"/>
          </p:cNvSpPr>
          <p:nvPr/>
        </p:nvSpPr>
        <p:spPr bwMode="auto">
          <a:xfrm>
            <a:off x="4427538" y="2565400"/>
            <a:ext cx="720725" cy="144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04" name="Rectangle 12"/>
          <p:cNvSpPr>
            <a:spLocks noChangeArrowheads="1"/>
          </p:cNvSpPr>
          <p:nvPr/>
        </p:nvSpPr>
        <p:spPr bwMode="auto">
          <a:xfrm>
            <a:off x="6443663" y="3862388"/>
            <a:ext cx="144462" cy="5032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05" name="Line 13"/>
          <p:cNvSpPr>
            <a:spLocks noChangeShapeType="1"/>
          </p:cNvSpPr>
          <p:nvPr/>
        </p:nvSpPr>
        <p:spPr bwMode="auto">
          <a:xfrm>
            <a:off x="3851275" y="2638425"/>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6" name="Line 14"/>
          <p:cNvSpPr>
            <a:spLocks noChangeShapeType="1"/>
          </p:cNvSpPr>
          <p:nvPr/>
        </p:nvSpPr>
        <p:spPr bwMode="auto">
          <a:xfrm>
            <a:off x="6516688" y="43656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7" name="Line 15"/>
          <p:cNvSpPr>
            <a:spLocks noChangeShapeType="1"/>
          </p:cNvSpPr>
          <p:nvPr/>
        </p:nvSpPr>
        <p:spPr bwMode="auto">
          <a:xfrm>
            <a:off x="6300788" y="4654550"/>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8" name="Line 16"/>
          <p:cNvSpPr>
            <a:spLocks noChangeShapeType="1"/>
          </p:cNvSpPr>
          <p:nvPr/>
        </p:nvSpPr>
        <p:spPr bwMode="auto">
          <a:xfrm>
            <a:off x="6372225" y="4725988"/>
            <a:ext cx="287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9" name="Line 17"/>
          <p:cNvSpPr>
            <a:spLocks noChangeShapeType="1"/>
          </p:cNvSpPr>
          <p:nvPr/>
        </p:nvSpPr>
        <p:spPr bwMode="auto">
          <a:xfrm>
            <a:off x="6443663" y="47990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0" name="Oval 18"/>
          <p:cNvSpPr>
            <a:spLocks noChangeArrowheads="1"/>
          </p:cNvSpPr>
          <p:nvPr/>
        </p:nvSpPr>
        <p:spPr bwMode="auto">
          <a:xfrm>
            <a:off x="3708400" y="2565400"/>
            <a:ext cx="142875" cy="144463"/>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11" name="Oval 19"/>
          <p:cNvSpPr>
            <a:spLocks noChangeArrowheads="1"/>
          </p:cNvSpPr>
          <p:nvPr/>
        </p:nvSpPr>
        <p:spPr bwMode="auto">
          <a:xfrm>
            <a:off x="6443663" y="1557338"/>
            <a:ext cx="144462" cy="14446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12" name="Text Box 20"/>
          <p:cNvSpPr txBox="1">
            <a:spLocks noChangeArrowheads="1"/>
          </p:cNvSpPr>
          <p:nvPr/>
        </p:nvSpPr>
        <p:spPr bwMode="auto">
          <a:xfrm>
            <a:off x="4500563" y="2206625"/>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R1</a:t>
            </a:r>
          </a:p>
        </p:txBody>
      </p:sp>
      <p:sp>
        <p:nvSpPr>
          <p:cNvPr id="33813" name="Line 21"/>
          <p:cNvSpPr>
            <a:spLocks noChangeShapeType="1"/>
          </p:cNvSpPr>
          <p:nvPr/>
        </p:nvSpPr>
        <p:spPr bwMode="auto">
          <a:xfrm>
            <a:off x="5292725" y="2638425"/>
            <a:ext cx="358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4" name="Line 22"/>
          <p:cNvSpPr>
            <a:spLocks noChangeShapeType="1"/>
          </p:cNvSpPr>
          <p:nvPr/>
        </p:nvSpPr>
        <p:spPr bwMode="auto">
          <a:xfrm>
            <a:off x="6516688" y="1774825"/>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Text Box 23"/>
          <p:cNvSpPr txBox="1">
            <a:spLocks noChangeArrowheads="1"/>
          </p:cNvSpPr>
          <p:nvPr/>
        </p:nvSpPr>
        <p:spPr bwMode="auto">
          <a:xfrm>
            <a:off x="6659563" y="4006850"/>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R2</a:t>
            </a:r>
          </a:p>
        </p:txBody>
      </p:sp>
      <p:sp>
        <p:nvSpPr>
          <p:cNvPr id="33816" name="Text Box 24"/>
          <p:cNvSpPr txBox="1">
            <a:spLocks noChangeArrowheads="1"/>
          </p:cNvSpPr>
          <p:nvPr/>
        </p:nvSpPr>
        <p:spPr bwMode="auto">
          <a:xfrm>
            <a:off x="5292725" y="22066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latin typeface="Times New Roman" panose="02020603050405020304" pitchFamily="18" charset="0"/>
              </a:rPr>
              <a:t>b</a:t>
            </a:r>
          </a:p>
        </p:txBody>
      </p:sp>
      <p:sp>
        <p:nvSpPr>
          <p:cNvPr id="33817" name="Text Box 25"/>
          <p:cNvSpPr txBox="1">
            <a:spLocks noChangeArrowheads="1"/>
          </p:cNvSpPr>
          <p:nvPr/>
        </p:nvSpPr>
        <p:spPr bwMode="auto">
          <a:xfrm>
            <a:off x="6588125" y="19177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c</a:t>
            </a:r>
          </a:p>
        </p:txBody>
      </p:sp>
      <p:sp>
        <p:nvSpPr>
          <p:cNvPr id="33818" name="Text Box 26"/>
          <p:cNvSpPr txBox="1">
            <a:spLocks noChangeArrowheads="1"/>
          </p:cNvSpPr>
          <p:nvPr/>
        </p:nvSpPr>
        <p:spPr bwMode="auto">
          <a:xfrm>
            <a:off x="7019925" y="2638425"/>
            <a:ext cx="187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i="1">
                <a:latin typeface="Times New Roman" panose="02020603050405020304" pitchFamily="18" charset="0"/>
              </a:rPr>
              <a:t>i</a:t>
            </a:r>
            <a:r>
              <a:rPr lang="en-US" altLang="zh-CN" sz="1800" i="1" baseline="-25000"/>
              <a:t>c</a:t>
            </a:r>
            <a:r>
              <a:rPr lang="en-US" altLang="zh-CN" sz="1800"/>
              <a:t>=</a:t>
            </a:r>
            <a:r>
              <a:rPr lang="el-GR" altLang="zh-CN" sz="1800">
                <a:cs typeface="Arial" panose="020B0604020202020204" pitchFamily="34" charset="0"/>
              </a:rPr>
              <a:t>β</a:t>
            </a:r>
            <a:r>
              <a:rPr lang="en-US" altLang="zh-CN" sz="1800" i="1">
                <a:latin typeface="Times New Roman" panose="02020603050405020304" pitchFamily="18" charset="0"/>
                <a:cs typeface="Arial" panose="020B0604020202020204" pitchFamily="34" charset="0"/>
              </a:rPr>
              <a:t>i</a:t>
            </a:r>
            <a:r>
              <a:rPr lang="en-US" altLang="zh-CN" sz="1800" baseline="-25000">
                <a:cs typeface="Arial" panose="020B0604020202020204" pitchFamily="34" charset="0"/>
              </a:rPr>
              <a:t>b</a:t>
            </a:r>
            <a:endParaRPr lang="el-GR" altLang="zh-CN" sz="1800" baseline="-25000">
              <a:cs typeface="Arial" panose="020B0604020202020204" pitchFamily="34" charset="0"/>
            </a:endParaRPr>
          </a:p>
        </p:txBody>
      </p:sp>
      <p:sp>
        <p:nvSpPr>
          <p:cNvPr id="60443" name="Text Box 27"/>
          <p:cNvSpPr>
            <a:spLocks noGrp="1" noChangeArrowheads="1"/>
          </p:cNvSpPr>
          <p:nvPr>
            <p:ph type="body" idx="1"/>
          </p:nvPr>
        </p:nvSpPr>
        <p:spPr>
          <a:xfrm>
            <a:off x="609600" y="981075"/>
            <a:ext cx="7989888" cy="51784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spcBef>
                <a:spcPct val="50000"/>
              </a:spcBef>
              <a:buClrTx/>
              <a:buSzTx/>
              <a:buFontTx/>
              <a:buNone/>
            </a:pPr>
            <a:r>
              <a:rPr lang="zh-CN" altLang="en-US"/>
              <a:t>受控电源：</a:t>
            </a:r>
          </a:p>
        </p:txBody>
      </p:sp>
      <p:grpSp>
        <p:nvGrpSpPr>
          <p:cNvPr id="109596" name="Group 28"/>
          <p:cNvGrpSpPr>
            <a:grpSpLocks/>
          </p:cNvGrpSpPr>
          <p:nvPr/>
        </p:nvGrpSpPr>
        <p:grpSpPr bwMode="auto">
          <a:xfrm>
            <a:off x="1044575" y="2457450"/>
            <a:ext cx="2085975" cy="1619250"/>
            <a:chOff x="3607" y="1933"/>
            <a:chExt cx="1314" cy="1020"/>
          </a:xfrm>
        </p:grpSpPr>
        <p:sp>
          <p:nvSpPr>
            <p:cNvPr id="60448" name="Oval 29"/>
            <p:cNvSpPr>
              <a:spLocks noChangeArrowheads="1"/>
            </p:cNvSpPr>
            <p:nvPr/>
          </p:nvSpPr>
          <p:spPr bwMode="auto">
            <a:xfrm>
              <a:off x="3607" y="193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0449" name="Oval 30"/>
            <p:cNvSpPr>
              <a:spLocks noChangeArrowheads="1"/>
            </p:cNvSpPr>
            <p:nvPr/>
          </p:nvSpPr>
          <p:spPr bwMode="auto">
            <a:xfrm>
              <a:off x="3607" y="2907"/>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0450" name="Line 31"/>
            <p:cNvSpPr>
              <a:spLocks noChangeShapeType="1"/>
            </p:cNvSpPr>
            <p:nvPr/>
          </p:nvSpPr>
          <p:spPr bwMode="auto">
            <a:xfrm>
              <a:off x="3652" y="1955"/>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1" name="Line 32"/>
            <p:cNvSpPr>
              <a:spLocks noChangeShapeType="1"/>
            </p:cNvSpPr>
            <p:nvPr/>
          </p:nvSpPr>
          <p:spPr bwMode="auto">
            <a:xfrm>
              <a:off x="3652" y="2930"/>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2" name="Line 33"/>
            <p:cNvSpPr>
              <a:spLocks noChangeShapeType="1"/>
            </p:cNvSpPr>
            <p:nvPr/>
          </p:nvSpPr>
          <p:spPr bwMode="auto">
            <a:xfrm>
              <a:off x="4014" y="1956"/>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3" name="Line 34"/>
            <p:cNvSpPr>
              <a:spLocks noChangeShapeType="1"/>
            </p:cNvSpPr>
            <p:nvPr/>
          </p:nvSpPr>
          <p:spPr bwMode="auto">
            <a:xfrm>
              <a:off x="4014" y="211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4" name="Text Box 35"/>
            <p:cNvSpPr txBox="1">
              <a:spLocks noChangeArrowheads="1"/>
            </p:cNvSpPr>
            <p:nvPr/>
          </p:nvSpPr>
          <p:spPr bwMode="auto">
            <a:xfrm>
              <a:off x="3651" y="229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grpSp>
          <p:nvGrpSpPr>
            <p:cNvPr id="60455" name="Group 36"/>
            <p:cNvGrpSpPr>
              <a:grpSpLocks/>
            </p:cNvGrpSpPr>
            <p:nvPr/>
          </p:nvGrpSpPr>
          <p:grpSpPr bwMode="auto">
            <a:xfrm>
              <a:off x="4286" y="1933"/>
              <a:ext cx="635" cy="1020"/>
              <a:chOff x="1882" y="1979"/>
              <a:chExt cx="635" cy="1020"/>
            </a:xfrm>
          </p:grpSpPr>
          <p:sp>
            <p:nvSpPr>
              <p:cNvPr id="60456" name="AutoShape 37"/>
              <p:cNvSpPr>
                <a:spLocks noChangeArrowheads="1"/>
              </p:cNvSpPr>
              <p:nvPr/>
            </p:nvSpPr>
            <p:spPr bwMode="auto">
              <a:xfrm>
                <a:off x="1882" y="2387"/>
                <a:ext cx="227" cy="227"/>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0457" name="Line 38"/>
              <p:cNvSpPr>
                <a:spLocks noChangeShapeType="1"/>
              </p:cNvSpPr>
              <p:nvPr/>
            </p:nvSpPr>
            <p:spPr bwMode="auto">
              <a:xfrm>
                <a:off x="1994" y="1979"/>
                <a:ext cx="5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Line 39"/>
              <p:cNvSpPr>
                <a:spLocks noChangeShapeType="1"/>
              </p:cNvSpPr>
              <p:nvPr/>
            </p:nvSpPr>
            <p:spPr bwMode="auto">
              <a:xfrm>
                <a:off x="1994" y="2976"/>
                <a:ext cx="4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Oval 40"/>
              <p:cNvSpPr>
                <a:spLocks noChangeArrowheads="1"/>
              </p:cNvSpPr>
              <p:nvPr/>
            </p:nvSpPr>
            <p:spPr bwMode="auto">
              <a:xfrm>
                <a:off x="2472" y="2953"/>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0460" name="Text Box 41"/>
              <p:cNvSpPr txBox="1">
                <a:spLocks noChangeArrowheads="1"/>
              </p:cNvSpPr>
              <p:nvPr/>
            </p:nvSpPr>
            <p:spPr bwMode="auto">
              <a:xfrm>
                <a:off x="2018" y="234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l-GR" altLang="zh-CN" sz="1800" i="1"/>
                  <a:t>β</a:t>
                </a:r>
                <a:r>
                  <a:rPr lang="en-US" altLang="zh-CN" sz="1800" i="1"/>
                  <a:t> </a:t>
                </a:r>
                <a:r>
                  <a:rPr lang="en-US" altLang="zh-CN" sz="1800" i="1">
                    <a:latin typeface="Times New Roman" panose="02020603050405020304" pitchFamily="18" charset="0"/>
                    <a:cs typeface="Arial" panose="020B0604020202020204" pitchFamily="34" charset="0"/>
                  </a:rPr>
                  <a:t>i</a:t>
                </a:r>
                <a:r>
                  <a:rPr lang="en-US" altLang="zh-CN" sz="1800" baseline="-25000">
                    <a:latin typeface="Times New Roman" panose="02020603050405020304" pitchFamily="18" charset="0"/>
                  </a:rPr>
                  <a:t>1</a:t>
                </a:r>
                <a:endParaRPr lang="el-GR" altLang="zh-CN" sz="1800" baseline="-25000">
                  <a:latin typeface="Times New Roman" panose="02020603050405020304" pitchFamily="18" charset="0"/>
                </a:endParaRPr>
              </a:p>
            </p:txBody>
          </p:sp>
          <p:sp>
            <p:nvSpPr>
              <p:cNvPr id="60461" name="Line 42"/>
              <p:cNvSpPr>
                <a:spLocks noChangeShapeType="1"/>
              </p:cNvSpPr>
              <p:nvPr/>
            </p:nvSpPr>
            <p:spPr bwMode="auto">
              <a:xfrm>
                <a:off x="1904" y="2500"/>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2" name="Line 43"/>
              <p:cNvSpPr>
                <a:spLocks noChangeShapeType="1"/>
              </p:cNvSpPr>
              <p:nvPr/>
            </p:nvSpPr>
            <p:spPr bwMode="auto">
              <a:xfrm flipV="1">
                <a:off x="1994" y="261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3" name="Line 44"/>
              <p:cNvSpPr>
                <a:spLocks noChangeShapeType="1"/>
              </p:cNvSpPr>
              <p:nvPr/>
            </p:nvSpPr>
            <p:spPr bwMode="auto">
              <a:xfrm flipV="1">
                <a:off x="1994" y="19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4" name="Line 45"/>
              <p:cNvSpPr>
                <a:spLocks noChangeShapeType="1"/>
              </p:cNvSpPr>
              <p:nvPr/>
            </p:nvSpPr>
            <p:spPr bwMode="auto">
              <a:xfrm flipV="1">
                <a:off x="1994" y="2069"/>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9614" name="Oval 46"/>
          <p:cNvSpPr>
            <a:spLocks noChangeArrowheads="1"/>
          </p:cNvSpPr>
          <p:nvPr/>
        </p:nvSpPr>
        <p:spPr bwMode="auto">
          <a:xfrm flipH="1">
            <a:off x="3132138" y="2420938"/>
            <a:ext cx="73025" cy="714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9615" name="Text Box 47"/>
          <p:cNvSpPr txBox="1">
            <a:spLocks noChangeArrowheads="1"/>
          </p:cNvSpPr>
          <p:nvPr/>
        </p:nvSpPr>
        <p:spPr bwMode="auto">
          <a:xfrm>
            <a:off x="900113" y="4257675"/>
            <a:ext cx="24479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电流控制电流源</a:t>
            </a:r>
          </a:p>
          <a:p>
            <a:pPr algn="ctr" eaLnBrk="1" hangingPunct="1">
              <a:spcBef>
                <a:spcPct val="50000"/>
              </a:spcBef>
              <a:buClrTx/>
              <a:buSzTx/>
              <a:buFontTx/>
              <a:buNone/>
            </a:pPr>
            <a:r>
              <a:rPr lang="en-US" altLang="zh-CN" sz="1800"/>
              <a:t>CCCS</a:t>
            </a:r>
          </a:p>
        </p:txBody>
      </p:sp>
      <p:sp>
        <p:nvSpPr>
          <p:cNvPr id="33823" name="Text Box 48"/>
          <p:cNvSpPr txBox="1">
            <a:spLocks noChangeArrowheads="1"/>
          </p:cNvSpPr>
          <p:nvPr/>
        </p:nvSpPr>
        <p:spPr bwMode="auto">
          <a:xfrm>
            <a:off x="5364163" y="5086350"/>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a:t>三极管电路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614"/>
                                        </p:tgtEl>
                                        <p:attrNameLst>
                                          <p:attrName>style.visibility</p:attrName>
                                        </p:attrNameLst>
                                      </p:cBhvr>
                                      <p:to>
                                        <p:strVal val="visible"/>
                                      </p:to>
                                    </p:set>
                                    <p:animEffect transition="in" filter="blinds(horizontal)">
                                      <p:cBhvr>
                                        <p:cTn id="7" dur="500"/>
                                        <p:tgtEl>
                                          <p:spTgt spid="109614"/>
                                        </p:tgtEl>
                                      </p:cBhvr>
                                    </p:animEffect>
                                  </p:childTnLst>
                                </p:cTn>
                              </p:par>
                              <p:par>
                                <p:cTn id="8" presetID="3" presetClass="entr" presetSubtype="10" fill="hold" nodeType="withEffect">
                                  <p:stCondLst>
                                    <p:cond delay="0"/>
                                  </p:stCondLst>
                                  <p:childTnLst>
                                    <p:set>
                                      <p:cBhvr>
                                        <p:cTn id="9" dur="1" fill="hold">
                                          <p:stCondLst>
                                            <p:cond delay="0"/>
                                          </p:stCondLst>
                                        </p:cTn>
                                        <p:tgtEl>
                                          <p:spTgt spid="109596"/>
                                        </p:tgtEl>
                                        <p:attrNameLst>
                                          <p:attrName>style.visibility</p:attrName>
                                        </p:attrNameLst>
                                      </p:cBhvr>
                                      <p:to>
                                        <p:strVal val="visible"/>
                                      </p:to>
                                    </p:set>
                                    <p:animEffect transition="in" filter="blinds(horizontal)">
                                      <p:cBhvr>
                                        <p:cTn id="10" dur="500"/>
                                        <p:tgtEl>
                                          <p:spTgt spid="10959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9615"/>
                                        </p:tgtEl>
                                        <p:attrNameLst>
                                          <p:attrName>style.visibility</p:attrName>
                                        </p:attrNameLst>
                                      </p:cBhvr>
                                      <p:to>
                                        <p:strVal val="visible"/>
                                      </p:to>
                                    </p:set>
                                    <p:animEffect transition="in" filter="blinds(horizontal)">
                                      <p:cBhvr>
                                        <p:cTn id="13" dur="500"/>
                                        <p:tgtEl>
                                          <p:spTgt spid="1096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79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79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379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379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379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380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380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380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80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80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380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80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380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380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80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8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81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81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381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38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381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381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81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381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3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P spid="33803" grpId="0" animBg="1"/>
      <p:bldP spid="33804" grpId="0" animBg="1"/>
      <p:bldP spid="33810" grpId="0" animBg="1"/>
      <p:bldP spid="33811" grpId="0" animBg="1"/>
      <p:bldP spid="33812" grpId="0"/>
      <p:bldP spid="33815" grpId="0"/>
      <p:bldP spid="33816" grpId="0"/>
      <p:bldP spid="33817" grpId="0"/>
      <p:bldP spid="33818" grpId="0"/>
      <p:bldP spid="109614" grpId="0" animBg="1"/>
      <p:bldP spid="109615" grpId="0"/>
      <p:bldP spid="338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cs typeface="Arial" panose="020B0604020202020204" pitchFamily="34" charset="0"/>
              </a:rPr>
              <a:t>§1-7 </a:t>
            </a:r>
            <a:r>
              <a:rPr lang="zh-CN" altLang="en-US">
                <a:cs typeface="Arial" panose="020B0604020202020204" pitchFamily="34" charset="0"/>
              </a:rPr>
              <a:t>受控电源</a:t>
            </a:r>
          </a:p>
        </p:txBody>
      </p:sp>
      <p:sp>
        <p:nvSpPr>
          <p:cNvPr id="61443" name="Text Box 11"/>
          <p:cNvSpPr txBox="1">
            <a:spLocks noChangeArrowheads="1"/>
          </p:cNvSpPr>
          <p:nvPr/>
        </p:nvSpPr>
        <p:spPr bwMode="auto">
          <a:xfrm>
            <a:off x="1331640" y="3573463"/>
            <a:ext cx="720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baseline="-25000"/>
          </a:p>
        </p:txBody>
      </p:sp>
      <p:sp>
        <p:nvSpPr>
          <p:cNvPr id="61444" name="Text Box 15"/>
          <p:cNvSpPr txBox="1">
            <a:spLocks noChangeArrowheads="1"/>
          </p:cNvSpPr>
          <p:nvPr/>
        </p:nvSpPr>
        <p:spPr bwMode="auto">
          <a:xfrm>
            <a:off x="5580063" y="5876925"/>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34821" name="Rectangle 45"/>
          <p:cNvSpPr>
            <a:spLocks noGrp="1" noChangeArrowheads="1"/>
          </p:cNvSpPr>
          <p:nvPr>
            <p:ph type="body" idx="1"/>
          </p:nvPr>
        </p:nvSpPr>
        <p:spPr/>
        <p:txBody>
          <a:bodyPr/>
          <a:lstStyle/>
          <a:p>
            <a:pPr eaLnBrk="1" hangingPunct="1">
              <a:defRPr/>
            </a:pPr>
            <a:r>
              <a:rPr lang="zh-CN" altLang="en-US" sz="2400"/>
              <a:t>受控电压源：端电压受电路中某个电压或电流的控制。</a:t>
            </a:r>
          </a:p>
        </p:txBody>
      </p:sp>
      <p:sp>
        <p:nvSpPr>
          <p:cNvPr id="61446" name="Line 53"/>
          <p:cNvSpPr>
            <a:spLocks noChangeShapeType="1"/>
          </p:cNvSpPr>
          <p:nvPr/>
        </p:nvSpPr>
        <p:spPr bwMode="auto">
          <a:xfrm>
            <a:off x="3021856" y="3716338"/>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7" name="Oval 54"/>
          <p:cNvSpPr>
            <a:spLocks noChangeArrowheads="1"/>
          </p:cNvSpPr>
          <p:nvPr/>
        </p:nvSpPr>
        <p:spPr bwMode="auto">
          <a:xfrm>
            <a:off x="3852119" y="2097088"/>
            <a:ext cx="71437"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48" name="Oval 55"/>
          <p:cNvSpPr>
            <a:spLocks noChangeArrowheads="1"/>
          </p:cNvSpPr>
          <p:nvPr/>
        </p:nvSpPr>
        <p:spPr bwMode="auto">
          <a:xfrm>
            <a:off x="3780681" y="3679825"/>
            <a:ext cx="71438"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nvGrpSpPr>
          <p:cNvPr id="61449" name="Group 64"/>
          <p:cNvGrpSpPr>
            <a:grpSpLocks/>
          </p:cNvGrpSpPr>
          <p:nvPr/>
        </p:nvGrpSpPr>
        <p:grpSpPr bwMode="auto">
          <a:xfrm>
            <a:off x="1403078" y="1989138"/>
            <a:ext cx="1081087" cy="1806575"/>
            <a:chOff x="657" y="1888"/>
            <a:chExt cx="681" cy="1138"/>
          </a:xfrm>
        </p:grpSpPr>
        <p:sp>
          <p:nvSpPr>
            <p:cNvPr id="61477" name="Oval 46"/>
            <p:cNvSpPr>
              <a:spLocks noChangeArrowheads="1"/>
            </p:cNvSpPr>
            <p:nvPr/>
          </p:nvSpPr>
          <p:spPr bwMode="auto">
            <a:xfrm>
              <a:off x="930" y="1979"/>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78" name="Oval 47"/>
            <p:cNvSpPr>
              <a:spLocks noChangeArrowheads="1"/>
            </p:cNvSpPr>
            <p:nvPr/>
          </p:nvSpPr>
          <p:spPr bwMode="auto">
            <a:xfrm>
              <a:off x="930" y="2953"/>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79" name="Line 48"/>
            <p:cNvSpPr>
              <a:spLocks noChangeShapeType="1"/>
            </p:cNvSpPr>
            <p:nvPr/>
          </p:nvSpPr>
          <p:spPr bwMode="auto">
            <a:xfrm>
              <a:off x="975" y="2001"/>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0" name="Line 49"/>
            <p:cNvSpPr>
              <a:spLocks noChangeShapeType="1"/>
            </p:cNvSpPr>
            <p:nvPr/>
          </p:nvSpPr>
          <p:spPr bwMode="auto">
            <a:xfrm>
              <a:off x="975" y="297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1" name="Text Box 56"/>
            <p:cNvSpPr txBox="1">
              <a:spLocks noChangeArrowheads="1"/>
            </p:cNvSpPr>
            <p:nvPr/>
          </p:nvSpPr>
          <p:spPr bwMode="auto">
            <a:xfrm>
              <a:off x="703" y="1888"/>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1482" name="Text Box 58"/>
            <p:cNvSpPr txBox="1">
              <a:spLocks noChangeArrowheads="1"/>
            </p:cNvSpPr>
            <p:nvPr/>
          </p:nvSpPr>
          <p:spPr bwMode="auto">
            <a:xfrm>
              <a:off x="657" y="2795"/>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1483" name="Text Box 60"/>
            <p:cNvSpPr txBox="1">
              <a:spLocks noChangeArrowheads="1"/>
            </p:cNvSpPr>
            <p:nvPr/>
          </p:nvSpPr>
          <p:spPr bwMode="auto">
            <a:xfrm>
              <a:off x="703" y="234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1</a:t>
              </a:r>
            </a:p>
          </p:txBody>
        </p:sp>
      </p:grpSp>
      <p:sp>
        <p:nvSpPr>
          <p:cNvPr id="61450" name="Text Box 61"/>
          <p:cNvSpPr txBox="1">
            <a:spLocks noChangeArrowheads="1"/>
          </p:cNvSpPr>
          <p:nvPr/>
        </p:nvSpPr>
        <p:spPr bwMode="auto">
          <a:xfrm>
            <a:off x="3275856" y="2708275"/>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grpSp>
        <p:nvGrpSpPr>
          <p:cNvPr id="61451" name="Group 0"/>
          <p:cNvGrpSpPr>
            <a:grpSpLocks/>
          </p:cNvGrpSpPr>
          <p:nvPr/>
        </p:nvGrpSpPr>
        <p:grpSpPr bwMode="auto">
          <a:xfrm>
            <a:off x="2844056" y="2133600"/>
            <a:ext cx="1152525" cy="1582738"/>
            <a:chOff x="1882" y="1979"/>
            <a:chExt cx="726" cy="997"/>
          </a:xfrm>
        </p:grpSpPr>
        <p:sp>
          <p:nvSpPr>
            <p:cNvPr id="61471" name="AutoShape 50"/>
            <p:cNvSpPr>
              <a:spLocks noChangeArrowheads="1"/>
            </p:cNvSpPr>
            <p:nvPr/>
          </p:nvSpPr>
          <p:spPr bwMode="auto">
            <a:xfrm>
              <a:off x="1882" y="2387"/>
              <a:ext cx="227" cy="227"/>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72" name="Line 51"/>
            <p:cNvSpPr>
              <a:spLocks noChangeShapeType="1"/>
            </p:cNvSpPr>
            <p:nvPr/>
          </p:nvSpPr>
          <p:spPr bwMode="auto">
            <a:xfrm flipV="1">
              <a:off x="1994" y="1979"/>
              <a:ext cx="0" cy="9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Line 52"/>
            <p:cNvSpPr>
              <a:spLocks noChangeShapeType="1"/>
            </p:cNvSpPr>
            <p:nvPr/>
          </p:nvSpPr>
          <p:spPr bwMode="auto">
            <a:xfrm>
              <a:off x="1994" y="1979"/>
              <a:ext cx="5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4" name="Text Box 57"/>
            <p:cNvSpPr txBox="1">
              <a:spLocks noChangeArrowheads="1"/>
            </p:cNvSpPr>
            <p:nvPr/>
          </p:nvSpPr>
          <p:spPr bwMode="auto">
            <a:xfrm>
              <a:off x="2064" y="2160"/>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1475" name="Text Box 59"/>
            <p:cNvSpPr txBox="1">
              <a:spLocks noChangeArrowheads="1"/>
            </p:cNvSpPr>
            <p:nvPr/>
          </p:nvSpPr>
          <p:spPr bwMode="auto">
            <a:xfrm>
              <a:off x="2064" y="256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1476" name="Text Box 62"/>
            <p:cNvSpPr txBox="1">
              <a:spLocks noChangeArrowheads="1"/>
            </p:cNvSpPr>
            <p:nvPr/>
          </p:nvSpPr>
          <p:spPr bwMode="auto">
            <a:xfrm>
              <a:off x="2109" y="234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l-GR" altLang="zh-CN" sz="1800" i="1">
                  <a:latin typeface="Times New Roman" panose="02020603050405020304" pitchFamily="18" charset="0"/>
                  <a:cs typeface="Arial" panose="020B0604020202020204" pitchFamily="34" charset="0"/>
                </a:rPr>
                <a:t>μ</a:t>
              </a:r>
              <a:r>
                <a:rPr lang="en-US" altLang="zh-CN" sz="1800" i="1">
                  <a:latin typeface="Times New Roman" panose="02020603050405020304" pitchFamily="18" charset="0"/>
                </a:rPr>
                <a:t>u</a:t>
              </a:r>
              <a:r>
                <a:rPr lang="en-US" altLang="zh-CN" sz="1800" baseline="-25000">
                  <a:latin typeface="Times New Roman" panose="02020603050405020304" pitchFamily="18" charset="0"/>
                </a:rPr>
                <a:t>1</a:t>
              </a:r>
              <a:endParaRPr lang="el-GR" altLang="zh-CN" sz="1800" baseline="-25000">
                <a:latin typeface="Times New Roman" panose="02020603050405020304" pitchFamily="18" charset="0"/>
              </a:endParaRPr>
            </a:p>
          </p:txBody>
        </p:sp>
      </p:grpSp>
      <p:sp>
        <p:nvSpPr>
          <p:cNvPr id="61452" name="Text Box 63"/>
          <p:cNvSpPr txBox="1">
            <a:spLocks noChangeArrowheads="1"/>
          </p:cNvSpPr>
          <p:nvPr/>
        </p:nvSpPr>
        <p:spPr bwMode="auto">
          <a:xfrm>
            <a:off x="1547813" y="4292600"/>
            <a:ext cx="24479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电压控制电压源</a:t>
            </a:r>
          </a:p>
          <a:p>
            <a:pPr algn="ctr" eaLnBrk="1" hangingPunct="1">
              <a:spcBef>
                <a:spcPct val="50000"/>
              </a:spcBef>
              <a:buClrTx/>
              <a:buSzTx/>
              <a:buFontTx/>
              <a:buNone/>
            </a:pPr>
            <a:r>
              <a:rPr lang="en-US" altLang="zh-CN" sz="1800"/>
              <a:t>VCVS</a:t>
            </a:r>
          </a:p>
        </p:txBody>
      </p:sp>
      <p:sp>
        <p:nvSpPr>
          <p:cNvPr id="61453" name="AutoShape 67"/>
          <p:cNvSpPr>
            <a:spLocks noChangeArrowheads="1"/>
          </p:cNvSpPr>
          <p:nvPr/>
        </p:nvSpPr>
        <p:spPr bwMode="auto">
          <a:xfrm>
            <a:off x="6804025" y="2709863"/>
            <a:ext cx="360363" cy="360362"/>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54" name="Line 68"/>
          <p:cNvSpPr>
            <a:spLocks noChangeShapeType="1"/>
          </p:cNvSpPr>
          <p:nvPr/>
        </p:nvSpPr>
        <p:spPr bwMode="auto">
          <a:xfrm flipV="1">
            <a:off x="6981825" y="2062163"/>
            <a:ext cx="0" cy="1582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Line 69"/>
          <p:cNvSpPr>
            <a:spLocks noChangeShapeType="1"/>
          </p:cNvSpPr>
          <p:nvPr/>
        </p:nvSpPr>
        <p:spPr bwMode="auto">
          <a:xfrm>
            <a:off x="6981825" y="2062163"/>
            <a:ext cx="830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Line 70"/>
          <p:cNvSpPr>
            <a:spLocks noChangeShapeType="1"/>
          </p:cNvSpPr>
          <p:nvPr/>
        </p:nvSpPr>
        <p:spPr bwMode="auto">
          <a:xfrm>
            <a:off x="6981825" y="3644900"/>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Oval 71"/>
          <p:cNvSpPr>
            <a:spLocks noChangeArrowheads="1"/>
          </p:cNvSpPr>
          <p:nvPr/>
        </p:nvSpPr>
        <p:spPr bwMode="auto">
          <a:xfrm>
            <a:off x="7812088" y="2025650"/>
            <a:ext cx="71437"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58" name="Oval 72"/>
          <p:cNvSpPr>
            <a:spLocks noChangeArrowheads="1"/>
          </p:cNvSpPr>
          <p:nvPr/>
        </p:nvSpPr>
        <p:spPr bwMode="auto">
          <a:xfrm>
            <a:off x="7740650" y="3608388"/>
            <a:ext cx="71438"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59" name="Text Box 73"/>
          <p:cNvSpPr txBox="1">
            <a:spLocks noChangeArrowheads="1"/>
          </p:cNvSpPr>
          <p:nvPr/>
        </p:nvSpPr>
        <p:spPr bwMode="auto">
          <a:xfrm>
            <a:off x="7092950" y="220503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1460" name="Text Box 74"/>
          <p:cNvSpPr txBox="1">
            <a:spLocks noChangeArrowheads="1"/>
          </p:cNvSpPr>
          <p:nvPr/>
        </p:nvSpPr>
        <p:spPr bwMode="auto">
          <a:xfrm>
            <a:off x="7092950" y="31416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1461" name="Oval 76"/>
          <p:cNvSpPr>
            <a:spLocks noChangeArrowheads="1"/>
          </p:cNvSpPr>
          <p:nvPr/>
        </p:nvSpPr>
        <p:spPr bwMode="auto">
          <a:xfrm>
            <a:off x="5726113" y="2060575"/>
            <a:ext cx="71437"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62" name="Oval 77"/>
          <p:cNvSpPr>
            <a:spLocks noChangeArrowheads="1"/>
          </p:cNvSpPr>
          <p:nvPr/>
        </p:nvSpPr>
        <p:spPr bwMode="auto">
          <a:xfrm>
            <a:off x="5726113" y="3606800"/>
            <a:ext cx="73025" cy="714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1463" name="Line 78"/>
          <p:cNvSpPr>
            <a:spLocks noChangeShapeType="1"/>
          </p:cNvSpPr>
          <p:nvPr/>
        </p:nvSpPr>
        <p:spPr bwMode="auto">
          <a:xfrm>
            <a:off x="5797550" y="2095500"/>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4" name="Line 79"/>
          <p:cNvSpPr>
            <a:spLocks noChangeShapeType="1"/>
          </p:cNvSpPr>
          <p:nvPr/>
        </p:nvSpPr>
        <p:spPr bwMode="auto">
          <a:xfrm>
            <a:off x="5797550" y="3643313"/>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5" name="Text Box 82"/>
          <p:cNvSpPr txBox="1">
            <a:spLocks noChangeArrowheads="1"/>
          </p:cNvSpPr>
          <p:nvPr/>
        </p:nvSpPr>
        <p:spPr bwMode="auto">
          <a:xfrm>
            <a:off x="5867400" y="2636838"/>
            <a:ext cx="7191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baseline="-25000"/>
          </a:p>
        </p:txBody>
      </p:sp>
      <p:sp>
        <p:nvSpPr>
          <p:cNvPr id="61466" name="Line 83"/>
          <p:cNvSpPr>
            <a:spLocks noChangeShapeType="1"/>
          </p:cNvSpPr>
          <p:nvPr/>
        </p:nvSpPr>
        <p:spPr bwMode="auto">
          <a:xfrm>
            <a:off x="6372225" y="2097088"/>
            <a:ext cx="0" cy="1547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7" name="Line 84"/>
          <p:cNvSpPr>
            <a:spLocks noChangeShapeType="1"/>
          </p:cNvSpPr>
          <p:nvPr/>
        </p:nvSpPr>
        <p:spPr bwMode="auto">
          <a:xfrm>
            <a:off x="6372225" y="2349500"/>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8" name="Text Box 86"/>
          <p:cNvSpPr txBox="1">
            <a:spLocks noChangeArrowheads="1"/>
          </p:cNvSpPr>
          <p:nvPr/>
        </p:nvSpPr>
        <p:spPr bwMode="auto">
          <a:xfrm>
            <a:off x="5795963" y="26368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sp>
        <p:nvSpPr>
          <p:cNvPr id="61469" name="Text Box 89"/>
          <p:cNvSpPr txBox="1">
            <a:spLocks noChangeArrowheads="1"/>
          </p:cNvSpPr>
          <p:nvPr/>
        </p:nvSpPr>
        <p:spPr bwMode="auto">
          <a:xfrm>
            <a:off x="7164388" y="2708275"/>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ri</a:t>
            </a:r>
            <a:r>
              <a:rPr lang="en-US" altLang="zh-CN" sz="1800" baseline="-25000">
                <a:latin typeface="Times New Roman" panose="02020603050405020304" pitchFamily="18" charset="0"/>
              </a:rPr>
              <a:t>1</a:t>
            </a:r>
            <a:endParaRPr lang="el-GR" altLang="zh-CN" sz="1800" baseline="-25000">
              <a:latin typeface="Times New Roman" panose="02020603050405020304" pitchFamily="18" charset="0"/>
            </a:endParaRPr>
          </a:p>
        </p:txBody>
      </p:sp>
      <p:sp>
        <p:nvSpPr>
          <p:cNvPr id="61470" name="Text Box 90"/>
          <p:cNvSpPr txBox="1">
            <a:spLocks noChangeArrowheads="1"/>
          </p:cNvSpPr>
          <p:nvPr/>
        </p:nvSpPr>
        <p:spPr bwMode="auto">
          <a:xfrm>
            <a:off x="5435600" y="4365625"/>
            <a:ext cx="24479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电流控制电压源</a:t>
            </a:r>
          </a:p>
          <a:p>
            <a:pPr algn="ctr" eaLnBrk="1" hangingPunct="1">
              <a:spcBef>
                <a:spcPct val="50000"/>
              </a:spcBef>
              <a:buClrTx/>
              <a:buSzTx/>
              <a:buFontTx/>
              <a:buNone/>
            </a:pPr>
            <a:r>
              <a:rPr lang="en-US" altLang="zh-CN" sz="1800"/>
              <a:t>CCVS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cs typeface="Arial" panose="020B0604020202020204" pitchFamily="34" charset="0"/>
              </a:rPr>
              <a:t>§1-7 </a:t>
            </a:r>
            <a:r>
              <a:rPr lang="zh-CN" altLang="en-US">
                <a:cs typeface="Arial" panose="020B0604020202020204" pitchFamily="34" charset="0"/>
              </a:rPr>
              <a:t>受控电源</a:t>
            </a:r>
          </a:p>
        </p:txBody>
      </p:sp>
      <p:sp>
        <p:nvSpPr>
          <p:cNvPr id="63491" name="Text Box 3"/>
          <p:cNvSpPr txBox="1">
            <a:spLocks noChangeArrowheads="1"/>
          </p:cNvSpPr>
          <p:nvPr/>
        </p:nvSpPr>
        <p:spPr bwMode="auto">
          <a:xfrm>
            <a:off x="1475259" y="3717925"/>
            <a:ext cx="720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baseline="-25000"/>
          </a:p>
        </p:txBody>
      </p:sp>
      <p:sp>
        <p:nvSpPr>
          <p:cNvPr id="63492" name="Text Box 4"/>
          <p:cNvSpPr txBox="1">
            <a:spLocks noChangeArrowheads="1"/>
          </p:cNvSpPr>
          <p:nvPr/>
        </p:nvSpPr>
        <p:spPr bwMode="auto">
          <a:xfrm>
            <a:off x="5580063" y="5013325"/>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35845" name="Rectangle 5"/>
          <p:cNvSpPr>
            <a:spLocks noGrp="1" noChangeArrowheads="1"/>
          </p:cNvSpPr>
          <p:nvPr>
            <p:ph type="body" idx="1"/>
          </p:nvPr>
        </p:nvSpPr>
        <p:spPr/>
        <p:txBody>
          <a:bodyPr/>
          <a:lstStyle/>
          <a:p>
            <a:pPr eaLnBrk="1" hangingPunct="1">
              <a:defRPr/>
            </a:pPr>
            <a:r>
              <a:rPr lang="zh-CN" altLang="en-US" sz="2400"/>
              <a:t>受控电流源：供出的电流受电路中某个电压或电流的控制。</a:t>
            </a:r>
          </a:p>
        </p:txBody>
      </p:sp>
      <p:sp>
        <p:nvSpPr>
          <p:cNvPr id="63494" name="Oval 11"/>
          <p:cNvSpPr>
            <a:spLocks noChangeArrowheads="1"/>
          </p:cNvSpPr>
          <p:nvPr/>
        </p:nvSpPr>
        <p:spPr bwMode="auto">
          <a:xfrm>
            <a:off x="3995738" y="2241550"/>
            <a:ext cx="71437"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nvGrpSpPr>
          <p:cNvPr id="63495" name="Group 15"/>
          <p:cNvGrpSpPr>
            <a:grpSpLocks/>
          </p:cNvGrpSpPr>
          <p:nvPr/>
        </p:nvGrpSpPr>
        <p:grpSpPr bwMode="auto">
          <a:xfrm>
            <a:off x="1546697" y="2133600"/>
            <a:ext cx="1081087" cy="1806575"/>
            <a:chOff x="657" y="1888"/>
            <a:chExt cx="681" cy="1138"/>
          </a:xfrm>
        </p:grpSpPr>
        <p:sp>
          <p:nvSpPr>
            <p:cNvPr id="63529" name="Oval 16"/>
            <p:cNvSpPr>
              <a:spLocks noChangeArrowheads="1"/>
            </p:cNvSpPr>
            <p:nvPr/>
          </p:nvSpPr>
          <p:spPr bwMode="auto">
            <a:xfrm>
              <a:off x="930" y="1979"/>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30" name="Oval 17"/>
            <p:cNvSpPr>
              <a:spLocks noChangeArrowheads="1"/>
            </p:cNvSpPr>
            <p:nvPr/>
          </p:nvSpPr>
          <p:spPr bwMode="auto">
            <a:xfrm>
              <a:off x="930" y="2953"/>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31" name="Line 18"/>
            <p:cNvSpPr>
              <a:spLocks noChangeShapeType="1"/>
            </p:cNvSpPr>
            <p:nvPr/>
          </p:nvSpPr>
          <p:spPr bwMode="auto">
            <a:xfrm>
              <a:off x="975" y="2001"/>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2" name="Line 19"/>
            <p:cNvSpPr>
              <a:spLocks noChangeShapeType="1"/>
            </p:cNvSpPr>
            <p:nvPr/>
          </p:nvSpPr>
          <p:spPr bwMode="auto">
            <a:xfrm>
              <a:off x="975" y="297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3" name="Text Box 20"/>
            <p:cNvSpPr txBox="1">
              <a:spLocks noChangeArrowheads="1"/>
            </p:cNvSpPr>
            <p:nvPr/>
          </p:nvSpPr>
          <p:spPr bwMode="auto">
            <a:xfrm>
              <a:off x="703" y="1888"/>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3534" name="Text Box 21"/>
            <p:cNvSpPr txBox="1">
              <a:spLocks noChangeArrowheads="1"/>
            </p:cNvSpPr>
            <p:nvPr/>
          </p:nvSpPr>
          <p:spPr bwMode="auto">
            <a:xfrm>
              <a:off x="657" y="2795"/>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3535" name="Text Box 22"/>
            <p:cNvSpPr txBox="1">
              <a:spLocks noChangeArrowheads="1"/>
            </p:cNvSpPr>
            <p:nvPr/>
          </p:nvSpPr>
          <p:spPr bwMode="auto">
            <a:xfrm>
              <a:off x="703" y="2341"/>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1</a:t>
              </a:r>
            </a:p>
          </p:txBody>
        </p:sp>
      </p:grpSp>
      <p:sp>
        <p:nvSpPr>
          <p:cNvPr id="63496" name="Text Box 23"/>
          <p:cNvSpPr txBox="1">
            <a:spLocks noChangeArrowheads="1"/>
          </p:cNvSpPr>
          <p:nvPr/>
        </p:nvSpPr>
        <p:spPr bwMode="auto">
          <a:xfrm>
            <a:off x="3419475" y="285273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63497" name="Text Box 25"/>
          <p:cNvSpPr txBox="1">
            <a:spLocks noChangeArrowheads="1"/>
          </p:cNvSpPr>
          <p:nvPr/>
        </p:nvSpPr>
        <p:spPr bwMode="auto">
          <a:xfrm>
            <a:off x="1547813" y="4437063"/>
            <a:ext cx="244792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电压控制电流源</a:t>
            </a:r>
          </a:p>
          <a:p>
            <a:pPr algn="ctr" eaLnBrk="1" hangingPunct="1">
              <a:spcBef>
                <a:spcPct val="50000"/>
              </a:spcBef>
              <a:buClrTx/>
              <a:buSzTx/>
              <a:buFontTx/>
              <a:buNone/>
            </a:pPr>
            <a:r>
              <a:rPr lang="en-US" altLang="zh-CN" sz="1800"/>
              <a:t>VCCS</a:t>
            </a:r>
          </a:p>
        </p:txBody>
      </p:sp>
      <p:sp>
        <p:nvSpPr>
          <p:cNvPr id="63498" name="Text Box 39"/>
          <p:cNvSpPr txBox="1">
            <a:spLocks noChangeArrowheads="1"/>
          </p:cNvSpPr>
          <p:nvPr/>
        </p:nvSpPr>
        <p:spPr bwMode="auto">
          <a:xfrm>
            <a:off x="5867400" y="2781300"/>
            <a:ext cx="719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baseline="-25000"/>
          </a:p>
        </p:txBody>
      </p:sp>
      <p:sp>
        <p:nvSpPr>
          <p:cNvPr id="63499" name="Text Box 44"/>
          <p:cNvSpPr txBox="1">
            <a:spLocks noChangeArrowheads="1"/>
          </p:cNvSpPr>
          <p:nvPr/>
        </p:nvSpPr>
        <p:spPr bwMode="auto">
          <a:xfrm>
            <a:off x="5435600" y="4510088"/>
            <a:ext cx="244792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电流控制电流源</a:t>
            </a:r>
          </a:p>
          <a:p>
            <a:pPr algn="ctr" eaLnBrk="1" hangingPunct="1">
              <a:spcBef>
                <a:spcPct val="50000"/>
              </a:spcBef>
              <a:buClrTx/>
              <a:buSzTx/>
              <a:buFontTx/>
              <a:buNone/>
            </a:pPr>
            <a:r>
              <a:rPr lang="en-US" altLang="zh-CN" sz="1800"/>
              <a:t>CCCS</a:t>
            </a:r>
          </a:p>
        </p:txBody>
      </p:sp>
      <p:grpSp>
        <p:nvGrpSpPr>
          <p:cNvPr id="63500" name="Group 49"/>
          <p:cNvGrpSpPr>
            <a:grpSpLocks/>
          </p:cNvGrpSpPr>
          <p:nvPr/>
        </p:nvGrpSpPr>
        <p:grpSpPr bwMode="auto">
          <a:xfrm>
            <a:off x="2987675" y="2278063"/>
            <a:ext cx="1008063" cy="1619250"/>
            <a:chOff x="1882" y="1979"/>
            <a:chExt cx="635" cy="1020"/>
          </a:xfrm>
        </p:grpSpPr>
        <p:sp>
          <p:nvSpPr>
            <p:cNvPr id="63520" name="AutoShape 7"/>
            <p:cNvSpPr>
              <a:spLocks noChangeArrowheads="1"/>
            </p:cNvSpPr>
            <p:nvPr/>
          </p:nvSpPr>
          <p:spPr bwMode="auto">
            <a:xfrm>
              <a:off x="1882" y="2387"/>
              <a:ext cx="227" cy="227"/>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21" name="Line 9"/>
            <p:cNvSpPr>
              <a:spLocks noChangeShapeType="1"/>
            </p:cNvSpPr>
            <p:nvPr/>
          </p:nvSpPr>
          <p:spPr bwMode="auto">
            <a:xfrm>
              <a:off x="1994" y="1979"/>
              <a:ext cx="5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2" name="Line 10"/>
            <p:cNvSpPr>
              <a:spLocks noChangeShapeType="1"/>
            </p:cNvSpPr>
            <p:nvPr/>
          </p:nvSpPr>
          <p:spPr bwMode="auto">
            <a:xfrm>
              <a:off x="1994" y="2976"/>
              <a:ext cx="4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3" name="Oval 12"/>
            <p:cNvSpPr>
              <a:spLocks noChangeArrowheads="1"/>
            </p:cNvSpPr>
            <p:nvPr/>
          </p:nvSpPr>
          <p:spPr bwMode="auto">
            <a:xfrm>
              <a:off x="2472" y="2953"/>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24" name="Text Box 24"/>
            <p:cNvSpPr txBox="1">
              <a:spLocks noChangeArrowheads="1"/>
            </p:cNvSpPr>
            <p:nvPr/>
          </p:nvSpPr>
          <p:spPr bwMode="auto">
            <a:xfrm>
              <a:off x="2018" y="234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宋体" panose="02010600030101010101" pitchFamily="2" charset="-122"/>
                  <a:cs typeface="Arial" panose="020B0604020202020204" pitchFamily="34" charset="0"/>
                </a:rPr>
                <a:t>g</a:t>
              </a:r>
              <a:r>
                <a:rPr lang="en-US" altLang="zh-CN" sz="1800" i="1">
                  <a:latin typeface="Times New Roman" panose="02020603050405020304" pitchFamily="18" charset="0"/>
                </a:rPr>
                <a:t>u</a:t>
              </a:r>
              <a:r>
                <a:rPr lang="en-US" altLang="zh-CN" sz="1800" baseline="-25000">
                  <a:latin typeface="Times New Roman" panose="02020603050405020304" pitchFamily="18" charset="0"/>
                </a:rPr>
                <a:t>1</a:t>
              </a:r>
              <a:endParaRPr lang="el-GR" altLang="zh-CN" sz="1800" baseline="-25000">
                <a:latin typeface="Times New Roman" panose="02020603050405020304" pitchFamily="18" charset="0"/>
              </a:endParaRPr>
            </a:p>
          </p:txBody>
        </p:sp>
        <p:sp>
          <p:nvSpPr>
            <p:cNvPr id="63525" name="Line 45"/>
            <p:cNvSpPr>
              <a:spLocks noChangeShapeType="1"/>
            </p:cNvSpPr>
            <p:nvPr/>
          </p:nvSpPr>
          <p:spPr bwMode="auto">
            <a:xfrm>
              <a:off x="1904" y="2500"/>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6" name="Line 46"/>
            <p:cNvSpPr>
              <a:spLocks noChangeShapeType="1"/>
            </p:cNvSpPr>
            <p:nvPr/>
          </p:nvSpPr>
          <p:spPr bwMode="auto">
            <a:xfrm flipV="1">
              <a:off x="1994" y="261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7" name="Line 47"/>
            <p:cNvSpPr>
              <a:spLocks noChangeShapeType="1"/>
            </p:cNvSpPr>
            <p:nvPr/>
          </p:nvSpPr>
          <p:spPr bwMode="auto">
            <a:xfrm flipV="1">
              <a:off x="1994" y="19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8" name="Line 48"/>
            <p:cNvSpPr>
              <a:spLocks noChangeShapeType="1"/>
            </p:cNvSpPr>
            <p:nvPr/>
          </p:nvSpPr>
          <p:spPr bwMode="auto">
            <a:xfrm flipV="1">
              <a:off x="1994" y="2069"/>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501" name="Group 0"/>
          <p:cNvGrpSpPr>
            <a:grpSpLocks/>
          </p:cNvGrpSpPr>
          <p:nvPr/>
        </p:nvGrpSpPr>
        <p:grpSpPr bwMode="auto">
          <a:xfrm>
            <a:off x="5726113" y="2205038"/>
            <a:ext cx="2085975" cy="1619250"/>
            <a:chOff x="3607" y="1933"/>
            <a:chExt cx="1314" cy="1020"/>
          </a:xfrm>
        </p:grpSpPr>
        <p:sp>
          <p:nvSpPr>
            <p:cNvPr id="63503" name="Oval 35"/>
            <p:cNvSpPr>
              <a:spLocks noChangeArrowheads="1"/>
            </p:cNvSpPr>
            <p:nvPr/>
          </p:nvSpPr>
          <p:spPr bwMode="auto">
            <a:xfrm>
              <a:off x="3607" y="1933"/>
              <a:ext cx="45"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04" name="Oval 36"/>
            <p:cNvSpPr>
              <a:spLocks noChangeArrowheads="1"/>
            </p:cNvSpPr>
            <p:nvPr/>
          </p:nvSpPr>
          <p:spPr bwMode="auto">
            <a:xfrm>
              <a:off x="3607" y="2907"/>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05" name="Line 37"/>
            <p:cNvSpPr>
              <a:spLocks noChangeShapeType="1"/>
            </p:cNvSpPr>
            <p:nvPr/>
          </p:nvSpPr>
          <p:spPr bwMode="auto">
            <a:xfrm>
              <a:off x="3652" y="1955"/>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Line 38"/>
            <p:cNvSpPr>
              <a:spLocks noChangeShapeType="1"/>
            </p:cNvSpPr>
            <p:nvPr/>
          </p:nvSpPr>
          <p:spPr bwMode="auto">
            <a:xfrm>
              <a:off x="3652" y="2930"/>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Line 40"/>
            <p:cNvSpPr>
              <a:spLocks noChangeShapeType="1"/>
            </p:cNvSpPr>
            <p:nvPr/>
          </p:nvSpPr>
          <p:spPr bwMode="auto">
            <a:xfrm>
              <a:off x="4014" y="1956"/>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Line 41"/>
            <p:cNvSpPr>
              <a:spLocks noChangeShapeType="1"/>
            </p:cNvSpPr>
            <p:nvPr/>
          </p:nvSpPr>
          <p:spPr bwMode="auto">
            <a:xfrm>
              <a:off x="4014" y="211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Text Box 42"/>
            <p:cNvSpPr txBox="1">
              <a:spLocks noChangeArrowheads="1"/>
            </p:cNvSpPr>
            <p:nvPr/>
          </p:nvSpPr>
          <p:spPr bwMode="auto">
            <a:xfrm>
              <a:off x="3651" y="229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grpSp>
          <p:nvGrpSpPr>
            <p:cNvPr id="63510" name="Group 50"/>
            <p:cNvGrpSpPr>
              <a:grpSpLocks/>
            </p:cNvGrpSpPr>
            <p:nvPr/>
          </p:nvGrpSpPr>
          <p:grpSpPr bwMode="auto">
            <a:xfrm>
              <a:off x="4286" y="1933"/>
              <a:ext cx="635" cy="1020"/>
              <a:chOff x="1882" y="1979"/>
              <a:chExt cx="635" cy="1020"/>
            </a:xfrm>
          </p:grpSpPr>
          <p:sp>
            <p:nvSpPr>
              <p:cNvPr id="63511" name="AutoShape 51"/>
              <p:cNvSpPr>
                <a:spLocks noChangeArrowheads="1"/>
              </p:cNvSpPr>
              <p:nvPr/>
            </p:nvSpPr>
            <p:spPr bwMode="auto">
              <a:xfrm>
                <a:off x="1882" y="2387"/>
                <a:ext cx="227" cy="227"/>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12" name="Line 52"/>
              <p:cNvSpPr>
                <a:spLocks noChangeShapeType="1"/>
              </p:cNvSpPr>
              <p:nvPr/>
            </p:nvSpPr>
            <p:spPr bwMode="auto">
              <a:xfrm>
                <a:off x="1994" y="1979"/>
                <a:ext cx="5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3" name="Line 53"/>
              <p:cNvSpPr>
                <a:spLocks noChangeShapeType="1"/>
              </p:cNvSpPr>
              <p:nvPr/>
            </p:nvSpPr>
            <p:spPr bwMode="auto">
              <a:xfrm>
                <a:off x="1994" y="2976"/>
                <a:ext cx="4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4" name="Oval 54"/>
              <p:cNvSpPr>
                <a:spLocks noChangeArrowheads="1"/>
              </p:cNvSpPr>
              <p:nvPr/>
            </p:nvSpPr>
            <p:spPr bwMode="auto">
              <a:xfrm>
                <a:off x="2472" y="2953"/>
                <a:ext cx="45" cy="4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3515" name="Text Box 55"/>
              <p:cNvSpPr txBox="1">
                <a:spLocks noChangeArrowheads="1"/>
              </p:cNvSpPr>
              <p:nvPr/>
            </p:nvSpPr>
            <p:spPr bwMode="auto">
              <a:xfrm>
                <a:off x="2018" y="234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l-GR" altLang="zh-CN" sz="1800" i="1"/>
                  <a:t>β</a:t>
                </a:r>
                <a:r>
                  <a:rPr lang="en-US" altLang="zh-CN" sz="1800" i="1"/>
                  <a:t> </a:t>
                </a:r>
                <a:r>
                  <a:rPr lang="en-US" altLang="zh-CN" sz="1800" i="1">
                    <a:latin typeface="Times New Roman" panose="02020603050405020304" pitchFamily="18" charset="0"/>
                    <a:cs typeface="Arial" panose="020B0604020202020204" pitchFamily="34" charset="0"/>
                  </a:rPr>
                  <a:t>i</a:t>
                </a:r>
                <a:r>
                  <a:rPr lang="en-US" altLang="zh-CN" sz="1800" baseline="-25000">
                    <a:latin typeface="Times New Roman" panose="02020603050405020304" pitchFamily="18" charset="0"/>
                  </a:rPr>
                  <a:t>1</a:t>
                </a:r>
                <a:endParaRPr lang="el-GR" altLang="zh-CN" sz="1800" baseline="-25000">
                  <a:latin typeface="Times New Roman" panose="02020603050405020304" pitchFamily="18" charset="0"/>
                </a:endParaRPr>
              </a:p>
            </p:txBody>
          </p:sp>
          <p:sp>
            <p:nvSpPr>
              <p:cNvPr id="63516" name="Line 56"/>
              <p:cNvSpPr>
                <a:spLocks noChangeShapeType="1"/>
              </p:cNvSpPr>
              <p:nvPr/>
            </p:nvSpPr>
            <p:spPr bwMode="auto">
              <a:xfrm>
                <a:off x="1904" y="2500"/>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7" name="Line 57"/>
              <p:cNvSpPr>
                <a:spLocks noChangeShapeType="1"/>
              </p:cNvSpPr>
              <p:nvPr/>
            </p:nvSpPr>
            <p:spPr bwMode="auto">
              <a:xfrm flipV="1">
                <a:off x="1994" y="261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8" name="Line 58"/>
              <p:cNvSpPr>
                <a:spLocks noChangeShapeType="1"/>
              </p:cNvSpPr>
              <p:nvPr/>
            </p:nvSpPr>
            <p:spPr bwMode="auto">
              <a:xfrm flipV="1">
                <a:off x="1994" y="19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19" name="Line 59"/>
              <p:cNvSpPr>
                <a:spLocks noChangeShapeType="1"/>
              </p:cNvSpPr>
              <p:nvPr/>
            </p:nvSpPr>
            <p:spPr bwMode="auto">
              <a:xfrm flipV="1">
                <a:off x="1994" y="2069"/>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3502" name="Oval 60"/>
          <p:cNvSpPr>
            <a:spLocks noChangeArrowheads="1"/>
          </p:cNvSpPr>
          <p:nvPr/>
        </p:nvSpPr>
        <p:spPr bwMode="auto">
          <a:xfrm>
            <a:off x="7812088" y="2170113"/>
            <a:ext cx="73025" cy="730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cs typeface="Arial" panose="020B0604020202020204" pitchFamily="34" charset="0"/>
              </a:rPr>
              <a:t>§1-7 </a:t>
            </a:r>
            <a:r>
              <a:rPr lang="zh-CN" altLang="en-US">
                <a:cs typeface="Arial" panose="020B0604020202020204" pitchFamily="34" charset="0"/>
              </a:rPr>
              <a:t>受控电源</a:t>
            </a:r>
          </a:p>
        </p:txBody>
      </p:sp>
      <p:sp>
        <p:nvSpPr>
          <p:cNvPr id="36867" name="Rectangle 3"/>
          <p:cNvSpPr>
            <a:spLocks noGrp="1" noChangeArrowheads="1"/>
          </p:cNvSpPr>
          <p:nvPr>
            <p:ph type="body" idx="1"/>
          </p:nvPr>
        </p:nvSpPr>
        <p:spPr/>
        <p:txBody>
          <a:bodyPr/>
          <a:lstStyle/>
          <a:p>
            <a:pPr eaLnBrk="1" hangingPunct="1">
              <a:defRPr/>
            </a:pPr>
            <a:r>
              <a:rPr lang="zh-CN" altLang="en-US"/>
              <a:t>注意：</a:t>
            </a:r>
          </a:p>
          <a:p>
            <a:pPr eaLnBrk="1" hangingPunct="1">
              <a:buFont typeface="Wingdings" panose="05000000000000000000" pitchFamily="2" charset="2"/>
              <a:buNone/>
              <a:defRPr/>
            </a:pPr>
            <a:r>
              <a:rPr lang="zh-CN" altLang="en-US"/>
              <a:t>   </a:t>
            </a:r>
            <a:r>
              <a:rPr lang="en-US" altLang="zh-CN"/>
              <a:t>1</a:t>
            </a:r>
            <a:r>
              <a:rPr lang="zh-CN" altLang="en-US"/>
              <a:t>、受控电源的系数具有不同的单位和意义。</a:t>
            </a:r>
          </a:p>
        </p:txBody>
      </p:sp>
      <p:sp>
        <p:nvSpPr>
          <p:cNvPr id="65540" name="Text Box 0"/>
          <p:cNvSpPr txBox="1">
            <a:spLocks noChangeArrowheads="1"/>
          </p:cNvSpPr>
          <p:nvPr/>
        </p:nvSpPr>
        <p:spPr bwMode="auto">
          <a:xfrm>
            <a:off x="2411413" y="321310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VCVS</a:t>
            </a:r>
            <a:r>
              <a:rPr lang="zh-CN" altLang="en-US" sz="2400">
                <a:latin typeface="Times New Roman" panose="02020603050405020304" pitchFamily="18" charset="0"/>
              </a:rPr>
              <a:t>：</a:t>
            </a:r>
            <a:r>
              <a:rPr lang="el-GR" altLang="zh-CN" sz="2400" i="1">
                <a:latin typeface="Times New Roman" panose="02020603050405020304" pitchFamily="18" charset="0"/>
              </a:rPr>
              <a:t>μ</a:t>
            </a:r>
            <a:r>
              <a:rPr lang="en-US" altLang="zh-CN" sz="2400" i="1">
                <a:latin typeface="Times New Roman" panose="02020603050405020304" pitchFamily="18" charset="0"/>
              </a:rPr>
              <a:t> </a:t>
            </a:r>
            <a:r>
              <a:rPr lang="zh-CN" altLang="en-US" sz="2400">
                <a:latin typeface="Times New Roman" panose="02020603050405020304" pitchFamily="18" charset="0"/>
              </a:rPr>
              <a:t>电压比</a:t>
            </a:r>
          </a:p>
        </p:txBody>
      </p:sp>
      <p:sp>
        <p:nvSpPr>
          <p:cNvPr id="65541" name="Text Box 1"/>
          <p:cNvSpPr txBox="1">
            <a:spLocks noChangeArrowheads="1"/>
          </p:cNvSpPr>
          <p:nvPr/>
        </p:nvSpPr>
        <p:spPr bwMode="auto">
          <a:xfrm>
            <a:off x="2411413" y="386080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CCVS</a:t>
            </a:r>
            <a:r>
              <a:rPr lang="zh-CN" altLang="en-US" sz="2400">
                <a:latin typeface="Times New Roman" panose="02020603050405020304" pitchFamily="18" charset="0"/>
              </a:rPr>
              <a:t>：</a:t>
            </a:r>
            <a:r>
              <a:rPr lang="en-US" altLang="zh-CN" sz="2400" i="1">
                <a:latin typeface="Times New Roman" panose="02020603050405020304" pitchFamily="18" charset="0"/>
              </a:rPr>
              <a:t>r </a:t>
            </a:r>
            <a:r>
              <a:rPr lang="zh-CN" altLang="en-US" sz="2400">
                <a:latin typeface="Times New Roman" panose="02020603050405020304" pitchFamily="18" charset="0"/>
              </a:rPr>
              <a:t>转移电阻</a:t>
            </a:r>
          </a:p>
        </p:txBody>
      </p:sp>
      <p:sp>
        <p:nvSpPr>
          <p:cNvPr id="65542" name="Text Box 2"/>
          <p:cNvSpPr txBox="1">
            <a:spLocks noChangeArrowheads="1"/>
          </p:cNvSpPr>
          <p:nvPr/>
        </p:nvSpPr>
        <p:spPr bwMode="auto">
          <a:xfrm>
            <a:off x="2411413" y="450850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VCCS</a:t>
            </a:r>
            <a:r>
              <a:rPr lang="zh-CN" altLang="en-US" sz="2400">
                <a:latin typeface="Times New Roman" panose="02020603050405020304" pitchFamily="18" charset="0"/>
              </a:rPr>
              <a:t>：</a:t>
            </a:r>
            <a:r>
              <a:rPr lang="en-US" altLang="zh-CN" sz="2400" i="1">
                <a:latin typeface="Times New Roman" panose="02020603050405020304" pitchFamily="18" charset="0"/>
              </a:rPr>
              <a:t>g </a:t>
            </a:r>
            <a:r>
              <a:rPr lang="zh-CN" altLang="en-US" sz="2400">
                <a:latin typeface="Times New Roman" panose="02020603050405020304" pitchFamily="18" charset="0"/>
              </a:rPr>
              <a:t>转移电导</a:t>
            </a:r>
          </a:p>
        </p:txBody>
      </p:sp>
      <p:sp>
        <p:nvSpPr>
          <p:cNvPr id="65543" name="Text Box 3"/>
          <p:cNvSpPr txBox="1">
            <a:spLocks noChangeArrowheads="1"/>
          </p:cNvSpPr>
          <p:nvPr/>
        </p:nvSpPr>
        <p:spPr bwMode="auto">
          <a:xfrm>
            <a:off x="2411413" y="5229225"/>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CCCS</a:t>
            </a:r>
            <a:r>
              <a:rPr lang="zh-CN" altLang="en-US" sz="2400">
                <a:latin typeface="Times New Roman" panose="02020603050405020304" pitchFamily="18" charset="0"/>
              </a:rPr>
              <a:t>： </a:t>
            </a:r>
            <a:r>
              <a:rPr lang="el-GR" altLang="zh-CN" sz="1800" i="1"/>
              <a:t>β</a:t>
            </a:r>
            <a:r>
              <a:rPr lang="en-US" altLang="zh-CN" sz="2400" i="1">
                <a:latin typeface="Times New Roman" panose="02020603050405020304" pitchFamily="18" charset="0"/>
              </a:rPr>
              <a:t> </a:t>
            </a:r>
            <a:r>
              <a:rPr lang="zh-CN" altLang="en-US" sz="2400">
                <a:latin typeface="Times New Roman" panose="02020603050405020304" pitchFamily="18" charset="0"/>
              </a:rPr>
              <a:t>电流比</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a:cs typeface="Arial" panose="020B0604020202020204" pitchFamily="34" charset="0"/>
              </a:rPr>
              <a:t>§1-7 </a:t>
            </a:r>
            <a:r>
              <a:rPr lang="zh-CN" altLang="en-US">
                <a:cs typeface="Arial" panose="020B0604020202020204" pitchFamily="34" charset="0"/>
              </a:rPr>
              <a:t>受控电源</a:t>
            </a:r>
          </a:p>
        </p:txBody>
      </p:sp>
      <p:sp>
        <p:nvSpPr>
          <p:cNvPr id="37891" name="Rectangle 3"/>
          <p:cNvSpPr>
            <a:spLocks noGrp="1" noChangeArrowheads="1"/>
          </p:cNvSpPr>
          <p:nvPr>
            <p:ph type="body" idx="1"/>
          </p:nvPr>
        </p:nvSpPr>
        <p:spPr/>
        <p:txBody>
          <a:bodyPr/>
          <a:lstStyle/>
          <a:p>
            <a:pPr eaLnBrk="1" hangingPunct="1">
              <a:defRPr/>
            </a:pPr>
            <a:r>
              <a:rPr lang="zh-CN" altLang="en-US"/>
              <a:t>注意：</a:t>
            </a:r>
          </a:p>
          <a:p>
            <a:pPr eaLnBrk="1" hangingPunct="1">
              <a:buFont typeface="Wingdings" panose="05000000000000000000" pitchFamily="2" charset="2"/>
              <a:buNone/>
              <a:defRPr/>
            </a:pPr>
            <a:r>
              <a:rPr lang="zh-CN" altLang="en-US"/>
              <a:t>   </a:t>
            </a:r>
            <a:r>
              <a:rPr lang="en-US" altLang="zh-CN"/>
              <a:t>2</a:t>
            </a:r>
            <a:r>
              <a:rPr lang="zh-CN" altLang="en-US"/>
              <a:t>、受控电源在电路中不起“激励”作用，它反映电路变量之间的耦合关系。</a:t>
            </a:r>
          </a:p>
        </p:txBody>
      </p:sp>
      <p:sp>
        <p:nvSpPr>
          <p:cNvPr id="67615" name="Text Box 0"/>
          <p:cNvSpPr txBox="1">
            <a:spLocks noChangeArrowheads="1"/>
          </p:cNvSpPr>
          <p:nvPr/>
        </p:nvSpPr>
        <p:spPr bwMode="auto">
          <a:xfrm>
            <a:off x="5652765" y="3489862"/>
            <a:ext cx="323971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rPr>
              <a:t>已知</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s</a:t>
            </a:r>
            <a:r>
              <a:rPr lang="en-US" altLang="zh-CN" sz="2400" dirty="0">
                <a:latin typeface="Times New Roman" panose="02020603050405020304" pitchFamily="18" charset="0"/>
              </a:rPr>
              <a:t>=1V</a:t>
            </a:r>
          </a:p>
          <a:p>
            <a:pPr eaLnBrk="1" hangingPunct="1">
              <a:spcBef>
                <a:spcPct val="50000"/>
              </a:spcBef>
              <a:buClrTx/>
              <a:buSzTx/>
              <a:buFontTx/>
              <a:buNone/>
            </a:pPr>
            <a:r>
              <a:rPr lang="en-US" altLang="zh-CN" sz="2400" dirty="0">
                <a:latin typeface="Times New Roman" panose="02020603050405020304" pitchFamily="18" charset="0"/>
              </a:rPr>
              <a:t>            R1=R2=10</a:t>
            </a:r>
            <a:r>
              <a:rPr lang="el-GR" altLang="zh-CN" sz="2400" dirty="0">
                <a:latin typeface="Times New Roman" panose="02020603050405020304" pitchFamily="18" charset="0"/>
              </a:rPr>
              <a:t>Ω</a:t>
            </a:r>
            <a:endParaRPr lang="en-US" altLang="zh-CN" sz="2400" dirty="0">
              <a:latin typeface="Times New Roman" panose="02020603050405020304" pitchFamily="18" charset="0"/>
            </a:endParaRPr>
          </a:p>
          <a:p>
            <a:pPr eaLnBrk="1" hangingPunct="1">
              <a:spcBef>
                <a:spcPct val="50000"/>
              </a:spcBef>
              <a:buClrTx/>
              <a:buSzTx/>
              <a:buFontTx/>
              <a:buNone/>
            </a:pPr>
            <a:r>
              <a:rPr lang="en-US" altLang="zh-CN" sz="2400" i="1" dirty="0"/>
              <a:t>           </a:t>
            </a:r>
            <a:r>
              <a:rPr lang="el-GR" altLang="zh-CN" sz="2400" i="1" dirty="0"/>
              <a:t>β</a:t>
            </a:r>
            <a:r>
              <a:rPr lang="en-US" altLang="zh-CN" sz="2400" i="1" dirty="0"/>
              <a:t> </a:t>
            </a:r>
            <a:r>
              <a:rPr lang="en-US" altLang="zh-CN" sz="2400" dirty="0">
                <a:latin typeface="Times New Roman" panose="02020603050405020304" pitchFamily="18" charset="0"/>
              </a:rPr>
              <a:t>= 1</a:t>
            </a:r>
          </a:p>
          <a:p>
            <a:pPr eaLnBrk="1" hangingPunct="1">
              <a:spcBef>
                <a:spcPct val="50000"/>
              </a:spcBef>
              <a:buClrTx/>
              <a:buSzTx/>
              <a:buFontTx/>
              <a:buNone/>
            </a:pPr>
            <a:r>
              <a:rPr lang="zh-CN" altLang="en-US" sz="2400" dirty="0">
                <a:latin typeface="Times New Roman" panose="02020603050405020304" pitchFamily="18" charset="0"/>
              </a:rPr>
              <a:t>求</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endParaRPr lang="el-GR" altLang="zh-CN" sz="2400" i="1" dirty="0">
              <a:latin typeface="Times New Roman" panose="02020603050405020304" pitchFamily="18" charset="0"/>
            </a:endParaRPr>
          </a:p>
        </p:txBody>
      </p:sp>
      <p:grpSp>
        <p:nvGrpSpPr>
          <p:cNvPr id="2" name="组合 1"/>
          <p:cNvGrpSpPr/>
          <p:nvPr/>
        </p:nvGrpSpPr>
        <p:grpSpPr>
          <a:xfrm>
            <a:off x="108295" y="2924944"/>
            <a:ext cx="5184430" cy="2736874"/>
            <a:chOff x="971550" y="3500438"/>
            <a:chExt cx="3384550" cy="1619250"/>
          </a:xfrm>
        </p:grpSpPr>
        <p:sp>
          <p:nvSpPr>
            <p:cNvPr id="67588" name="Line 7"/>
            <p:cNvSpPr>
              <a:spLocks noChangeShapeType="1"/>
            </p:cNvSpPr>
            <p:nvPr/>
          </p:nvSpPr>
          <p:spPr bwMode="auto">
            <a:xfrm>
              <a:off x="1692275" y="5084763"/>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9" name="Line 8"/>
            <p:cNvSpPr>
              <a:spLocks noChangeShapeType="1"/>
            </p:cNvSpPr>
            <p:nvPr/>
          </p:nvSpPr>
          <p:spPr bwMode="auto">
            <a:xfrm>
              <a:off x="1692275" y="4005263"/>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590" name="Group 0"/>
            <p:cNvGrpSpPr>
              <a:grpSpLocks/>
            </p:cNvGrpSpPr>
            <p:nvPr/>
          </p:nvGrpSpPr>
          <p:grpSpPr bwMode="auto">
            <a:xfrm>
              <a:off x="971550" y="4005263"/>
              <a:ext cx="900113" cy="1079500"/>
              <a:chOff x="612" y="2523"/>
              <a:chExt cx="567" cy="680"/>
            </a:xfrm>
          </p:grpSpPr>
          <p:sp>
            <p:nvSpPr>
              <p:cNvPr id="67618" name="Oval 5"/>
              <p:cNvSpPr>
                <a:spLocks noChangeArrowheads="1"/>
              </p:cNvSpPr>
              <p:nvPr/>
            </p:nvSpPr>
            <p:spPr bwMode="auto">
              <a:xfrm>
                <a:off x="952" y="2736"/>
                <a:ext cx="227" cy="2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7619" name="Line 6"/>
              <p:cNvSpPr>
                <a:spLocks noChangeShapeType="1"/>
              </p:cNvSpPr>
              <p:nvPr/>
            </p:nvSpPr>
            <p:spPr bwMode="auto">
              <a:xfrm>
                <a:off x="1066" y="2523"/>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0" name="Text Box 9"/>
              <p:cNvSpPr txBox="1">
                <a:spLocks noChangeArrowheads="1"/>
              </p:cNvSpPr>
              <p:nvPr/>
            </p:nvSpPr>
            <p:spPr bwMode="auto">
              <a:xfrm>
                <a:off x="793" y="2523"/>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7621" name="Text Box 10"/>
              <p:cNvSpPr txBox="1">
                <a:spLocks noChangeArrowheads="1"/>
              </p:cNvSpPr>
              <p:nvPr/>
            </p:nvSpPr>
            <p:spPr bwMode="auto">
              <a:xfrm>
                <a:off x="793" y="290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7622" name="Text Box 11"/>
              <p:cNvSpPr txBox="1">
                <a:spLocks noChangeArrowheads="1"/>
              </p:cNvSpPr>
              <p:nvPr/>
            </p:nvSpPr>
            <p:spPr bwMode="auto">
              <a:xfrm>
                <a:off x="612" y="2693"/>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grpSp>
        <p:sp>
          <p:nvSpPr>
            <p:cNvPr id="67591" name="Line 12"/>
            <p:cNvSpPr>
              <a:spLocks noChangeShapeType="1"/>
            </p:cNvSpPr>
            <p:nvPr/>
          </p:nvSpPr>
          <p:spPr bwMode="auto">
            <a:xfrm flipV="1">
              <a:off x="2268538" y="5084763"/>
              <a:ext cx="755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2" name="Text Box 13"/>
            <p:cNvSpPr txBox="1">
              <a:spLocks noChangeArrowheads="1"/>
            </p:cNvSpPr>
            <p:nvPr/>
          </p:nvSpPr>
          <p:spPr bwMode="auto">
            <a:xfrm>
              <a:off x="1835150" y="357346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latin typeface="Times New Roman" panose="02020603050405020304" pitchFamily="18" charset="0"/>
                </a:rPr>
                <a:t>1</a:t>
              </a:r>
            </a:p>
          </p:txBody>
        </p:sp>
        <p:sp>
          <p:nvSpPr>
            <p:cNvPr id="67593" name="Rectangle 14"/>
            <p:cNvSpPr>
              <a:spLocks noChangeArrowheads="1"/>
            </p:cNvSpPr>
            <p:nvPr/>
          </p:nvSpPr>
          <p:spPr bwMode="auto">
            <a:xfrm>
              <a:off x="2339975" y="4292600"/>
              <a:ext cx="144463" cy="3603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7594" name="Line 15"/>
            <p:cNvSpPr>
              <a:spLocks noChangeShapeType="1"/>
            </p:cNvSpPr>
            <p:nvPr/>
          </p:nvSpPr>
          <p:spPr bwMode="auto">
            <a:xfrm flipV="1">
              <a:off x="2411413" y="46529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5" name="Line 16"/>
            <p:cNvSpPr>
              <a:spLocks noChangeShapeType="1"/>
            </p:cNvSpPr>
            <p:nvPr/>
          </p:nvSpPr>
          <p:spPr bwMode="auto">
            <a:xfrm flipV="1">
              <a:off x="2411413" y="40052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6" name="Line 17"/>
            <p:cNvSpPr>
              <a:spLocks noChangeShapeType="1"/>
            </p:cNvSpPr>
            <p:nvPr/>
          </p:nvSpPr>
          <p:spPr bwMode="auto">
            <a:xfrm>
              <a:off x="1692275" y="4005263"/>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7" name="AutoShape 19"/>
            <p:cNvSpPr>
              <a:spLocks noChangeArrowheads="1"/>
            </p:cNvSpPr>
            <p:nvPr/>
          </p:nvSpPr>
          <p:spPr bwMode="auto">
            <a:xfrm>
              <a:off x="2843213" y="4364038"/>
              <a:ext cx="360362" cy="280987"/>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7598" name="Line 20"/>
            <p:cNvSpPr>
              <a:spLocks noChangeShapeType="1"/>
            </p:cNvSpPr>
            <p:nvPr/>
          </p:nvSpPr>
          <p:spPr bwMode="auto">
            <a:xfrm>
              <a:off x="3021013" y="3860800"/>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9" name="Line 21"/>
            <p:cNvSpPr>
              <a:spLocks noChangeShapeType="1"/>
            </p:cNvSpPr>
            <p:nvPr/>
          </p:nvSpPr>
          <p:spPr bwMode="auto">
            <a:xfrm>
              <a:off x="3021013" y="5091113"/>
              <a:ext cx="758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0" name="Text Box 23"/>
            <p:cNvSpPr txBox="1">
              <a:spLocks noChangeArrowheads="1"/>
            </p:cNvSpPr>
            <p:nvPr/>
          </p:nvSpPr>
          <p:spPr bwMode="auto">
            <a:xfrm>
              <a:off x="2987675" y="4365625"/>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l-GR" altLang="zh-CN" sz="1800" i="1"/>
                <a:t>β</a:t>
              </a:r>
              <a:r>
                <a:rPr lang="en-US" altLang="zh-CN" sz="1800" i="1">
                  <a:latin typeface="Times New Roman" panose="02020603050405020304" pitchFamily="18" charset="0"/>
                </a:rPr>
                <a:t>i</a:t>
              </a:r>
              <a:r>
                <a:rPr lang="en-US" altLang="zh-CN" sz="1800" baseline="-25000">
                  <a:latin typeface="Times New Roman" panose="02020603050405020304" pitchFamily="18" charset="0"/>
                </a:rPr>
                <a:t>1</a:t>
              </a:r>
              <a:endParaRPr lang="el-GR" altLang="zh-CN" sz="1800" baseline="-25000">
                <a:latin typeface="Times New Roman" panose="02020603050405020304" pitchFamily="18" charset="0"/>
              </a:endParaRPr>
            </a:p>
          </p:txBody>
        </p:sp>
        <p:sp>
          <p:nvSpPr>
            <p:cNvPr id="67601" name="Line 24"/>
            <p:cNvSpPr>
              <a:spLocks noChangeShapeType="1"/>
            </p:cNvSpPr>
            <p:nvPr/>
          </p:nvSpPr>
          <p:spPr bwMode="auto">
            <a:xfrm>
              <a:off x="2878138" y="4503738"/>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2" name="Line 25"/>
            <p:cNvSpPr>
              <a:spLocks noChangeShapeType="1"/>
            </p:cNvSpPr>
            <p:nvPr/>
          </p:nvSpPr>
          <p:spPr bwMode="auto">
            <a:xfrm flipV="1">
              <a:off x="3021013" y="4645025"/>
              <a:ext cx="0" cy="446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3" name="Line 26"/>
            <p:cNvSpPr>
              <a:spLocks noChangeShapeType="1"/>
            </p:cNvSpPr>
            <p:nvPr/>
          </p:nvSpPr>
          <p:spPr bwMode="auto">
            <a:xfrm flipV="1">
              <a:off x="3021013" y="3860800"/>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4" name="Line 27"/>
            <p:cNvSpPr>
              <a:spLocks noChangeShapeType="1"/>
            </p:cNvSpPr>
            <p:nvPr/>
          </p:nvSpPr>
          <p:spPr bwMode="auto">
            <a:xfrm flipV="1">
              <a:off x="3021013" y="3971925"/>
              <a:ext cx="0" cy="27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5" name="Rectangle 28"/>
            <p:cNvSpPr>
              <a:spLocks noChangeArrowheads="1"/>
            </p:cNvSpPr>
            <p:nvPr/>
          </p:nvSpPr>
          <p:spPr bwMode="auto">
            <a:xfrm>
              <a:off x="3708400" y="4221163"/>
              <a:ext cx="1444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7606" name="Line 29"/>
            <p:cNvSpPr>
              <a:spLocks noChangeShapeType="1"/>
            </p:cNvSpPr>
            <p:nvPr/>
          </p:nvSpPr>
          <p:spPr bwMode="auto">
            <a:xfrm>
              <a:off x="3779838" y="38608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7" name="Line 30"/>
            <p:cNvSpPr>
              <a:spLocks noChangeShapeType="1"/>
            </p:cNvSpPr>
            <p:nvPr/>
          </p:nvSpPr>
          <p:spPr bwMode="auto">
            <a:xfrm>
              <a:off x="3779838" y="4581525"/>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8" name="Text Box 31"/>
            <p:cNvSpPr txBox="1">
              <a:spLocks noChangeArrowheads="1"/>
            </p:cNvSpPr>
            <p:nvPr/>
          </p:nvSpPr>
          <p:spPr bwMode="auto">
            <a:xfrm>
              <a:off x="2411413" y="4005263"/>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R1</a:t>
              </a:r>
            </a:p>
          </p:txBody>
        </p:sp>
        <p:sp>
          <p:nvSpPr>
            <p:cNvPr id="67609" name="Text Box 32"/>
            <p:cNvSpPr txBox="1">
              <a:spLocks noChangeArrowheads="1"/>
            </p:cNvSpPr>
            <p:nvPr/>
          </p:nvSpPr>
          <p:spPr bwMode="auto">
            <a:xfrm>
              <a:off x="3203575" y="4005263"/>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R2</a:t>
              </a:r>
            </a:p>
          </p:txBody>
        </p:sp>
        <p:sp>
          <p:nvSpPr>
            <p:cNvPr id="67610" name="Text Box 33"/>
            <p:cNvSpPr txBox="1">
              <a:spLocks noChangeArrowheads="1"/>
            </p:cNvSpPr>
            <p:nvPr/>
          </p:nvSpPr>
          <p:spPr bwMode="auto">
            <a:xfrm>
              <a:off x="3851275" y="3789363"/>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7611" name="Text Box 34"/>
            <p:cNvSpPr txBox="1">
              <a:spLocks noChangeArrowheads="1"/>
            </p:cNvSpPr>
            <p:nvPr/>
          </p:nvSpPr>
          <p:spPr bwMode="auto">
            <a:xfrm>
              <a:off x="3924300" y="4724400"/>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7612" name="Text Box 35"/>
            <p:cNvSpPr txBox="1">
              <a:spLocks noChangeArrowheads="1"/>
            </p:cNvSpPr>
            <p:nvPr/>
          </p:nvSpPr>
          <p:spPr bwMode="auto">
            <a:xfrm>
              <a:off x="3995738" y="4292600"/>
              <a:ext cx="360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p>
          </p:txBody>
        </p:sp>
        <p:sp>
          <p:nvSpPr>
            <p:cNvPr id="67613" name="Line 36"/>
            <p:cNvSpPr>
              <a:spLocks noChangeShapeType="1"/>
            </p:cNvSpPr>
            <p:nvPr/>
          </p:nvSpPr>
          <p:spPr bwMode="auto">
            <a:xfrm>
              <a:off x="3203575" y="3860800"/>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4" name="Text Box 37"/>
            <p:cNvSpPr txBox="1">
              <a:spLocks noChangeArrowheads="1"/>
            </p:cNvSpPr>
            <p:nvPr/>
          </p:nvSpPr>
          <p:spPr bwMode="auto">
            <a:xfrm>
              <a:off x="3132138" y="3500438"/>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i="1" baseline="-25000">
                  <a:latin typeface="Times New Roman" panose="02020603050405020304" pitchFamily="18" charset="0"/>
                </a:rPr>
                <a:t>2</a:t>
              </a:r>
              <a:endParaRPr lang="en-US" altLang="zh-CN" sz="1800" baseline="-25000">
                <a:latin typeface="Times New Roman" panose="02020603050405020304" pitchFamily="18" charset="0"/>
              </a:endParaRPr>
            </a:p>
          </p:txBody>
        </p:sp>
        <p:sp>
          <p:nvSpPr>
            <p:cNvPr id="67616" name="Oval 1"/>
            <p:cNvSpPr>
              <a:spLocks noChangeArrowheads="1"/>
            </p:cNvSpPr>
            <p:nvPr/>
          </p:nvSpPr>
          <p:spPr bwMode="auto">
            <a:xfrm>
              <a:off x="2374900" y="50482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7617" name="Oval 2"/>
            <p:cNvSpPr>
              <a:spLocks noChangeArrowheads="1"/>
            </p:cNvSpPr>
            <p:nvPr/>
          </p:nvSpPr>
          <p:spPr bwMode="auto">
            <a:xfrm>
              <a:off x="2987675" y="50482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8" name="Text Box 24"/>
          <p:cNvSpPr>
            <a:spLocks noGrp="1" noChangeArrowheads="1"/>
          </p:cNvSpPr>
          <p:nvPr>
            <p:ph type="body" idx="1"/>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spcBef>
                <a:spcPct val="50000"/>
              </a:spcBef>
              <a:buClrTx/>
              <a:buSzTx/>
              <a:buFontTx/>
              <a:buNone/>
            </a:pPr>
            <a:r>
              <a:rPr lang="zh-CN" altLang="en-US" dirty="0"/>
              <a:t>受控电压源</a:t>
            </a:r>
          </a:p>
        </p:txBody>
      </p:sp>
      <p:sp>
        <p:nvSpPr>
          <p:cNvPr id="69634" name="Rectangle 2"/>
          <p:cNvSpPr>
            <a:spLocks noGrp="1" noChangeArrowheads="1"/>
          </p:cNvSpPr>
          <p:nvPr>
            <p:ph type="title"/>
          </p:nvPr>
        </p:nvSpPr>
        <p:spPr/>
        <p:txBody>
          <a:bodyPr/>
          <a:lstStyle/>
          <a:p>
            <a:pPr eaLnBrk="1" hangingPunct="1"/>
            <a:r>
              <a:rPr lang="en-US" altLang="zh-CN">
                <a:cs typeface="Arial" panose="020B0604020202020204" pitchFamily="34" charset="0"/>
              </a:rPr>
              <a:t>§1-7 </a:t>
            </a:r>
            <a:r>
              <a:rPr lang="zh-CN" altLang="en-US">
                <a:cs typeface="Arial" panose="020B0604020202020204" pitchFamily="34" charset="0"/>
              </a:rPr>
              <a:t>受控电源</a:t>
            </a:r>
          </a:p>
        </p:txBody>
      </p:sp>
      <p:grpSp>
        <p:nvGrpSpPr>
          <p:cNvPr id="69635" name="Group 4"/>
          <p:cNvGrpSpPr>
            <a:grpSpLocks/>
          </p:cNvGrpSpPr>
          <p:nvPr/>
        </p:nvGrpSpPr>
        <p:grpSpPr bwMode="auto">
          <a:xfrm>
            <a:off x="1908175" y="2270125"/>
            <a:ext cx="900113" cy="1079500"/>
            <a:chOff x="612" y="2523"/>
            <a:chExt cx="567" cy="680"/>
          </a:xfrm>
        </p:grpSpPr>
        <p:sp>
          <p:nvSpPr>
            <p:cNvPr id="69654" name="Oval 5"/>
            <p:cNvSpPr>
              <a:spLocks noChangeArrowheads="1"/>
            </p:cNvSpPr>
            <p:nvPr/>
          </p:nvSpPr>
          <p:spPr bwMode="auto">
            <a:xfrm>
              <a:off x="952" y="2736"/>
              <a:ext cx="227" cy="21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9655" name="Line 6"/>
            <p:cNvSpPr>
              <a:spLocks noChangeShapeType="1"/>
            </p:cNvSpPr>
            <p:nvPr/>
          </p:nvSpPr>
          <p:spPr bwMode="auto">
            <a:xfrm>
              <a:off x="1066" y="2523"/>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6" name="Text Box 7"/>
            <p:cNvSpPr txBox="1">
              <a:spLocks noChangeArrowheads="1"/>
            </p:cNvSpPr>
            <p:nvPr/>
          </p:nvSpPr>
          <p:spPr bwMode="auto">
            <a:xfrm>
              <a:off x="793" y="2523"/>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9657" name="Text Box 8"/>
            <p:cNvSpPr txBox="1">
              <a:spLocks noChangeArrowheads="1"/>
            </p:cNvSpPr>
            <p:nvPr/>
          </p:nvSpPr>
          <p:spPr bwMode="auto">
            <a:xfrm>
              <a:off x="793" y="290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9658" name="Text Box 9"/>
            <p:cNvSpPr txBox="1">
              <a:spLocks noChangeArrowheads="1"/>
            </p:cNvSpPr>
            <p:nvPr/>
          </p:nvSpPr>
          <p:spPr bwMode="auto">
            <a:xfrm>
              <a:off x="612" y="2693"/>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i="1">
                  <a:latin typeface="Times New Roman" panose="02020603050405020304" pitchFamily="18" charset="0"/>
                </a:rPr>
                <a:t>u</a:t>
              </a:r>
              <a:r>
                <a:rPr lang="en-US" altLang="zh-CN" sz="1800" baseline="-25000"/>
                <a:t>s</a:t>
              </a:r>
            </a:p>
          </p:txBody>
        </p:sp>
      </p:grpSp>
      <p:sp>
        <p:nvSpPr>
          <p:cNvPr id="69636" name="Line 10"/>
          <p:cNvSpPr>
            <a:spLocks noChangeShapeType="1"/>
          </p:cNvSpPr>
          <p:nvPr/>
        </p:nvSpPr>
        <p:spPr bwMode="auto">
          <a:xfrm>
            <a:off x="2627313" y="2270125"/>
            <a:ext cx="865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7" name="Rectangle 11"/>
          <p:cNvSpPr>
            <a:spLocks noChangeArrowheads="1"/>
          </p:cNvSpPr>
          <p:nvPr/>
        </p:nvSpPr>
        <p:spPr bwMode="auto">
          <a:xfrm>
            <a:off x="3492500" y="2125663"/>
            <a:ext cx="647700" cy="2174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9638" name="AutoShape 13"/>
          <p:cNvSpPr>
            <a:spLocks noChangeArrowheads="1"/>
          </p:cNvSpPr>
          <p:nvPr/>
        </p:nvSpPr>
        <p:spPr bwMode="auto">
          <a:xfrm>
            <a:off x="4500563" y="2917825"/>
            <a:ext cx="360362" cy="360363"/>
          </a:xfrm>
          <a:prstGeom prst="diamond">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9639" name="Line 14"/>
          <p:cNvSpPr>
            <a:spLocks noChangeShapeType="1"/>
          </p:cNvSpPr>
          <p:nvPr/>
        </p:nvSpPr>
        <p:spPr bwMode="auto">
          <a:xfrm flipV="1">
            <a:off x="4678363" y="2270125"/>
            <a:ext cx="0" cy="1582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0" name="Text Box 16"/>
          <p:cNvSpPr txBox="1">
            <a:spLocks noChangeArrowheads="1"/>
          </p:cNvSpPr>
          <p:nvPr/>
        </p:nvSpPr>
        <p:spPr bwMode="auto">
          <a:xfrm>
            <a:off x="4789488" y="2557463"/>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9641" name="Text Box 17"/>
          <p:cNvSpPr txBox="1">
            <a:spLocks noChangeArrowheads="1"/>
          </p:cNvSpPr>
          <p:nvPr/>
        </p:nvSpPr>
        <p:spPr bwMode="auto">
          <a:xfrm>
            <a:off x="4789488" y="3205163"/>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_</a:t>
            </a:r>
          </a:p>
        </p:txBody>
      </p:sp>
      <p:sp>
        <p:nvSpPr>
          <p:cNvPr id="69642" name="Text Box 18"/>
          <p:cNvSpPr txBox="1">
            <a:spLocks noChangeArrowheads="1"/>
          </p:cNvSpPr>
          <p:nvPr/>
        </p:nvSpPr>
        <p:spPr bwMode="auto">
          <a:xfrm>
            <a:off x="4860925" y="2844800"/>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l-GR" altLang="zh-CN" sz="1800" i="1" dirty="0">
                <a:latin typeface="Times New Roman" panose="02020603050405020304" pitchFamily="18" charset="0"/>
                <a:cs typeface="Arial" panose="020B0604020202020204" pitchFamily="34" charset="0"/>
              </a:rPr>
              <a:t>μ</a:t>
            </a:r>
            <a:r>
              <a:rPr lang="en-US" altLang="zh-CN" sz="1800" i="1" dirty="0">
                <a:latin typeface="Times New Roman" panose="02020603050405020304" pitchFamily="18" charset="0"/>
                <a:cs typeface="Arial" panose="020B0604020202020204" pitchFamily="34" charset="0"/>
              </a:rPr>
              <a:t> </a:t>
            </a:r>
            <a:r>
              <a:rPr lang="en-US" altLang="zh-CN" sz="1800" i="1" dirty="0">
                <a:latin typeface="Times New Roman" panose="02020603050405020304" pitchFamily="18" charset="0"/>
              </a:rPr>
              <a:t>u</a:t>
            </a:r>
            <a:r>
              <a:rPr lang="en-US" altLang="zh-CN" sz="1800" baseline="-25000" dirty="0">
                <a:latin typeface="Times New Roman" panose="02020603050405020304" pitchFamily="18" charset="0"/>
              </a:rPr>
              <a:t>1</a:t>
            </a:r>
            <a:endParaRPr lang="el-GR" altLang="zh-CN" sz="1800" baseline="-25000" dirty="0">
              <a:latin typeface="Times New Roman" panose="02020603050405020304" pitchFamily="18" charset="0"/>
            </a:endParaRPr>
          </a:p>
        </p:txBody>
      </p:sp>
      <p:sp>
        <p:nvSpPr>
          <p:cNvPr id="69643" name="Line 19"/>
          <p:cNvSpPr>
            <a:spLocks noChangeShapeType="1"/>
          </p:cNvSpPr>
          <p:nvPr/>
        </p:nvSpPr>
        <p:spPr bwMode="auto">
          <a:xfrm>
            <a:off x="4140200" y="2270125"/>
            <a:ext cx="539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4" name="Line 20"/>
          <p:cNvSpPr>
            <a:spLocks noChangeShapeType="1"/>
          </p:cNvSpPr>
          <p:nvPr/>
        </p:nvSpPr>
        <p:spPr bwMode="auto">
          <a:xfrm>
            <a:off x="2627313" y="3278188"/>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5" name="Line 21"/>
          <p:cNvSpPr>
            <a:spLocks noChangeShapeType="1"/>
          </p:cNvSpPr>
          <p:nvPr/>
        </p:nvSpPr>
        <p:spPr bwMode="auto">
          <a:xfrm>
            <a:off x="2627313" y="3854450"/>
            <a:ext cx="2054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6" name="Line 22"/>
          <p:cNvSpPr>
            <a:spLocks noChangeShapeType="1"/>
          </p:cNvSpPr>
          <p:nvPr/>
        </p:nvSpPr>
        <p:spPr bwMode="auto">
          <a:xfrm>
            <a:off x="2771775" y="2270125"/>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7" name="Text Box 23"/>
          <p:cNvSpPr txBox="1">
            <a:spLocks noChangeArrowheads="1"/>
          </p:cNvSpPr>
          <p:nvPr/>
        </p:nvSpPr>
        <p:spPr bwMode="auto">
          <a:xfrm>
            <a:off x="3203575" y="1838325"/>
            <a:ext cx="358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9649" name="Text Box 25"/>
          <p:cNvSpPr txBox="1">
            <a:spLocks noChangeArrowheads="1"/>
          </p:cNvSpPr>
          <p:nvPr/>
        </p:nvSpPr>
        <p:spPr bwMode="auto">
          <a:xfrm>
            <a:off x="3995738" y="1838325"/>
            <a:ext cx="576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69650" name="Text Box 26"/>
          <p:cNvSpPr txBox="1">
            <a:spLocks noChangeArrowheads="1"/>
          </p:cNvSpPr>
          <p:nvPr/>
        </p:nvSpPr>
        <p:spPr bwMode="auto">
          <a:xfrm>
            <a:off x="3492500" y="176688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1</a:t>
            </a:r>
          </a:p>
        </p:txBody>
      </p:sp>
      <p:sp>
        <p:nvSpPr>
          <p:cNvPr id="38931" name="Text Box 27"/>
          <p:cNvSpPr txBox="1">
            <a:spLocks noChangeArrowheads="1"/>
          </p:cNvSpPr>
          <p:nvPr/>
        </p:nvSpPr>
        <p:spPr bwMode="auto">
          <a:xfrm>
            <a:off x="3492500" y="24145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en-US" altLang="zh-CN" sz="1800" dirty="0">
                <a:latin typeface="+mj-lt"/>
              </a:rPr>
              <a:t>R1</a:t>
            </a:r>
          </a:p>
        </p:txBody>
      </p:sp>
      <p:sp>
        <p:nvSpPr>
          <p:cNvPr id="69652" name="Text Box 28"/>
          <p:cNvSpPr txBox="1">
            <a:spLocks noChangeArrowheads="1"/>
          </p:cNvSpPr>
          <p:nvPr/>
        </p:nvSpPr>
        <p:spPr bwMode="auto">
          <a:xfrm>
            <a:off x="2627313" y="190976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endParaRPr lang="en-US" altLang="zh-CN" sz="1800" baseline="-25000"/>
          </a:p>
        </p:txBody>
      </p:sp>
      <p:sp>
        <p:nvSpPr>
          <p:cNvPr id="69653" name="Text Box 29"/>
          <p:cNvSpPr txBox="1">
            <a:spLocks noChangeArrowheads="1"/>
          </p:cNvSpPr>
          <p:nvPr/>
        </p:nvSpPr>
        <p:spPr bwMode="auto">
          <a:xfrm>
            <a:off x="1692274" y="4551511"/>
            <a:ext cx="4895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受控电压源相当于一个多大的电阻？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a:xfrm>
            <a:off x="609600" y="981075"/>
            <a:ext cx="4682480" cy="5407025"/>
          </a:xfrm>
        </p:spPr>
        <p:txBody>
          <a:bodyPr/>
          <a:lstStyle/>
          <a:p>
            <a:pPr marL="0" indent="0">
              <a:buNone/>
            </a:pPr>
            <a:r>
              <a:rPr lang="zh-CN" altLang="en-US" sz="1800" dirty="0"/>
              <a:t>第一章 电路模型和电路定律</a:t>
            </a:r>
            <a:br>
              <a:rPr lang="zh-CN" altLang="en-US" sz="1800" dirty="0"/>
            </a:br>
            <a:r>
              <a:rPr lang="en-US" altLang="zh-CN" sz="1800" dirty="0"/>
              <a:t>§1-1 </a:t>
            </a:r>
            <a:r>
              <a:rPr lang="zh-CN" altLang="en-US" sz="1800" dirty="0"/>
              <a:t>电路和电路模型</a:t>
            </a:r>
            <a:br>
              <a:rPr lang="zh-CN" altLang="en-US" sz="1800" dirty="0"/>
            </a:br>
            <a:r>
              <a:rPr lang="en-US" altLang="zh-CN" sz="1800" dirty="0"/>
              <a:t>§1-2 </a:t>
            </a:r>
            <a:r>
              <a:rPr lang="zh-CN" altLang="en-US" sz="1800" dirty="0"/>
              <a:t>电流和电压的参考方向</a:t>
            </a:r>
            <a:br>
              <a:rPr lang="zh-CN" altLang="en-US" sz="1800" dirty="0"/>
            </a:br>
            <a:r>
              <a:rPr lang="en-US" altLang="zh-CN" sz="1800" dirty="0"/>
              <a:t>§1-3 </a:t>
            </a:r>
            <a:r>
              <a:rPr lang="zh-CN" altLang="en-US" sz="1800" dirty="0"/>
              <a:t>电功率和能量</a:t>
            </a:r>
            <a:br>
              <a:rPr lang="zh-CN" altLang="en-US" sz="1800" dirty="0"/>
            </a:br>
            <a:r>
              <a:rPr lang="en-US" altLang="zh-CN" sz="1800" dirty="0"/>
              <a:t>§1-4 </a:t>
            </a:r>
            <a:r>
              <a:rPr lang="zh-CN" altLang="en-US" sz="1800" dirty="0"/>
              <a:t>电路元件</a:t>
            </a:r>
            <a:br>
              <a:rPr lang="zh-CN" altLang="en-US" sz="1800" dirty="0"/>
            </a:br>
            <a:r>
              <a:rPr lang="en-US" altLang="zh-CN" sz="1800" dirty="0"/>
              <a:t>§1-5 </a:t>
            </a:r>
            <a:r>
              <a:rPr lang="zh-CN" altLang="en-US" sz="1800" dirty="0"/>
              <a:t>电阻元件</a:t>
            </a:r>
            <a:br>
              <a:rPr lang="zh-CN" altLang="en-US" sz="1800" dirty="0"/>
            </a:br>
            <a:r>
              <a:rPr lang="en-US" altLang="zh-CN" sz="1800" dirty="0"/>
              <a:t>§1-6 </a:t>
            </a:r>
            <a:r>
              <a:rPr lang="zh-CN" altLang="en-US" sz="1800" dirty="0"/>
              <a:t>电压源和电流源</a:t>
            </a:r>
            <a:br>
              <a:rPr lang="zh-CN" altLang="en-US" sz="1800" dirty="0"/>
            </a:br>
            <a:r>
              <a:rPr lang="en-US" altLang="zh-CN" sz="1800" dirty="0"/>
              <a:t>§1-7 </a:t>
            </a:r>
            <a:r>
              <a:rPr lang="zh-CN" altLang="en-US" sz="1800" dirty="0"/>
              <a:t>受控电源</a:t>
            </a:r>
            <a:br>
              <a:rPr lang="zh-CN" altLang="en-US" sz="1800" dirty="0"/>
            </a:br>
            <a:r>
              <a:rPr lang="en-US" altLang="zh-CN" sz="1800" dirty="0"/>
              <a:t>§1-8 </a:t>
            </a:r>
            <a:r>
              <a:rPr lang="zh-CN" altLang="en-US" sz="1800" dirty="0"/>
              <a:t>基尔霍夫定律</a:t>
            </a:r>
            <a:br>
              <a:rPr lang="zh-CN" altLang="en-US" sz="1800" dirty="0"/>
            </a:br>
            <a:br>
              <a:rPr lang="zh-CN" altLang="en-US" sz="1800" dirty="0"/>
            </a:br>
            <a:br>
              <a:rPr lang="zh-CN" altLang="en-US" sz="1800" dirty="0"/>
            </a:br>
            <a:r>
              <a:rPr lang="zh-CN" altLang="en-US" sz="1800" dirty="0"/>
              <a:t>第二章 电阻电路的等效变换</a:t>
            </a:r>
            <a:br>
              <a:rPr lang="zh-CN" altLang="en-US" sz="1800" dirty="0"/>
            </a:br>
            <a:r>
              <a:rPr lang="en-US" altLang="zh-CN" sz="1800" dirty="0"/>
              <a:t>§2-1 </a:t>
            </a:r>
            <a:r>
              <a:rPr lang="zh-CN" altLang="en-US" sz="1800" dirty="0"/>
              <a:t>引言</a:t>
            </a:r>
            <a:br>
              <a:rPr lang="zh-CN" altLang="en-US" sz="1800" dirty="0"/>
            </a:br>
            <a:r>
              <a:rPr lang="en-US" altLang="zh-CN" sz="1800" dirty="0"/>
              <a:t>§2-2 </a:t>
            </a:r>
            <a:r>
              <a:rPr lang="zh-CN" altLang="en-US" sz="1800" dirty="0"/>
              <a:t>电路的等效变换</a:t>
            </a:r>
            <a:br>
              <a:rPr lang="zh-CN" altLang="en-US" sz="1800" dirty="0"/>
            </a:br>
            <a:r>
              <a:rPr lang="en-US" altLang="zh-CN" sz="1800" dirty="0"/>
              <a:t>§2-3 </a:t>
            </a:r>
            <a:r>
              <a:rPr lang="zh-CN" altLang="en-US" sz="1800" dirty="0"/>
              <a:t>电阻的串联和并联</a:t>
            </a:r>
            <a:br>
              <a:rPr lang="zh-CN" altLang="en-US" sz="1800" dirty="0"/>
            </a:br>
            <a:r>
              <a:rPr lang="en-US" altLang="zh-CN" sz="1800" dirty="0"/>
              <a:t>§2-4 </a:t>
            </a:r>
            <a:r>
              <a:rPr lang="zh-CN" altLang="en-US" sz="1800" dirty="0"/>
              <a:t>电阻的</a:t>
            </a:r>
            <a:r>
              <a:rPr lang="en-US" altLang="zh-CN" sz="1800" dirty="0"/>
              <a:t>Y</a:t>
            </a:r>
            <a:r>
              <a:rPr lang="zh-CN" altLang="en-US" sz="1800" dirty="0"/>
              <a:t>形联结和△形联结的等效变换</a:t>
            </a:r>
            <a:br>
              <a:rPr lang="zh-CN" altLang="en-US" sz="1800" dirty="0"/>
            </a:br>
            <a:r>
              <a:rPr lang="en-US" altLang="zh-CN" sz="1800" dirty="0"/>
              <a:t>§2-5 </a:t>
            </a:r>
            <a:r>
              <a:rPr lang="zh-CN" altLang="en-US" sz="1800" dirty="0"/>
              <a:t>电压源、电流源的串联和并联</a:t>
            </a:r>
            <a:br>
              <a:rPr lang="zh-CN" altLang="en-US" sz="1800" dirty="0"/>
            </a:br>
            <a:r>
              <a:rPr lang="en-US" altLang="zh-CN" sz="1800" dirty="0"/>
              <a:t>§2-6 </a:t>
            </a:r>
            <a:r>
              <a:rPr lang="zh-CN" altLang="en-US" sz="1800" dirty="0"/>
              <a:t>实际电源的两种模型及其等效变换</a:t>
            </a:r>
            <a:br>
              <a:rPr lang="zh-CN" altLang="en-US" sz="1800" dirty="0"/>
            </a:br>
            <a:r>
              <a:rPr lang="en-US" altLang="zh-CN" sz="1800" dirty="0"/>
              <a:t>§2-7 </a:t>
            </a:r>
            <a:r>
              <a:rPr lang="zh-CN" altLang="en-US" sz="1800" dirty="0"/>
              <a:t>输入电阻</a:t>
            </a:r>
            <a:br>
              <a:rPr lang="zh-CN" altLang="en-US" sz="1800" dirty="0"/>
            </a:br>
            <a:endParaRPr lang="zh-CN" altLang="en-US" sz="1800" dirty="0"/>
          </a:p>
        </p:txBody>
      </p:sp>
      <p:sp>
        <p:nvSpPr>
          <p:cNvPr id="4" name="内容占位符 2"/>
          <p:cNvSpPr txBox="1">
            <a:spLocks/>
          </p:cNvSpPr>
          <p:nvPr/>
        </p:nvSpPr>
        <p:spPr bwMode="auto">
          <a:xfrm>
            <a:off x="5105400" y="981075"/>
            <a:ext cx="3715072" cy="54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800"/>
              </a:spcBef>
              <a:spcAft>
                <a:spcPct val="0"/>
              </a:spcAft>
              <a:buClr>
                <a:schemeClr val="accent1">
                  <a:lumMod val="50000"/>
                </a:schemeClr>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ts val="1800"/>
              </a:spcBef>
              <a:spcAft>
                <a:spcPct val="0"/>
              </a:spcAft>
              <a:buClr>
                <a:schemeClr val="accent1">
                  <a:lumMod val="50000"/>
                </a:schemeClr>
              </a:buClr>
              <a:buSzPct val="75000"/>
              <a:buFont typeface="Wingdings" panose="05000000000000000000" pitchFamily="2" charset="2"/>
              <a:buChar char="n"/>
              <a:defRPr sz="2600">
                <a:solidFill>
                  <a:schemeClr val="tx1"/>
                </a:solidFill>
                <a:latin typeface="+mn-lt"/>
                <a:ea typeface="+mn-ea"/>
              </a:defRPr>
            </a:lvl2pPr>
            <a:lvl3pPr marL="1143000" indent="-228600" algn="l" rtl="0" eaLnBrk="0" fontAlgn="base" hangingPunct="0">
              <a:spcBef>
                <a:spcPts val="1800"/>
              </a:spcBef>
              <a:spcAft>
                <a:spcPct val="0"/>
              </a:spcAft>
              <a:buClr>
                <a:schemeClr val="accent1">
                  <a:lumMod val="75000"/>
                </a:schemeClr>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ts val="1800"/>
              </a:spcBef>
              <a:spcAft>
                <a:spcPct val="0"/>
              </a:spcAft>
              <a:buClr>
                <a:schemeClr val="accent1">
                  <a:lumMod val="75000"/>
                </a:schemeClr>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0" indent="0">
              <a:buNone/>
            </a:pPr>
            <a:r>
              <a:rPr lang="zh-CN" altLang="en-US" sz="1800" kern="0" dirty="0"/>
              <a:t>第三章 电阻电路的一般分析</a:t>
            </a:r>
            <a:br>
              <a:rPr lang="zh-CN" altLang="en-US" sz="1800" kern="0" dirty="0"/>
            </a:br>
            <a:r>
              <a:rPr lang="en-US" altLang="zh-CN" sz="1800" kern="0" dirty="0"/>
              <a:t>§3-1 </a:t>
            </a:r>
            <a:r>
              <a:rPr lang="zh-CN" altLang="en-US" sz="1800" kern="0" dirty="0"/>
              <a:t>电路的图</a:t>
            </a:r>
            <a:br>
              <a:rPr lang="zh-CN" altLang="en-US" sz="1800" kern="0" dirty="0"/>
            </a:br>
            <a:r>
              <a:rPr lang="en-US" altLang="zh-CN" sz="1800" kern="0" dirty="0"/>
              <a:t>§3-2 KCL</a:t>
            </a:r>
            <a:r>
              <a:rPr lang="zh-CN" altLang="en-US" sz="1800" kern="0" dirty="0"/>
              <a:t>和</a:t>
            </a:r>
            <a:r>
              <a:rPr lang="en-US" altLang="zh-CN" sz="1800" kern="0" dirty="0"/>
              <a:t>KVL</a:t>
            </a:r>
            <a:r>
              <a:rPr lang="zh-CN" altLang="en-US" sz="1800" kern="0" dirty="0"/>
              <a:t>的独立方程数</a:t>
            </a:r>
            <a:br>
              <a:rPr lang="zh-CN" altLang="en-US" sz="1800" kern="0" dirty="0"/>
            </a:br>
            <a:r>
              <a:rPr lang="en-US" altLang="zh-CN" sz="1800" kern="0" dirty="0"/>
              <a:t>§3-3 </a:t>
            </a:r>
            <a:r>
              <a:rPr lang="zh-CN" altLang="en-US" sz="1800" kern="0" dirty="0"/>
              <a:t>支路电流法</a:t>
            </a:r>
            <a:br>
              <a:rPr lang="zh-CN" altLang="en-US" sz="1800" kern="0" dirty="0"/>
            </a:br>
            <a:r>
              <a:rPr lang="en-US" altLang="zh-CN" sz="1800" kern="0" dirty="0"/>
              <a:t>§3-4 </a:t>
            </a:r>
            <a:r>
              <a:rPr lang="zh-CN" altLang="en-US" sz="1800" kern="0" dirty="0"/>
              <a:t>网孔电流法</a:t>
            </a:r>
            <a:br>
              <a:rPr lang="zh-CN" altLang="en-US" sz="1800" kern="0" dirty="0"/>
            </a:br>
            <a:r>
              <a:rPr lang="en-US" altLang="zh-CN" sz="1800" kern="0" dirty="0"/>
              <a:t>§3-5 </a:t>
            </a:r>
            <a:r>
              <a:rPr lang="zh-CN" altLang="en-US" sz="1800" kern="0" dirty="0"/>
              <a:t>回路电流法</a:t>
            </a:r>
            <a:br>
              <a:rPr lang="zh-CN" altLang="en-US" sz="1800" kern="0" dirty="0"/>
            </a:br>
            <a:r>
              <a:rPr lang="en-US" altLang="zh-CN" sz="1800" kern="0" dirty="0"/>
              <a:t>§3-6 </a:t>
            </a:r>
            <a:r>
              <a:rPr lang="zh-CN" altLang="en-US" sz="1800" kern="0" dirty="0"/>
              <a:t>结点电压法</a:t>
            </a:r>
            <a:br>
              <a:rPr lang="zh-CN" altLang="en-US" sz="1800" kern="0" dirty="0"/>
            </a:br>
            <a:endParaRPr lang="en-US" altLang="zh-CN" sz="1800" kern="0" dirty="0"/>
          </a:p>
          <a:p>
            <a:pPr marL="0" indent="0">
              <a:buNone/>
            </a:pPr>
            <a:br>
              <a:rPr lang="zh-CN" altLang="en-US" sz="1800" kern="0" dirty="0"/>
            </a:br>
            <a:r>
              <a:rPr lang="zh-CN" altLang="en-US" sz="1800" kern="0" dirty="0"/>
              <a:t>第四章 电路定理</a:t>
            </a:r>
            <a:br>
              <a:rPr lang="zh-CN" altLang="en-US" sz="1800" kern="0" dirty="0"/>
            </a:br>
            <a:r>
              <a:rPr lang="en-US" altLang="zh-CN" sz="1800" kern="0" dirty="0"/>
              <a:t>§4-1 </a:t>
            </a:r>
            <a:r>
              <a:rPr lang="zh-CN" altLang="en-US" sz="1800" kern="0" dirty="0"/>
              <a:t>叠加定理</a:t>
            </a:r>
            <a:br>
              <a:rPr lang="zh-CN" altLang="en-US" sz="1800" kern="0" dirty="0"/>
            </a:br>
            <a:r>
              <a:rPr lang="en-US" altLang="zh-CN" sz="1800" kern="0" dirty="0"/>
              <a:t>§4-2 </a:t>
            </a:r>
            <a:r>
              <a:rPr lang="zh-CN" altLang="en-US" sz="1800" kern="0" dirty="0"/>
              <a:t>替代定理</a:t>
            </a:r>
            <a:br>
              <a:rPr lang="zh-CN" altLang="en-US" sz="1800" kern="0" dirty="0"/>
            </a:br>
            <a:r>
              <a:rPr lang="en-US" altLang="zh-CN" sz="1800" kern="0" dirty="0"/>
              <a:t>§4-3 </a:t>
            </a:r>
            <a:r>
              <a:rPr lang="zh-CN" altLang="en-US" sz="1800" kern="0" dirty="0"/>
              <a:t>戴维宁定理和诺顿定理</a:t>
            </a:r>
            <a:br>
              <a:rPr lang="zh-CN" altLang="en-US" sz="1800" kern="0" dirty="0"/>
            </a:br>
            <a:r>
              <a:rPr lang="en-US" altLang="zh-CN" sz="1800" kern="0" dirty="0"/>
              <a:t>§4-4 </a:t>
            </a:r>
            <a:r>
              <a:rPr lang="zh-CN" altLang="en-US" sz="1800" kern="0" dirty="0"/>
              <a:t>最大功率传输定理</a:t>
            </a:r>
            <a:br>
              <a:rPr lang="zh-CN" altLang="en-US" sz="1800" kern="0" dirty="0"/>
            </a:br>
            <a:r>
              <a:rPr lang="en-US" altLang="zh-CN" sz="1800" kern="0" dirty="0"/>
              <a:t>§4-5 </a:t>
            </a:r>
            <a:r>
              <a:rPr lang="zh-CN" altLang="en-US" sz="1800" kern="0" dirty="0"/>
              <a:t>特勒根定理</a:t>
            </a:r>
            <a:br>
              <a:rPr lang="zh-CN" altLang="en-US" sz="1800" kern="0" dirty="0"/>
            </a:br>
            <a:r>
              <a:rPr lang="en-US" altLang="zh-CN" sz="1800" kern="0" dirty="0"/>
              <a:t>§4-6 </a:t>
            </a:r>
            <a:r>
              <a:rPr lang="zh-CN" altLang="en-US" sz="1800" kern="0" dirty="0"/>
              <a:t>易定理</a:t>
            </a:r>
            <a:br>
              <a:rPr lang="zh-CN" altLang="en-US" sz="1800" kern="0" dirty="0"/>
            </a:br>
            <a:r>
              <a:rPr lang="en-US" altLang="zh-CN" sz="1800" kern="0" dirty="0"/>
              <a:t>§4-7 </a:t>
            </a:r>
            <a:r>
              <a:rPr lang="zh-CN" altLang="en-US" sz="1800" kern="0" dirty="0"/>
              <a:t>对偶原理</a:t>
            </a:r>
            <a:br>
              <a:rPr lang="zh-CN" altLang="en-US" sz="1800" kern="0" dirty="0"/>
            </a:br>
            <a:endParaRPr lang="zh-CN" altLang="en-US" sz="1800" kern="0" dirty="0"/>
          </a:p>
        </p:txBody>
      </p:sp>
    </p:spTree>
    <p:extLst>
      <p:ext uri="{BB962C8B-B14F-4D97-AF65-F5344CB8AC3E}">
        <p14:creationId xmlns:p14="http://schemas.microsoft.com/office/powerpoint/2010/main" val="1948802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endParaRPr lang="zh-CN" altLang="zh-CN"/>
          </a:p>
        </p:txBody>
      </p:sp>
      <p:sp>
        <p:nvSpPr>
          <p:cNvPr id="39939" name="Rectangle 3"/>
          <p:cNvSpPr>
            <a:spLocks noGrp="1" noChangeArrowheads="1"/>
          </p:cNvSpPr>
          <p:nvPr>
            <p:ph type="body" idx="1"/>
          </p:nvPr>
        </p:nvSpPr>
        <p:spPr>
          <a:xfrm>
            <a:off x="609600" y="1052513"/>
            <a:ext cx="8077200" cy="5078412"/>
          </a:xfrm>
        </p:spPr>
        <p:txBody>
          <a:bodyPr/>
          <a:lstStyle/>
          <a:p>
            <a:pPr eaLnBrk="1" hangingPunct="1">
              <a:buFont typeface="Wingdings" panose="05000000000000000000" pitchFamily="2" charset="2"/>
              <a:buNone/>
              <a:defRPr/>
            </a:pPr>
            <a:r>
              <a:rPr lang="en-US" altLang="zh-CN" dirty="0"/>
              <a:t>3</a:t>
            </a:r>
            <a:r>
              <a:rPr lang="zh-CN" altLang="en-US" dirty="0"/>
              <a:t>、受控电源具有双重特性：</a:t>
            </a:r>
            <a:endParaRPr lang="en-US" altLang="zh-CN" dirty="0"/>
          </a:p>
          <a:p>
            <a:pPr eaLnBrk="1" hangingPunct="1">
              <a:buFont typeface="Wingdings" panose="05000000000000000000" pitchFamily="2" charset="2"/>
              <a:buNone/>
              <a:defRPr/>
            </a:pPr>
            <a:r>
              <a:rPr lang="en-US" altLang="zh-CN" dirty="0"/>
              <a:t>	a</a:t>
            </a:r>
            <a:r>
              <a:rPr lang="zh-CN" altLang="en-US" dirty="0"/>
              <a:t>、其特性符合电源的外特性；</a:t>
            </a:r>
            <a:endParaRPr lang="en-US" altLang="zh-CN" dirty="0"/>
          </a:p>
          <a:p>
            <a:pPr eaLnBrk="1" hangingPunct="1">
              <a:buFont typeface="Wingdings" panose="05000000000000000000" pitchFamily="2" charset="2"/>
              <a:buNone/>
              <a:defRPr/>
            </a:pPr>
            <a:r>
              <a:rPr lang="en-US" altLang="zh-CN" dirty="0"/>
              <a:t>	b</a:t>
            </a:r>
            <a:r>
              <a:rPr lang="zh-CN" altLang="en-US" dirty="0"/>
              <a:t>、本质上是一个电阻参数。</a:t>
            </a:r>
          </a:p>
          <a:p>
            <a:pPr eaLnBrk="1" hangingPunct="1">
              <a:buFont typeface="Wingdings" panose="05000000000000000000" pitchFamily="2" charset="2"/>
              <a:buNone/>
              <a:defRPr/>
            </a:pPr>
            <a:r>
              <a:rPr lang="zh-CN" altLang="en-US" dirty="0"/>
              <a:t>    </a:t>
            </a:r>
            <a:r>
              <a:rPr lang="zh-CN" altLang="en-US" dirty="0">
                <a:solidFill>
                  <a:schemeClr val="accent2"/>
                </a:solidFill>
              </a:rPr>
              <a:t>在电路分析过程中，一般把受控电源作为独立电源处理。</a:t>
            </a:r>
          </a:p>
          <a:p>
            <a:pPr eaLnBrk="1" hangingPunct="1">
              <a:buFont typeface="Wingdings" panose="05000000000000000000" pitchFamily="2" charset="2"/>
              <a:buNone/>
              <a:defRPr/>
            </a:pPr>
            <a:endParaRPr lang="zh-CN" altLang="en-US" dirty="0">
              <a:solidFill>
                <a:schemeClr val="accent2"/>
              </a:solidFill>
            </a:endParaRPr>
          </a:p>
          <a:p>
            <a:pPr eaLnBrk="1" hangingPunct="1">
              <a:buFont typeface="Wingdings" panose="05000000000000000000" pitchFamily="2" charset="2"/>
              <a:buNone/>
              <a:defRPr/>
            </a:pPr>
            <a:r>
              <a:rPr lang="en-US" altLang="zh-CN" dirty="0"/>
              <a:t>4</a:t>
            </a:r>
            <a:r>
              <a:rPr lang="zh-CN" altLang="en-US" dirty="0"/>
              <a:t>、控制量为零时，受控电压源相当于短路；受控电流源相当于开路。</a:t>
            </a:r>
          </a:p>
          <a:p>
            <a:pPr eaLnBrk="1" hangingPunct="1">
              <a:buFont typeface="Wingdings" panose="05000000000000000000" pitchFamily="2" charset="2"/>
              <a:buNone/>
              <a:defRPr/>
            </a:pPr>
            <a:endParaRPr lang="zh-CN" altLang="en-US" dirty="0"/>
          </a:p>
          <a:p>
            <a:pPr eaLnBrk="1" hangingPunct="1">
              <a:buFont typeface="Wingdings" panose="05000000000000000000" pitchFamily="2" charset="2"/>
              <a:buNone/>
              <a:defRPr/>
            </a:pP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endParaRPr lang="zh-CN" altLang="en-US"/>
          </a:p>
        </p:txBody>
      </p:sp>
      <p:pic>
        <p:nvPicPr>
          <p:cNvPr id="72707"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rcRect l="6265" t="23570" r="9042" b="21001"/>
          <a:stretch>
            <a:fillRect/>
          </a:stretch>
        </p:blipFill>
        <p:spPr>
          <a:xfrm>
            <a:off x="309563" y="1196975"/>
            <a:ext cx="8677275" cy="3744913"/>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a:cs typeface="Arial" panose="020B0604020202020204" pitchFamily="34" charset="0"/>
              </a:rPr>
              <a:t>§1-8 </a:t>
            </a:r>
            <a:r>
              <a:rPr lang="zh-CN" altLang="en-US">
                <a:cs typeface="Arial" panose="020B0604020202020204" pitchFamily="34" charset="0"/>
              </a:rPr>
              <a:t>基尔霍夫定律</a:t>
            </a:r>
          </a:p>
        </p:txBody>
      </p:sp>
      <p:sp>
        <p:nvSpPr>
          <p:cNvPr id="40963" name="Rectangle 3"/>
          <p:cNvSpPr>
            <a:spLocks noGrp="1" noChangeArrowheads="1"/>
          </p:cNvSpPr>
          <p:nvPr>
            <p:ph type="body" idx="1"/>
          </p:nvPr>
        </p:nvSpPr>
        <p:spPr/>
        <p:txBody>
          <a:bodyPr/>
          <a:lstStyle/>
          <a:p>
            <a:pPr eaLnBrk="1" hangingPunct="1">
              <a:defRPr/>
            </a:pPr>
            <a:r>
              <a:rPr lang="zh-CN" altLang="en-US" dirty="0"/>
              <a:t>基本概念</a:t>
            </a:r>
          </a:p>
          <a:p>
            <a:pPr marL="1160463" indent="-1160463" eaLnBrk="1" hangingPunct="1">
              <a:buFont typeface="Wingdings" panose="05000000000000000000" pitchFamily="2" charset="2"/>
              <a:buNone/>
              <a:defRPr/>
            </a:pPr>
            <a:r>
              <a:rPr lang="zh-CN" altLang="en-US" dirty="0"/>
              <a:t>  </a:t>
            </a:r>
            <a:r>
              <a:rPr lang="zh-CN" altLang="en-US" sz="2400" b="1" dirty="0"/>
              <a:t>支路</a:t>
            </a:r>
            <a:r>
              <a:rPr lang="zh-CN" altLang="en-US" sz="2400" dirty="0"/>
              <a:t>：每个二端元件称为一条支路</a:t>
            </a:r>
            <a:r>
              <a:rPr lang="en-US" altLang="zh-CN" sz="2400" dirty="0"/>
              <a:t>,</a:t>
            </a:r>
            <a:r>
              <a:rPr lang="zh-CN" altLang="en-US" sz="2400" dirty="0"/>
              <a:t>其电流和电压称为支路电流和支路电压</a:t>
            </a:r>
            <a:r>
              <a:rPr lang="en-US" altLang="zh-CN" sz="2400" dirty="0"/>
              <a:t>;</a:t>
            </a:r>
          </a:p>
          <a:p>
            <a:pPr eaLnBrk="1" hangingPunct="1">
              <a:buFont typeface="Wingdings" panose="05000000000000000000" pitchFamily="2" charset="2"/>
              <a:buNone/>
              <a:defRPr/>
            </a:pPr>
            <a:r>
              <a:rPr lang="en-US" altLang="zh-CN" sz="2400" dirty="0"/>
              <a:t>   </a:t>
            </a:r>
            <a:r>
              <a:rPr lang="zh-CN" altLang="en-US" sz="2400" b="1" dirty="0"/>
              <a:t>结点</a:t>
            </a:r>
            <a:r>
              <a:rPr lang="zh-CN" altLang="en-US" sz="2400" dirty="0"/>
              <a:t>：支路的连接点</a:t>
            </a:r>
          </a:p>
          <a:p>
            <a:pPr eaLnBrk="1" hangingPunct="1">
              <a:buFont typeface="Wingdings" panose="05000000000000000000" pitchFamily="2" charset="2"/>
              <a:buNone/>
              <a:defRPr/>
            </a:pPr>
            <a:r>
              <a:rPr lang="zh-CN" altLang="en-US" sz="2400" dirty="0"/>
              <a:t>   </a:t>
            </a:r>
            <a:r>
              <a:rPr lang="zh-CN" altLang="en-US" sz="2400" b="1" dirty="0"/>
              <a:t>回路</a:t>
            </a:r>
            <a:r>
              <a:rPr lang="zh-CN" altLang="en-US" sz="2400" dirty="0"/>
              <a:t>：由支路组成的闭合路径</a:t>
            </a:r>
          </a:p>
          <a:p>
            <a:pPr eaLnBrk="1" hangingPunct="1">
              <a:buFont typeface="Wingdings" panose="05000000000000000000" pitchFamily="2" charset="2"/>
              <a:buNone/>
              <a:defRPr/>
            </a:pPr>
            <a:r>
              <a:rPr lang="zh-CN" altLang="en-US" sz="2400" dirty="0"/>
              <a:t>  </a:t>
            </a:r>
            <a:r>
              <a:rPr lang="zh-CN" altLang="en-US" sz="2400" b="1" dirty="0"/>
              <a:t> 网孔</a:t>
            </a:r>
            <a:r>
              <a:rPr lang="zh-CN" altLang="en-US" sz="2400" dirty="0"/>
              <a:t>：内部不含支路的回路</a:t>
            </a:r>
          </a:p>
          <a:p>
            <a:pPr eaLnBrk="1" hangingPunct="1">
              <a:buFont typeface="Wingdings" panose="05000000000000000000" pitchFamily="2" charset="2"/>
              <a:buNone/>
              <a:defRPr/>
            </a:pPr>
            <a:endParaRPr lang="en-US" altLang="zh-CN" sz="2400" dirty="0"/>
          </a:p>
        </p:txBody>
      </p:sp>
      <p:sp>
        <p:nvSpPr>
          <p:cNvPr id="73732" name="Line 10"/>
          <p:cNvSpPr>
            <a:spLocks noChangeShapeType="1"/>
          </p:cNvSpPr>
          <p:nvPr/>
        </p:nvSpPr>
        <p:spPr bwMode="auto">
          <a:xfrm flipV="1">
            <a:off x="7523609" y="46529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3" name="Line 18"/>
          <p:cNvSpPr>
            <a:spLocks noChangeShapeType="1"/>
          </p:cNvSpPr>
          <p:nvPr/>
        </p:nvSpPr>
        <p:spPr bwMode="auto">
          <a:xfrm flipV="1">
            <a:off x="8458646" y="4652963"/>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3734" name="Group 23"/>
          <p:cNvGrpSpPr>
            <a:grpSpLocks/>
          </p:cNvGrpSpPr>
          <p:nvPr/>
        </p:nvGrpSpPr>
        <p:grpSpPr bwMode="auto">
          <a:xfrm>
            <a:off x="5291584" y="2925763"/>
            <a:ext cx="3313112" cy="2160587"/>
            <a:chOff x="2789" y="1525"/>
            <a:chExt cx="2087" cy="1361"/>
          </a:xfrm>
        </p:grpSpPr>
        <p:sp>
          <p:nvSpPr>
            <p:cNvPr id="73747" name="Rectangle 0"/>
            <p:cNvSpPr>
              <a:spLocks noChangeArrowheads="1"/>
            </p:cNvSpPr>
            <p:nvPr/>
          </p:nvSpPr>
          <p:spPr bwMode="auto">
            <a:xfrm>
              <a:off x="2789" y="2251"/>
              <a:ext cx="182"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48" name="Rectangle 1"/>
            <p:cNvSpPr>
              <a:spLocks noChangeArrowheads="1"/>
            </p:cNvSpPr>
            <p:nvPr/>
          </p:nvSpPr>
          <p:spPr bwMode="auto">
            <a:xfrm>
              <a:off x="3334" y="1979"/>
              <a:ext cx="317" cy="1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49" name="Rectangle 3"/>
            <p:cNvSpPr>
              <a:spLocks noChangeArrowheads="1"/>
            </p:cNvSpPr>
            <p:nvPr/>
          </p:nvSpPr>
          <p:spPr bwMode="auto">
            <a:xfrm>
              <a:off x="3379" y="1525"/>
              <a:ext cx="272" cy="1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50" name="Rectangle 4"/>
            <p:cNvSpPr>
              <a:spLocks noChangeArrowheads="1"/>
            </p:cNvSpPr>
            <p:nvPr/>
          </p:nvSpPr>
          <p:spPr bwMode="auto">
            <a:xfrm>
              <a:off x="3379" y="2704"/>
              <a:ext cx="272" cy="18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51" name="Rectangle 5"/>
            <p:cNvSpPr>
              <a:spLocks noChangeArrowheads="1"/>
            </p:cNvSpPr>
            <p:nvPr/>
          </p:nvSpPr>
          <p:spPr bwMode="auto">
            <a:xfrm>
              <a:off x="4105" y="2296"/>
              <a:ext cx="181" cy="31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52" name="Rectangle 6"/>
            <p:cNvSpPr>
              <a:spLocks noChangeArrowheads="1"/>
            </p:cNvSpPr>
            <p:nvPr/>
          </p:nvSpPr>
          <p:spPr bwMode="auto">
            <a:xfrm>
              <a:off x="4694" y="2296"/>
              <a:ext cx="182" cy="31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53" name="Line 7"/>
            <p:cNvSpPr>
              <a:spLocks noChangeShapeType="1"/>
            </p:cNvSpPr>
            <p:nvPr/>
          </p:nvSpPr>
          <p:spPr bwMode="auto">
            <a:xfrm>
              <a:off x="2880" y="2523"/>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4" name="Line 8"/>
            <p:cNvSpPr>
              <a:spLocks noChangeShapeType="1"/>
            </p:cNvSpPr>
            <p:nvPr/>
          </p:nvSpPr>
          <p:spPr bwMode="auto">
            <a:xfrm>
              <a:off x="2880" y="2795"/>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5" name="Line 9"/>
            <p:cNvSpPr>
              <a:spLocks noChangeShapeType="1"/>
            </p:cNvSpPr>
            <p:nvPr/>
          </p:nvSpPr>
          <p:spPr bwMode="auto">
            <a:xfrm>
              <a:off x="3651" y="2795"/>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6" name="Line 11"/>
            <p:cNvSpPr>
              <a:spLocks noChangeShapeType="1"/>
            </p:cNvSpPr>
            <p:nvPr/>
          </p:nvSpPr>
          <p:spPr bwMode="auto">
            <a:xfrm flipV="1">
              <a:off x="2880" y="1616"/>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7" name="Line 12"/>
            <p:cNvSpPr>
              <a:spLocks noChangeShapeType="1"/>
            </p:cNvSpPr>
            <p:nvPr/>
          </p:nvSpPr>
          <p:spPr bwMode="auto">
            <a:xfrm>
              <a:off x="2880" y="1616"/>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8" name="Line 13"/>
            <p:cNvSpPr>
              <a:spLocks noChangeShapeType="1"/>
            </p:cNvSpPr>
            <p:nvPr/>
          </p:nvSpPr>
          <p:spPr bwMode="auto">
            <a:xfrm>
              <a:off x="2880" y="2069"/>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9" name="Line 14"/>
            <p:cNvSpPr>
              <a:spLocks noChangeShapeType="1"/>
            </p:cNvSpPr>
            <p:nvPr/>
          </p:nvSpPr>
          <p:spPr bwMode="auto">
            <a:xfrm>
              <a:off x="3651" y="1616"/>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0" name="Line 15"/>
            <p:cNvSpPr>
              <a:spLocks noChangeShapeType="1"/>
            </p:cNvSpPr>
            <p:nvPr/>
          </p:nvSpPr>
          <p:spPr bwMode="auto">
            <a:xfrm flipV="1">
              <a:off x="4195" y="1616"/>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1" name="Line 16"/>
            <p:cNvSpPr>
              <a:spLocks noChangeShapeType="1"/>
            </p:cNvSpPr>
            <p:nvPr/>
          </p:nvSpPr>
          <p:spPr bwMode="auto">
            <a:xfrm>
              <a:off x="3651" y="2069"/>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Line 17"/>
            <p:cNvSpPr>
              <a:spLocks noChangeShapeType="1"/>
            </p:cNvSpPr>
            <p:nvPr/>
          </p:nvSpPr>
          <p:spPr bwMode="auto">
            <a:xfrm>
              <a:off x="4195" y="2069"/>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3" name="Line 19"/>
            <p:cNvSpPr>
              <a:spLocks noChangeShapeType="1"/>
            </p:cNvSpPr>
            <p:nvPr/>
          </p:nvSpPr>
          <p:spPr bwMode="auto">
            <a:xfrm>
              <a:off x="4785"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4" name="Oval 20"/>
            <p:cNvSpPr>
              <a:spLocks noChangeArrowheads="1"/>
            </p:cNvSpPr>
            <p:nvPr/>
          </p:nvSpPr>
          <p:spPr bwMode="auto">
            <a:xfrm>
              <a:off x="2856" y="2047"/>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65" name="Oval 21"/>
            <p:cNvSpPr>
              <a:spLocks noChangeArrowheads="1"/>
            </p:cNvSpPr>
            <p:nvPr/>
          </p:nvSpPr>
          <p:spPr bwMode="auto">
            <a:xfrm>
              <a:off x="4171" y="2047"/>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3766" name="Oval 22"/>
            <p:cNvSpPr>
              <a:spLocks noChangeArrowheads="1"/>
            </p:cNvSpPr>
            <p:nvPr/>
          </p:nvSpPr>
          <p:spPr bwMode="auto">
            <a:xfrm>
              <a:off x="4173" y="2772"/>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sp>
        <p:nvSpPr>
          <p:cNvPr id="73735" name="Oval 24"/>
          <p:cNvSpPr>
            <a:spLocks noChangeArrowheads="1"/>
          </p:cNvSpPr>
          <p:nvPr/>
        </p:nvSpPr>
        <p:spPr bwMode="auto">
          <a:xfrm>
            <a:off x="5399534" y="4903788"/>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nvGrpSpPr>
          <p:cNvPr id="53286" name="Group 38"/>
          <p:cNvGrpSpPr>
            <a:grpSpLocks/>
          </p:cNvGrpSpPr>
          <p:nvPr/>
        </p:nvGrpSpPr>
        <p:grpSpPr bwMode="auto">
          <a:xfrm>
            <a:off x="4931221" y="2565400"/>
            <a:ext cx="4105275" cy="2592388"/>
            <a:chOff x="2971" y="2251"/>
            <a:chExt cx="2586" cy="1633"/>
          </a:xfrm>
        </p:grpSpPr>
        <p:sp>
          <p:nvSpPr>
            <p:cNvPr id="73737" name="Oval 26"/>
            <p:cNvSpPr>
              <a:spLocks noChangeArrowheads="1"/>
            </p:cNvSpPr>
            <p:nvPr/>
          </p:nvSpPr>
          <p:spPr bwMode="auto">
            <a:xfrm>
              <a:off x="3061" y="2931"/>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73738" name="Oval 27"/>
            <p:cNvSpPr>
              <a:spLocks noChangeArrowheads="1"/>
            </p:cNvSpPr>
            <p:nvPr/>
          </p:nvSpPr>
          <p:spPr bwMode="auto">
            <a:xfrm>
              <a:off x="3061" y="3657"/>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73739" name="Oval 28"/>
            <p:cNvSpPr>
              <a:spLocks noChangeArrowheads="1"/>
            </p:cNvSpPr>
            <p:nvPr/>
          </p:nvSpPr>
          <p:spPr bwMode="auto">
            <a:xfrm>
              <a:off x="4649" y="2886"/>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73740" name="Oval 29"/>
            <p:cNvSpPr>
              <a:spLocks noChangeArrowheads="1"/>
            </p:cNvSpPr>
            <p:nvPr/>
          </p:nvSpPr>
          <p:spPr bwMode="auto">
            <a:xfrm>
              <a:off x="4649" y="3748"/>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4</a:t>
              </a:r>
            </a:p>
          </p:txBody>
        </p:sp>
        <p:sp>
          <p:nvSpPr>
            <p:cNvPr id="73741" name="Text Box 30"/>
            <p:cNvSpPr txBox="1">
              <a:spLocks noChangeArrowheads="1"/>
            </p:cNvSpPr>
            <p:nvPr/>
          </p:nvSpPr>
          <p:spPr bwMode="auto">
            <a:xfrm>
              <a:off x="2971" y="3203"/>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1</a:t>
              </a:r>
            </a:p>
          </p:txBody>
        </p:sp>
        <p:sp>
          <p:nvSpPr>
            <p:cNvPr id="73742" name="Text Box 31"/>
            <p:cNvSpPr txBox="1">
              <a:spLocks noChangeArrowheads="1"/>
            </p:cNvSpPr>
            <p:nvPr/>
          </p:nvSpPr>
          <p:spPr bwMode="auto">
            <a:xfrm>
              <a:off x="3787" y="225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dirty="0"/>
                <a:t>2</a:t>
              </a:r>
            </a:p>
          </p:txBody>
        </p:sp>
        <p:sp>
          <p:nvSpPr>
            <p:cNvPr id="73743" name="Text Box 32"/>
            <p:cNvSpPr txBox="1">
              <a:spLocks noChangeArrowheads="1"/>
            </p:cNvSpPr>
            <p:nvPr/>
          </p:nvSpPr>
          <p:spPr bwMode="auto">
            <a:xfrm>
              <a:off x="3742" y="275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3</a:t>
              </a:r>
            </a:p>
          </p:txBody>
        </p:sp>
        <p:sp>
          <p:nvSpPr>
            <p:cNvPr id="73744" name="Text Box 33"/>
            <p:cNvSpPr txBox="1">
              <a:spLocks noChangeArrowheads="1"/>
            </p:cNvSpPr>
            <p:nvPr/>
          </p:nvSpPr>
          <p:spPr bwMode="auto">
            <a:xfrm>
              <a:off x="4241" y="3249"/>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4</a:t>
              </a:r>
            </a:p>
          </p:txBody>
        </p:sp>
        <p:sp>
          <p:nvSpPr>
            <p:cNvPr id="73745" name="Text Box 34"/>
            <p:cNvSpPr txBox="1">
              <a:spLocks noChangeArrowheads="1"/>
            </p:cNvSpPr>
            <p:nvPr/>
          </p:nvSpPr>
          <p:spPr bwMode="auto">
            <a:xfrm>
              <a:off x="5284" y="3294"/>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5</a:t>
              </a:r>
            </a:p>
          </p:txBody>
        </p:sp>
        <p:sp>
          <p:nvSpPr>
            <p:cNvPr id="73746" name="Text Box 36"/>
            <p:cNvSpPr txBox="1">
              <a:spLocks noChangeArrowheads="1"/>
            </p:cNvSpPr>
            <p:nvPr/>
          </p:nvSpPr>
          <p:spPr bwMode="auto">
            <a:xfrm>
              <a:off x="3787" y="343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86"/>
                                        </p:tgtEl>
                                        <p:attrNameLst>
                                          <p:attrName>style.visibility</p:attrName>
                                        </p:attrNameLst>
                                      </p:cBhvr>
                                      <p:to>
                                        <p:strVal val="visible"/>
                                      </p:to>
                                    </p:set>
                                    <p:animEffect transition="in" filter="blinds(horizontal)">
                                      <p:cBhvr>
                                        <p:cTn id="7" dur="500"/>
                                        <p:tgtEl>
                                          <p:spTgt spid="53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a:cs typeface="Arial" panose="020B0604020202020204" pitchFamily="34" charset="0"/>
              </a:rPr>
              <a:t>§1-8 </a:t>
            </a:r>
            <a:r>
              <a:rPr lang="zh-CN" altLang="en-US">
                <a:cs typeface="Arial" panose="020B0604020202020204" pitchFamily="34" charset="0"/>
              </a:rPr>
              <a:t>基尔霍夫定律</a:t>
            </a:r>
          </a:p>
        </p:txBody>
      </p:sp>
      <p:sp>
        <p:nvSpPr>
          <p:cNvPr id="41987" name="Rectangle 3"/>
          <p:cNvSpPr>
            <a:spLocks noGrp="1" noChangeArrowheads="1"/>
          </p:cNvSpPr>
          <p:nvPr>
            <p:ph type="body" idx="1"/>
          </p:nvPr>
        </p:nvSpPr>
        <p:spPr/>
        <p:txBody>
          <a:bodyPr/>
          <a:lstStyle/>
          <a:p>
            <a:pPr eaLnBrk="1" hangingPunct="1">
              <a:defRPr/>
            </a:pPr>
            <a:r>
              <a:rPr lang="zh-CN" altLang="en-US"/>
              <a:t>举例说明</a:t>
            </a:r>
          </a:p>
        </p:txBody>
      </p:sp>
      <p:sp>
        <p:nvSpPr>
          <p:cNvPr id="75819" name="Text Box 44"/>
          <p:cNvSpPr txBox="1">
            <a:spLocks noChangeArrowheads="1"/>
          </p:cNvSpPr>
          <p:nvPr/>
        </p:nvSpPr>
        <p:spPr bwMode="auto">
          <a:xfrm>
            <a:off x="754063" y="2120900"/>
            <a:ext cx="30956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为了方便计算，规定每条支路只有一个支路电流和一个支路电压，所以两个二端元件的串联和并连可以看成一条支路。</a:t>
            </a:r>
          </a:p>
        </p:txBody>
      </p:sp>
      <p:grpSp>
        <p:nvGrpSpPr>
          <p:cNvPr id="2" name="组合 1"/>
          <p:cNvGrpSpPr/>
          <p:nvPr/>
        </p:nvGrpSpPr>
        <p:grpSpPr>
          <a:xfrm>
            <a:off x="4108455" y="1844674"/>
            <a:ext cx="4784025" cy="3168501"/>
            <a:chOff x="4356100" y="1844675"/>
            <a:chExt cx="4249738" cy="2814638"/>
          </a:xfrm>
        </p:grpSpPr>
        <p:sp>
          <p:nvSpPr>
            <p:cNvPr id="75780" name="Oval 4"/>
            <p:cNvSpPr>
              <a:spLocks noChangeArrowheads="1"/>
            </p:cNvSpPr>
            <p:nvPr/>
          </p:nvSpPr>
          <p:spPr bwMode="auto">
            <a:xfrm>
              <a:off x="4643438" y="2924175"/>
              <a:ext cx="217487"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75781" name="Oval 6"/>
            <p:cNvSpPr>
              <a:spLocks noChangeArrowheads="1"/>
            </p:cNvSpPr>
            <p:nvPr/>
          </p:nvSpPr>
          <p:spPr bwMode="auto">
            <a:xfrm>
              <a:off x="7164388" y="2852738"/>
              <a:ext cx="217487"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75782" name="Oval 7"/>
            <p:cNvSpPr>
              <a:spLocks noChangeArrowheads="1"/>
            </p:cNvSpPr>
            <p:nvPr/>
          </p:nvSpPr>
          <p:spPr bwMode="auto">
            <a:xfrm>
              <a:off x="7019925" y="4365625"/>
              <a:ext cx="217488"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75783" name="Text Box 8"/>
            <p:cNvSpPr txBox="1">
              <a:spLocks noChangeArrowheads="1"/>
            </p:cNvSpPr>
            <p:nvPr/>
          </p:nvSpPr>
          <p:spPr bwMode="auto">
            <a:xfrm>
              <a:off x="4356100" y="3500438"/>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i="1">
                  <a:latin typeface="Times New Roman" panose="02020603050405020304" pitchFamily="18" charset="0"/>
                </a:rPr>
                <a:t>U</a:t>
              </a:r>
              <a:r>
                <a:rPr lang="en-US" altLang="zh-CN" sz="1600" baseline="-25000"/>
                <a:t>s1</a:t>
              </a:r>
            </a:p>
          </p:txBody>
        </p:sp>
        <p:sp>
          <p:nvSpPr>
            <p:cNvPr id="75784" name="Text Box 9"/>
            <p:cNvSpPr txBox="1">
              <a:spLocks noChangeArrowheads="1"/>
            </p:cNvSpPr>
            <p:nvPr/>
          </p:nvSpPr>
          <p:spPr bwMode="auto">
            <a:xfrm>
              <a:off x="5795963" y="1844675"/>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2</a:t>
              </a:r>
            </a:p>
          </p:txBody>
        </p:sp>
        <p:sp>
          <p:nvSpPr>
            <p:cNvPr id="75785" name="Text Box 10"/>
            <p:cNvSpPr txBox="1">
              <a:spLocks noChangeArrowheads="1"/>
            </p:cNvSpPr>
            <p:nvPr/>
          </p:nvSpPr>
          <p:spPr bwMode="auto">
            <a:xfrm>
              <a:off x="5724525" y="2636838"/>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3</a:t>
              </a:r>
            </a:p>
          </p:txBody>
        </p:sp>
        <p:sp>
          <p:nvSpPr>
            <p:cNvPr id="75786" name="Text Box 11"/>
            <p:cNvSpPr txBox="1">
              <a:spLocks noChangeArrowheads="1"/>
            </p:cNvSpPr>
            <p:nvPr/>
          </p:nvSpPr>
          <p:spPr bwMode="auto">
            <a:xfrm>
              <a:off x="6516688" y="3429000"/>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4</a:t>
              </a:r>
            </a:p>
          </p:txBody>
        </p:sp>
        <p:sp>
          <p:nvSpPr>
            <p:cNvPr id="75787" name="Text Box 12"/>
            <p:cNvSpPr txBox="1">
              <a:spLocks noChangeArrowheads="1"/>
            </p:cNvSpPr>
            <p:nvPr/>
          </p:nvSpPr>
          <p:spPr bwMode="auto">
            <a:xfrm>
              <a:off x="8172450" y="3500438"/>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75788" name="Text Box 13"/>
            <p:cNvSpPr txBox="1">
              <a:spLocks noChangeArrowheads="1"/>
            </p:cNvSpPr>
            <p:nvPr/>
          </p:nvSpPr>
          <p:spPr bwMode="auto">
            <a:xfrm>
              <a:off x="5795963" y="3716338"/>
              <a:ext cx="433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1</a:t>
              </a:r>
            </a:p>
          </p:txBody>
        </p:sp>
        <p:sp>
          <p:nvSpPr>
            <p:cNvPr id="75789" name="Line 14"/>
            <p:cNvSpPr>
              <a:spLocks noChangeShapeType="1"/>
            </p:cNvSpPr>
            <p:nvPr/>
          </p:nvSpPr>
          <p:spPr bwMode="auto">
            <a:xfrm>
              <a:off x="4932363" y="3357563"/>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0" name="Line 15"/>
            <p:cNvSpPr>
              <a:spLocks noChangeShapeType="1"/>
            </p:cNvSpPr>
            <p:nvPr/>
          </p:nvSpPr>
          <p:spPr bwMode="auto">
            <a:xfrm>
              <a:off x="4932363" y="422116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1" name="Line 16"/>
            <p:cNvSpPr>
              <a:spLocks noChangeShapeType="1"/>
            </p:cNvSpPr>
            <p:nvPr/>
          </p:nvSpPr>
          <p:spPr bwMode="auto">
            <a:xfrm>
              <a:off x="6156325" y="4221163"/>
              <a:ext cx="1800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Line 17"/>
            <p:cNvSpPr>
              <a:spLocks noChangeShapeType="1"/>
            </p:cNvSpPr>
            <p:nvPr/>
          </p:nvSpPr>
          <p:spPr bwMode="auto">
            <a:xfrm flipV="1">
              <a:off x="4932363" y="2349500"/>
              <a:ext cx="0"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Line 18"/>
            <p:cNvSpPr>
              <a:spLocks noChangeShapeType="1"/>
            </p:cNvSpPr>
            <p:nvPr/>
          </p:nvSpPr>
          <p:spPr bwMode="auto">
            <a:xfrm>
              <a:off x="4932363" y="2349500"/>
              <a:ext cx="1223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4" name="Line 19"/>
            <p:cNvSpPr>
              <a:spLocks noChangeShapeType="1"/>
            </p:cNvSpPr>
            <p:nvPr/>
          </p:nvSpPr>
          <p:spPr bwMode="auto">
            <a:xfrm>
              <a:off x="4932363" y="3068638"/>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20"/>
            <p:cNvSpPr>
              <a:spLocks noChangeShapeType="1"/>
            </p:cNvSpPr>
            <p:nvPr/>
          </p:nvSpPr>
          <p:spPr bwMode="auto">
            <a:xfrm>
              <a:off x="6588125" y="2349500"/>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6" name="Line 21"/>
            <p:cNvSpPr>
              <a:spLocks noChangeShapeType="1"/>
            </p:cNvSpPr>
            <p:nvPr/>
          </p:nvSpPr>
          <p:spPr bwMode="auto">
            <a:xfrm flipV="1">
              <a:off x="7019925" y="2349500"/>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7" name="Line 22"/>
            <p:cNvSpPr>
              <a:spLocks noChangeShapeType="1"/>
            </p:cNvSpPr>
            <p:nvPr/>
          </p:nvSpPr>
          <p:spPr bwMode="auto">
            <a:xfrm>
              <a:off x="6156325" y="3068638"/>
              <a:ext cx="86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Line 23"/>
            <p:cNvSpPr>
              <a:spLocks noChangeShapeType="1"/>
            </p:cNvSpPr>
            <p:nvPr/>
          </p:nvSpPr>
          <p:spPr bwMode="auto">
            <a:xfrm>
              <a:off x="7019925" y="3429000"/>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9" name="Line 24"/>
            <p:cNvSpPr>
              <a:spLocks noChangeShapeType="1"/>
            </p:cNvSpPr>
            <p:nvPr/>
          </p:nvSpPr>
          <p:spPr bwMode="auto">
            <a:xfrm>
              <a:off x="7956550" y="34290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0" name="Oval 25"/>
            <p:cNvSpPr>
              <a:spLocks noChangeArrowheads="1"/>
            </p:cNvSpPr>
            <p:nvPr/>
          </p:nvSpPr>
          <p:spPr bwMode="auto">
            <a:xfrm>
              <a:off x="4894263" y="3033713"/>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1" name="Oval 26"/>
            <p:cNvSpPr>
              <a:spLocks noChangeArrowheads="1"/>
            </p:cNvSpPr>
            <p:nvPr/>
          </p:nvSpPr>
          <p:spPr bwMode="auto">
            <a:xfrm>
              <a:off x="6981825" y="3033713"/>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2" name="Oval 27"/>
            <p:cNvSpPr>
              <a:spLocks noChangeArrowheads="1"/>
            </p:cNvSpPr>
            <p:nvPr/>
          </p:nvSpPr>
          <p:spPr bwMode="auto">
            <a:xfrm>
              <a:off x="6985000" y="41846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3" name="Oval 28"/>
            <p:cNvSpPr>
              <a:spLocks noChangeArrowheads="1"/>
            </p:cNvSpPr>
            <p:nvPr/>
          </p:nvSpPr>
          <p:spPr bwMode="auto">
            <a:xfrm>
              <a:off x="4821238" y="3608388"/>
              <a:ext cx="217487"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4" name="Rectangle 29"/>
            <p:cNvSpPr>
              <a:spLocks noChangeArrowheads="1"/>
            </p:cNvSpPr>
            <p:nvPr/>
          </p:nvSpPr>
          <p:spPr bwMode="auto">
            <a:xfrm>
              <a:off x="5724525" y="4149725"/>
              <a:ext cx="431800" cy="1428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5" name="Line 30"/>
            <p:cNvSpPr>
              <a:spLocks noChangeShapeType="1"/>
            </p:cNvSpPr>
            <p:nvPr/>
          </p:nvSpPr>
          <p:spPr bwMode="auto">
            <a:xfrm flipV="1">
              <a:off x="4932363" y="3068638"/>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6" name="Oval 31"/>
            <p:cNvSpPr>
              <a:spLocks noChangeArrowheads="1"/>
            </p:cNvSpPr>
            <p:nvPr/>
          </p:nvSpPr>
          <p:spPr bwMode="auto">
            <a:xfrm>
              <a:off x="5292725" y="2241550"/>
              <a:ext cx="215900"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7" name="Rectangle 32"/>
            <p:cNvSpPr>
              <a:spLocks noChangeArrowheads="1"/>
            </p:cNvSpPr>
            <p:nvPr/>
          </p:nvSpPr>
          <p:spPr bwMode="auto">
            <a:xfrm>
              <a:off x="6156325" y="2276475"/>
              <a:ext cx="431800" cy="144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8" name="Rectangle 33"/>
            <p:cNvSpPr>
              <a:spLocks noChangeArrowheads="1"/>
            </p:cNvSpPr>
            <p:nvPr/>
          </p:nvSpPr>
          <p:spPr bwMode="auto">
            <a:xfrm>
              <a:off x="5651500" y="2997200"/>
              <a:ext cx="504825" cy="144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09" name="Line 34"/>
            <p:cNvSpPr>
              <a:spLocks noChangeShapeType="1"/>
            </p:cNvSpPr>
            <p:nvPr/>
          </p:nvSpPr>
          <p:spPr bwMode="auto">
            <a:xfrm flipV="1">
              <a:off x="7019925" y="40052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0" name="Rectangle 35"/>
            <p:cNvSpPr>
              <a:spLocks noChangeArrowheads="1"/>
            </p:cNvSpPr>
            <p:nvPr/>
          </p:nvSpPr>
          <p:spPr bwMode="auto">
            <a:xfrm>
              <a:off x="6948488" y="3573463"/>
              <a:ext cx="144462"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11" name="Line 36"/>
            <p:cNvSpPr>
              <a:spLocks noChangeShapeType="1"/>
            </p:cNvSpPr>
            <p:nvPr/>
          </p:nvSpPr>
          <p:spPr bwMode="auto">
            <a:xfrm flipV="1">
              <a:off x="7956550" y="38608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2" name="Oval 37"/>
            <p:cNvSpPr>
              <a:spLocks noChangeArrowheads="1"/>
            </p:cNvSpPr>
            <p:nvPr/>
          </p:nvSpPr>
          <p:spPr bwMode="auto">
            <a:xfrm>
              <a:off x="7812088" y="3573463"/>
              <a:ext cx="287337" cy="2873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5813" name="Line 38"/>
            <p:cNvSpPr>
              <a:spLocks noChangeShapeType="1"/>
            </p:cNvSpPr>
            <p:nvPr/>
          </p:nvSpPr>
          <p:spPr bwMode="auto">
            <a:xfrm>
              <a:off x="7812088" y="3716338"/>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4" name="Line 39"/>
            <p:cNvSpPr>
              <a:spLocks noChangeShapeType="1"/>
            </p:cNvSpPr>
            <p:nvPr/>
          </p:nvSpPr>
          <p:spPr bwMode="auto">
            <a:xfrm flipV="1">
              <a:off x="7956550" y="3933825"/>
              <a:ext cx="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5" name="Text Box 40"/>
            <p:cNvSpPr txBox="1">
              <a:spLocks noChangeArrowheads="1"/>
            </p:cNvSpPr>
            <p:nvPr/>
          </p:nvSpPr>
          <p:spPr bwMode="auto">
            <a:xfrm>
              <a:off x="4932363" y="328453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75816" name="Text Box 41"/>
            <p:cNvSpPr txBox="1">
              <a:spLocks noChangeArrowheads="1"/>
            </p:cNvSpPr>
            <p:nvPr/>
          </p:nvSpPr>
          <p:spPr bwMode="auto">
            <a:xfrm>
              <a:off x="5003800" y="3716338"/>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75817" name="Text Box 42"/>
            <p:cNvSpPr txBox="1">
              <a:spLocks noChangeArrowheads="1"/>
            </p:cNvSpPr>
            <p:nvPr/>
          </p:nvSpPr>
          <p:spPr bwMode="auto">
            <a:xfrm>
              <a:off x="4932363" y="198913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75818" name="Text Box 43"/>
            <p:cNvSpPr txBox="1">
              <a:spLocks noChangeArrowheads="1"/>
            </p:cNvSpPr>
            <p:nvPr/>
          </p:nvSpPr>
          <p:spPr bwMode="auto">
            <a:xfrm>
              <a:off x="5435600" y="198913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75820" name="Text Box 45"/>
            <p:cNvSpPr txBox="1">
              <a:spLocks noChangeArrowheads="1"/>
            </p:cNvSpPr>
            <p:nvPr/>
          </p:nvSpPr>
          <p:spPr bwMode="auto">
            <a:xfrm>
              <a:off x="8027988" y="3500438"/>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i="1">
                  <a:latin typeface="Times New Roman" panose="02020603050405020304" pitchFamily="18" charset="0"/>
                </a:rPr>
                <a:t>I</a:t>
              </a:r>
              <a:r>
                <a:rPr lang="en-US" altLang="zh-CN" sz="1600" baseline="-25000"/>
                <a:t>s1</a:t>
              </a:r>
            </a:p>
          </p:txBody>
        </p:sp>
        <p:sp>
          <p:nvSpPr>
            <p:cNvPr id="75821" name="Text Box 46"/>
            <p:cNvSpPr txBox="1">
              <a:spLocks noChangeArrowheads="1"/>
            </p:cNvSpPr>
            <p:nvPr/>
          </p:nvSpPr>
          <p:spPr bwMode="auto">
            <a:xfrm>
              <a:off x="5148263" y="1844675"/>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i="1">
                  <a:latin typeface="Times New Roman" panose="02020603050405020304" pitchFamily="18" charset="0"/>
                </a:rPr>
                <a:t>U</a:t>
              </a:r>
              <a:r>
                <a:rPr lang="en-US" altLang="zh-CN" sz="1600" baseline="-25000"/>
                <a:t>s2</a:t>
              </a:r>
            </a:p>
          </p:txBody>
        </p:sp>
        <p:sp>
          <p:nvSpPr>
            <p:cNvPr id="75822" name="Line 48"/>
            <p:cNvSpPr>
              <a:spLocks noChangeShapeType="1"/>
            </p:cNvSpPr>
            <p:nvPr/>
          </p:nvSpPr>
          <p:spPr bwMode="auto">
            <a:xfrm flipV="1">
              <a:off x="4932363" y="3213100"/>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3" name="Line 49"/>
            <p:cNvSpPr>
              <a:spLocks noChangeShapeType="1"/>
            </p:cNvSpPr>
            <p:nvPr/>
          </p:nvSpPr>
          <p:spPr bwMode="auto">
            <a:xfrm>
              <a:off x="5148263" y="30686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4" name="Line 50"/>
            <p:cNvSpPr>
              <a:spLocks noChangeShapeType="1"/>
            </p:cNvSpPr>
            <p:nvPr/>
          </p:nvSpPr>
          <p:spPr bwMode="auto">
            <a:xfrm flipH="1" flipV="1">
              <a:off x="4932363" y="24209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5" name="Line 51"/>
            <p:cNvSpPr>
              <a:spLocks noChangeShapeType="1"/>
            </p:cNvSpPr>
            <p:nvPr/>
          </p:nvSpPr>
          <p:spPr bwMode="auto">
            <a:xfrm>
              <a:off x="7019925" y="3141663"/>
              <a:ext cx="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6" name="Text Box 52"/>
            <p:cNvSpPr txBox="1">
              <a:spLocks noChangeArrowheads="1"/>
            </p:cNvSpPr>
            <p:nvPr/>
          </p:nvSpPr>
          <p:spPr bwMode="auto">
            <a:xfrm>
              <a:off x="5580063" y="42926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R1</a:t>
              </a:r>
            </a:p>
          </p:txBody>
        </p:sp>
        <p:sp>
          <p:nvSpPr>
            <p:cNvPr id="75827" name="Text Box 53"/>
            <p:cNvSpPr txBox="1">
              <a:spLocks noChangeArrowheads="1"/>
            </p:cNvSpPr>
            <p:nvPr/>
          </p:nvSpPr>
          <p:spPr bwMode="auto">
            <a:xfrm>
              <a:off x="6084888" y="1916113"/>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R2</a:t>
              </a:r>
            </a:p>
          </p:txBody>
        </p:sp>
        <p:sp>
          <p:nvSpPr>
            <p:cNvPr id="75828" name="Text Box 54"/>
            <p:cNvSpPr txBox="1">
              <a:spLocks noChangeArrowheads="1"/>
            </p:cNvSpPr>
            <p:nvPr/>
          </p:nvSpPr>
          <p:spPr bwMode="auto">
            <a:xfrm>
              <a:off x="5580063" y="3213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R3</a:t>
              </a:r>
            </a:p>
          </p:txBody>
        </p:sp>
        <p:sp>
          <p:nvSpPr>
            <p:cNvPr id="75829" name="Text Box 55"/>
            <p:cNvSpPr txBox="1">
              <a:spLocks noChangeArrowheads="1"/>
            </p:cNvSpPr>
            <p:nvPr/>
          </p:nvSpPr>
          <p:spPr bwMode="auto">
            <a:xfrm>
              <a:off x="7164388" y="3573463"/>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R4</a:t>
              </a:r>
            </a:p>
          </p:txBody>
        </p:sp>
        <p:sp>
          <p:nvSpPr>
            <p:cNvPr id="75830" name="Text Box 56"/>
            <p:cNvSpPr txBox="1">
              <a:spLocks noChangeArrowheads="1"/>
            </p:cNvSpPr>
            <p:nvPr/>
          </p:nvSpPr>
          <p:spPr bwMode="auto">
            <a:xfrm>
              <a:off x="4572000" y="32131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sp>
          <p:nvSpPr>
            <p:cNvPr id="75831" name="Text Box 57"/>
            <p:cNvSpPr txBox="1">
              <a:spLocks noChangeArrowheads="1"/>
            </p:cNvSpPr>
            <p:nvPr/>
          </p:nvSpPr>
          <p:spPr bwMode="auto">
            <a:xfrm>
              <a:off x="4932363" y="24209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2</a:t>
              </a:r>
            </a:p>
          </p:txBody>
        </p:sp>
        <p:sp>
          <p:nvSpPr>
            <p:cNvPr id="75832" name="Text Box 58"/>
            <p:cNvSpPr txBox="1">
              <a:spLocks noChangeArrowheads="1"/>
            </p:cNvSpPr>
            <p:nvPr/>
          </p:nvSpPr>
          <p:spPr bwMode="auto">
            <a:xfrm>
              <a:off x="6659563" y="30686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4</a:t>
              </a:r>
            </a:p>
          </p:txBody>
        </p:sp>
        <p:sp>
          <p:nvSpPr>
            <p:cNvPr id="75833" name="Text Box 59"/>
            <p:cNvSpPr txBox="1">
              <a:spLocks noChangeArrowheads="1"/>
            </p:cNvSpPr>
            <p:nvPr/>
          </p:nvSpPr>
          <p:spPr bwMode="auto">
            <a:xfrm>
              <a:off x="5219700" y="29972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3</a:t>
              </a:r>
            </a:p>
          </p:txBody>
        </p:sp>
        <p:sp>
          <p:nvSpPr>
            <p:cNvPr id="75834" name="Line 60"/>
            <p:cNvSpPr>
              <a:spLocks noChangeShapeType="1"/>
            </p:cNvSpPr>
            <p:nvPr/>
          </p:nvSpPr>
          <p:spPr bwMode="auto">
            <a:xfrm flipV="1">
              <a:off x="7019925" y="34290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a:cs typeface="Arial" panose="020B0604020202020204" pitchFamily="34" charset="0"/>
              </a:rPr>
              <a:t>§1-8 </a:t>
            </a:r>
            <a:r>
              <a:rPr lang="zh-CN" altLang="en-US">
                <a:cs typeface="Arial" panose="020B0604020202020204" pitchFamily="34" charset="0"/>
              </a:rPr>
              <a:t>基尔霍夫定律</a:t>
            </a:r>
          </a:p>
        </p:txBody>
      </p:sp>
      <p:sp>
        <p:nvSpPr>
          <p:cNvPr id="43011" name="Rectangle 3"/>
          <p:cNvSpPr>
            <a:spLocks noGrp="1" noChangeArrowheads="1"/>
          </p:cNvSpPr>
          <p:nvPr>
            <p:ph type="body" idx="1"/>
          </p:nvPr>
        </p:nvSpPr>
        <p:spPr/>
        <p:txBody>
          <a:bodyPr/>
          <a:lstStyle/>
          <a:p>
            <a:pPr eaLnBrk="1" hangingPunct="1">
              <a:defRPr/>
            </a:pPr>
            <a:r>
              <a:rPr lang="zh-CN" altLang="en-US" dirty="0"/>
              <a:t>基尔霍夫电流定律</a:t>
            </a:r>
            <a:r>
              <a:rPr lang="en-US" altLang="zh-CN" dirty="0"/>
              <a:t>(KCL):</a:t>
            </a:r>
          </a:p>
          <a:p>
            <a:pPr eaLnBrk="1" hangingPunct="1">
              <a:buFont typeface="Wingdings" panose="05000000000000000000" pitchFamily="2" charset="2"/>
              <a:buNone/>
              <a:defRPr/>
            </a:pPr>
            <a:r>
              <a:rPr lang="en-US" altLang="zh-CN" dirty="0"/>
              <a:t>   </a:t>
            </a:r>
            <a:r>
              <a:rPr lang="zh-CN" altLang="en-US" dirty="0"/>
              <a:t>在集总电路中，在任何时刻，对任一结点，所有</a:t>
            </a:r>
            <a:r>
              <a:rPr lang="zh-CN" altLang="en-US" b="1" dirty="0"/>
              <a:t>流出结点</a:t>
            </a:r>
            <a:r>
              <a:rPr lang="zh-CN" altLang="en-US" dirty="0"/>
              <a:t>的支路电流的代数和恒等于零。即：</a:t>
            </a:r>
            <a:endParaRPr lang="en-US" altLang="zh-CN" dirty="0"/>
          </a:p>
          <a:p>
            <a:pPr marL="981075" eaLnBrk="1" hangingPunct="1">
              <a:buFont typeface="Wingdings" panose="05000000000000000000" pitchFamily="2" charset="2"/>
              <a:buNone/>
              <a:defRPr/>
            </a:pPr>
            <a:r>
              <a:rPr lang="el-GR" altLang="zh-CN" sz="3600" dirty="0">
                <a:latin typeface="+mj-lt"/>
                <a:cs typeface="Arial" panose="020B0604020202020204" pitchFamily="34" charset="0"/>
              </a:rPr>
              <a:t>Σ</a:t>
            </a:r>
            <a:r>
              <a:rPr lang="en-US" altLang="zh-CN" sz="3600" i="1" dirty="0" err="1">
                <a:latin typeface="Times New Roman" panose="02020603050405020304" pitchFamily="18" charset="0"/>
                <a:cs typeface="Arial" panose="020B0604020202020204" pitchFamily="34" charset="0"/>
              </a:rPr>
              <a:t>i</a:t>
            </a:r>
            <a:r>
              <a:rPr lang="en-US" altLang="zh-CN" sz="3600" i="1" dirty="0">
                <a:latin typeface="Times New Roman" panose="02020603050405020304" pitchFamily="18" charset="0"/>
                <a:cs typeface="Arial" panose="020B0604020202020204" pitchFamily="34" charset="0"/>
              </a:rPr>
              <a:t> = </a:t>
            </a:r>
            <a:r>
              <a:rPr lang="en-US" altLang="zh-CN" sz="3600" dirty="0">
                <a:latin typeface="Times New Roman" panose="02020603050405020304" pitchFamily="18" charset="0"/>
                <a:cs typeface="Arial" panose="020B0604020202020204" pitchFamily="34" charset="0"/>
              </a:rPr>
              <a:t>0</a:t>
            </a:r>
            <a:endParaRPr lang="el-GR" altLang="zh-CN" sz="3600" dirty="0">
              <a:latin typeface="Times New Roman" panose="02020603050405020304" pitchFamily="18" charset="0"/>
              <a:cs typeface="Arial" panose="020B0604020202020204" pitchFamily="34" charset="0"/>
            </a:endParaRPr>
          </a:p>
        </p:txBody>
      </p:sp>
      <p:grpSp>
        <p:nvGrpSpPr>
          <p:cNvPr id="77828" name="Group 0"/>
          <p:cNvGrpSpPr>
            <a:grpSpLocks/>
          </p:cNvGrpSpPr>
          <p:nvPr/>
        </p:nvGrpSpPr>
        <p:grpSpPr bwMode="auto">
          <a:xfrm>
            <a:off x="5076825" y="3933825"/>
            <a:ext cx="3313113" cy="2160588"/>
            <a:chOff x="2789" y="1525"/>
            <a:chExt cx="2087" cy="1361"/>
          </a:xfrm>
        </p:grpSpPr>
        <p:sp>
          <p:nvSpPr>
            <p:cNvPr id="77856" name="Rectangle 1"/>
            <p:cNvSpPr>
              <a:spLocks noChangeArrowheads="1"/>
            </p:cNvSpPr>
            <p:nvPr/>
          </p:nvSpPr>
          <p:spPr bwMode="auto">
            <a:xfrm>
              <a:off x="2789" y="2251"/>
              <a:ext cx="182"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57" name="Rectangle 2"/>
            <p:cNvSpPr>
              <a:spLocks noChangeArrowheads="1"/>
            </p:cNvSpPr>
            <p:nvPr/>
          </p:nvSpPr>
          <p:spPr bwMode="auto">
            <a:xfrm>
              <a:off x="3334" y="1979"/>
              <a:ext cx="317" cy="1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58" name="Rectangle 3"/>
            <p:cNvSpPr>
              <a:spLocks noChangeArrowheads="1"/>
            </p:cNvSpPr>
            <p:nvPr/>
          </p:nvSpPr>
          <p:spPr bwMode="auto">
            <a:xfrm>
              <a:off x="3379" y="1525"/>
              <a:ext cx="272" cy="1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59" name="Rectangle 4"/>
            <p:cNvSpPr>
              <a:spLocks noChangeArrowheads="1"/>
            </p:cNvSpPr>
            <p:nvPr/>
          </p:nvSpPr>
          <p:spPr bwMode="auto">
            <a:xfrm>
              <a:off x="3379" y="2704"/>
              <a:ext cx="272" cy="18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60" name="Rectangle 5"/>
            <p:cNvSpPr>
              <a:spLocks noChangeArrowheads="1"/>
            </p:cNvSpPr>
            <p:nvPr/>
          </p:nvSpPr>
          <p:spPr bwMode="auto">
            <a:xfrm>
              <a:off x="4105" y="2296"/>
              <a:ext cx="181" cy="31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61" name="Rectangle 6"/>
            <p:cNvSpPr>
              <a:spLocks noChangeArrowheads="1"/>
            </p:cNvSpPr>
            <p:nvPr/>
          </p:nvSpPr>
          <p:spPr bwMode="auto">
            <a:xfrm>
              <a:off x="4694" y="2296"/>
              <a:ext cx="182" cy="31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62" name="Line 7"/>
            <p:cNvSpPr>
              <a:spLocks noChangeShapeType="1"/>
            </p:cNvSpPr>
            <p:nvPr/>
          </p:nvSpPr>
          <p:spPr bwMode="auto">
            <a:xfrm>
              <a:off x="2880" y="2523"/>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3" name="Line 8"/>
            <p:cNvSpPr>
              <a:spLocks noChangeShapeType="1"/>
            </p:cNvSpPr>
            <p:nvPr/>
          </p:nvSpPr>
          <p:spPr bwMode="auto">
            <a:xfrm>
              <a:off x="2880" y="2795"/>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4" name="Line 9"/>
            <p:cNvSpPr>
              <a:spLocks noChangeShapeType="1"/>
            </p:cNvSpPr>
            <p:nvPr/>
          </p:nvSpPr>
          <p:spPr bwMode="auto">
            <a:xfrm>
              <a:off x="3651" y="2795"/>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5" name="Line 10"/>
            <p:cNvSpPr>
              <a:spLocks noChangeShapeType="1"/>
            </p:cNvSpPr>
            <p:nvPr/>
          </p:nvSpPr>
          <p:spPr bwMode="auto">
            <a:xfrm flipV="1">
              <a:off x="2880" y="1616"/>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6" name="Line 11"/>
            <p:cNvSpPr>
              <a:spLocks noChangeShapeType="1"/>
            </p:cNvSpPr>
            <p:nvPr/>
          </p:nvSpPr>
          <p:spPr bwMode="auto">
            <a:xfrm>
              <a:off x="2880" y="1616"/>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7" name="Line 12"/>
            <p:cNvSpPr>
              <a:spLocks noChangeShapeType="1"/>
            </p:cNvSpPr>
            <p:nvPr/>
          </p:nvSpPr>
          <p:spPr bwMode="auto">
            <a:xfrm>
              <a:off x="2880" y="2069"/>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8" name="Line 13"/>
            <p:cNvSpPr>
              <a:spLocks noChangeShapeType="1"/>
            </p:cNvSpPr>
            <p:nvPr/>
          </p:nvSpPr>
          <p:spPr bwMode="auto">
            <a:xfrm>
              <a:off x="3651" y="1616"/>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9" name="Line 14"/>
            <p:cNvSpPr>
              <a:spLocks noChangeShapeType="1"/>
            </p:cNvSpPr>
            <p:nvPr/>
          </p:nvSpPr>
          <p:spPr bwMode="auto">
            <a:xfrm flipV="1">
              <a:off x="4195" y="1616"/>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70" name="Line 15"/>
            <p:cNvSpPr>
              <a:spLocks noChangeShapeType="1"/>
            </p:cNvSpPr>
            <p:nvPr/>
          </p:nvSpPr>
          <p:spPr bwMode="auto">
            <a:xfrm>
              <a:off x="3651" y="2069"/>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71" name="Line 16"/>
            <p:cNvSpPr>
              <a:spLocks noChangeShapeType="1"/>
            </p:cNvSpPr>
            <p:nvPr/>
          </p:nvSpPr>
          <p:spPr bwMode="auto">
            <a:xfrm>
              <a:off x="4195" y="2069"/>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72" name="Line 17"/>
            <p:cNvSpPr>
              <a:spLocks noChangeShapeType="1"/>
            </p:cNvSpPr>
            <p:nvPr/>
          </p:nvSpPr>
          <p:spPr bwMode="auto">
            <a:xfrm>
              <a:off x="4785"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73" name="Oval 18"/>
            <p:cNvSpPr>
              <a:spLocks noChangeArrowheads="1"/>
            </p:cNvSpPr>
            <p:nvPr/>
          </p:nvSpPr>
          <p:spPr bwMode="auto">
            <a:xfrm>
              <a:off x="2856" y="2047"/>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74" name="Oval 19"/>
            <p:cNvSpPr>
              <a:spLocks noChangeArrowheads="1"/>
            </p:cNvSpPr>
            <p:nvPr/>
          </p:nvSpPr>
          <p:spPr bwMode="auto">
            <a:xfrm>
              <a:off x="4171" y="2047"/>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75" name="Oval 20"/>
            <p:cNvSpPr>
              <a:spLocks noChangeArrowheads="1"/>
            </p:cNvSpPr>
            <p:nvPr/>
          </p:nvSpPr>
          <p:spPr bwMode="auto">
            <a:xfrm>
              <a:off x="4173" y="2772"/>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sp>
        <p:nvSpPr>
          <p:cNvPr id="77829" name="Line 21"/>
          <p:cNvSpPr>
            <a:spLocks noChangeShapeType="1"/>
          </p:cNvSpPr>
          <p:nvPr/>
        </p:nvSpPr>
        <p:spPr bwMode="auto">
          <a:xfrm flipV="1">
            <a:off x="7308850" y="56610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0" name="Line 22"/>
          <p:cNvSpPr>
            <a:spLocks noChangeShapeType="1"/>
          </p:cNvSpPr>
          <p:nvPr/>
        </p:nvSpPr>
        <p:spPr bwMode="auto">
          <a:xfrm flipV="1">
            <a:off x="8243888" y="56610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831" name="Group 23"/>
          <p:cNvGrpSpPr>
            <a:grpSpLocks/>
          </p:cNvGrpSpPr>
          <p:nvPr/>
        </p:nvGrpSpPr>
        <p:grpSpPr bwMode="auto">
          <a:xfrm>
            <a:off x="4716463" y="3573463"/>
            <a:ext cx="4105275" cy="2592387"/>
            <a:chOff x="2971" y="2251"/>
            <a:chExt cx="2586" cy="1633"/>
          </a:xfrm>
        </p:grpSpPr>
        <p:sp>
          <p:nvSpPr>
            <p:cNvPr id="77846" name="Oval 24"/>
            <p:cNvSpPr>
              <a:spLocks noChangeArrowheads="1"/>
            </p:cNvSpPr>
            <p:nvPr/>
          </p:nvSpPr>
          <p:spPr bwMode="auto">
            <a:xfrm>
              <a:off x="3061" y="2931"/>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77847" name="Oval 25"/>
            <p:cNvSpPr>
              <a:spLocks noChangeArrowheads="1"/>
            </p:cNvSpPr>
            <p:nvPr/>
          </p:nvSpPr>
          <p:spPr bwMode="auto">
            <a:xfrm>
              <a:off x="3061" y="3657"/>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77848" name="Oval 26"/>
            <p:cNvSpPr>
              <a:spLocks noChangeArrowheads="1"/>
            </p:cNvSpPr>
            <p:nvPr/>
          </p:nvSpPr>
          <p:spPr bwMode="auto">
            <a:xfrm>
              <a:off x="4649" y="2886"/>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77849" name="Oval 27"/>
            <p:cNvSpPr>
              <a:spLocks noChangeArrowheads="1"/>
            </p:cNvSpPr>
            <p:nvPr/>
          </p:nvSpPr>
          <p:spPr bwMode="auto">
            <a:xfrm>
              <a:off x="4649" y="3748"/>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4</a:t>
              </a:r>
            </a:p>
          </p:txBody>
        </p:sp>
        <p:sp>
          <p:nvSpPr>
            <p:cNvPr id="77850" name="Text Box 28"/>
            <p:cNvSpPr txBox="1">
              <a:spLocks noChangeArrowheads="1"/>
            </p:cNvSpPr>
            <p:nvPr/>
          </p:nvSpPr>
          <p:spPr bwMode="auto">
            <a:xfrm>
              <a:off x="2971" y="3203"/>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1</a:t>
              </a:r>
            </a:p>
          </p:txBody>
        </p:sp>
        <p:sp>
          <p:nvSpPr>
            <p:cNvPr id="77851" name="Text Box 29"/>
            <p:cNvSpPr txBox="1">
              <a:spLocks noChangeArrowheads="1"/>
            </p:cNvSpPr>
            <p:nvPr/>
          </p:nvSpPr>
          <p:spPr bwMode="auto">
            <a:xfrm>
              <a:off x="3787" y="225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2</a:t>
              </a:r>
            </a:p>
          </p:txBody>
        </p:sp>
        <p:sp>
          <p:nvSpPr>
            <p:cNvPr id="77852" name="Text Box 30"/>
            <p:cNvSpPr txBox="1">
              <a:spLocks noChangeArrowheads="1"/>
            </p:cNvSpPr>
            <p:nvPr/>
          </p:nvSpPr>
          <p:spPr bwMode="auto">
            <a:xfrm>
              <a:off x="3742" y="275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3</a:t>
              </a:r>
            </a:p>
          </p:txBody>
        </p:sp>
        <p:sp>
          <p:nvSpPr>
            <p:cNvPr id="77853" name="Text Box 31"/>
            <p:cNvSpPr txBox="1">
              <a:spLocks noChangeArrowheads="1"/>
            </p:cNvSpPr>
            <p:nvPr/>
          </p:nvSpPr>
          <p:spPr bwMode="auto">
            <a:xfrm>
              <a:off x="4241" y="3249"/>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4</a:t>
              </a:r>
            </a:p>
          </p:txBody>
        </p:sp>
        <p:sp>
          <p:nvSpPr>
            <p:cNvPr id="77854" name="Text Box 32"/>
            <p:cNvSpPr txBox="1">
              <a:spLocks noChangeArrowheads="1"/>
            </p:cNvSpPr>
            <p:nvPr/>
          </p:nvSpPr>
          <p:spPr bwMode="auto">
            <a:xfrm>
              <a:off x="5284" y="3294"/>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5</a:t>
              </a:r>
            </a:p>
          </p:txBody>
        </p:sp>
        <p:sp>
          <p:nvSpPr>
            <p:cNvPr id="77855" name="Text Box 33"/>
            <p:cNvSpPr txBox="1">
              <a:spLocks noChangeArrowheads="1"/>
            </p:cNvSpPr>
            <p:nvPr/>
          </p:nvSpPr>
          <p:spPr bwMode="auto">
            <a:xfrm>
              <a:off x="3787" y="343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6</a:t>
              </a:r>
            </a:p>
          </p:txBody>
        </p:sp>
      </p:grpSp>
      <p:sp>
        <p:nvSpPr>
          <p:cNvPr id="77832" name="Line 34"/>
          <p:cNvSpPr>
            <a:spLocks noChangeShapeType="1"/>
          </p:cNvSpPr>
          <p:nvPr/>
        </p:nvSpPr>
        <p:spPr bwMode="auto">
          <a:xfrm>
            <a:off x="5364163" y="47974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35"/>
          <p:cNvSpPr>
            <a:spLocks noChangeShapeType="1"/>
          </p:cNvSpPr>
          <p:nvPr/>
        </p:nvSpPr>
        <p:spPr bwMode="auto">
          <a:xfrm flipV="1">
            <a:off x="5219700" y="414972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Line 36"/>
          <p:cNvSpPr>
            <a:spLocks noChangeShapeType="1"/>
          </p:cNvSpPr>
          <p:nvPr/>
        </p:nvSpPr>
        <p:spPr bwMode="auto">
          <a:xfrm>
            <a:off x="5219700" y="4868863"/>
            <a:ext cx="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5" name="Oval 38"/>
          <p:cNvSpPr>
            <a:spLocks noChangeArrowheads="1"/>
          </p:cNvSpPr>
          <p:nvPr/>
        </p:nvSpPr>
        <p:spPr bwMode="auto">
          <a:xfrm>
            <a:off x="5184775" y="59118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7836" name="Line 40"/>
          <p:cNvSpPr>
            <a:spLocks noChangeShapeType="1"/>
          </p:cNvSpPr>
          <p:nvPr/>
        </p:nvSpPr>
        <p:spPr bwMode="auto">
          <a:xfrm flipH="1">
            <a:off x="5364163" y="594995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7" name="Line 41"/>
          <p:cNvSpPr>
            <a:spLocks noChangeShapeType="1"/>
          </p:cNvSpPr>
          <p:nvPr/>
        </p:nvSpPr>
        <p:spPr bwMode="auto">
          <a:xfrm>
            <a:off x="7667625" y="5949950"/>
            <a:ext cx="4333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8" name="Line 42"/>
          <p:cNvSpPr>
            <a:spLocks noChangeShapeType="1"/>
          </p:cNvSpPr>
          <p:nvPr/>
        </p:nvSpPr>
        <p:spPr bwMode="auto">
          <a:xfrm>
            <a:off x="7308850" y="4868863"/>
            <a:ext cx="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Text Box 44"/>
          <p:cNvSpPr txBox="1">
            <a:spLocks noChangeArrowheads="1"/>
          </p:cNvSpPr>
          <p:nvPr/>
        </p:nvSpPr>
        <p:spPr bwMode="auto">
          <a:xfrm>
            <a:off x="683568" y="3712964"/>
            <a:ext cx="395828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计算方法：</a:t>
            </a:r>
          </a:p>
          <a:p>
            <a:pPr eaLnBrk="1" hangingPunct="1">
              <a:spcBef>
                <a:spcPct val="50000"/>
              </a:spcBef>
              <a:buClrTx/>
              <a:buSzTx/>
              <a:buFontTx/>
              <a:buNone/>
            </a:pPr>
            <a:r>
              <a:rPr lang="en-US" altLang="zh-CN" sz="2000" dirty="0"/>
              <a:t>1</a:t>
            </a:r>
            <a:r>
              <a:rPr lang="zh-CN" altLang="en-US" sz="2000" dirty="0"/>
              <a:t>、流出结点的电流前面取“</a:t>
            </a:r>
            <a:r>
              <a:rPr lang="en-US" altLang="zh-CN" sz="2000" dirty="0"/>
              <a:t>+”</a:t>
            </a:r>
            <a:r>
              <a:rPr lang="zh-CN" altLang="en-US" sz="2000" dirty="0"/>
              <a:t>，</a:t>
            </a:r>
          </a:p>
          <a:p>
            <a:pPr eaLnBrk="1" hangingPunct="1">
              <a:spcBef>
                <a:spcPct val="50000"/>
              </a:spcBef>
              <a:buClrTx/>
              <a:buSzTx/>
              <a:buFontTx/>
              <a:buNone/>
            </a:pPr>
            <a:r>
              <a:rPr lang="zh-CN" altLang="en-US" sz="2000" dirty="0"/>
              <a:t>      流入结点的电流前面取“</a:t>
            </a:r>
            <a:r>
              <a:rPr lang="en-US" altLang="zh-CN" sz="2000" dirty="0"/>
              <a:t>-”</a:t>
            </a:r>
            <a:r>
              <a:rPr lang="zh-CN" altLang="en-US" sz="2000" dirty="0"/>
              <a:t>。</a:t>
            </a:r>
          </a:p>
          <a:p>
            <a:pPr eaLnBrk="1" hangingPunct="1">
              <a:spcBef>
                <a:spcPct val="50000"/>
              </a:spcBef>
              <a:buClrTx/>
              <a:buSzTx/>
              <a:buFontTx/>
              <a:buNone/>
            </a:pPr>
            <a:r>
              <a:rPr lang="en-US" altLang="zh-CN" sz="2000" dirty="0"/>
              <a:t>2</a:t>
            </a:r>
            <a:r>
              <a:rPr lang="zh-CN" altLang="en-US" sz="2000" dirty="0"/>
              <a:t>、电流是流出结点还是流入结</a:t>
            </a:r>
          </a:p>
          <a:p>
            <a:pPr eaLnBrk="1" hangingPunct="1">
              <a:spcBef>
                <a:spcPct val="50000"/>
              </a:spcBef>
              <a:buClrTx/>
              <a:buSzTx/>
              <a:buFontTx/>
              <a:buNone/>
            </a:pPr>
            <a:r>
              <a:rPr lang="zh-CN" altLang="en-US" sz="2000" dirty="0"/>
              <a:t>     点，由参考方向判断。</a:t>
            </a:r>
          </a:p>
        </p:txBody>
      </p:sp>
      <p:sp>
        <p:nvSpPr>
          <p:cNvPr id="77840" name="Text Box 45"/>
          <p:cNvSpPr txBox="1">
            <a:spLocks noChangeArrowheads="1"/>
          </p:cNvSpPr>
          <p:nvPr/>
        </p:nvSpPr>
        <p:spPr bwMode="auto">
          <a:xfrm>
            <a:off x="5148263" y="41497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2</a:t>
            </a:r>
          </a:p>
        </p:txBody>
      </p:sp>
      <p:sp>
        <p:nvSpPr>
          <p:cNvPr id="77841" name="Text Box 47"/>
          <p:cNvSpPr txBox="1">
            <a:spLocks noChangeArrowheads="1"/>
          </p:cNvSpPr>
          <p:nvPr/>
        </p:nvSpPr>
        <p:spPr bwMode="auto">
          <a:xfrm>
            <a:off x="4716463" y="47974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sp>
        <p:nvSpPr>
          <p:cNvPr id="77842" name="Text Box 48"/>
          <p:cNvSpPr txBox="1">
            <a:spLocks noChangeArrowheads="1"/>
          </p:cNvSpPr>
          <p:nvPr/>
        </p:nvSpPr>
        <p:spPr bwMode="auto">
          <a:xfrm>
            <a:off x="5435600" y="43656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3</a:t>
            </a:r>
          </a:p>
        </p:txBody>
      </p:sp>
      <p:sp>
        <p:nvSpPr>
          <p:cNvPr id="77843" name="Text Box 49"/>
          <p:cNvSpPr txBox="1">
            <a:spLocks noChangeArrowheads="1"/>
          </p:cNvSpPr>
          <p:nvPr/>
        </p:nvSpPr>
        <p:spPr bwMode="auto">
          <a:xfrm>
            <a:off x="6877050" y="47974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4</a:t>
            </a:r>
          </a:p>
        </p:txBody>
      </p:sp>
      <p:sp>
        <p:nvSpPr>
          <p:cNvPr id="77844" name="Text Box 50"/>
          <p:cNvSpPr txBox="1">
            <a:spLocks noChangeArrowheads="1"/>
          </p:cNvSpPr>
          <p:nvPr/>
        </p:nvSpPr>
        <p:spPr bwMode="auto">
          <a:xfrm>
            <a:off x="7667625" y="54451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5</a:t>
            </a:r>
          </a:p>
        </p:txBody>
      </p:sp>
      <p:sp>
        <p:nvSpPr>
          <p:cNvPr id="77845" name="Text Box 51"/>
          <p:cNvSpPr txBox="1">
            <a:spLocks noChangeArrowheads="1"/>
          </p:cNvSpPr>
          <p:nvPr/>
        </p:nvSpPr>
        <p:spPr bwMode="auto">
          <a:xfrm>
            <a:off x="5508625" y="551656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a:cs typeface="Arial" panose="020B0604020202020204" pitchFamily="34" charset="0"/>
              </a:rPr>
              <a:t>§1-8 </a:t>
            </a:r>
            <a:r>
              <a:rPr lang="zh-CN" altLang="en-US">
                <a:cs typeface="Arial" panose="020B0604020202020204" pitchFamily="34" charset="0"/>
              </a:rPr>
              <a:t>基尔霍夫定律</a:t>
            </a:r>
          </a:p>
        </p:txBody>
      </p:sp>
      <p:sp>
        <p:nvSpPr>
          <p:cNvPr id="59395" name="Rectangle 3"/>
          <p:cNvSpPr>
            <a:spLocks noGrp="1" noChangeArrowheads="1"/>
          </p:cNvSpPr>
          <p:nvPr>
            <p:ph type="body" idx="1"/>
          </p:nvPr>
        </p:nvSpPr>
        <p:spPr>
          <a:xfrm>
            <a:off x="395288" y="1341438"/>
            <a:ext cx="8229600" cy="4884737"/>
          </a:xfrm>
        </p:spPr>
        <p:txBody>
          <a:bodyPr/>
          <a:lstStyle/>
          <a:p>
            <a:pPr eaLnBrk="1" hangingPunct="1">
              <a:lnSpc>
                <a:spcPct val="80000"/>
              </a:lnSpc>
              <a:buFont typeface="Wingdings" panose="05000000000000000000" pitchFamily="2" charset="2"/>
              <a:buNone/>
              <a:defRPr/>
            </a:pPr>
            <a:r>
              <a:rPr lang="en-US" altLang="zh-CN" sz="2000" dirty="0"/>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4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6 </a:t>
            </a:r>
            <a:r>
              <a:rPr lang="en-US" altLang="zh-CN" sz="2400" dirty="0">
                <a:latin typeface="Times New Roman" panose="02020603050405020304" pitchFamily="18" charset="0"/>
              </a:rPr>
              <a:t>= 0</a:t>
            </a:r>
          </a:p>
          <a:p>
            <a:pPr marL="0" indent="0" eaLnBrk="1" hangingPunct="1">
              <a:lnSpc>
                <a:spcPct val="80000"/>
              </a:lnSpc>
              <a:buFont typeface="Wingdings" panose="05000000000000000000" pitchFamily="2" charset="2"/>
              <a:buNone/>
              <a:defRPr/>
            </a:pPr>
            <a:r>
              <a:rPr lang="en-US" altLang="zh-CN" sz="2400" dirty="0"/>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2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4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5 </a:t>
            </a:r>
            <a:r>
              <a:rPr lang="en-US" altLang="zh-CN" sz="2400" dirty="0">
                <a:latin typeface="Times New Roman" panose="02020603050405020304" pitchFamily="18" charset="0"/>
              </a:rPr>
              <a:t>= 0</a:t>
            </a:r>
          </a:p>
          <a:p>
            <a:pPr eaLnBrk="1" hangingPunct="1">
              <a:lnSpc>
                <a:spcPct val="80000"/>
              </a:lnSpc>
              <a:buFont typeface="Wingdings" panose="05000000000000000000" pitchFamily="2" charset="2"/>
              <a:buNone/>
              <a:defRPr/>
            </a:pPr>
            <a:r>
              <a:rPr lang="en-US" altLang="zh-CN" sz="2400" i="1" dirty="0">
                <a:latin typeface="Times New Roman" panose="02020603050405020304" pitchFamily="18" charset="0"/>
              </a:rPr>
              <a:t>              i</a:t>
            </a:r>
            <a:r>
              <a:rPr lang="en-US" altLang="zh-CN" sz="2400" baseline="-25000" dirty="0">
                <a:latin typeface="Times New Roman" panose="02020603050405020304" pitchFamily="18" charset="0"/>
              </a:rPr>
              <a:t>3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5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6 </a:t>
            </a:r>
            <a:r>
              <a:rPr lang="en-US" altLang="zh-CN" sz="2400" dirty="0">
                <a:latin typeface="Times New Roman" panose="02020603050405020304" pitchFamily="18" charset="0"/>
              </a:rPr>
              <a:t>= 0</a:t>
            </a:r>
          </a:p>
          <a:p>
            <a:pPr eaLnBrk="1" hangingPunct="1">
              <a:lnSpc>
                <a:spcPct val="80000"/>
              </a:lnSpc>
              <a:spcBef>
                <a:spcPts val="3000"/>
              </a:spcBef>
              <a:buFont typeface="Wingdings" panose="05000000000000000000" pitchFamily="2" charset="2"/>
              <a:buNone/>
              <a:defRPr/>
            </a:pPr>
            <a:r>
              <a:rPr lang="en-US" altLang="zh-CN" sz="2400" i="1" dirty="0">
                <a:latin typeface="Times New Roman" panose="02020603050405020304" pitchFamily="18" charset="0"/>
              </a:rPr>
              <a:t>                  i</a:t>
            </a:r>
            <a:r>
              <a:rPr lang="en-US" altLang="zh-CN" sz="2400" baseline="-25000" dirty="0">
                <a:latin typeface="Times New Roman" panose="02020603050405020304" pitchFamily="18" charset="0"/>
              </a:rPr>
              <a:t>1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2 </a:t>
            </a:r>
            <a:r>
              <a:rPr lang="en-US" altLang="zh-CN" sz="2400" dirty="0">
                <a:latin typeface="Times New Roman" panose="02020603050405020304" pitchFamily="18" charset="0"/>
              </a:rPr>
              <a:t>+ </a:t>
            </a: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3 </a:t>
            </a:r>
            <a:r>
              <a:rPr lang="en-US" altLang="zh-CN" sz="2400" dirty="0">
                <a:latin typeface="Times New Roman" panose="02020603050405020304" pitchFamily="18" charset="0"/>
              </a:rPr>
              <a:t>= 0</a:t>
            </a:r>
          </a:p>
          <a:p>
            <a:pPr eaLnBrk="1" hangingPunct="1">
              <a:lnSpc>
                <a:spcPct val="80000"/>
              </a:lnSpc>
              <a:defRPr/>
            </a:pPr>
            <a:endParaRPr lang="en-US" altLang="zh-CN" sz="2400" dirty="0"/>
          </a:p>
          <a:p>
            <a:pPr eaLnBrk="1" hangingPunct="1">
              <a:lnSpc>
                <a:spcPct val="80000"/>
              </a:lnSpc>
              <a:defRPr/>
            </a:pPr>
            <a:endParaRPr lang="en-US" altLang="zh-CN" sz="2400" dirty="0"/>
          </a:p>
          <a:p>
            <a:pPr eaLnBrk="1" hangingPunct="1">
              <a:lnSpc>
                <a:spcPct val="80000"/>
              </a:lnSpc>
              <a:defRPr/>
            </a:pPr>
            <a:r>
              <a:rPr lang="zh-CN" altLang="en-US" sz="2400" dirty="0"/>
              <a:t>电流连续性</a:t>
            </a:r>
            <a:endParaRPr lang="en-US" altLang="zh-CN" sz="2400" dirty="0"/>
          </a:p>
          <a:p>
            <a:pPr marL="457200" lvl="1" indent="0" eaLnBrk="1" hangingPunct="1">
              <a:lnSpc>
                <a:spcPct val="80000"/>
              </a:lnSpc>
              <a:buFont typeface="Wingdings" panose="05000000000000000000" pitchFamily="2" charset="2"/>
              <a:buNone/>
              <a:defRPr/>
            </a:pPr>
            <a:r>
              <a:rPr lang="zh-CN" altLang="en-US" sz="2000" dirty="0"/>
              <a:t>通过一个闭合面的支路电流的代数和为零。闭合面又称为广义结点。</a:t>
            </a:r>
            <a:r>
              <a:rPr lang="zh-CN" altLang="en-US" sz="1800" dirty="0"/>
              <a:t>   </a:t>
            </a:r>
          </a:p>
        </p:txBody>
      </p:sp>
      <p:sp>
        <p:nvSpPr>
          <p:cNvPr id="79876" name="Rectangle 4"/>
          <p:cNvSpPr>
            <a:spLocks noChangeArrowheads="1"/>
          </p:cNvSpPr>
          <p:nvPr/>
        </p:nvSpPr>
        <p:spPr bwMode="auto">
          <a:xfrm>
            <a:off x="4427538" y="2060575"/>
            <a:ext cx="288925"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77" name="Rectangle 5"/>
          <p:cNvSpPr>
            <a:spLocks noChangeArrowheads="1"/>
          </p:cNvSpPr>
          <p:nvPr/>
        </p:nvSpPr>
        <p:spPr bwMode="auto">
          <a:xfrm>
            <a:off x="4427538" y="2852738"/>
            <a:ext cx="288925"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78" name="Rectangle 6"/>
          <p:cNvSpPr>
            <a:spLocks noChangeArrowheads="1"/>
          </p:cNvSpPr>
          <p:nvPr/>
        </p:nvSpPr>
        <p:spPr bwMode="auto">
          <a:xfrm>
            <a:off x="6300788" y="2060575"/>
            <a:ext cx="287337"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79" name="Rectangle 8"/>
          <p:cNvSpPr>
            <a:spLocks noChangeArrowheads="1"/>
          </p:cNvSpPr>
          <p:nvPr/>
        </p:nvSpPr>
        <p:spPr bwMode="auto">
          <a:xfrm>
            <a:off x="6300788" y="2852738"/>
            <a:ext cx="287337"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80" name="Rectangle 9"/>
          <p:cNvSpPr>
            <a:spLocks noChangeArrowheads="1"/>
          </p:cNvSpPr>
          <p:nvPr/>
        </p:nvSpPr>
        <p:spPr bwMode="auto">
          <a:xfrm>
            <a:off x="7451725" y="2420938"/>
            <a:ext cx="288925"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81" name="Rectangle 10"/>
          <p:cNvSpPr>
            <a:spLocks noChangeArrowheads="1"/>
          </p:cNvSpPr>
          <p:nvPr/>
        </p:nvSpPr>
        <p:spPr bwMode="auto">
          <a:xfrm>
            <a:off x="5219700" y="1628775"/>
            <a:ext cx="431800" cy="2889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82" name="Rectangle 11"/>
          <p:cNvSpPr>
            <a:spLocks noChangeArrowheads="1"/>
          </p:cNvSpPr>
          <p:nvPr/>
        </p:nvSpPr>
        <p:spPr bwMode="auto">
          <a:xfrm>
            <a:off x="5292725" y="3500438"/>
            <a:ext cx="503238" cy="28733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79883" name="AutoShape 13"/>
          <p:cNvCxnSpPr>
            <a:cxnSpLocks noChangeShapeType="1"/>
            <a:stCxn id="79877" idx="2"/>
            <a:endCxn id="79882" idx="1"/>
          </p:cNvCxnSpPr>
          <p:nvPr/>
        </p:nvCxnSpPr>
        <p:spPr bwMode="auto">
          <a:xfrm rot="16200000" flipH="1">
            <a:off x="4752182" y="3104356"/>
            <a:ext cx="360362" cy="720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4" name="AutoShape 14"/>
          <p:cNvCxnSpPr>
            <a:cxnSpLocks noChangeShapeType="1"/>
            <a:stCxn id="79876" idx="0"/>
            <a:endCxn id="79881" idx="1"/>
          </p:cNvCxnSpPr>
          <p:nvPr/>
        </p:nvCxnSpPr>
        <p:spPr bwMode="auto">
          <a:xfrm rot="-5400000">
            <a:off x="4752181" y="1593057"/>
            <a:ext cx="287337" cy="6477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5" name="AutoShape 16"/>
          <p:cNvCxnSpPr>
            <a:cxnSpLocks noChangeShapeType="1"/>
            <a:stCxn id="79876" idx="2"/>
            <a:endCxn id="79877" idx="0"/>
          </p:cNvCxnSpPr>
          <p:nvPr/>
        </p:nvCxnSpPr>
        <p:spPr bwMode="auto">
          <a:xfrm rot="5400000">
            <a:off x="4391818" y="2672557"/>
            <a:ext cx="3603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6" name="AutoShape 17"/>
          <p:cNvCxnSpPr>
            <a:cxnSpLocks noChangeShapeType="1"/>
            <a:stCxn id="79881" idx="3"/>
            <a:endCxn id="79878" idx="0"/>
          </p:cNvCxnSpPr>
          <p:nvPr/>
        </p:nvCxnSpPr>
        <p:spPr bwMode="auto">
          <a:xfrm>
            <a:off x="5651500" y="1773238"/>
            <a:ext cx="793750" cy="28733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7" name="AutoShape 18"/>
          <p:cNvCxnSpPr>
            <a:cxnSpLocks noChangeShapeType="1"/>
            <a:stCxn id="79881" idx="3"/>
            <a:endCxn id="79880" idx="0"/>
          </p:cNvCxnSpPr>
          <p:nvPr/>
        </p:nvCxnSpPr>
        <p:spPr bwMode="auto">
          <a:xfrm>
            <a:off x="5651500" y="1773238"/>
            <a:ext cx="1944688" cy="6477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8" name="AutoShape 19"/>
          <p:cNvCxnSpPr>
            <a:cxnSpLocks noChangeShapeType="1"/>
            <a:stCxn id="79882" idx="3"/>
            <a:endCxn id="79880" idx="2"/>
          </p:cNvCxnSpPr>
          <p:nvPr/>
        </p:nvCxnSpPr>
        <p:spPr bwMode="auto">
          <a:xfrm flipV="1">
            <a:off x="5795963" y="2852738"/>
            <a:ext cx="1800225" cy="7921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9" name="AutoShape 20"/>
          <p:cNvCxnSpPr>
            <a:cxnSpLocks noChangeShapeType="1"/>
            <a:stCxn id="79878" idx="2"/>
            <a:endCxn id="79879" idx="0"/>
          </p:cNvCxnSpPr>
          <p:nvPr/>
        </p:nvCxnSpPr>
        <p:spPr bwMode="auto">
          <a:xfrm rot="5400000">
            <a:off x="6265068" y="2672557"/>
            <a:ext cx="36036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90" name="AutoShape 21"/>
          <p:cNvCxnSpPr>
            <a:cxnSpLocks noChangeShapeType="1"/>
            <a:stCxn id="79879" idx="2"/>
            <a:endCxn id="79882" idx="3"/>
          </p:cNvCxnSpPr>
          <p:nvPr/>
        </p:nvCxnSpPr>
        <p:spPr bwMode="auto">
          <a:xfrm rot="5400000">
            <a:off x="5940426" y="3140075"/>
            <a:ext cx="360362" cy="649287"/>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91" name="Rectangle 22"/>
          <p:cNvSpPr>
            <a:spLocks noChangeArrowheads="1"/>
          </p:cNvSpPr>
          <p:nvPr/>
        </p:nvSpPr>
        <p:spPr bwMode="auto">
          <a:xfrm>
            <a:off x="5292725" y="2565400"/>
            <a:ext cx="503238" cy="2873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79892" name="AutoShape 23"/>
          <p:cNvCxnSpPr>
            <a:cxnSpLocks noChangeShapeType="1"/>
            <a:stCxn id="79891" idx="1"/>
            <a:endCxn id="79876" idx="2"/>
          </p:cNvCxnSpPr>
          <p:nvPr/>
        </p:nvCxnSpPr>
        <p:spPr bwMode="auto">
          <a:xfrm rot="10800000">
            <a:off x="4572000" y="2492375"/>
            <a:ext cx="720725" cy="21748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93" name="AutoShape 24"/>
          <p:cNvCxnSpPr>
            <a:cxnSpLocks noChangeShapeType="1"/>
            <a:stCxn id="79891" idx="3"/>
            <a:endCxn id="79879" idx="0"/>
          </p:cNvCxnSpPr>
          <p:nvPr/>
        </p:nvCxnSpPr>
        <p:spPr bwMode="auto">
          <a:xfrm>
            <a:off x="5795963" y="2709863"/>
            <a:ext cx="649287" cy="14287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894" name="Oval 25"/>
          <p:cNvSpPr>
            <a:spLocks noChangeArrowheads="1"/>
          </p:cNvSpPr>
          <p:nvPr/>
        </p:nvSpPr>
        <p:spPr bwMode="auto">
          <a:xfrm>
            <a:off x="4533900" y="3608388"/>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95" name="Oval 26"/>
          <p:cNvSpPr>
            <a:spLocks noChangeArrowheads="1"/>
          </p:cNvSpPr>
          <p:nvPr/>
        </p:nvSpPr>
        <p:spPr bwMode="auto">
          <a:xfrm>
            <a:off x="4533900" y="26733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96" name="Oval 27"/>
          <p:cNvSpPr>
            <a:spLocks noChangeArrowheads="1"/>
          </p:cNvSpPr>
          <p:nvPr/>
        </p:nvSpPr>
        <p:spPr bwMode="auto">
          <a:xfrm>
            <a:off x="6405563" y="26733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97" name="Oval 28"/>
          <p:cNvSpPr>
            <a:spLocks noChangeArrowheads="1"/>
          </p:cNvSpPr>
          <p:nvPr/>
        </p:nvSpPr>
        <p:spPr bwMode="auto">
          <a:xfrm>
            <a:off x="6405563" y="3608388"/>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98" name="Oval 29"/>
          <p:cNvSpPr>
            <a:spLocks noChangeArrowheads="1"/>
          </p:cNvSpPr>
          <p:nvPr/>
        </p:nvSpPr>
        <p:spPr bwMode="auto">
          <a:xfrm>
            <a:off x="4533900" y="17335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899" name="Oval 30"/>
          <p:cNvSpPr>
            <a:spLocks noChangeArrowheads="1"/>
          </p:cNvSpPr>
          <p:nvPr/>
        </p:nvSpPr>
        <p:spPr bwMode="auto">
          <a:xfrm>
            <a:off x="6408738" y="1736725"/>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9900" name="Oval 31"/>
          <p:cNvSpPr>
            <a:spLocks noChangeArrowheads="1"/>
          </p:cNvSpPr>
          <p:nvPr/>
        </p:nvSpPr>
        <p:spPr bwMode="auto">
          <a:xfrm>
            <a:off x="4140200" y="1628775"/>
            <a:ext cx="287338" cy="2889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4</a:t>
            </a:r>
          </a:p>
        </p:txBody>
      </p:sp>
      <p:sp>
        <p:nvSpPr>
          <p:cNvPr id="79901" name="Oval 32"/>
          <p:cNvSpPr>
            <a:spLocks noChangeArrowheads="1"/>
          </p:cNvSpPr>
          <p:nvPr/>
        </p:nvSpPr>
        <p:spPr bwMode="auto">
          <a:xfrm>
            <a:off x="4211638" y="2492375"/>
            <a:ext cx="287337" cy="2889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5</a:t>
            </a:r>
          </a:p>
        </p:txBody>
      </p:sp>
      <p:sp>
        <p:nvSpPr>
          <p:cNvPr id="79902" name="Oval 33"/>
          <p:cNvSpPr>
            <a:spLocks noChangeArrowheads="1"/>
          </p:cNvSpPr>
          <p:nvPr/>
        </p:nvSpPr>
        <p:spPr bwMode="auto">
          <a:xfrm>
            <a:off x="4140200" y="3500438"/>
            <a:ext cx="287338" cy="2889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6</a:t>
            </a:r>
          </a:p>
        </p:txBody>
      </p:sp>
      <p:sp>
        <p:nvSpPr>
          <p:cNvPr id="79903" name="Oval 34"/>
          <p:cNvSpPr>
            <a:spLocks noChangeArrowheads="1"/>
          </p:cNvSpPr>
          <p:nvPr/>
        </p:nvSpPr>
        <p:spPr bwMode="auto">
          <a:xfrm>
            <a:off x="6516688" y="1484313"/>
            <a:ext cx="287337" cy="2889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79904" name="Oval 35"/>
          <p:cNvSpPr>
            <a:spLocks noChangeArrowheads="1"/>
          </p:cNvSpPr>
          <p:nvPr/>
        </p:nvSpPr>
        <p:spPr bwMode="auto">
          <a:xfrm>
            <a:off x="6588125" y="2565400"/>
            <a:ext cx="287338" cy="2889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79905" name="Oval 36"/>
          <p:cNvSpPr>
            <a:spLocks noChangeArrowheads="1"/>
          </p:cNvSpPr>
          <p:nvPr/>
        </p:nvSpPr>
        <p:spPr bwMode="auto">
          <a:xfrm>
            <a:off x="6372225" y="3789363"/>
            <a:ext cx="287338" cy="2889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79906" name="Line 37"/>
          <p:cNvSpPr>
            <a:spLocks noChangeShapeType="1"/>
          </p:cNvSpPr>
          <p:nvPr/>
        </p:nvSpPr>
        <p:spPr bwMode="auto">
          <a:xfrm flipH="1">
            <a:off x="5795963" y="17732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7" name="Line 38"/>
          <p:cNvSpPr>
            <a:spLocks noChangeShapeType="1"/>
          </p:cNvSpPr>
          <p:nvPr/>
        </p:nvSpPr>
        <p:spPr bwMode="auto">
          <a:xfrm>
            <a:off x="5867400" y="2708275"/>
            <a:ext cx="4333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8" name="Line 39"/>
          <p:cNvSpPr>
            <a:spLocks noChangeShapeType="1"/>
          </p:cNvSpPr>
          <p:nvPr/>
        </p:nvSpPr>
        <p:spPr bwMode="auto">
          <a:xfrm flipH="1">
            <a:off x="5940425" y="3644900"/>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9" name="Text Box 41"/>
          <p:cNvSpPr txBox="1">
            <a:spLocks noChangeArrowheads="1"/>
          </p:cNvSpPr>
          <p:nvPr/>
        </p:nvSpPr>
        <p:spPr bwMode="auto">
          <a:xfrm>
            <a:off x="5867400" y="141287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sp>
        <p:nvSpPr>
          <p:cNvPr id="79910" name="Text Box 42"/>
          <p:cNvSpPr txBox="1">
            <a:spLocks noChangeArrowheads="1"/>
          </p:cNvSpPr>
          <p:nvPr/>
        </p:nvSpPr>
        <p:spPr bwMode="auto">
          <a:xfrm>
            <a:off x="5867400" y="23495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2</a:t>
            </a:r>
          </a:p>
        </p:txBody>
      </p:sp>
      <p:sp>
        <p:nvSpPr>
          <p:cNvPr id="79911" name="Text Box 43"/>
          <p:cNvSpPr txBox="1">
            <a:spLocks noChangeArrowheads="1"/>
          </p:cNvSpPr>
          <p:nvPr/>
        </p:nvSpPr>
        <p:spPr bwMode="auto">
          <a:xfrm>
            <a:off x="5867400" y="32845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3</a:t>
            </a:r>
          </a:p>
        </p:txBody>
      </p:sp>
      <p:sp>
        <p:nvSpPr>
          <p:cNvPr id="79912" name="Text Box 44"/>
          <p:cNvSpPr txBox="1">
            <a:spLocks noChangeArrowheads="1"/>
          </p:cNvSpPr>
          <p:nvPr/>
        </p:nvSpPr>
        <p:spPr bwMode="auto">
          <a:xfrm>
            <a:off x="6516688" y="17732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4</a:t>
            </a:r>
          </a:p>
        </p:txBody>
      </p:sp>
      <p:sp>
        <p:nvSpPr>
          <p:cNvPr id="79913" name="Text Box 45"/>
          <p:cNvSpPr txBox="1">
            <a:spLocks noChangeArrowheads="1"/>
          </p:cNvSpPr>
          <p:nvPr/>
        </p:nvSpPr>
        <p:spPr bwMode="auto">
          <a:xfrm>
            <a:off x="6516688" y="32845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5</a:t>
            </a:r>
          </a:p>
        </p:txBody>
      </p:sp>
      <p:sp>
        <p:nvSpPr>
          <p:cNvPr id="79914" name="Line 46"/>
          <p:cNvSpPr>
            <a:spLocks noChangeShapeType="1"/>
          </p:cNvSpPr>
          <p:nvPr/>
        </p:nvSpPr>
        <p:spPr bwMode="auto">
          <a:xfrm>
            <a:off x="6443663" y="177323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5" name="Line 47"/>
          <p:cNvSpPr>
            <a:spLocks noChangeShapeType="1"/>
          </p:cNvSpPr>
          <p:nvPr/>
        </p:nvSpPr>
        <p:spPr bwMode="auto">
          <a:xfrm flipV="1">
            <a:off x="6443663" y="3357563"/>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6" name="Line 48"/>
          <p:cNvSpPr>
            <a:spLocks noChangeShapeType="1"/>
          </p:cNvSpPr>
          <p:nvPr/>
        </p:nvSpPr>
        <p:spPr bwMode="auto">
          <a:xfrm flipV="1">
            <a:off x="7596188" y="184467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7" name="Text Box 50"/>
          <p:cNvSpPr txBox="1">
            <a:spLocks noChangeArrowheads="1"/>
          </p:cNvSpPr>
          <p:nvPr/>
        </p:nvSpPr>
        <p:spPr bwMode="auto">
          <a:xfrm>
            <a:off x="7524750" y="191611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6</a:t>
            </a:r>
          </a:p>
        </p:txBody>
      </p:sp>
      <p:sp>
        <p:nvSpPr>
          <p:cNvPr id="59444" name="Oval 52"/>
          <p:cNvSpPr>
            <a:spLocks noChangeArrowheads="1"/>
          </p:cNvSpPr>
          <p:nvPr/>
        </p:nvSpPr>
        <p:spPr bwMode="auto">
          <a:xfrm>
            <a:off x="5940425" y="1341438"/>
            <a:ext cx="2089150" cy="2951162"/>
          </a:xfrm>
          <a:prstGeom prst="ellipse">
            <a:avLst/>
          </a:prstGeom>
          <a:noFill/>
          <a:ln w="9525" algn="ctr">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79" name="AutoShape 0"/>
          <p:cNvSpPr>
            <a:spLocks/>
          </p:cNvSpPr>
          <p:nvPr/>
        </p:nvSpPr>
        <p:spPr bwMode="auto">
          <a:xfrm>
            <a:off x="1116013" y="1484313"/>
            <a:ext cx="287337" cy="1189037"/>
          </a:xfrm>
          <a:prstGeom prst="leftBrace">
            <a:avLst>
              <a:gd name="adj1" fmla="val 4594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44080" name="AutoShape 1"/>
          <p:cNvSpPr>
            <a:spLocks noChangeArrowheads="1"/>
          </p:cNvSpPr>
          <p:nvPr/>
        </p:nvSpPr>
        <p:spPr bwMode="auto">
          <a:xfrm>
            <a:off x="1150938" y="3068638"/>
            <a:ext cx="503237" cy="287337"/>
          </a:xfrm>
          <a:prstGeom prst="rightArrow">
            <a:avLst>
              <a:gd name="adj1" fmla="val 50000"/>
              <a:gd name="adj2" fmla="val 43785"/>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8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44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4" grpId="0" animBg="1"/>
      <p:bldP spid="44079" grpId="0" animBg="1"/>
      <p:bldP spid="4408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a:cs typeface="Arial" panose="020B0604020202020204" pitchFamily="34" charset="0"/>
              </a:rPr>
              <a:t>§1-8 </a:t>
            </a:r>
            <a:r>
              <a:rPr lang="zh-CN" altLang="en-US">
                <a:cs typeface="Arial" panose="020B0604020202020204" pitchFamily="34" charset="0"/>
              </a:rPr>
              <a:t>基尔霍夫定律</a:t>
            </a:r>
          </a:p>
        </p:txBody>
      </p:sp>
      <p:sp>
        <p:nvSpPr>
          <p:cNvPr id="45059" name="Rectangle 3"/>
          <p:cNvSpPr>
            <a:spLocks noGrp="1" noChangeArrowheads="1"/>
          </p:cNvSpPr>
          <p:nvPr>
            <p:ph type="body" idx="1"/>
          </p:nvPr>
        </p:nvSpPr>
        <p:spPr/>
        <p:txBody>
          <a:bodyPr/>
          <a:lstStyle/>
          <a:p>
            <a:pPr eaLnBrk="1" hangingPunct="1">
              <a:defRPr/>
            </a:pPr>
            <a:r>
              <a:rPr lang="zh-CN" altLang="en-US"/>
              <a:t>基尔霍夫电压定律</a:t>
            </a:r>
            <a:r>
              <a:rPr lang="en-US" altLang="zh-CN"/>
              <a:t>(KVL):</a:t>
            </a:r>
          </a:p>
          <a:p>
            <a:pPr eaLnBrk="1" hangingPunct="1">
              <a:buFont typeface="Wingdings" panose="05000000000000000000" pitchFamily="2" charset="2"/>
              <a:buNone/>
              <a:defRPr/>
            </a:pPr>
            <a:r>
              <a:rPr lang="en-US" altLang="zh-CN"/>
              <a:t>   </a:t>
            </a:r>
            <a:r>
              <a:rPr lang="zh-CN" altLang="en-US"/>
              <a:t>在集总电路中，在任何时刻，沿任一回路，所有支路电压的代数和恒等于零。</a:t>
            </a:r>
          </a:p>
          <a:p>
            <a:pPr eaLnBrk="1" hangingPunct="1">
              <a:buFont typeface="Wingdings" panose="05000000000000000000" pitchFamily="2" charset="2"/>
              <a:buNone/>
              <a:defRPr/>
            </a:pPr>
            <a:r>
              <a:rPr lang="zh-CN" altLang="en-US"/>
              <a:t>      即：</a:t>
            </a:r>
            <a:r>
              <a:rPr lang="el-GR" altLang="zh-CN">
                <a:cs typeface="Arial" panose="020B0604020202020204" pitchFamily="34" charset="0"/>
              </a:rPr>
              <a:t>Σ</a:t>
            </a:r>
            <a:r>
              <a:rPr lang="en-US" altLang="zh-CN" i="1">
                <a:latin typeface="Times New Roman" panose="02020603050405020304" pitchFamily="18" charset="0"/>
                <a:cs typeface="Arial" panose="020B0604020202020204" pitchFamily="34" charset="0"/>
              </a:rPr>
              <a:t>u = 0</a:t>
            </a:r>
            <a:endParaRPr lang="el-GR" altLang="zh-CN" i="1">
              <a:latin typeface="Times New Roman" panose="02020603050405020304" pitchFamily="18" charset="0"/>
              <a:cs typeface="Arial" panose="020B0604020202020204" pitchFamily="34" charset="0"/>
            </a:endParaRPr>
          </a:p>
        </p:txBody>
      </p:sp>
      <p:grpSp>
        <p:nvGrpSpPr>
          <p:cNvPr id="81924" name="Group 4"/>
          <p:cNvGrpSpPr>
            <a:grpSpLocks/>
          </p:cNvGrpSpPr>
          <p:nvPr/>
        </p:nvGrpSpPr>
        <p:grpSpPr bwMode="auto">
          <a:xfrm>
            <a:off x="5076825" y="3933825"/>
            <a:ext cx="3313113" cy="2160588"/>
            <a:chOff x="2789" y="1525"/>
            <a:chExt cx="2087" cy="1361"/>
          </a:xfrm>
        </p:grpSpPr>
        <p:sp>
          <p:nvSpPr>
            <p:cNvPr id="81961" name="Rectangle 5"/>
            <p:cNvSpPr>
              <a:spLocks noChangeArrowheads="1"/>
            </p:cNvSpPr>
            <p:nvPr/>
          </p:nvSpPr>
          <p:spPr bwMode="auto">
            <a:xfrm>
              <a:off x="2789" y="2251"/>
              <a:ext cx="182" cy="27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62" name="Rectangle 6"/>
            <p:cNvSpPr>
              <a:spLocks noChangeArrowheads="1"/>
            </p:cNvSpPr>
            <p:nvPr/>
          </p:nvSpPr>
          <p:spPr bwMode="auto">
            <a:xfrm>
              <a:off x="3334" y="1979"/>
              <a:ext cx="317" cy="1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63" name="Rectangle 7"/>
            <p:cNvSpPr>
              <a:spLocks noChangeArrowheads="1"/>
            </p:cNvSpPr>
            <p:nvPr/>
          </p:nvSpPr>
          <p:spPr bwMode="auto">
            <a:xfrm>
              <a:off x="3379" y="1525"/>
              <a:ext cx="272" cy="181"/>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64" name="Rectangle 8"/>
            <p:cNvSpPr>
              <a:spLocks noChangeArrowheads="1"/>
            </p:cNvSpPr>
            <p:nvPr/>
          </p:nvSpPr>
          <p:spPr bwMode="auto">
            <a:xfrm>
              <a:off x="3379" y="2704"/>
              <a:ext cx="272" cy="18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65" name="Rectangle 9"/>
            <p:cNvSpPr>
              <a:spLocks noChangeArrowheads="1"/>
            </p:cNvSpPr>
            <p:nvPr/>
          </p:nvSpPr>
          <p:spPr bwMode="auto">
            <a:xfrm>
              <a:off x="4105" y="2296"/>
              <a:ext cx="181" cy="31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66" name="Rectangle 10"/>
            <p:cNvSpPr>
              <a:spLocks noChangeArrowheads="1"/>
            </p:cNvSpPr>
            <p:nvPr/>
          </p:nvSpPr>
          <p:spPr bwMode="auto">
            <a:xfrm>
              <a:off x="4694" y="2296"/>
              <a:ext cx="182" cy="31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67" name="Line 11"/>
            <p:cNvSpPr>
              <a:spLocks noChangeShapeType="1"/>
            </p:cNvSpPr>
            <p:nvPr/>
          </p:nvSpPr>
          <p:spPr bwMode="auto">
            <a:xfrm>
              <a:off x="2880" y="2523"/>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8" name="Line 12"/>
            <p:cNvSpPr>
              <a:spLocks noChangeShapeType="1"/>
            </p:cNvSpPr>
            <p:nvPr/>
          </p:nvSpPr>
          <p:spPr bwMode="auto">
            <a:xfrm>
              <a:off x="2880" y="2795"/>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9" name="Line 13"/>
            <p:cNvSpPr>
              <a:spLocks noChangeShapeType="1"/>
            </p:cNvSpPr>
            <p:nvPr/>
          </p:nvSpPr>
          <p:spPr bwMode="auto">
            <a:xfrm>
              <a:off x="3651" y="2795"/>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0" name="Line 14"/>
            <p:cNvSpPr>
              <a:spLocks noChangeShapeType="1"/>
            </p:cNvSpPr>
            <p:nvPr/>
          </p:nvSpPr>
          <p:spPr bwMode="auto">
            <a:xfrm flipV="1">
              <a:off x="2880" y="1616"/>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1" name="Line 15"/>
            <p:cNvSpPr>
              <a:spLocks noChangeShapeType="1"/>
            </p:cNvSpPr>
            <p:nvPr/>
          </p:nvSpPr>
          <p:spPr bwMode="auto">
            <a:xfrm>
              <a:off x="2880" y="1616"/>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2" name="Line 16"/>
            <p:cNvSpPr>
              <a:spLocks noChangeShapeType="1"/>
            </p:cNvSpPr>
            <p:nvPr/>
          </p:nvSpPr>
          <p:spPr bwMode="auto">
            <a:xfrm>
              <a:off x="2880" y="2069"/>
              <a:ext cx="4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3" name="Line 17"/>
            <p:cNvSpPr>
              <a:spLocks noChangeShapeType="1"/>
            </p:cNvSpPr>
            <p:nvPr/>
          </p:nvSpPr>
          <p:spPr bwMode="auto">
            <a:xfrm>
              <a:off x="3651" y="1616"/>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4" name="Line 18"/>
            <p:cNvSpPr>
              <a:spLocks noChangeShapeType="1"/>
            </p:cNvSpPr>
            <p:nvPr/>
          </p:nvSpPr>
          <p:spPr bwMode="auto">
            <a:xfrm flipV="1">
              <a:off x="4195" y="1616"/>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5" name="Line 19"/>
            <p:cNvSpPr>
              <a:spLocks noChangeShapeType="1"/>
            </p:cNvSpPr>
            <p:nvPr/>
          </p:nvSpPr>
          <p:spPr bwMode="auto">
            <a:xfrm>
              <a:off x="3651" y="2069"/>
              <a:ext cx="5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6" name="Line 20"/>
            <p:cNvSpPr>
              <a:spLocks noChangeShapeType="1"/>
            </p:cNvSpPr>
            <p:nvPr/>
          </p:nvSpPr>
          <p:spPr bwMode="auto">
            <a:xfrm>
              <a:off x="4195" y="2069"/>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7" name="Line 21"/>
            <p:cNvSpPr>
              <a:spLocks noChangeShapeType="1"/>
            </p:cNvSpPr>
            <p:nvPr/>
          </p:nvSpPr>
          <p:spPr bwMode="auto">
            <a:xfrm>
              <a:off x="4785"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8" name="Oval 22"/>
            <p:cNvSpPr>
              <a:spLocks noChangeArrowheads="1"/>
            </p:cNvSpPr>
            <p:nvPr/>
          </p:nvSpPr>
          <p:spPr bwMode="auto">
            <a:xfrm>
              <a:off x="2856" y="2047"/>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79" name="Oval 23"/>
            <p:cNvSpPr>
              <a:spLocks noChangeArrowheads="1"/>
            </p:cNvSpPr>
            <p:nvPr/>
          </p:nvSpPr>
          <p:spPr bwMode="auto">
            <a:xfrm>
              <a:off x="4171" y="2047"/>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80" name="Oval 24"/>
            <p:cNvSpPr>
              <a:spLocks noChangeArrowheads="1"/>
            </p:cNvSpPr>
            <p:nvPr/>
          </p:nvSpPr>
          <p:spPr bwMode="auto">
            <a:xfrm>
              <a:off x="4173" y="2772"/>
              <a:ext cx="46"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sp>
        <p:nvSpPr>
          <p:cNvPr id="81925" name="Line 25"/>
          <p:cNvSpPr>
            <a:spLocks noChangeShapeType="1"/>
          </p:cNvSpPr>
          <p:nvPr/>
        </p:nvSpPr>
        <p:spPr bwMode="auto">
          <a:xfrm flipV="1">
            <a:off x="7308850" y="56610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6" name="Line 26"/>
          <p:cNvSpPr>
            <a:spLocks noChangeShapeType="1"/>
          </p:cNvSpPr>
          <p:nvPr/>
        </p:nvSpPr>
        <p:spPr bwMode="auto">
          <a:xfrm flipV="1">
            <a:off x="8243888" y="566102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927" name="Group 27"/>
          <p:cNvGrpSpPr>
            <a:grpSpLocks/>
          </p:cNvGrpSpPr>
          <p:nvPr/>
        </p:nvGrpSpPr>
        <p:grpSpPr bwMode="auto">
          <a:xfrm>
            <a:off x="4716463" y="3573463"/>
            <a:ext cx="4105275" cy="2592387"/>
            <a:chOff x="2971" y="2251"/>
            <a:chExt cx="2586" cy="1633"/>
          </a:xfrm>
        </p:grpSpPr>
        <p:sp>
          <p:nvSpPr>
            <p:cNvPr id="81951" name="Oval 28"/>
            <p:cNvSpPr>
              <a:spLocks noChangeArrowheads="1"/>
            </p:cNvSpPr>
            <p:nvPr/>
          </p:nvSpPr>
          <p:spPr bwMode="auto">
            <a:xfrm>
              <a:off x="3061" y="2931"/>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81952" name="Oval 29"/>
            <p:cNvSpPr>
              <a:spLocks noChangeArrowheads="1"/>
            </p:cNvSpPr>
            <p:nvPr/>
          </p:nvSpPr>
          <p:spPr bwMode="auto">
            <a:xfrm>
              <a:off x="3061" y="3657"/>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81953" name="Oval 30"/>
            <p:cNvSpPr>
              <a:spLocks noChangeArrowheads="1"/>
            </p:cNvSpPr>
            <p:nvPr/>
          </p:nvSpPr>
          <p:spPr bwMode="auto">
            <a:xfrm>
              <a:off x="4649" y="2886"/>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81954" name="Oval 31"/>
            <p:cNvSpPr>
              <a:spLocks noChangeArrowheads="1"/>
            </p:cNvSpPr>
            <p:nvPr/>
          </p:nvSpPr>
          <p:spPr bwMode="auto">
            <a:xfrm>
              <a:off x="4649" y="3748"/>
              <a:ext cx="137" cy="13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4</a:t>
              </a:r>
            </a:p>
          </p:txBody>
        </p:sp>
        <p:sp>
          <p:nvSpPr>
            <p:cNvPr id="81955" name="Text Box 32"/>
            <p:cNvSpPr txBox="1">
              <a:spLocks noChangeArrowheads="1"/>
            </p:cNvSpPr>
            <p:nvPr/>
          </p:nvSpPr>
          <p:spPr bwMode="auto">
            <a:xfrm>
              <a:off x="2971" y="3203"/>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1</a:t>
              </a:r>
            </a:p>
          </p:txBody>
        </p:sp>
        <p:sp>
          <p:nvSpPr>
            <p:cNvPr id="81956" name="Text Box 33"/>
            <p:cNvSpPr txBox="1">
              <a:spLocks noChangeArrowheads="1"/>
            </p:cNvSpPr>
            <p:nvPr/>
          </p:nvSpPr>
          <p:spPr bwMode="auto">
            <a:xfrm>
              <a:off x="3787" y="225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2</a:t>
              </a:r>
            </a:p>
          </p:txBody>
        </p:sp>
        <p:sp>
          <p:nvSpPr>
            <p:cNvPr id="81957" name="Text Box 34"/>
            <p:cNvSpPr txBox="1">
              <a:spLocks noChangeArrowheads="1"/>
            </p:cNvSpPr>
            <p:nvPr/>
          </p:nvSpPr>
          <p:spPr bwMode="auto">
            <a:xfrm>
              <a:off x="3742" y="275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3</a:t>
              </a:r>
            </a:p>
          </p:txBody>
        </p:sp>
        <p:sp>
          <p:nvSpPr>
            <p:cNvPr id="81958" name="Text Box 35"/>
            <p:cNvSpPr txBox="1">
              <a:spLocks noChangeArrowheads="1"/>
            </p:cNvSpPr>
            <p:nvPr/>
          </p:nvSpPr>
          <p:spPr bwMode="auto">
            <a:xfrm>
              <a:off x="4241" y="3249"/>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4</a:t>
              </a:r>
            </a:p>
          </p:txBody>
        </p:sp>
        <p:sp>
          <p:nvSpPr>
            <p:cNvPr id="81959" name="Text Box 36"/>
            <p:cNvSpPr txBox="1">
              <a:spLocks noChangeArrowheads="1"/>
            </p:cNvSpPr>
            <p:nvPr/>
          </p:nvSpPr>
          <p:spPr bwMode="auto">
            <a:xfrm>
              <a:off x="5284" y="3294"/>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81960" name="Text Box 37"/>
            <p:cNvSpPr txBox="1">
              <a:spLocks noChangeArrowheads="1"/>
            </p:cNvSpPr>
            <p:nvPr/>
          </p:nvSpPr>
          <p:spPr bwMode="auto">
            <a:xfrm>
              <a:off x="3787" y="343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6</a:t>
              </a:r>
            </a:p>
          </p:txBody>
        </p:sp>
      </p:grpSp>
      <p:sp>
        <p:nvSpPr>
          <p:cNvPr id="81928" name="Oval 41"/>
          <p:cNvSpPr>
            <a:spLocks noChangeArrowheads="1"/>
          </p:cNvSpPr>
          <p:nvPr/>
        </p:nvSpPr>
        <p:spPr bwMode="auto">
          <a:xfrm>
            <a:off x="5184775" y="59118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29" name="Text Box 52"/>
          <p:cNvSpPr txBox="1">
            <a:spLocks noChangeArrowheads="1"/>
          </p:cNvSpPr>
          <p:nvPr/>
        </p:nvSpPr>
        <p:spPr bwMode="auto">
          <a:xfrm>
            <a:off x="827088" y="4076700"/>
            <a:ext cx="396081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计算方法：</a:t>
            </a:r>
          </a:p>
          <a:p>
            <a:pPr eaLnBrk="1" hangingPunct="1">
              <a:spcBef>
                <a:spcPct val="50000"/>
              </a:spcBef>
              <a:buClrTx/>
              <a:buSzTx/>
              <a:buFontTx/>
              <a:buNone/>
            </a:pPr>
            <a:r>
              <a:rPr lang="en-US" altLang="zh-CN" sz="2000"/>
              <a:t>1</a:t>
            </a:r>
            <a:r>
              <a:rPr lang="zh-CN" altLang="en-US" sz="2000"/>
              <a:t>、任意指定一个回路的绕行方向</a:t>
            </a:r>
          </a:p>
          <a:p>
            <a:pPr eaLnBrk="1" hangingPunct="1">
              <a:spcBef>
                <a:spcPct val="50000"/>
              </a:spcBef>
              <a:buClrTx/>
              <a:buSzTx/>
              <a:buFontTx/>
              <a:buNone/>
            </a:pPr>
            <a:r>
              <a:rPr lang="en-US" altLang="zh-CN" sz="2000"/>
              <a:t>2</a:t>
            </a:r>
            <a:r>
              <a:rPr lang="zh-CN" altLang="en-US" sz="2000"/>
              <a:t>、若支路电压参考方向与回路绕行方向一致，该电压前面取“</a:t>
            </a:r>
            <a:r>
              <a:rPr lang="en-US" altLang="zh-CN" sz="2000"/>
              <a:t>+”</a:t>
            </a:r>
            <a:r>
              <a:rPr lang="zh-CN" altLang="en-US" sz="2000"/>
              <a:t>；若相反，则取“</a:t>
            </a:r>
            <a:r>
              <a:rPr lang="en-US" altLang="zh-CN" sz="2000"/>
              <a:t>-”</a:t>
            </a:r>
            <a:r>
              <a:rPr lang="zh-CN" altLang="en-US" sz="2000"/>
              <a:t>。</a:t>
            </a:r>
          </a:p>
        </p:txBody>
      </p:sp>
      <p:sp>
        <p:nvSpPr>
          <p:cNvPr id="81930" name="Text Box 53"/>
          <p:cNvSpPr txBox="1">
            <a:spLocks noChangeArrowheads="1"/>
          </p:cNvSpPr>
          <p:nvPr/>
        </p:nvSpPr>
        <p:spPr bwMode="auto">
          <a:xfrm>
            <a:off x="5508625" y="40767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1" name="Text Box 54"/>
          <p:cNvSpPr txBox="1">
            <a:spLocks noChangeArrowheads="1"/>
          </p:cNvSpPr>
          <p:nvPr/>
        </p:nvSpPr>
        <p:spPr bwMode="auto">
          <a:xfrm>
            <a:off x="5651500" y="4797425"/>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2" name="Text Box 55"/>
          <p:cNvSpPr txBox="1">
            <a:spLocks noChangeArrowheads="1"/>
          </p:cNvSpPr>
          <p:nvPr/>
        </p:nvSpPr>
        <p:spPr bwMode="auto">
          <a:xfrm>
            <a:off x="8388350" y="49418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3" name="Text Box 56"/>
          <p:cNvSpPr txBox="1">
            <a:spLocks noChangeArrowheads="1"/>
          </p:cNvSpPr>
          <p:nvPr/>
        </p:nvSpPr>
        <p:spPr bwMode="auto">
          <a:xfrm>
            <a:off x="7524750" y="49418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4" name="Text Box 57"/>
          <p:cNvSpPr txBox="1">
            <a:spLocks noChangeArrowheads="1"/>
          </p:cNvSpPr>
          <p:nvPr/>
        </p:nvSpPr>
        <p:spPr bwMode="auto">
          <a:xfrm>
            <a:off x="5651500" y="60213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5" name="Text Box 58"/>
          <p:cNvSpPr txBox="1">
            <a:spLocks noChangeArrowheads="1"/>
          </p:cNvSpPr>
          <p:nvPr/>
        </p:nvSpPr>
        <p:spPr bwMode="auto">
          <a:xfrm>
            <a:off x="5364163" y="494188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6" name="Text Box 59"/>
          <p:cNvSpPr txBox="1">
            <a:spLocks noChangeArrowheads="1"/>
          </p:cNvSpPr>
          <p:nvPr/>
        </p:nvSpPr>
        <p:spPr bwMode="auto">
          <a:xfrm>
            <a:off x="5364163" y="537368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7" name="Text Box 61"/>
          <p:cNvSpPr txBox="1">
            <a:spLocks noChangeArrowheads="1"/>
          </p:cNvSpPr>
          <p:nvPr/>
        </p:nvSpPr>
        <p:spPr bwMode="auto">
          <a:xfrm>
            <a:off x="6659563" y="4076700"/>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8" name="Text Box 62"/>
          <p:cNvSpPr txBox="1">
            <a:spLocks noChangeArrowheads="1"/>
          </p:cNvSpPr>
          <p:nvPr/>
        </p:nvSpPr>
        <p:spPr bwMode="auto">
          <a:xfrm>
            <a:off x="6516688" y="4797425"/>
            <a:ext cx="287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39" name="Text Box 63"/>
          <p:cNvSpPr txBox="1">
            <a:spLocks noChangeArrowheads="1"/>
          </p:cNvSpPr>
          <p:nvPr/>
        </p:nvSpPr>
        <p:spPr bwMode="auto">
          <a:xfrm>
            <a:off x="6443663" y="602138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40" name="Text Box 64"/>
          <p:cNvSpPr txBox="1">
            <a:spLocks noChangeArrowheads="1"/>
          </p:cNvSpPr>
          <p:nvPr/>
        </p:nvSpPr>
        <p:spPr bwMode="auto">
          <a:xfrm>
            <a:off x="8388350" y="55895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41" name="Text Box 65"/>
          <p:cNvSpPr txBox="1">
            <a:spLocks noChangeArrowheads="1"/>
          </p:cNvSpPr>
          <p:nvPr/>
        </p:nvSpPr>
        <p:spPr bwMode="auto">
          <a:xfrm>
            <a:off x="7524750" y="55895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1942" name="Text Box 67"/>
          <p:cNvSpPr txBox="1">
            <a:spLocks noChangeArrowheads="1"/>
          </p:cNvSpPr>
          <p:nvPr/>
        </p:nvSpPr>
        <p:spPr bwMode="auto">
          <a:xfrm>
            <a:off x="7451725" y="52292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4</a:t>
            </a:r>
          </a:p>
        </p:txBody>
      </p:sp>
      <p:sp>
        <p:nvSpPr>
          <p:cNvPr id="81943" name="Text Box 68"/>
          <p:cNvSpPr txBox="1">
            <a:spLocks noChangeArrowheads="1"/>
          </p:cNvSpPr>
          <p:nvPr/>
        </p:nvSpPr>
        <p:spPr bwMode="auto">
          <a:xfrm>
            <a:off x="5435600" y="51577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1</a:t>
            </a:r>
          </a:p>
        </p:txBody>
      </p:sp>
      <p:sp>
        <p:nvSpPr>
          <p:cNvPr id="81944" name="Text Box 69"/>
          <p:cNvSpPr txBox="1">
            <a:spLocks noChangeArrowheads="1"/>
          </p:cNvSpPr>
          <p:nvPr/>
        </p:nvSpPr>
        <p:spPr bwMode="auto">
          <a:xfrm>
            <a:off x="8459788" y="52292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5</a:t>
            </a:r>
          </a:p>
        </p:txBody>
      </p:sp>
      <p:sp>
        <p:nvSpPr>
          <p:cNvPr id="81945" name="Text Box 70"/>
          <p:cNvSpPr txBox="1">
            <a:spLocks noChangeArrowheads="1"/>
          </p:cNvSpPr>
          <p:nvPr/>
        </p:nvSpPr>
        <p:spPr bwMode="auto">
          <a:xfrm>
            <a:off x="6011863" y="60928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6</a:t>
            </a:r>
          </a:p>
        </p:txBody>
      </p:sp>
      <p:sp>
        <p:nvSpPr>
          <p:cNvPr id="81946" name="Text Box 71"/>
          <p:cNvSpPr txBox="1">
            <a:spLocks noChangeArrowheads="1"/>
          </p:cNvSpPr>
          <p:nvPr/>
        </p:nvSpPr>
        <p:spPr bwMode="auto">
          <a:xfrm>
            <a:off x="5940425" y="40767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2</a:t>
            </a:r>
          </a:p>
        </p:txBody>
      </p:sp>
      <p:sp>
        <p:nvSpPr>
          <p:cNvPr id="81947" name="Text Box 72"/>
          <p:cNvSpPr txBox="1">
            <a:spLocks noChangeArrowheads="1"/>
          </p:cNvSpPr>
          <p:nvPr/>
        </p:nvSpPr>
        <p:spPr bwMode="auto">
          <a:xfrm>
            <a:off x="6011863" y="47974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3</a:t>
            </a:r>
          </a:p>
        </p:txBody>
      </p:sp>
      <p:sp>
        <p:nvSpPr>
          <p:cNvPr id="81948" name="Text Box 73"/>
          <p:cNvSpPr txBox="1">
            <a:spLocks noChangeArrowheads="1"/>
          </p:cNvSpPr>
          <p:nvPr/>
        </p:nvSpPr>
        <p:spPr bwMode="auto">
          <a:xfrm>
            <a:off x="7812088" y="52292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宋体" panose="02010600030101010101" pitchFamily="2" charset="-122"/>
              </a:rPr>
              <a:t>5</a:t>
            </a:r>
            <a:endParaRPr lang="en-US" altLang="zh-CN" sz="1800" baseline="-25000">
              <a:latin typeface="宋体" panose="02010600030101010101" pitchFamily="2" charset="-122"/>
            </a:endParaRPr>
          </a:p>
        </p:txBody>
      </p:sp>
      <p:sp>
        <p:nvSpPr>
          <p:cNvPr id="81949" name="Oval 74"/>
          <p:cNvSpPr>
            <a:spLocks noChangeArrowheads="1"/>
          </p:cNvSpPr>
          <p:nvPr/>
        </p:nvSpPr>
        <p:spPr bwMode="auto">
          <a:xfrm>
            <a:off x="5940425" y="5157788"/>
            <a:ext cx="647700" cy="358775"/>
          </a:xfrm>
          <a:prstGeom prst="ellipse">
            <a:avLst/>
          </a:prstGeom>
          <a:noFill/>
          <a:ln w="9525"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1950" name="Line 75"/>
          <p:cNvSpPr>
            <a:spLocks noChangeShapeType="1"/>
          </p:cNvSpPr>
          <p:nvPr/>
        </p:nvSpPr>
        <p:spPr bwMode="auto">
          <a:xfrm>
            <a:off x="6227763" y="5157788"/>
            <a:ext cx="730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a:cs typeface="Arial" panose="020B0604020202020204" pitchFamily="34" charset="0"/>
              </a:rPr>
              <a:t>§1-8 </a:t>
            </a:r>
            <a:r>
              <a:rPr lang="zh-CN" altLang="en-US">
                <a:cs typeface="Arial" panose="020B0604020202020204" pitchFamily="34" charset="0"/>
              </a:rPr>
              <a:t>基尔霍夫定律</a:t>
            </a:r>
          </a:p>
        </p:txBody>
      </p:sp>
      <p:sp>
        <p:nvSpPr>
          <p:cNvPr id="46083" name="Rectangle 3"/>
          <p:cNvSpPr>
            <a:spLocks noGrp="1" noChangeArrowheads="1"/>
          </p:cNvSpPr>
          <p:nvPr>
            <p:ph type="body" idx="1"/>
          </p:nvPr>
        </p:nvSpPr>
        <p:spPr/>
        <p:txBody>
          <a:bodyPr/>
          <a:lstStyle/>
          <a:p>
            <a:pPr eaLnBrk="1" hangingPunct="1">
              <a:defRPr/>
            </a:pPr>
            <a:r>
              <a:rPr lang="zh-CN" altLang="en-US"/>
              <a:t>举例说明</a:t>
            </a:r>
          </a:p>
        </p:txBody>
      </p:sp>
      <p:sp>
        <p:nvSpPr>
          <p:cNvPr id="84043" name="Text Box 77"/>
          <p:cNvSpPr txBox="1">
            <a:spLocks noChangeArrowheads="1"/>
          </p:cNvSpPr>
          <p:nvPr/>
        </p:nvSpPr>
        <p:spPr bwMode="auto">
          <a:xfrm>
            <a:off x="1619250" y="2492375"/>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84044" name="Text Box 78"/>
          <p:cNvSpPr txBox="1">
            <a:spLocks noChangeArrowheads="1"/>
          </p:cNvSpPr>
          <p:nvPr/>
        </p:nvSpPr>
        <p:spPr bwMode="auto">
          <a:xfrm>
            <a:off x="900885" y="1628800"/>
            <a:ext cx="48715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列出所选回路的</a:t>
            </a:r>
            <a:r>
              <a:rPr lang="en-US" altLang="zh-CN" sz="2400" dirty="0"/>
              <a:t>KVL</a:t>
            </a:r>
            <a:r>
              <a:rPr lang="zh-CN" altLang="en-US" sz="2400" dirty="0"/>
              <a:t>方程：</a:t>
            </a:r>
          </a:p>
        </p:txBody>
      </p:sp>
      <p:grpSp>
        <p:nvGrpSpPr>
          <p:cNvPr id="2" name="组合 1"/>
          <p:cNvGrpSpPr/>
          <p:nvPr/>
        </p:nvGrpSpPr>
        <p:grpSpPr>
          <a:xfrm>
            <a:off x="1213291" y="2386248"/>
            <a:ext cx="6474204" cy="3997705"/>
            <a:chOff x="4356100" y="1963738"/>
            <a:chExt cx="4249738" cy="2624137"/>
          </a:xfrm>
        </p:grpSpPr>
        <p:sp>
          <p:nvSpPr>
            <p:cNvPr id="83972" name="Oval 4"/>
            <p:cNvSpPr>
              <a:spLocks noChangeArrowheads="1"/>
            </p:cNvSpPr>
            <p:nvPr/>
          </p:nvSpPr>
          <p:spPr bwMode="auto">
            <a:xfrm>
              <a:off x="4643438" y="2924175"/>
              <a:ext cx="217487"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83973" name="Oval 5"/>
            <p:cNvSpPr>
              <a:spLocks noChangeArrowheads="1"/>
            </p:cNvSpPr>
            <p:nvPr/>
          </p:nvSpPr>
          <p:spPr bwMode="auto">
            <a:xfrm>
              <a:off x="7164388" y="2852738"/>
              <a:ext cx="217487"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83974" name="Oval 6"/>
            <p:cNvSpPr>
              <a:spLocks noChangeArrowheads="1"/>
            </p:cNvSpPr>
            <p:nvPr/>
          </p:nvSpPr>
          <p:spPr bwMode="auto">
            <a:xfrm>
              <a:off x="7019925" y="4365625"/>
              <a:ext cx="217488"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83975" name="Text Box 7"/>
            <p:cNvSpPr txBox="1">
              <a:spLocks noChangeArrowheads="1"/>
            </p:cNvSpPr>
            <p:nvPr/>
          </p:nvSpPr>
          <p:spPr bwMode="auto">
            <a:xfrm>
              <a:off x="4356100" y="3500438"/>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i="1">
                  <a:latin typeface="Times New Roman" panose="02020603050405020304" pitchFamily="18" charset="0"/>
                </a:rPr>
                <a:t>U</a:t>
              </a:r>
              <a:r>
                <a:rPr lang="en-US" altLang="zh-CN" sz="1600" baseline="-25000"/>
                <a:t>s1</a:t>
              </a:r>
            </a:p>
          </p:txBody>
        </p:sp>
        <p:sp>
          <p:nvSpPr>
            <p:cNvPr id="83976" name="Text Box 8"/>
            <p:cNvSpPr txBox="1">
              <a:spLocks noChangeArrowheads="1"/>
            </p:cNvSpPr>
            <p:nvPr/>
          </p:nvSpPr>
          <p:spPr bwMode="auto">
            <a:xfrm>
              <a:off x="5724525" y="2060575"/>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2</a:t>
              </a:r>
            </a:p>
          </p:txBody>
        </p:sp>
        <p:sp>
          <p:nvSpPr>
            <p:cNvPr id="83977" name="Text Box 9"/>
            <p:cNvSpPr txBox="1">
              <a:spLocks noChangeArrowheads="1"/>
            </p:cNvSpPr>
            <p:nvPr/>
          </p:nvSpPr>
          <p:spPr bwMode="auto">
            <a:xfrm>
              <a:off x="5003800" y="2781300"/>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3</a:t>
              </a:r>
            </a:p>
          </p:txBody>
        </p:sp>
        <p:sp>
          <p:nvSpPr>
            <p:cNvPr id="83978" name="Text Box 10"/>
            <p:cNvSpPr txBox="1">
              <a:spLocks noChangeArrowheads="1"/>
            </p:cNvSpPr>
            <p:nvPr/>
          </p:nvSpPr>
          <p:spPr bwMode="auto">
            <a:xfrm>
              <a:off x="6516688" y="3429000"/>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4</a:t>
              </a:r>
            </a:p>
          </p:txBody>
        </p:sp>
        <p:sp>
          <p:nvSpPr>
            <p:cNvPr id="83979" name="Text Box 11"/>
            <p:cNvSpPr txBox="1">
              <a:spLocks noChangeArrowheads="1"/>
            </p:cNvSpPr>
            <p:nvPr/>
          </p:nvSpPr>
          <p:spPr bwMode="auto">
            <a:xfrm>
              <a:off x="8172450" y="3500438"/>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p>
          </p:txBody>
        </p:sp>
        <p:sp>
          <p:nvSpPr>
            <p:cNvPr id="83980" name="Text Box 12"/>
            <p:cNvSpPr txBox="1">
              <a:spLocks noChangeArrowheads="1"/>
            </p:cNvSpPr>
            <p:nvPr/>
          </p:nvSpPr>
          <p:spPr bwMode="auto">
            <a:xfrm>
              <a:off x="5003800" y="4221163"/>
              <a:ext cx="4333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1</a:t>
              </a:r>
            </a:p>
          </p:txBody>
        </p:sp>
        <p:sp>
          <p:nvSpPr>
            <p:cNvPr id="83981" name="Line 13"/>
            <p:cNvSpPr>
              <a:spLocks noChangeShapeType="1"/>
            </p:cNvSpPr>
            <p:nvPr/>
          </p:nvSpPr>
          <p:spPr bwMode="auto">
            <a:xfrm>
              <a:off x="4932363" y="3357563"/>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Line 14"/>
            <p:cNvSpPr>
              <a:spLocks noChangeShapeType="1"/>
            </p:cNvSpPr>
            <p:nvPr/>
          </p:nvSpPr>
          <p:spPr bwMode="auto">
            <a:xfrm>
              <a:off x="4932363" y="422116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3" name="Line 15"/>
            <p:cNvSpPr>
              <a:spLocks noChangeShapeType="1"/>
            </p:cNvSpPr>
            <p:nvPr/>
          </p:nvSpPr>
          <p:spPr bwMode="auto">
            <a:xfrm>
              <a:off x="6156325" y="4221163"/>
              <a:ext cx="1800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4" name="Line 16"/>
            <p:cNvSpPr>
              <a:spLocks noChangeShapeType="1"/>
            </p:cNvSpPr>
            <p:nvPr/>
          </p:nvSpPr>
          <p:spPr bwMode="auto">
            <a:xfrm flipV="1">
              <a:off x="4932363" y="2349500"/>
              <a:ext cx="0"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5" name="Line 17"/>
            <p:cNvSpPr>
              <a:spLocks noChangeShapeType="1"/>
            </p:cNvSpPr>
            <p:nvPr/>
          </p:nvSpPr>
          <p:spPr bwMode="auto">
            <a:xfrm>
              <a:off x="4932363" y="2349500"/>
              <a:ext cx="1223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6" name="Line 18"/>
            <p:cNvSpPr>
              <a:spLocks noChangeShapeType="1"/>
            </p:cNvSpPr>
            <p:nvPr/>
          </p:nvSpPr>
          <p:spPr bwMode="auto">
            <a:xfrm>
              <a:off x="4932363" y="3068638"/>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7" name="Line 19"/>
            <p:cNvSpPr>
              <a:spLocks noChangeShapeType="1"/>
            </p:cNvSpPr>
            <p:nvPr/>
          </p:nvSpPr>
          <p:spPr bwMode="auto">
            <a:xfrm>
              <a:off x="6588125" y="2349500"/>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8" name="Line 20"/>
            <p:cNvSpPr>
              <a:spLocks noChangeShapeType="1"/>
            </p:cNvSpPr>
            <p:nvPr/>
          </p:nvSpPr>
          <p:spPr bwMode="auto">
            <a:xfrm flipV="1">
              <a:off x="7019925" y="2349500"/>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9" name="Line 21"/>
            <p:cNvSpPr>
              <a:spLocks noChangeShapeType="1"/>
            </p:cNvSpPr>
            <p:nvPr/>
          </p:nvSpPr>
          <p:spPr bwMode="auto">
            <a:xfrm>
              <a:off x="6156325" y="3068638"/>
              <a:ext cx="86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0" name="Line 22"/>
            <p:cNvSpPr>
              <a:spLocks noChangeShapeType="1"/>
            </p:cNvSpPr>
            <p:nvPr/>
          </p:nvSpPr>
          <p:spPr bwMode="auto">
            <a:xfrm>
              <a:off x="7019925" y="3429000"/>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1" name="Line 23"/>
            <p:cNvSpPr>
              <a:spLocks noChangeShapeType="1"/>
            </p:cNvSpPr>
            <p:nvPr/>
          </p:nvSpPr>
          <p:spPr bwMode="auto">
            <a:xfrm>
              <a:off x="7956550" y="34290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2" name="Oval 24"/>
            <p:cNvSpPr>
              <a:spLocks noChangeArrowheads="1"/>
            </p:cNvSpPr>
            <p:nvPr/>
          </p:nvSpPr>
          <p:spPr bwMode="auto">
            <a:xfrm>
              <a:off x="4894263" y="3033713"/>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3993" name="Oval 25"/>
            <p:cNvSpPr>
              <a:spLocks noChangeArrowheads="1"/>
            </p:cNvSpPr>
            <p:nvPr/>
          </p:nvSpPr>
          <p:spPr bwMode="auto">
            <a:xfrm>
              <a:off x="6981825" y="3033713"/>
              <a:ext cx="73025" cy="71437"/>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3994" name="Oval 26"/>
            <p:cNvSpPr>
              <a:spLocks noChangeArrowheads="1"/>
            </p:cNvSpPr>
            <p:nvPr/>
          </p:nvSpPr>
          <p:spPr bwMode="auto">
            <a:xfrm>
              <a:off x="6985000" y="4184650"/>
              <a:ext cx="73025" cy="7143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3995" name="Oval 27"/>
            <p:cNvSpPr>
              <a:spLocks noChangeArrowheads="1"/>
            </p:cNvSpPr>
            <p:nvPr/>
          </p:nvSpPr>
          <p:spPr bwMode="auto">
            <a:xfrm>
              <a:off x="4821238" y="3608388"/>
              <a:ext cx="217487"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3996" name="Rectangle 28"/>
            <p:cNvSpPr>
              <a:spLocks noChangeArrowheads="1"/>
            </p:cNvSpPr>
            <p:nvPr/>
          </p:nvSpPr>
          <p:spPr bwMode="auto">
            <a:xfrm>
              <a:off x="5724525" y="4149725"/>
              <a:ext cx="431800" cy="1428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3997" name="Line 29"/>
            <p:cNvSpPr>
              <a:spLocks noChangeShapeType="1"/>
            </p:cNvSpPr>
            <p:nvPr/>
          </p:nvSpPr>
          <p:spPr bwMode="auto">
            <a:xfrm flipV="1">
              <a:off x="4932363" y="3068638"/>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Oval 30"/>
            <p:cNvSpPr>
              <a:spLocks noChangeArrowheads="1"/>
            </p:cNvSpPr>
            <p:nvPr/>
          </p:nvSpPr>
          <p:spPr bwMode="auto">
            <a:xfrm>
              <a:off x="5292725" y="2241550"/>
              <a:ext cx="215900" cy="2159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3999" name="Rectangle 31"/>
            <p:cNvSpPr>
              <a:spLocks noChangeArrowheads="1"/>
            </p:cNvSpPr>
            <p:nvPr/>
          </p:nvSpPr>
          <p:spPr bwMode="auto">
            <a:xfrm>
              <a:off x="6156325" y="2276475"/>
              <a:ext cx="431800" cy="144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4000" name="Rectangle 32"/>
            <p:cNvSpPr>
              <a:spLocks noChangeArrowheads="1"/>
            </p:cNvSpPr>
            <p:nvPr/>
          </p:nvSpPr>
          <p:spPr bwMode="auto">
            <a:xfrm>
              <a:off x="5651500" y="2997200"/>
              <a:ext cx="504825" cy="1444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4001" name="Line 33"/>
            <p:cNvSpPr>
              <a:spLocks noChangeShapeType="1"/>
            </p:cNvSpPr>
            <p:nvPr/>
          </p:nvSpPr>
          <p:spPr bwMode="auto">
            <a:xfrm flipV="1">
              <a:off x="7019925" y="40052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2" name="Rectangle 34"/>
            <p:cNvSpPr>
              <a:spLocks noChangeArrowheads="1"/>
            </p:cNvSpPr>
            <p:nvPr/>
          </p:nvSpPr>
          <p:spPr bwMode="auto">
            <a:xfrm>
              <a:off x="6948488" y="3573463"/>
              <a:ext cx="144462"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4003" name="Line 35"/>
            <p:cNvSpPr>
              <a:spLocks noChangeShapeType="1"/>
            </p:cNvSpPr>
            <p:nvPr/>
          </p:nvSpPr>
          <p:spPr bwMode="auto">
            <a:xfrm flipV="1">
              <a:off x="7956550" y="38608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4" name="Oval 36"/>
            <p:cNvSpPr>
              <a:spLocks noChangeArrowheads="1"/>
            </p:cNvSpPr>
            <p:nvPr/>
          </p:nvSpPr>
          <p:spPr bwMode="auto">
            <a:xfrm>
              <a:off x="7812088" y="3573463"/>
              <a:ext cx="287337" cy="2873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4005" name="Line 37"/>
            <p:cNvSpPr>
              <a:spLocks noChangeShapeType="1"/>
            </p:cNvSpPr>
            <p:nvPr/>
          </p:nvSpPr>
          <p:spPr bwMode="auto">
            <a:xfrm>
              <a:off x="7812088" y="3716338"/>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6" name="Line 38"/>
            <p:cNvSpPr>
              <a:spLocks noChangeShapeType="1"/>
            </p:cNvSpPr>
            <p:nvPr/>
          </p:nvSpPr>
          <p:spPr bwMode="auto">
            <a:xfrm flipV="1">
              <a:off x="7956550" y="3933825"/>
              <a:ext cx="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Text Box 39"/>
            <p:cNvSpPr txBox="1">
              <a:spLocks noChangeArrowheads="1"/>
            </p:cNvSpPr>
            <p:nvPr/>
          </p:nvSpPr>
          <p:spPr bwMode="auto">
            <a:xfrm>
              <a:off x="4932363" y="328453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08" name="Text Box 40"/>
            <p:cNvSpPr txBox="1">
              <a:spLocks noChangeArrowheads="1"/>
            </p:cNvSpPr>
            <p:nvPr/>
          </p:nvSpPr>
          <p:spPr bwMode="auto">
            <a:xfrm>
              <a:off x="5003800" y="3716338"/>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09" name="Text Box 41"/>
            <p:cNvSpPr txBox="1">
              <a:spLocks noChangeArrowheads="1"/>
            </p:cNvSpPr>
            <p:nvPr/>
          </p:nvSpPr>
          <p:spPr bwMode="auto">
            <a:xfrm>
              <a:off x="4932363" y="198913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10" name="Text Box 42"/>
            <p:cNvSpPr txBox="1">
              <a:spLocks noChangeArrowheads="1"/>
            </p:cNvSpPr>
            <p:nvPr/>
          </p:nvSpPr>
          <p:spPr bwMode="auto">
            <a:xfrm>
              <a:off x="5435600" y="198913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11" name="Text Box 44"/>
            <p:cNvSpPr txBox="1">
              <a:spLocks noChangeArrowheads="1"/>
            </p:cNvSpPr>
            <p:nvPr/>
          </p:nvSpPr>
          <p:spPr bwMode="auto">
            <a:xfrm>
              <a:off x="8027988" y="3500438"/>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i="1">
                  <a:latin typeface="Times New Roman" panose="02020603050405020304" pitchFamily="18" charset="0"/>
                </a:rPr>
                <a:t>I</a:t>
              </a:r>
              <a:r>
                <a:rPr lang="en-US" altLang="zh-CN" sz="1600" baseline="-25000"/>
                <a:t>s1</a:t>
              </a:r>
            </a:p>
          </p:txBody>
        </p:sp>
        <p:sp>
          <p:nvSpPr>
            <p:cNvPr id="84012" name="Text Box 45"/>
            <p:cNvSpPr txBox="1">
              <a:spLocks noChangeArrowheads="1"/>
            </p:cNvSpPr>
            <p:nvPr/>
          </p:nvSpPr>
          <p:spPr bwMode="auto">
            <a:xfrm>
              <a:off x="5120413" y="1963738"/>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i="1" dirty="0">
                  <a:latin typeface="Times New Roman" panose="02020603050405020304" pitchFamily="18" charset="0"/>
                </a:rPr>
                <a:t>U</a:t>
              </a:r>
              <a:r>
                <a:rPr lang="en-US" altLang="zh-CN" sz="1600" baseline="-25000" dirty="0"/>
                <a:t>s2</a:t>
              </a:r>
            </a:p>
          </p:txBody>
        </p:sp>
        <p:sp>
          <p:nvSpPr>
            <p:cNvPr id="84013" name="Line 46"/>
            <p:cNvSpPr>
              <a:spLocks noChangeShapeType="1"/>
            </p:cNvSpPr>
            <p:nvPr/>
          </p:nvSpPr>
          <p:spPr bwMode="auto">
            <a:xfrm flipV="1">
              <a:off x="4932363" y="3213100"/>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4" name="Line 47"/>
            <p:cNvSpPr>
              <a:spLocks noChangeShapeType="1"/>
            </p:cNvSpPr>
            <p:nvPr/>
          </p:nvSpPr>
          <p:spPr bwMode="auto">
            <a:xfrm>
              <a:off x="5148263" y="306863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5" name="Line 48"/>
            <p:cNvSpPr>
              <a:spLocks noChangeShapeType="1"/>
            </p:cNvSpPr>
            <p:nvPr/>
          </p:nvSpPr>
          <p:spPr bwMode="auto">
            <a:xfrm flipH="1" flipV="1">
              <a:off x="4932363" y="24209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6" name="Line 49"/>
            <p:cNvSpPr>
              <a:spLocks noChangeShapeType="1"/>
            </p:cNvSpPr>
            <p:nvPr/>
          </p:nvSpPr>
          <p:spPr bwMode="auto">
            <a:xfrm>
              <a:off x="7019925" y="3141663"/>
              <a:ext cx="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7" name="Text Box 50"/>
            <p:cNvSpPr txBox="1">
              <a:spLocks noChangeArrowheads="1"/>
            </p:cNvSpPr>
            <p:nvPr/>
          </p:nvSpPr>
          <p:spPr bwMode="auto">
            <a:xfrm>
              <a:off x="5364163" y="3789363"/>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R1</a:t>
              </a:r>
            </a:p>
          </p:txBody>
        </p:sp>
        <p:sp>
          <p:nvSpPr>
            <p:cNvPr id="84018" name="Text Box 51"/>
            <p:cNvSpPr txBox="1">
              <a:spLocks noChangeArrowheads="1"/>
            </p:cNvSpPr>
            <p:nvPr/>
          </p:nvSpPr>
          <p:spPr bwMode="auto">
            <a:xfrm>
              <a:off x="6643160" y="2084943"/>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R2</a:t>
              </a:r>
            </a:p>
          </p:txBody>
        </p:sp>
        <p:sp>
          <p:nvSpPr>
            <p:cNvPr id="84019" name="Text Box 52"/>
            <p:cNvSpPr txBox="1">
              <a:spLocks noChangeArrowheads="1"/>
            </p:cNvSpPr>
            <p:nvPr/>
          </p:nvSpPr>
          <p:spPr bwMode="auto">
            <a:xfrm>
              <a:off x="5580063" y="263683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R3</a:t>
              </a:r>
            </a:p>
          </p:txBody>
        </p:sp>
        <p:sp>
          <p:nvSpPr>
            <p:cNvPr id="84020" name="Text Box 53"/>
            <p:cNvSpPr txBox="1">
              <a:spLocks noChangeArrowheads="1"/>
            </p:cNvSpPr>
            <p:nvPr/>
          </p:nvSpPr>
          <p:spPr bwMode="auto">
            <a:xfrm>
              <a:off x="6443663" y="371633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R4</a:t>
              </a:r>
            </a:p>
          </p:txBody>
        </p:sp>
        <p:sp>
          <p:nvSpPr>
            <p:cNvPr id="84021" name="Text Box 54"/>
            <p:cNvSpPr txBox="1">
              <a:spLocks noChangeArrowheads="1"/>
            </p:cNvSpPr>
            <p:nvPr/>
          </p:nvSpPr>
          <p:spPr bwMode="auto">
            <a:xfrm>
              <a:off x="4572000" y="32131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1</a:t>
              </a:r>
            </a:p>
          </p:txBody>
        </p:sp>
        <p:sp>
          <p:nvSpPr>
            <p:cNvPr id="84022" name="Text Box 55"/>
            <p:cNvSpPr txBox="1">
              <a:spLocks noChangeArrowheads="1"/>
            </p:cNvSpPr>
            <p:nvPr/>
          </p:nvSpPr>
          <p:spPr bwMode="auto">
            <a:xfrm>
              <a:off x="4932363" y="24209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2</a:t>
              </a:r>
            </a:p>
          </p:txBody>
        </p:sp>
        <p:sp>
          <p:nvSpPr>
            <p:cNvPr id="84023" name="Text Box 56"/>
            <p:cNvSpPr txBox="1">
              <a:spLocks noChangeArrowheads="1"/>
            </p:cNvSpPr>
            <p:nvPr/>
          </p:nvSpPr>
          <p:spPr bwMode="auto">
            <a:xfrm>
              <a:off x="6659563" y="30686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4</a:t>
              </a:r>
            </a:p>
          </p:txBody>
        </p:sp>
        <p:sp>
          <p:nvSpPr>
            <p:cNvPr id="84024" name="Text Box 57"/>
            <p:cNvSpPr txBox="1">
              <a:spLocks noChangeArrowheads="1"/>
            </p:cNvSpPr>
            <p:nvPr/>
          </p:nvSpPr>
          <p:spPr bwMode="auto">
            <a:xfrm>
              <a:off x="5219700" y="29972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i</a:t>
              </a:r>
              <a:r>
                <a:rPr lang="en-US" altLang="zh-CN" sz="1800" baseline="-25000"/>
                <a:t>3</a:t>
              </a:r>
            </a:p>
          </p:txBody>
        </p:sp>
        <p:sp>
          <p:nvSpPr>
            <p:cNvPr id="84025" name="Line 58"/>
            <p:cNvSpPr>
              <a:spLocks noChangeShapeType="1"/>
            </p:cNvSpPr>
            <p:nvPr/>
          </p:nvSpPr>
          <p:spPr bwMode="auto">
            <a:xfrm flipV="1">
              <a:off x="7019925" y="34290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6" name="Oval 59"/>
            <p:cNvSpPr>
              <a:spLocks noChangeArrowheads="1"/>
            </p:cNvSpPr>
            <p:nvPr/>
          </p:nvSpPr>
          <p:spPr bwMode="auto">
            <a:xfrm>
              <a:off x="5508625" y="2492375"/>
              <a:ext cx="936625" cy="504825"/>
            </a:xfrm>
            <a:prstGeom prst="ellipse">
              <a:avLst/>
            </a:prstGeom>
            <a:noFill/>
            <a:ln w="15875" algn="ctr">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4027" name="Line 61"/>
            <p:cNvSpPr>
              <a:spLocks noChangeShapeType="1"/>
            </p:cNvSpPr>
            <p:nvPr/>
          </p:nvSpPr>
          <p:spPr bwMode="auto">
            <a:xfrm>
              <a:off x="6443663" y="2565400"/>
              <a:ext cx="142875" cy="71438"/>
            </a:xfrm>
            <a:prstGeom prst="line">
              <a:avLst/>
            </a:prstGeom>
            <a:noFill/>
            <a:ln w="952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8" name="Oval 62"/>
            <p:cNvSpPr>
              <a:spLocks noChangeArrowheads="1"/>
            </p:cNvSpPr>
            <p:nvPr/>
          </p:nvSpPr>
          <p:spPr bwMode="auto">
            <a:xfrm>
              <a:off x="5613400" y="3429000"/>
              <a:ext cx="865188" cy="504825"/>
            </a:xfrm>
            <a:prstGeom prst="ellipse">
              <a:avLst/>
            </a:prstGeom>
            <a:noFill/>
            <a:ln w="15875" algn="ctr">
              <a:solidFill>
                <a:schemeClr val="tx2">
                  <a:lumMod val="50000"/>
                  <a:lumOff val="50000"/>
                </a:schemeClr>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4029" name="Line 63"/>
            <p:cNvSpPr>
              <a:spLocks noChangeShapeType="1"/>
            </p:cNvSpPr>
            <p:nvPr/>
          </p:nvSpPr>
          <p:spPr bwMode="auto">
            <a:xfrm>
              <a:off x="6227763" y="2565400"/>
              <a:ext cx="142875" cy="7143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0" name="Line 64"/>
            <p:cNvSpPr>
              <a:spLocks noChangeShapeType="1"/>
            </p:cNvSpPr>
            <p:nvPr/>
          </p:nvSpPr>
          <p:spPr bwMode="auto">
            <a:xfrm>
              <a:off x="6156325" y="3429000"/>
              <a:ext cx="142875" cy="71438"/>
            </a:xfrm>
            <a:prstGeom prst="line">
              <a:avLst/>
            </a:prstGeom>
            <a:noFill/>
            <a:ln w="9525">
              <a:solidFill>
                <a:schemeClr val="tx2">
                  <a:lumMod val="50000"/>
                  <a:lumOff val="50000"/>
                </a:schemeClr>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1" name="Text Box 65"/>
            <p:cNvSpPr txBox="1">
              <a:spLocks noChangeArrowheads="1"/>
            </p:cNvSpPr>
            <p:nvPr/>
          </p:nvSpPr>
          <p:spPr bwMode="auto">
            <a:xfrm>
              <a:off x="5930018" y="1989296"/>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dirty="0"/>
                <a:t>+</a:t>
              </a:r>
            </a:p>
          </p:txBody>
        </p:sp>
        <p:sp>
          <p:nvSpPr>
            <p:cNvPr id="84032" name="Text Box 66"/>
            <p:cNvSpPr txBox="1">
              <a:spLocks noChangeArrowheads="1"/>
            </p:cNvSpPr>
            <p:nvPr/>
          </p:nvSpPr>
          <p:spPr bwMode="auto">
            <a:xfrm>
              <a:off x="6506282" y="1989296"/>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33" name="Text Box 67"/>
            <p:cNvSpPr txBox="1">
              <a:spLocks noChangeArrowheads="1"/>
            </p:cNvSpPr>
            <p:nvPr/>
          </p:nvSpPr>
          <p:spPr bwMode="auto">
            <a:xfrm>
              <a:off x="6171678" y="1970401"/>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dirty="0">
                  <a:latin typeface="Times New Roman" panose="02020603050405020304" pitchFamily="18" charset="0"/>
                </a:rPr>
                <a:t>u</a:t>
              </a:r>
              <a:r>
                <a:rPr lang="en-US" altLang="zh-CN" sz="1800" baseline="-25000" dirty="0"/>
                <a:t>2</a:t>
              </a:r>
            </a:p>
          </p:txBody>
        </p:sp>
        <p:sp>
          <p:nvSpPr>
            <p:cNvPr id="84034" name="Text Box 68"/>
            <p:cNvSpPr txBox="1">
              <a:spLocks noChangeArrowheads="1"/>
            </p:cNvSpPr>
            <p:nvPr/>
          </p:nvSpPr>
          <p:spPr bwMode="auto">
            <a:xfrm>
              <a:off x="5724525" y="30686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3</a:t>
              </a:r>
            </a:p>
          </p:txBody>
        </p:sp>
        <p:sp>
          <p:nvSpPr>
            <p:cNvPr id="84035" name="Text Box 69"/>
            <p:cNvSpPr txBox="1">
              <a:spLocks noChangeArrowheads="1"/>
            </p:cNvSpPr>
            <p:nvPr/>
          </p:nvSpPr>
          <p:spPr bwMode="auto">
            <a:xfrm>
              <a:off x="5724525" y="422116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1</a:t>
              </a:r>
            </a:p>
          </p:txBody>
        </p:sp>
        <p:sp>
          <p:nvSpPr>
            <p:cNvPr id="84036" name="Text Box 70"/>
            <p:cNvSpPr txBox="1">
              <a:spLocks noChangeArrowheads="1"/>
            </p:cNvSpPr>
            <p:nvPr/>
          </p:nvSpPr>
          <p:spPr bwMode="auto">
            <a:xfrm>
              <a:off x="7092950" y="36449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i="1">
                  <a:latin typeface="Times New Roman" panose="02020603050405020304" pitchFamily="18" charset="0"/>
                </a:rPr>
                <a:t>u</a:t>
              </a:r>
              <a:r>
                <a:rPr lang="en-US" altLang="zh-CN" sz="1800" baseline="-25000"/>
                <a:t>4</a:t>
              </a:r>
            </a:p>
          </p:txBody>
        </p:sp>
        <p:sp>
          <p:nvSpPr>
            <p:cNvPr id="84037" name="Text Box 71"/>
            <p:cNvSpPr txBox="1">
              <a:spLocks noChangeArrowheads="1"/>
            </p:cNvSpPr>
            <p:nvPr/>
          </p:nvSpPr>
          <p:spPr bwMode="auto">
            <a:xfrm>
              <a:off x="5435600" y="3068638"/>
              <a:ext cx="236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38" name="Text Box 72"/>
            <p:cNvSpPr txBox="1">
              <a:spLocks noChangeArrowheads="1"/>
            </p:cNvSpPr>
            <p:nvPr/>
          </p:nvSpPr>
          <p:spPr bwMode="auto">
            <a:xfrm>
              <a:off x="6084888" y="29972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39" name="Text Box 73"/>
            <p:cNvSpPr txBox="1">
              <a:spLocks noChangeArrowheads="1"/>
            </p:cNvSpPr>
            <p:nvPr/>
          </p:nvSpPr>
          <p:spPr bwMode="auto">
            <a:xfrm>
              <a:off x="6011863" y="4221163"/>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40" name="Text Box 74"/>
            <p:cNvSpPr txBox="1">
              <a:spLocks noChangeArrowheads="1"/>
            </p:cNvSpPr>
            <p:nvPr/>
          </p:nvSpPr>
          <p:spPr bwMode="auto">
            <a:xfrm>
              <a:off x="7019925" y="38608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41" name="Text Box 75"/>
            <p:cNvSpPr txBox="1">
              <a:spLocks noChangeArrowheads="1"/>
            </p:cNvSpPr>
            <p:nvPr/>
          </p:nvSpPr>
          <p:spPr bwMode="auto">
            <a:xfrm>
              <a:off x="5435600" y="4221163"/>
              <a:ext cx="236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42" name="Text Box 76"/>
            <p:cNvSpPr txBox="1">
              <a:spLocks noChangeArrowheads="1"/>
            </p:cNvSpPr>
            <p:nvPr/>
          </p:nvSpPr>
          <p:spPr bwMode="auto">
            <a:xfrm>
              <a:off x="7092950" y="3429000"/>
              <a:ext cx="236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a:t>
              </a:r>
            </a:p>
          </p:txBody>
        </p:sp>
        <p:sp>
          <p:nvSpPr>
            <p:cNvPr id="84045" name="Oval 79"/>
            <p:cNvSpPr>
              <a:spLocks noChangeArrowheads="1"/>
            </p:cNvSpPr>
            <p:nvPr/>
          </p:nvSpPr>
          <p:spPr bwMode="auto">
            <a:xfrm>
              <a:off x="5076825" y="2420938"/>
              <a:ext cx="1800225" cy="1584325"/>
            </a:xfrm>
            <a:prstGeom prst="ellipse">
              <a:avLst/>
            </a:prstGeom>
            <a:noFill/>
            <a:ln w="15875" algn="ctr">
              <a:solidFill>
                <a:srgbClr val="00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chemeClr val="accent6"/>
                </a:solidFill>
              </a:rPr>
              <a:t>课后作业</a:t>
            </a:r>
          </a:p>
        </p:txBody>
      </p:sp>
      <p:sp>
        <p:nvSpPr>
          <p:cNvPr id="3" name="内容占位符 2"/>
          <p:cNvSpPr>
            <a:spLocks noGrp="1"/>
          </p:cNvSpPr>
          <p:nvPr>
            <p:ph idx="1"/>
          </p:nvPr>
        </p:nvSpPr>
        <p:spPr/>
        <p:txBody>
          <a:bodyPr/>
          <a:lstStyle/>
          <a:p>
            <a:pPr>
              <a:defRPr/>
            </a:pPr>
            <a:r>
              <a:rPr lang="en-US" altLang="zh-CN" dirty="0">
                <a:latin typeface="+mj-lt"/>
              </a:rPr>
              <a:t>P26 1-4   1-5</a:t>
            </a:r>
          </a:p>
          <a:p>
            <a:pPr>
              <a:defRPr/>
            </a:pPr>
            <a:endParaRPr lang="zh-CN" altLang="en-US" dirty="0">
              <a:latin typeface="+mj-lt"/>
            </a:endParaRPr>
          </a:p>
        </p:txBody>
      </p:sp>
      <p:pic>
        <p:nvPicPr>
          <p:cNvPr id="90116" name="图片 3"/>
          <p:cNvPicPr>
            <a:picLocks noChangeAspect="1"/>
          </p:cNvPicPr>
          <p:nvPr/>
        </p:nvPicPr>
        <p:blipFill>
          <a:blip r:embed="rId2" cstate="print">
            <a:extLst>
              <a:ext uri="{28A0092B-C50C-407E-A947-70E740481C1C}">
                <a14:useLocalDpi xmlns:a14="http://schemas.microsoft.com/office/drawing/2010/main" val="0"/>
              </a:ext>
            </a:extLst>
          </a:blip>
          <a:srcRect l="13776" t="20282" r="4326" b="20280"/>
          <a:stretch>
            <a:fillRect/>
          </a:stretch>
        </p:blipFill>
        <p:spPr bwMode="auto">
          <a:xfrm>
            <a:off x="250825" y="908720"/>
            <a:ext cx="851058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8"/>
          <p:cNvSpPr txBox="1">
            <a:spLocks noChangeArrowheads="1"/>
          </p:cNvSpPr>
          <p:nvPr/>
        </p:nvSpPr>
        <p:spPr bwMode="auto">
          <a:xfrm>
            <a:off x="1092400" y="4509170"/>
            <a:ext cx="7931224" cy="227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spcBef>
                <a:spcPts val="0"/>
              </a:spcBef>
              <a:buClrTx/>
              <a:buSzTx/>
              <a:buFontTx/>
              <a:buAutoNum type="alphaLcParenBoth"/>
            </a:pPr>
            <a:r>
              <a:rPr lang="en-US" altLang="zh-CN" sz="2000" dirty="0">
                <a:solidFill>
                  <a:srgbClr val="008000"/>
                </a:solidFill>
                <a:latin typeface="+mj-lt"/>
              </a:rPr>
              <a:t> </a:t>
            </a:r>
            <a:r>
              <a:rPr lang="en-US" altLang="zh-CN" sz="2000" i="1" dirty="0">
                <a:solidFill>
                  <a:srgbClr val="008000"/>
                </a:solidFill>
                <a:latin typeface="+mj-lt"/>
              </a:rPr>
              <a:t>u</a:t>
            </a:r>
            <a:r>
              <a:rPr lang="zh-CN" altLang="en-US" sz="2000" dirty="0">
                <a:solidFill>
                  <a:srgbClr val="008000"/>
                </a:solidFill>
                <a:latin typeface="+mj-lt"/>
              </a:rPr>
              <a:t>、</a:t>
            </a:r>
            <a:r>
              <a:rPr lang="en-US" altLang="zh-CN" sz="2000" i="1" dirty="0" err="1">
                <a:solidFill>
                  <a:srgbClr val="008000"/>
                </a:solidFill>
                <a:latin typeface="+mj-lt"/>
              </a:rPr>
              <a:t>i</a:t>
            </a:r>
            <a:r>
              <a:rPr lang="en-US" altLang="zh-CN" sz="2000" i="1" dirty="0">
                <a:solidFill>
                  <a:srgbClr val="008000"/>
                </a:solidFill>
                <a:latin typeface="+mj-lt"/>
              </a:rPr>
              <a:t> </a:t>
            </a:r>
            <a:r>
              <a:rPr lang="zh-CN" altLang="en-US" sz="2000" dirty="0">
                <a:solidFill>
                  <a:srgbClr val="008000"/>
                </a:solidFill>
                <a:latin typeface="+mj-lt"/>
              </a:rPr>
              <a:t>是关联参考方向，</a:t>
            </a:r>
            <a:r>
              <a:rPr lang="en-US" altLang="zh-CN" sz="2000" i="1" dirty="0">
                <a:solidFill>
                  <a:srgbClr val="008000"/>
                </a:solidFill>
                <a:latin typeface="+mj-lt"/>
              </a:rPr>
              <a:t>u </a:t>
            </a:r>
            <a:r>
              <a:rPr lang="en-US" altLang="zh-CN" sz="2000" dirty="0">
                <a:solidFill>
                  <a:srgbClr val="008000"/>
                </a:solidFill>
                <a:latin typeface="+mj-lt"/>
              </a:rPr>
              <a:t>=10x10</a:t>
            </a:r>
            <a:r>
              <a:rPr lang="en-US" altLang="zh-CN" sz="2000" baseline="30000" dirty="0">
                <a:solidFill>
                  <a:srgbClr val="008000"/>
                </a:solidFill>
                <a:latin typeface="+mj-lt"/>
              </a:rPr>
              <a:t>3 </a:t>
            </a:r>
            <a:r>
              <a:rPr lang="en-US" altLang="zh-CN" sz="2000" i="1" dirty="0" err="1">
                <a:solidFill>
                  <a:srgbClr val="008000"/>
                </a:solidFill>
                <a:latin typeface="+mj-lt"/>
              </a:rPr>
              <a:t>i</a:t>
            </a:r>
            <a:endParaRPr lang="en-US" altLang="zh-CN" sz="2000" i="1" dirty="0">
              <a:solidFill>
                <a:srgbClr val="008000"/>
              </a:solidFill>
              <a:latin typeface="+mj-lt"/>
            </a:endParaRPr>
          </a:p>
          <a:p>
            <a:pPr marL="457200" indent="-457200" eaLnBrk="1" hangingPunct="1">
              <a:lnSpc>
                <a:spcPct val="120000"/>
              </a:lnSpc>
              <a:spcBef>
                <a:spcPts val="0"/>
              </a:spcBef>
              <a:buClrTx/>
              <a:buSzTx/>
              <a:buFontTx/>
              <a:buAutoNum type="alphaLcParenBoth"/>
            </a:pPr>
            <a:r>
              <a:rPr lang="en-US" altLang="zh-CN" sz="2000" dirty="0">
                <a:solidFill>
                  <a:srgbClr val="008000"/>
                </a:solidFill>
                <a:latin typeface="+mj-lt"/>
              </a:rPr>
              <a:t> </a:t>
            </a:r>
            <a:r>
              <a:rPr lang="en-US" altLang="zh-CN" sz="2000" i="1" dirty="0">
                <a:solidFill>
                  <a:srgbClr val="008000"/>
                </a:solidFill>
                <a:latin typeface="+mj-lt"/>
              </a:rPr>
              <a:t>u</a:t>
            </a:r>
            <a:r>
              <a:rPr lang="zh-CN" altLang="en-US" sz="2000" dirty="0">
                <a:solidFill>
                  <a:srgbClr val="008000"/>
                </a:solidFill>
                <a:latin typeface="+mj-lt"/>
              </a:rPr>
              <a:t>、</a:t>
            </a:r>
            <a:r>
              <a:rPr lang="en-US" altLang="zh-CN" sz="2000" i="1" dirty="0" err="1">
                <a:solidFill>
                  <a:srgbClr val="008000"/>
                </a:solidFill>
                <a:latin typeface="+mj-lt"/>
              </a:rPr>
              <a:t>i</a:t>
            </a:r>
            <a:r>
              <a:rPr lang="zh-CN" altLang="en-US" sz="2000" dirty="0">
                <a:solidFill>
                  <a:srgbClr val="008000"/>
                </a:solidFill>
                <a:latin typeface="+mj-lt"/>
              </a:rPr>
              <a:t> 非关联参考方向，</a:t>
            </a:r>
            <a:r>
              <a:rPr lang="en-US" altLang="zh-CN" sz="2000" i="1" dirty="0">
                <a:solidFill>
                  <a:srgbClr val="008000"/>
                </a:solidFill>
                <a:latin typeface="+mj-lt"/>
              </a:rPr>
              <a:t>u </a:t>
            </a:r>
            <a:r>
              <a:rPr lang="en-US" altLang="zh-CN" sz="2000" dirty="0">
                <a:solidFill>
                  <a:srgbClr val="008000"/>
                </a:solidFill>
                <a:latin typeface="+mj-lt"/>
              </a:rPr>
              <a:t>= </a:t>
            </a:r>
            <a:r>
              <a:rPr lang="en-US" altLang="zh-CN" sz="2000" dirty="0">
                <a:solidFill>
                  <a:srgbClr val="008000"/>
                </a:solidFill>
                <a:latin typeface="+mn-ea"/>
                <a:ea typeface="+mn-ea"/>
              </a:rPr>
              <a:t>-</a:t>
            </a:r>
            <a:r>
              <a:rPr lang="en-US" altLang="zh-CN" sz="2000" dirty="0">
                <a:solidFill>
                  <a:srgbClr val="008000"/>
                </a:solidFill>
                <a:latin typeface="+mj-lt"/>
              </a:rPr>
              <a:t>10</a:t>
            </a:r>
            <a:r>
              <a:rPr lang="en-US" altLang="zh-CN" sz="2000" baseline="30000" dirty="0">
                <a:solidFill>
                  <a:srgbClr val="008000"/>
                </a:solidFill>
                <a:latin typeface="+mj-lt"/>
              </a:rPr>
              <a:t> </a:t>
            </a:r>
            <a:r>
              <a:rPr lang="en-US" altLang="zh-CN" sz="2000" i="1" dirty="0" err="1">
                <a:solidFill>
                  <a:srgbClr val="008000"/>
                </a:solidFill>
                <a:latin typeface="+mj-lt"/>
              </a:rPr>
              <a:t>i</a:t>
            </a:r>
            <a:endParaRPr lang="zh-CN" altLang="en-US" sz="2000" i="1" dirty="0">
              <a:solidFill>
                <a:srgbClr val="008000"/>
              </a:solidFill>
              <a:latin typeface="+mj-lt"/>
            </a:endParaRPr>
          </a:p>
          <a:p>
            <a:pPr marL="457200" indent="-457200" eaLnBrk="1" hangingPunct="1">
              <a:lnSpc>
                <a:spcPct val="120000"/>
              </a:lnSpc>
              <a:spcBef>
                <a:spcPts val="0"/>
              </a:spcBef>
              <a:buClrTx/>
              <a:buSzTx/>
              <a:buFontTx/>
              <a:buAutoNum type="alphaLcParenBoth"/>
            </a:pPr>
            <a:r>
              <a:rPr lang="en-US" altLang="zh-CN" sz="2000" dirty="0">
                <a:solidFill>
                  <a:srgbClr val="008000"/>
                </a:solidFill>
                <a:latin typeface="+mj-lt"/>
              </a:rPr>
              <a:t> </a:t>
            </a:r>
            <a:r>
              <a:rPr lang="en-US" altLang="zh-CN" sz="2000" i="1" dirty="0">
                <a:solidFill>
                  <a:srgbClr val="008000"/>
                </a:solidFill>
                <a:latin typeface="+mj-lt"/>
              </a:rPr>
              <a:t>u</a:t>
            </a:r>
            <a:r>
              <a:rPr lang="zh-CN" altLang="en-US" sz="2000" dirty="0">
                <a:solidFill>
                  <a:srgbClr val="008000"/>
                </a:solidFill>
                <a:latin typeface="+mj-lt"/>
              </a:rPr>
              <a:t>与电压源的激励电压方向一致，</a:t>
            </a:r>
            <a:r>
              <a:rPr lang="en-US" altLang="zh-CN" sz="2000" i="1" dirty="0">
                <a:solidFill>
                  <a:srgbClr val="008000"/>
                </a:solidFill>
                <a:latin typeface="+mj-lt"/>
              </a:rPr>
              <a:t>u </a:t>
            </a:r>
            <a:r>
              <a:rPr lang="en-US" altLang="zh-CN" sz="2000" dirty="0">
                <a:solidFill>
                  <a:srgbClr val="008000"/>
                </a:solidFill>
                <a:latin typeface="+mj-lt"/>
              </a:rPr>
              <a:t>=10V</a:t>
            </a:r>
            <a:endParaRPr lang="zh-CN" altLang="en-US" sz="2000" i="1" dirty="0">
              <a:solidFill>
                <a:srgbClr val="008000"/>
              </a:solidFill>
              <a:latin typeface="+mj-lt"/>
            </a:endParaRPr>
          </a:p>
          <a:p>
            <a:pPr marL="457200" indent="-457200" eaLnBrk="1" hangingPunct="1">
              <a:lnSpc>
                <a:spcPct val="120000"/>
              </a:lnSpc>
              <a:spcBef>
                <a:spcPts val="0"/>
              </a:spcBef>
              <a:buClrTx/>
              <a:buSzTx/>
              <a:buFontTx/>
              <a:buAutoNum type="alphaLcParenBoth"/>
            </a:pPr>
            <a:r>
              <a:rPr lang="en-US" altLang="zh-CN" sz="2000" dirty="0">
                <a:solidFill>
                  <a:srgbClr val="008000"/>
                </a:solidFill>
                <a:latin typeface="+mj-lt"/>
              </a:rPr>
              <a:t> </a:t>
            </a:r>
            <a:r>
              <a:rPr lang="en-US" altLang="zh-CN" sz="2000" i="1" dirty="0">
                <a:solidFill>
                  <a:srgbClr val="008000"/>
                </a:solidFill>
                <a:latin typeface="+mj-lt"/>
              </a:rPr>
              <a:t>u</a:t>
            </a:r>
            <a:r>
              <a:rPr lang="zh-CN" altLang="en-US" sz="2000" dirty="0">
                <a:solidFill>
                  <a:srgbClr val="008000"/>
                </a:solidFill>
                <a:latin typeface="+mj-lt"/>
              </a:rPr>
              <a:t>与</a:t>
            </a:r>
            <a:r>
              <a:rPr lang="zh-CN" altLang="en-US" sz="2000" dirty="0">
                <a:solidFill>
                  <a:srgbClr val="008000"/>
                </a:solidFill>
              </a:rPr>
              <a:t>电压源的激励电压方向相反</a:t>
            </a:r>
            <a:r>
              <a:rPr lang="zh-CN" altLang="en-US" sz="2000" dirty="0">
                <a:solidFill>
                  <a:srgbClr val="008000"/>
                </a:solidFill>
                <a:latin typeface="+mj-lt"/>
              </a:rPr>
              <a:t>，</a:t>
            </a:r>
            <a:r>
              <a:rPr lang="en-US" altLang="zh-CN" sz="2000" i="1" dirty="0">
                <a:solidFill>
                  <a:srgbClr val="008000"/>
                </a:solidFill>
                <a:latin typeface="+mj-lt"/>
              </a:rPr>
              <a:t>u </a:t>
            </a:r>
            <a:r>
              <a:rPr lang="en-US" altLang="zh-CN" sz="2000" dirty="0">
                <a:solidFill>
                  <a:srgbClr val="008000"/>
                </a:solidFill>
                <a:latin typeface="+mj-lt"/>
              </a:rPr>
              <a:t>=</a:t>
            </a:r>
            <a:r>
              <a:rPr lang="en-US" altLang="zh-CN" sz="2000" dirty="0">
                <a:solidFill>
                  <a:srgbClr val="008000"/>
                </a:solidFill>
                <a:latin typeface="+mn-ea"/>
              </a:rPr>
              <a:t> -</a:t>
            </a:r>
            <a:r>
              <a:rPr lang="en-US" altLang="zh-CN" sz="2000" dirty="0">
                <a:solidFill>
                  <a:srgbClr val="008000"/>
                </a:solidFill>
                <a:latin typeface="+mj-lt"/>
              </a:rPr>
              <a:t>5V</a:t>
            </a:r>
            <a:endParaRPr lang="zh-CN" altLang="en-US" sz="2000" i="1" dirty="0">
              <a:solidFill>
                <a:srgbClr val="008000"/>
              </a:solidFill>
              <a:latin typeface="+mj-lt"/>
            </a:endParaRPr>
          </a:p>
          <a:p>
            <a:pPr marL="457200" indent="-457200" eaLnBrk="1" hangingPunct="1">
              <a:lnSpc>
                <a:spcPct val="120000"/>
              </a:lnSpc>
              <a:spcBef>
                <a:spcPts val="0"/>
              </a:spcBef>
              <a:buClrTx/>
              <a:buSzTx/>
              <a:buFontTx/>
              <a:buAutoNum type="alphaLcParenBoth"/>
            </a:pPr>
            <a:r>
              <a:rPr lang="zh-CN" altLang="en-US" sz="2000" dirty="0">
                <a:solidFill>
                  <a:srgbClr val="008000"/>
                </a:solidFill>
                <a:latin typeface="+mj-lt"/>
              </a:rPr>
              <a:t> </a:t>
            </a:r>
            <a:r>
              <a:rPr lang="en-US" altLang="zh-CN" sz="2000" i="1" dirty="0" err="1">
                <a:solidFill>
                  <a:srgbClr val="008000"/>
                </a:solidFill>
                <a:latin typeface="+mj-lt"/>
              </a:rPr>
              <a:t>i</a:t>
            </a:r>
            <a:r>
              <a:rPr lang="zh-CN" altLang="en-US" sz="2000" dirty="0">
                <a:solidFill>
                  <a:srgbClr val="008000"/>
                </a:solidFill>
              </a:rPr>
              <a:t>与电流源的激励电流方向一致，</a:t>
            </a:r>
            <a:r>
              <a:rPr lang="en-US" altLang="zh-CN" sz="2000" i="1" dirty="0" err="1">
                <a:solidFill>
                  <a:srgbClr val="008000"/>
                </a:solidFill>
                <a:latin typeface="+mj-lt"/>
              </a:rPr>
              <a:t>i</a:t>
            </a:r>
            <a:r>
              <a:rPr lang="en-US" altLang="zh-CN" sz="2000" i="1" dirty="0">
                <a:solidFill>
                  <a:srgbClr val="008000"/>
                </a:solidFill>
                <a:latin typeface="+mj-lt"/>
              </a:rPr>
              <a:t> </a:t>
            </a:r>
            <a:r>
              <a:rPr lang="en-US" altLang="zh-CN" sz="2000" dirty="0">
                <a:solidFill>
                  <a:srgbClr val="008000"/>
                </a:solidFill>
                <a:latin typeface="+mj-lt"/>
              </a:rPr>
              <a:t>=10mA</a:t>
            </a:r>
          </a:p>
          <a:p>
            <a:pPr marL="457200" indent="-457200" eaLnBrk="1" hangingPunct="1">
              <a:lnSpc>
                <a:spcPct val="120000"/>
              </a:lnSpc>
              <a:spcBef>
                <a:spcPts val="0"/>
              </a:spcBef>
              <a:buClrTx/>
              <a:buSzTx/>
              <a:buFontTx/>
              <a:buAutoNum type="alphaLcParenBoth"/>
            </a:pPr>
            <a:r>
              <a:rPr lang="zh-CN" altLang="en-US" sz="2000" dirty="0">
                <a:solidFill>
                  <a:srgbClr val="008000"/>
                </a:solidFill>
                <a:latin typeface="+mj-lt"/>
              </a:rPr>
              <a:t> </a:t>
            </a:r>
            <a:r>
              <a:rPr lang="en-US" altLang="zh-CN" sz="2000" i="1" dirty="0" err="1">
                <a:solidFill>
                  <a:srgbClr val="008000"/>
                </a:solidFill>
                <a:latin typeface="+mj-lt"/>
              </a:rPr>
              <a:t>i</a:t>
            </a:r>
            <a:r>
              <a:rPr lang="zh-CN" altLang="en-US" sz="2000" dirty="0">
                <a:solidFill>
                  <a:srgbClr val="008000"/>
                </a:solidFill>
                <a:latin typeface="+mj-lt"/>
              </a:rPr>
              <a:t>与电流源的激励电流方向相反，</a:t>
            </a:r>
            <a:r>
              <a:rPr lang="en-US" altLang="zh-CN" sz="2000" i="1" dirty="0" err="1">
                <a:solidFill>
                  <a:srgbClr val="008000"/>
                </a:solidFill>
                <a:latin typeface="+mj-lt"/>
              </a:rPr>
              <a:t>i</a:t>
            </a:r>
            <a:r>
              <a:rPr lang="en-US" altLang="zh-CN" sz="2000" i="1" dirty="0">
                <a:solidFill>
                  <a:srgbClr val="008000"/>
                </a:solidFill>
                <a:latin typeface="+mj-lt"/>
              </a:rPr>
              <a:t> </a:t>
            </a:r>
            <a:r>
              <a:rPr lang="en-US" altLang="zh-CN" sz="2000" dirty="0">
                <a:solidFill>
                  <a:srgbClr val="008000"/>
                </a:solidFill>
                <a:latin typeface="+mj-lt"/>
              </a:rPr>
              <a:t>=</a:t>
            </a:r>
            <a:r>
              <a:rPr lang="en-US" altLang="zh-CN" sz="2000" dirty="0">
                <a:solidFill>
                  <a:srgbClr val="008000"/>
                </a:solidFill>
                <a:latin typeface="+mn-ea"/>
              </a:rPr>
              <a:t> -</a:t>
            </a:r>
            <a:r>
              <a:rPr lang="en-US" altLang="zh-CN" sz="2000" dirty="0">
                <a:solidFill>
                  <a:srgbClr val="008000"/>
                </a:solidFill>
                <a:latin typeface="+mj-lt"/>
              </a:rPr>
              <a:t>10mA</a:t>
            </a:r>
            <a:endParaRPr lang="zh-CN" altLang="en-US" sz="2000" i="1" dirty="0">
              <a:solidFill>
                <a:srgbClr val="008000"/>
              </a:solidFill>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chemeClr val="accent6"/>
                </a:solidFill>
              </a:rPr>
              <a:t>课后作业</a:t>
            </a:r>
          </a:p>
        </p:txBody>
      </p:sp>
      <p:sp>
        <p:nvSpPr>
          <p:cNvPr id="3" name="内容占位符 2"/>
          <p:cNvSpPr>
            <a:spLocks noGrp="1"/>
          </p:cNvSpPr>
          <p:nvPr>
            <p:ph idx="1"/>
          </p:nvPr>
        </p:nvSpPr>
        <p:spPr/>
        <p:txBody>
          <a:bodyPr/>
          <a:lstStyle/>
          <a:p>
            <a:pPr>
              <a:defRPr/>
            </a:pPr>
            <a:r>
              <a:rPr lang="en-US" altLang="zh-CN" dirty="0">
                <a:latin typeface="+mj-lt"/>
              </a:rPr>
              <a:t>P26 1-4   1-5</a:t>
            </a:r>
          </a:p>
          <a:p>
            <a:pPr>
              <a:defRPr/>
            </a:pPr>
            <a:endParaRPr lang="zh-CN" altLang="en-US" dirty="0">
              <a:latin typeface="+mj-lt"/>
            </a:endParaRPr>
          </a:p>
        </p:txBody>
      </p:sp>
      <p:pic>
        <p:nvPicPr>
          <p:cNvPr id="91140" name="图片 4"/>
          <p:cNvPicPr>
            <a:picLocks noChangeAspect="1"/>
          </p:cNvPicPr>
          <p:nvPr/>
        </p:nvPicPr>
        <p:blipFill>
          <a:blip r:embed="rId2" cstate="print">
            <a:extLst>
              <a:ext uri="{28A0092B-C50C-407E-A947-70E740481C1C}">
                <a14:useLocalDpi xmlns:a14="http://schemas.microsoft.com/office/drawing/2010/main" val="0"/>
              </a:ext>
            </a:extLst>
          </a:blip>
          <a:srcRect l="5901" t="5885" b="10976"/>
          <a:stretch>
            <a:fillRect/>
          </a:stretch>
        </p:blipFill>
        <p:spPr bwMode="auto">
          <a:xfrm>
            <a:off x="179388" y="908720"/>
            <a:ext cx="87884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8"/>
          <p:cNvSpPr txBox="1">
            <a:spLocks noChangeArrowheads="1"/>
          </p:cNvSpPr>
          <p:nvPr/>
        </p:nvSpPr>
        <p:spPr bwMode="auto">
          <a:xfrm>
            <a:off x="755576" y="3729455"/>
            <a:ext cx="7272808" cy="3083921"/>
          </a:xfrm>
          <a:prstGeom prst="rect">
            <a:avLst/>
          </a:prstGeom>
          <a:solidFill>
            <a:srgbClr val="FFFFFF"/>
          </a:solidFill>
          <a:ln>
            <a:noFill/>
          </a:ln>
          <a:effectLs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1800" dirty="0">
                <a:solidFill>
                  <a:srgbClr val="008000"/>
                </a:solidFill>
                <a:latin typeface="+mj-lt"/>
              </a:rPr>
              <a:t>(a)  </a:t>
            </a:r>
            <a:r>
              <a:rPr lang="zh-CN" altLang="en-US" sz="1800" dirty="0">
                <a:solidFill>
                  <a:srgbClr val="008000"/>
                </a:solidFill>
                <a:latin typeface="+mj-lt"/>
              </a:rPr>
              <a:t>电压源：电压与电流非关联参考方向，</a:t>
            </a:r>
            <a:r>
              <a:rPr lang="en-US" altLang="zh-CN" sz="1800" dirty="0">
                <a:solidFill>
                  <a:srgbClr val="008000"/>
                </a:solidFill>
                <a:latin typeface="+mj-lt"/>
              </a:rPr>
              <a:t>15x2 = 30W</a:t>
            </a:r>
            <a:r>
              <a:rPr lang="zh-CN" altLang="en-US" sz="1800" dirty="0">
                <a:solidFill>
                  <a:srgbClr val="008000"/>
                </a:solidFill>
                <a:latin typeface="+mj-lt"/>
              </a:rPr>
              <a:t>，发出功率。</a:t>
            </a:r>
            <a:endParaRPr lang="en-US" altLang="zh-CN" sz="1800" dirty="0">
              <a:solidFill>
                <a:srgbClr val="008000"/>
              </a:solidFill>
              <a:latin typeface="+mj-lt"/>
            </a:endParaRPr>
          </a:p>
          <a:p>
            <a:pPr marL="446088" eaLnBrk="1" hangingPunct="1">
              <a:lnSpc>
                <a:spcPct val="120000"/>
              </a:lnSpc>
              <a:spcBef>
                <a:spcPts val="0"/>
              </a:spcBef>
              <a:buClrTx/>
              <a:buSzTx/>
              <a:buNone/>
            </a:pPr>
            <a:r>
              <a:rPr lang="zh-CN" altLang="en-US" sz="1800" dirty="0">
                <a:solidFill>
                  <a:srgbClr val="008000"/>
                </a:solidFill>
                <a:latin typeface="+mj-lt"/>
              </a:rPr>
              <a:t>电阻：</a:t>
            </a:r>
            <a:r>
              <a:rPr lang="en-US" altLang="zh-CN" sz="1800" dirty="0">
                <a:solidFill>
                  <a:srgbClr val="008000"/>
                </a:solidFill>
                <a:latin typeface="+mj-lt"/>
              </a:rPr>
              <a:t>2x5=10V, 10x2=20W</a:t>
            </a:r>
            <a:r>
              <a:rPr lang="zh-CN" altLang="en-US" sz="1800" dirty="0">
                <a:solidFill>
                  <a:srgbClr val="008000"/>
                </a:solidFill>
                <a:latin typeface="+mj-lt"/>
              </a:rPr>
              <a:t>，吸收。</a:t>
            </a:r>
            <a:endParaRPr lang="en-US" altLang="zh-CN" sz="1800" dirty="0">
              <a:solidFill>
                <a:srgbClr val="008000"/>
              </a:solidFill>
              <a:latin typeface="+mj-lt"/>
            </a:endParaRPr>
          </a:p>
          <a:p>
            <a:pPr marL="446088" eaLnBrk="1" hangingPunct="1">
              <a:lnSpc>
                <a:spcPct val="120000"/>
              </a:lnSpc>
              <a:spcBef>
                <a:spcPts val="0"/>
              </a:spcBef>
              <a:buClrTx/>
              <a:buSzTx/>
              <a:buNone/>
            </a:pPr>
            <a:r>
              <a:rPr lang="zh-CN" altLang="en-US" sz="1800" dirty="0">
                <a:solidFill>
                  <a:srgbClr val="008000"/>
                </a:solidFill>
                <a:latin typeface="+mj-lt"/>
              </a:rPr>
              <a:t>电流源：</a:t>
            </a:r>
            <a:r>
              <a:rPr lang="en-US" altLang="zh-CN" sz="1800" dirty="0">
                <a:solidFill>
                  <a:srgbClr val="008000"/>
                </a:solidFill>
                <a:latin typeface="+mj-lt"/>
              </a:rPr>
              <a:t>15-10= 5V</a:t>
            </a:r>
            <a:r>
              <a:rPr lang="zh-CN" altLang="en-US" sz="1800" dirty="0">
                <a:solidFill>
                  <a:srgbClr val="008000"/>
                </a:solidFill>
                <a:latin typeface="+mj-lt"/>
              </a:rPr>
              <a:t>，</a:t>
            </a:r>
            <a:r>
              <a:rPr lang="en-US" altLang="zh-CN" sz="1800" dirty="0">
                <a:solidFill>
                  <a:srgbClr val="008000"/>
                </a:solidFill>
                <a:latin typeface="+mj-lt"/>
              </a:rPr>
              <a:t>5x2=10W</a:t>
            </a:r>
            <a:r>
              <a:rPr lang="zh-CN" altLang="en-US" sz="1800" dirty="0">
                <a:solidFill>
                  <a:srgbClr val="008000"/>
                </a:solidFill>
                <a:latin typeface="+mj-lt"/>
              </a:rPr>
              <a:t>，吸收。</a:t>
            </a:r>
            <a:endParaRPr lang="en-US" altLang="zh-CN" sz="1800" i="1" dirty="0">
              <a:solidFill>
                <a:srgbClr val="008000"/>
              </a:solidFill>
              <a:latin typeface="+mj-lt"/>
            </a:endParaRPr>
          </a:p>
          <a:p>
            <a:pPr eaLnBrk="1" hangingPunct="1">
              <a:lnSpc>
                <a:spcPct val="120000"/>
              </a:lnSpc>
              <a:spcBef>
                <a:spcPts val="0"/>
              </a:spcBef>
              <a:buClrTx/>
              <a:buSzTx/>
              <a:buNone/>
            </a:pPr>
            <a:r>
              <a:rPr lang="en-US" altLang="zh-CN" sz="1800" dirty="0">
                <a:solidFill>
                  <a:srgbClr val="008000"/>
                </a:solidFill>
                <a:latin typeface="+mj-lt"/>
              </a:rPr>
              <a:t>(b)  </a:t>
            </a:r>
            <a:r>
              <a:rPr lang="zh-CN" altLang="en-US" sz="1800" dirty="0">
                <a:solidFill>
                  <a:srgbClr val="008000"/>
                </a:solidFill>
                <a:latin typeface="+mj-lt"/>
              </a:rPr>
              <a:t>电流源：电压与电流非关联参考方向，</a:t>
            </a:r>
            <a:r>
              <a:rPr lang="en-US" altLang="zh-CN" sz="1800" dirty="0">
                <a:solidFill>
                  <a:srgbClr val="008000"/>
                </a:solidFill>
                <a:latin typeface="+mj-lt"/>
              </a:rPr>
              <a:t>15x2 = 30W</a:t>
            </a:r>
            <a:r>
              <a:rPr lang="zh-CN" altLang="en-US" sz="1800" dirty="0">
                <a:solidFill>
                  <a:srgbClr val="008000"/>
                </a:solidFill>
                <a:latin typeface="+mj-lt"/>
              </a:rPr>
              <a:t>，发出功率。</a:t>
            </a:r>
            <a:endParaRPr lang="en-US" altLang="zh-CN" sz="1800" dirty="0">
              <a:solidFill>
                <a:srgbClr val="008000"/>
              </a:solidFill>
              <a:latin typeface="+mj-lt"/>
            </a:endParaRPr>
          </a:p>
          <a:p>
            <a:pPr marL="446088" eaLnBrk="1" hangingPunct="1">
              <a:lnSpc>
                <a:spcPct val="120000"/>
              </a:lnSpc>
              <a:spcBef>
                <a:spcPts val="0"/>
              </a:spcBef>
              <a:buClrTx/>
              <a:buSzTx/>
              <a:buNone/>
            </a:pPr>
            <a:r>
              <a:rPr lang="zh-CN" altLang="en-US" sz="1800" dirty="0">
                <a:solidFill>
                  <a:srgbClr val="008000"/>
                </a:solidFill>
                <a:latin typeface="+mj-lt"/>
              </a:rPr>
              <a:t>电阻：</a:t>
            </a:r>
            <a:r>
              <a:rPr lang="en-US" altLang="zh-CN" sz="1800" dirty="0">
                <a:solidFill>
                  <a:srgbClr val="008000"/>
                </a:solidFill>
                <a:latin typeface="+mj-lt"/>
              </a:rPr>
              <a:t>15/5=3A, 15x3=45W</a:t>
            </a:r>
            <a:r>
              <a:rPr lang="zh-CN" altLang="en-US" sz="1800" dirty="0">
                <a:solidFill>
                  <a:srgbClr val="008000"/>
                </a:solidFill>
                <a:latin typeface="+mj-lt"/>
              </a:rPr>
              <a:t>，吸收。</a:t>
            </a:r>
            <a:endParaRPr lang="en-US" altLang="zh-CN" sz="1800" dirty="0">
              <a:solidFill>
                <a:srgbClr val="008000"/>
              </a:solidFill>
              <a:latin typeface="+mj-lt"/>
            </a:endParaRPr>
          </a:p>
          <a:p>
            <a:pPr marL="446088" eaLnBrk="1" hangingPunct="1">
              <a:lnSpc>
                <a:spcPct val="120000"/>
              </a:lnSpc>
              <a:spcBef>
                <a:spcPts val="0"/>
              </a:spcBef>
              <a:buClrTx/>
              <a:buSzTx/>
              <a:buNone/>
            </a:pPr>
            <a:r>
              <a:rPr lang="zh-CN" altLang="en-US" sz="1800" dirty="0">
                <a:solidFill>
                  <a:srgbClr val="008000"/>
                </a:solidFill>
                <a:latin typeface="+mj-lt"/>
              </a:rPr>
              <a:t>电压源：</a:t>
            </a:r>
            <a:r>
              <a:rPr lang="en-US" altLang="zh-CN" sz="1800" dirty="0">
                <a:solidFill>
                  <a:srgbClr val="008000"/>
                </a:solidFill>
                <a:latin typeface="+mj-lt"/>
              </a:rPr>
              <a:t>3-2= 1A</a:t>
            </a:r>
            <a:r>
              <a:rPr lang="zh-CN" altLang="en-US" sz="1800" dirty="0">
                <a:solidFill>
                  <a:srgbClr val="008000"/>
                </a:solidFill>
                <a:latin typeface="+mj-lt"/>
              </a:rPr>
              <a:t>，</a:t>
            </a:r>
            <a:r>
              <a:rPr lang="en-US" altLang="zh-CN" sz="1800" dirty="0">
                <a:solidFill>
                  <a:srgbClr val="008000"/>
                </a:solidFill>
                <a:latin typeface="+mj-lt"/>
              </a:rPr>
              <a:t>15x1=15W</a:t>
            </a:r>
            <a:r>
              <a:rPr lang="zh-CN" altLang="en-US" sz="1800" dirty="0">
                <a:solidFill>
                  <a:srgbClr val="008000"/>
                </a:solidFill>
                <a:latin typeface="+mj-lt"/>
              </a:rPr>
              <a:t>，发出。</a:t>
            </a:r>
            <a:endParaRPr lang="en-US" altLang="zh-CN" sz="1800" dirty="0">
              <a:solidFill>
                <a:srgbClr val="008000"/>
              </a:solidFill>
              <a:latin typeface="+mj-lt"/>
            </a:endParaRPr>
          </a:p>
          <a:p>
            <a:pPr eaLnBrk="1" hangingPunct="1">
              <a:lnSpc>
                <a:spcPct val="120000"/>
              </a:lnSpc>
              <a:spcBef>
                <a:spcPts val="0"/>
              </a:spcBef>
              <a:buClrTx/>
              <a:buSzTx/>
              <a:buNone/>
            </a:pPr>
            <a:r>
              <a:rPr lang="en-US" altLang="zh-CN" sz="1800" dirty="0">
                <a:solidFill>
                  <a:srgbClr val="008000"/>
                </a:solidFill>
                <a:latin typeface="+mj-lt"/>
              </a:rPr>
              <a:t>(c)  </a:t>
            </a:r>
            <a:r>
              <a:rPr lang="zh-CN" altLang="en-US" sz="1800" dirty="0">
                <a:solidFill>
                  <a:srgbClr val="008000"/>
                </a:solidFill>
                <a:latin typeface="+mj-lt"/>
              </a:rPr>
              <a:t>电流源：电压与电流关联参考方向，</a:t>
            </a:r>
            <a:r>
              <a:rPr lang="en-US" altLang="zh-CN" sz="1800" dirty="0">
                <a:solidFill>
                  <a:srgbClr val="008000"/>
                </a:solidFill>
                <a:latin typeface="+mj-lt"/>
              </a:rPr>
              <a:t>15x2 = 30W</a:t>
            </a:r>
            <a:r>
              <a:rPr lang="zh-CN" altLang="en-US" sz="1800" dirty="0">
                <a:solidFill>
                  <a:srgbClr val="008000"/>
                </a:solidFill>
                <a:latin typeface="+mj-lt"/>
              </a:rPr>
              <a:t>，吸收功率。</a:t>
            </a:r>
            <a:endParaRPr lang="en-US" altLang="zh-CN" sz="1800" dirty="0">
              <a:solidFill>
                <a:srgbClr val="008000"/>
              </a:solidFill>
              <a:latin typeface="+mj-lt"/>
            </a:endParaRPr>
          </a:p>
          <a:p>
            <a:pPr marL="446088" eaLnBrk="1" hangingPunct="1">
              <a:lnSpc>
                <a:spcPct val="120000"/>
              </a:lnSpc>
              <a:spcBef>
                <a:spcPts val="0"/>
              </a:spcBef>
              <a:buClrTx/>
              <a:buSzTx/>
              <a:buNone/>
            </a:pPr>
            <a:r>
              <a:rPr lang="zh-CN" altLang="en-US" sz="1800" dirty="0">
                <a:solidFill>
                  <a:srgbClr val="008000"/>
                </a:solidFill>
                <a:latin typeface="+mj-lt"/>
              </a:rPr>
              <a:t>电阻：</a:t>
            </a:r>
            <a:r>
              <a:rPr lang="en-US" altLang="zh-CN" sz="1800" dirty="0">
                <a:solidFill>
                  <a:srgbClr val="008000"/>
                </a:solidFill>
                <a:latin typeface="+mj-lt"/>
              </a:rPr>
              <a:t>15/5=3A, 15x3=45W</a:t>
            </a:r>
            <a:r>
              <a:rPr lang="zh-CN" altLang="en-US" sz="1800" dirty="0">
                <a:solidFill>
                  <a:srgbClr val="008000"/>
                </a:solidFill>
                <a:latin typeface="+mj-lt"/>
              </a:rPr>
              <a:t>，吸收。</a:t>
            </a:r>
            <a:endParaRPr lang="en-US" altLang="zh-CN" sz="1800" dirty="0">
              <a:solidFill>
                <a:srgbClr val="008000"/>
              </a:solidFill>
              <a:latin typeface="+mj-lt"/>
            </a:endParaRPr>
          </a:p>
          <a:p>
            <a:pPr marL="446088" eaLnBrk="1" hangingPunct="1">
              <a:lnSpc>
                <a:spcPct val="120000"/>
              </a:lnSpc>
              <a:spcBef>
                <a:spcPts val="0"/>
              </a:spcBef>
              <a:buClrTx/>
              <a:buSzTx/>
              <a:buNone/>
            </a:pPr>
            <a:r>
              <a:rPr lang="zh-CN" altLang="en-US" sz="1800" dirty="0">
                <a:solidFill>
                  <a:srgbClr val="008000"/>
                </a:solidFill>
                <a:latin typeface="+mj-lt"/>
              </a:rPr>
              <a:t>电压源：</a:t>
            </a:r>
            <a:r>
              <a:rPr lang="en-US" altLang="zh-CN" sz="1800" dirty="0">
                <a:solidFill>
                  <a:srgbClr val="008000"/>
                </a:solidFill>
                <a:latin typeface="+mj-lt"/>
              </a:rPr>
              <a:t>3+2= 5A</a:t>
            </a:r>
            <a:r>
              <a:rPr lang="zh-CN" altLang="en-US" sz="1800" dirty="0">
                <a:solidFill>
                  <a:srgbClr val="008000"/>
                </a:solidFill>
                <a:latin typeface="+mj-lt"/>
              </a:rPr>
              <a:t>，</a:t>
            </a:r>
            <a:r>
              <a:rPr lang="en-US" altLang="zh-CN" sz="1800" dirty="0">
                <a:solidFill>
                  <a:srgbClr val="008000"/>
                </a:solidFill>
                <a:latin typeface="+mj-lt"/>
              </a:rPr>
              <a:t>15x5=75W</a:t>
            </a:r>
            <a:r>
              <a:rPr lang="zh-CN" altLang="en-US" sz="1800" dirty="0">
                <a:solidFill>
                  <a:srgbClr val="008000"/>
                </a:solidFill>
                <a:latin typeface="+mj-lt"/>
              </a:rPr>
              <a:t>，发出。</a:t>
            </a:r>
            <a:endParaRPr lang="en-US" altLang="zh-CN" sz="1800" i="1" dirty="0">
              <a:solidFill>
                <a:srgbClr val="008000"/>
              </a:solidFill>
              <a:latin typeface="+mj-lt"/>
            </a:endParaRPr>
          </a:p>
        </p:txBody>
      </p:sp>
      <p:sp>
        <p:nvSpPr>
          <p:cNvPr id="6" name="Text Box 78"/>
          <p:cNvSpPr txBox="1">
            <a:spLocks noChangeArrowheads="1"/>
          </p:cNvSpPr>
          <p:nvPr/>
        </p:nvSpPr>
        <p:spPr bwMode="auto">
          <a:xfrm>
            <a:off x="2267744" y="1524388"/>
            <a:ext cx="506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j-lt"/>
              </a:rPr>
              <a:t>+</a:t>
            </a:r>
            <a:endParaRPr lang="zh-CN" altLang="en-US" sz="2000" i="1" dirty="0">
              <a:solidFill>
                <a:srgbClr val="008000"/>
              </a:solidFill>
              <a:latin typeface="+mj-lt"/>
            </a:endParaRPr>
          </a:p>
        </p:txBody>
      </p:sp>
      <p:sp>
        <p:nvSpPr>
          <p:cNvPr id="7" name="Text Box 78"/>
          <p:cNvSpPr txBox="1">
            <a:spLocks noChangeArrowheads="1"/>
          </p:cNvSpPr>
          <p:nvPr/>
        </p:nvSpPr>
        <p:spPr bwMode="auto">
          <a:xfrm>
            <a:off x="1733748" y="1524388"/>
            <a:ext cx="506016" cy="42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n-ea"/>
              </a:rPr>
              <a:t>-</a:t>
            </a:r>
            <a:endParaRPr lang="zh-CN" altLang="en-US" sz="2000" i="1" dirty="0">
              <a:solidFill>
                <a:srgbClr val="008000"/>
              </a:solidFill>
              <a:latin typeface="+mj-lt"/>
            </a:endParaRPr>
          </a:p>
        </p:txBody>
      </p:sp>
      <p:sp>
        <p:nvSpPr>
          <p:cNvPr id="8" name="Text Box 78"/>
          <p:cNvSpPr txBox="1">
            <a:spLocks noChangeArrowheads="1"/>
          </p:cNvSpPr>
          <p:nvPr/>
        </p:nvSpPr>
        <p:spPr bwMode="auto">
          <a:xfrm>
            <a:off x="932656" y="2060848"/>
            <a:ext cx="506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j-lt"/>
              </a:rPr>
              <a:t>+</a:t>
            </a:r>
            <a:endParaRPr lang="zh-CN" altLang="en-US" sz="2000" i="1" dirty="0">
              <a:solidFill>
                <a:srgbClr val="008000"/>
              </a:solidFill>
              <a:latin typeface="+mj-lt"/>
            </a:endParaRPr>
          </a:p>
        </p:txBody>
      </p:sp>
      <p:sp>
        <p:nvSpPr>
          <p:cNvPr id="9" name="Text Box 78"/>
          <p:cNvSpPr txBox="1">
            <a:spLocks noChangeArrowheads="1"/>
          </p:cNvSpPr>
          <p:nvPr/>
        </p:nvSpPr>
        <p:spPr bwMode="auto">
          <a:xfrm>
            <a:off x="932656" y="2773999"/>
            <a:ext cx="506016" cy="42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n-ea"/>
              </a:rPr>
              <a:t>-</a:t>
            </a:r>
            <a:endParaRPr lang="zh-CN" altLang="en-US" sz="2000" i="1" dirty="0">
              <a:solidFill>
                <a:srgbClr val="008000"/>
              </a:solidFill>
              <a:latin typeface="+mj-lt"/>
            </a:endParaRPr>
          </a:p>
        </p:txBody>
      </p:sp>
      <p:sp>
        <p:nvSpPr>
          <p:cNvPr id="10" name="Text Box 78"/>
          <p:cNvSpPr txBox="1">
            <a:spLocks noChangeArrowheads="1"/>
          </p:cNvSpPr>
          <p:nvPr/>
        </p:nvSpPr>
        <p:spPr bwMode="auto">
          <a:xfrm>
            <a:off x="4283968" y="2060848"/>
            <a:ext cx="506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j-lt"/>
              </a:rPr>
              <a:t>+</a:t>
            </a:r>
            <a:endParaRPr lang="zh-CN" altLang="en-US" sz="2000" i="1" dirty="0">
              <a:solidFill>
                <a:srgbClr val="008000"/>
              </a:solidFill>
              <a:latin typeface="+mj-lt"/>
            </a:endParaRPr>
          </a:p>
        </p:txBody>
      </p:sp>
      <p:sp>
        <p:nvSpPr>
          <p:cNvPr id="11" name="Text Box 78"/>
          <p:cNvSpPr txBox="1">
            <a:spLocks noChangeArrowheads="1"/>
          </p:cNvSpPr>
          <p:nvPr/>
        </p:nvSpPr>
        <p:spPr bwMode="auto">
          <a:xfrm>
            <a:off x="4283968" y="2773999"/>
            <a:ext cx="506016" cy="42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n-ea"/>
              </a:rPr>
              <a:t>-</a:t>
            </a:r>
            <a:endParaRPr lang="zh-CN" altLang="en-US" sz="2000" i="1" dirty="0">
              <a:solidFill>
                <a:srgbClr val="008000"/>
              </a:solidFill>
              <a:latin typeface="+mj-lt"/>
            </a:endParaRPr>
          </a:p>
        </p:txBody>
      </p:sp>
      <p:sp>
        <p:nvSpPr>
          <p:cNvPr id="12" name="Text Box 78"/>
          <p:cNvSpPr txBox="1">
            <a:spLocks noChangeArrowheads="1"/>
          </p:cNvSpPr>
          <p:nvPr/>
        </p:nvSpPr>
        <p:spPr bwMode="auto">
          <a:xfrm>
            <a:off x="3282495" y="2051727"/>
            <a:ext cx="506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j-lt"/>
              </a:rPr>
              <a:t>+</a:t>
            </a:r>
            <a:endParaRPr lang="zh-CN" altLang="en-US" sz="2000" i="1" dirty="0">
              <a:solidFill>
                <a:srgbClr val="008000"/>
              </a:solidFill>
              <a:latin typeface="+mj-lt"/>
            </a:endParaRPr>
          </a:p>
        </p:txBody>
      </p:sp>
      <p:sp>
        <p:nvSpPr>
          <p:cNvPr id="13" name="Text Box 78"/>
          <p:cNvSpPr txBox="1">
            <a:spLocks noChangeArrowheads="1"/>
          </p:cNvSpPr>
          <p:nvPr/>
        </p:nvSpPr>
        <p:spPr bwMode="auto">
          <a:xfrm>
            <a:off x="3282495" y="2764878"/>
            <a:ext cx="506016" cy="42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n-ea"/>
              </a:rPr>
              <a:t>-</a:t>
            </a:r>
            <a:endParaRPr lang="zh-CN" altLang="en-US" sz="2000" i="1" dirty="0">
              <a:solidFill>
                <a:srgbClr val="008000"/>
              </a:solidFill>
              <a:latin typeface="+mj-lt"/>
            </a:endParaRPr>
          </a:p>
        </p:txBody>
      </p:sp>
      <p:sp>
        <p:nvSpPr>
          <p:cNvPr id="14" name="Text Box 78"/>
          <p:cNvSpPr txBox="1">
            <a:spLocks noChangeArrowheads="1"/>
          </p:cNvSpPr>
          <p:nvPr/>
        </p:nvSpPr>
        <p:spPr bwMode="auto">
          <a:xfrm>
            <a:off x="6626208" y="2060848"/>
            <a:ext cx="506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j-lt"/>
              </a:rPr>
              <a:t>+</a:t>
            </a:r>
            <a:endParaRPr lang="zh-CN" altLang="en-US" sz="2000" i="1" dirty="0">
              <a:solidFill>
                <a:srgbClr val="008000"/>
              </a:solidFill>
              <a:latin typeface="+mj-lt"/>
            </a:endParaRPr>
          </a:p>
        </p:txBody>
      </p:sp>
      <p:sp>
        <p:nvSpPr>
          <p:cNvPr id="15" name="Text Box 78"/>
          <p:cNvSpPr txBox="1">
            <a:spLocks noChangeArrowheads="1"/>
          </p:cNvSpPr>
          <p:nvPr/>
        </p:nvSpPr>
        <p:spPr bwMode="auto">
          <a:xfrm>
            <a:off x="6626208" y="2773999"/>
            <a:ext cx="506016" cy="42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n-ea"/>
              </a:rPr>
              <a:t>-</a:t>
            </a:r>
            <a:endParaRPr lang="zh-CN" altLang="en-US" sz="2000" i="1" dirty="0">
              <a:solidFill>
                <a:srgbClr val="008000"/>
              </a:solidFill>
              <a:latin typeface="+mj-lt"/>
            </a:endParaRPr>
          </a:p>
        </p:txBody>
      </p:sp>
      <p:sp>
        <p:nvSpPr>
          <p:cNvPr id="16" name="Text Box 78"/>
          <p:cNvSpPr txBox="1">
            <a:spLocks noChangeArrowheads="1"/>
          </p:cNvSpPr>
          <p:nvPr/>
        </p:nvSpPr>
        <p:spPr bwMode="auto">
          <a:xfrm>
            <a:off x="5731639" y="2051727"/>
            <a:ext cx="506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j-lt"/>
              </a:rPr>
              <a:t>+</a:t>
            </a:r>
            <a:endParaRPr lang="zh-CN" altLang="en-US" sz="2000" i="1" dirty="0">
              <a:solidFill>
                <a:srgbClr val="008000"/>
              </a:solidFill>
              <a:latin typeface="+mj-lt"/>
            </a:endParaRPr>
          </a:p>
        </p:txBody>
      </p:sp>
      <p:sp>
        <p:nvSpPr>
          <p:cNvPr id="17" name="Text Box 78"/>
          <p:cNvSpPr txBox="1">
            <a:spLocks noChangeArrowheads="1"/>
          </p:cNvSpPr>
          <p:nvPr/>
        </p:nvSpPr>
        <p:spPr bwMode="auto">
          <a:xfrm>
            <a:off x="5731639" y="2764878"/>
            <a:ext cx="506016" cy="42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None/>
            </a:pPr>
            <a:r>
              <a:rPr lang="en-US" altLang="zh-CN" sz="2000" dirty="0">
                <a:solidFill>
                  <a:srgbClr val="008000"/>
                </a:solidFill>
                <a:latin typeface="+mn-ea"/>
              </a:rPr>
              <a:t>-</a:t>
            </a:r>
            <a:endParaRPr lang="zh-CN" altLang="en-US" sz="2000" i="1" dirty="0">
              <a:solidFill>
                <a:srgbClr val="008000"/>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a:xfrm>
            <a:off x="609600" y="836712"/>
            <a:ext cx="4682480" cy="5407025"/>
          </a:xfrm>
        </p:spPr>
        <p:txBody>
          <a:bodyPr/>
          <a:lstStyle/>
          <a:p>
            <a:pPr marL="0" indent="0">
              <a:spcBef>
                <a:spcPts val="3600"/>
              </a:spcBef>
              <a:buNone/>
            </a:pPr>
            <a:r>
              <a:rPr lang="zh-CN" altLang="en-US" sz="1800" strike="sngStrike" dirty="0">
                <a:solidFill>
                  <a:srgbClr val="FF0000"/>
                </a:solidFill>
              </a:rPr>
              <a:t>第五章 含有运算放大器的电阻电路</a:t>
            </a:r>
            <a:br>
              <a:rPr lang="zh-CN" altLang="en-US" sz="1800" strike="sngStrike" dirty="0">
                <a:solidFill>
                  <a:srgbClr val="FF0000"/>
                </a:solidFill>
              </a:rPr>
            </a:br>
            <a:r>
              <a:rPr lang="en-US" altLang="zh-CN" sz="1800" strike="sngStrike" dirty="0">
                <a:solidFill>
                  <a:srgbClr val="FF0000"/>
                </a:solidFill>
              </a:rPr>
              <a:t>§5-1 </a:t>
            </a:r>
            <a:r>
              <a:rPr lang="zh-CN" altLang="en-US" sz="1800" strike="sngStrike" dirty="0">
                <a:solidFill>
                  <a:srgbClr val="FF0000"/>
                </a:solidFill>
              </a:rPr>
              <a:t>运算放大器的电路模型</a:t>
            </a:r>
            <a:br>
              <a:rPr lang="zh-CN" altLang="en-US" sz="1800" strike="sngStrike" dirty="0">
                <a:solidFill>
                  <a:srgbClr val="FF0000"/>
                </a:solidFill>
              </a:rPr>
            </a:br>
            <a:r>
              <a:rPr lang="en-US" altLang="zh-CN" sz="1800" strike="sngStrike" dirty="0">
                <a:solidFill>
                  <a:srgbClr val="FF0000"/>
                </a:solidFill>
              </a:rPr>
              <a:t>§5-2 </a:t>
            </a:r>
            <a:r>
              <a:rPr lang="zh-CN" altLang="en-US" sz="1800" strike="sngStrike" dirty="0">
                <a:solidFill>
                  <a:srgbClr val="FF0000"/>
                </a:solidFill>
              </a:rPr>
              <a:t>比例电路的分析</a:t>
            </a:r>
            <a:br>
              <a:rPr lang="zh-CN" altLang="en-US" sz="1800" strike="sngStrike" dirty="0">
                <a:solidFill>
                  <a:srgbClr val="FF0000"/>
                </a:solidFill>
              </a:rPr>
            </a:br>
            <a:r>
              <a:rPr lang="en-US" altLang="zh-CN" sz="1800" strike="sngStrike" dirty="0">
                <a:solidFill>
                  <a:srgbClr val="FF0000"/>
                </a:solidFill>
              </a:rPr>
              <a:t>§5-3 </a:t>
            </a:r>
            <a:r>
              <a:rPr lang="zh-CN" altLang="en-US" sz="1800" strike="sngStrike" dirty="0">
                <a:solidFill>
                  <a:srgbClr val="FF0000"/>
                </a:solidFill>
              </a:rPr>
              <a:t>含有理想运算放大器的电路的分析</a:t>
            </a:r>
            <a:endParaRPr lang="en-US" altLang="zh-CN" sz="1800" strike="sngStrike" dirty="0">
              <a:solidFill>
                <a:srgbClr val="FF0000"/>
              </a:solidFill>
            </a:endParaRPr>
          </a:p>
          <a:p>
            <a:pPr marL="0" indent="0">
              <a:spcBef>
                <a:spcPts val="1200"/>
              </a:spcBef>
              <a:buNone/>
            </a:pPr>
            <a:r>
              <a:rPr lang="zh-CN" altLang="en-US" sz="1800" dirty="0"/>
              <a:t>第六章 储能元件</a:t>
            </a:r>
            <a:br>
              <a:rPr lang="zh-CN" altLang="en-US" sz="1800" dirty="0"/>
            </a:br>
            <a:r>
              <a:rPr lang="en-US" altLang="zh-CN" sz="1800" dirty="0"/>
              <a:t>§6-1 </a:t>
            </a:r>
            <a:r>
              <a:rPr lang="zh-CN" altLang="en-US" sz="1800" dirty="0"/>
              <a:t>电容元件</a:t>
            </a:r>
            <a:br>
              <a:rPr lang="zh-CN" altLang="en-US" sz="1800" dirty="0"/>
            </a:br>
            <a:r>
              <a:rPr lang="en-US" altLang="zh-CN" sz="1800" dirty="0"/>
              <a:t>§6-2 </a:t>
            </a:r>
            <a:r>
              <a:rPr lang="zh-CN" altLang="en-US" sz="1800" dirty="0"/>
              <a:t>电感元件</a:t>
            </a:r>
            <a:br>
              <a:rPr lang="zh-CN" altLang="en-US" sz="1800" dirty="0"/>
            </a:br>
            <a:r>
              <a:rPr lang="en-US" altLang="zh-CN" sz="1800" dirty="0"/>
              <a:t>§6-3 </a:t>
            </a:r>
            <a:r>
              <a:rPr lang="zh-CN" altLang="en-US" sz="1800" dirty="0"/>
              <a:t>电容、电感元件的串联与并联</a:t>
            </a:r>
            <a:endParaRPr lang="en-US" altLang="zh-CN" sz="1800" dirty="0"/>
          </a:p>
          <a:p>
            <a:pPr marL="0" indent="0">
              <a:spcBef>
                <a:spcPts val="1200"/>
              </a:spcBef>
              <a:buNone/>
            </a:pPr>
            <a:r>
              <a:rPr lang="zh-CN" altLang="en-US" sz="1800" dirty="0"/>
              <a:t>第七章 一阶电路和二阶电路的时域分析</a:t>
            </a:r>
            <a:br>
              <a:rPr lang="zh-CN" altLang="en-US" sz="1800" dirty="0"/>
            </a:br>
            <a:r>
              <a:rPr lang="en-US" altLang="zh-CN" sz="1800" dirty="0"/>
              <a:t>§7-1 </a:t>
            </a:r>
            <a:r>
              <a:rPr lang="zh-CN" altLang="en-US" sz="1800" dirty="0"/>
              <a:t>动态电路的方程及其初始条件</a:t>
            </a:r>
            <a:br>
              <a:rPr lang="zh-CN" altLang="en-US" sz="1800" dirty="0"/>
            </a:br>
            <a:r>
              <a:rPr lang="en-US" altLang="zh-CN" sz="1800" dirty="0"/>
              <a:t>§7-2 </a:t>
            </a:r>
            <a:r>
              <a:rPr lang="zh-CN" altLang="en-US" sz="1800" dirty="0"/>
              <a:t>一阶电路的零输入响应</a:t>
            </a:r>
            <a:br>
              <a:rPr lang="zh-CN" altLang="en-US" sz="1800" dirty="0"/>
            </a:br>
            <a:r>
              <a:rPr lang="en-US" altLang="zh-CN" sz="1800" dirty="0"/>
              <a:t>§7-3 </a:t>
            </a:r>
            <a:r>
              <a:rPr lang="zh-CN" altLang="en-US" sz="1800" dirty="0"/>
              <a:t>一阶电路的零状态响应</a:t>
            </a:r>
            <a:br>
              <a:rPr lang="zh-CN" altLang="en-US" sz="1800" dirty="0"/>
            </a:br>
            <a:r>
              <a:rPr lang="en-US" altLang="zh-CN" sz="1800" dirty="0"/>
              <a:t>§7-4 </a:t>
            </a:r>
            <a:r>
              <a:rPr lang="zh-CN" altLang="en-US" sz="1800" dirty="0"/>
              <a:t>一阶电路的全响应</a:t>
            </a:r>
            <a:br>
              <a:rPr lang="zh-CN" altLang="en-US" sz="1800" dirty="0"/>
            </a:br>
            <a:r>
              <a:rPr lang="en-US" altLang="zh-CN" sz="1800" strike="sngStrike" dirty="0">
                <a:solidFill>
                  <a:srgbClr val="FF0000"/>
                </a:solidFill>
              </a:rPr>
              <a:t>§7-5 </a:t>
            </a:r>
            <a:r>
              <a:rPr lang="zh-CN" altLang="en-US" sz="1800" strike="sngStrike" dirty="0">
                <a:solidFill>
                  <a:srgbClr val="FF0000"/>
                </a:solidFill>
              </a:rPr>
              <a:t>二阶电路的零输入响应</a:t>
            </a:r>
            <a:br>
              <a:rPr lang="zh-CN" altLang="en-US" sz="1800" strike="sngStrike" dirty="0">
                <a:solidFill>
                  <a:srgbClr val="FF0000"/>
                </a:solidFill>
              </a:rPr>
            </a:br>
            <a:r>
              <a:rPr lang="en-US" altLang="zh-CN" sz="1800" strike="sngStrike" dirty="0">
                <a:solidFill>
                  <a:srgbClr val="FF0000"/>
                </a:solidFill>
              </a:rPr>
              <a:t>§7-6 </a:t>
            </a:r>
            <a:r>
              <a:rPr lang="zh-CN" altLang="en-US" sz="1800" strike="sngStrike" dirty="0">
                <a:solidFill>
                  <a:srgbClr val="FF0000"/>
                </a:solidFill>
              </a:rPr>
              <a:t>二阶电路的零状态响应和全响应</a:t>
            </a:r>
            <a:br>
              <a:rPr lang="zh-CN" altLang="en-US" sz="1800" strike="sngStrike" dirty="0">
                <a:solidFill>
                  <a:srgbClr val="FF0000"/>
                </a:solidFill>
              </a:rPr>
            </a:br>
            <a:r>
              <a:rPr lang="en-US" altLang="zh-CN" sz="1800" strike="sngStrike" dirty="0">
                <a:solidFill>
                  <a:srgbClr val="FF0000"/>
                </a:solidFill>
              </a:rPr>
              <a:t>§7-7 </a:t>
            </a:r>
            <a:r>
              <a:rPr lang="zh-CN" altLang="en-US" sz="1800" strike="sngStrike" dirty="0">
                <a:solidFill>
                  <a:srgbClr val="FF0000"/>
                </a:solidFill>
              </a:rPr>
              <a:t>一阶电路和二阶电路的阶跃响应</a:t>
            </a:r>
            <a:br>
              <a:rPr lang="zh-CN" altLang="en-US" sz="1800" strike="sngStrike" dirty="0">
                <a:solidFill>
                  <a:srgbClr val="FF0000"/>
                </a:solidFill>
              </a:rPr>
            </a:br>
            <a:r>
              <a:rPr lang="en-US" altLang="zh-CN" sz="1800" strike="sngStrike" dirty="0">
                <a:solidFill>
                  <a:srgbClr val="FF0000"/>
                </a:solidFill>
              </a:rPr>
              <a:t>§7-8 </a:t>
            </a:r>
            <a:r>
              <a:rPr lang="zh-CN" altLang="en-US" sz="1800" strike="sngStrike" dirty="0">
                <a:solidFill>
                  <a:srgbClr val="FF0000"/>
                </a:solidFill>
              </a:rPr>
              <a:t>一阶电路和二阶电路的冲激响应</a:t>
            </a:r>
            <a:br>
              <a:rPr lang="zh-CN" altLang="en-US" sz="1800" strike="sngStrike" dirty="0">
                <a:solidFill>
                  <a:srgbClr val="FF0000"/>
                </a:solidFill>
              </a:rPr>
            </a:br>
            <a:r>
              <a:rPr lang="en-US" altLang="zh-CN" sz="1800" strike="sngStrike" dirty="0">
                <a:solidFill>
                  <a:srgbClr val="FF0000"/>
                </a:solidFill>
              </a:rPr>
              <a:t>§7-9 </a:t>
            </a:r>
            <a:r>
              <a:rPr lang="zh-CN" altLang="en-US" sz="1800" strike="sngStrike" dirty="0">
                <a:solidFill>
                  <a:srgbClr val="FF0000"/>
                </a:solidFill>
              </a:rPr>
              <a:t>卷积积分</a:t>
            </a:r>
            <a:br>
              <a:rPr lang="zh-CN" altLang="en-US" sz="1800" strike="sngStrike" dirty="0">
                <a:solidFill>
                  <a:srgbClr val="FF0000"/>
                </a:solidFill>
              </a:rPr>
            </a:br>
            <a:r>
              <a:rPr lang="en-US" altLang="zh-CN" sz="1800" strike="sngStrike" dirty="0">
                <a:solidFill>
                  <a:srgbClr val="FF0000"/>
                </a:solidFill>
              </a:rPr>
              <a:t>§7-10 </a:t>
            </a:r>
            <a:r>
              <a:rPr lang="zh-CN" altLang="en-US" sz="1800" strike="sngStrike" dirty="0">
                <a:solidFill>
                  <a:srgbClr val="FF0000"/>
                </a:solidFill>
              </a:rPr>
              <a:t>状态方程</a:t>
            </a:r>
            <a:br>
              <a:rPr lang="zh-CN" altLang="en-US" sz="1800" strike="sngStrike" dirty="0">
                <a:solidFill>
                  <a:srgbClr val="FF0000"/>
                </a:solidFill>
              </a:rPr>
            </a:br>
            <a:r>
              <a:rPr lang="en-US" altLang="zh-CN" sz="1800" strike="sngStrike" dirty="0">
                <a:solidFill>
                  <a:srgbClr val="FF0000"/>
                </a:solidFill>
              </a:rPr>
              <a:t>§7-11 </a:t>
            </a:r>
            <a:r>
              <a:rPr lang="zh-CN" altLang="en-US" sz="1800" strike="sngStrike" dirty="0">
                <a:solidFill>
                  <a:srgbClr val="FF0000"/>
                </a:solidFill>
              </a:rPr>
              <a:t>动态电路时域分析中的几个问题</a:t>
            </a:r>
          </a:p>
          <a:p>
            <a:endParaRPr lang="zh-CN" altLang="zh-CN" sz="1800" dirty="0"/>
          </a:p>
        </p:txBody>
      </p:sp>
      <p:sp>
        <p:nvSpPr>
          <p:cNvPr id="4" name="内容占位符 2"/>
          <p:cNvSpPr txBox="1">
            <a:spLocks/>
          </p:cNvSpPr>
          <p:nvPr/>
        </p:nvSpPr>
        <p:spPr bwMode="auto">
          <a:xfrm>
            <a:off x="5105400" y="836712"/>
            <a:ext cx="4038600" cy="54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800"/>
              </a:spcBef>
              <a:spcAft>
                <a:spcPct val="0"/>
              </a:spcAft>
              <a:buClr>
                <a:schemeClr val="accent1">
                  <a:lumMod val="50000"/>
                </a:schemeClr>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ts val="1800"/>
              </a:spcBef>
              <a:spcAft>
                <a:spcPct val="0"/>
              </a:spcAft>
              <a:buClr>
                <a:schemeClr val="accent1">
                  <a:lumMod val="50000"/>
                </a:schemeClr>
              </a:buClr>
              <a:buSzPct val="75000"/>
              <a:buFont typeface="Wingdings" panose="05000000000000000000" pitchFamily="2" charset="2"/>
              <a:buChar char="n"/>
              <a:defRPr sz="2600">
                <a:solidFill>
                  <a:schemeClr val="tx1"/>
                </a:solidFill>
                <a:latin typeface="+mn-lt"/>
                <a:ea typeface="+mn-ea"/>
              </a:defRPr>
            </a:lvl2pPr>
            <a:lvl3pPr marL="1143000" indent="-228600" algn="l" rtl="0" eaLnBrk="0" fontAlgn="base" hangingPunct="0">
              <a:spcBef>
                <a:spcPts val="1800"/>
              </a:spcBef>
              <a:spcAft>
                <a:spcPct val="0"/>
              </a:spcAft>
              <a:buClr>
                <a:schemeClr val="accent1">
                  <a:lumMod val="75000"/>
                </a:schemeClr>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ts val="1800"/>
              </a:spcBef>
              <a:spcAft>
                <a:spcPct val="0"/>
              </a:spcAft>
              <a:buClr>
                <a:schemeClr val="accent1">
                  <a:lumMod val="75000"/>
                </a:schemeClr>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0" indent="0">
              <a:buNone/>
            </a:pPr>
            <a:r>
              <a:rPr lang="zh-CN" altLang="en-US" sz="1800" dirty="0"/>
              <a:t>第八章 相量法</a:t>
            </a:r>
            <a:br>
              <a:rPr lang="zh-CN" altLang="en-US" sz="1800" dirty="0"/>
            </a:br>
            <a:r>
              <a:rPr lang="en-US" altLang="zh-CN" sz="1800" dirty="0"/>
              <a:t>§8-1 </a:t>
            </a:r>
            <a:r>
              <a:rPr lang="zh-CN" altLang="en-US" sz="1800" dirty="0"/>
              <a:t>复数</a:t>
            </a:r>
            <a:br>
              <a:rPr lang="zh-CN" altLang="en-US" sz="1800" dirty="0"/>
            </a:br>
            <a:r>
              <a:rPr lang="en-US" altLang="zh-CN" sz="1800" dirty="0"/>
              <a:t>§8-2 </a:t>
            </a:r>
            <a:r>
              <a:rPr lang="zh-CN" altLang="en-US" sz="1800" dirty="0"/>
              <a:t>正弦量</a:t>
            </a:r>
            <a:br>
              <a:rPr lang="zh-CN" altLang="en-US" sz="1800" dirty="0"/>
            </a:br>
            <a:r>
              <a:rPr lang="en-US" altLang="zh-CN" sz="1800" dirty="0"/>
              <a:t>§8-3 </a:t>
            </a:r>
            <a:r>
              <a:rPr lang="zh-CN" altLang="en-US" sz="1800" dirty="0"/>
              <a:t>相量法的基础</a:t>
            </a:r>
            <a:br>
              <a:rPr lang="zh-CN" altLang="en-US" sz="1800" dirty="0"/>
            </a:br>
            <a:r>
              <a:rPr lang="en-US" altLang="zh-CN" sz="1800" dirty="0"/>
              <a:t>§8-4 </a:t>
            </a:r>
            <a:r>
              <a:rPr lang="zh-CN" altLang="en-US" sz="1800" dirty="0"/>
              <a:t>电路定律的相量形式</a:t>
            </a:r>
            <a:br>
              <a:rPr lang="zh-CN" altLang="en-US" sz="1800" dirty="0"/>
            </a:br>
            <a:br>
              <a:rPr lang="zh-CN" altLang="en-US" sz="1800" dirty="0"/>
            </a:br>
            <a:r>
              <a:rPr lang="zh-CN" altLang="en-US" sz="1800" dirty="0"/>
              <a:t>第九章 正弦稳态电路的分析</a:t>
            </a:r>
            <a:br>
              <a:rPr lang="zh-CN" altLang="en-US" sz="1800" dirty="0"/>
            </a:br>
            <a:r>
              <a:rPr lang="en-US" altLang="zh-CN" sz="1800" dirty="0"/>
              <a:t>§9-1 </a:t>
            </a:r>
            <a:r>
              <a:rPr lang="zh-CN" altLang="en-US" sz="1800" dirty="0"/>
              <a:t>阻抗和导纳</a:t>
            </a:r>
            <a:br>
              <a:rPr lang="zh-CN" altLang="en-US" sz="1800" dirty="0"/>
            </a:br>
            <a:r>
              <a:rPr lang="en-US" altLang="zh-CN" sz="1800" dirty="0"/>
              <a:t>§9-2 </a:t>
            </a:r>
            <a:r>
              <a:rPr lang="zh-CN" altLang="en-US" sz="1800" dirty="0"/>
              <a:t>电路的相量图</a:t>
            </a:r>
            <a:br>
              <a:rPr lang="zh-CN" altLang="en-US" sz="1800" dirty="0"/>
            </a:br>
            <a:r>
              <a:rPr lang="en-US" altLang="zh-CN" sz="1800" dirty="0"/>
              <a:t>§9-3 </a:t>
            </a:r>
            <a:r>
              <a:rPr lang="zh-CN" altLang="en-US" sz="1800" dirty="0"/>
              <a:t>正弦稳态电路的分析</a:t>
            </a:r>
            <a:br>
              <a:rPr lang="zh-CN" altLang="en-US" sz="1800" dirty="0"/>
            </a:br>
            <a:r>
              <a:rPr lang="en-US" altLang="zh-CN" sz="1800" dirty="0"/>
              <a:t>§9-4 </a:t>
            </a:r>
            <a:r>
              <a:rPr lang="zh-CN" altLang="en-US" sz="1800" dirty="0"/>
              <a:t>正弦稳态电路的功率</a:t>
            </a:r>
            <a:br>
              <a:rPr lang="zh-CN" altLang="en-US" sz="1800" dirty="0"/>
            </a:br>
            <a:r>
              <a:rPr lang="en-US" altLang="zh-CN" sz="1800" dirty="0"/>
              <a:t>§9-5 </a:t>
            </a:r>
            <a:r>
              <a:rPr lang="zh-CN" altLang="en-US" sz="1800" dirty="0"/>
              <a:t>复功率</a:t>
            </a:r>
            <a:br>
              <a:rPr lang="zh-CN" altLang="en-US" sz="1800" dirty="0"/>
            </a:br>
            <a:r>
              <a:rPr lang="en-US" altLang="zh-CN" sz="1800" dirty="0"/>
              <a:t>§9-6 </a:t>
            </a:r>
            <a:r>
              <a:rPr lang="zh-CN" altLang="en-US" sz="1800" dirty="0"/>
              <a:t>最大功率传输</a:t>
            </a:r>
            <a:br>
              <a:rPr lang="zh-CN" altLang="en-US" sz="1800" dirty="0"/>
            </a:br>
            <a:br>
              <a:rPr lang="zh-CN" altLang="en-US" sz="1800" dirty="0"/>
            </a:br>
            <a:r>
              <a:rPr lang="zh-CN" altLang="en-US" sz="1800" dirty="0"/>
              <a:t>第十章 含有耦合电感的电路</a:t>
            </a:r>
            <a:br>
              <a:rPr lang="zh-CN" altLang="en-US" sz="1800" dirty="0"/>
            </a:br>
            <a:r>
              <a:rPr lang="en-US" altLang="zh-CN" sz="1800" dirty="0"/>
              <a:t>§10-1 </a:t>
            </a:r>
            <a:r>
              <a:rPr lang="zh-CN" altLang="en-US" sz="1800" dirty="0"/>
              <a:t>互感</a:t>
            </a:r>
            <a:br>
              <a:rPr lang="zh-CN" altLang="en-US" sz="1800" dirty="0"/>
            </a:br>
            <a:r>
              <a:rPr lang="en-US" altLang="zh-CN" sz="1800" dirty="0"/>
              <a:t>§10-2 </a:t>
            </a:r>
            <a:r>
              <a:rPr lang="zh-CN" altLang="en-US" sz="1800" dirty="0"/>
              <a:t>含有耦合电感电路的计算</a:t>
            </a:r>
            <a:br>
              <a:rPr lang="zh-CN" altLang="en-US" sz="1800" dirty="0"/>
            </a:br>
            <a:r>
              <a:rPr lang="en-US" altLang="zh-CN" sz="1800" dirty="0"/>
              <a:t>§10-3 </a:t>
            </a:r>
            <a:r>
              <a:rPr lang="zh-CN" altLang="en-US" sz="1800" dirty="0"/>
              <a:t>耦合电感的功率</a:t>
            </a:r>
            <a:br>
              <a:rPr lang="zh-CN" altLang="en-US" sz="1800" dirty="0"/>
            </a:br>
            <a:r>
              <a:rPr lang="en-US" altLang="zh-CN" sz="1800" dirty="0"/>
              <a:t>§10-4 </a:t>
            </a:r>
            <a:r>
              <a:rPr lang="zh-CN" altLang="en-US" sz="1800" dirty="0"/>
              <a:t>变压器原理</a:t>
            </a:r>
            <a:br>
              <a:rPr lang="zh-CN" altLang="en-US" sz="1800" dirty="0"/>
            </a:br>
            <a:r>
              <a:rPr lang="en-US" altLang="zh-CN" sz="1800" dirty="0"/>
              <a:t>§10-5 </a:t>
            </a:r>
            <a:r>
              <a:rPr lang="zh-CN" altLang="en-US" sz="1800" dirty="0"/>
              <a:t>理想变压器</a:t>
            </a:r>
            <a:br>
              <a:rPr lang="zh-CN" altLang="en-US" sz="1800" dirty="0"/>
            </a:br>
            <a:endParaRPr lang="zh-CN" altLang="en-US" sz="1800" dirty="0"/>
          </a:p>
        </p:txBody>
      </p:sp>
    </p:spTree>
    <p:extLst>
      <p:ext uri="{BB962C8B-B14F-4D97-AF65-F5344CB8AC3E}">
        <p14:creationId xmlns:p14="http://schemas.microsoft.com/office/powerpoint/2010/main" val="2042307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endParaRPr lang="zh-CN" altLang="en-US"/>
          </a:p>
        </p:txBody>
      </p:sp>
      <p:pic>
        <p:nvPicPr>
          <p:cNvPr id="86019"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rcRect l="7327" t="42772" b="32787"/>
          <a:stretch>
            <a:fillRect/>
          </a:stretch>
        </p:blipFill>
        <p:spPr>
          <a:xfrm>
            <a:off x="611188" y="908050"/>
            <a:ext cx="7485062" cy="288925"/>
          </a:xfrm>
        </p:spPr>
      </p:pic>
      <p:pic>
        <p:nvPicPr>
          <p:cNvPr id="86020" name="图片 4"/>
          <p:cNvPicPr>
            <a:picLocks noChangeAspect="1"/>
          </p:cNvPicPr>
          <p:nvPr/>
        </p:nvPicPr>
        <p:blipFill>
          <a:blip r:embed="rId3" cstate="print">
            <a:extLst>
              <a:ext uri="{28A0092B-C50C-407E-A947-70E740481C1C}">
                <a14:useLocalDpi xmlns:a14="http://schemas.microsoft.com/office/drawing/2010/main" val="0"/>
              </a:ext>
            </a:extLst>
          </a:blip>
          <a:srcRect l="7053" t="6161" r="5997" b="45401"/>
          <a:stretch>
            <a:fillRect/>
          </a:stretch>
        </p:blipFill>
        <p:spPr bwMode="auto">
          <a:xfrm>
            <a:off x="609600" y="1189038"/>
            <a:ext cx="7418388"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endParaRPr lang="zh-CN" altLang="en-US" dirty="0"/>
          </a:p>
        </p:txBody>
      </p:sp>
      <p:sp>
        <p:nvSpPr>
          <p:cNvPr id="87043" name="标题 1"/>
          <p:cNvSpPr>
            <a:spLocks noGrp="1"/>
          </p:cNvSpPr>
          <p:nvPr>
            <p:ph type="title"/>
          </p:nvPr>
        </p:nvSpPr>
        <p:spPr/>
        <p:txBody>
          <a:bodyPr/>
          <a:lstStyle/>
          <a:p>
            <a:endParaRPr lang="zh-CN" altLang="en-US"/>
          </a:p>
        </p:txBody>
      </p:sp>
      <p:pic>
        <p:nvPicPr>
          <p:cNvPr id="87044" name="图片 4"/>
          <p:cNvPicPr>
            <a:picLocks noChangeAspect="1"/>
          </p:cNvPicPr>
          <p:nvPr/>
        </p:nvPicPr>
        <p:blipFill>
          <a:blip r:embed="rId2" cstate="print">
            <a:extLst>
              <a:ext uri="{28A0092B-C50C-407E-A947-70E740481C1C}">
                <a14:useLocalDpi xmlns:a14="http://schemas.microsoft.com/office/drawing/2010/main" val="0"/>
              </a:ext>
            </a:extLst>
          </a:blip>
          <a:srcRect l="7053" t="56110" r="5498"/>
          <a:stretch>
            <a:fillRect/>
          </a:stretch>
        </p:blipFill>
        <p:spPr bwMode="auto">
          <a:xfrm>
            <a:off x="1547813" y="184150"/>
            <a:ext cx="55530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内容占位符 3"/>
          <p:cNvPicPr>
            <a:picLocks noChangeAspect="1"/>
          </p:cNvPicPr>
          <p:nvPr/>
        </p:nvPicPr>
        <p:blipFill>
          <a:blip r:embed="rId3">
            <a:extLst>
              <a:ext uri="{28A0092B-C50C-407E-A947-70E740481C1C}">
                <a14:useLocalDpi xmlns:a14="http://schemas.microsoft.com/office/drawing/2010/main" val="0"/>
              </a:ext>
            </a:extLst>
          </a:blip>
          <a:srcRect l="10466" t="1471" r="26096" b="68044"/>
          <a:stretch>
            <a:fillRect/>
          </a:stretch>
        </p:blipFill>
        <p:spPr bwMode="auto">
          <a:xfrm>
            <a:off x="1331913" y="3894138"/>
            <a:ext cx="4535487"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l="10466" t="30623" r="3807" b="9448"/>
          <a:stretch>
            <a:fillRect/>
          </a:stretch>
        </p:blipFill>
        <p:spPr>
          <a:xfrm>
            <a:off x="827088" y="981075"/>
            <a:ext cx="6337300" cy="5702300"/>
          </a:xfrm>
        </p:spPr>
      </p:pic>
      <p:sp>
        <p:nvSpPr>
          <p:cNvPr id="88067" name="标题 1"/>
          <p:cNvSpPr>
            <a:spLocks noGrp="1"/>
          </p:cNvSpPr>
          <p:nvPr>
            <p:ph type="title"/>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188" y="277813"/>
            <a:ext cx="8075612" cy="487362"/>
          </a:xfrm>
        </p:spPr>
        <p:txBody>
          <a:bodyPr/>
          <a:lstStyle/>
          <a:p>
            <a:pPr eaLnBrk="1" hangingPunct="1"/>
            <a:r>
              <a:rPr lang="zh-CN" altLang="en-US"/>
              <a:t>第一章 总结</a:t>
            </a:r>
          </a:p>
        </p:txBody>
      </p:sp>
      <p:sp>
        <p:nvSpPr>
          <p:cNvPr id="47107" name="Rectangle 3"/>
          <p:cNvSpPr>
            <a:spLocks noGrp="1" noChangeArrowheads="1"/>
          </p:cNvSpPr>
          <p:nvPr>
            <p:ph type="body" idx="1"/>
          </p:nvPr>
        </p:nvSpPr>
        <p:spPr>
          <a:xfrm>
            <a:off x="611188" y="1052513"/>
            <a:ext cx="8075612" cy="5545137"/>
          </a:xfrm>
        </p:spPr>
        <p:txBody>
          <a:bodyPr/>
          <a:lstStyle/>
          <a:p>
            <a:pPr eaLnBrk="1" hangingPunct="1">
              <a:lnSpc>
                <a:spcPct val="90000"/>
              </a:lnSpc>
              <a:defRPr/>
            </a:pPr>
            <a:r>
              <a:rPr lang="zh-CN" altLang="en-US" dirty="0"/>
              <a:t>电压电流的关联参考方向和非关联参考方向</a:t>
            </a:r>
          </a:p>
          <a:p>
            <a:pPr eaLnBrk="1" hangingPunct="1">
              <a:lnSpc>
                <a:spcPct val="90000"/>
              </a:lnSpc>
              <a:defRPr/>
            </a:pPr>
            <a:r>
              <a:rPr lang="zh-CN" altLang="en-US" dirty="0"/>
              <a:t>电压电流的关联参考方向和非关联参考方向情况下的欧姆定律表示</a:t>
            </a:r>
          </a:p>
          <a:p>
            <a:pPr eaLnBrk="1" hangingPunct="1">
              <a:lnSpc>
                <a:spcPct val="90000"/>
              </a:lnSpc>
              <a:defRPr/>
            </a:pPr>
            <a:r>
              <a:rPr lang="zh-CN" altLang="en-US" dirty="0"/>
              <a:t>电压源和电流源的特性</a:t>
            </a:r>
          </a:p>
          <a:p>
            <a:pPr eaLnBrk="1" hangingPunct="1">
              <a:lnSpc>
                <a:spcPct val="90000"/>
              </a:lnSpc>
              <a:defRPr/>
            </a:pPr>
            <a:r>
              <a:rPr lang="zh-CN" altLang="en-US" dirty="0"/>
              <a:t>受控电源的特性</a:t>
            </a:r>
          </a:p>
          <a:p>
            <a:pPr eaLnBrk="1" hangingPunct="1">
              <a:lnSpc>
                <a:spcPct val="90000"/>
              </a:lnSpc>
              <a:defRPr/>
            </a:pPr>
            <a:r>
              <a:rPr lang="zh-CN" altLang="en-US" dirty="0"/>
              <a:t>基尔霍夫定律</a:t>
            </a:r>
          </a:p>
          <a:p>
            <a:pPr eaLnBrk="1" hangingPunct="1">
              <a:lnSpc>
                <a:spcPct val="90000"/>
              </a:lnSpc>
              <a:defRPr/>
            </a:pP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chemeClr val="accent6"/>
                </a:solidFill>
              </a:rPr>
              <a:t>课后作业</a:t>
            </a:r>
          </a:p>
        </p:txBody>
      </p:sp>
      <p:sp>
        <p:nvSpPr>
          <p:cNvPr id="3" name="内容占位符 2"/>
          <p:cNvSpPr>
            <a:spLocks noGrp="1"/>
          </p:cNvSpPr>
          <p:nvPr>
            <p:ph idx="1"/>
          </p:nvPr>
        </p:nvSpPr>
        <p:spPr/>
        <p:txBody>
          <a:bodyPr/>
          <a:lstStyle/>
          <a:p>
            <a:pPr>
              <a:defRPr/>
            </a:pPr>
            <a:r>
              <a:rPr lang="en-US" altLang="zh-CN" dirty="0">
                <a:latin typeface="+mj-lt"/>
              </a:rPr>
              <a:t>P30 1-18   1-19   1-20</a:t>
            </a:r>
          </a:p>
          <a:p>
            <a:pPr>
              <a:defRPr/>
            </a:pPr>
            <a:endParaRPr lang="zh-CN" altLang="en-US" dirty="0">
              <a:latin typeface="+mj-lt"/>
            </a:endParaRPr>
          </a:p>
        </p:txBody>
      </p:sp>
      <p:pic>
        <p:nvPicPr>
          <p:cNvPr id="92164" name="图片 3"/>
          <p:cNvPicPr>
            <a:picLocks noChangeAspect="1"/>
          </p:cNvPicPr>
          <p:nvPr/>
        </p:nvPicPr>
        <p:blipFill>
          <a:blip r:embed="rId2" cstate="print">
            <a:extLst>
              <a:ext uri="{28A0092B-C50C-407E-A947-70E740481C1C}">
                <a14:useLocalDpi xmlns:a14="http://schemas.microsoft.com/office/drawing/2010/main" val="0"/>
              </a:ext>
            </a:extLst>
          </a:blip>
          <a:srcRect l="7475" t="5101" r="10626" b="27550"/>
          <a:stretch>
            <a:fillRect/>
          </a:stretch>
        </p:blipFill>
        <p:spPr bwMode="auto">
          <a:xfrm>
            <a:off x="609600" y="1772816"/>
            <a:ext cx="8516938"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solidFill>
                  <a:schemeClr val="accent6"/>
                </a:solidFill>
              </a:rPr>
              <a:t>课后作业</a:t>
            </a:r>
          </a:p>
        </p:txBody>
      </p:sp>
      <p:sp>
        <p:nvSpPr>
          <p:cNvPr id="3" name="内容占位符 2"/>
          <p:cNvSpPr>
            <a:spLocks noGrp="1"/>
          </p:cNvSpPr>
          <p:nvPr>
            <p:ph idx="1"/>
          </p:nvPr>
        </p:nvSpPr>
        <p:spPr/>
        <p:txBody>
          <a:bodyPr/>
          <a:lstStyle/>
          <a:p>
            <a:pPr>
              <a:defRPr/>
            </a:pPr>
            <a:r>
              <a:rPr lang="en-US" altLang="zh-CN" dirty="0">
                <a:latin typeface="+mj-lt"/>
              </a:rPr>
              <a:t>P30 1-18   1-19   1-20</a:t>
            </a:r>
          </a:p>
          <a:p>
            <a:pPr>
              <a:defRPr/>
            </a:pPr>
            <a:endParaRPr lang="zh-CN" altLang="en-US" dirty="0">
              <a:latin typeface="+mj-lt"/>
            </a:endParaRPr>
          </a:p>
        </p:txBody>
      </p:sp>
      <p:pic>
        <p:nvPicPr>
          <p:cNvPr id="93188" name="图片 3"/>
          <p:cNvPicPr>
            <a:picLocks noChangeAspect="1"/>
          </p:cNvPicPr>
          <p:nvPr/>
        </p:nvPicPr>
        <p:blipFill>
          <a:blip r:embed="rId2">
            <a:extLst>
              <a:ext uri="{28A0092B-C50C-407E-A947-70E740481C1C}">
                <a14:useLocalDpi xmlns:a14="http://schemas.microsoft.com/office/drawing/2010/main" val="0"/>
              </a:ext>
            </a:extLst>
          </a:blip>
          <a:srcRect l="8263" t="81693" r="24800" b="3781"/>
          <a:stretch>
            <a:fillRect/>
          </a:stretch>
        </p:blipFill>
        <p:spPr bwMode="auto">
          <a:xfrm>
            <a:off x="653282" y="1913707"/>
            <a:ext cx="77898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图片 5"/>
          <p:cNvPicPr>
            <a:picLocks noChangeAspect="1"/>
          </p:cNvPicPr>
          <p:nvPr/>
        </p:nvPicPr>
        <p:blipFill>
          <a:blip r:embed="rId3" cstate="print">
            <a:extLst>
              <a:ext uri="{28A0092B-C50C-407E-A947-70E740481C1C}">
                <a14:useLocalDpi xmlns:a14="http://schemas.microsoft.com/office/drawing/2010/main" val="0"/>
              </a:ext>
            </a:extLst>
          </a:blip>
          <a:srcRect l="4326" t="15372" r="2751" b="3149"/>
          <a:stretch>
            <a:fillRect/>
          </a:stretch>
        </p:blipFill>
        <p:spPr bwMode="auto">
          <a:xfrm>
            <a:off x="467544" y="2924944"/>
            <a:ext cx="84963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a:xfrm>
            <a:off x="609600" y="974303"/>
            <a:ext cx="3602360" cy="5407025"/>
          </a:xfrm>
        </p:spPr>
        <p:txBody>
          <a:bodyPr/>
          <a:lstStyle/>
          <a:p>
            <a:pPr marL="0" indent="0">
              <a:buNone/>
            </a:pPr>
            <a:r>
              <a:rPr lang="zh-CN" altLang="en-US" sz="1800" dirty="0"/>
              <a:t>第十一章 电路的频率响应</a:t>
            </a:r>
            <a:br>
              <a:rPr lang="zh-CN" altLang="en-US" sz="1800" dirty="0"/>
            </a:br>
            <a:r>
              <a:rPr lang="en-US" altLang="zh-CN" sz="1800" dirty="0"/>
              <a:t>§11-1 </a:t>
            </a:r>
            <a:r>
              <a:rPr lang="zh-CN" altLang="en-US" sz="1800" dirty="0"/>
              <a:t>网络函数</a:t>
            </a:r>
            <a:br>
              <a:rPr lang="zh-CN" altLang="en-US" sz="1800" dirty="0"/>
            </a:br>
            <a:r>
              <a:rPr lang="en-US" altLang="zh-CN" sz="1800" dirty="0"/>
              <a:t>§11-2 RLC</a:t>
            </a:r>
            <a:r>
              <a:rPr lang="zh-CN" altLang="en-US" sz="1800" dirty="0"/>
              <a:t>串联电路的谐振</a:t>
            </a:r>
            <a:br>
              <a:rPr lang="zh-CN" altLang="en-US" sz="1800" dirty="0"/>
            </a:br>
            <a:r>
              <a:rPr lang="en-US" altLang="zh-CN" sz="1800" dirty="0"/>
              <a:t>§11-3 RLC</a:t>
            </a:r>
            <a:r>
              <a:rPr lang="zh-CN" altLang="en-US" sz="1800" dirty="0"/>
              <a:t>串联电路的频率响应</a:t>
            </a:r>
            <a:br>
              <a:rPr lang="zh-CN" altLang="en-US" sz="1800" dirty="0"/>
            </a:br>
            <a:r>
              <a:rPr lang="en-US" altLang="zh-CN" sz="1800" dirty="0"/>
              <a:t>§11-4 RLC</a:t>
            </a:r>
            <a:r>
              <a:rPr lang="zh-CN" altLang="en-US" sz="1800" dirty="0"/>
              <a:t>并联谐振电路</a:t>
            </a:r>
            <a:br>
              <a:rPr lang="zh-CN" altLang="en-US" sz="1800" dirty="0"/>
            </a:br>
            <a:r>
              <a:rPr lang="en-US" altLang="zh-CN" sz="1800" dirty="0"/>
              <a:t>§11-5 </a:t>
            </a:r>
            <a:r>
              <a:rPr lang="zh-CN" altLang="en-US" sz="1800" dirty="0"/>
              <a:t>波特图</a:t>
            </a:r>
            <a:br>
              <a:rPr lang="zh-CN" altLang="en-US" sz="1800" dirty="0"/>
            </a:br>
            <a:r>
              <a:rPr lang="en-US" altLang="zh-CN" sz="1800" dirty="0"/>
              <a:t>§11-6 </a:t>
            </a:r>
            <a:r>
              <a:rPr lang="zh-CN" altLang="en-US" sz="1800" dirty="0"/>
              <a:t>滤波器简介</a:t>
            </a:r>
            <a:br>
              <a:rPr lang="zh-CN" altLang="en-US" sz="1800" dirty="0"/>
            </a:br>
            <a:br>
              <a:rPr lang="zh-CN" altLang="en-US" sz="1800" dirty="0"/>
            </a:br>
            <a:r>
              <a:rPr lang="zh-CN" altLang="en-US" sz="1800" dirty="0"/>
              <a:t>第十二章 三相电路</a:t>
            </a:r>
            <a:br>
              <a:rPr lang="zh-CN" altLang="en-US" sz="1800" dirty="0"/>
            </a:br>
            <a:r>
              <a:rPr lang="en-US" altLang="zh-CN" sz="1800" dirty="0"/>
              <a:t>§12-1 </a:t>
            </a:r>
            <a:r>
              <a:rPr lang="zh-CN" altLang="en-US" sz="1800" dirty="0"/>
              <a:t>三相电路</a:t>
            </a:r>
            <a:br>
              <a:rPr lang="zh-CN" altLang="en-US" sz="1800" dirty="0"/>
            </a:br>
            <a:r>
              <a:rPr lang="en-US" altLang="zh-CN" sz="1800" dirty="0"/>
              <a:t>§12-2 </a:t>
            </a:r>
            <a:r>
              <a:rPr lang="zh-CN" altLang="en-US" sz="1800" dirty="0"/>
              <a:t>线电压（电流）与相电压（电流）的关系</a:t>
            </a:r>
            <a:br>
              <a:rPr lang="zh-CN" altLang="en-US" sz="1800" dirty="0"/>
            </a:br>
            <a:r>
              <a:rPr lang="en-US" altLang="zh-CN" sz="1800" dirty="0"/>
              <a:t>§12-3 </a:t>
            </a:r>
            <a:r>
              <a:rPr lang="zh-CN" altLang="en-US" sz="1800" dirty="0"/>
              <a:t>对称三相电路的计算</a:t>
            </a:r>
            <a:br>
              <a:rPr lang="zh-CN" altLang="en-US" sz="1800" dirty="0"/>
            </a:br>
            <a:r>
              <a:rPr lang="en-US" altLang="zh-CN" sz="1800" dirty="0"/>
              <a:t>§12-4 </a:t>
            </a:r>
            <a:r>
              <a:rPr lang="zh-CN" altLang="en-US" sz="1800" dirty="0"/>
              <a:t>不对称三相电路的概念</a:t>
            </a:r>
            <a:br>
              <a:rPr lang="zh-CN" altLang="en-US" sz="1800" dirty="0"/>
            </a:br>
            <a:r>
              <a:rPr lang="en-US" altLang="zh-CN" sz="1800" dirty="0"/>
              <a:t>§12-5 </a:t>
            </a:r>
            <a:r>
              <a:rPr lang="zh-CN" altLang="en-US" sz="1800" dirty="0"/>
              <a:t>三相电路的功率</a:t>
            </a:r>
            <a:br>
              <a:rPr lang="zh-CN" altLang="en-US" sz="1800" dirty="0"/>
            </a:br>
            <a:br>
              <a:rPr lang="zh-CN" altLang="en-US" sz="1800" dirty="0"/>
            </a:br>
            <a:endParaRPr lang="zh-CN" altLang="en-US" sz="1800" dirty="0"/>
          </a:p>
        </p:txBody>
      </p:sp>
      <p:sp>
        <p:nvSpPr>
          <p:cNvPr id="4" name="内容占位符 2"/>
          <p:cNvSpPr txBox="1">
            <a:spLocks/>
          </p:cNvSpPr>
          <p:nvPr/>
        </p:nvSpPr>
        <p:spPr bwMode="auto">
          <a:xfrm>
            <a:off x="4355976" y="981075"/>
            <a:ext cx="4680520" cy="54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800"/>
              </a:spcBef>
              <a:spcAft>
                <a:spcPct val="0"/>
              </a:spcAft>
              <a:buClr>
                <a:schemeClr val="accent1">
                  <a:lumMod val="50000"/>
                </a:schemeClr>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ts val="1800"/>
              </a:spcBef>
              <a:spcAft>
                <a:spcPct val="0"/>
              </a:spcAft>
              <a:buClr>
                <a:schemeClr val="accent1">
                  <a:lumMod val="50000"/>
                </a:schemeClr>
              </a:buClr>
              <a:buSzPct val="75000"/>
              <a:buFont typeface="Wingdings" panose="05000000000000000000" pitchFamily="2" charset="2"/>
              <a:buChar char="n"/>
              <a:defRPr sz="2600">
                <a:solidFill>
                  <a:schemeClr val="tx1"/>
                </a:solidFill>
                <a:latin typeface="+mn-lt"/>
                <a:ea typeface="+mn-ea"/>
              </a:defRPr>
            </a:lvl2pPr>
            <a:lvl3pPr marL="1143000" indent="-228600" algn="l" rtl="0" eaLnBrk="0" fontAlgn="base" hangingPunct="0">
              <a:spcBef>
                <a:spcPts val="1800"/>
              </a:spcBef>
              <a:spcAft>
                <a:spcPct val="0"/>
              </a:spcAft>
              <a:buClr>
                <a:schemeClr val="accent1">
                  <a:lumMod val="75000"/>
                </a:schemeClr>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ts val="1800"/>
              </a:spcBef>
              <a:spcAft>
                <a:spcPct val="0"/>
              </a:spcAft>
              <a:buClr>
                <a:schemeClr val="accent1">
                  <a:lumMod val="75000"/>
                </a:schemeClr>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0" indent="0">
              <a:buNone/>
            </a:pPr>
            <a:r>
              <a:rPr lang="zh-CN" altLang="en-US" sz="1800" dirty="0"/>
              <a:t>第十三章 非正弦周期电流电路和信号的频谱</a:t>
            </a:r>
            <a:br>
              <a:rPr lang="zh-CN" altLang="en-US" sz="1800" dirty="0"/>
            </a:br>
            <a:r>
              <a:rPr lang="en-US" altLang="zh-CN" sz="1800" dirty="0"/>
              <a:t>§13-1 </a:t>
            </a:r>
            <a:r>
              <a:rPr lang="zh-CN" altLang="en-US" sz="1800" dirty="0"/>
              <a:t>非正弦周期信号</a:t>
            </a:r>
            <a:br>
              <a:rPr lang="zh-CN" altLang="en-US" sz="1800" dirty="0"/>
            </a:br>
            <a:r>
              <a:rPr lang="en-US" altLang="zh-CN" sz="1800" dirty="0"/>
              <a:t>§13-2 </a:t>
            </a:r>
            <a:r>
              <a:rPr lang="zh-CN" altLang="en-US" sz="1800" dirty="0"/>
              <a:t>非正弦周期函数分解为傅里叶级数</a:t>
            </a:r>
            <a:br>
              <a:rPr lang="zh-CN" altLang="en-US" sz="1800" dirty="0"/>
            </a:br>
            <a:r>
              <a:rPr lang="en-US" altLang="zh-CN" sz="1800" dirty="0"/>
              <a:t>§13-3 </a:t>
            </a:r>
            <a:r>
              <a:rPr lang="zh-CN" altLang="en-US" sz="1800" dirty="0"/>
              <a:t>有效值、平均值和平均功率</a:t>
            </a:r>
            <a:br>
              <a:rPr lang="zh-CN" altLang="en-US" sz="1800" dirty="0"/>
            </a:br>
            <a:r>
              <a:rPr lang="en-US" altLang="zh-CN" sz="1800" dirty="0"/>
              <a:t>§13-4 </a:t>
            </a:r>
            <a:r>
              <a:rPr lang="zh-CN" altLang="en-US" sz="1800" dirty="0"/>
              <a:t>非正弦周期电流电路的计算</a:t>
            </a:r>
            <a:br>
              <a:rPr lang="zh-CN" altLang="en-US" sz="1800" dirty="0"/>
            </a:br>
            <a:r>
              <a:rPr lang="en-US" altLang="zh-CN" sz="1800" strike="sngStrike" dirty="0">
                <a:solidFill>
                  <a:srgbClr val="FF0000"/>
                </a:solidFill>
              </a:rPr>
              <a:t>§13-5 </a:t>
            </a:r>
            <a:r>
              <a:rPr lang="zh-CN" altLang="en-US" sz="1800" strike="sngStrike" dirty="0">
                <a:solidFill>
                  <a:srgbClr val="FF0000"/>
                </a:solidFill>
              </a:rPr>
              <a:t>对称三相电路中的高次谐波</a:t>
            </a:r>
            <a:br>
              <a:rPr lang="zh-CN" altLang="en-US" sz="1800" strike="sngStrike" dirty="0">
                <a:solidFill>
                  <a:srgbClr val="FF0000"/>
                </a:solidFill>
              </a:rPr>
            </a:br>
            <a:r>
              <a:rPr lang="en-US" altLang="zh-CN" sz="1800" strike="sngStrike" dirty="0">
                <a:solidFill>
                  <a:srgbClr val="FF0000"/>
                </a:solidFill>
              </a:rPr>
              <a:t>§13-6 </a:t>
            </a:r>
            <a:r>
              <a:rPr lang="zh-CN" altLang="en-US" sz="1800" strike="sngStrike" dirty="0">
                <a:solidFill>
                  <a:srgbClr val="FF0000"/>
                </a:solidFill>
              </a:rPr>
              <a:t>傅里叶级数的指数形式</a:t>
            </a:r>
            <a:br>
              <a:rPr lang="zh-CN" altLang="en-US" sz="1800" strike="sngStrike" dirty="0">
                <a:solidFill>
                  <a:srgbClr val="FF0000"/>
                </a:solidFill>
              </a:rPr>
            </a:br>
            <a:r>
              <a:rPr lang="en-US" altLang="zh-CN" sz="1800" strike="sngStrike" dirty="0">
                <a:solidFill>
                  <a:srgbClr val="FF0000"/>
                </a:solidFill>
              </a:rPr>
              <a:t>§13-7 </a:t>
            </a:r>
            <a:r>
              <a:rPr lang="zh-CN" altLang="en-US" sz="1800" strike="sngStrike" dirty="0">
                <a:solidFill>
                  <a:srgbClr val="FF0000"/>
                </a:solidFill>
              </a:rPr>
              <a:t>傅里叶积分简介</a:t>
            </a:r>
            <a:br>
              <a:rPr lang="zh-CN" altLang="en-US" sz="1800" dirty="0"/>
            </a:br>
            <a:br>
              <a:rPr lang="zh-CN" altLang="en-US" sz="1800" strike="sngStrike" dirty="0">
                <a:solidFill>
                  <a:srgbClr val="FF0000"/>
                </a:solidFill>
              </a:rPr>
            </a:br>
            <a:r>
              <a:rPr lang="zh-CN" altLang="en-US" sz="1800" strike="sngStrike" dirty="0">
                <a:solidFill>
                  <a:srgbClr val="FF0000"/>
                </a:solidFill>
              </a:rPr>
              <a:t>第十四章 线性动态电路的复频域分析</a:t>
            </a:r>
            <a:br>
              <a:rPr lang="zh-CN" altLang="en-US" sz="1800" strike="sngStrike" dirty="0">
                <a:solidFill>
                  <a:srgbClr val="FF0000"/>
                </a:solidFill>
              </a:rPr>
            </a:br>
            <a:r>
              <a:rPr lang="en-US" altLang="zh-CN" sz="1800" strike="sngStrike" dirty="0">
                <a:solidFill>
                  <a:srgbClr val="FF0000"/>
                </a:solidFill>
              </a:rPr>
              <a:t>§14-1 </a:t>
            </a:r>
            <a:r>
              <a:rPr lang="zh-CN" altLang="en-US" sz="1800" strike="sngStrike" dirty="0">
                <a:solidFill>
                  <a:srgbClr val="FF0000"/>
                </a:solidFill>
              </a:rPr>
              <a:t>拉普拉斯变换的定义</a:t>
            </a:r>
            <a:br>
              <a:rPr lang="zh-CN" altLang="en-US" sz="1800" strike="sngStrike" dirty="0">
                <a:solidFill>
                  <a:srgbClr val="FF0000"/>
                </a:solidFill>
              </a:rPr>
            </a:br>
            <a:r>
              <a:rPr lang="en-US" altLang="zh-CN" sz="1800" strike="sngStrike" dirty="0">
                <a:solidFill>
                  <a:srgbClr val="FF0000"/>
                </a:solidFill>
              </a:rPr>
              <a:t>§14-2 </a:t>
            </a:r>
            <a:r>
              <a:rPr lang="zh-CN" altLang="en-US" sz="1800" strike="sngStrike" dirty="0">
                <a:solidFill>
                  <a:srgbClr val="FF0000"/>
                </a:solidFill>
              </a:rPr>
              <a:t>拉普拉斯变换的基本性质</a:t>
            </a:r>
            <a:br>
              <a:rPr lang="zh-CN" altLang="en-US" sz="1800" strike="sngStrike" dirty="0">
                <a:solidFill>
                  <a:srgbClr val="FF0000"/>
                </a:solidFill>
              </a:rPr>
            </a:br>
            <a:r>
              <a:rPr lang="en-US" altLang="zh-CN" sz="1800" strike="sngStrike" dirty="0">
                <a:solidFill>
                  <a:srgbClr val="FF0000"/>
                </a:solidFill>
              </a:rPr>
              <a:t>§14-3 </a:t>
            </a:r>
            <a:r>
              <a:rPr lang="zh-CN" altLang="en-US" sz="1800" strike="sngStrike" dirty="0">
                <a:solidFill>
                  <a:srgbClr val="FF0000"/>
                </a:solidFill>
              </a:rPr>
              <a:t>拉普拉斯反变换的部分分式展开</a:t>
            </a:r>
            <a:br>
              <a:rPr lang="zh-CN" altLang="en-US" sz="1800" strike="sngStrike" dirty="0">
                <a:solidFill>
                  <a:srgbClr val="FF0000"/>
                </a:solidFill>
              </a:rPr>
            </a:br>
            <a:r>
              <a:rPr lang="en-US" altLang="zh-CN" sz="1800" strike="sngStrike" dirty="0">
                <a:solidFill>
                  <a:srgbClr val="FF0000"/>
                </a:solidFill>
              </a:rPr>
              <a:t>§14-4 </a:t>
            </a:r>
            <a:r>
              <a:rPr lang="zh-CN" altLang="en-US" sz="1800" strike="sngStrike" dirty="0">
                <a:solidFill>
                  <a:srgbClr val="FF0000"/>
                </a:solidFill>
              </a:rPr>
              <a:t>运算电路</a:t>
            </a:r>
            <a:br>
              <a:rPr lang="zh-CN" altLang="en-US" sz="1800" strike="sngStrike" dirty="0">
                <a:solidFill>
                  <a:srgbClr val="FF0000"/>
                </a:solidFill>
              </a:rPr>
            </a:br>
            <a:r>
              <a:rPr lang="en-US" altLang="zh-CN" sz="1800" strike="sngStrike" dirty="0">
                <a:solidFill>
                  <a:srgbClr val="FF0000"/>
                </a:solidFill>
              </a:rPr>
              <a:t>§14-5 </a:t>
            </a:r>
            <a:r>
              <a:rPr lang="zh-CN" altLang="en-US" sz="1800" strike="sngStrike" dirty="0">
                <a:solidFill>
                  <a:srgbClr val="FF0000"/>
                </a:solidFill>
              </a:rPr>
              <a:t>应用拉普拉斯变换法分析线性电路</a:t>
            </a:r>
            <a:br>
              <a:rPr lang="zh-CN" altLang="en-US" sz="1800" strike="sngStrike" dirty="0">
                <a:solidFill>
                  <a:srgbClr val="FF0000"/>
                </a:solidFill>
              </a:rPr>
            </a:br>
            <a:r>
              <a:rPr lang="en-US" altLang="zh-CN" sz="1800" strike="sngStrike" dirty="0">
                <a:solidFill>
                  <a:srgbClr val="FF0000"/>
                </a:solidFill>
              </a:rPr>
              <a:t>§14-6 </a:t>
            </a:r>
            <a:r>
              <a:rPr lang="zh-CN" altLang="en-US" sz="1800" strike="sngStrike" dirty="0">
                <a:solidFill>
                  <a:srgbClr val="FF0000"/>
                </a:solidFill>
              </a:rPr>
              <a:t>网络函数的定义</a:t>
            </a:r>
            <a:br>
              <a:rPr lang="zh-CN" altLang="en-US" sz="1800" strike="sngStrike" dirty="0">
                <a:solidFill>
                  <a:srgbClr val="FF0000"/>
                </a:solidFill>
              </a:rPr>
            </a:br>
            <a:r>
              <a:rPr lang="en-US" altLang="zh-CN" sz="1800" strike="sngStrike" dirty="0">
                <a:solidFill>
                  <a:srgbClr val="FF0000"/>
                </a:solidFill>
              </a:rPr>
              <a:t>§14-7 </a:t>
            </a:r>
            <a:r>
              <a:rPr lang="zh-CN" altLang="en-US" sz="1800" strike="sngStrike" dirty="0">
                <a:solidFill>
                  <a:srgbClr val="FF0000"/>
                </a:solidFill>
              </a:rPr>
              <a:t>网络函数的极点和零点</a:t>
            </a:r>
            <a:br>
              <a:rPr lang="zh-CN" altLang="en-US" sz="1800" strike="sngStrike" dirty="0">
                <a:solidFill>
                  <a:srgbClr val="FF0000"/>
                </a:solidFill>
              </a:rPr>
            </a:br>
            <a:r>
              <a:rPr lang="en-US" altLang="zh-CN" sz="1800" strike="sngStrike" dirty="0">
                <a:solidFill>
                  <a:srgbClr val="FF0000"/>
                </a:solidFill>
              </a:rPr>
              <a:t>§14-8 </a:t>
            </a:r>
            <a:r>
              <a:rPr lang="zh-CN" altLang="en-US" sz="1800" strike="sngStrike" dirty="0">
                <a:solidFill>
                  <a:srgbClr val="FF0000"/>
                </a:solidFill>
              </a:rPr>
              <a:t>极点、零点与冲激响应</a:t>
            </a:r>
            <a:br>
              <a:rPr lang="zh-CN" altLang="en-US" sz="1800" strike="sngStrike" dirty="0">
                <a:solidFill>
                  <a:srgbClr val="FF0000"/>
                </a:solidFill>
              </a:rPr>
            </a:br>
            <a:r>
              <a:rPr lang="en-US" altLang="zh-CN" sz="1800" strike="sngStrike" dirty="0">
                <a:solidFill>
                  <a:srgbClr val="FF0000"/>
                </a:solidFill>
              </a:rPr>
              <a:t>§14-9 </a:t>
            </a:r>
            <a:r>
              <a:rPr lang="zh-CN" altLang="en-US" sz="1800" strike="sngStrike" dirty="0">
                <a:solidFill>
                  <a:srgbClr val="FF0000"/>
                </a:solidFill>
              </a:rPr>
              <a:t>极点、零点与频率响应</a:t>
            </a:r>
          </a:p>
        </p:txBody>
      </p:sp>
    </p:spTree>
    <p:extLst>
      <p:ext uri="{BB962C8B-B14F-4D97-AF65-F5344CB8AC3E}">
        <p14:creationId xmlns:p14="http://schemas.microsoft.com/office/powerpoint/2010/main" val="208770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a:xfrm>
            <a:off x="609600" y="974303"/>
            <a:ext cx="4682480" cy="5407025"/>
          </a:xfrm>
        </p:spPr>
        <p:txBody>
          <a:bodyPr/>
          <a:lstStyle/>
          <a:p>
            <a:pPr marL="0" indent="0">
              <a:buNone/>
            </a:pPr>
            <a:r>
              <a:rPr lang="zh-CN" altLang="en-US" sz="1800" strike="sngStrike" dirty="0">
                <a:solidFill>
                  <a:srgbClr val="FF0000"/>
                </a:solidFill>
              </a:rPr>
              <a:t>第十五章 电路方程的矩阵形式</a:t>
            </a:r>
            <a:br>
              <a:rPr lang="zh-CN" altLang="en-US" sz="1800" strike="sngStrike" dirty="0">
                <a:solidFill>
                  <a:srgbClr val="FF0000"/>
                </a:solidFill>
              </a:rPr>
            </a:br>
            <a:r>
              <a:rPr lang="en-US" altLang="zh-CN" sz="1800" strike="sngStrike" dirty="0">
                <a:solidFill>
                  <a:srgbClr val="FF0000"/>
                </a:solidFill>
              </a:rPr>
              <a:t>§15-1 </a:t>
            </a:r>
            <a:r>
              <a:rPr lang="zh-CN" altLang="en-US" sz="1800" strike="sngStrike" dirty="0">
                <a:solidFill>
                  <a:srgbClr val="FF0000"/>
                </a:solidFill>
              </a:rPr>
              <a:t>割集</a:t>
            </a:r>
            <a:br>
              <a:rPr lang="zh-CN" altLang="en-US" sz="1800" strike="sngStrike" dirty="0">
                <a:solidFill>
                  <a:srgbClr val="FF0000"/>
                </a:solidFill>
              </a:rPr>
            </a:br>
            <a:r>
              <a:rPr lang="en-US" altLang="zh-CN" sz="1800" strike="sngStrike" dirty="0">
                <a:solidFill>
                  <a:srgbClr val="FF0000"/>
                </a:solidFill>
              </a:rPr>
              <a:t>§15-2 </a:t>
            </a:r>
            <a:r>
              <a:rPr lang="zh-CN" altLang="en-US" sz="1800" strike="sngStrike" dirty="0">
                <a:solidFill>
                  <a:srgbClr val="FF0000"/>
                </a:solidFill>
              </a:rPr>
              <a:t>关联矩阵、回路矩阵、割集矩阵</a:t>
            </a:r>
            <a:br>
              <a:rPr lang="zh-CN" altLang="en-US" sz="1800" strike="sngStrike" dirty="0">
                <a:solidFill>
                  <a:srgbClr val="FF0000"/>
                </a:solidFill>
              </a:rPr>
            </a:br>
            <a:r>
              <a:rPr lang="en-US" altLang="zh-CN" sz="1800" strike="sngStrike" dirty="0">
                <a:solidFill>
                  <a:srgbClr val="FF0000"/>
                </a:solidFill>
              </a:rPr>
              <a:t>§15-3 </a:t>
            </a:r>
            <a:r>
              <a:rPr lang="zh-CN" altLang="en-US" sz="1800" strike="sngStrike" dirty="0">
                <a:solidFill>
                  <a:srgbClr val="FF0000"/>
                </a:solidFill>
              </a:rPr>
              <a:t>矩阵</a:t>
            </a:r>
            <a:r>
              <a:rPr lang="en-US" altLang="zh-CN" sz="1800" strike="sngStrike" dirty="0">
                <a:solidFill>
                  <a:srgbClr val="FF0000"/>
                </a:solidFill>
              </a:rPr>
              <a:t>A</a:t>
            </a:r>
            <a:r>
              <a:rPr lang="zh-CN" altLang="en-US" sz="1800" strike="sngStrike" dirty="0">
                <a:solidFill>
                  <a:srgbClr val="FF0000"/>
                </a:solidFill>
              </a:rPr>
              <a:t>、</a:t>
            </a:r>
            <a:r>
              <a:rPr lang="en-US" altLang="zh-CN" sz="1800" strike="sngStrike" dirty="0">
                <a:solidFill>
                  <a:srgbClr val="FF0000"/>
                </a:solidFill>
              </a:rPr>
              <a:t>Bf</a:t>
            </a:r>
            <a:r>
              <a:rPr lang="zh-CN" altLang="en-US" sz="1800" strike="sngStrike" dirty="0">
                <a:solidFill>
                  <a:srgbClr val="FF0000"/>
                </a:solidFill>
              </a:rPr>
              <a:t>、</a:t>
            </a:r>
            <a:r>
              <a:rPr lang="en-US" altLang="zh-CN" sz="1800" strike="sngStrike" dirty="0" err="1">
                <a:solidFill>
                  <a:srgbClr val="FF0000"/>
                </a:solidFill>
              </a:rPr>
              <a:t>Qf</a:t>
            </a:r>
            <a:r>
              <a:rPr lang="zh-CN" altLang="en-US" sz="1800" strike="sngStrike" dirty="0">
                <a:solidFill>
                  <a:srgbClr val="FF0000"/>
                </a:solidFill>
              </a:rPr>
              <a:t>之间的关系</a:t>
            </a:r>
            <a:br>
              <a:rPr lang="zh-CN" altLang="en-US" sz="1800" strike="sngStrike" dirty="0">
                <a:solidFill>
                  <a:srgbClr val="FF0000"/>
                </a:solidFill>
              </a:rPr>
            </a:br>
            <a:r>
              <a:rPr lang="en-US" altLang="zh-CN" sz="1800" strike="sngStrike" dirty="0">
                <a:solidFill>
                  <a:srgbClr val="FF0000"/>
                </a:solidFill>
              </a:rPr>
              <a:t>§15-4 </a:t>
            </a:r>
            <a:r>
              <a:rPr lang="zh-CN" altLang="en-US" sz="1800" strike="sngStrike" dirty="0">
                <a:solidFill>
                  <a:srgbClr val="FF0000"/>
                </a:solidFill>
              </a:rPr>
              <a:t>回路电流方程的矩阵形式</a:t>
            </a:r>
            <a:br>
              <a:rPr lang="zh-CN" altLang="en-US" sz="1800" strike="sngStrike" dirty="0">
                <a:solidFill>
                  <a:srgbClr val="FF0000"/>
                </a:solidFill>
              </a:rPr>
            </a:br>
            <a:r>
              <a:rPr lang="en-US" altLang="zh-CN" sz="1800" strike="sngStrike" dirty="0">
                <a:solidFill>
                  <a:srgbClr val="FF0000"/>
                </a:solidFill>
              </a:rPr>
              <a:t>§15-5 </a:t>
            </a:r>
            <a:r>
              <a:rPr lang="zh-CN" altLang="en-US" sz="1800" strike="sngStrike" dirty="0">
                <a:solidFill>
                  <a:srgbClr val="FF0000"/>
                </a:solidFill>
              </a:rPr>
              <a:t>结点电压方程的矩阵形式</a:t>
            </a:r>
            <a:br>
              <a:rPr lang="zh-CN" altLang="en-US" sz="1800" strike="sngStrike" dirty="0">
                <a:solidFill>
                  <a:srgbClr val="FF0000"/>
                </a:solidFill>
              </a:rPr>
            </a:br>
            <a:r>
              <a:rPr lang="en-US" altLang="zh-CN" sz="1800" strike="sngStrike" dirty="0">
                <a:solidFill>
                  <a:srgbClr val="FF0000"/>
                </a:solidFill>
              </a:rPr>
              <a:t>§15-6 </a:t>
            </a:r>
            <a:r>
              <a:rPr lang="zh-CN" altLang="en-US" sz="1800" strike="sngStrike" dirty="0">
                <a:solidFill>
                  <a:srgbClr val="FF0000"/>
                </a:solidFill>
              </a:rPr>
              <a:t>割集电压方程的矩阵形式</a:t>
            </a:r>
            <a:br>
              <a:rPr lang="zh-CN" altLang="en-US" sz="1800" strike="sngStrike" dirty="0">
                <a:solidFill>
                  <a:srgbClr val="FF0000"/>
                </a:solidFill>
              </a:rPr>
            </a:br>
            <a:r>
              <a:rPr lang="en-US" altLang="zh-CN" sz="1800" strike="sngStrike" dirty="0">
                <a:solidFill>
                  <a:srgbClr val="FF0000"/>
                </a:solidFill>
              </a:rPr>
              <a:t>§15-7 </a:t>
            </a:r>
            <a:r>
              <a:rPr lang="zh-CN" altLang="en-US" sz="1800" strike="sngStrike" dirty="0">
                <a:solidFill>
                  <a:srgbClr val="FF0000"/>
                </a:solidFill>
              </a:rPr>
              <a:t>列表法</a:t>
            </a:r>
            <a:br>
              <a:rPr lang="zh-CN" altLang="en-US" sz="1800" strike="sngStrike" dirty="0">
                <a:solidFill>
                  <a:srgbClr val="FF0000"/>
                </a:solidFill>
              </a:rPr>
            </a:br>
            <a:br>
              <a:rPr lang="zh-CN" altLang="en-US" sz="1800" dirty="0"/>
            </a:br>
            <a:br>
              <a:rPr lang="zh-CN" altLang="en-US" sz="1800" dirty="0"/>
            </a:br>
            <a:r>
              <a:rPr lang="zh-CN" altLang="en-US" sz="1800" dirty="0"/>
              <a:t>第十六章 二端口网络</a:t>
            </a:r>
            <a:br>
              <a:rPr lang="zh-CN" altLang="en-US" sz="1800" dirty="0"/>
            </a:br>
            <a:r>
              <a:rPr lang="en-US" altLang="zh-CN" sz="1800" dirty="0"/>
              <a:t>§16-1 </a:t>
            </a:r>
            <a:r>
              <a:rPr lang="zh-CN" altLang="en-US" sz="1800" dirty="0"/>
              <a:t>二端口网络</a:t>
            </a:r>
            <a:br>
              <a:rPr lang="zh-CN" altLang="en-US" sz="1800" dirty="0"/>
            </a:br>
            <a:r>
              <a:rPr lang="en-US" altLang="zh-CN" sz="1800" dirty="0"/>
              <a:t>§16-2 </a:t>
            </a:r>
            <a:r>
              <a:rPr lang="zh-CN" altLang="en-US" sz="1800" dirty="0"/>
              <a:t>二端口的方程和参数</a:t>
            </a:r>
            <a:br>
              <a:rPr lang="zh-CN" altLang="en-US" sz="1800" dirty="0"/>
            </a:br>
            <a:r>
              <a:rPr lang="en-US" altLang="zh-CN" sz="1800" strike="sngStrike" dirty="0">
                <a:solidFill>
                  <a:srgbClr val="FF0000"/>
                </a:solidFill>
              </a:rPr>
              <a:t>§16-3 </a:t>
            </a:r>
            <a:r>
              <a:rPr lang="zh-CN" altLang="en-US" sz="1800" strike="sngStrike" dirty="0">
                <a:solidFill>
                  <a:srgbClr val="FF0000"/>
                </a:solidFill>
              </a:rPr>
              <a:t>二端口的等效电路</a:t>
            </a:r>
            <a:br>
              <a:rPr lang="zh-CN" altLang="en-US" sz="1800" strike="sngStrike" dirty="0">
                <a:solidFill>
                  <a:srgbClr val="FF0000"/>
                </a:solidFill>
              </a:rPr>
            </a:br>
            <a:r>
              <a:rPr lang="en-US" altLang="zh-CN" sz="1800" strike="sngStrike" dirty="0">
                <a:solidFill>
                  <a:srgbClr val="FF0000"/>
                </a:solidFill>
              </a:rPr>
              <a:t>§16-4 </a:t>
            </a:r>
            <a:r>
              <a:rPr lang="zh-CN" altLang="en-US" sz="1800" strike="sngStrike" dirty="0">
                <a:solidFill>
                  <a:srgbClr val="FF0000"/>
                </a:solidFill>
              </a:rPr>
              <a:t>端口的转移函数</a:t>
            </a:r>
            <a:br>
              <a:rPr lang="zh-CN" altLang="en-US" sz="1800" strike="sngStrike" dirty="0">
                <a:solidFill>
                  <a:srgbClr val="FF0000"/>
                </a:solidFill>
              </a:rPr>
            </a:br>
            <a:r>
              <a:rPr lang="en-US" altLang="zh-CN" sz="1800" strike="sngStrike" dirty="0">
                <a:solidFill>
                  <a:srgbClr val="FF0000"/>
                </a:solidFill>
              </a:rPr>
              <a:t>§16-5 </a:t>
            </a:r>
            <a:r>
              <a:rPr lang="zh-CN" altLang="en-US" sz="1800" strike="sngStrike" dirty="0">
                <a:solidFill>
                  <a:srgbClr val="FF0000"/>
                </a:solidFill>
              </a:rPr>
              <a:t>端口的连接</a:t>
            </a:r>
            <a:br>
              <a:rPr lang="zh-CN" altLang="en-US" sz="1800" strike="sngStrike" dirty="0">
                <a:solidFill>
                  <a:srgbClr val="FF0000"/>
                </a:solidFill>
              </a:rPr>
            </a:br>
            <a:r>
              <a:rPr lang="en-US" altLang="zh-CN" sz="1800" strike="sngStrike" dirty="0">
                <a:solidFill>
                  <a:srgbClr val="FF0000"/>
                </a:solidFill>
              </a:rPr>
              <a:t>§16-6 </a:t>
            </a:r>
            <a:r>
              <a:rPr lang="zh-CN" altLang="en-US" sz="1800" strike="sngStrike" dirty="0">
                <a:solidFill>
                  <a:srgbClr val="FF0000"/>
                </a:solidFill>
              </a:rPr>
              <a:t>回转器和负阻抗变换器</a:t>
            </a:r>
          </a:p>
        </p:txBody>
      </p:sp>
    </p:spTree>
    <p:extLst>
      <p:ext uri="{BB962C8B-B14F-4D97-AF65-F5344CB8AC3E}">
        <p14:creationId xmlns:p14="http://schemas.microsoft.com/office/powerpoint/2010/main" val="405929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第一章  电路模型和电路定律</a:t>
            </a:r>
          </a:p>
        </p:txBody>
      </p:sp>
      <p:sp>
        <p:nvSpPr>
          <p:cNvPr id="7171" name="Rectangle 3"/>
          <p:cNvSpPr>
            <a:spLocks noGrp="1" noChangeArrowheads="1"/>
          </p:cNvSpPr>
          <p:nvPr>
            <p:ph type="body" idx="1"/>
          </p:nvPr>
        </p:nvSpPr>
        <p:spPr/>
        <p:txBody>
          <a:bodyPr/>
          <a:lstStyle/>
          <a:p>
            <a:pPr eaLnBrk="1" hangingPunct="1">
              <a:defRPr/>
            </a:pPr>
            <a:r>
              <a:rPr lang="zh-CN" altLang="en-US"/>
              <a:t>电路和电路模型</a:t>
            </a:r>
          </a:p>
          <a:p>
            <a:pPr eaLnBrk="1" hangingPunct="1">
              <a:defRPr/>
            </a:pPr>
            <a:r>
              <a:rPr lang="zh-CN" altLang="en-US"/>
              <a:t>电流和电压的参考方向</a:t>
            </a:r>
          </a:p>
          <a:p>
            <a:pPr eaLnBrk="1" hangingPunct="1">
              <a:defRPr/>
            </a:pPr>
            <a:r>
              <a:rPr lang="zh-CN" altLang="en-US"/>
              <a:t>电功率和能量</a:t>
            </a:r>
          </a:p>
          <a:p>
            <a:pPr eaLnBrk="1" hangingPunct="1">
              <a:defRPr/>
            </a:pPr>
            <a:r>
              <a:rPr lang="zh-CN" altLang="en-US"/>
              <a:t>电路元件</a:t>
            </a:r>
            <a:r>
              <a:rPr lang="en-US" altLang="zh-CN"/>
              <a:t>:</a:t>
            </a:r>
            <a:r>
              <a:rPr lang="zh-CN" altLang="en-US"/>
              <a:t>电阻、独立电源、受控电源</a:t>
            </a:r>
          </a:p>
          <a:p>
            <a:pPr eaLnBrk="1" hangingPunct="1">
              <a:defRPr/>
            </a:pPr>
            <a:r>
              <a:rPr lang="zh-CN" altLang="en-US"/>
              <a:t>基尔霍夫定律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cs typeface="Arial" panose="020B0604020202020204" pitchFamily="34" charset="0"/>
              </a:rPr>
              <a:t>§1-1  </a:t>
            </a:r>
            <a:r>
              <a:rPr lang="zh-CN" altLang="en-US">
                <a:cs typeface="Arial" panose="020B0604020202020204" pitchFamily="34" charset="0"/>
              </a:rPr>
              <a:t>电路和电路模型</a:t>
            </a:r>
          </a:p>
        </p:txBody>
      </p:sp>
      <p:sp>
        <p:nvSpPr>
          <p:cNvPr id="8195" name="Rectangle 3"/>
          <p:cNvSpPr>
            <a:spLocks noGrp="1" noChangeArrowheads="1"/>
          </p:cNvSpPr>
          <p:nvPr>
            <p:ph type="body" idx="1"/>
          </p:nvPr>
        </p:nvSpPr>
        <p:spPr/>
        <p:txBody>
          <a:bodyPr/>
          <a:lstStyle/>
          <a:p>
            <a:pPr eaLnBrk="1" hangingPunct="1">
              <a:defRPr/>
            </a:pPr>
            <a:r>
              <a:rPr lang="zh-CN" altLang="en-US" dirty="0"/>
              <a:t>电路完成的主要功能</a:t>
            </a:r>
            <a:endParaRPr lang="en-US" altLang="zh-CN" dirty="0"/>
          </a:p>
          <a:p>
            <a:pPr lvl="1" eaLnBrk="1" hangingPunct="1">
              <a:defRPr/>
            </a:pPr>
            <a:r>
              <a:rPr lang="zh-CN" altLang="en-US" dirty="0"/>
              <a:t>能量转换</a:t>
            </a:r>
          </a:p>
          <a:p>
            <a:pPr lvl="1" eaLnBrk="1" hangingPunct="1">
              <a:defRPr/>
            </a:pPr>
            <a:r>
              <a:rPr lang="zh-CN" altLang="en-US" sz="2800" dirty="0"/>
              <a:t>信息传输</a:t>
            </a:r>
          </a:p>
          <a:p>
            <a:pPr lvl="1" eaLnBrk="1" hangingPunct="1">
              <a:defRPr/>
            </a:pPr>
            <a:endParaRPr lang="zh-CN" altLang="en-US" dirty="0"/>
          </a:p>
        </p:txBody>
      </p:sp>
      <p:sp>
        <p:nvSpPr>
          <p:cNvPr id="11268" name="Text Box 6"/>
          <p:cNvSpPr txBox="1">
            <a:spLocks noChangeArrowheads="1"/>
          </p:cNvSpPr>
          <p:nvPr/>
        </p:nvSpPr>
        <p:spPr bwMode="auto">
          <a:xfrm>
            <a:off x="2470150" y="472916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电源</a:t>
            </a:r>
          </a:p>
        </p:txBody>
      </p:sp>
      <p:sp>
        <p:nvSpPr>
          <p:cNvPr id="11269" name="Text Box 7"/>
          <p:cNvSpPr txBox="1">
            <a:spLocks noChangeArrowheads="1"/>
          </p:cNvSpPr>
          <p:nvPr/>
        </p:nvSpPr>
        <p:spPr bwMode="auto">
          <a:xfrm>
            <a:off x="5062537" y="4729163"/>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负载</a:t>
            </a:r>
          </a:p>
        </p:txBody>
      </p:sp>
      <p:sp>
        <p:nvSpPr>
          <p:cNvPr id="11270" name="Text Box 8"/>
          <p:cNvSpPr txBox="1">
            <a:spLocks noChangeArrowheads="1"/>
          </p:cNvSpPr>
          <p:nvPr/>
        </p:nvSpPr>
        <p:spPr bwMode="auto">
          <a:xfrm>
            <a:off x="2830512" y="530542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激励</a:t>
            </a:r>
          </a:p>
        </p:txBody>
      </p:sp>
      <p:sp>
        <p:nvSpPr>
          <p:cNvPr id="11271" name="Text Box 9"/>
          <p:cNvSpPr txBox="1">
            <a:spLocks noChangeArrowheads="1"/>
          </p:cNvSpPr>
          <p:nvPr/>
        </p:nvSpPr>
        <p:spPr bwMode="auto">
          <a:xfrm>
            <a:off x="5638800" y="5305425"/>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响应</a:t>
            </a:r>
          </a:p>
        </p:txBody>
      </p:sp>
      <p:sp>
        <p:nvSpPr>
          <p:cNvPr id="11272" name="Text Box 10"/>
          <p:cNvSpPr txBox="1">
            <a:spLocks noChangeArrowheads="1"/>
          </p:cNvSpPr>
          <p:nvPr/>
        </p:nvSpPr>
        <p:spPr bwMode="auto">
          <a:xfrm>
            <a:off x="2830512" y="595312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输入</a:t>
            </a:r>
          </a:p>
        </p:txBody>
      </p:sp>
      <p:sp>
        <p:nvSpPr>
          <p:cNvPr id="11273" name="Text Box 11"/>
          <p:cNvSpPr txBox="1">
            <a:spLocks noChangeArrowheads="1"/>
          </p:cNvSpPr>
          <p:nvPr/>
        </p:nvSpPr>
        <p:spPr bwMode="auto">
          <a:xfrm>
            <a:off x="5565775" y="595312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输出</a:t>
            </a:r>
          </a:p>
        </p:txBody>
      </p:sp>
      <p:sp>
        <p:nvSpPr>
          <p:cNvPr id="11274" name="Rectangle 13"/>
          <p:cNvSpPr>
            <a:spLocks noChangeArrowheads="1"/>
          </p:cNvSpPr>
          <p:nvPr/>
        </p:nvSpPr>
        <p:spPr bwMode="auto">
          <a:xfrm>
            <a:off x="3621087" y="3557588"/>
            <a:ext cx="360363" cy="830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1275" name="Rectangle 14"/>
          <p:cNvSpPr>
            <a:spLocks noChangeArrowheads="1"/>
          </p:cNvSpPr>
          <p:nvPr/>
        </p:nvSpPr>
        <p:spPr bwMode="auto">
          <a:xfrm>
            <a:off x="3738562" y="3429000"/>
            <a:ext cx="131763" cy="127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1276" name="Oval 18"/>
          <p:cNvSpPr>
            <a:spLocks noChangeArrowheads="1"/>
          </p:cNvSpPr>
          <p:nvPr/>
        </p:nvSpPr>
        <p:spPr bwMode="auto">
          <a:xfrm>
            <a:off x="5116512" y="3676650"/>
            <a:ext cx="608013" cy="569913"/>
          </a:xfrm>
          <a:prstGeom prst="ellipse">
            <a:avLst/>
          </a:prstGeom>
          <a:noFill/>
          <a:ln w="254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1277" name="Freeform 19"/>
          <p:cNvSpPr>
            <a:spLocks/>
          </p:cNvSpPr>
          <p:nvPr/>
        </p:nvSpPr>
        <p:spPr bwMode="auto">
          <a:xfrm>
            <a:off x="5338762" y="3819525"/>
            <a:ext cx="204788" cy="255588"/>
          </a:xfrm>
          <a:custGeom>
            <a:avLst/>
            <a:gdLst>
              <a:gd name="T0" fmla="*/ 0 w 182"/>
              <a:gd name="T1" fmla="*/ 0 h 182"/>
              <a:gd name="T2" fmla="*/ 2147483646 w 182"/>
              <a:gd name="T3" fmla="*/ 2147483646 h 182"/>
              <a:gd name="T4" fmla="*/ 0 w 182"/>
              <a:gd name="T5" fmla="*/ 2147483646 h 182"/>
              <a:gd name="T6" fmla="*/ 2147483646 w 182"/>
              <a:gd name="T7" fmla="*/ 2147483646 h 182"/>
              <a:gd name="T8" fmla="*/ 0 w 182"/>
              <a:gd name="T9" fmla="*/ 2147483646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cubicBezTo>
                  <a:pt x="91" y="15"/>
                  <a:pt x="182" y="30"/>
                  <a:pt x="182" y="45"/>
                </a:cubicBezTo>
                <a:cubicBezTo>
                  <a:pt x="182" y="60"/>
                  <a:pt x="0" y="76"/>
                  <a:pt x="0" y="91"/>
                </a:cubicBezTo>
                <a:cubicBezTo>
                  <a:pt x="0" y="106"/>
                  <a:pt x="182" y="121"/>
                  <a:pt x="182" y="136"/>
                </a:cubicBezTo>
                <a:cubicBezTo>
                  <a:pt x="182" y="151"/>
                  <a:pt x="30" y="174"/>
                  <a:pt x="0" y="182"/>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278" name="AutoShape 21"/>
          <p:cNvCxnSpPr>
            <a:cxnSpLocks noChangeShapeType="1"/>
            <a:stCxn id="11274" idx="2"/>
            <a:endCxn id="11277" idx="4"/>
          </p:cNvCxnSpPr>
          <p:nvPr/>
        </p:nvCxnSpPr>
        <p:spPr bwMode="auto">
          <a:xfrm rot="5400000" flipH="1" flipV="1">
            <a:off x="4414043" y="3463132"/>
            <a:ext cx="312737" cy="1536700"/>
          </a:xfrm>
          <a:prstGeom prst="bentConnector3">
            <a:avLst>
              <a:gd name="adj1" fmla="val -72588"/>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9" name="Text Box 22"/>
          <p:cNvSpPr txBox="1">
            <a:spLocks noChangeArrowheads="1"/>
          </p:cNvSpPr>
          <p:nvPr/>
        </p:nvSpPr>
        <p:spPr bwMode="auto">
          <a:xfrm>
            <a:off x="3981450" y="3671888"/>
            <a:ext cx="52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电池</a:t>
            </a:r>
          </a:p>
        </p:txBody>
      </p:sp>
      <p:sp>
        <p:nvSpPr>
          <p:cNvPr id="11280" name="Text Box 23"/>
          <p:cNvSpPr txBox="1">
            <a:spLocks noChangeArrowheads="1"/>
          </p:cNvSpPr>
          <p:nvPr/>
        </p:nvSpPr>
        <p:spPr bwMode="auto">
          <a:xfrm>
            <a:off x="5708650" y="3600450"/>
            <a:ext cx="4587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t>电灯泡</a:t>
            </a:r>
          </a:p>
        </p:txBody>
      </p:sp>
      <p:cxnSp>
        <p:nvCxnSpPr>
          <p:cNvPr id="11281" name="AutoShape 25"/>
          <p:cNvCxnSpPr>
            <a:cxnSpLocks noChangeShapeType="1"/>
            <a:stCxn id="11275" idx="0"/>
            <a:endCxn id="11277" idx="0"/>
          </p:cNvCxnSpPr>
          <p:nvPr/>
        </p:nvCxnSpPr>
        <p:spPr bwMode="auto">
          <a:xfrm rot="5400000" flipV="1">
            <a:off x="4376737" y="2857500"/>
            <a:ext cx="390525" cy="1533525"/>
          </a:xfrm>
          <a:prstGeom prst="bentConnector3">
            <a:avLst>
              <a:gd name="adj1" fmla="val -58537"/>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2" name="AutoShape 26"/>
          <p:cNvSpPr>
            <a:spLocks noChangeArrowheads="1"/>
          </p:cNvSpPr>
          <p:nvPr/>
        </p:nvSpPr>
        <p:spPr bwMode="auto">
          <a:xfrm>
            <a:off x="3910012" y="4873625"/>
            <a:ext cx="1439863" cy="215900"/>
          </a:xfrm>
          <a:prstGeom prst="leftRightArrow">
            <a:avLst>
              <a:gd name="adj1" fmla="val 50000"/>
              <a:gd name="adj2" fmla="val 133382"/>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1283" name="AutoShape 27"/>
          <p:cNvSpPr>
            <a:spLocks noChangeArrowheads="1"/>
          </p:cNvSpPr>
          <p:nvPr/>
        </p:nvSpPr>
        <p:spPr bwMode="auto">
          <a:xfrm>
            <a:off x="3910012" y="5449888"/>
            <a:ext cx="1439863" cy="215900"/>
          </a:xfrm>
          <a:prstGeom prst="leftRightArrow">
            <a:avLst>
              <a:gd name="adj1" fmla="val 50000"/>
              <a:gd name="adj2" fmla="val 133382"/>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1284" name="AutoShape 28"/>
          <p:cNvSpPr>
            <a:spLocks noChangeArrowheads="1"/>
          </p:cNvSpPr>
          <p:nvPr/>
        </p:nvSpPr>
        <p:spPr bwMode="auto">
          <a:xfrm>
            <a:off x="3981450" y="6097588"/>
            <a:ext cx="1296987" cy="215900"/>
          </a:xfrm>
          <a:prstGeom prst="leftRightArrow">
            <a:avLst>
              <a:gd name="adj1" fmla="val 50000"/>
              <a:gd name="adj2" fmla="val 120147"/>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8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ts val="18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ts val="18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ts val="18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ts val="18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7102</TotalTime>
  <Words>5283</Words>
  <Application>Microsoft Office PowerPoint</Application>
  <PresentationFormat>全屏显示(4:3)</PresentationFormat>
  <Paragraphs>805</Paragraphs>
  <Slides>55</Slides>
  <Notes>42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PingFang SC</vt:lpstr>
      <vt:lpstr>宋体</vt:lpstr>
      <vt:lpstr>Arial</vt:lpstr>
      <vt:lpstr>Tahoma</vt:lpstr>
      <vt:lpstr>Times New Roman</vt:lpstr>
      <vt:lpstr>Wingdings</vt:lpstr>
      <vt:lpstr>Layers</vt:lpstr>
      <vt:lpstr>电路基础</vt:lpstr>
      <vt:lpstr>电路基础课程简介</vt:lpstr>
      <vt:lpstr>电路基础课程简介</vt:lpstr>
      <vt:lpstr>课程内容</vt:lpstr>
      <vt:lpstr>课程内容</vt:lpstr>
      <vt:lpstr>课程内容</vt:lpstr>
      <vt:lpstr>课程内容</vt:lpstr>
      <vt:lpstr>第一章  电路模型和电路定律</vt:lpstr>
      <vt:lpstr>§1-1  电路和电路模型</vt:lpstr>
      <vt:lpstr>§1-1  电路和电路模型</vt:lpstr>
      <vt:lpstr>§1-1  电路和电路模型</vt:lpstr>
      <vt:lpstr>§1-1  电路和电路模型</vt:lpstr>
      <vt:lpstr>§1-1  电路和电路模型</vt:lpstr>
      <vt:lpstr>§1-1  电路和电路模型</vt:lpstr>
      <vt:lpstr>§1-2  电压和电流的参考方向</vt:lpstr>
      <vt:lpstr>§1-2  电压和电流的参考方向</vt:lpstr>
      <vt:lpstr>§1-2  电压和电流的参考方向</vt:lpstr>
      <vt:lpstr>§1-2  电压和电流的参考方向</vt:lpstr>
      <vt:lpstr>§1-2  电压和电流的参考方向</vt:lpstr>
      <vt:lpstr>§1-3  电功率和能量</vt:lpstr>
      <vt:lpstr>§1-3  电功率和能量</vt:lpstr>
      <vt:lpstr>§1-3  电功率和能量</vt:lpstr>
      <vt:lpstr>§1-4  电路元件</vt:lpstr>
      <vt:lpstr>§1-5  电阻元件</vt:lpstr>
      <vt:lpstr>电阻元件</vt:lpstr>
      <vt:lpstr>电阻元件</vt:lpstr>
      <vt:lpstr>电阻元件</vt:lpstr>
      <vt:lpstr>电阻元件</vt:lpstr>
      <vt:lpstr>§1-6  电压源和电流源</vt:lpstr>
      <vt:lpstr>§1-6  电压源和电流源</vt:lpstr>
      <vt:lpstr>§1-6  电压源和电流源</vt:lpstr>
      <vt:lpstr>§1-6  电压源和电流源</vt:lpstr>
      <vt:lpstr>§1-6  电压源和电流源</vt:lpstr>
      <vt:lpstr>§1-7 受控电源</vt:lpstr>
      <vt:lpstr>§1-7 受控电源</vt:lpstr>
      <vt:lpstr>§1-7 受控电源</vt:lpstr>
      <vt:lpstr>§1-7 受控电源</vt:lpstr>
      <vt:lpstr>§1-7 受控电源</vt:lpstr>
      <vt:lpstr>§1-7 受控电源</vt:lpstr>
      <vt:lpstr>PowerPoint 演示文稿</vt:lpstr>
      <vt:lpstr>PowerPoint 演示文稿</vt:lpstr>
      <vt:lpstr>§1-8 基尔霍夫定律</vt:lpstr>
      <vt:lpstr>§1-8 基尔霍夫定律</vt:lpstr>
      <vt:lpstr>§1-8 基尔霍夫定律</vt:lpstr>
      <vt:lpstr>§1-8 基尔霍夫定律</vt:lpstr>
      <vt:lpstr>§1-8 基尔霍夫定律</vt:lpstr>
      <vt:lpstr>§1-8 基尔霍夫定律</vt:lpstr>
      <vt:lpstr>课后作业</vt:lpstr>
      <vt:lpstr>课后作业</vt:lpstr>
      <vt:lpstr>PowerPoint 演示文稿</vt:lpstr>
      <vt:lpstr>PowerPoint 演示文稿</vt:lpstr>
      <vt:lpstr>PowerPoint 演示文稿</vt:lpstr>
      <vt:lpstr>第一章 总结</vt:lpstr>
      <vt:lpstr>课后作业</vt:lpstr>
      <vt:lpstr>课后作业</vt:lpstr>
    </vt:vector>
  </TitlesOfParts>
  <Company>robot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电路基础</dc:title>
  <dc:creator>che</dc:creator>
  <cp:lastModifiedBy>olivi</cp:lastModifiedBy>
  <cp:revision>107</cp:revision>
  <dcterms:created xsi:type="dcterms:W3CDTF">2008-01-26T07:22:55Z</dcterms:created>
  <dcterms:modified xsi:type="dcterms:W3CDTF">2022-02-14T04:20:37Z</dcterms:modified>
</cp:coreProperties>
</file>