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10" r:id="rId5"/>
    <p:sldId id="309" r:id="rId6"/>
    <p:sldId id="311" r:id="rId7"/>
    <p:sldId id="312" r:id="rId8"/>
    <p:sldId id="333" r:id="rId9"/>
    <p:sldId id="332" r:id="rId10"/>
    <p:sldId id="334" r:id="rId11"/>
    <p:sldId id="335" r:id="rId12"/>
    <p:sldId id="313" r:id="rId13"/>
    <p:sldId id="331" r:id="rId14"/>
    <p:sldId id="314" r:id="rId15"/>
    <p:sldId id="336" r:id="rId16"/>
    <p:sldId id="319" r:id="rId17"/>
    <p:sldId id="338" r:id="rId18"/>
    <p:sldId id="318" r:id="rId19"/>
    <p:sldId id="320" r:id="rId20"/>
    <p:sldId id="341" r:id="rId21"/>
    <p:sldId id="344" r:id="rId22"/>
    <p:sldId id="342" r:id="rId23"/>
    <p:sldId id="343" r:id="rId24"/>
    <p:sldId id="337" r:id="rId25"/>
    <p:sldId id="339" r:id="rId26"/>
    <p:sldId id="304" r:id="rId27"/>
    <p:sldId id="326" r:id="rId28"/>
    <p:sldId id="345" r:id="rId29"/>
    <p:sldId id="327" r:id="rId30"/>
    <p:sldId id="328" r:id="rId31"/>
    <p:sldId id="329" r:id="rId32"/>
    <p:sldId id="330" r:id="rId33"/>
    <p:sldId id="340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11" autoAdjust="0"/>
  </p:normalViewPr>
  <p:slideViewPr>
    <p:cSldViewPr>
      <p:cViewPr varScale="1">
        <p:scale>
          <a:sx n="85" d="100"/>
          <a:sy n="85" d="100"/>
        </p:scale>
        <p:origin x="102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EA86737-4CC9-4EB7-AF00-1561E7278DD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D94C067-EFAD-4CC6-816B-A22A075B38C0}" type="slidenum">
              <a:rPr lang="en-US" altLang="zh-CN"/>
            </a:fld>
            <a:endParaRPr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4414AA2-6289-4FF3-9BB0-36A2C364506F}" type="slidenum">
              <a:rPr lang="en-US" altLang="zh-CN"/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DBF6753-2BA0-4099-8D71-9870911A3B7F}" type="slidenum">
              <a:rPr lang="en-US" altLang="zh-CN"/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DBF6753-2BA0-4099-8D71-9870911A3B7F}" type="slidenum">
              <a:rPr lang="en-US" altLang="zh-CN"/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用网孔电流法求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左边网孔：</a:t>
            </a:r>
            <a:r>
              <a:rPr lang="en-US" altLang="zh-CN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(R1+R)I1+RI2 = Us    (1)</a:t>
            </a:r>
            <a:endParaRPr lang="en-US" altLang="zh-CN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右边网孔：</a:t>
            </a:r>
            <a:r>
              <a:rPr lang="en-US" altLang="zh-CN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RI1+(R+R2)I2 = -u, u</a:t>
            </a:r>
            <a:r>
              <a:rPr lang="zh-CN" alt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为右边电流源的电压    </a:t>
            </a:r>
            <a:r>
              <a:rPr lang="en-US" altLang="zh-CN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altLang="zh-CN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I2=Is    (3)</a:t>
            </a:r>
            <a:endParaRPr lang="en-US" altLang="zh-CN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由式</a:t>
            </a:r>
            <a:r>
              <a:rPr lang="en-US" altLang="zh-CN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可得：</a:t>
            </a:r>
            <a:r>
              <a:rPr lang="en-US" altLang="zh-CN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zh-CN" i="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=(Us-RIs)/(R1+R)</a:t>
            </a:r>
            <a:endParaRPr lang="en-US" altLang="zh-CN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 I1+I2 = (Us+R1Is)/(R1+R)</a:t>
            </a:r>
            <a:endParaRPr lang="en-US" altLang="zh-CN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= IR</a:t>
            </a:r>
            <a:endParaRPr lang="en-US" altLang="zh-CN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6737-4CC9-4EB7-AF00-1561E7278DD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en-US" altLang="zh-CN" dirty="0" err="1" smtClean="0"/>
              <a:t>kCL</a:t>
            </a:r>
            <a:r>
              <a:rPr lang="zh-CN" altLang="en-US" dirty="0" smtClean="0"/>
              <a:t>得，</a:t>
            </a:r>
            <a:r>
              <a:rPr lang="en-US" altLang="zh-CN" dirty="0" smtClean="0"/>
              <a:t>e</a:t>
            </a:r>
            <a:r>
              <a:rPr lang="zh-CN" altLang="en-US" dirty="0" smtClean="0"/>
              <a:t>点向右流出的电流：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-is</a:t>
            </a:r>
            <a:endParaRPr lang="en-US" altLang="zh-CN" dirty="0" smtClean="0"/>
          </a:p>
          <a:p>
            <a:r>
              <a:rPr lang="en-US" altLang="zh-CN" dirty="0" smtClean="0"/>
              <a:t>f</a:t>
            </a:r>
            <a:r>
              <a:rPr lang="zh-CN" altLang="en-US" dirty="0" smtClean="0"/>
              <a:t>点向右流出的电流为</a:t>
            </a:r>
            <a:r>
              <a:rPr lang="en-US" altLang="zh-CN" dirty="0" err="1" smtClean="0"/>
              <a:t>i+is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– is + is = </a:t>
            </a:r>
            <a:r>
              <a:rPr lang="en-US" altLang="zh-CN" dirty="0" err="1" smtClean="0"/>
              <a:t>ip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6737-4CC9-4EB7-AF00-1561E7278DD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替代之后，就不再看红线框里的电阻和电源，只看端口处的电压和电流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6737-4CC9-4EB7-AF00-1561E7278DD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6737-4CC9-4EB7-AF00-1561E7278DD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7B78E38-0816-4806-9A0C-CD281E21DB8B}" type="slidenum">
              <a:rPr lang="en-US" altLang="zh-CN"/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7B78E38-0816-4806-9A0C-CD281E21DB8B}" type="slidenum">
              <a:rPr lang="en-US" altLang="zh-CN"/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F8E09D-C16B-4779-A9B2-7FFACC3635DF}" type="slidenum">
              <a:rPr lang="en-US" altLang="zh-CN"/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A0F57FF-C815-410D-AB66-CA1C9F47C21B}" type="slidenum">
              <a:rPr lang="en-US" altLang="zh-CN"/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2"/>
          <p:cNvGrpSpPr/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9933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99332" name="Group 4"/>
            <p:cNvGrpSpPr/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9933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33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33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9336" name="Group 8"/>
            <p:cNvGrpSpPr/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9933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33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933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9934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9934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934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9343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C4349D7-B679-4308-8E7D-9B2EB118F1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4DBCF-A010-4CE4-B7BE-63421D717A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6FCBB-E853-4BE3-82B6-3885EC85F3A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633"/>
            <a:ext cx="8075240" cy="64807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611560" y="980728"/>
            <a:ext cx="4112840" cy="5150197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76800" y="980728"/>
            <a:ext cx="3810000" cy="2808635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659D62F-6D18-4B20-9E03-9F3772A9B08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914400" y="1600200"/>
            <a:ext cx="3810000" cy="21891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914400" y="3941763"/>
            <a:ext cx="3810000" cy="21891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0D98304-A160-40DB-8ADB-565694FCD7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90A389E-7B12-4CCD-BB1B-BAD3D6BF41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C8F26-CBCE-4ECF-BE0E-5D5F89C481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0D016-BCBB-40C5-84A5-63084A4996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BAB06-757B-4242-8053-D6379F2FD2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88641"/>
            <a:ext cx="7886700" cy="5760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838759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662671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838759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662671"/>
            <a:ext cx="3887788" cy="3684588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A3448-8C0F-4A5F-B004-178353D56D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22796-43C9-4927-85FF-23AFD684766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81BBD-F53A-4016-884F-6D944DC49F8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29D8B-B50D-4E0B-B060-114F89C068A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1F3E8-BD02-4E15-A4D0-F94A14A664E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2"/>
          <p:cNvGrpSpPr/>
          <p:nvPr/>
        </p:nvGrpSpPr>
        <p:grpSpPr bwMode="auto">
          <a:xfrm>
            <a:off x="0" y="44624"/>
            <a:ext cx="8686800" cy="2471638"/>
            <a:chOff x="0" y="0"/>
            <a:chExt cx="5472" cy="3072"/>
          </a:xfrm>
        </p:grpSpPr>
        <p:sp>
          <p:nvSpPr>
            <p:cNvPr id="9830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98308" name="Group 4"/>
            <p:cNvGrpSpPr/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1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831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8077200" cy="630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9831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871198"/>
            <a:ext cx="8077200" cy="5259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endParaRPr lang="en-US" altLang="zh-CN"/>
          </a:p>
        </p:txBody>
      </p:sp>
      <p:sp>
        <p:nvSpPr>
          <p:cNvPr id="9831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endParaRPr lang="en-US" altLang="zh-CN"/>
          </a:p>
        </p:txBody>
      </p:sp>
      <p:sp>
        <p:nvSpPr>
          <p:cNvPr id="9831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fld id="{50BD16D9-ECF8-455A-B685-9BBB0F130CA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microsoft.com/office/2007/relationships/hdphoto" Target="../media/image26.wdp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microsoft.com/office/2007/relationships/hdphoto" Target="../media/image31.wdp"/><Relationship Id="rId3" Type="http://schemas.openxmlformats.org/officeDocument/2006/relationships/image" Target="../media/image30.png"/><Relationship Id="rId2" Type="http://schemas.microsoft.com/office/2007/relationships/hdphoto" Target="../media/image29.wdp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microsoft.com/office/2007/relationships/hdphoto" Target="../media/image31.wdp"/><Relationship Id="rId1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wmf"/><Relationship Id="rId3" Type="http://schemas.openxmlformats.org/officeDocument/2006/relationships/image" Target="../media/image22.wmf"/><Relationship Id="rId2" Type="http://schemas.openxmlformats.org/officeDocument/2006/relationships/image" Target="../media/image38.wmf"/><Relationship Id="rId1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wmf"/><Relationship Id="rId1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image" Target="../media/image48.jpe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61.png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microsoft.com/office/2007/relationships/hdphoto" Target="../media/image58.wdp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microsoft.com/office/2007/relationships/hdphoto" Target="../media/image55.wdp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64.wmf"/><Relationship Id="rId6" Type="http://schemas.openxmlformats.org/officeDocument/2006/relationships/oleObject" Target="../embeddings/oleObject14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13.bin"/><Relationship Id="rId3" Type="http://schemas.openxmlformats.org/officeDocument/2006/relationships/image" Target="../media/image46.wmf"/><Relationship Id="rId2" Type="http://schemas.openxmlformats.org/officeDocument/2006/relationships/image" Target="../media/image62.wmf"/><Relationship Id="rId10" Type="http://schemas.openxmlformats.org/officeDocument/2006/relationships/notesSlide" Target="../notesSlides/notesSlide12.xml"/><Relationship Id="rId1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65.wmf"/><Relationship Id="rId1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66.wmf"/><Relationship Id="rId1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0" Type="http://schemas.openxmlformats.org/officeDocument/2006/relationships/notesSlide" Target="../notesSlides/notesSlide2.xml"/><Relationship Id="rId2" Type="http://schemas.openxmlformats.org/officeDocument/2006/relationships/image" Target="../media/image3.wmf"/><Relationship Id="rId19" Type="http://schemas.openxmlformats.org/officeDocument/2006/relationships/vmlDrawing" Target="../drawings/vmlDrawing2.vml"/><Relationship Id="rId18" Type="http://schemas.openxmlformats.org/officeDocument/2006/relationships/slideLayout" Target="../slideLayouts/slideLayout13.xml"/><Relationship Id="rId17" Type="http://schemas.openxmlformats.org/officeDocument/2006/relationships/image" Target="../media/image12.wmf"/><Relationship Id="rId16" Type="http://schemas.openxmlformats.org/officeDocument/2006/relationships/oleObject" Target="../embeddings/oleObject9.bin"/><Relationship Id="rId15" Type="http://schemas.openxmlformats.org/officeDocument/2006/relationships/image" Target="../media/image11.wmf"/><Relationship Id="rId14" Type="http://schemas.openxmlformats.org/officeDocument/2006/relationships/oleObject" Target="../embeddings/oleObject8.bin"/><Relationship Id="rId13" Type="http://schemas.openxmlformats.org/officeDocument/2006/relationships/image" Target="../media/image10.wmf"/><Relationship Id="rId12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第四章  电路定理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叠加定理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替代定理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戴维宁定理和诺顿定理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最大功率传输定理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特勒根定理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§4-2 </a:t>
            </a:r>
            <a:r>
              <a:rPr lang="zh-CN" altLang="en-US">
                <a:cs typeface="Arial" panose="020B0604020202020204" pitchFamily="34" charset="0"/>
              </a:rPr>
              <a:t>替代定理</a:t>
            </a:r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2736"/>
            <a:ext cx="4080040" cy="50400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j-lt"/>
              </a:rPr>
              <a:t>对于有唯一</a:t>
            </a:r>
            <a:r>
              <a:rPr lang="zh-CN" altLang="en-US" sz="2400" dirty="0" smtClean="0">
                <a:latin typeface="+mj-lt"/>
              </a:rPr>
              <a:t>解的电路</a:t>
            </a:r>
            <a:r>
              <a:rPr lang="zh-CN" altLang="en-US" sz="2400" dirty="0">
                <a:latin typeface="+mj-lt"/>
              </a:rPr>
              <a:t>网络，若某支路或某个一端口的电压</a:t>
            </a:r>
            <a:r>
              <a:rPr lang="zh-CN" altLang="en-US" sz="2400" dirty="0" smtClean="0">
                <a:latin typeface="+mj-lt"/>
              </a:rPr>
              <a:t>为</a:t>
            </a:r>
            <a:r>
              <a:rPr lang="en-US" altLang="zh-CN" sz="2400" i="1" dirty="0" smtClean="0">
                <a:latin typeface="+mj-lt"/>
              </a:rPr>
              <a:t>U</a:t>
            </a:r>
            <a:r>
              <a:rPr lang="zh-CN" altLang="en-US" sz="2400" dirty="0" smtClean="0">
                <a:latin typeface="+mj-lt"/>
              </a:rPr>
              <a:t>，</a:t>
            </a:r>
            <a:r>
              <a:rPr lang="zh-CN" altLang="en-US" sz="2400" dirty="0">
                <a:latin typeface="+mj-lt"/>
              </a:rPr>
              <a:t>流过的电流为</a:t>
            </a:r>
            <a:r>
              <a:rPr lang="en-US" altLang="zh-CN" sz="2400" i="1" dirty="0">
                <a:latin typeface="+mj-lt"/>
              </a:rPr>
              <a:t>I</a:t>
            </a:r>
            <a:r>
              <a:rPr lang="zh-CN" altLang="en-US" sz="2400" dirty="0">
                <a:latin typeface="+mj-lt"/>
              </a:rPr>
              <a:t>，则无论此支路或端口有什么元件组成，总可以用电压值为</a:t>
            </a:r>
            <a:r>
              <a:rPr lang="en-US" altLang="zh-CN" sz="2400" i="1" dirty="0">
                <a:latin typeface="+mj-lt"/>
              </a:rPr>
              <a:t>U</a:t>
            </a:r>
            <a:r>
              <a:rPr lang="zh-CN" altLang="en-US" sz="2400" dirty="0">
                <a:latin typeface="+mj-lt"/>
              </a:rPr>
              <a:t>的电压源或电流值为</a:t>
            </a:r>
            <a:r>
              <a:rPr lang="en-US" altLang="zh-CN" sz="2400" i="1" dirty="0">
                <a:latin typeface="+mj-lt"/>
              </a:rPr>
              <a:t>I </a:t>
            </a:r>
            <a:r>
              <a:rPr lang="zh-CN" altLang="en-US" sz="2400" dirty="0">
                <a:latin typeface="+mj-lt"/>
              </a:rPr>
              <a:t>的电流源替代，替代后电路中的全部电压和电流保持不变。</a:t>
            </a:r>
            <a:endParaRPr lang="zh-CN" altLang="en-US" sz="2400" dirty="0">
              <a:latin typeface="+mj-lt"/>
            </a:endParaRPr>
          </a:p>
        </p:txBody>
      </p:sp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028" y="908720"/>
            <a:ext cx="273685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5004692" y="3501107"/>
            <a:ext cx="647700" cy="1223963"/>
          </a:xfrm>
          <a:prstGeom prst="rect">
            <a:avLst/>
          </a:prstGeom>
          <a:noFill/>
          <a:ln w="3175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>
            <a:off x="5652392" y="3717007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6373117" y="3717007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0" name="Line 10"/>
          <p:cNvSpPr>
            <a:spLocks noChangeShapeType="1"/>
          </p:cNvSpPr>
          <p:nvPr/>
        </p:nvSpPr>
        <p:spPr bwMode="auto">
          <a:xfrm>
            <a:off x="5652392" y="443614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6228655" y="3932907"/>
            <a:ext cx="287337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6949380" y="3428082"/>
            <a:ext cx="647700" cy="1223963"/>
          </a:xfrm>
          <a:prstGeom prst="rect">
            <a:avLst/>
          </a:prstGeom>
          <a:noFill/>
          <a:ln w="3175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>
            <a:off x="7597080" y="3717007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5" name="Line 15"/>
          <p:cNvSpPr>
            <a:spLocks noChangeShapeType="1"/>
          </p:cNvSpPr>
          <p:nvPr/>
        </p:nvSpPr>
        <p:spPr bwMode="auto">
          <a:xfrm>
            <a:off x="7597080" y="443614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6" name="Oval 16"/>
          <p:cNvSpPr>
            <a:spLocks noChangeArrowheads="1"/>
          </p:cNvSpPr>
          <p:nvPr/>
        </p:nvSpPr>
        <p:spPr bwMode="auto">
          <a:xfrm>
            <a:off x="8173342" y="3932907"/>
            <a:ext cx="287338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7" name="Line 17"/>
          <p:cNvSpPr>
            <a:spLocks noChangeShapeType="1"/>
          </p:cNvSpPr>
          <p:nvPr/>
        </p:nvSpPr>
        <p:spPr bwMode="auto">
          <a:xfrm>
            <a:off x="8317805" y="3717007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8" name="Line 18"/>
          <p:cNvSpPr>
            <a:spLocks noChangeShapeType="1"/>
          </p:cNvSpPr>
          <p:nvPr/>
        </p:nvSpPr>
        <p:spPr bwMode="auto">
          <a:xfrm flipV="1">
            <a:off x="8317805" y="422024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9" name="Line 19"/>
          <p:cNvSpPr>
            <a:spLocks noChangeShapeType="1"/>
          </p:cNvSpPr>
          <p:nvPr/>
        </p:nvSpPr>
        <p:spPr bwMode="auto">
          <a:xfrm>
            <a:off x="8173342" y="407737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6373117" y="3643982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6444555" y="4148807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6301680" y="3932907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</a:rPr>
              <a:t>Us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128023" name="Line 23"/>
          <p:cNvSpPr>
            <a:spLocks noChangeShapeType="1"/>
          </p:cNvSpPr>
          <p:nvPr/>
        </p:nvSpPr>
        <p:spPr bwMode="auto">
          <a:xfrm>
            <a:off x="8317805" y="3717007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8317805" y="3859882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 baseline="-25000"/>
              <a:t>s</a:t>
            </a:r>
            <a:endParaRPr lang="en-US" altLang="zh-CN" baseline="-25000"/>
          </a:p>
        </p:txBody>
      </p:sp>
      <p:sp>
        <p:nvSpPr>
          <p:cNvPr id="128025" name="Text Box 25"/>
          <p:cNvSpPr txBox="1">
            <a:spLocks noChangeArrowheads="1"/>
          </p:cNvSpPr>
          <p:nvPr/>
        </p:nvSpPr>
        <p:spPr bwMode="auto">
          <a:xfrm>
            <a:off x="5004692" y="5012407"/>
            <a:ext cx="1081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</a:rPr>
              <a:t>Us = U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6949380" y="4940970"/>
            <a:ext cx="1081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</a:rPr>
              <a:t>Is = I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5410366" y="1772320"/>
            <a:ext cx="504825" cy="366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N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28028" name="Text Box 28"/>
          <p:cNvSpPr txBox="1">
            <a:spLocks noChangeArrowheads="1"/>
          </p:cNvSpPr>
          <p:nvPr/>
        </p:nvSpPr>
        <p:spPr bwMode="auto">
          <a:xfrm>
            <a:off x="7066128" y="1772320"/>
            <a:ext cx="504825" cy="366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N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§4-2 </a:t>
            </a:r>
            <a:r>
              <a:rPr lang="zh-CN" altLang="en-US" dirty="0">
                <a:cs typeface="Arial" panose="020B0604020202020204" pitchFamily="34" charset="0"/>
              </a:rPr>
              <a:t>替代定理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替代</a:t>
            </a:r>
            <a:r>
              <a:rPr lang="zh-CN" altLang="en-US" dirty="0" smtClean="0"/>
              <a:t>定理：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48"/>
          <a:stretch>
            <a:fillRect/>
          </a:stretch>
        </p:blipFill>
        <p:spPr>
          <a:xfrm>
            <a:off x="609601" y="1340768"/>
            <a:ext cx="7635240" cy="1938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6" t="54487" r="16444"/>
          <a:stretch>
            <a:fillRect/>
          </a:stretch>
        </p:blipFill>
        <p:spPr>
          <a:xfrm>
            <a:off x="179512" y="3837572"/>
            <a:ext cx="4320480" cy="1496735"/>
          </a:xfrm>
          <a:prstGeom prst="rect">
            <a:avLst/>
          </a:prstGeom>
        </p:spPr>
      </p:pic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253083" y="3356991"/>
            <a:ext cx="32387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电压源替代的证明：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4722837" y="3356991"/>
            <a:ext cx="32387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电流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源替代的证明：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647" y="3838882"/>
            <a:ext cx="4314825" cy="149542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 bwMode="auto">
          <a:xfrm>
            <a:off x="6084168" y="4149080"/>
            <a:ext cx="288032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018980" y="3645024"/>
            <a:ext cx="5692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endParaRPr lang="en-US" altLang="zh-CN" sz="2400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6588224" y="4182179"/>
            <a:ext cx="0" cy="864096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椭圆 10"/>
          <p:cNvSpPr/>
          <p:nvPr/>
        </p:nvSpPr>
        <p:spPr bwMode="auto">
          <a:xfrm>
            <a:off x="6444208" y="4470211"/>
            <a:ext cx="288032" cy="28803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连接符 13"/>
          <p:cNvCxnSpPr>
            <a:endCxn id="11" idx="6"/>
          </p:cNvCxnSpPr>
          <p:nvPr/>
        </p:nvCxnSpPr>
        <p:spPr bwMode="auto">
          <a:xfrm>
            <a:off x="6444208" y="4614227"/>
            <a:ext cx="288032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7088757" y="4182179"/>
            <a:ext cx="0" cy="864096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椭圆 19"/>
          <p:cNvSpPr/>
          <p:nvPr/>
        </p:nvSpPr>
        <p:spPr bwMode="auto">
          <a:xfrm>
            <a:off x="6944741" y="4470211"/>
            <a:ext cx="288032" cy="28803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1" name="直接连接符 20"/>
          <p:cNvCxnSpPr>
            <a:endCxn id="20" idx="6"/>
          </p:cNvCxnSpPr>
          <p:nvPr/>
        </p:nvCxnSpPr>
        <p:spPr bwMode="auto">
          <a:xfrm>
            <a:off x="6944741" y="4614227"/>
            <a:ext cx="288032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/>
          <p:nvPr/>
        </p:nvCxnSpPr>
        <p:spPr bwMode="auto">
          <a:xfrm>
            <a:off x="6444208" y="4254187"/>
            <a:ext cx="0" cy="216024"/>
          </a:xfrm>
          <a:prstGeom prst="straightConnector1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/>
          <p:nvPr/>
        </p:nvCxnSpPr>
        <p:spPr bwMode="auto">
          <a:xfrm flipV="1">
            <a:off x="7232773" y="4254187"/>
            <a:ext cx="0" cy="216024"/>
          </a:xfrm>
          <a:prstGeom prst="straightConnector1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304668" y="4193512"/>
            <a:ext cx="5692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endParaRPr lang="en-US" altLang="zh-CN" sz="2400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6123639" y="4193512"/>
            <a:ext cx="5692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endParaRPr lang="en-US" altLang="zh-CN" sz="2400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6557780" y="4132913"/>
            <a:ext cx="70048" cy="700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6557780" y="5017791"/>
            <a:ext cx="70048" cy="700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7052676" y="4120562"/>
            <a:ext cx="70048" cy="700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7061836" y="5007400"/>
            <a:ext cx="70048" cy="700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6771802" y="4182179"/>
            <a:ext cx="24847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4932040" y="5262299"/>
            <a:ext cx="411127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点向右流出的电流：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-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endParaRPr lang="en-US" altLang="zh-CN" sz="2400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时，从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的电流为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，相当于断开</a:t>
            </a:r>
            <a:endParaRPr lang="en-US" altLang="zh-CN" sz="2400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6372200" y="3750131"/>
            <a:ext cx="10081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      f</a:t>
            </a:r>
            <a:endParaRPr lang="en-US" altLang="zh-CN" sz="2400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6705601" y="3759423"/>
            <a:ext cx="3866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endParaRPr lang="en-US" altLang="zh-CN" sz="2400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654749" y="3791941"/>
            <a:ext cx="397927" cy="5342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107505" y="5262299"/>
            <a:ext cx="46016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结点电压：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参考点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=0,   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</a:rPr>
              <a:t>-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endParaRPr lang="en-US" altLang="zh-CN" sz="2000" baseline="-25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时，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= 0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，相当于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短接</a:t>
            </a:r>
            <a:endParaRPr lang="en-US" altLang="zh-CN" sz="2000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627784" y="4149080"/>
            <a:ext cx="0" cy="928368"/>
          </a:xfrm>
          <a:prstGeom prst="lin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6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§4-2 </a:t>
            </a:r>
            <a:r>
              <a:rPr lang="zh-CN" altLang="en-US" dirty="0">
                <a:cs typeface="Arial" panose="020B0604020202020204" pitchFamily="34" charset="0"/>
              </a:rPr>
              <a:t>替代定理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替代定理说明：</a:t>
            </a:r>
            <a:endParaRPr lang="zh-CN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替代定理是电路参数和结构确定的条件下，将某一支路用支路电压或支路电流表示，一旦其他支路参数或结构发生变化，则原来确定的支路电流和电压也将发生变化，原来的替代就不再使用。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§4-2 </a:t>
            </a:r>
            <a:r>
              <a:rPr lang="zh-CN" altLang="en-US" dirty="0">
                <a:cs typeface="Arial" panose="020B0604020202020204" pitchFamily="34" charset="0"/>
              </a:rPr>
              <a:t>替代定理</a:t>
            </a:r>
            <a:endParaRPr lang="zh-CN" altLang="en-US" dirty="0"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3937" b="50000"/>
          <a:stretch>
            <a:fillRect/>
          </a:stretch>
        </p:blipFill>
        <p:spPr>
          <a:xfrm>
            <a:off x="179512" y="836712"/>
            <a:ext cx="4211960" cy="28294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488" t="898" r="449" b="49102"/>
          <a:stretch>
            <a:fillRect/>
          </a:stretch>
        </p:blipFill>
        <p:spPr>
          <a:xfrm>
            <a:off x="101907" y="3983912"/>
            <a:ext cx="4211960" cy="282946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44" t="50898" r="31693" b="-898"/>
          <a:stretch>
            <a:fillRect/>
          </a:stretch>
        </p:blipFill>
        <p:spPr>
          <a:xfrm>
            <a:off x="4648200" y="3983912"/>
            <a:ext cx="4211960" cy="28294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391472" y="1069438"/>
                <a:ext cx="4752528" cy="2399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FF"/>
                    </a:solidFill>
                  </a:rPr>
                  <a:t>结点电压法：</a:t>
                </a:r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sz="2400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sz="2400" dirty="0" smtClean="0">
                    <a:solidFill>
                      <a:srgbClr val="0000FF"/>
                    </a:solidFill>
                  </a:rPr>
                  <a:t>得</a:t>
                </a:r>
                <a:endParaRPr lang="en-US" altLang="zh-CN" sz="2400" dirty="0" smtClean="0">
                  <a:solidFill>
                    <a:srgbClr val="0000FF"/>
                  </a:solidFill>
                </a:endParaRPr>
              </a:p>
              <a:p>
                <a:pPr marL="361950"/>
                <a:r>
                  <a:rPr lang="en-US" altLang="zh-CN" sz="2400" i="1" dirty="0" smtClean="0">
                    <a:solidFill>
                      <a:srgbClr val="0000FF"/>
                    </a:solidFill>
                    <a:latin typeface="+mj-lt"/>
                  </a:rPr>
                  <a:t>u</a:t>
                </a:r>
                <a:r>
                  <a:rPr lang="en-US" altLang="zh-CN" sz="2400" baseline="-25000" dirty="0" smtClean="0">
                    <a:solidFill>
                      <a:srgbClr val="0000FF"/>
                    </a:solidFill>
                    <a:latin typeface="+mj-lt"/>
                  </a:rPr>
                  <a:t>3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+mj-lt"/>
                  </a:rPr>
                  <a:t>=8V</a:t>
                </a:r>
              </a:p>
              <a:p>
                <a:pPr marL="361950"/>
                <a:r>
                  <a:rPr lang="en-US" altLang="zh-CN" sz="2400" i="1" dirty="0" smtClean="0">
                    <a:solidFill>
                      <a:srgbClr val="0000FF"/>
                    </a:solidFill>
                    <a:latin typeface="+mj-lt"/>
                  </a:rPr>
                  <a:t>i</a:t>
                </a:r>
                <a:r>
                  <a:rPr lang="en-US" altLang="zh-CN" sz="2400" baseline="-25000" dirty="0" smtClean="0">
                    <a:solidFill>
                      <a:srgbClr val="0000FF"/>
                    </a:solidFill>
                    <a:latin typeface="+mj-lt"/>
                  </a:rPr>
                  <a:t>1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+mj-lt"/>
                  </a:rPr>
                  <a:t>=2A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+mj-lt"/>
                  </a:rPr>
                  <a:t>，</a:t>
                </a:r>
                <a:r>
                  <a:rPr lang="en-US" altLang="zh-CN" sz="2400" i="1" dirty="0" smtClean="0">
                    <a:solidFill>
                      <a:srgbClr val="0000FF"/>
                    </a:solidFill>
                    <a:latin typeface="+mj-lt"/>
                  </a:rPr>
                  <a:t>i</a:t>
                </a:r>
                <a:r>
                  <a:rPr lang="en-US" altLang="zh-CN" sz="2400" baseline="-25000" dirty="0" smtClean="0">
                    <a:solidFill>
                      <a:srgbClr val="0000FF"/>
                    </a:solidFill>
                    <a:latin typeface="+mj-lt"/>
                  </a:rPr>
                  <a:t>2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+mj-lt"/>
                  </a:rPr>
                  <a:t>=1A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+mj-lt"/>
                  </a:rPr>
                  <a:t>，</a:t>
                </a:r>
                <a:r>
                  <a:rPr lang="en-US" altLang="zh-CN" sz="2400" i="1" dirty="0" smtClean="0">
                    <a:solidFill>
                      <a:srgbClr val="0000FF"/>
                    </a:solidFill>
                    <a:latin typeface="+mj-lt"/>
                  </a:rPr>
                  <a:t>i</a:t>
                </a:r>
                <a:r>
                  <a:rPr lang="en-US" altLang="zh-CN" sz="2400" baseline="-25000" dirty="0" smtClean="0">
                    <a:solidFill>
                      <a:srgbClr val="0000FF"/>
                    </a:solidFill>
                    <a:latin typeface="+mj-lt"/>
                  </a:rPr>
                  <a:t>3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+mj-lt"/>
                  </a:rPr>
                  <a:t>=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+mj-ea"/>
                    <a:ea typeface="+mj-ea"/>
                  </a:rPr>
                  <a:t>-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+mj-lt"/>
                  </a:rPr>
                  <a:t>1A</a:t>
                </a:r>
                <a:endParaRPr lang="zh-CN" altLang="en-US" sz="24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472" y="1069438"/>
                <a:ext cx="4752528" cy="2399503"/>
              </a:xfrm>
              <a:prstGeom prst="rect">
                <a:avLst/>
              </a:prstGeom>
              <a:blipFill rotWithShape="1">
                <a:blip r:embed="rId3"/>
                <a:stretch>
                  <a:fillRect l="-1923" t="-2792" b="-5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" name="矩形 17"/>
          <p:cNvSpPr/>
          <p:nvPr/>
        </p:nvSpPr>
        <p:spPr bwMode="auto">
          <a:xfrm>
            <a:off x="2891608" y="980728"/>
            <a:ext cx="1499864" cy="2376264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075"/>
          <a:stretch>
            <a:fillRect/>
          </a:stretch>
        </p:blipFill>
        <p:spPr>
          <a:xfrm>
            <a:off x="2318353" y="4710251"/>
            <a:ext cx="2896025" cy="662965"/>
          </a:xfrm>
          <a:prstGeom prst="rect">
            <a:avLst/>
          </a:prstGeom>
        </p:spPr>
      </p:pic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350"/>
            <a:ext cx="8157790" cy="415736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</a:rPr>
              <a:t>§4.3 </a:t>
            </a:r>
            <a:r>
              <a:rPr lang="zh-CN" altLang="en-US" dirty="0">
                <a:latin typeface="宋体" panose="02010600030101010101" pitchFamily="2" charset="-122"/>
              </a:rPr>
              <a:t>戴维宁及诺顿定理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2" t="3419" r="34177" b="58974"/>
          <a:stretch>
            <a:fillRect/>
          </a:stretch>
        </p:blipFill>
        <p:spPr>
          <a:xfrm>
            <a:off x="622107" y="1289547"/>
            <a:ext cx="4091364" cy="1800200"/>
          </a:xfrm>
          <a:prstGeom prst="rect">
            <a:avLst/>
          </a:prstGeom>
        </p:spPr>
      </p:pic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22107" y="764704"/>
            <a:ext cx="60486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+mj-lt"/>
              </a:rPr>
              <a:t>含电阻、电源的一端口如何简化？</a:t>
            </a:r>
            <a:endParaRPr lang="el-GR" altLang="zh-CN" sz="28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2" t="3419" r="34177" b="58974"/>
          <a:stretch>
            <a:fillRect/>
          </a:stretch>
        </p:blipFill>
        <p:spPr>
          <a:xfrm>
            <a:off x="622107" y="3020818"/>
            <a:ext cx="4091364" cy="1800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242" t="1388" r="21693" b="61005"/>
          <a:stretch>
            <a:fillRect/>
          </a:stretch>
        </p:blipFill>
        <p:spPr>
          <a:xfrm>
            <a:off x="4713471" y="2924944"/>
            <a:ext cx="650617" cy="18002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267" t="1388" r="1975" b="61005"/>
          <a:stretch>
            <a:fillRect/>
          </a:stretch>
        </p:blipFill>
        <p:spPr>
          <a:xfrm>
            <a:off x="5353541" y="2924944"/>
            <a:ext cx="1018659" cy="1800200"/>
          </a:xfrm>
          <a:prstGeom prst="rect">
            <a:avLst/>
          </a:prstGeom>
        </p:spPr>
      </p:pic>
      <p:sp>
        <p:nvSpPr>
          <p:cNvPr id="80" name="椭圆 79"/>
          <p:cNvSpPr/>
          <p:nvPr/>
        </p:nvSpPr>
        <p:spPr bwMode="auto">
          <a:xfrm>
            <a:off x="6759069" y="5648517"/>
            <a:ext cx="313494" cy="3134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1" name="直接连接符 80"/>
          <p:cNvCxnSpPr>
            <a:stCxn id="80" idx="2"/>
            <a:endCxn id="80" idx="6"/>
          </p:cNvCxnSpPr>
          <p:nvPr/>
        </p:nvCxnSpPr>
        <p:spPr bwMode="auto">
          <a:xfrm>
            <a:off x="6759069" y="5805264"/>
            <a:ext cx="313494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接连接符 81"/>
          <p:cNvCxnSpPr>
            <a:stCxn id="80" idx="0"/>
          </p:cNvCxnSpPr>
          <p:nvPr/>
        </p:nvCxnSpPr>
        <p:spPr bwMode="auto">
          <a:xfrm flipV="1">
            <a:off x="6915816" y="5301208"/>
            <a:ext cx="0" cy="347309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接连接符 82"/>
          <p:cNvCxnSpPr/>
          <p:nvPr/>
        </p:nvCxnSpPr>
        <p:spPr bwMode="auto">
          <a:xfrm>
            <a:off x="7668344" y="5301208"/>
            <a:ext cx="0" cy="1099814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矩形 83"/>
          <p:cNvSpPr/>
          <p:nvPr/>
        </p:nvSpPr>
        <p:spPr bwMode="auto">
          <a:xfrm>
            <a:off x="7621047" y="5685161"/>
            <a:ext cx="119305" cy="28803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5" name="直接连接符 84"/>
          <p:cNvCxnSpPr/>
          <p:nvPr/>
        </p:nvCxnSpPr>
        <p:spPr bwMode="auto">
          <a:xfrm flipV="1">
            <a:off x="6915816" y="5962013"/>
            <a:ext cx="0" cy="439009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文本框 85"/>
          <p:cNvSpPr txBox="1"/>
          <p:nvPr/>
        </p:nvSpPr>
        <p:spPr>
          <a:xfrm>
            <a:off x="7736727" y="5606923"/>
            <a:ext cx="54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l-GR" altLang="zh-CN" dirty="0" smtClean="0">
                <a:solidFill>
                  <a:srgbClr val="FF0000"/>
                </a:solidFill>
                <a:latin typeface="+mj-lt"/>
              </a:rPr>
              <a:t>Ω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/>
              <p:cNvSpPr txBox="1"/>
              <p:nvPr/>
            </p:nvSpPr>
            <p:spPr>
              <a:xfrm>
                <a:off x="6179731" y="5380782"/>
                <a:ext cx="598284" cy="48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  <a:latin typeface="+mj-lt"/>
                  </a:rPr>
                  <a:t>8+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zh-CN" alt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731" y="5380782"/>
                <a:ext cx="598284" cy="484172"/>
              </a:xfrm>
              <a:prstGeom prst="rect">
                <a:avLst/>
              </a:prstGeom>
              <a:blipFill rotWithShape="1">
                <a:blip r:embed="rId6"/>
                <a:stretch>
                  <a:fillRect l="-9184"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88" name="直接连接符 87"/>
          <p:cNvCxnSpPr/>
          <p:nvPr/>
        </p:nvCxnSpPr>
        <p:spPr bwMode="auto">
          <a:xfrm flipV="1">
            <a:off x="6804248" y="5383129"/>
            <a:ext cx="0" cy="206111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连接符 88"/>
          <p:cNvCxnSpPr/>
          <p:nvPr/>
        </p:nvCxnSpPr>
        <p:spPr bwMode="auto">
          <a:xfrm>
            <a:off x="6915816" y="6401022"/>
            <a:ext cx="75252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连接符 90"/>
          <p:cNvCxnSpPr/>
          <p:nvPr/>
        </p:nvCxnSpPr>
        <p:spPr bwMode="auto">
          <a:xfrm>
            <a:off x="6915816" y="5301208"/>
            <a:ext cx="75252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组合 53"/>
          <p:cNvGrpSpPr/>
          <p:nvPr/>
        </p:nvGrpSpPr>
        <p:grpSpPr>
          <a:xfrm>
            <a:off x="390737" y="5162395"/>
            <a:ext cx="5383965" cy="1660273"/>
            <a:chOff x="390737" y="4963635"/>
            <a:chExt cx="5383965" cy="1660273"/>
          </a:xfrm>
        </p:grpSpPr>
        <p:cxnSp>
          <p:nvCxnSpPr>
            <p:cNvPr id="57" name="直接连接符 56"/>
            <p:cNvCxnSpPr/>
            <p:nvPr/>
          </p:nvCxnSpPr>
          <p:spPr bwMode="auto">
            <a:xfrm flipV="1">
              <a:off x="3275856" y="5301209"/>
              <a:ext cx="0" cy="10998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椭圆 20"/>
            <p:cNvSpPr/>
            <p:nvPr/>
          </p:nvSpPr>
          <p:spPr bwMode="auto">
            <a:xfrm>
              <a:off x="854413" y="5648517"/>
              <a:ext cx="313494" cy="313494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2" name="直接连接符 21"/>
            <p:cNvCxnSpPr>
              <a:stCxn id="21" idx="2"/>
              <a:endCxn id="21" idx="6"/>
            </p:cNvCxnSpPr>
            <p:nvPr/>
          </p:nvCxnSpPr>
          <p:spPr bwMode="auto">
            <a:xfrm>
              <a:off x="854413" y="5805264"/>
              <a:ext cx="313494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/>
            <p:cNvCxnSpPr>
              <a:stCxn id="21" idx="0"/>
            </p:cNvCxnSpPr>
            <p:nvPr/>
          </p:nvCxnSpPr>
          <p:spPr bwMode="auto">
            <a:xfrm flipV="1">
              <a:off x="1011160" y="5301208"/>
              <a:ext cx="0" cy="34730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1763688" y="5301208"/>
              <a:ext cx="0" cy="109981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矩形 26"/>
            <p:cNvSpPr/>
            <p:nvPr/>
          </p:nvSpPr>
          <p:spPr bwMode="auto">
            <a:xfrm>
              <a:off x="1716391" y="5685161"/>
              <a:ext cx="119305" cy="2880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1011160" y="5302628"/>
              <a:ext cx="4184203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31"/>
            <p:cNvCxnSpPr/>
            <p:nvPr/>
          </p:nvCxnSpPr>
          <p:spPr bwMode="auto">
            <a:xfrm flipV="1">
              <a:off x="1011160" y="5962013"/>
              <a:ext cx="0" cy="43900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文本框 41"/>
            <p:cNvSpPr txBox="1"/>
            <p:nvPr/>
          </p:nvSpPr>
          <p:spPr>
            <a:xfrm>
              <a:off x="1174413" y="5661248"/>
              <a:ext cx="542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FF0000"/>
                  </a:solidFill>
                  <a:latin typeface="+mj-lt"/>
                </a:rPr>
                <a:t>5</a:t>
              </a:r>
              <a:r>
                <a:rPr lang="el-GR" altLang="zh-CN" dirty="0" smtClean="0">
                  <a:solidFill>
                    <a:srgbClr val="FF0000"/>
                  </a:solidFill>
                  <a:latin typeface="+mj-lt"/>
                </a:rPr>
                <a:t>Ω</a:t>
              </a:r>
              <a:endParaRPr lang="zh-CN" alt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433398" y="5661248"/>
              <a:ext cx="668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+mj-lt"/>
                </a:rPr>
                <a:t>20</a:t>
              </a:r>
              <a:r>
                <a:rPr lang="el-GR" altLang="zh-CN" dirty="0" smtClean="0">
                  <a:solidFill>
                    <a:srgbClr val="FF0000"/>
                  </a:solidFill>
                  <a:latin typeface="+mj-lt"/>
                </a:rPr>
                <a:t>Ω</a:t>
              </a:r>
              <a:endParaRPr lang="zh-CN" alt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90737" y="5380782"/>
              <a:ext cx="482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+mj-lt"/>
                </a:rPr>
                <a:t>5A</a:t>
              </a:r>
              <a:endParaRPr lang="zh-CN" altLang="en-US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V="1">
              <a:off x="899592" y="5383129"/>
              <a:ext cx="0" cy="206111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椭圆 60"/>
            <p:cNvSpPr/>
            <p:nvPr/>
          </p:nvSpPr>
          <p:spPr bwMode="auto">
            <a:xfrm>
              <a:off x="3106378" y="5648517"/>
              <a:ext cx="313494" cy="313494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2" name="直接连接符 61"/>
            <p:cNvCxnSpPr>
              <a:stCxn id="61" idx="2"/>
              <a:endCxn id="61" idx="6"/>
            </p:cNvCxnSpPr>
            <p:nvPr/>
          </p:nvCxnSpPr>
          <p:spPr bwMode="auto">
            <a:xfrm>
              <a:off x="3106378" y="5805264"/>
              <a:ext cx="313494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文本框 62"/>
            <p:cNvSpPr txBox="1"/>
            <p:nvPr/>
          </p:nvSpPr>
          <p:spPr>
            <a:xfrm>
              <a:off x="2793234" y="5380782"/>
              <a:ext cx="482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+mj-lt"/>
                </a:rPr>
                <a:t>3A</a:t>
              </a:r>
              <a:endParaRPr lang="zh-CN" altLang="en-US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 flipV="1">
              <a:off x="3215248" y="5383129"/>
              <a:ext cx="0" cy="206111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2433398" y="5301208"/>
              <a:ext cx="0" cy="109981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1011160" y="6401022"/>
              <a:ext cx="4184203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矩形 27"/>
            <p:cNvSpPr/>
            <p:nvPr/>
          </p:nvSpPr>
          <p:spPr bwMode="auto">
            <a:xfrm>
              <a:off x="2352964" y="5685161"/>
              <a:ext cx="119305" cy="2880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 bwMode="auto">
            <a:xfrm flipV="1">
              <a:off x="5195363" y="5301209"/>
              <a:ext cx="0" cy="10998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文本框 68"/>
            <p:cNvSpPr txBox="1"/>
            <p:nvPr/>
          </p:nvSpPr>
          <p:spPr>
            <a:xfrm>
              <a:off x="4352905" y="5661248"/>
              <a:ext cx="668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+mj-lt"/>
                </a:rPr>
                <a:t>4</a:t>
              </a:r>
              <a:r>
                <a:rPr lang="el-GR" altLang="zh-CN" dirty="0" smtClean="0">
                  <a:solidFill>
                    <a:srgbClr val="FF0000"/>
                  </a:solidFill>
                  <a:latin typeface="+mj-lt"/>
                </a:rPr>
                <a:t>Ω</a:t>
              </a:r>
              <a:endParaRPr lang="zh-CN" alt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70" name="椭圆 69"/>
            <p:cNvSpPr/>
            <p:nvPr/>
          </p:nvSpPr>
          <p:spPr bwMode="auto">
            <a:xfrm>
              <a:off x="5025885" y="5648517"/>
              <a:ext cx="313494" cy="313494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71" name="直接连接符 70"/>
            <p:cNvCxnSpPr>
              <a:stCxn id="70" idx="2"/>
              <a:endCxn id="70" idx="6"/>
            </p:cNvCxnSpPr>
            <p:nvPr/>
          </p:nvCxnSpPr>
          <p:spPr bwMode="auto">
            <a:xfrm>
              <a:off x="5025885" y="5805264"/>
              <a:ext cx="313494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4352905" y="5301208"/>
              <a:ext cx="0" cy="109981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" name="矩形 72"/>
            <p:cNvSpPr/>
            <p:nvPr/>
          </p:nvSpPr>
          <p:spPr bwMode="auto">
            <a:xfrm>
              <a:off x="4272471" y="5685161"/>
              <a:ext cx="119305" cy="2880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5292080" y="5380782"/>
                  <a:ext cx="482622" cy="609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mc:Choice>
          <mc:Fallback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5380782"/>
                  <a:ext cx="482622" cy="6090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79" name="直接连接符 78"/>
            <p:cNvCxnSpPr/>
            <p:nvPr/>
          </p:nvCxnSpPr>
          <p:spPr bwMode="auto">
            <a:xfrm flipV="1">
              <a:off x="5264201" y="5383129"/>
              <a:ext cx="0" cy="206111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" name="文本框 91"/>
            <p:cNvSpPr txBox="1"/>
            <p:nvPr/>
          </p:nvSpPr>
          <p:spPr>
            <a:xfrm>
              <a:off x="3271739" y="4963635"/>
              <a:ext cx="542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+mj-lt"/>
                </a:rPr>
                <a:t>a</a:t>
              </a:r>
              <a:endParaRPr lang="zh-CN" alt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203848" y="6254576"/>
              <a:ext cx="542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+mj-lt"/>
                </a:rPr>
                <a:t>o</a:t>
              </a:r>
              <a:endParaRPr lang="zh-CN" altLang="en-US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6755443" y="4963635"/>
            <a:ext cx="54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a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820863" y="6389300"/>
            <a:ext cx="54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j-lt"/>
              </a:rPr>
              <a:t>o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/>
              <p:cNvSpPr/>
              <p:nvPr/>
            </p:nvSpPr>
            <p:spPr>
              <a:xfrm>
                <a:off x="6275965" y="1337110"/>
                <a:ext cx="2784757" cy="2803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+mj-lt"/>
                  </a:rPr>
                  <a:t>把</a:t>
                </a:r>
                <a:r>
                  <a:rPr lang="en-US" altLang="zh-CN" i="1" dirty="0" err="1" smtClean="0">
                    <a:solidFill>
                      <a:srgbClr val="FF0000"/>
                    </a:solidFill>
                    <a:latin typeface="+mj-lt"/>
                  </a:rPr>
                  <a:t>u</a:t>
                </a:r>
                <a:r>
                  <a:rPr lang="en-US" altLang="zh-CN" baseline="-25000" dirty="0" err="1" smtClean="0">
                    <a:solidFill>
                      <a:srgbClr val="FF0000"/>
                    </a:solidFill>
                    <a:latin typeface="+mj-lt"/>
                  </a:rPr>
                  <a:t>ao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j-lt"/>
                  </a:rPr>
                  <a:t>放回原电路，由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+mj-lt"/>
                  </a:rPr>
                  <a:t>KVL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j-lt"/>
                  </a:rPr>
                  <a:t>，右边网孔有</a:t>
                </a:r>
                <a:endParaRPr lang="en-US" altLang="zh-CN" dirty="0">
                  <a:solidFill>
                    <a:srgbClr val="FF0000"/>
                  </a:solidFill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+mj-lt"/>
                  </a:rPr>
                  <a:t>即</a:t>
                </a:r>
                <a:endParaRPr lang="en-US" altLang="zh-CN" dirty="0" smtClean="0">
                  <a:solidFill>
                    <a:srgbClr val="FF0000"/>
                  </a:solidFill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2=0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965" y="1337110"/>
                <a:ext cx="2784757" cy="2803203"/>
              </a:xfrm>
              <a:prstGeom prst="rect">
                <a:avLst/>
              </a:prstGeom>
              <a:blipFill rotWithShape="1">
                <a:blip r:embed="rId8"/>
                <a:stretch>
                  <a:fillRect l="-1974" r="-8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文本框 58"/>
          <p:cNvSpPr txBox="1"/>
          <p:nvPr/>
        </p:nvSpPr>
        <p:spPr>
          <a:xfrm>
            <a:off x="850651" y="4765502"/>
            <a:ext cx="15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结点电压法：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850651" y="5113415"/>
            <a:ext cx="15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等效电源法：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6" grpId="0"/>
      <p:bldP spid="87" grpId="0"/>
      <p:bldP spid="94" grpId="0"/>
      <p:bldP spid="95" grpId="0"/>
      <p:bldP spid="53" grpId="0"/>
      <p:bldP spid="59" grpId="0"/>
      <p:bldP spid="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350"/>
            <a:ext cx="8157790" cy="415736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</a:rPr>
              <a:t>§4.3 </a:t>
            </a:r>
            <a:r>
              <a:rPr lang="zh-CN" altLang="en-US" dirty="0">
                <a:latin typeface="宋体" panose="02010600030101010101" pitchFamily="2" charset="-122"/>
              </a:rPr>
              <a:t>戴维宁及诺顿定理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5" t="807" r="2949" b="1415"/>
          <a:stretch>
            <a:fillRect/>
          </a:stretch>
        </p:blipFill>
        <p:spPr>
          <a:xfrm>
            <a:off x="755576" y="1541612"/>
            <a:ext cx="6192687" cy="4680520"/>
          </a:xfrm>
          <a:prstGeom prst="rect">
            <a:avLst/>
          </a:prstGeom>
        </p:spPr>
      </p:pic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22107" y="1012916"/>
            <a:ext cx="60486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+mj-lt"/>
              </a:rPr>
              <a:t>含电阻、电源的一端口如何简化？</a:t>
            </a:r>
            <a:endParaRPr lang="el-GR" altLang="zh-CN" sz="2800" dirty="0"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1619672" y="3881872"/>
                <a:ext cx="172819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=32−8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881872"/>
                <a:ext cx="1728193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/>
              <p:cNvSpPr/>
              <p:nvPr/>
            </p:nvSpPr>
            <p:spPr>
              <a:xfrm>
                <a:off x="4716775" y="3717032"/>
                <a:ext cx="1728193" cy="666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=4−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775" y="3717032"/>
                <a:ext cx="1728193" cy="6665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§4-3 </a:t>
            </a:r>
            <a:r>
              <a:rPr lang="zh-CN" altLang="en-US" dirty="0">
                <a:latin typeface="宋体" panose="02010600030101010101" pitchFamily="2" charset="-122"/>
              </a:rPr>
              <a:t>戴维宁及诺顿定理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609600" y="836712"/>
            <a:ext cx="8077200" cy="144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戴维宁等效</a:t>
            </a:r>
            <a:r>
              <a:rPr lang="zh-CN" altLang="en-US" b="1" dirty="0" smtClean="0">
                <a:latin typeface="宋体" panose="02010600030101010101" pitchFamily="2" charset="-122"/>
              </a:rPr>
              <a:t>定理：</a:t>
            </a:r>
            <a:r>
              <a:rPr lang="zh-CN" altLang="en-US" dirty="0" smtClean="0">
                <a:latin typeface="宋体" panose="02010600030101010101" pitchFamily="2" charset="-122"/>
              </a:rPr>
              <a:t>任</a:t>
            </a:r>
            <a:r>
              <a:rPr lang="zh-CN" altLang="en-US" dirty="0">
                <a:latin typeface="宋体" panose="02010600030101010101" pitchFamily="2" charset="-122"/>
              </a:rPr>
              <a:t>一有源二端线性网络</a:t>
            </a:r>
            <a:r>
              <a:rPr lang="en-US" altLang="zh-CN" dirty="0">
                <a:latin typeface="宋体" panose="02010600030101010101" pitchFamily="2" charset="-122"/>
              </a:rPr>
              <a:t>Ns</a:t>
            </a:r>
            <a:r>
              <a:rPr lang="zh-CN" altLang="en-US" dirty="0">
                <a:latin typeface="宋体" panose="02010600030101010101" pitchFamily="2" charset="-122"/>
              </a:rPr>
              <a:t>，可用一电压源与一电阻串联的组合模型等效代替。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053261"/>
            <a:ext cx="12001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87" y="5981824"/>
            <a:ext cx="496411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89" y="2302371"/>
            <a:ext cx="30289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364" y="2373809"/>
            <a:ext cx="29432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345714" y="3165971"/>
            <a:ext cx="504825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N</a:t>
            </a:r>
            <a:r>
              <a:rPr lang="en-US" altLang="zh-CN" baseline="-25000"/>
              <a:t>s</a:t>
            </a:r>
            <a:endParaRPr lang="en-US" altLang="zh-CN" baseline="-25000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217376" y="3238996"/>
            <a:ext cx="504825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N</a:t>
            </a:r>
            <a:endParaRPr lang="en-US" altLang="zh-CN" baseline="-2500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673364" y="3165971"/>
            <a:ext cx="504825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N</a:t>
            </a:r>
            <a:endParaRPr lang="en-US" altLang="zh-CN" baseline="-2500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609600" y="4331654"/>
            <a:ext cx="8077200" cy="147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+mj-ea"/>
                <a:ea typeface="+mj-ea"/>
              </a:rPr>
              <a:t>等效电阻：</a:t>
            </a:r>
            <a:r>
              <a:rPr lang="zh-CN" altLang="en-US" dirty="0" smtClean="0">
                <a:latin typeface="+mj-ea"/>
                <a:ea typeface="+mj-ea"/>
              </a:rPr>
              <a:t>一端口内全部独立电源置零后的输入电阻。</a:t>
            </a:r>
            <a:endParaRPr lang="en-US" altLang="zh-CN" dirty="0" smtClean="0">
              <a:latin typeface="+mj-ea"/>
              <a:ea typeface="+mj-ea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+mj-ea"/>
                <a:ea typeface="+mj-ea"/>
              </a:rPr>
              <a:t>等效电压：</a:t>
            </a:r>
            <a:r>
              <a:rPr lang="zh-CN" altLang="en-US" dirty="0" smtClean="0">
                <a:latin typeface="+mj-ea"/>
                <a:ea typeface="+mj-ea"/>
              </a:rPr>
              <a:t>一端口的开路电压。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3162" y="908819"/>
            <a:ext cx="8103637" cy="158432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诺顿等效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定理：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任一有源二端线性网络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，可用一电流源与一电阻并联的组合模型等效代替。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60079"/>
            <a:ext cx="29051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34" y="2260079"/>
            <a:ext cx="31337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181" name="Rectangle 13"/>
          <p:cNvSpPr>
            <a:spLocks noGrp="1" noChangeArrowheads="1"/>
          </p:cNvSpPr>
          <p:nvPr>
            <p:ph type="title"/>
          </p:nvPr>
        </p:nvSpPr>
        <p:spPr>
          <a:xfrm>
            <a:off x="611560" y="260350"/>
            <a:ext cx="7916490" cy="493713"/>
          </a:xfrm>
          <a:noFill/>
        </p:spPr>
        <p:txBody>
          <a:bodyPr/>
          <a:lstStyle/>
          <a:p>
            <a:r>
              <a:rPr lang="en-US" altLang="zh-CN" dirty="0"/>
              <a:t>§4-3 </a:t>
            </a:r>
            <a:r>
              <a:rPr lang="zh-CN" altLang="en-US" dirty="0"/>
              <a:t>戴维宁及诺顿定理</a:t>
            </a:r>
            <a:endParaRPr lang="zh-CN" altLang="en-US" dirty="0"/>
          </a:p>
        </p:txBody>
      </p:sp>
      <p:sp>
        <p:nvSpPr>
          <p:cNvPr id="135182" name="Text Box 14"/>
          <p:cNvSpPr txBox="1">
            <a:spLocks noChangeArrowheads="1"/>
          </p:cNvSpPr>
          <p:nvPr/>
        </p:nvSpPr>
        <p:spPr bwMode="auto">
          <a:xfrm>
            <a:off x="1259384" y="3195116"/>
            <a:ext cx="504825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N</a:t>
            </a:r>
            <a:r>
              <a:rPr lang="en-US" altLang="zh-CN" baseline="-25000"/>
              <a:t>s</a:t>
            </a:r>
            <a:endParaRPr lang="en-US" altLang="zh-CN" baseline="-25000"/>
          </a:p>
        </p:txBody>
      </p:sp>
      <p:sp>
        <p:nvSpPr>
          <p:cNvPr id="135183" name="Text Box 15"/>
          <p:cNvSpPr txBox="1">
            <a:spLocks noChangeArrowheads="1"/>
          </p:cNvSpPr>
          <p:nvPr/>
        </p:nvSpPr>
        <p:spPr bwMode="auto">
          <a:xfrm>
            <a:off x="2988171" y="3123679"/>
            <a:ext cx="504825" cy="366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N</a:t>
            </a:r>
            <a:endParaRPr lang="en-US" altLang="zh-CN" baseline="-25000"/>
          </a:p>
        </p:txBody>
      </p:sp>
      <p:sp>
        <p:nvSpPr>
          <p:cNvPr id="135184" name="Text Box 16"/>
          <p:cNvSpPr txBox="1">
            <a:spLocks noChangeArrowheads="1"/>
          </p:cNvSpPr>
          <p:nvPr/>
        </p:nvSpPr>
        <p:spPr bwMode="auto">
          <a:xfrm>
            <a:off x="6731496" y="3052241"/>
            <a:ext cx="504825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N</a:t>
            </a:r>
            <a:endParaRPr lang="en-US" altLang="zh-CN" baseline="-2500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09600" y="4331654"/>
            <a:ext cx="8077200" cy="147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+mj-ea"/>
                <a:ea typeface="+mj-ea"/>
              </a:rPr>
              <a:t>等效电阻：</a:t>
            </a:r>
            <a:r>
              <a:rPr lang="zh-CN" altLang="en-US" dirty="0" smtClean="0">
                <a:latin typeface="+mj-ea"/>
                <a:ea typeface="+mj-ea"/>
              </a:rPr>
              <a:t>一端口内全部独立电源置零后的输入电阻。</a:t>
            </a:r>
            <a:endParaRPr lang="en-US" altLang="zh-CN" dirty="0" smtClean="0">
              <a:latin typeface="+mj-ea"/>
              <a:ea typeface="+mj-ea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+mj-ea"/>
                <a:ea typeface="+mj-ea"/>
              </a:rPr>
              <a:t>等效</a:t>
            </a:r>
            <a:r>
              <a:rPr lang="zh-CN" altLang="en-US" b="1" dirty="0">
                <a:latin typeface="+mj-ea"/>
                <a:ea typeface="+mj-ea"/>
              </a:rPr>
              <a:t>电流</a:t>
            </a:r>
            <a:r>
              <a:rPr lang="zh-CN" altLang="en-US" b="1" dirty="0" smtClean="0">
                <a:latin typeface="+mj-ea"/>
                <a:ea typeface="+mj-ea"/>
              </a:rPr>
              <a:t>：</a:t>
            </a:r>
            <a:r>
              <a:rPr lang="zh-CN" altLang="en-US" dirty="0" smtClean="0">
                <a:latin typeface="+mj-ea"/>
                <a:ea typeface="+mj-ea"/>
              </a:rPr>
              <a:t>一端口的短路电流。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89" name="Text Box 25"/>
          <p:cNvSpPr txBox="1">
            <a:spLocks noChangeArrowheads="1"/>
          </p:cNvSpPr>
          <p:nvPr/>
        </p:nvSpPr>
        <p:spPr bwMode="auto">
          <a:xfrm>
            <a:off x="1619250" y="2492375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sp>
        <p:nvSpPr>
          <p:cNvPr id="139300" name="Rectangle 36"/>
          <p:cNvSpPr>
            <a:spLocks noGrp="1" noChangeArrowheads="1"/>
          </p:cNvSpPr>
          <p:nvPr>
            <p:ph type="title"/>
          </p:nvPr>
        </p:nvSpPr>
        <p:spPr>
          <a:xfrm>
            <a:off x="611560" y="277813"/>
            <a:ext cx="8075240" cy="530226"/>
          </a:xfrm>
          <a:noFill/>
        </p:spPr>
        <p:txBody>
          <a:bodyPr/>
          <a:lstStyle/>
          <a:p>
            <a:r>
              <a:rPr lang="en-US" altLang="zh-CN" dirty="0"/>
              <a:t>§4-3 </a:t>
            </a:r>
            <a:r>
              <a:rPr lang="zh-CN" altLang="en-US" dirty="0"/>
              <a:t>戴维宁及诺顿定理</a:t>
            </a:r>
            <a:endParaRPr lang="zh-CN" altLang="en-US" dirty="0"/>
          </a:p>
        </p:txBody>
      </p:sp>
      <p:sp>
        <p:nvSpPr>
          <p:cNvPr id="139301" name="Rectangle 37"/>
          <p:cNvSpPr>
            <a:spLocks noGrp="1" noChangeArrowheads="1"/>
          </p:cNvSpPr>
          <p:nvPr>
            <p:ph type="body" sz="half" idx="1"/>
          </p:nvPr>
        </p:nvSpPr>
        <p:spPr>
          <a:xfrm>
            <a:off x="597455" y="1025525"/>
            <a:ext cx="3810000" cy="4530725"/>
          </a:xfrm>
          <a:noFill/>
        </p:spPr>
        <p:txBody>
          <a:bodyPr/>
          <a:lstStyle/>
          <a:p>
            <a:r>
              <a:rPr lang="zh-CN" altLang="en-US" dirty="0"/>
              <a:t>求输入端电阻</a:t>
            </a:r>
            <a:r>
              <a:rPr lang="en-US" altLang="zh-CN" dirty="0" err="1"/>
              <a:t>Rin</a:t>
            </a:r>
            <a:r>
              <a:rPr lang="zh-CN" altLang="en-US" dirty="0"/>
              <a:t>的方法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电阻</a:t>
            </a:r>
            <a:r>
              <a:rPr lang="zh-CN" altLang="en-US" dirty="0"/>
              <a:t>等效变换：</a:t>
            </a:r>
            <a:endParaRPr lang="zh-CN" altLang="en-US" dirty="0"/>
          </a:p>
          <a:p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endParaRPr lang="zh-CN" altLang="en-US" sz="2400" dirty="0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4356100" y="3500438"/>
            <a:ext cx="577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i="1">
                <a:latin typeface="Times New Roman" panose="02020603050405020304" pitchFamily="18" charset="0"/>
              </a:rPr>
              <a:t>U</a:t>
            </a:r>
            <a:r>
              <a:rPr lang="en-US" altLang="zh-CN" sz="1600" baseline="-25000"/>
              <a:t>s1</a:t>
            </a:r>
            <a:endParaRPr lang="en-US" altLang="zh-CN" sz="1600" baseline="-25000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8172450" y="3500438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4932363" y="33575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4932363" y="42211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6156325" y="422116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V="1">
            <a:off x="4932363" y="23495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>
            <a:off x="4932363" y="23495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4932363" y="30686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6588125" y="23495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 flipV="1">
            <a:off x="7019925" y="234950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>
            <a:off x="6156325" y="30686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4894263" y="3033713"/>
            <a:ext cx="73025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25"/>
          <p:cNvSpPr>
            <a:spLocks noChangeArrowheads="1"/>
          </p:cNvSpPr>
          <p:nvPr/>
        </p:nvSpPr>
        <p:spPr bwMode="auto">
          <a:xfrm>
            <a:off x="6981825" y="3033713"/>
            <a:ext cx="73025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4821238" y="3608388"/>
            <a:ext cx="217487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5724525" y="4149725"/>
            <a:ext cx="431800" cy="142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V="1">
            <a:off x="493236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5219700" y="2205038"/>
            <a:ext cx="288925" cy="2873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6156325" y="2276475"/>
            <a:ext cx="431800" cy="1444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5651500" y="2997200"/>
            <a:ext cx="504825" cy="1444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7235825" y="2997200"/>
            <a:ext cx="431800" cy="1444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4932363" y="3284538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4932363" y="3716338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42" name="Text Box 50"/>
          <p:cNvSpPr txBox="1">
            <a:spLocks noChangeArrowheads="1"/>
          </p:cNvSpPr>
          <p:nvPr/>
        </p:nvSpPr>
        <p:spPr bwMode="auto">
          <a:xfrm>
            <a:off x="5364163" y="37893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50</a:t>
            </a:r>
            <a:r>
              <a:rPr lang="el-GR" altLang="zh-CN">
                <a:cs typeface="Arial" panose="020B0604020202020204" pitchFamily="34" charset="0"/>
              </a:rPr>
              <a:t>Ω</a:t>
            </a:r>
            <a:endParaRPr lang="el-GR" altLang="zh-CN">
              <a:cs typeface="Arial" panose="020B0604020202020204" pitchFamily="34" charset="0"/>
            </a:endParaRPr>
          </a:p>
        </p:txBody>
      </p:sp>
      <p:sp>
        <p:nvSpPr>
          <p:cNvPr id="43" name="Line 80"/>
          <p:cNvSpPr>
            <a:spLocks noChangeShapeType="1"/>
          </p:cNvSpPr>
          <p:nvPr/>
        </p:nvSpPr>
        <p:spPr bwMode="auto">
          <a:xfrm>
            <a:off x="5364163" y="22050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81"/>
          <p:cNvSpPr>
            <a:spLocks noChangeShapeType="1"/>
          </p:cNvSpPr>
          <p:nvPr/>
        </p:nvSpPr>
        <p:spPr bwMode="auto">
          <a:xfrm>
            <a:off x="5508625" y="23495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82"/>
          <p:cNvSpPr>
            <a:spLocks noChangeShapeType="1"/>
          </p:cNvSpPr>
          <p:nvPr/>
        </p:nvSpPr>
        <p:spPr bwMode="auto">
          <a:xfrm>
            <a:off x="7019925" y="30686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83"/>
          <p:cNvSpPr>
            <a:spLocks noChangeShapeType="1"/>
          </p:cNvSpPr>
          <p:nvPr/>
        </p:nvSpPr>
        <p:spPr bwMode="auto">
          <a:xfrm>
            <a:off x="7667625" y="3068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84"/>
          <p:cNvSpPr>
            <a:spLocks noChangeShapeType="1"/>
          </p:cNvSpPr>
          <p:nvPr/>
        </p:nvSpPr>
        <p:spPr bwMode="auto">
          <a:xfrm>
            <a:off x="5580063" y="23495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85"/>
          <p:cNvSpPr txBox="1">
            <a:spLocks noChangeArrowheads="1"/>
          </p:cNvSpPr>
          <p:nvPr/>
        </p:nvSpPr>
        <p:spPr bwMode="auto">
          <a:xfrm>
            <a:off x="5435600" y="263683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50</a:t>
            </a:r>
            <a:r>
              <a:rPr lang="el-GR" altLang="zh-CN">
                <a:cs typeface="Arial" panose="020B0604020202020204" pitchFamily="34" charset="0"/>
              </a:rPr>
              <a:t>Ω</a:t>
            </a:r>
            <a:endParaRPr lang="el-GR" altLang="zh-CN">
              <a:cs typeface="Arial" panose="020B0604020202020204" pitchFamily="34" charset="0"/>
            </a:endParaRPr>
          </a:p>
        </p:txBody>
      </p:sp>
      <p:sp>
        <p:nvSpPr>
          <p:cNvPr id="49" name="Text Box 86"/>
          <p:cNvSpPr txBox="1">
            <a:spLocks noChangeArrowheads="1"/>
          </p:cNvSpPr>
          <p:nvPr/>
        </p:nvSpPr>
        <p:spPr bwMode="auto">
          <a:xfrm>
            <a:off x="7092950" y="263683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20</a:t>
            </a:r>
            <a:r>
              <a:rPr lang="el-GR" altLang="zh-CN">
                <a:cs typeface="Arial" panose="020B0604020202020204" pitchFamily="34" charset="0"/>
              </a:rPr>
              <a:t>Ω</a:t>
            </a:r>
            <a:endParaRPr lang="el-GR" altLang="zh-CN">
              <a:cs typeface="Arial" panose="020B0604020202020204" pitchFamily="34" charset="0"/>
            </a:endParaRPr>
          </a:p>
        </p:txBody>
      </p:sp>
      <p:sp>
        <p:nvSpPr>
          <p:cNvPr id="50" name="Text Box 87"/>
          <p:cNvSpPr txBox="1">
            <a:spLocks noChangeArrowheads="1"/>
          </p:cNvSpPr>
          <p:nvPr/>
        </p:nvSpPr>
        <p:spPr bwMode="auto">
          <a:xfrm>
            <a:off x="5940425" y="191611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50</a:t>
            </a:r>
            <a:r>
              <a:rPr lang="el-GR" altLang="zh-CN">
                <a:cs typeface="Arial" panose="020B0604020202020204" pitchFamily="34" charset="0"/>
              </a:rPr>
              <a:t>Ω</a:t>
            </a:r>
            <a:endParaRPr lang="el-GR" altLang="zh-CN">
              <a:cs typeface="Arial" panose="020B0604020202020204" pitchFamily="34" charset="0"/>
            </a:endParaRPr>
          </a:p>
        </p:txBody>
      </p:sp>
      <p:sp>
        <p:nvSpPr>
          <p:cNvPr id="51" name="Oval 88"/>
          <p:cNvSpPr>
            <a:spLocks noChangeArrowheads="1"/>
          </p:cNvSpPr>
          <p:nvPr/>
        </p:nvSpPr>
        <p:spPr bwMode="auto">
          <a:xfrm>
            <a:off x="7956550" y="3033713"/>
            <a:ext cx="71438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Oval 89"/>
          <p:cNvSpPr>
            <a:spLocks noChangeArrowheads="1"/>
          </p:cNvSpPr>
          <p:nvPr/>
        </p:nvSpPr>
        <p:spPr bwMode="auto">
          <a:xfrm>
            <a:off x="7956550" y="4184650"/>
            <a:ext cx="71438" cy="714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7251462" y="2714626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sp>
        <p:nvSpPr>
          <p:cNvPr id="139289" name="Text Box 25"/>
          <p:cNvSpPr txBox="1">
            <a:spLocks noChangeArrowheads="1"/>
          </p:cNvSpPr>
          <p:nvPr/>
        </p:nvSpPr>
        <p:spPr bwMode="auto">
          <a:xfrm>
            <a:off x="1619250" y="2492375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sp>
        <p:nvSpPr>
          <p:cNvPr id="139298" name="Oval 34"/>
          <p:cNvSpPr>
            <a:spLocks noChangeArrowheads="1"/>
          </p:cNvSpPr>
          <p:nvPr/>
        </p:nvSpPr>
        <p:spPr bwMode="auto">
          <a:xfrm>
            <a:off x="7035562" y="2247901"/>
            <a:ext cx="71438" cy="714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99" name="Oval 35"/>
          <p:cNvSpPr>
            <a:spLocks noChangeArrowheads="1"/>
          </p:cNvSpPr>
          <p:nvPr/>
        </p:nvSpPr>
        <p:spPr bwMode="auto">
          <a:xfrm>
            <a:off x="7035562" y="3398838"/>
            <a:ext cx="71438" cy="714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00" name="Rectangle 36"/>
          <p:cNvSpPr>
            <a:spLocks noGrp="1" noChangeArrowheads="1"/>
          </p:cNvSpPr>
          <p:nvPr>
            <p:ph type="title"/>
          </p:nvPr>
        </p:nvSpPr>
        <p:spPr>
          <a:xfrm>
            <a:off x="611560" y="277813"/>
            <a:ext cx="8075240" cy="530226"/>
          </a:xfrm>
          <a:noFill/>
        </p:spPr>
        <p:txBody>
          <a:bodyPr/>
          <a:lstStyle/>
          <a:p>
            <a:r>
              <a:rPr lang="en-US" altLang="zh-CN" dirty="0"/>
              <a:t>§4-3 </a:t>
            </a:r>
            <a:r>
              <a:rPr lang="zh-CN" altLang="en-US" dirty="0"/>
              <a:t>戴维宁及诺顿定理</a:t>
            </a:r>
            <a:endParaRPr lang="zh-CN" altLang="en-US" dirty="0"/>
          </a:p>
        </p:txBody>
      </p:sp>
      <p:sp>
        <p:nvSpPr>
          <p:cNvPr id="139301" name="Rectangle 37"/>
          <p:cNvSpPr>
            <a:spLocks noGrp="1" noChangeArrowheads="1"/>
          </p:cNvSpPr>
          <p:nvPr>
            <p:ph type="body" sz="half" idx="1"/>
          </p:nvPr>
        </p:nvSpPr>
        <p:spPr>
          <a:xfrm>
            <a:off x="597455" y="1025525"/>
            <a:ext cx="4493420" cy="4530725"/>
          </a:xfrm>
          <a:noFill/>
        </p:spPr>
        <p:txBody>
          <a:bodyPr/>
          <a:lstStyle/>
          <a:p>
            <a:r>
              <a:rPr lang="zh-CN" altLang="en-US" dirty="0"/>
              <a:t>求输入端电阻</a:t>
            </a:r>
            <a:r>
              <a:rPr lang="en-US" altLang="zh-CN" dirty="0" err="1"/>
              <a:t>Rin</a:t>
            </a:r>
            <a:r>
              <a:rPr lang="zh-CN" altLang="en-US" dirty="0"/>
              <a:t>的方法：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2</a:t>
            </a:r>
            <a:r>
              <a:rPr lang="zh-CN" altLang="en-US" dirty="0"/>
              <a:t>、比例法：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     </a:t>
            </a:r>
            <a:endParaRPr lang="zh-CN" altLang="en-US" sz="2400" dirty="0"/>
          </a:p>
        </p:txBody>
      </p:sp>
      <p:graphicFrame>
        <p:nvGraphicFramePr>
          <p:cNvPr id="139302" name="Object 38"/>
          <p:cNvGraphicFramePr>
            <a:graphicFrameLocks noGrp="1" noChangeAspect="1"/>
          </p:cNvGraphicFramePr>
          <p:nvPr>
            <p:ph sz="half" idx="2"/>
          </p:nvPr>
        </p:nvGraphicFramePr>
        <p:xfrm>
          <a:off x="1231591" y="3065798"/>
          <a:ext cx="2376488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0" name="Equation" r:id="rId1" imgW="558800" imgH="393700" progId="Equation.DSMT4">
                  <p:embed/>
                </p:oleObj>
              </mc:Choice>
              <mc:Fallback>
                <p:oleObj name="Equation" r:id="rId1" imgW="558800" imgH="3937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591" y="3065798"/>
                        <a:ext cx="2376488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05" name="Rectangle 41"/>
          <p:cNvSpPr>
            <a:spLocks noChangeArrowheads="1"/>
          </p:cNvSpPr>
          <p:nvPr/>
        </p:nvSpPr>
        <p:spPr bwMode="auto">
          <a:xfrm>
            <a:off x="4803537" y="1995488"/>
            <a:ext cx="1079500" cy="172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06" name="Text Box 42"/>
          <p:cNvSpPr txBox="1">
            <a:spLocks noChangeArrowheads="1"/>
          </p:cNvSpPr>
          <p:nvPr/>
        </p:nvSpPr>
        <p:spPr bwMode="auto">
          <a:xfrm>
            <a:off x="5090875" y="2787651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N</a:t>
            </a:r>
            <a:r>
              <a:rPr lang="en-US" altLang="zh-CN" baseline="-25000"/>
              <a:t>o</a:t>
            </a:r>
            <a:endParaRPr lang="en-US" altLang="zh-CN" baseline="-25000"/>
          </a:p>
        </p:txBody>
      </p:sp>
      <p:sp>
        <p:nvSpPr>
          <p:cNvPr id="139307" name="Line 43"/>
          <p:cNvSpPr>
            <a:spLocks noChangeShapeType="1"/>
          </p:cNvSpPr>
          <p:nvPr/>
        </p:nvSpPr>
        <p:spPr bwMode="auto">
          <a:xfrm>
            <a:off x="5883037" y="2282826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08" name="Line 44"/>
          <p:cNvSpPr>
            <a:spLocks noChangeShapeType="1"/>
          </p:cNvSpPr>
          <p:nvPr/>
        </p:nvSpPr>
        <p:spPr bwMode="auto">
          <a:xfrm>
            <a:off x="5883037" y="3435351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09" name="Line 45"/>
          <p:cNvSpPr>
            <a:spLocks noChangeShapeType="1"/>
          </p:cNvSpPr>
          <p:nvPr/>
        </p:nvSpPr>
        <p:spPr bwMode="auto">
          <a:xfrm flipH="1">
            <a:off x="6098937" y="2282826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10" name="Text Box 46"/>
          <p:cNvSpPr txBox="1">
            <a:spLocks noChangeArrowheads="1"/>
          </p:cNvSpPr>
          <p:nvPr/>
        </p:nvSpPr>
        <p:spPr bwMode="auto">
          <a:xfrm>
            <a:off x="6171962" y="1851026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</a:rPr>
              <a:t>I in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139311" name="Text Box 47"/>
          <p:cNvSpPr txBox="1">
            <a:spLocks noChangeArrowheads="1"/>
          </p:cNvSpPr>
          <p:nvPr/>
        </p:nvSpPr>
        <p:spPr bwMode="auto">
          <a:xfrm>
            <a:off x="7180025" y="2138363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39312" name="Text Box 48"/>
          <p:cNvSpPr txBox="1">
            <a:spLocks noChangeArrowheads="1"/>
          </p:cNvSpPr>
          <p:nvPr/>
        </p:nvSpPr>
        <p:spPr bwMode="auto">
          <a:xfrm>
            <a:off x="7251462" y="3148013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139313" name="Text Box 49"/>
          <p:cNvSpPr txBox="1">
            <a:spLocks noChangeArrowheads="1"/>
          </p:cNvSpPr>
          <p:nvPr/>
        </p:nvSpPr>
        <p:spPr bwMode="auto">
          <a:xfrm>
            <a:off x="6964125" y="2714626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</a:rPr>
              <a:t>Uin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139314" name="Text Box 50"/>
          <p:cNvSpPr txBox="1">
            <a:spLocks noChangeArrowheads="1"/>
          </p:cNvSpPr>
          <p:nvPr/>
        </p:nvSpPr>
        <p:spPr bwMode="auto">
          <a:xfrm>
            <a:off x="4659075" y="4227513"/>
            <a:ext cx="302418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独立源置零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zh-CN" altLang="en-US" sz="2800" dirty="0"/>
              <a:t>受控源保留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77813"/>
            <a:ext cx="8075240" cy="486891"/>
          </a:xfrm>
        </p:spPr>
        <p:txBody>
          <a:bodyPr/>
          <a:lstStyle/>
          <a:p>
            <a:r>
              <a:rPr lang="en-US" altLang="zh-CN" sz="3800" dirty="0">
                <a:cs typeface="Arial" panose="020B0604020202020204" pitchFamily="34" charset="0"/>
              </a:rPr>
              <a:t>§4-1 </a:t>
            </a:r>
            <a:r>
              <a:rPr lang="zh-CN" altLang="en-US" sz="3800" dirty="0">
                <a:cs typeface="Arial" panose="020B0604020202020204" pitchFamily="34" charset="0"/>
              </a:rPr>
              <a:t>叠加定理</a:t>
            </a:r>
            <a:endParaRPr lang="zh-CN" altLang="en-US" sz="3800" dirty="0">
              <a:cs typeface="Arial" panose="020B0604020202020204" pitchFamily="34" charset="0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980729"/>
            <a:ext cx="8208590" cy="517401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一 、线性系统及其性质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线性系统</a:t>
            </a:r>
            <a:r>
              <a:rPr lang="en-US" altLang="zh-CN" dirty="0">
                <a:latin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</a:rPr>
              <a:t>由线性电路元件组成并满足线性性质的电路。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线性</a:t>
            </a:r>
            <a:r>
              <a:rPr lang="zh-CN" altLang="en-US" b="1" dirty="0">
                <a:latin typeface="宋体" panose="02010600030101010101" pitchFamily="2" charset="-122"/>
              </a:rPr>
              <a:t>性质</a:t>
            </a:r>
            <a:r>
              <a:rPr lang="en-US" altLang="zh-CN" b="1" dirty="0">
                <a:latin typeface="宋体" panose="02010600030101010101" pitchFamily="2" charset="-122"/>
              </a:rPr>
              <a:t>: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1.</a:t>
            </a:r>
            <a:r>
              <a:rPr lang="zh-CN" altLang="en-US" sz="2400" b="1" dirty="0">
                <a:latin typeface="宋体" panose="02010600030101010101" pitchFamily="2" charset="-122"/>
              </a:rPr>
              <a:t>齐次性：</a:t>
            </a:r>
            <a:r>
              <a:rPr lang="zh-CN" altLang="en-US" sz="2400" dirty="0">
                <a:latin typeface="宋体" panose="02010600030101010101" pitchFamily="2" charset="-122"/>
              </a:rPr>
              <a:t>若线性系统的输入为</a:t>
            </a:r>
            <a:r>
              <a:rPr lang="en-US" altLang="zh-CN" sz="2400" dirty="0">
                <a:latin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</a:rPr>
              <a:t>时，输出为</a:t>
            </a:r>
            <a:r>
              <a:rPr lang="en-US" altLang="zh-CN" sz="2400" dirty="0">
                <a:latin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</a:rPr>
              <a:t>，则当输入为</a:t>
            </a:r>
            <a:r>
              <a:rPr lang="en-US" altLang="zh-CN" sz="2400" dirty="0" err="1">
                <a:latin typeface="宋体" panose="02010600030101010101" pitchFamily="2" charset="-122"/>
              </a:rPr>
              <a:t>Kx</a:t>
            </a:r>
            <a:r>
              <a:rPr lang="zh-CN" altLang="en-US" sz="2400" dirty="0">
                <a:latin typeface="宋体" panose="02010600030101010101" pitchFamily="2" charset="-122"/>
              </a:rPr>
              <a:t>时，输出为</a:t>
            </a:r>
            <a:r>
              <a:rPr lang="en-US" altLang="zh-CN" sz="2400" dirty="0" err="1">
                <a:latin typeface="宋体" panose="02010600030101010101" pitchFamily="2" charset="-122"/>
              </a:rPr>
              <a:t>Ky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2.</a:t>
            </a:r>
            <a:r>
              <a:rPr lang="zh-CN" altLang="en-US" sz="2400" b="1" dirty="0">
                <a:latin typeface="宋体" panose="02010600030101010101" pitchFamily="2" charset="-122"/>
              </a:rPr>
              <a:t>可加性：</a:t>
            </a:r>
            <a:r>
              <a:rPr lang="zh-CN" altLang="en-US" sz="2400" dirty="0">
                <a:latin typeface="宋体" panose="02010600030101010101" pitchFamily="2" charset="-122"/>
              </a:rPr>
              <a:t>若线性系统的输入为</a:t>
            </a:r>
            <a:r>
              <a:rPr lang="en-US" altLang="zh-CN" sz="2400" dirty="0">
                <a:latin typeface="宋体" panose="02010600030101010101" pitchFamily="2" charset="-122"/>
              </a:rPr>
              <a:t>x</a:t>
            </a:r>
            <a:r>
              <a:rPr lang="en-US" altLang="zh-CN" sz="1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时，输出为</a:t>
            </a:r>
            <a:r>
              <a:rPr lang="en-US" altLang="zh-CN" sz="2400" dirty="0">
                <a:latin typeface="宋体" panose="02010600030101010101" pitchFamily="2" charset="-122"/>
              </a:rPr>
              <a:t>y</a:t>
            </a:r>
            <a:r>
              <a:rPr lang="en-US" altLang="zh-CN" sz="1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，当输入为</a:t>
            </a:r>
            <a:r>
              <a:rPr lang="en-US" altLang="zh-CN" sz="2400" dirty="0">
                <a:latin typeface="宋体" panose="02010600030101010101" pitchFamily="2" charset="-122"/>
              </a:rPr>
              <a:t>x</a:t>
            </a:r>
            <a:r>
              <a:rPr lang="en-US" altLang="zh-CN" sz="1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时，输出为</a:t>
            </a:r>
            <a:r>
              <a:rPr lang="en-US" altLang="zh-CN" sz="2400" dirty="0">
                <a:latin typeface="宋体" panose="02010600030101010101" pitchFamily="2" charset="-122"/>
              </a:rPr>
              <a:t>y</a:t>
            </a:r>
            <a:r>
              <a:rPr lang="en-US" altLang="zh-CN" sz="1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；则当输入为</a:t>
            </a:r>
            <a:r>
              <a:rPr lang="en-US" altLang="zh-CN" sz="2400" dirty="0">
                <a:latin typeface="宋体" panose="02010600030101010101" pitchFamily="2" charset="-122"/>
              </a:rPr>
              <a:t>x</a:t>
            </a:r>
            <a:r>
              <a:rPr lang="en-US" altLang="zh-CN" sz="1400" dirty="0"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</a:rPr>
              <a:t>+x</a:t>
            </a:r>
            <a:r>
              <a:rPr lang="en-US" altLang="zh-CN" sz="1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时，输出为</a:t>
            </a:r>
            <a:r>
              <a:rPr lang="en-US" altLang="zh-CN" sz="2400" dirty="0">
                <a:latin typeface="宋体" panose="02010600030101010101" pitchFamily="2" charset="-122"/>
              </a:rPr>
              <a:t>y</a:t>
            </a:r>
            <a:r>
              <a:rPr lang="en-US" altLang="zh-CN" sz="1400" dirty="0"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</a:rPr>
              <a:t>+y</a:t>
            </a:r>
            <a:r>
              <a:rPr lang="en-US" altLang="zh-CN" sz="1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19817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35696" y="3717032"/>
          <a:ext cx="489743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9" name="Visio" r:id="rId1" imgW="3477260" imgH="440055" progId="Visio.Drawing.6">
                  <p:embed/>
                </p:oleObj>
              </mc:Choice>
              <mc:Fallback>
                <p:oleObj name="Visio" r:id="rId1" imgW="3477260" imgH="440055" progId="Visio.Drawing.6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717032"/>
                        <a:ext cx="489743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8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71600" y="5373216"/>
          <a:ext cx="70580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0" name="Visio" r:id="rId3" imgW="5102860" imgH="485140" progId="Visio.Drawing.6">
                  <p:embed/>
                </p:oleObj>
              </mc:Choice>
              <mc:Fallback>
                <p:oleObj name="Visio" r:id="rId3" imgW="5102860" imgH="485140" progId="Visio.Drawing.6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373216"/>
                        <a:ext cx="70580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7812013" y="2867260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1619250" y="2492375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title"/>
          </p:nvPr>
        </p:nvSpPr>
        <p:spPr>
          <a:xfrm>
            <a:off x="611560" y="277813"/>
            <a:ext cx="8075240" cy="486891"/>
          </a:xfrm>
          <a:noFill/>
        </p:spPr>
        <p:txBody>
          <a:bodyPr/>
          <a:lstStyle/>
          <a:p>
            <a:r>
              <a:rPr lang="en-US" altLang="zh-CN" dirty="0"/>
              <a:t>§4-3 </a:t>
            </a:r>
            <a:r>
              <a:rPr lang="zh-CN" altLang="en-US" dirty="0"/>
              <a:t>戴维宁及诺顿定理</a:t>
            </a:r>
            <a:endParaRPr lang="zh-CN" altLang="en-US" dirty="0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26188" y="1211497"/>
            <a:ext cx="4593437" cy="4530725"/>
          </a:xfrm>
          <a:noFill/>
        </p:spPr>
        <p:txBody>
          <a:bodyPr/>
          <a:lstStyle/>
          <a:p>
            <a:r>
              <a:rPr lang="zh-CN" altLang="en-US" dirty="0"/>
              <a:t>求输入端电阻</a:t>
            </a:r>
            <a:r>
              <a:rPr lang="en-US" altLang="zh-CN" dirty="0" err="1"/>
              <a:t>Rin</a:t>
            </a:r>
            <a:r>
              <a:rPr lang="zh-CN" altLang="en-US" dirty="0"/>
              <a:t>的方法：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3</a:t>
            </a:r>
            <a:r>
              <a:rPr lang="zh-CN" altLang="en-US" dirty="0"/>
              <a:t>、开路短路法：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     </a:t>
            </a:r>
            <a:endParaRPr lang="zh-CN" altLang="en-US" sz="2400" dirty="0"/>
          </a:p>
        </p:txBody>
      </p:sp>
      <p:graphicFrame>
        <p:nvGraphicFramePr>
          <p:cNvPr id="14234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653124" y="3016251"/>
          <a:ext cx="174942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4" name="Equation" r:id="rId1" imgW="571500" imgH="393700" progId="Equation.DSMT4">
                  <p:embed/>
                </p:oleObj>
              </mc:Choice>
              <mc:Fallback>
                <p:oleObj name="Equation" r:id="rId1" imgW="5715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124" y="3016251"/>
                        <a:ext cx="1749425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2354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626" y="3587985"/>
            <a:ext cx="25050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355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11497"/>
            <a:ext cx="16097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356" name="Text Box 20"/>
          <p:cNvSpPr txBox="1">
            <a:spLocks noChangeArrowheads="1"/>
          </p:cNvSpPr>
          <p:nvPr/>
        </p:nvSpPr>
        <p:spPr bwMode="auto">
          <a:xfrm>
            <a:off x="4812545" y="5772193"/>
            <a:ext cx="39513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独立源和受控源都保留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8172450" y="3500438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277813"/>
            <a:ext cx="8075240" cy="486891"/>
          </a:xfrm>
          <a:noFill/>
        </p:spPr>
        <p:txBody>
          <a:bodyPr/>
          <a:lstStyle/>
          <a:p>
            <a:r>
              <a:rPr lang="en-US" altLang="zh-CN" dirty="0"/>
              <a:t>§4-3 </a:t>
            </a:r>
            <a:r>
              <a:rPr lang="zh-CN" altLang="en-US" dirty="0"/>
              <a:t>戴维宁及诺顿定理</a:t>
            </a:r>
            <a:endParaRPr lang="zh-CN" altLang="en-US" dirty="0"/>
          </a:p>
        </p:txBody>
      </p:sp>
      <p:sp>
        <p:nvSpPr>
          <p:cNvPr id="144396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980728"/>
            <a:ext cx="7200528" cy="5150197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戴维宁和诺顿定理应用说明：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、此定理主要用于化简电路，或与其它定理相结合，分析复杂电路；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、输入端电阻</a:t>
            </a:r>
            <a:r>
              <a:rPr lang="en-US" altLang="zh-CN" dirty="0" err="1"/>
              <a:t>Rin</a:t>
            </a:r>
            <a:r>
              <a:rPr lang="zh-CN" altLang="en-US" dirty="0"/>
              <a:t>的值可能为正，也可能为负，也可能为无穷大或零；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    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350"/>
            <a:ext cx="8157790" cy="415736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</a:rPr>
              <a:t>§4.3 </a:t>
            </a:r>
            <a:r>
              <a:rPr lang="zh-CN" altLang="en-US" dirty="0">
                <a:latin typeface="宋体" panose="02010600030101010101" pitchFamily="2" charset="-122"/>
              </a:rPr>
              <a:t>戴维宁及诺顿定理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15409"/>
            <a:ext cx="3240360" cy="260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34152" name="Group 8"/>
          <p:cNvGrpSpPr/>
          <p:nvPr/>
        </p:nvGrpSpPr>
        <p:grpSpPr bwMode="auto">
          <a:xfrm>
            <a:off x="810496" y="1340768"/>
            <a:ext cx="4087509" cy="2808308"/>
            <a:chOff x="748" y="1117"/>
            <a:chExt cx="1930" cy="1326"/>
          </a:xfrm>
        </p:grpSpPr>
        <p:pic>
          <p:nvPicPr>
            <p:cNvPr id="134153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1117"/>
              <a:ext cx="1930" cy="1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4155" name="Text Box 11"/>
            <p:cNvSpPr txBox="1">
              <a:spLocks noChangeArrowheads="1"/>
            </p:cNvSpPr>
            <p:nvPr/>
          </p:nvSpPr>
          <p:spPr bwMode="auto">
            <a:xfrm>
              <a:off x="1713" y="1719"/>
              <a:ext cx="234" cy="1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/>
                <a:t>1A</a:t>
              </a:r>
              <a:endParaRPr lang="en-US" altLang="zh-CN" sz="1600" b="1" dirty="0"/>
            </a:p>
          </p:txBody>
        </p:sp>
      </p:grpSp>
      <p:sp>
        <p:nvSpPr>
          <p:cNvPr id="134156" name="Text Box 12"/>
          <p:cNvSpPr txBox="1">
            <a:spLocks noChangeArrowheads="1"/>
          </p:cNvSpPr>
          <p:nvPr/>
        </p:nvSpPr>
        <p:spPr bwMode="auto">
          <a:xfrm>
            <a:off x="744774" y="4186486"/>
            <a:ext cx="20707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FF0000"/>
                </a:solidFill>
                <a:latin typeface="+mj-lt"/>
              </a:rPr>
              <a:t>等效电阻：</a:t>
            </a:r>
            <a:endParaRPr lang="el-GR" altLang="zh-CN" sz="3200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3162" y="908819"/>
            <a:ext cx="8103637" cy="158432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例：求下图红框中的等效电路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39488" y="4726311"/>
            <a:ext cx="2968416" cy="1871041"/>
            <a:chOff x="739488" y="4003459"/>
            <a:chExt cx="2968416" cy="1871041"/>
          </a:xfrm>
        </p:grpSpPr>
        <p:cxnSp>
          <p:nvCxnSpPr>
            <p:cNvPr id="19" name="直接连接符 18"/>
            <p:cNvCxnSpPr/>
            <p:nvPr/>
          </p:nvCxnSpPr>
          <p:spPr bwMode="auto">
            <a:xfrm>
              <a:off x="2267744" y="4437112"/>
              <a:ext cx="0" cy="1437387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矩形 19"/>
            <p:cNvSpPr/>
            <p:nvPr/>
          </p:nvSpPr>
          <p:spPr bwMode="auto">
            <a:xfrm>
              <a:off x="2220447" y="4965081"/>
              <a:ext cx="119305" cy="2880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1328935" y="4437112"/>
              <a:ext cx="2378969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/>
            <p:cNvCxnSpPr/>
            <p:nvPr/>
          </p:nvCxnSpPr>
          <p:spPr bwMode="auto">
            <a:xfrm flipV="1">
              <a:off x="1328935" y="4437112"/>
              <a:ext cx="0" cy="1437388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文本框 22"/>
            <p:cNvSpPr txBox="1"/>
            <p:nvPr/>
          </p:nvSpPr>
          <p:spPr>
            <a:xfrm>
              <a:off x="1678469" y="4941168"/>
              <a:ext cx="542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FF0000"/>
                  </a:solidFill>
                  <a:latin typeface="+mj-lt"/>
                </a:rPr>
                <a:t>2</a:t>
              </a:r>
              <a:r>
                <a:rPr lang="el-GR" altLang="zh-CN" dirty="0" smtClean="0">
                  <a:solidFill>
                    <a:srgbClr val="FF0000"/>
                  </a:solidFill>
                  <a:latin typeface="+mj-lt"/>
                </a:rPr>
                <a:t>Ω</a:t>
              </a:r>
              <a:endParaRPr lang="zh-CN" altLang="en-US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>
              <a:off x="1328935" y="5874499"/>
              <a:ext cx="2369044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矩形 32"/>
            <p:cNvSpPr/>
            <p:nvPr/>
          </p:nvSpPr>
          <p:spPr bwMode="auto">
            <a:xfrm>
              <a:off x="2890859" y="4387770"/>
              <a:ext cx="384368" cy="10737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1264001" y="4710243"/>
              <a:ext cx="119305" cy="2880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39488" y="4666896"/>
              <a:ext cx="542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FF0000"/>
                  </a:solidFill>
                  <a:latin typeface="+mj-lt"/>
                </a:rPr>
                <a:t>2</a:t>
              </a:r>
              <a:r>
                <a:rPr lang="el-GR" altLang="zh-CN" dirty="0" smtClean="0">
                  <a:solidFill>
                    <a:srgbClr val="FF0000"/>
                  </a:solidFill>
                  <a:latin typeface="+mj-lt"/>
                </a:rPr>
                <a:t>Ω</a:t>
              </a:r>
              <a:endParaRPr lang="zh-CN" alt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732935" y="4003459"/>
              <a:ext cx="542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FF0000"/>
                  </a:solidFill>
                  <a:latin typeface="+mj-lt"/>
                </a:rPr>
                <a:t>2</a:t>
              </a:r>
              <a:r>
                <a:rPr lang="el-GR" altLang="zh-CN" dirty="0" smtClean="0">
                  <a:solidFill>
                    <a:srgbClr val="FF0000"/>
                  </a:solidFill>
                  <a:latin typeface="+mj-lt"/>
                </a:rPr>
                <a:t>Ω</a:t>
              </a:r>
              <a:endParaRPr lang="zh-CN" altLang="en-US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4980158" y="4212377"/>
            <a:ext cx="20753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FF0000"/>
                </a:solidFill>
                <a:latin typeface="+mj-lt"/>
              </a:rPr>
              <a:t>等效电压：</a:t>
            </a:r>
            <a:endParaRPr lang="el-GR" altLang="zh-CN" sz="3200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4860032" y="4726311"/>
            <a:ext cx="3804028" cy="1983119"/>
            <a:chOff x="4860032" y="4726311"/>
            <a:chExt cx="3804028" cy="1983119"/>
          </a:xfrm>
        </p:grpSpPr>
        <p:cxnSp>
          <p:nvCxnSpPr>
            <p:cNvPr id="90" name="直接连接符 89"/>
            <p:cNvCxnSpPr/>
            <p:nvPr/>
          </p:nvCxnSpPr>
          <p:spPr bwMode="auto">
            <a:xfrm>
              <a:off x="6779304" y="5627607"/>
              <a:ext cx="1080120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7859424" y="5171221"/>
              <a:ext cx="0" cy="456386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" name="椭圆 91"/>
            <p:cNvSpPr/>
            <p:nvPr/>
          </p:nvSpPr>
          <p:spPr bwMode="auto">
            <a:xfrm>
              <a:off x="5323708" y="5988862"/>
              <a:ext cx="313494" cy="313494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6419264" y="5159964"/>
              <a:ext cx="0" cy="1437387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4" name="矩形 93"/>
            <p:cNvSpPr/>
            <p:nvPr/>
          </p:nvSpPr>
          <p:spPr bwMode="auto">
            <a:xfrm>
              <a:off x="6371967" y="5687933"/>
              <a:ext cx="119305" cy="2880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5480455" y="5159964"/>
              <a:ext cx="2378969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直接连接符 95"/>
            <p:cNvCxnSpPr/>
            <p:nvPr/>
          </p:nvCxnSpPr>
          <p:spPr bwMode="auto">
            <a:xfrm flipV="1">
              <a:off x="5480455" y="5159964"/>
              <a:ext cx="0" cy="1437388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" name="文本框 96"/>
            <p:cNvSpPr txBox="1"/>
            <p:nvPr/>
          </p:nvSpPr>
          <p:spPr>
            <a:xfrm>
              <a:off x="5829989" y="5664020"/>
              <a:ext cx="542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FF0000"/>
                  </a:solidFill>
                  <a:latin typeface="+mj-lt"/>
                </a:rPr>
                <a:t>2</a:t>
              </a:r>
              <a:r>
                <a:rPr lang="el-GR" altLang="zh-CN" dirty="0" smtClean="0">
                  <a:solidFill>
                    <a:srgbClr val="FF0000"/>
                  </a:solidFill>
                  <a:latin typeface="+mj-lt"/>
                </a:rPr>
                <a:t>Ω</a:t>
              </a:r>
              <a:endParaRPr lang="zh-CN" alt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7407057" y="5674380"/>
              <a:ext cx="668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+mj-lt"/>
                </a:rPr>
                <a:t>1A</a:t>
              </a:r>
              <a:endParaRPr lang="zh-CN" alt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4860032" y="5942760"/>
              <a:ext cx="482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+mj-lt"/>
                </a:rPr>
                <a:t>6V</a:t>
              </a:r>
              <a:endParaRPr lang="zh-CN" alt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00" name="椭圆 99"/>
            <p:cNvSpPr/>
            <p:nvPr/>
          </p:nvSpPr>
          <p:spPr bwMode="auto">
            <a:xfrm>
              <a:off x="7071364" y="5470860"/>
              <a:ext cx="313494" cy="313494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1" name="直接连接符 100"/>
            <p:cNvCxnSpPr>
              <a:stCxn id="100" idx="4"/>
              <a:endCxn id="100" idx="0"/>
            </p:cNvCxnSpPr>
            <p:nvPr/>
          </p:nvCxnSpPr>
          <p:spPr bwMode="auto">
            <a:xfrm flipV="1">
              <a:off x="7228111" y="5470860"/>
              <a:ext cx="0" cy="31349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6779304" y="5171220"/>
              <a:ext cx="0" cy="456387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5480455" y="6597351"/>
              <a:ext cx="951164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4" name="矩形 103"/>
            <p:cNvSpPr/>
            <p:nvPr/>
          </p:nvSpPr>
          <p:spPr bwMode="auto">
            <a:xfrm>
              <a:off x="7042379" y="5110622"/>
              <a:ext cx="384368" cy="10737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5415521" y="5433095"/>
              <a:ext cx="119305" cy="2880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 bwMode="auto">
            <a:xfrm flipH="1">
              <a:off x="7055528" y="5942760"/>
              <a:ext cx="35807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7" name="文本框 106"/>
            <p:cNvSpPr txBox="1"/>
            <p:nvPr/>
          </p:nvSpPr>
          <p:spPr>
            <a:xfrm>
              <a:off x="4891008" y="5389748"/>
              <a:ext cx="542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FF0000"/>
                  </a:solidFill>
                  <a:latin typeface="+mj-lt"/>
                </a:rPr>
                <a:t>2</a:t>
              </a:r>
              <a:r>
                <a:rPr lang="el-GR" altLang="zh-CN" dirty="0" smtClean="0">
                  <a:solidFill>
                    <a:srgbClr val="FF0000"/>
                  </a:solidFill>
                  <a:latin typeface="+mj-lt"/>
                </a:rPr>
                <a:t>Ω</a:t>
              </a:r>
              <a:endParaRPr lang="zh-CN" alt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6884455" y="4726311"/>
              <a:ext cx="542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FF0000"/>
                  </a:solidFill>
                  <a:latin typeface="+mj-lt"/>
                </a:rPr>
                <a:t>2</a:t>
              </a:r>
              <a:r>
                <a:rPr lang="el-GR" altLang="zh-CN" dirty="0" smtClean="0">
                  <a:solidFill>
                    <a:srgbClr val="FF0000"/>
                  </a:solidFill>
                  <a:latin typeface="+mj-lt"/>
                </a:rPr>
                <a:t>Ω</a:t>
              </a:r>
              <a:endParaRPr lang="zh-CN" alt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09" name="Text Box 12"/>
            <p:cNvSpPr txBox="1">
              <a:spLocks noChangeArrowheads="1"/>
            </p:cNvSpPr>
            <p:nvPr/>
          </p:nvSpPr>
          <p:spPr bwMode="auto">
            <a:xfrm>
              <a:off x="6491272" y="6309320"/>
              <a:ext cx="7627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+mj-lt"/>
                </a:rPr>
                <a:t>0V</a:t>
              </a:r>
              <a:endParaRPr lang="el-GR" altLang="zh-CN" sz="20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10" name="Text Box 12"/>
            <p:cNvSpPr txBox="1">
              <a:spLocks noChangeArrowheads="1"/>
            </p:cNvSpPr>
            <p:nvPr/>
          </p:nvSpPr>
          <p:spPr bwMode="auto">
            <a:xfrm>
              <a:off x="7901313" y="4969846"/>
              <a:ext cx="7627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rgbClr val="FF0000"/>
                  </a:solidFill>
                  <a:latin typeface="+mj-lt"/>
                </a:rPr>
                <a:t>U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+mj-lt"/>
                </a:rPr>
                <a:t>s</a:t>
              </a:r>
              <a:endParaRPr lang="el-GR" altLang="zh-CN" sz="20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5076056" y="6193500"/>
              <a:ext cx="362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FF0000"/>
                  </a:solidFill>
                  <a:latin typeface="+mj-lt"/>
                </a:rPr>
                <a:t>-</a:t>
              </a:r>
              <a:endParaRPr lang="zh-CN" alt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076056" y="5690301"/>
              <a:ext cx="362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FF0000"/>
                  </a:solidFill>
                  <a:latin typeface="+mj-lt"/>
                </a:rPr>
                <a:t>+</a:t>
              </a:r>
              <a:endParaRPr lang="zh-CN" altLang="en-US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115" name="Text Box 12"/>
          <p:cNvSpPr txBox="1">
            <a:spLocks noChangeArrowheads="1"/>
          </p:cNvSpPr>
          <p:nvPr/>
        </p:nvSpPr>
        <p:spPr bwMode="auto">
          <a:xfrm>
            <a:off x="2993615" y="4186486"/>
            <a:ext cx="15123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 dirty="0" err="1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US" altLang="zh-CN" sz="3200" dirty="0" err="1" smtClean="0">
                <a:solidFill>
                  <a:srgbClr val="FF0000"/>
                </a:solidFill>
                <a:latin typeface="+mj-lt"/>
              </a:rPr>
              <a:t>s</a:t>
            </a:r>
            <a:r>
              <a:rPr lang="en-US" altLang="zh-CN" sz="3200" dirty="0" smtClean="0">
                <a:solidFill>
                  <a:srgbClr val="FF0000"/>
                </a:solidFill>
                <a:latin typeface="+mj-lt"/>
              </a:rPr>
              <a:t>=3</a:t>
            </a:r>
            <a:r>
              <a:rPr lang="el-GR" altLang="zh-CN" sz="3200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Ω</a:t>
            </a:r>
            <a:endParaRPr lang="el-GR" altLang="zh-CN" sz="3200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6" name="Text Box 12"/>
          <p:cNvSpPr txBox="1">
            <a:spLocks noChangeArrowheads="1"/>
          </p:cNvSpPr>
          <p:nvPr/>
        </p:nvSpPr>
        <p:spPr bwMode="auto">
          <a:xfrm>
            <a:off x="7044619" y="4212377"/>
            <a:ext cx="15972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 dirty="0" smtClean="0">
                <a:solidFill>
                  <a:srgbClr val="FF0000"/>
                </a:solidFill>
                <a:latin typeface="+mj-lt"/>
              </a:rPr>
              <a:t>U</a:t>
            </a:r>
            <a:r>
              <a:rPr lang="en-US" altLang="zh-CN" sz="3200" dirty="0" smtClean="0">
                <a:solidFill>
                  <a:srgbClr val="FF0000"/>
                </a:solidFill>
                <a:latin typeface="+mj-lt"/>
              </a:rPr>
              <a:t>s=1V</a:t>
            </a:r>
            <a:endParaRPr lang="el-GR" altLang="zh-CN" sz="3200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6" grpId="0"/>
      <p:bldP spid="88" grpId="0"/>
      <p:bldP spid="115" grpId="0"/>
      <p:bldP spid="1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350"/>
            <a:ext cx="8157790" cy="415736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</a:rPr>
              <a:t>§4.3 </a:t>
            </a:r>
            <a:r>
              <a:rPr lang="zh-CN" altLang="en-US" dirty="0">
                <a:latin typeface="宋体" panose="02010600030101010101" pitchFamily="2" charset="-122"/>
              </a:rPr>
              <a:t>戴维宁及诺顿定理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101758"/>
            <a:ext cx="3240360" cy="260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34152" name="Group 8"/>
          <p:cNvGrpSpPr/>
          <p:nvPr/>
        </p:nvGrpSpPr>
        <p:grpSpPr bwMode="auto">
          <a:xfrm>
            <a:off x="179512" y="2827117"/>
            <a:ext cx="4087509" cy="2808308"/>
            <a:chOff x="748" y="1117"/>
            <a:chExt cx="1930" cy="1326"/>
          </a:xfrm>
        </p:grpSpPr>
        <p:pic>
          <p:nvPicPr>
            <p:cNvPr id="134153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1117"/>
              <a:ext cx="1930" cy="1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4155" name="Text Box 11"/>
            <p:cNvSpPr txBox="1">
              <a:spLocks noChangeArrowheads="1"/>
            </p:cNvSpPr>
            <p:nvPr/>
          </p:nvSpPr>
          <p:spPr bwMode="auto">
            <a:xfrm>
              <a:off x="1713" y="1719"/>
              <a:ext cx="234" cy="1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/>
                <a:t>1A</a:t>
              </a:r>
              <a:endParaRPr lang="en-US" altLang="zh-CN" sz="1600" b="1" dirty="0"/>
            </a:p>
          </p:txBody>
        </p:sp>
      </p:grpSp>
      <p:sp>
        <p:nvSpPr>
          <p:cNvPr id="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3162" y="908819"/>
            <a:ext cx="8103637" cy="2083453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戴维宁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诺顿定理：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在一端口网络的整个伏安特性曲线上都有效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替代定理：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对伏安特性曲线上的</a:t>
            </a:r>
            <a:r>
              <a:rPr lang="zh-CN" altLang="en-US" sz="2400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特定一点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进行等效置换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788024" y="3619205"/>
            <a:ext cx="54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3</a:t>
            </a:r>
            <a:r>
              <a:rPr lang="el-GR" altLang="zh-CN" dirty="0" smtClean="0">
                <a:solidFill>
                  <a:srgbClr val="FF0000"/>
                </a:solidFill>
                <a:latin typeface="+mj-lt"/>
              </a:rPr>
              <a:t>Ω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37470" y="4834049"/>
            <a:ext cx="54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1V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50" name="直接连接符 49"/>
          <p:cNvCxnSpPr/>
          <p:nvPr/>
        </p:nvCxnSpPr>
        <p:spPr bwMode="auto">
          <a:xfrm>
            <a:off x="8892480" y="3619205"/>
            <a:ext cx="0" cy="1656183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矩形 50"/>
          <p:cNvSpPr/>
          <p:nvPr/>
        </p:nvSpPr>
        <p:spPr bwMode="auto">
          <a:xfrm>
            <a:off x="8845183" y="4262604"/>
            <a:ext cx="119305" cy="28803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" name="直接连接符 51"/>
          <p:cNvCxnSpPr/>
          <p:nvPr/>
        </p:nvCxnSpPr>
        <p:spPr bwMode="auto">
          <a:xfrm>
            <a:off x="7723816" y="3619205"/>
            <a:ext cx="1168664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连接符 53"/>
          <p:cNvCxnSpPr/>
          <p:nvPr/>
        </p:nvCxnSpPr>
        <p:spPr bwMode="auto">
          <a:xfrm flipV="1">
            <a:off x="7723816" y="3619205"/>
            <a:ext cx="0" cy="1656184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文本框 54"/>
          <p:cNvSpPr txBox="1"/>
          <p:nvPr/>
        </p:nvSpPr>
        <p:spPr>
          <a:xfrm>
            <a:off x="8349838" y="4238691"/>
            <a:ext cx="54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7</a:t>
            </a:r>
            <a:r>
              <a:rPr lang="el-GR" altLang="zh-CN" dirty="0" smtClean="0">
                <a:solidFill>
                  <a:srgbClr val="FF0000"/>
                </a:solidFill>
                <a:latin typeface="+mj-lt"/>
              </a:rPr>
              <a:t>Ω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57" name="直接连接符 56"/>
          <p:cNvCxnSpPr/>
          <p:nvPr/>
        </p:nvCxnSpPr>
        <p:spPr bwMode="auto">
          <a:xfrm>
            <a:off x="7723816" y="5275388"/>
            <a:ext cx="1181019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文本框 59"/>
          <p:cNvSpPr txBox="1"/>
          <p:nvPr/>
        </p:nvSpPr>
        <p:spPr>
          <a:xfrm>
            <a:off x="7756422" y="4283804"/>
            <a:ext cx="70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0.7V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457930" y="4029932"/>
            <a:ext cx="33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+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7566897" y="4333751"/>
            <a:ext cx="313494" cy="3134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457930" y="4618025"/>
            <a:ext cx="33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-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弧形 5"/>
          <p:cNvSpPr/>
          <p:nvPr/>
        </p:nvSpPr>
        <p:spPr bwMode="auto">
          <a:xfrm>
            <a:off x="3254126" y="3038461"/>
            <a:ext cx="1207189" cy="1057709"/>
          </a:xfrm>
          <a:prstGeom prst="arc">
            <a:avLst>
              <a:gd name="adj1" fmla="val 13451182"/>
              <a:gd name="adj2" fmla="val 18897001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弧形 66"/>
          <p:cNvSpPr/>
          <p:nvPr/>
        </p:nvSpPr>
        <p:spPr bwMode="auto">
          <a:xfrm>
            <a:off x="6641294" y="3349756"/>
            <a:ext cx="1207189" cy="1057709"/>
          </a:xfrm>
          <a:prstGeom prst="arc">
            <a:avLst>
              <a:gd name="adj1" fmla="val 13451182"/>
              <a:gd name="adj2" fmla="val 18897001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3153994" y="2708920"/>
            <a:ext cx="141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戴维宁定理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751978" y="2961841"/>
            <a:ext cx="119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替代定理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67544" y="5635429"/>
            <a:ext cx="8437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lt"/>
              </a:rPr>
              <a:t>戴维宁和诺顿</a:t>
            </a:r>
            <a:r>
              <a:rPr lang="zh-CN" altLang="en-US" sz="2400" dirty="0" smtClean="0">
                <a:solidFill>
                  <a:srgbClr val="FF0000"/>
                </a:solidFill>
                <a:latin typeface="+mj-lt"/>
              </a:rPr>
              <a:t>定理与右边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</a:rPr>
              <a:t>7</a:t>
            </a:r>
            <a:r>
              <a:rPr lang="el-GR" altLang="zh-CN" sz="2400" dirty="0" smtClean="0">
                <a:solidFill>
                  <a:srgbClr val="FF0000"/>
                </a:solidFill>
                <a:latin typeface="+mj-lt"/>
              </a:rPr>
              <a:t>Ω</a:t>
            </a:r>
            <a:r>
              <a:rPr lang="zh-CN" altLang="en-US" sz="2400" dirty="0" smtClean="0">
                <a:solidFill>
                  <a:srgbClr val="FF0000"/>
                </a:solidFill>
                <a:latin typeface="+mj-lt"/>
              </a:rPr>
              <a:t>电阻无关，对其它阻值也适用。</a:t>
            </a:r>
            <a:endParaRPr lang="en-US" altLang="zh-CN" sz="2400" dirty="0" smtClean="0">
              <a:solidFill>
                <a:srgbClr val="FF0000"/>
              </a:solidFill>
              <a:latin typeface="+mj-lt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+mj-lt"/>
              </a:rPr>
              <a:t>替代定理：当</a:t>
            </a:r>
            <a:r>
              <a:rPr lang="en-US" altLang="zh-CN" sz="2400" dirty="0">
                <a:solidFill>
                  <a:srgbClr val="FF0000"/>
                </a:solidFill>
                <a:latin typeface="+mj-lt"/>
              </a:rPr>
              <a:t>7</a:t>
            </a:r>
            <a:r>
              <a:rPr lang="el-GR" altLang="zh-CN" sz="2400" dirty="0">
                <a:solidFill>
                  <a:srgbClr val="FF0000"/>
                </a:solidFill>
                <a:latin typeface="+mj-lt"/>
              </a:rPr>
              <a:t>Ω</a:t>
            </a:r>
            <a:r>
              <a:rPr lang="zh-CN" altLang="en-US" sz="2400" dirty="0" smtClean="0">
                <a:solidFill>
                  <a:srgbClr val="FF0000"/>
                </a:solidFill>
                <a:latin typeface="+mj-lt"/>
              </a:rPr>
              <a:t>电阻改变时，原来的替代定理就不能用了。</a:t>
            </a:r>
            <a:endParaRPr lang="zh-CN" altLang="en-US" sz="24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97" name="Text Box 77"/>
          <p:cNvSpPr txBox="1">
            <a:spLocks noChangeArrowheads="1"/>
          </p:cNvSpPr>
          <p:nvPr/>
        </p:nvSpPr>
        <p:spPr bwMode="auto">
          <a:xfrm>
            <a:off x="1619250" y="2492375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sp>
        <p:nvSpPr>
          <p:cNvPr id="107611" name="Rectangle 9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§4-3 </a:t>
            </a:r>
            <a:r>
              <a:rPr lang="zh-CN" altLang="en-US" dirty="0"/>
              <a:t>戴维宁及诺顿定理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" r="3538"/>
          <a:stretch>
            <a:fillRect/>
          </a:stretch>
        </p:blipFill>
        <p:spPr>
          <a:xfrm>
            <a:off x="55511" y="861529"/>
            <a:ext cx="8925837" cy="20634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251520" y="2492375"/>
            <a:ext cx="4536504" cy="86461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3" t="17451" r="12273" b="3801"/>
          <a:stretch>
            <a:fillRect/>
          </a:stretch>
        </p:blipFill>
        <p:spPr>
          <a:xfrm>
            <a:off x="6732240" y="2924944"/>
            <a:ext cx="1094522" cy="216024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 bwMode="auto">
          <a:xfrm>
            <a:off x="4932040" y="861529"/>
            <a:ext cx="1944216" cy="217740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724128" y="5189253"/>
            <a:ext cx="3275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+mj-lt"/>
              </a:rPr>
              <a:t>R3</a:t>
            </a:r>
            <a:r>
              <a:rPr lang="zh-CN" altLang="en-US" sz="2400" dirty="0" smtClean="0">
                <a:solidFill>
                  <a:srgbClr val="FF0000"/>
                </a:solidFill>
                <a:latin typeface="+mj-lt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</a:rPr>
              <a:t>R4</a:t>
            </a:r>
            <a:r>
              <a:rPr lang="zh-CN" altLang="en-US" sz="2400" dirty="0" smtClean="0">
                <a:solidFill>
                  <a:srgbClr val="FF0000"/>
                </a:solidFill>
                <a:latin typeface="+mj-lt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</a:rPr>
              <a:t>R5</a:t>
            </a:r>
            <a:r>
              <a:rPr lang="zh-CN" altLang="en-US" sz="2400" dirty="0" smtClean="0">
                <a:solidFill>
                  <a:srgbClr val="FF0000"/>
                </a:solidFill>
                <a:latin typeface="+mj-lt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</a:rPr>
              <a:t>R6</a:t>
            </a:r>
            <a:r>
              <a:rPr lang="zh-CN" altLang="en-US" sz="2400" dirty="0" smtClean="0">
                <a:solidFill>
                  <a:srgbClr val="FF0000"/>
                </a:solidFill>
                <a:latin typeface="+mj-lt"/>
              </a:rPr>
              <a:t>等效为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</a:rPr>
              <a:t>10</a:t>
            </a:r>
            <a:r>
              <a:rPr lang="el-GR" altLang="zh-CN" sz="2400" dirty="0" smtClean="0">
                <a:solidFill>
                  <a:srgbClr val="FF0000"/>
                </a:solidFill>
                <a:latin typeface="+mj-lt"/>
              </a:rPr>
              <a:t>Ω</a:t>
            </a:r>
            <a:endParaRPr lang="zh-CN" altLang="en-US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219822"/>
            <a:ext cx="1781175" cy="17145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467544" y="5248359"/>
            <a:ext cx="1920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+mj-lt"/>
              </a:rPr>
              <a:t>等效电阻：</a:t>
            </a:r>
            <a:endParaRPr lang="en-US" altLang="zh-CN" sz="2400" dirty="0" smtClean="0">
              <a:solidFill>
                <a:srgbClr val="FF0000"/>
              </a:solidFill>
              <a:latin typeface="+mj-lt"/>
            </a:endParaRPr>
          </a:p>
          <a:p>
            <a:r>
              <a:rPr lang="en-US" altLang="zh-CN" sz="2400" i="1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</a:rPr>
              <a:t>=1.33</a:t>
            </a:r>
            <a:r>
              <a:rPr lang="el-GR" altLang="zh-CN" sz="2400" dirty="0" smtClean="0">
                <a:solidFill>
                  <a:srgbClr val="FF0000"/>
                </a:solidFill>
                <a:latin typeface="+mj-lt"/>
              </a:rPr>
              <a:t>Ω</a:t>
            </a:r>
            <a:endParaRPr lang="zh-CN" altLang="en-US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3174094"/>
            <a:ext cx="2314575" cy="2028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9987" y="3350306"/>
            <a:ext cx="1000125" cy="1676400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2987824" y="5248359"/>
            <a:ext cx="2304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+mj-lt"/>
              </a:rPr>
              <a:t>等效电</a:t>
            </a:r>
            <a:r>
              <a:rPr lang="zh-CN" altLang="en-US" sz="2400" dirty="0">
                <a:solidFill>
                  <a:srgbClr val="FF0000"/>
                </a:solidFill>
                <a:latin typeface="+mj-lt"/>
              </a:rPr>
              <a:t>压</a:t>
            </a:r>
            <a:r>
              <a:rPr lang="zh-CN" altLang="en-US" sz="2400" dirty="0" smtClean="0">
                <a:solidFill>
                  <a:srgbClr val="FF0000"/>
                </a:solidFill>
                <a:latin typeface="+mj-lt"/>
              </a:rPr>
              <a:t>：</a:t>
            </a:r>
            <a:endParaRPr lang="en-US" altLang="zh-CN" sz="2400" dirty="0" smtClean="0">
              <a:solidFill>
                <a:srgbClr val="FF0000"/>
              </a:solidFill>
              <a:latin typeface="+mj-lt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+mj-lt"/>
              </a:rPr>
              <a:t>由于</a:t>
            </a:r>
            <a:r>
              <a:rPr lang="en-US" altLang="zh-CN" sz="2400" i="1" dirty="0" smtClean="0">
                <a:solidFill>
                  <a:srgbClr val="FF0000"/>
                </a:solidFill>
                <a:latin typeface="+mj-lt"/>
              </a:rPr>
              <a:t>u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+mj-lt"/>
              </a:rPr>
              <a:t>S1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</a:rPr>
              <a:t>=</a:t>
            </a:r>
            <a:r>
              <a:rPr lang="en-US" altLang="zh-CN" sz="2400" i="1" dirty="0" smtClean="0">
                <a:solidFill>
                  <a:srgbClr val="FF0000"/>
                </a:solidFill>
                <a:latin typeface="+mj-lt"/>
              </a:rPr>
              <a:t>u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+mj-lt"/>
              </a:rPr>
              <a:t>S2</a:t>
            </a:r>
            <a:endParaRPr lang="en-US" altLang="zh-CN" sz="2400" baseline="-25000" dirty="0" smtClean="0">
              <a:solidFill>
                <a:srgbClr val="FF0000"/>
              </a:solidFill>
              <a:latin typeface="+mj-lt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+mj-lt"/>
              </a:rPr>
              <a:t>电路为开路，可得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+mj-lt"/>
              </a:rPr>
              <a:t>u</a:t>
            </a:r>
            <a:r>
              <a:rPr lang="en-US" altLang="zh-CN" sz="2400" baseline="-25000" dirty="0" err="1" smtClean="0">
                <a:solidFill>
                  <a:srgbClr val="FF0000"/>
                </a:solidFill>
                <a:latin typeface="+mj-lt"/>
              </a:rPr>
              <a:t>S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</a:rPr>
              <a:t>=40V</a:t>
            </a:r>
            <a:endParaRPr lang="zh-CN" altLang="en-US" sz="2400" dirty="0">
              <a:solidFill>
                <a:srgbClr val="FF0000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5564741" y="5987022"/>
                <a:ext cx="3255731" cy="7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1.33+10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=3.53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741" y="5987022"/>
                <a:ext cx="3255731" cy="7923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0" name="圆角矩形 49"/>
          <p:cNvSpPr/>
          <p:nvPr/>
        </p:nvSpPr>
        <p:spPr bwMode="auto">
          <a:xfrm>
            <a:off x="6742584" y="3068960"/>
            <a:ext cx="781744" cy="179132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3" grpId="0"/>
      <p:bldP spid="45" grpId="0"/>
      <p:bldP spid="48" grpId="0"/>
      <p:bldP spid="49" grpId="0"/>
      <p:bldP spid="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§4-3 </a:t>
            </a:r>
            <a:r>
              <a:rPr lang="zh-CN" altLang="en-US" dirty="0"/>
              <a:t>戴维宁及诺顿定理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"/>
          </p:nvPr>
        </p:nvSpPr>
        <p:spPr>
          <a:xfrm>
            <a:off x="611560" y="836713"/>
            <a:ext cx="3536776" cy="504056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4-7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90" r="49169" b="48950"/>
          <a:stretch>
            <a:fillRect/>
          </a:stretch>
        </p:blipFill>
        <p:spPr>
          <a:xfrm>
            <a:off x="13745" y="1484784"/>
            <a:ext cx="3716692" cy="2808312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7504" y="4293096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+mj-lt"/>
              </a:rPr>
              <a:t>含有受控源，采用开路短路法求等效电阻，此时独立电源和受控源都保留。</a:t>
            </a:r>
            <a:endParaRPr lang="en-US" altLang="zh-CN" sz="20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66607" y="1345369"/>
            <a:ext cx="42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+mj-lt"/>
              </a:rPr>
              <a:t>a</a:t>
            </a:r>
            <a:endParaRPr lang="en-US" altLang="zh-CN" sz="2400" dirty="0" smtClean="0">
              <a:solidFill>
                <a:srgbClr val="FF0000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107504" y="5000982"/>
                <a:ext cx="4752528" cy="1707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</a:rPr>
                  <a:t>1-1’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开路：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+mj-lt"/>
                  </a:rPr>
                  <a:t>对结点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+mj-lt"/>
                  </a:rPr>
                  <a:t>a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+mj-lt"/>
                  </a:rPr>
                  <a:t>采用结点电流法，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结点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+mj-lt"/>
                  </a:rPr>
                  <a:t>a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的电压为</a:t>
                </a:r>
                <a:r>
                  <a:rPr lang="en-US" altLang="zh-CN" sz="2000" i="1" dirty="0" err="1" smtClean="0">
                    <a:solidFill>
                      <a:srgbClr val="FF0000"/>
                    </a:solidFill>
                    <a:latin typeface="+mj-lt"/>
                  </a:rPr>
                  <a:t>u</a:t>
                </a:r>
                <a:r>
                  <a:rPr lang="en-US" altLang="zh-CN" sz="2000" baseline="-25000" dirty="0" err="1" smtClean="0">
                    <a:solidFill>
                      <a:srgbClr val="FF0000"/>
                    </a:solidFill>
                    <a:latin typeface="+mj-lt"/>
                  </a:rPr>
                  <a:t>OC</a:t>
                </a:r>
                <a:endParaRPr lang="en-US" altLang="zh-CN" sz="2000" baseline="-25000" dirty="0" smtClean="0">
                  <a:solidFill>
                    <a:srgbClr val="FF0000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OC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=0.75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i="1" dirty="0" smtClean="0">
                  <a:solidFill>
                    <a:srgbClr val="FF0000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OC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=40−5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i="1" dirty="0" smtClean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000982"/>
                <a:ext cx="4752528" cy="1707199"/>
              </a:xfrm>
              <a:prstGeom prst="rect">
                <a:avLst/>
              </a:prstGeom>
              <a:blipFill rotWithShape="1">
                <a:blip r:embed="rId3"/>
                <a:stretch>
                  <a:fillRect l="-1412" t="-2500" b="-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1039600" y="1284728"/>
            <a:ext cx="101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</a:rPr>
              <a:t>=1mA</a:t>
            </a:r>
            <a:endParaRPr lang="en-US" altLang="zh-CN" sz="20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47864" y="2167617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err="1" smtClean="0">
                <a:solidFill>
                  <a:srgbClr val="FF0000"/>
                </a:solidFill>
                <a:latin typeface="+mj-lt"/>
              </a:rPr>
              <a:t>u</a:t>
            </a:r>
            <a:r>
              <a:rPr lang="en-US" altLang="zh-CN" sz="2000" baseline="-25000" dirty="0" err="1" smtClean="0">
                <a:solidFill>
                  <a:srgbClr val="FF0000"/>
                </a:solidFill>
                <a:latin typeface="+mj-lt"/>
              </a:rPr>
              <a:t>OC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</a:rPr>
              <a:t>=35V</a:t>
            </a:r>
            <a:endParaRPr lang="en-US" altLang="zh-CN" sz="20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88024" y="3965922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lt"/>
              </a:rPr>
              <a:t>1-1’</a:t>
            </a:r>
            <a:r>
              <a:rPr lang="zh-CN" altLang="en-US" sz="2000" dirty="0" smtClean="0">
                <a:solidFill>
                  <a:srgbClr val="FF0000"/>
                </a:solidFill>
                <a:latin typeface="+mj-lt"/>
              </a:rPr>
              <a:t>短路，求短路电流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zh-CN" sz="2000" baseline="-25000" dirty="0" err="1" smtClean="0">
                <a:solidFill>
                  <a:srgbClr val="FF0000"/>
                </a:solidFill>
                <a:latin typeface="+mj-lt"/>
              </a:rPr>
              <a:t>sc</a:t>
            </a:r>
            <a:endParaRPr lang="en-US" altLang="zh-CN" sz="2000" baseline="-25000" dirty="0" smtClean="0">
              <a:solidFill>
                <a:srgbClr val="FF0000"/>
              </a:solidFill>
              <a:latin typeface="+mj-lt"/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此时</a:t>
            </a:r>
            <a:r>
              <a:rPr lang="en-US" altLang="zh-CN" sz="2000" dirty="0">
                <a:solidFill>
                  <a:srgbClr val="FF0000"/>
                </a:solidFill>
                <a:latin typeface="+mj-lt"/>
              </a:rPr>
              <a:t>20k</a:t>
            </a:r>
            <a:r>
              <a:rPr lang="el-GR" altLang="zh-CN" sz="2000" dirty="0">
                <a:solidFill>
                  <a:srgbClr val="FF0000"/>
                </a:solidFill>
                <a:latin typeface="+mj-lt"/>
              </a:rPr>
              <a:t>Ω</a:t>
            </a:r>
            <a:r>
              <a:rPr lang="zh-CN" altLang="en-US" sz="2000" dirty="0">
                <a:solidFill>
                  <a:srgbClr val="FF0000"/>
                </a:solidFill>
              </a:rPr>
              <a:t>电阻可去除。</a:t>
            </a:r>
            <a:endParaRPr lang="en-US" altLang="zh-CN" sz="2000" baseline="-25000" dirty="0" smtClean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523" t="2489" r="32421" b="54347"/>
          <a:stretch>
            <a:fillRect/>
          </a:stretch>
        </p:blipFill>
        <p:spPr>
          <a:xfrm>
            <a:off x="4860032" y="1427352"/>
            <a:ext cx="1247047" cy="249628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092" t="2489" r="2852" b="55592"/>
          <a:stretch>
            <a:fillRect/>
          </a:stretch>
        </p:blipFill>
        <p:spPr>
          <a:xfrm>
            <a:off x="6107079" y="1427352"/>
            <a:ext cx="1247047" cy="242427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5868144" y="2477382"/>
            <a:ext cx="360040" cy="46805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4788024" y="4673808"/>
                <a:ext cx="3533564" cy="978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US" altLang="zh-CN" sz="2000" i="1" dirty="0" smtClean="0">
                  <a:solidFill>
                    <a:srgbClr val="FF0000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=14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US" altLang="zh-CN" sz="2000" dirty="0" smtClean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673808"/>
                <a:ext cx="3533564" cy="978281"/>
              </a:xfrm>
              <a:prstGeom prst="rect">
                <a:avLst/>
              </a:prstGeom>
              <a:blipFill rotWithShape="1">
                <a:blip r:embed="rId6"/>
                <a:stretch>
                  <a:fillRect b="-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4788024" y="5940121"/>
                <a:ext cx="3533564" cy="729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sty m:val="p"/>
                        </m:rPr>
                        <a:rPr lang="el-GR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zh-CN" sz="2000" i="1" dirty="0" smtClean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940121"/>
                <a:ext cx="3533564" cy="72923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13" t="52854" r="62460" b="3982"/>
          <a:stretch>
            <a:fillRect/>
          </a:stretch>
        </p:blipFill>
        <p:spPr>
          <a:xfrm>
            <a:off x="7812360" y="1436769"/>
            <a:ext cx="1296144" cy="2496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3" grpId="0"/>
      <p:bldP spid="24" grpId="0"/>
      <p:bldP spid="7" grpId="0" animBg="1"/>
      <p:bldP spid="28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8172450" y="3500438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§4-4 </a:t>
            </a:r>
            <a:r>
              <a:rPr lang="zh-CN" altLang="en-US" b="1"/>
              <a:t>最大功率传输定理</a:t>
            </a:r>
            <a:endParaRPr lang="zh-CN" altLang="en-US" b="1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400"/>
              <a:t>负载</a:t>
            </a:r>
            <a:r>
              <a:rPr lang="en-US" altLang="zh-CN" sz="2400"/>
              <a:t>R</a:t>
            </a:r>
            <a:r>
              <a:rPr lang="en-US" altLang="zh-CN" sz="2400" baseline="-25000"/>
              <a:t>L</a:t>
            </a:r>
            <a:r>
              <a:rPr lang="zh-CN" altLang="en-US" sz="2400"/>
              <a:t>所获得的功率：</a:t>
            </a:r>
            <a:endParaRPr lang="zh-CN" altLang="en-US" sz="2400"/>
          </a:p>
        </p:txBody>
      </p:sp>
      <p:graphicFrame>
        <p:nvGraphicFramePr>
          <p:cNvPr id="146445" name="Object 1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60513" y="2060575"/>
          <a:ext cx="328612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2" name="Equation" r:id="rId1" imgW="39928800" imgH="20116800" progId="Equation.DSMT4">
                  <p:embed/>
                </p:oleObj>
              </mc:Choice>
              <mc:Fallback>
                <p:oleObj name="Equation" r:id="rId1" imgW="39928800" imgH="20116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2060575"/>
                        <a:ext cx="3286125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64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060575"/>
            <a:ext cx="24288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6877050" y="2852738"/>
            <a:ext cx="503238" cy="376237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L</a:t>
            </a:r>
            <a:endParaRPr lang="en-US" altLang="zh-CN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46440" name="Line 8"/>
          <p:cNvSpPr>
            <a:spLocks noChangeShapeType="1"/>
          </p:cNvSpPr>
          <p:nvPr/>
        </p:nvSpPr>
        <p:spPr bwMode="auto">
          <a:xfrm flipV="1">
            <a:off x="7308850" y="2924175"/>
            <a:ext cx="358775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47" name="Text Box 15"/>
          <p:cNvSpPr txBox="1">
            <a:spLocks noChangeArrowheads="1"/>
          </p:cNvSpPr>
          <p:nvPr/>
        </p:nvSpPr>
        <p:spPr bwMode="auto">
          <a:xfrm>
            <a:off x="6804025" y="1989138"/>
            <a:ext cx="431800" cy="366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L</a:t>
            </a:r>
            <a:endParaRPr lang="en-US" altLang="zh-CN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46448" name="Text Box 16"/>
          <p:cNvSpPr txBox="1">
            <a:spLocks noChangeArrowheads="1"/>
          </p:cNvSpPr>
          <p:nvPr/>
        </p:nvSpPr>
        <p:spPr bwMode="auto">
          <a:xfrm>
            <a:off x="1258888" y="3933825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P</a:t>
            </a:r>
            <a:r>
              <a:rPr lang="en-US" altLang="zh-CN" b="1" i="1" baseline="-25000"/>
              <a:t>S</a:t>
            </a:r>
            <a:r>
              <a:rPr lang="zh-CN" altLang="en-US"/>
              <a:t>为电源发出的功率，</a:t>
            </a:r>
            <a:r>
              <a:rPr lang="el-GR" altLang="zh-CN" b="1">
                <a:latin typeface="宋体" panose="02010600030101010101" pitchFamily="2" charset="-122"/>
              </a:rPr>
              <a:t>η</a:t>
            </a:r>
            <a:r>
              <a:rPr lang="zh-CN" altLang="el-GR">
                <a:latin typeface="宋体" panose="02010600030101010101" pitchFamily="2" charset="-122"/>
              </a:rPr>
              <a:t>为传输效率。</a:t>
            </a:r>
            <a:endParaRPr lang="zh-CN" altLang="el-GR">
              <a:latin typeface="宋体" panose="02010600030101010101" pitchFamily="2" charset="-122"/>
            </a:endParaRPr>
          </a:p>
        </p:txBody>
      </p:sp>
      <p:graphicFrame>
        <p:nvGraphicFramePr>
          <p:cNvPr id="146452" name="Object 20"/>
          <p:cNvGraphicFramePr>
            <a:graphicFrameLocks noChangeAspect="1"/>
          </p:cNvGraphicFramePr>
          <p:nvPr/>
        </p:nvGraphicFramePr>
        <p:xfrm>
          <a:off x="1476375" y="4221163"/>
          <a:ext cx="6408738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3" name="Equation" r:id="rId4" imgW="2743200" imgH="533400" progId="Equation.DSMT4">
                  <p:embed/>
                </p:oleObj>
              </mc:Choice>
              <mc:Fallback>
                <p:oleObj name="Equation" r:id="rId4" imgW="2743200" imgH="5334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221163"/>
                        <a:ext cx="6408738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4" name="Object 2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31913" y="5516563"/>
          <a:ext cx="611981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4" name="Equation" r:id="rId6" imgW="2324100" imgH="495300" progId="Equation.DSMT4">
                  <p:embed/>
                </p:oleObj>
              </mc:Choice>
              <mc:Fallback>
                <p:oleObj name="Equation" r:id="rId6" imgW="2324100" imgH="4953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516563"/>
                        <a:ext cx="6119812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77813"/>
            <a:ext cx="8075240" cy="414883"/>
          </a:xfrm>
        </p:spPr>
        <p:txBody>
          <a:bodyPr/>
          <a:lstStyle/>
          <a:p>
            <a:r>
              <a:rPr lang="en-US" altLang="zh-CN" dirty="0"/>
              <a:t>§4-4 </a:t>
            </a:r>
            <a:r>
              <a:rPr lang="zh-CN" altLang="en-US" b="1" dirty="0"/>
              <a:t>最大功率传输定理</a:t>
            </a:r>
            <a:endParaRPr lang="zh-CN" altLang="en-US" b="1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980728"/>
            <a:ext cx="7848228" cy="5150197"/>
          </a:xfrm>
        </p:spPr>
        <p:txBody>
          <a:bodyPr/>
          <a:lstStyle/>
          <a:p>
            <a:r>
              <a:rPr lang="zh-CN" altLang="en-US" b="1" dirty="0"/>
              <a:t>最大功率传输定理说明</a:t>
            </a:r>
            <a:r>
              <a:rPr lang="zh-CN" altLang="en-US" sz="2400" b="1" dirty="0"/>
              <a:t>：</a:t>
            </a:r>
            <a:endParaRPr lang="zh-CN" altLang="en-US" sz="2400" b="1" dirty="0"/>
          </a:p>
          <a:p>
            <a:pPr>
              <a:buFont typeface="Wingdings" panose="05000000000000000000" pitchFamily="2" charset="2"/>
              <a:buNone/>
            </a:pPr>
            <a:endParaRPr lang="zh-CN" altLang="en-US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、传输功率最大时，传输效率不一定最大。</a:t>
            </a:r>
            <a:endParaRPr lang="zh-CN" altLang="en-US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/>
              <a:t>      一般在电力传输时，要求传输效率尽量大，</a:t>
            </a:r>
            <a:endParaRPr lang="zh-CN" altLang="en-US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/>
              <a:t>     信号传输时，要求传输功率尽量大。</a:t>
            </a:r>
            <a:endParaRPr lang="zh-CN" altLang="en-US" sz="2400" b="1" dirty="0"/>
          </a:p>
          <a:p>
            <a:pPr>
              <a:buFont typeface="Wingdings" panose="05000000000000000000" pitchFamily="2" charset="2"/>
              <a:buNone/>
            </a:pPr>
            <a:endParaRPr lang="zh-CN" altLang="en-US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、当</a:t>
            </a:r>
            <a:r>
              <a:rPr lang="en-US" altLang="zh-CN" sz="2400" b="1" dirty="0"/>
              <a:t>R</a:t>
            </a:r>
            <a:r>
              <a:rPr lang="en-US" altLang="zh-CN" sz="2400" b="1" baseline="-25000" dirty="0"/>
              <a:t>S</a:t>
            </a:r>
            <a:r>
              <a:rPr lang="en-US" altLang="zh-CN" sz="2400" b="1" dirty="0"/>
              <a:t>=R</a:t>
            </a:r>
            <a:r>
              <a:rPr lang="en-US" altLang="zh-CN" sz="2400" b="1" baseline="-25000" dirty="0"/>
              <a:t>L</a:t>
            </a:r>
            <a:r>
              <a:rPr lang="zh-CN" altLang="en-US" sz="2400" b="1" dirty="0"/>
              <a:t>时，传输功率最大，此时又称负载匹配。在高频电路设计中负载匹配是很重要的考虑问题。</a:t>
            </a:r>
            <a:endParaRPr lang="zh-CN" altLang="en-US" sz="2400" b="1" dirty="0"/>
          </a:p>
          <a:p>
            <a:pPr>
              <a:buFont typeface="Wingdings" panose="05000000000000000000" pitchFamily="2" charset="2"/>
              <a:buNone/>
            </a:pP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77813"/>
            <a:ext cx="8075240" cy="486891"/>
          </a:xfrm>
        </p:spPr>
        <p:txBody>
          <a:bodyPr/>
          <a:lstStyle/>
          <a:p>
            <a:r>
              <a:rPr lang="en-US" altLang="zh-CN" dirty="0"/>
              <a:t>§4-4 </a:t>
            </a:r>
            <a:r>
              <a:rPr lang="zh-CN" altLang="en-US" dirty="0"/>
              <a:t>特勒根</a:t>
            </a:r>
            <a:r>
              <a:rPr lang="zh-CN" altLang="en-US" b="1" dirty="0"/>
              <a:t>定理</a:t>
            </a:r>
            <a:endParaRPr lang="zh-CN" altLang="en-US" b="1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980728"/>
            <a:ext cx="7560890" cy="302453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特勒根定理一：</a:t>
            </a:r>
            <a:endParaRPr lang="zh-CN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</a:t>
            </a:r>
            <a:r>
              <a:rPr lang="zh-CN" altLang="en-US" sz="2400" dirty="0"/>
              <a:t>对于一个具有</a:t>
            </a:r>
            <a:r>
              <a:rPr lang="en-US" altLang="zh-CN" sz="2400" dirty="0"/>
              <a:t>n</a:t>
            </a:r>
            <a:r>
              <a:rPr lang="zh-CN" altLang="en-US" sz="2400" dirty="0"/>
              <a:t>个结点</a:t>
            </a:r>
            <a:r>
              <a:rPr lang="en-US" altLang="zh-CN" sz="2400" dirty="0"/>
              <a:t>b</a:t>
            </a:r>
            <a:r>
              <a:rPr lang="zh-CN" altLang="en-US" sz="2400" dirty="0"/>
              <a:t>条支路的电路，假设各支路电压和支路电流取关联参考方向，并令（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 err="1"/>
              <a:t>b</a:t>
            </a:r>
            <a:r>
              <a:rPr lang="en-US" altLang="zh-CN" sz="2400" dirty="0"/>
              <a:t>)(</a:t>
            </a:r>
            <a:r>
              <a:rPr lang="en-US" altLang="zh-CN" sz="2400" i="1" dirty="0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en-US" altLang="zh-CN" sz="2400" i="1" dirty="0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/>
              <a:t>b</a:t>
            </a:r>
            <a:r>
              <a:rPr lang="en-US" altLang="zh-CN" sz="2400" dirty="0"/>
              <a:t>)</a:t>
            </a:r>
            <a:r>
              <a:rPr lang="zh-CN" altLang="en-US" sz="2400" dirty="0"/>
              <a:t>为</a:t>
            </a:r>
            <a:r>
              <a:rPr lang="en-US" altLang="zh-CN" sz="2400" dirty="0"/>
              <a:t>b</a:t>
            </a:r>
            <a:r>
              <a:rPr lang="zh-CN" altLang="en-US" sz="2400" dirty="0"/>
              <a:t>条支路的电压和电流，则对于任何时间有</a:t>
            </a:r>
            <a:endParaRPr lang="zh-CN" altLang="en-US" sz="2400" dirty="0"/>
          </a:p>
        </p:txBody>
      </p:sp>
      <p:graphicFrame>
        <p:nvGraphicFramePr>
          <p:cNvPr id="15462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131840" y="3693070"/>
          <a:ext cx="208756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6" name="Equation" r:id="rId1" imgW="685800" imgH="431800" progId="Equation.DSMT4">
                  <p:embed/>
                </p:oleObj>
              </mc:Choice>
              <mc:Fallback>
                <p:oleObj name="Equation" r:id="rId1" imgW="6858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693070"/>
                        <a:ext cx="208756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547515" y="4844008"/>
            <a:ext cx="3887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也称为功率守恒定理。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§4-4 </a:t>
            </a:r>
            <a:r>
              <a:rPr lang="zh-CN" altLang="en-US"/>
              <a:t>特勒根</a:t>
            </a:r>
            <a:r>
              <a:rPr lang="zh-CN" altLang="en-US" b="1"/>
              <a:t>定理</a:t>
            </a:r>
            <a:endParaRPr lang="zh-CN" altLang="en-US" b="1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908720"/>
            <a:ext cx="7329488" cy="3124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特勒根定理二：</a:t>
            </a:r>
            <a:endParaRPr lang="zh-CN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</a:t>
            </a:r>
            <a:r>
              <a:rPr lang="zh-CN" altLang="en-US" sz="2400" dirty="0"/>
              <a:t>对于两个具有</a:t>
            </a:r>
            <a:r>
              <a:rPr lang="en-US" altLang="zh-CN" sz="2400" dirty="0"/>
              <a:t>n</a:t>
            </a:r>
            <a:r>
              <a:rPr lang="zh-CN" altLang="en-US" sz="2400" dirty="0"/>
              <a:t>个结点</a:t>
            </a:r>
            <a:r>
              <a:rPr lang="en-US" altLang="zh-CN" sz="2400" dirty="0"/>
              <a:t>b</a:t>
            </a:r>
            <a:r>
              <a:rPr lang="zh-CN" altLang="en-US" sz="2400" dirty="0"/>
              <a:t>条支路的电路，它们具有相同的图，但有内容不同的支路构成。假设各支路电压和支路电流取关联参考方向，并令（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 err="1"/>
              <a:t>b</a:t>
            </a:r>
            <a:r>
              <a:rPr lang="en-US" altLang="zh-CN" sz="2400" dirty="0"/>
              <a:t>)</a:t>
            </a:r>
            <a:r>
              <a:rPr lang="zh-CN" altLang="en-US" sz="2400" dirty="0"/>
              <a:t>、</a:t>
            </a:r>
            <a:r>
              <a:rPr lang="en-US" altLang="zh-CN" sz="2400" dirty="0"/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en-US" altLang="zh-CN" sz="2400" i="1" dirty="0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/>
              <a:t>b</a:t>
            </a:r>
            <a:r>
              <a:rPr lang="en-US" altLang="zh-CN" sz="2400" dirty="0"/>
              <a:t>) </a:t>
            </a:r>
            <a:r>
              <a:rPr lang="zh-CN" altLang="en-US" sz="2400" dirty="0"/>
              <a:t>和                                     为两电路</a:t>
            </a:r>
            <a:r>
              <a:rPr lang="en-US" altLang="zh-CN" sz="2400" dirty="0"/>
              <a:t>b</a:t>
            </a:r>
            <a:r>
              <a:rPr lang="zh-CN" altLang="en-US" sz="2400" dirty="0"/>
              <a:t>条支路的电压和电流，则对于任何时间有</a:t>
            </a:r>
            <a:endParaRPr lang="zh-CN" altLang="en-US" sz="2400" dirty="0"/>
          </a:p>
        </p:txBody>
      </p:sp>
      <p:graphicFrame>
        <p:nvGraphicFramePr>
          <p:cNvPr id="15770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56498" y="4483000"/>
          <a:ext cx="13668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13" name="Equation" r:id="rId1" imgW="685800" imgH="431800" progId="Equation.DSMT4">
                  <p:embed/>
                </p:oleObj>
              </mc:Choice>
              <mc:Fallback>
                <p:oleObj name="Equation" r:id="rId1" imgW="6858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498" y="4483000"/>
                        <a:ext cx="136683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029073" y="5564088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也称为拟功率守恒定理。</a:t>
            </a:r>
            <a:endParaRPr lang="zh-CN" altLang="en-US" sz="2400"/>
          </a:p>
        </p:txBody>
      </p:sp>
      <p:graphicFrame>
        <p:nvGraphicFramePr>
          <p:cNvPr id="15770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37135" y="4376266"/>
          <a:ext cx="15843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14" name="Equation" r:id="rId3" imgW="685800" imgH="431800" progId="Equation.DSMT4">
                  <p:embed/>
                </p:oleObj>
              </mc:Choice>
              <mc:Fallback>
                <p:oleObj name="Equation" r:id="rId3" imgW="6858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7135" y="4376266"/>
                        <a:ext cx="15843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4" name="Object 8"/>
          <p:cNvGraphicFramePr>
            <a:graphicFrameLocks noChangeAspect="1"/>
          </p:cNvGraphicFramePr>
          <p:nvPr/>
        </p:nvGraphicFramePr>
        <p:xfrm>
          <a:off x="3045198" y="3348286"/>
          <a:ext cx="29527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15" name="Equation" r:id="rId5" imgW="1497965" imgH="304800" progId="Equation.DSMT4">
                  <p:embed/>
                </p:oleObj>
              </mc:Choice>
              <mc:Fallback>
                <p:oleObj name="Equation" r:id="rId5" imgW="1497965" imgH="304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5198" y="3348286"/>
                        <a:ext cx="29527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11560" y="188641"/>
            <a:ext cx="8075240" cy="647972"/>
          </a:xfrm>
        </p:spPr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§4-1 </a:t>
            </a:r>
            <a:r>
              <a:rPr lang="zh-CN" altLang="en-US" dirty="0">
                <a:cs typeface="Arial" panose="020B0604020202020204" pitchFamily="34" charset="0"/>
              </a:rPr>
              <a:t>叠加定理</a:t>
            </a:r>
            <a:endParaRPr lang="zh-CN" altLang="en-US" dirty="0">
              <a:cs typeface="Arial" panose="020B0604020202020204" pitchFamily="34" charset="0"/>
            </a:endParaRPr>
          </a:p>
        </p:txBody>
      </p:sp>
      <p:graphicFrame>
        <p:nvGraphicFramePr>
          <p:cNvPr id="118789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27584" y="1916956"/>
          <a:ext cx="35290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59" name="Equation" r:id="rId1" imgW="1511300" imgH="393700" progId="Equation.DSMT4">
                  <p:embed/>
                </p:oleObj>
              </mc:Choice>
              <mc:Fallback>
                <p:oleObj name="Equation" r:id="rId1" imgW="15113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916956"/>
                        <a:ext cx="35290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1" name="Object 1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27584" y="3644677"/>
          <a:ext cx="21605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60" name="Equation" r:id="rId3" imgW="850265" imgH="393700" progId="Equation.DSMT4">
                  <p:embed/>
                </p:oleObj>
              </mc:Choice>
              <mc:Fallback>
                <p:oleObj name="Equation" r:id="rId3" imgW="850265" imgH="393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644677"/>
                        <a:ext cx="216058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25" y="1196752"/>
            <a:ext cx="266065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6300788" y="1909961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+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6372225" y="2486223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-</a:t>
            </a:r>
            <a:endParaRPr lang="en-US" altLang="zh-CN" b="1">
              <a:solidFill>
                <a:srgbClr val="0000FF"/>
              </a:solidFill>
            </a:endParaRP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6084888" y="2197298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endParaRPr lang="en-US" altLang="zh-CN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879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3357340"/>
            <a:ext cx="24479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879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3357340"/>
            <a:ext cx="2376487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18805" name="Object 21"/>
          <p:cNvGraphicFramePr>
            <a:graphicFrameLocks noChangeAspect="1"/>
          </p:cNvGraphicFramePr>
          <p:nvPr/>
        </p:nvGraphicFramePr>
        <p:xfrm>
          <a:off x="827584" y="1052736"/>
          <a:ext cx="35274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61" name="Equation" r:id="rId8" imgW="1473200" imgH="393700" progId="Equation.DSMT4">
                  <p:embed/>
                </p:oleObj>
              </mc:Choice>
              <mc:Fallback>
                <p:oleObj name="Equation" r:id="rId8" imgW="1473200" imgH="393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052736"/>
                        <a:ext cx="35274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6" name="Object 22"/>
          <p:cNvGraphicFramePr>
            <a:graphicFrameLocks noChangeAspect="1"/>
          </p:cNvGraphicFramePr>
          <p:nvPr/>
        </p:nvGraphicFramePr>
        <p:xfrm>
          <a:off x="899022" y="2852515"/>
          <a:ext cx="20685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62" name="Equation" r:id="rId10" imgW="862965" imgH="393700" progId="Equation.DSMT4">
                  <p:embed/>
                </p:oleObj>
              </mc:Choice>
              <mc:Fallback>
                <p:oleObj name="Equation" r:id="rId10" imgW="862965" imgH="3937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022" y="2852515"/>
                        <a:ext cx="20685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9" name="Object 2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827584" y="4797326"/>
          <a:ext cx="1447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63" name="Equation" r:id="rId12" imgW="634365" imgH="165100" progId="Equation.DSMT4">
                  <p:embed/>
                </p:oleObj>
              </mc:Choice>
              <mc:Fallback>
                <p:oleObj name="Equation" r:id="rId12" imgW="634365" imgH="1651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797326"/>
                        <a:ext cx="14478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1" name="Object 27"/>
          <p:cNvGraphicFramePr>
            <a:graphicFrameLocks noChangeAspect="1"/>
          </p:cNvGraphicFramePr>
          <p:nvPr/>
        </p:nvGraphicFramePr>
        <p:xfrm>
          <a:off x="827584" y="5661248"/>
          <a:ext cx="16795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64" name="Equation" r:id="rId14" imgW="17678400" imgH="3962400" progId="Equation.DSMT4">
                  <p:embed/>
                </p:oleObj>
              </mc:Choice>
              <mc:Fallback>
                <p:oleObj name="Equation" r:id="rId14" imgW="17678400" imgH="39624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661248"/>
                        <a:ext cx="16795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2" name="Object 28"/>
          <p:cNvGraphicFramePr>
            <a:graphicFrameLocks noChangeAspect="1"/>
          </p:cNvGraphicFramePr>
          <p:nvPr/>
        </p:nvGraphicFramePr>
        <p:xfrm>
          <a:off x="2822501" y="5661471"/>
          <a:ext cx="19986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65" name="Equation" r:id="rId16" imgW="21031200" imgH="3962400" progId="Equation.DSMT4">
                  <p:embed/>
                </p:oleObj>
              </mc:Choice>
              <mc:Fallback>
                <p:oleObj name="Equation" r:id="rId16" imgW="21031200" imgH="39624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01" y="5661471"/>
                        <a:ext cx="19986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076056" y="5703639"/>
            <a:ext cx="35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（正负号由电流方向确定）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§4-5 </a:t>
            </a:r>
            <a:r>
              <a:rPr lang="zh-CN" altLang="en-US"/>
              <a:t>互易</a:t>
            </a:r>
            <a:r>
              <a:rPr lang="zh-CN" altLang="en-US" b="1"/>
              <a:t>定理</a:t>
            </a:r>
            <a:endParaRPr lang="zh-CN" altLang="en-US" b="1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互易定理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对于一</a:t>
            </a:r>
            <a:r>
              <a:rPr lang="zh-CN" altLang="en-US" dirty="0" smtClean="0"/>
              <a:t>个仅含</a:t>
            </a:r>
            <a:r>
              <a:rPr lang="zh-CN" altLang="en-US" dirty="0"/>
              <a:t>线形电阻只有一个激励的电路，在保持将独立源置零后电路拓扑结构不变的条件下，激励和响应互换位置后，响应和激励的比值保持不变。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b="1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P107</a:t>
            </a:r>
            <a:endParaRPr lang="en-US" altLang="zh-CN" dirty="0" smtClean="0"/>
          </a:p>
          <a:p>
            <a:pPr marL="1071880" indent="0">
              <a:lnSpc>
                <a:spcPct val="150000"/>
              </a:lnSpc>
              <a:buNone/>
            </a:pPr>
            <a:r>
              <a:rPr lang="en-US" altLang="zh-CN" dirty="0" smtClean="0"/>
              <a:t>4-3</a:t>
            </a:r>
            <a:endParaRPr lang="en-US" altLang="zh-CN" dirty="0" smtClean="0"/>
          </a:p>
          <a:p>
            <a:pPr marL="1071880" indent="0">
              <a:lnSpc>
                <a:spcPct val="150000"/>
              </a:lnSpc>
              <a:buNone/>
            </a:pPr>
            <a:r>
              <a:rPr lang="en-US" altLang="zh-CN" dirty="0" smtClean="0"/>
              <a:t>4-12</a:t>
            </a:r>
            <a:endParaRPr lang="en-US" altLang="zh-CN" dirty="0" smtClean="0"/>
          </a:p>
          <a:p>
            <a:pPr marL="1071880" indent="0">
              <a:lnSpc>
                <a:spcPct val="150000"/>
              </a:lnSpc>
              <a:buNone/>
            </a:pPr>
            <a:r>
              <a:rPr lang="en-US" altLang="zh-CN" dirty="0" smtClean="0"/>
              <a:t>4-16</a:t>
            </a:r>
            <a:endParaRPr lang="en-US" altLang="zh-CN" dirty="0" smtClean="0"/>
          </a:p>
          <a:p>
            <a:pPr marL="1071880" indent="0">
              <a:lnSpc>
                <a:spcPct val="150000"/>
              </a:lnSpc>
              <a:buNone/>
            </a:pPr>
            <a:r>
              <a:rPr lang="en-US" altLang="zh-CN" dirty="0" smtClean="0"/>
              <a:t>4-21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§4-1 </a:t>
            </a:r>
            <a:r>
              <a:rPr lang="zh-CN" altLang="en-US">
                <a:cs typeface="Arial" panose="020B0604020202020204" pitchFamily="34" charset="0"/>
              </a:rPr>
              <a:t>叠加定理</a:t>
            </a:r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80728"/>
            <a:ext cx="7989888" cy="510733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运用叠加定理步骤：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48" y="2348879"/>
            <a:ext cx="5353448" cy="103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427637"/>
            <a:ext cx="4681538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755650" y="2061294"/>
            <a:ext cx="237648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1</a:t>
            </a:r>
            <a:r>
              <a:rPr lang="zh-CN" altLang="en-US" sz="2800" dirty="0"/>
              <a:t>、各独立源单独作用时电路的响应</a:t>
            </a:r>
            <a:endParaRPr lang="zh-CN" altLang="en-US" sz="2800" dirty="0"/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755650" y="3861519"/>
            <a:ext cx="28082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2</a:t>
            </a:r>
            <a:r>
              <a:rPr lang="zh-CN" altLang="en-US" sz="2800"/>
              <a:t>、电路实际响应为独立源单独作用时响应的代数和</a:t>
            </a:r>
            <a:endParaRPr lang="zh-CN" altLang="en-US" sz="2800"/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3851275" y="2061294"/>
            <a:ext cx="187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pic>
        <p:nvPicPr>
          <p:cNvPr id="12596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700808"/>
            <a:ext cx="12001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596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456" y="3717032"/>
            <a:ext cx="1296144" cy="64807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§4-1 </a:t>
            </a:r>
            <a:r>
              <a:rPr lang="zh-CN" altLang="en-US">
                <a:cs typeface="Arial" panose="020B0604020202020204" pitchFamily="34" charset="0"/>
              </a:rPr>
              <a:t>叠加定理</a:t>
            </a:r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运用叠加定理注意：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1</a:t>
            </a:r>
            <a:r>
              <a:rPr lang="zh-CN" altLang="en-US"/>
              <a:t>、只适用线形电路；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、功率不适合叠加定理；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3</a:t>
            </a:r>
            <a:r>
              <a:rPr lang="zh-CN" altLang="en-US"/>
              <a:t>、各分电路中保留受控源，受控源不能单独作用。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" t="5909" r="68943" b="60609"/>
          <a:stretch>
            <a:fillRect/>
          </a:stretch>
        </p:blipFill>
        <p:spPr>
          <a:xfrm>
            <a:off x="179512" y="908720"/>
            <a:ext cx="2592287" cy="36724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3" t="5909" r="37808" b="60609"/>
          <a:stretch>
            <a:fillRect/>
          </a:stretch>
        </p:blipFill>
        <p:spPr>
          <a:xfrm>
            <a:off x="2699791" y="908720"/>
            <a:ext cx="2520280" cy="36724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" r="14364" b="96794"/>
          <a:stretch>
            <a:fillRect/>
          </a:stretch>
        </p:blipFill>
        <p:spPr>
          <a:xfrm>
            <a:off x="0" y="188640"/>
            <a:ext cx="9108504" cy="4324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58" t="5909" r="5293" b="60609"/>
          <a:stretch>
            <a:fillRect/>
          </a:stretch>
        </p:blipFill>
        <p:spPr>
          <a:xfrm>
            <a:off x="5292078" y="908720"/>
            <a:ext cx="2520280" cy="36724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9" t="57179" r="22775" b="29171"/>
          <a:stretch>
            <a:fillRect/>
          </a:stretch>
        </p:blipFill>
        <p:spPr>
          <a:xfrm>
            <a:off x="469776" y="4814188"/>
            <a:ext cx="4178424" cy="1207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8" t="74099" r="25510" b="12251"/>
          <a:stretch>
            <a:fillRect/>
          </a:stretch>
        </p:blipFill>
        <p:spPr>
          <a:xfrm>
            <a:off x="5000864" y="4814188"/>
            <a:ext cx="3739278" cy="1207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9776" y="4485506"/>
            <a:ext cx="331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(b)  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电阻两两串联再并联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81569" y="4485506"/>
            <a:ext cx="331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(c)  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电阻两两</a:t>
            </a:r>
            <a:r>
              <a:rPr lang="zh-CN" altLang="en-US" dirty="0" smtClean="0">
                <a:solidFill>
                  <a:srgbClr val="FF0000"/>
                </a:solidFill>
              </a:rPr>
              <a:t>并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联再</a:t>
            </a:r>
            <a:r>
              <a:rPr lang="zh-CN" altLang="en-US" dirty="0">
                <a:solidFill>
                  <a:srgbClr val="FF0000"/>
                </a:solidFill>
              </a:rPr>
              <a:t>串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联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668344" y="939992"/>
            <a:ext cx="1315985" cy="1768928"/>
            <a:chOff x="7792886" y="1516056"/>
            <a:chExt cx="1315985" cy="1768928"/>
          </a:xfrm>
        </p:grpSpPr>
        <p:sp>
          <p:nvSpPr>
            <p:cNvPr id="11" name="椭圆 10"/>
            <p:cNvSpPr/>
            <p:nvPr/>
          </p:nvSpPr>
          <p:spPr bwMode="auto">
            <a:xfrm>
              <a:off x="7792886" y="2302390"/>
              <a:ext cx="313494" cy="313494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18"/>
            <p:cNvCxnSpPr>
              <a:stCxn id="11" idx="2"/>
              <a:endCxn id="11" idx="6"/>
            </p:cNvCxnSpPr>
            <p:nvPr/>
          </p:nvCxnSpPr>
          <p:spPr bwMode="auto">
            <a:xfrm>
              <a:off x="7792886" y="2459137"/>
              <a:ext cx="313494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/>
            <p:cNvCxnSpPr>
              <a:stCxn id="11" idx="0"/>
            </p:cNvCxnSpPr>
            <p:nvPr/>
          </p:nvCxnSpPr>
          <p:spPr bwMode="auto">
            <a:xfrm flipV="1">
              <a:off x="7949633" y="1755371"/>
              <a:ext cx="0" cy="54701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8301889" y="1856823"/>
              <a:ext cx="0" cy="60231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8636327" y="1856823"/>
              <a:ext cx="0" cy="60231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8292931" y="2446657"/>
              <a:ext cx="343396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矩形 6"/>
            <p:cNvSpPr/>
            <p:nvPr/>
          </p:nvSpPr>
          <p:spPr bwMode="auto">
            <a:xfrm>
              <a:off x="8251576" y="2014358"/>
              <a:ext cx="119305" cy="2880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8598186" y="2014358"/>
              <a:ext cx="119305" cy="2880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8292931" y="1855632"/>
              <a:ext cx="343396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7958493" y="1755371"/>
              <a:ext cx="535089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8493582" y="1755371"/>
              <a:ext cx="0" cy="100261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7949633" y="2615886"/>
              <a:ext cx="0" cy="669098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7958493" y="3284984"/>
              <a:ext cx="535089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8292931" y="2591550"/>
              <a:ext cx="343396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8301889" y="2591550"/>
              <a:ext cx="0" cy="60231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8636327" y="2591550"/>
              <a:ext cx="0" cy="60231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矩形 16"/>
            <p:cNvSpPr/>
            <p:nvPr/>
          </p:nvSpPr>
          <p:spPr bwMode="auto">
            <a:xfrm>
              <a:off x="8251576" y="2734438"/>
              <a:ext cx="119305" cy="2880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8592282" y="2753532"/>
              <a:ext cx="119305" cy="2880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8292931" y="3184723"/>
              <a:ext cx="343396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8493582" y="3184723"/>
              <a:ext cx="0" cy="100261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8493582" y="2446657"/>
              <a:ext cx="0" cy="14489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文本框 53"/>
            <p:cNvSpPr txBox="1"/>
            <p:nvPr/>
          </p:nvSpPr>
          <p:spPr>
            <a:xfrm>
              <a:off x="7898704" y="1990445"/>
              <a:ext cx="429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+mj-lt"/>
                </a:rPr>
                <a:t>20</a:t>
              </a:r>
              <a:endParaRPr lang="zh-CN" alt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678620" y="1990445"/>
              <a:ext cx="429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+mj-lt"/>
                </a:rPr>
                <a:t>20</a:t>
              </a:r>
              <a:endParaRPr lang="zh-CN" alt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898704" y="2724271"/>
              <a:ext cx="429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+mj-lt"/>
                </a:rPr>
                <a:t>20</a:t>
              </a:r>
              <a:endParaRPr lang="zh-CN" alt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678620" y="2724271"/>
              <a:ext cx="429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+mj-lt"/>
                </a:rPr>
                <a:t>3</a:t>
              </a:r>
              <a:r>
                <a:rPr lang="en-US" altLang="zh-CN" dirty="0" smtClean="0">
                  <a:solidFill>
                    <a:srgbClr val="FF0000"/>
                  </a:solidFill>
                  <a:latin typeface="+mj-lt"/>
                </a:rPr>
                <a:t>0</a:t>
              </a:r>
              <a:endParaRPr lang="zh-CN" altLang="en-US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>
              <a:off x="8820472" y="1789549"/>
              <a:ext cx="0" cy="200896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文本框 59"/>
            <p:cNvSpPr txBox="1"/>
            <p:nvPr/>
          </p:nvSpPr>
          <p:spPr>
            <a:xfrm>
              <a:off x="8616075" y="1516056"/>
              <a:ext cx="492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FF0000"/>
                  </a:solidFill>
                  <a:latin typeface="+mj-lt"/>
                </a:rPr>
                <a:t>I</a:t>
              </a:r>
              <a:r>
                <a:rPr lang="en-US" altLang="zh-CN" dirty="0" smtClean="0">
                  <a:solidFill>
                    <a:srgbClr val="FF0000"/>
                  </a:solidFill>
                  <a:latin typeface="+mn-lt"/>
                </a:rPr>
                <a:t>’’</a:t>
              </a:r>
              <a:r>
                <a:rPr lang="en-US" altLang="zh-CN" baseline="-25000" dirty="0" smtClean="0">
                  <a:solidFill>
                    <a:srgbClr val="FF0000"/>
                  </a:solidFill>
                  <a:latin typeface="+mj-lt"/>
                </a:rPr>
                <a:t>2</a:t>
              </a:r>
              <a:endParaRPr lang="zh-CN" altLang="en-US" baseline="-25000" dirty="0">
                <a:solidFill>
                  <a:srgbClr val="FF0000"/>
                </a:solidFill>
                <a:latin typeface="+mj-lt"/>
              </a:endParaRPr>
            </a:p>
          </p:txBody>
        </p:sp>
      </p:grpSp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1" t="91350" r="27344" b="622"/>
          <a:stretch>
            <a:fillRect/>
          </a:stretch>
        </p:blipFill>
        <p:spPr>
          <a:xfrm>
            <a:off x="2483768" y="6021288"/>
            <a:ext cx="3928862" cy="790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cs typeface="Arial" panose="020B0604020202020204" pitchFamily="34" charset="0"/>
              </a:rPr>
              <a:t>例</a:t>
            </a:r>
            <a:r>
              <a:rPr lang="en-US" altLang="zh-CN" dirty="0" smtClean="0">
                <a:cs typeface="Arial" panose="020B0604020202020204" pitchFamily="34" charset="0"/>
              </a:rPr>
              <a:t>4-2 </a:t>
            </a:r>
            <a:r>
              <a:rPr lang="zh-CN" altLang="en-US" dirty="0" smtClean="0">
                <a:cs typeface="Arial" panose="020B0604020202020204" pitchFamily="34" charset="0"/>
              </a:rPr>
              <a:t>求电压</a:t>
            </a:r>
            <a:r>
              <a:rPr lang="en-US" altLang="zh-CN" i="1" dirty="0" smtClean="0">
                <a:cs typeface="Arial" panose="020B0604020202020204" pitchFamily="34" charset="0"/>
              </a:rPr>
              <a:t>u</a:t>
            </a:r>
            <a:r>
              <a:rPr lang="en-US" altLang="zh-CN" baseline="-25000" dirty="0" smtClean="0">
                <a:cs typeface="Arial" panose="020B0604020202020204" pitchFamily="34" charset="0"/>
              </a:rPr>
              <a:t>3</a:t>
            </a:r>
            <a:endParaRPr lang="zh-CN" altLang="en-US" baseline="-25000" dirty="0"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3" t="1301" r="20914" b="76650"/>
          <a:stretch>
            <a:fillRect/>
          </a:stretch>
        </p:blipFill>
        <p:spPr>
          <a:xfrm>
            <a:off x="107503" y="836712"/>
            <a:ext cx="4279333" cy="28083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4" t="24310" r="38423" b="53641"/>
          <a:stretch>
            <a:fillRect/>
          </a:stretch>
        </p:blipFill>
        <p:spPr>
          <a:xfrm>
            <a:off x="4386836" y="836712"/>
            <a:ext cx="4279333" cy="28083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96" t="24445" r="8230" b="53506"/>
          <a:stretch>
            <a:fillRect/>
          </a:stretch>
        </p:blipFill>
        <p:spPr>
          <a:xfrm>
            <a:off x="755576" y="4005064"/>
            <a:ext cx="3343229" cy="280831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2" t="61624" r="13379" b="28200"/>
          <a:stretch>
            <a:fillRect/>
          </a:stretch>
        </p:blipFill>
        <p:spPr>
          <a:xfrm>
            <a:off x="4013967" y="3223997"/>
            <a:ext cx="4989127" cy="106909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6" t="77792" r="21868" b="7920"/>
          <a:stretch>
            <a:fillRect/>
          </a:stretch>
        </p:blipFill>
        <p:spPr>
          <a:xfrm>
            <a:off x="4111417" y="4653136"/>
            <a:ext cx="3528392" cy="150114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32" t="96633" r="26909" b="-59"/>
          <a:stretch>
            <a:fillRect/>
          </a:stretch>
        </p:blipFill>
        <p:spPr>
          <a:xfrm>
            <a:off x="4283968" y="6453336"/>
            <a:ext cx="2756455" cy="3600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155335" y="3247815"/>
            <a:ext cx="49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lt"/>
              </a:rPr>
              <a:t>(b)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55335" y="4304999"/>
            <a:ext cx="49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lt"/>
              </a:rPr>
              <a:t>(c)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40403" y="6135536"/>
            <a:ext cx="1007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+mj-lt"/>
              </a:rPr>
              <a:t>最终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cs typeface="Arial" panose="020B0604020202020204" pitchFamily="34" charset="0"/>
              </a:rPr>
              <a:t>例</a:t>
            </a:r>
            <a:r>
              <a:rPr lang="en-US" altLang="zh-CN" dirty="0" smtClean="0">
                <a:cs typeface="Arial" panose="020B0604020202020204" pitchFamily="34" charset="0"/>
              </a:rPr>
              <a:t>4-3 </a:t>
            </a:r>
            <a:r>
              <a:rPr lang="zh-CN" altLang="en-US" dirty="0" smtClean="0">
                <a:cs typeface="Arial" panose="020B0604020202020204" pitchFamily="34" charset="0"/>
              </a:rPr>
              <a:t>在</a:t>
            </a:r>
            <a:r>
              <a:rPr lang="en-US" altLang="zh-CN" dirty="0" smtClean="0">
                <a:cs typeface="Arial" panose="020B0604020202020204" pitchFamily="34" charset="0"/>
              </a:rPr>
              <a:t>R2</a:t>
            </a:r>
            <a:r>
              <a:rPr lang="zh-CN" altLang="en-US" dirty="0" smtClean="0">
                <a:cs typeface="Arial" panose="020B0604020202020204" pitchFamily="34" charset="0"/>
              </a:rPr>
              <a:t>处增加一个</a:t>
            </a:r>
            <a:r>
              <a:rPr lang="en-US" altLang="zh-CN" dirty="0" smtClean="0">
                <a:cs typeface="Arial" panose="020B0604020202020204" pitchFamily="34" charset="0"/>
              </a:rPr>
              <a:t>6V</a:t>
            </a:r>
            <a:r>
              <a:rPr lang="zh-CN" altLang="en-US" dirty="0" smtClean="0">
                <a:cs typeface="Arial" panose="020B0604020202020204" pitchFamily="34" charset="0"/>
              </a:rPr>
              <a:t>电压源</a:t>
            </a:r>
            <a:endParaRPr lang="zh-CN" altLang="en-US" dirty="0"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1" t="8400" r="25130" b="46450"/>
          <a:stretch>
            <a:fillRect/>
          </a:stretch>
        </p:blipFill>
        <p:spPr>
          <a:xfrm>
            <a:off x="35496" y="836712"/>
            <a:ext cx="4536504" cy="30010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" t="53584" r="46147" b="2349"/>
          <a:stretch>
            <a:fillRect/>
          </a:stretch>
        </p:blipFill>
        <p:spPr>
          <a:xfrm>
            <a:off x="4607496" y="908720"/>
            <a:ext cx="4536504" cy="29290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1" t="53550" r="2588" b="1300"/>
          <a:stretch>
            <a:fillRect/>
          </a:stretch>
        </p:blipFill>
        <p:spPr>
          <a:xfrm>
            <a:off x="755576" y="3812304"/>
            <a:ext cx="3555348" cy="30010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99" r="9051" b="1"/>
          <a:stretch>
            <a:fillRect/>
          </a:stretch>
        </p:blipFill>
        <p:spPr>
          <a:xfrm>
            <a:off x="4851058" y="4797152"/>
            <a:ext cx="4049380" cy="12057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188453"/>
            <a:ext cx="3144841" cy="55190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48200" y="6264352"/>
            <a:ext cx="1007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+mj-lt"/>
              </a:rPr>
              <a:t>最终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2" t="6375" r="33678" b="77949"/>
          <a:stretch>
            <a:fillRect/>
          </a:stretch>
        </p:blipFill>
        <p:spPr>
          <a:xfrm>
            <a:off x="6372200" y="3843333"/>
            <a:ext cx="1872208" cy="36004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48200" y="3782469"/>
            <a:ext cx="186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+mj-lt"/>
              </a:rPr>
              <a:t>由上题得到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48200" y="4617892"/>
            <a:ext cx="186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lt"/>
              </a:rPr>
              <a:t>(c)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cs typeface="Arial" panose="020B0604020202020204" pitchFamily="34" charset="0"/>
              </a:rPr>
              <a:t>例</a:t>
            </a:r>
            <a:r>
              <a:rPr lang="en-US" altLang="zh-CN" dirty="0" smtClean="0">
                <a:cs typeface="Arial" panose="020B0604020202020204" pitchFamily="34" charset="0"/>
              </a:rPr>
              <a:t>4-3</a:t>
            </a:r>
            <a:endParaRPr lang="zh-CN" altLang="en-US" dirty="0"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1" t="8400" r="25130" b="46450"/>
          <a:stretch>
            <a:fillRect/>
          </a:stretch>
        </p:blipFill>
        <p:spPr>
          <a:xfrm>
            <a:off x="35496" y="836712"/>
            <a:ext cx="4536504" cy="30010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1" t="53550" r="2588" b="6846"/>
          <a:stretch>
            <a:fillRect/>
          </a:stretch>
        </p:blipFill>
        <p:spPr>
          <a:xfrm>
            <a:off x="3062509" y="3926957"/>
            <a:ext cx="3018981" cy="22352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1" t="24310" r="44808" b="56778"/>
          <a:stretch>
            <a:fillRect/>
          </a:stretch>
        </p:blipFill>
        <p:spPr>
          <a:xfrm>
            <a:off x="48972" y="4047919"/>
            <a:ext cx="2873802" cy="20453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80" t="24445" r="8230" b="56792"/>
          <a:stretch>
            <a:fillRect/>
          </a:stretch>
        </p:blipFill>
        <p:spPr>
          <a:xfrm>
            <a:off x="6300192" y="3998979"/>
            <a:ext cx="2792353" cy="223833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71800" y="4509120"/>
            <a:ext cx="65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  <a:latin typeface="+mj-lt"/>
              </a:rPr>
              <a:t>+</a:t>
            </a:r>
            <a:endParaRPr lang="zh-CN" altLang="en-US" sz="4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74831" y="4509120"/>
            <a:ext cx="65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  <a:latin typeface="+mj-lt"/>
              </a:rPr>
              <a:t>+</a:t>
            </a:r>
            <a:endParaRPr lang="zh-CN" altLang="en-US" sz="4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88024" y="1937891"/>
            <a:ext cx="65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  <a:latin typeface="+mj-lt"/>
              </a:rPr>
              <a:t>=</a:t>
            </a:r>
            <a:endParaRPr lang="zh-CN" altLang="en-US" sz="4800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triangle"/>
        </a:ln>
      </a:spPr>
      <a:bodyPr/>
      <a:lstStyle/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0</TotalTime>
  <Words>2338</Words>
  <Application>WPS 演示</Application>
  <PresentationFormat>全屏显示(4:3)</PresentationFormat>
  <Paragraphs>420</Paragraphs>
  <Slides>31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31</vt:i4>
      </vt:variant>
    </vt:vector>
  </HeadingPairs>
  <TitlesOfParts>
    <vt:vector size="57" baseType="lpstr">
      <vt:lpstr>Arial</vt:lpstr>
      <vt:lpstr>宋体</vt:lpstr>
      <vt:lpstr>Wingdings</vt:lpstr>
      <vt:lpstr>Times New Roman</vt:lpstr>
      <vt:lpstr>隶书</vt:lpstr>
      <vt:lpstr>微软雅黑</vt:lpstr>
      <vt:lpstr>Arial Unicode MS</vt:lpstr>
      <vt:lpstr>Layers</vt:lpstr>
      <vt:lpstr>Visio.Drawing.6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Visio.Drawing.6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第四章  电路定理</vt:lpstr>
      <vt:lpstr>§4-1 叠加定理</vt:lpstr>
      <vt:lpstr>§4-1 叠加定理</vt:lpstr>
      <vt:lpstr>§4-1 叠加定理</vt:lpstr>
      <vt:lpstr>§4-1 叠加定理</vt:lpstr>
      <vt:lpstr>PowerPoint 演示文稿</vt:lpstr>
      <vt:lpstr>例4-2 求电压u3</vt:lpstr>
      <vt:lpstr>例4-3 在R2处增加一个6V电压源</vt:lpstr>
      <vt:lpstr>例4-3</vt:lpstr>
      <vt:lpstr>§4-2 替代定理</vt:lpstr>
      <vt:lpstr>§4-2 替代定理</vt:lpstr>
      <vt:lpstr>§4-2 替代定理</vt:lpstr>
      <vt:lpstr>§4-2 替代定理</vt:lpstr>
      <vt:lpstr>§4.3 戴维宁及诺顿定理</vt:lpstr>
      <vt:lpstr>§4.3 戴维宁及诺顿定理</vt:lpstr>
      <vt:lpstr>§4-3 戴维宁及诺顿定理</vt:lpstr>
      <vt:lpstr>§4-3 戴维宁及诺顿定理</vt:lpstr>
      <vt:lpstr>§4-3 戴维宁及诺顿定理</vt:lpstr>
      <vt:lpstr>§4-3 戴维宁及诺顿定理</vt:lpstr>
      <vt:lpstr>§4-3 戴维宁及诺顿定理</vt:lpstr>
      <vt:lpstr>§4-3 戴维宁及诺顿定理</vt:lpstr>
      <vt:lpstr>§4.3 戴维宁及诺顿定理</vt:lpstr>
      <vt:lpstr>§4.3 戴维宁及诺顿定理</vt:lpstr>
      <vt:lpstr>§4-3 戴维宁及诺顿定理</vt:lpstr>
      <vt:lpstr>§4-3 戴维宁及诺顿定理</vt:lpstr>
      <vt:lpstr>§4-4 最大功率传输定理</vt:lpstr>
      <vt:lpstr>§4-4 最大功率传输定理</vt:lpstr>
      <vt:lpstr>§4-4 特勒根定理</vt:lpstr>
      <vt:lpstr>§4-4 特勒根定理</vt:lpstr>
      <vt:lpstr>§4-5 互易定理</vt:lpstr>
      <vt:lpstr>作业</vt:lpstr>
    </vt:vector>
  </TitlesOfParts>
  <Company>robot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电路基础</dc:title>
  <dc:creator>che</dc:creator>
  <cp:lastModifiedBy>sl</cp:lastModifiedBy>
  <cp:revision>104</cp:revision>
  <dcterms:created xsi:type="dcterms:W3CDTF">2008-01-26T07:22:00Z</dcterms:created>
  <dcterms:modified xsi:type="dcterms:W3CDTF">2022-02-20T07:00:46Z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