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sldIdLst>
    <p:sldId id="330" r:id="rId2"/>
    <p:sldId id="348" r:id="rId3"/>
    <p:sldId id="351" r:id="rId4"/>
    <p:sldId id="352" r:id="rId5"/>
    <p:sldId id="360" r:id="rId6"/>
    <p:sldId id="343" r:id="rId7"/>
    <p:sldId id="344" r:id="rId8"/>
    <p:sldId id="345" r:id="rId9"/>
    <p:sldId id="359" r:id="rId10"/>
    <p:sldId id="355" r:id="rId11"/>
    <p:sldId id="356" r:id="rId12"/>
    <p:sldId id="357" r:id="rId13"/>
    <p:sldId id="358" r:id="rId14"/>
    <p:sldId id="361" r:id="rId15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26" autoAdjust="0"/>
  </p:normalViewPr>
  <p:slideViewPr>
    <p:cSldViewPr>
      <p:cViewPr varScale="1">
        <p:scale>
          <a:sx n="90" d="100"/>
          <a:sy n="90" d="100"/>
        </p:scale>
        <p:origin x="96" y="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0A7446E1-270D-4D48-B1AB-2D9BB114B45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99339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99340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D25C9D-0CF7-4F79-AC30-2ED241C6221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957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9D319C-0097-40FC-9B2D-9954BE14710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719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4399C8-3017-4A5F-8E6E-33AC19EC685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2074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76800" y="1600200"/>
            <a:ext cx="38100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76800" y="3941763"/>
            <a:ext cx="38100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2430A1-19EF-48DA-8803-0C1A6A96BB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3475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D903C9-5403-4BB8-B826-A4D808B9C38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7418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7362A8-B01E-42DE-8F39-48F567FAE31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8553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5A75DA-5741-4D0B-A95C-14FD287F2B2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3948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B6463F-961A-455D-A99A-AF607F2841C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12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54DD4D-BF80-4E3D-9C9B-1E4389FBBB7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9044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D91AB9-6ED9-4C57-887C-83448DE88D7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4064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995548-39D9-4AC9-B044-C4D72E1AEC1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783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0D6943-9C3A-48C3-AF9E-32BF642B11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682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2420888"/>
            <a:chOff x="0" y="0"/>
            <a:chExt cx="5472" cy="3072"/>
          </a:xfrm>
        </p:grpSpPr>
        <p:sp>
          <p:nvSpPr>
            <p:cNvPr id="103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1034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035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6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16632"/>
            <a:ext cx="8077200" cy="558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832181"/>
            <a:ext cx="8077200" cy="5298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9831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831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831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748F4C7A-4F23-4C11-9B88-80950C45B4B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2" name="Line 12"/>
          <p:cNvSpPr>
            <a:spLocks noChangeShapeType="1"/>
          </p:cNvSpPr>
          <p:nvPr/>
        </p:nvSpPr>
        <p:spPr bwMode="auto">
          <a:xfrm>
            <a:off x="0" y="2425885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anose="05000000000000000000" pitchFamily="2" charset="2"/>
        <a:buChar char="n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0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8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18.png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oleObject" Target="../embeddings/oleObject11.bin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26.png"/><Relationship Id="rId4" Type="http://schemas.openxmlformats.org/officeDocument/2006/relationships/image" Target="../media/image22.wmf"/><Relationship Id="rId9" Type="http://schemas.openxmlformats.org/officeDocument/2006/relationships/image" Target="../media/image2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oleObject" Target="../embeddings/oleObject14.bin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image" Target="../media/image36.png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1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第六章  储能元件</a:t>
            </a:r>
            <a:endParaRPr lang="zh-CN" altLang="en-US" b="1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电容元件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电感元件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0"/>
          <p:cNvSpPr>
            <a:spLocks noGrp="1" noChangeArrowheads="1"/>
          </p:cNvSpPr>
          <p:nvPr>
            <p:ph type="title"/>
          </p:nvPr>
        </p:nvSpPr>
        <p:spPr>
          <a:xfrm>
            <a:off x="611560" y="277813"/>
            <a:ext cx="8075240" cy="393700"/>
          </a:xfrm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§6-3  </a:t>
            </a:r>
            <a:r>
              <a:rPr lang="zh-CN" altLang="en-US" dirty="0" smtClean="0"/>
              <a:t>电容、电感元件的串并联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560" y="1052736"/>
            <a:ext cx="3810000" cy="453072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电容的串联</a:t>
            </a:r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3045198" y="2233836"/>
            <a:ext cx="863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2293" name="Line 6"/>
          <p:cNvSpPr>
            <a:spLocks noChangeShapeType="1"/>
          </p:cNvSpPr>
          <p:nvPr/>
        </p:nvSpPr>
        <p:spPr bwMode="auto">
          <a:xfrm flipV="1">
            <a:off x="4053260" y="2233836"/>
            <a:ext cx="7921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2295" name="Line 9"/>
          <p:cNvSpPr>
            <a:spLocks noChangeShapeType="1"/>
          </p:cNvSpPr>
          <p:nvPr/>
        </p:nvSpPr>
        <p:spPr bwMode="auto">
          <a:xfrm flipV="1">
            <a:off x="5709023" y="2221136"/>
            <a:ext cx="635000" cy="127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2296" name="Line 10"/>
          <p:cNvSpPr>
            <a:spLocks noChangeShapeType="1"/>
          </p:cNvSpPr>
          <p:nvPr/>
        </p:nvSpPr>
        <p:spPr bwMode="auto">
          <a:xfrm flipV="1">
            <a:off x="6356723" y="2233836"/>
            <a:ext cx="5762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2298" name="Line 13"/>
          <p:cNvSpPr>
            <a:spLocks noChangeShapeType="1"/>
          </p:cNvSpPr>
          <p:nvPr/>
        </p:nvSpPr>
        <p:spPr bwMode="auto">
          <a:xfrm flipH="1">
            <a:off x="7596336" y="2233836"/>
            <a:ext cx="0" cy="1152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2299" name="Line 14"/>
          <p:cNvSpPr>
            <a:spLocks noChangeShapeType="1"/>
          </p:cNvSpPr>
          <p:nvPr/>
        </p:nvSpPr>
        <p:spPr bwMode="auto">
          <a:xfrm flipV="1">
            <a:off x="3000523" y="3386361"/>
            <a:ext cx="45958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2300" name="Oval 15"/>
          <p:cNvSpPr>
            <a:spLocks noChangeArrowheads="1"/>
          </p:cNvSpPr>
          <p:nvPr/>
        </p:nvSpPr>
        <p:spPr bwMode="auto">
          <a:xfrm>
            <a:off x="2973760" y="2197324"/>
            <a:ext cx="71438" cy="730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01" name="Oval 16"/>
          <p:cNvSpPr>
            <a:spLocks noChangeArrowheads="1"/>
          </p:cNvSpPr>
          <p:nvPr/>
        </p:nvSpPr>
        <p:spPr bwMode="auto">
          <a:xfrm>
            <a:off x="2916386" y="3349849"/>
            <a:ext cx="71438" cy="730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02" name="Line 18"/>
          <p:cNvSpPr>
            <a:spLocks noChangeShapeType="1"/>
          </p:cNvSpPr>
          <p:nvPr/>
        </p:nvSpPr>
        <p:spPr bwMode="auto">
          <a:xfrm flipV="1">
            <a:off x="4340598" y="4176936"/>
            <a:ext cx="936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2303" name="Line 19"/>
          <p:cNvSpPr>
            <a:spLocks noChangeShapeType="1"/>
          </p:cNvSpPr>
          <p:nvPr/>
        </p:nvSpPr>
        <p:spPr bwMode="auto">
          <a:xfrm flipV="1">
            <a:off x="5421684" y="4176936"/>
            <a:ext cx="63500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2304" name="Line 20"/>
          <p:cNvSpPr>
            <a:spLocks noChangeShapeType="1"/>
          </p:cNvSpPr>
          <p:nvPr/>
        </p:nvSpPr>
        <p:spPr bwMode="auto">
          <a:xfrm>
            <a:off x="6056685" y="4184874"/>
            <a:ext cx="0" cy="1060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2305" name="Line 21"/>
          <p:cNvSpPr>
            <a:spLocks noChangeShapeType="1"/>
          </p:cNvSpPr>
          <p:nvPr/>
        </p:nvSpPr>
        <p:spPr bwMode="auto">
          <a:xfrm flipV="1">
            <a:off x="4340598" y="5245324"/>
            <a:ext cx="1716087" cy="12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2306" name="Oval 22"/>
          <p:cNvSpPr>
            <a:spLocks noChangeArrowheads="1"/>
          </p:cNvSpPr>
          <p:nvPr/>
        </p:nvSpPr>
        <p:spPr bwMode="auto">
          <a:xfrm>
            <a:off x="4269160" y="4140424"/>
            <a:ext cx="71438" cy="71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07" name="Oval 23"/>
          <p:cNvSpPr>
            <a:spLocks noChangeArrowheads="1"/>
          </p:cNvSpPr>
          <p:nvPr/>
        </p:nvSpPr>
        <p:spPr bwMode="auto">
          <a:xfrm>
            <a:off x="4269160" y="5221511"/>
            <a:ext cx="71438" cy="71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08" name="Text Box 24"/>
          <p:cNvSpPr txBox="1">
            <a:spLocks noChangeArrowheads="1"/>
          </p:cNvSpPr>
          <p:nvPr/>
        </p:nvSpPr>
        <p:spPr bwMode="auto">
          <a:xfrm>
            <a:off x="3548435" y="1729011"/>
            <a:ext cx="720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</a:t>
            </a:r>
            <a:r>
              <a:rPr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2309" name="Text Box 25"/>
          <p:cNvSpPr txBox="1">
            <a:spLocks noChangeArrowheads="1"/>
          </p:cNvSpPr>
          <p:nvPr/>
        </p:nvSpPr>
        <p:spPr bwMode="auto">
          <a:xfrm>
            <a:off x="4629523" y="1729011"/>
            <a:ext cx="64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cs typeface="Arial" panose="020B0604020202020204" pitchFamily="34" charset="0"/>
              </a:rPr>
              <a:t>C</a:t>
            </a:r>
            <a:r>
              <a:rPr lang="en-US" altLang="zh-CN" baseline="-2500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12310" name="Text Box 26"/>
          <p:cNvSpPr txBox="1">
            <a:spLocks noChangeArrowheads="1"/>
          </p:cNvSpPr>
          <p:nvPr/>
        </p:nvSpPr>
        <p:spPr bwMode="auto">
          <a:xfrm>
            <a:off x="6574210" y="1729011"/>
            <a:ext cx="935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cs typeface="Arial" panose="020B0604020202020204" pitchFamily="34" charset="0"/>
              </a:rPr>
              <a:t>C</a:t>
            </a:r>
            <a:r>
              <a:rPr lang="en-US" altLang="zh-CN" baseline="-25000">
                <a:solidFill>
                  <a:srgbClr val="000000"/>
                </a:solidFill>
                <a:cs typeface="Arial" panose="020B0604020202020204" pitchFamily="34" charset="0"/>
              </a:rPr>
              <a:t>n</a:t>
            </a:r>
          </a:p>
        </p:txBody>
      </p:sp>
      <p:sp>
        <p:nvSpPr>
          <p:cNvPr id="12311" name="Text Box 27"/>
          <p:cNvSpPr txBox="1">
            <a:spLocks noChangeArrowheads="1"/>
          </p:cNvSpPr>
          <p:nvPr/>
        </p:nvSpPr>
        <p:spPr bwMode="auto">
          <a:xfrm>
            <a:off x="4845423" y="3673699"/>
            <a:ext cx="935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</a:t>
            </a:r>
            <a:r>
              <a:rPr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eq</a:t>
            </a:r>
          </a:p>
        </p:txBody>
      </p:sp>
      <p:sp>
        <p:nvSpPr>
          <p:cNvPr id="12312" name="Text Box 28"/>
          <p:cNvSpPr txBox="1">
            <a:spLocks noChangeArrowheads="1"/>
          </p:cNvSpPr>
          <p:nvPr/>
        </p:nvSpPr>
        <p:spPr bwMode="auto">
          <a:xfrm>
            <a:off x="2684835" y="1873474"/>
            <a:ext cx="5032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cs typeface="Arial" panose="020B0604020202020204" pitchFamily="34" charset="0"/>
              </a:rPr>
              <a:t>+</a:t>
            </a:r>
          </a:p>
        </p:txBody>
      </p:sp>
      <p:sp>
        <p:nvSpPr>
          <p:cNvPr id="12313" name="Text Box 29"/>
          <p:cNvSpPr txBox="1">
            <a:spLocks noChangeArrowheads="1"/>
          </p:cNvSpPr>
          <p:nvPr/>
        </p:nvSpPr>
        <p:spPr bwMode="auto">
          <a:xfrm>
            <a:off x="3981823" y="3818161"/>
            <a:ext cx="503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cs typeface="Arial" panose="020B0604020202020204" pitchFamily="34" charset="0"/>
              </a:rPr>
              <a:t>+</a:t>
            </a:r>
          </a:p>
        </p:txBody>
      </p:sp>
      <p:sp>
        <p:nvSpPr>
          <p:cNvPr id="12314" name="Text Box 30"/>
          <p:cNvSpPr txBox="1">
            <a:spLocks noChangeArrowheads="1"/>
          </p:cNvSpPr>
          <p:nvPr/>
        </p:nvSpPr>
        <p:spPr bwMode="auto">
          <a:xfrm>
            <a:off x="2613398" y="3313336"/>
            <a:ext cx="503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cs typeface="Arial" panose="020B0604020202020204" pitchFamily="34" charset="0"/>
              </a:rPr>
              <a:t>-</a:t>
            </a:r>
          </a:p>
        </p:txBody>
      </p:sp>
      <p:sp>
        <p:nvSpPr>
          <p:cNvPr id="12315" name="Text Box 31"/>
          <p:cNvSpPr txBox="1">
            <a:spLocks noChangeArrowheads="1"/>
          </p:cNvSpPr>
          <p:nvPr/>
        </p:nvSpPr>
        <p:spPr bwMode="auto">
          <a:xfrm>
            <a:off x="3908798" y="5113561"/>
            <a:ext cx="503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cs typeface="Arial" panose="020B0604020202020204" pitchFamily="34" charset="0"/>
              </a:rPr>
              <a:t>-</a:t>
            </a:r>
          </a:p>
        </p:txBody>
      </p:sp>
      <p:sp>
        <p:nvSpPr>
          <p:cNvPr id="12316" name="Line 32"/>
          <p:cNvSpPr>
            <a:spLocks noChangeShapeType="1"/>
          </p:cNvSpPr>
          <p:nvPr/>
        </p:nvSpPr>
        <p:spPr bwMode="auto">
          <a:xfrm>
            <a:off x="3189660" y="2233835"/>
            <a:ext cx="274638" cy="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2317" name="Line 33"/>
          <p:cNvSpPr>
            <a:spLocks noChangeShapeType="1"/>
          </p:cNvSpPr>
          <p:nvPr/>
        </p:nvSpPr>
        <p:spPr bwMode="auto">
          <a:xfrm flipV="1">
            <a:off x="4485060" y="4172174"/>
            <a:ext cx="425450" cy="4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2318" name="Text Box 34"/>
          <p:cNvSpPr txBox="1">
            <a:spLocks noChangeArrowheads="1"/>
          </p:cNvSpPr>
          <p:nvPr/>
        </p:nvSpPr>
        <p:spPr bwMode="auto">
          <a:xfrm>
            <a:off x="2684835" y="2521174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u</a:t>
            </a:r>
          </a:p>
        </p:txBody>
      </p:sp>
      <p:sp>
        <p:nvSpPr>
          <p:cNvPr id="12319" name="Text Box 35"/>
          <p:cNvSpPr txBox="1">
            <a:spLocks noChangeArrowheads="1"/>
          </p:cNvSpPr>
          <p:nvPr/>
        </p:nvSpPr>
        <p:spPr bwMode="auto">
          <a:xfrm>
            <a:off x="3908798" y="4537299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u</a:t>
            </a:r>
          </a:p>
        </p:txBody>
      </p:sp>
      <p:sp>
        <p:nvSpPr>
          <p:cNvPr id="12320" name="Text Box 36"/>
          <p:cNvSpPr txBox="1">
            <a:spLocks noChangeArrowheads="1"/>
          </p:cNvSpPr>
          <p:nvPr/>
        </p:nvSpPr>
        <p:spPr bwMode="auto">
          <a:xfrm>
            <a:off x="3261098" y="1729011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2321" name="Text Box 37"/>
          <p:cNvSpPr txBox="1">
            <a:spLocks noChangeArrowheads="1"/>
          </p:cNvSpPr>
          <p:nvPr/>
        </p:nvSpPr>
        <p:spPr bwMode="auto">
          <a:xfrm>
            <a:off x="4485060" y="3745136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2322" name="Line 41"/>
          <p:cNvSpPr>
            <a:spLocks noChangeShapeType="1"/>
          </p:cNvSpPr>
          <p:nvPr/>
        </p:nvSpPr>
        <p:spPr bwMode="auto">
          <a:xfrm>
            <a:off x="3908798" y="2089374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23" name="Line 42"/>
          <p:cNvSpPr>
            <a:spLocks noChangeShapeType="1"/>
          </p:cNvSpPr>
          <p:nvPr/>
        </p:nvSpPr>
        <p:spPr bwMode="auto">
          <a:xfrm>
            <a:off x="4053260" y="2089374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24" name="Line 43"/>
          <p:cNvSpPr>
            <a:spLocks noChangeShapeType="1"/>
          </p:cNvSpPr>
          <p:nvPr/>
        </p:nvSpPr>
        <p:spPr bwMode="auto">
          <a:xfrm>
            <a:off x="4845423" y="2089374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25" name="Line 44"/>
          <p:cNvSpPr>
            <a:spLocks noChangeShapeType="1"/>
          </p:cNvSpPr>
          <p:nvPr/>
        </p:nvSpPr>
        <p:spPr bwMode="auto">
          <a:xfrm>
            <a:off x="4989885" y="2089374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26" name="Line 45"/>
          <p:cNvSpPr>
            <a:spLocks noChangeShapeType="1"/>
          </p:cNvSpPr>
          <p:nvPr/>
        </p:nvSpPr>
        <p:spPr bwMode="auto">
          <a:xfrm>
            <a:off x="6932985" y="2089374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27" name="Line 46"/>
          <p:cNvSpPr>
            <a:spLocks noChangeShapeType="1"/>
          </p:cNvSpPr>
          <p:nvPr/>
        </p:nvSpPr>
        <p:spPr bwMode="auto">
          <a:xfrm>
            <a:off x="7077448" y="2089374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28" name="Line 47"/>
          <p:cNvSpPr>
            <a:spLocks noChangeShapeType="1"/>
          </p:cNvSpPr>
          <p:nvPr/>
        </p:nvSpPr>
        <p:spPr bwMode="auto">
          <a:xfrm flipV="1">
            <a:off x="5277223" y="4034061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29" name="Line 48"/>
          <p:cNvSpPr>
            <a:spLocks noChangeShapeType="1"/>
          </p:cNvSpPr>
          <p:nvPr/>
        </p:nvSpPr>
        <p:spPr bwMode="auto">
          <a:xfrm flipV="1">
            <a:off x="5421685" y="4034061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330" name="Object 49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4135474689"/>
              </p:ext>
            </p:extLst>
          </p:nvPr>
        </p:nvGraphicFramePr>
        <p:xfrm>
          <a:off x="1100510" y="3961036"/>
          <a:ext cx="1774825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2" name="Equation" r:id="rId3" imgW="723586" imgH="431613" progId="Equation.DSMT4">
                  <p:embed/>
                </p:oleObj>
              </mc:Choice>
              <mc:Fallback>
                <p:oleObj name="Equation" r:id="rId3" imgW="723586" imgH="431613" progId="Equation.DSMT4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510" y="3961036"/>
                        <a:ext cx="1774825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Line 6"/>
          <p:cNvSpPr>
            <a:spLocks noChangeShapeType="1"/>
          </p:cNvSpPr>
          <p:nvPr/>
        </p:nvSpPr>
        <p:spPr bwMode="auto">
          <a:xfrm flipV="1">
            <a:off x="4989885" y="2233836"/>
            <a:ext cx="7921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4" name="Line 6"/>
          <p:cNvSpPr>
            <a:spLocks noChangeShapeType="1"/>
          </p:cNvSpPr>
          <p:nvPr/>
        </p:nvSpPr>
        <p:spPr bwMode="auto">
          <a:xfrm flipV="1">
            <a:off x="7104211" y="2233836"/>
            <a:ext cx="4921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560" y="980728"/>
            <a:ext cx="4112840" cy="5150197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电容的并联</a:t>
            </a:r>
          </a:p>
        </p:txBody>
      </p:sp>
      <p:sp>
        <p:nvSpPr>
          <p:cNvPr id="13315" name="Line 4"/>
          <p:cNvSpPr>
            <a:spLocks noChangeShapeType="1"/>
          </p:cNvSpPr>
          <p:nvPr/>
        </p:nvSpPr>
        <p:spPr bwMode="auto">
          <a:xfrm flipV="1">
            <a:off x="3348038" y="2246168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3318" name="Line 9"/>
          <p:cNvSpPr>
            <a:spLocks noChangeShapeType="1"/>
          </p:cNvSpPr>
          <p:nvPr/>
        </p:nvSpPr>
        <p:spPr bwMode="auto">
          <a:xfrm>
            <a:off x="6011862" y="2246168"/>
            <a:ext cx="647701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3319" name="Line 10"/>
          <p:cNvSpPr>
            <a:spLocks noChangeShapeType="1"/>
          </p:cNvSpPr>
          <p:nvPr/>
        </p:nvSpPr>
        <p:spPr bwMode="auto">
          <a:xfrm>
            <a:off x="6659563" y="2246168"/>
            <a:ext cx="2762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3321" name="Oval 13"/>
          <p:cNvSpPr>
            <a:spLocks noChangeArrowheads="1"/>
          </p:cNvSpPr>
          <p:nvPr/>
        </p:nvSpPr>
        <p:spPr bwMode="auto">
          <a:xfrm>
            <a:off x="3276600" y="2209656"/>
            <a:ext cx="71438" cy="730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22" name="Oval 14"/>
          <p:cNvSpPr>
            <a:spLocks noChangeArrowheads="1"/>
          </p:cNvSpPr>
          <p:nvPr/>
        </p:nvSpPr>
        <p:spPr bwMode="auto">
          <a:xfrm>
            <a:off x="3203575" y="3362181"/>
            <a:ext cx="71438" cy="730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24" name="Line 17"/>
          <p:cNvSpPr>
            <a:spLocks noChangeShapeType="1"/>
          </p:cNvSpPr>
          <p:nvPr/>
        </p:nvSpPr>
        <p:spPr bwMode="auto">
          <a:xfrm flipV="1">
            <a:off x="5724526" y="4753214"/>
            <a:ext cx="647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3325" name="Line 18"/>
          <p:cNvSpPr>
            <a:spLocks noChangeShapeType="1"/>
          </p:cNvSpPr>
          <p:nvPr/>
        </p:nvSpPr>
        <p:spPr bwMode="auto">
          <a:xfrm>
            <a:off x="6359525" y="4753214"/>
            <a:ext cx="0" cy="103957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3326" name="Line 19"/>
          <p:cNvSpPr>
            <a:spLocks noChangeShapeType="1"/>
          </p:cNvSpPr>
          <p:nvPr/>
        </p:nvSpPr>
        <p:spPr bwMode="auto">
          <a:xfrm flipV="1">
            <a:off x="4643438" y="5805488"/>
            <a:ext cx="17287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3327" name="Oval 20"/>
          <p:cNvSpPr>
            <a:spLocks noChangeArrowheads="1"/>
          </p:cNvSpPr>
          <p:nvPr/>
        </p:nvSpPr>
        <p:spPr bwMode="auto">
          <a:xfrm>
            <a:off x="4572000" y="4725715"/>
            <a:ext cx="71438" cy="71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28" name="Oval 21"/>
          <p:cNvSpPr>
            <a:spLocks noChangeArrowheads="1"/>
          </p:cNvSpPr>
          <p:nvPr/>
        </p:nvSpPr>
        <p:spPr bwMode="auto">
          <a:xfrm>
            <a:off x="4572000" y="5768975"/>
            <a:ext cx="71438" cy="71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29" name="Text Box 22"/>
          <p:cNvSpPr txBox="1">
            <a:spLocks noChangeArrowheads="1"/>
          </p:cNvSpPr>
          <p:nvPr/>
        </p:nvSpPr>
        <p:spPr bwMode="auto">
          <a:xfrm>
            <a:off x="4356100" y="2606531"/>
            <a:ext cx="5032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</a:t>
            </a:r>
            <a:r>
              <a:rPr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3330" name="Text Box 23"/>
          <p:cNvSpPr txBox="1">
            <a:spLocks noChangeArrowheads="1"/>
          </p:cNvSpPr>
          <p:nvPr/>
        </p:nvSpPr>
        <p:spPr bwMode="auto">
          <a:xfrm>
            <a:off x="5508625" y="2606531"/>
            <a:ext cx="5032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cs typeface="Arial" panose="020B0604020202020204" pitchFamily="34" charset="0"/>
              </a:rPr>
              <a:t>C</a:t>
            </a:r>
            <a:r>
              <a:rPr lang="en-US" altLang="zh-CN" baseline="-2500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13331" name="Text Box 24"/>
          <p:cNvSpPr txBox="1">
            <a:spLocks noChangeArrowheads="1"/>
          </p:cNvSpPr>
          <p:nvPr/>
        </p:nvSpPr>
        <p:spPr bwMode="auto">
          <a:xfrm>
            <a:off x="6877050" y="2606531"/>
            <a:ext cx="935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cs typeface="Arial" panose="020B0604020202020204" pitchFamily="34" charset="0"/>
              </a:rPr>
              <a:t>C</a:t>
            </a:r>
            <a:r>
              <a:rPr lang="en-US" altLang="zh-CN" baseline="-25000">
                <a:solidFill>
                  <a:srgbClr val="000000"/>
                </a:solidFill>
                <a:cs typeface="Arial" panose="020B0604020202020204" pitchFamily="34" charset="0"/>
              </a:rPr>
              <a:t>n</a:t>
            </a:r>
          </a:p>
        </p:txBody>
      </p:sp>
      <p:sp>
        <p:nvSpPr>
          <p:cNvPr id="13332" name="Text Box 25"/>
          <p:cNvSpPr txBox="1">
            <a:spLocks noChangeArrowheads="1"/>
          </p:cNvSpPr>
          <p:nvPr/>
        </p:nvSpPr>
        <p:spPr bwMode="auto">
          <a:xfrm>
            <a:off x="5148263" y="4221163"/>
            <a:ext cx="935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</a:t>
            </a:r>
            <a:r>
              <a:rPr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eq</a:t>
            </a:r>
          </a:p>
        </p:txBody>
      </p:sp>
      <p:sp>
        <p:nvSpPr>
          <p:cNvPr id="13333" name="Text Box 26"/>
          <p:cNvSpPr txBox="1">
            <a:spLocks noChangeArrowheads="1"/>
          </p:cNvSpPr>
          <p:nvPr/>
        </p:nvSpPr>
        <p:spPr bwMode="auto">
          <a:xfrm>
            <a:off x="2987675" y="1885806"/>
            <a:ext cx="5032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cs typeface="Arial" panose="020B0604020202020204" pitchFamily="34" charset="0"/>
              </a:rPr>
              <a:t>+</a:t>
            </a:r>
          </a:p>
        </p:txBody>
      </p:sp>
      <p:sp>
        <p:nvSpPr>
          <p:cNvPr id="13334" name="Text Box 27"/>
          <p:cNvSpPr txBox="1">
            <a:spLocks noChangeArrowheads="1"/>
          </p:cNvSpPr>
          <p:nvPr/>
        </p:nvSpPr>
        <p:spPr bwMode="auto">
          <a:xfrm>
            <a:off x="4284663" y="4365625"/>
            <a:ext cx="503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cs typeface="Arial" panose="020B0604020202020204" pitchFamily="34" charset="0"/>
              </a:rPr>
              <a:t>+</a:t>
            </a:r>
          </a:p>
        </p:txBody>
      </p:sp>
      <p:sp>
        <p:nvSpPr>
          <p:cNvPr id="13335" name="Text Box 28"/>
          <p:cNvSpPr txBox="1">
            <a:spLocks noChangeArrowheads="1"/>
          </p:cNvSpPr>
          <p:nvPr/>
        </p:nvSpPr>
        <p:spPr bwMode="auto">
          <a:xfrm>
            <a:off x="2916238" y="3325668"/>
            <a:ext cx="503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cs typeface="Arial" panose="020B0604020202020204" pitchFamily="34" charset="0"/>
              </a:rPr>
              <a:t>-</a:t>
            </a:r>
          </a:p>
        </p:txBody>
      </p:sp>
      <p:sp>
        <p:nvSpPr>
          <p:cNvPr id="13336" name="Text Box 29"/>
          <p:cNvSpPr txBox="1">
            <a:spLocks noChangeArrowheads="1"/>
          </p:cNvSpPr>
          <p:nvPr/>
        </p:nvSpPr>
        <p:spPr bwMode="auto">
          <a:xfrm>
            <a:off x="4211638" y="5661025"/>
            <a:ext cx="503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cs typeface="Arial" panose="020B0604020202020204" pitchFamily="34" charset="0"/>
              </a:rPr>
              <a:t>-</a:t>
            </a:r>
          </a:p>
        </p:txBody>
      </p:sp>
      <p:sp>
        <p:nvSpPr>
          <p:cNvPr id="13337" name="Line 30"/>
          <p:cNvSpPr>
            <a:spLocks noChangeShapeType="1"/>
          </p:cNvSpPr>
          <p:nvPr/>
        </p:nvSpPr>
        <p:spPr bwMode="auto">
          <a:xfrm flipV="1">
            <a:off x="3492500" y="2246168"/>
            <a:ext cx="368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3338" name="Line 31"/>
          <p:cNvSpPr>
            <a:spLocks noChangeShapeType="1"/>
          </p:cNvSpPr>
          <p:nvPr/>
        </p:nvSpPr>
        <p:spPr bwMode="auto">
          <a:xfrm flipV="1">
            <a:off x="4930776" y="4753213"/>
            <a:ext cx="3476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3339" name="Text Box 32"/>
          <p:cNvSpPr txBox="1">
            <a:spLocks noChangeArrowheads="1"/>
          </p:cNvSpPr>
          <p:nvPr/>
        </p:nvSpPr>
        <p:spPr bwMode="auto">
          <a:xfrm>
            <a:off x="2987675" y="2533506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u</a:t>
            </a:r>
          </a:p>
        </p:txBody>
      </p:sp>
      <p:sp>
        <p:nvSpPr>
          <p:cNvPr id="13340" name="Text Box 33"/>
          <p:cNvSpPr txBox="1">
            <a:spLocks noChangeArrowheads="1"/>
          </p:cNvSpPr>
          <p:nvPr/>
        </p:nvSpPr>
        <p:spPr bwMode="auto">
          <a:xfrm>
            <a:off x="4211638" y="508476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u</a:t>
            </a:r>
          </a:p>
        </p:txBody>
      </p:sp>
      <p:sp>
        <p:nvSpPr>
          <p:cNvPr id="13341" name="Text Box 34"/>
          <p:cNvSpPr txBox="1">
            <a:spLocks noChangeArrowheads="1"/>
          </p:cNvSpPr>
          <p:nvPr/>
        </p:nvSpPr>
        <p:spPr bwMode="auto">
          <a:xfrm>
            <a:off x="3636963" y="1844824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3342" name="Text Box 35"/>
          <p:cNvSpPr txBox="1">
            <a:spLocks noChangeArrowheads="1"/>
          </p:cNvSpPr>
          <p:nvPr/>
        </p:nvSpPr>
        <p:spPr bwMode="auto">
          <a:xfrm>
            <a:off x="4787900" y="422116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3344" name="Line 37"/>
          <p:cNvSpPr>
            <a:spLocks noChangeShapeType="1"/>
          </p:cNvSpPr>
          <p:nvPr/>
        </p:nvSpPr>
        <p:spPr bwMode="auto">
          <a:xfrm flipH="1">
            <a:off x="5219700" y="2246168"/>
            <a:ext cx="0" cy="5032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3347" name="Line 40"/>
          <p:cNvSpPr>
            <a:spLocks noChangeShapeType="1"/>
          </p:cNvSpPr>
          <p:nvPr/>
        </p:nvSpPr>
        <p:spPr bwMode="auto">
          <a:xfrm flipH="1">
            <a:off x="4284663" y="2246168"/>
            <a:ext cx="0" cy="5032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3348" name="Line 41"/>
          <p:cNvSpPr>
            <a:spLocks noChangeShapeType="1"/>
          </p:cNvSpPr>
          <p:nvPr/>
        </p:nvSpPr>
        <p:spPr bwMode="auto">
          <a:xfrm flipV="1">
            <a:off x="5940424" y="3398693"/>
            <a:ext cx="647701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3349" name="Line 42"/>
          <p:cNvSpPr>
            <a:spLocks noChangeShapeType="1"/>
          </p:cNvSpPr>
          <p:nvPr/>
        </p:nvSpPr>
        <p:spPr bwMode="auto">
          <a:xfrm flipV="1">
            <a:off x="6588125" y="3398693"/>
            <a:ext cx="3603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3352" name="Oval 45"/>
          <p:cNvSpPr>
            <a:spLocks noChangeArrowheads="1"/>
          </p:cNvSpPr>
          <p:nvPr/>
        </p:nvSpPr>
        <p:spPr bwMode="auto">
          <a:xfrm>
            <a:off x="4246563" y="2209656"/>
            <a:ext cx="71437" cy="714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53" name="Oval 46"/>
          <p:cNvSpPr>
            <a:spLocks noChangeArrowheads="1"/>
          </p:cNvSpPr>
          <p:nvPr/>
        </p:nvSpPr>
        <p:spPr bwMode="auto">
          <a:xfrm>
            <a:off x="5184775" y="2209656"/>
            <a:ext cx="71438" cy="714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54" name="Oval 47"/>
          <p:cNvSpPr>
            <a:spLocks noChangeArrowheads="1"/>
          </p:cNvSpPr>
          <p:nvPr/>
        </p:nvSpPr>
        <p:spPr bwMode="auto">
          <a:xfrm>
            <a:off x="4246563" y="3362181"/>
            <a:ext cx="71437" cy="714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55" name="Oval 48"/>
          <p:cNvSpPr>
            <a:spLocks noChangeArrowheads="1"/>
          </p:cNvSpPr>
          <p:nvPr/>
        </p:nvSpPr>
        <p:spPr bwMode="auto">
          <a:xfrm>
            <a:off x="5184775" y="3362181"/>
            <a:ext cx="71438" cy="714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56" name="Line 54"/>
          <p:cNvSpPr>
            <a:spLocks noChangeShapeType="1"/>
          </p:cNvSpPr>
          <p:nvPr/>
        </p:nvSpPr>
        <p:spPr bwMode="auto">
          <a:xfrm>
            <a:off x="4140200" y="2749406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57" name="Line 55"/>
          <p:cNvSpPr>
            <a:spLocks noChangeShapeType="1"/>
          </p:cNvSpPr>
          <p:nvPr/>
        </p:nvSpPr>
        <p:spPr bwMode="auto">
          <a:xfrm>
            <a:off x="4140200" y="2893868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58" name="Line 56"/>
          <p:cNvSpPr>
            <a:spLocks noChangeShapeType="1"/>
          </p:cNvSpPr>
          <p:nvPr/>
        </p:nvSpPr>
        <p:spPr bwMode="auto">
          <a:xfrm>
            <a:off x="5076825" y="2749406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59" name="Line 57"/>
          <p:cNvSpPr>
            <a:spLocks noChangeShapeType="1"/>
          </p:cNvSpPr>
          <p:nvPr/>
        </p:nvSpPr>
        <p:spPr bwMode="auto">
          <a:xfrm>
            <a:off x="5076825" y="2893868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62" name="Line 60"/>
          <p:cNvSpPr>
            <a:spLocks noChangeShapeType="1"/>
          </p:cNvSpPr>
          <p:nvPr/>
        </p:nvSpPr>
        <p:spPr bwMode="auto">
          <a:xfrm>
            <a:off x="5580063" y="45815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63" name="Line 61"/>
          <p:cNvSpPr>
            <a:spLocks noChangeShapeType="1"/>
          </p:cNvSpPr>
          <p:nvPr/>
        </p:nvSpPr>
        <p:spPr bwMode="auto">
          <a:xfrm>
            <a:off x="5724525" y="45815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364" name="Object 6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547813" y="4597400"/>
          <a:ext cx="1800225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7" name="Equation" r:id="rId3" imgW="660113" imgH="431613" progId="Equation.DSMT4">
                  <p:embed/>
                </p:oleObj>
              </mc:Choice>
              <mc:Fallback>
                <p:oleObj name="Equation" r:id="rId3" imgW="660113" imgH="431613" progId="Equation.DSMT4">
                  <p:embed/>
                  <p:pic>
                    <p:nvPicPr>
                      <p:cNvPr id="0" name="Object 6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597400"/>
                        <a:ext cx="1800225" cy="1176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65" name="Rectangle 65"/>
          <p:cNvSpPr>
            <a:spLocks noGrp="1" noChangeArrowheads="1"/>
          </p:cNvSpPr>
          <p:nvPr>
            <p:ph type="title"/>
          </p:nvPr>
        </p:nvSpPr>
        <p:spPr>
          <a:xfrm>
            <a:off x="611560" y="277813"/>
            <a:ext cx="8075240" cy="393700"/>
          </a:xfrm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§6-3  </a:t>
            </a:r>
            <a:r>
              <a:rPr lang="zh-CN" altLang="en-US" dirty="0" smtClean="0"/>
              <a:t>电容、电感元件的串并联</a:t>
            </a:r>
          </a:p>
        </p:txBody>
      </p:sp>
      <p:sp>
        <p:nvSpPr>
          <p:cNvPr id="54" name="Line 4"/>
          <p:cNvSpPr>
            <a:spLocks noChangeShapeType="1"/>
          </p:cNvSpPr>
          <p:nvPr/>
        </p:nvSpPr>
        <p:spPr bwMode="auto">
          <a:xfrm flipV="1">
            <a:off x="3348038" y="3396333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5" name="Line 40"/>
          <p:cNvSpPr>
            <a:spLocks noChangeShapeType="1"/>
          </p:cNvSpPr>
          <p:nvPr/>
        </p:nvSpPr>
        <p:spPr bwMode="auto">
          <a:xfrm flipH="1">
            <a:off x="4284663" y="2893868"/>
            <a:ext cx="0" cy="5032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6" name="Line 37"/>
          <p:cNvSpPr>
            <a:spLocks noChangeShapeType="1"/>
          </p:cNvSpPr>
          <p:nvPr/>
        </p:nvSpPr>
        <p:spPr bwMode="auto">
          <a:xfrm flipH="1">
            <a:off x="5219700" y="2893868"/>
            <a:ext cx="0" cy="5032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7" name="Line 37"/>
          <p:cNvSpPr>
            <a:spLocks noChangeShapeType="1"/>
          </p:cNvSpPr>
          <p:nvPr/>
        </p:nvSpPr>
        <p:spPr bwMode="auto">
          <a:xfrm flipH="1">
            <a:off x="6948825" y="2893868"/>
            <a:ext cx="0" cy="5032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8" name="Line 37"/>
          <p:cNvSpPr>
            <a:spLocks noChangeShapeType="1"/>
          </p:cNvSpPr>
          <p:nvPr/>
        </p:nvSpPr>
        <p:spPr bwMode="auto">
          <a:xfrm flipH="1">
            <a:off x="6935788" y="2246168"/>
            <a:ext cx="0" cy="5032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9" name="Line 56"/>
          <p:cNvSpPr>
            <a:spLocks noChangeShapeType="1"/>
          </p:cNvSpPr>
          <p:nvPr/>
        </p:nvSpPr>
        <p:spPr bwMode="auto">
          <a:xfrm>
            <a:off x="6792913" y="2749406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Line 57"/>
          <p:cNvSpPr>
            <a:spLocks noChangeShapeType="1"/>
          </p:cNvSpPr>
          <p:nvPr/>
        </p:nvSpPr>
        <p:spPr bwMode="auto">
          <a:xfrm>
            <a:off x="6792913" y="2893868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 flipV="1">
            <a:off x="4643438" y="4753214"/>
            <a:ext cx="936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560" y="908720"/>
            <a:ext cx="4112840" cy="522220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电感的串联</a:t>
            </a:r>
          </a:p>
        </p:txBody>
      </p:sp>
      <p:sp>
        <p:nvSpPr>
          <p:cNvPr id="14339" name="Line 4"/>
          <p:cNvSpPr>
            <a:spLocks noChangeShapeType="1"/>
          </p:cNvSpPr>
          <p:nvPr/>
        </p:nvSpPr>
        <p:spPr bwMode="auto">
          <a:xfrm flipV="1">
            <a:off x="3348038" y="2133625"/>
            <a:ext cx="647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4340" name="Line 5"/>
          <p:cNvSpPr>
            <a:spLocks noChangeShapeType="1"/>
          </p:cNvSpPr>
          <p:nvPr/>
        </p:nvSpPr>
        <p:spPr bwMode="auto">
          <a:xfrm flipV="1">
            <a:off x="4427538" y="2133625"/>
            <a:ext cx="7207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4341" name="Line 6"/>
          <p:cNvSpPr>
            <a:spLocks noChangeShapeType="1"/>
          </p:cNvSpPr>
          <p:nvPr/>
        </p:nvSpPr>
        <p:spPr bwMode="auto">
          <a:xfrm>
            <a:off x="5580062" y="2133625"/>
            <a:ext cx="43180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4342" name="Line 7"/>
          <p:cNvSpPr>
            <a:spLocks noChangeShapeType="1"/>
          </p:cNvSpPr>
          <p:nvPr/>
        </p:nvSpPr>
        <p:spPr bwMode="auto">
          <a:xfrm>
            <a:off x="6011862" y="2133625"/>
            <a:ext cx="647701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4343" name="Line 8"/>
          <p:cNvSpPr>
            <a:spLocks noChangeShapeType="1"/>
          </p:cNvSpPr>
          <p:nvPr/>
        </p:nvSpPr>
        <p:spPr bwMode="auto">
          <a:xfrm flipV="1">
            <a:off x="6659563" y="2133625"/>
            <a:ext cx="3603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4344" name="Line 9"/>
          <p:cNvSpPr>
            <a:spLocks noChangeShapeType="1"/>
          </p:cNvSpPr>
          <p:nvPr/>
        </p:nvSpPr>
        <p:spPr bwMode="auto">
          <a:xfrm>
            <a:off x="7451724" y="2133625"/>
            <a:ext cx="43180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4345" name="Line 10"/>
          <p:cNvSpPr>
            <a:spLocks noChangeShapeType="1"/>
          </p:cNvSpPr>
          <p:nvPr/>
        </p:nvSpPr>
        <p:spPr bwMode="auto">
          <a:xfrm flipH="1">
            <a:off x="7885111" y="2133625"/>
            <a:ext cx="0" cy="1139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4346" name="Line 11"/>
          <p:cNvSpPr>
            <a:spLocks noChangeShapeType="1"/>
          </p:cNvSpPr>
          <p:nvPr/>
        </p:nvSpPr>
        <p:spPr bwMode="auto">
          <a:xfrm flipV="1">
            <a:off x="3276600" y="3286150"/>
            <a:ext cx="4606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4347" name="Oval 12"/>
          <p:cNvSpPr>
            <a:spLocks noChangeArrowheads="1"/>
          </p:cNvSpPr>
          <p:nvPr/>
        </p:nvSpPr>
        <p:spPr bwMode="auto">
          <a:xfrm>
            <a:off x="3276600" y="2097113"/>
            <a:ext cx="71438" cy="730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8" name="Oval 13"/>
          <p:cNvSpPr>
            <a:spLocks noChangeArrowheads="1"/>
          </p:cNvSpPr>
          <p:nvPr/>
        </p:nvSpPr>
        <p:spPr bwMode="auto">
          <a:xfrm>
            <a:off x="3203575" y="3249638"/>
            <a:ext cx="71438" cy="730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9" name="Line 14"/>
          <p:cNvSpPr>
            <a:spLocks noChangeShapeType="1"/>
          </p:cNvSpPr>
          <p:nvPr/>
        </p:nvSpPr>
        <p:spPr bwMode="auto">
          <a:xfrm flipV="1">
            <a:off x="4643438" y="4725144"/>
            <a:ext cx="7207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4351" name="Line 16"/>
          <p:cNvSpPr>
            <a:spLocks noChangeShapeType="1"/>
          </p:cNvSpPr>
          <p:nvPr/>
        </p:nvSpPr>
        <p:spPr bwMode="auto">
          <a:xfrm>
            <a:off x="6372225" y="4724400"/>
            <a:ext cx="0" cy="10810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4352" name="Line 17"/>
          <p:cNvSpPr>
            <a:spLocks noChangeShapeType="1"/>
          </p:cNvSpPr>
          <p:nvPr/>
        </p:nvSpPr>
        <p:spPr bwMode="auto">
          <a:xfrm flipV="1">
            <a:off x="4643438" y="5805488"/>
            <a:ext cx="17287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4353" name="Oval 18"/>
          <p:cNvSpPr>
            <a:spLocks noChangeArrowheads="1"/>
          </p:cNvSpPr>
          <p:nvPr/>
        </p:nvSpPr>
        <p:spPr bwMode="auto">
          <a:xfrm>
            <a:off x="4572000" y="4687888"/>
            <a:ext cx="71438" cy="71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54" name="Oval 19"/>
          <p:cNvSpPr>
            <a:spLocks noChangeArrowheads="1"/>
          </p:cNvSpPr>
          <p:nvPr/>
        </p:nvSpPr>
        <p:spPr bwMode="auto">
          <a:xfrm>
            <a:off x="4572000" y="5768975"/>
            <a:ext cx="71438" cy="71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55" name="Text Box 20"/>
          <p:cNvSpPr txBox="1">
            <a:spLocks noChangeArrowheads="1"/>
          </p:cNvSpPr>
          <p:nvPr/>
        </p:nvSpPr>
        <p:spPr bwMode="auto">
          <a:xfrm>
            <a:off x="3851275" y="1628800"/>
            <a:ext cx="720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L</a:t>
            </a:r>
            <a:r>
              <a:rPr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4356" name="Text Box 21"/>
          <p:cNvSpPr txBox="1">
            <a:spLocks noChangeArrowheads="1"/>
          </p:cNvSpPr>
          <p:nvPr/>
        </p:nvSpPr>
        <p:spPr bwMode="auto">
          <a:xfrm>
            <a:off x="4932363" y="1628800"/>
            <a:ext cx="64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cs typeface="Arial" panose="020B0604020202020204" pitchFamily="34" charset="0"/>
              </a:rPr>
              <a:t>L</a:t>
            </a:r>
            <a:r>
              <a:rPr lang="en-US" altLang="zh-CN" baseline="-2500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14357" name="Text Box 22"/>
          <p:cNvSpPr txBox="1">
            <a:spLocks noChangeArrowheads="1"/>
          </p:cNvSpPr>
          <p:nvPr/>
        </p:nvSpPr>
        <p:spPr bwMode="auto">
          <a:xfrm>
            <a:off x="6877050" y="1628800"/>
            <a:ext cx="935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cs typeface="Arial" panose="020B0604020202020204" pitchFamily="34" charset="0"/>
              </a:rPr>
              <a:t>L</a:t>
            </a:r>
            <a:r>
              <a:rPr lang="en-US" altLang="zh-CN" baseline="-25000">
                <a:solidFill>
                  <a:srgbClr val="000000"/>
                </a:solidFill>
                <a:cs typeface="Arial" panose="020B0604020202020204" pitchFamily="34" charset="0"/>
              </a:rPr>
              <a:t>n</a:t>
            </a:r>
          </a:p>
        </p:txBody>
      </p:sp>
      <p:sp>
        <p:nvSpPr>
          <p:cNvPr id="14358" name="Text Box 23"/>
          <p:cNvSpPr txBox="1">
            <a:spLocks noChangeArrowheads="1"/>
          </p:cNvSpPr>
          <p:nvPr/>
        </p:nvSpPr>
        <p:spPr bwMode="auto">
          <a:xfrm>
            <a:off x="5148263" y="4221163"/>
            <a:ext cx="935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L</a:t>
            </a:r>
            <a:r>
              <a:rPr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eq</a:t>
            </a:r>
          </a:p>
        </p:txBody>
      </p:sp>
      <p:sp>
        <p:nvSpPr>
          <p:cNvPr id="14359" name="Text Box 24"/>
          <p:cNvSpPr txBox="1">
            <a:spLocks noChangeArrowheads="1"/>
          </p:cNvSpPr>
          <p:nvPr/>
        </p:nvSpPr>
        <p:spPr bwMode="auto">
          <a:xfrm>
            <a:off x="2987675" y="1773263"/>
            <a:ext cx="5032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cs typeface="Arial" panose="020B0604020202020204" pitchFamily="34" charset="0"/>
              </a:rPr>
              <a:t>+</a:t>
            </a:r>
          </a:p>
        </p:txBody>
      </p:sp>
      <p:sp>
        <p:nvSpPr>
          <p:cNvPr id="14360" name="Text Box 25"/>
          <p:cNvSpPr txBox="1">
            <a:spLocks noChangeArrowheads="1"/>
          </p:cNvSpPr>
          <p:nvPr/>
        </p:nvSpPr>
        <p:spPr bwMode="auto">
          <a:xfrm>
            <a:off x="4284663" y="4365625"/>
            <a:ext cx="503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cs typeface="Arial" panose="020B0604020202020204" pitchFamily="34" charset="0"/>
              </a:rPr>
              <a:t>+</a:t>
            </a:r>
          </a:p>
        </p:txBody>
      </p:sp>
      <p:sp>
        <p:nvSpPr>
          <p:cNvPr id="14361" name="Text Box 26"/>
          <p:cNvSpPr txBox="1">
            <a:spLocks noChangeArrowheads="1"/>
          </p:cNvSpPr>
          <p:nvPr/>
        </p:nvSpPr>
        <p:spPr bwMode="auto">
          <a:xfrm>
            <a:off x="2916238" y="3213125"/>
            <a:ext cx="503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cs typeface="Arial" panose="020B0604020202020204" pitchFamily="34" charset="0"/>
              </a:rPr>
              <a:t>-</a:t>
            </a:r>
          </a:p>
        </p:txBody>
      </p:sp>
      <p:sp>
        <p:nvSpPr>
          <p:cNvPr id="14362" name="Text Box 27"/>
          <p:cNvSpPr txBox="1">
            <a:spLocks noChangeArrowheads="1"/>
          </p:cNvSpPr>
          <p:nvPr/>
        </p:nvSpPr>
        <p:spPr bwMode="auto">
          <a:xfrm>
            <a:off x="4211638" y="5661025"/>
            <a:ext cx="503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cs typeface="Arial" panose="020B0604020202020204" pitchFamily="34" charset="0"/>
              </a:rPr>
              <a:t>-</a:t>
            </a:r>
          </a:p>
        </p:txBody>
      </p:sp>
      <p:sp>
        <p:nvSpPr>
          <p:cNvPr id="14363" name="Line 28"/>
          <p:cNvSpPr>
            <a:spLocks noChangeShapeType="1"/>
          </p:cNvSpPr>
          <p:nvPr/>
        </p:nvSpPr>
        <p:spPr bwMode="auto">
          <a:xfrm>
            <a:off x="3492499" y="2133624"/>
            <a:ext cx="358775" cy="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4364" name="Line 29"/>
          <p:cNvSpPr>
            <a:spLocks noChangeShapeType="1"/>
          </p:cNvSpPr>
          <p:nvPr/>
        </p:nvSpPr>
        <p:spPr bwMode="auto">
          <a:xfrm flipV="1">
            <a:off x="4859833" y="4724400"/>
            <a:ext cx="35986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4365" name="Text Box 30"/>
          <p:cNvSpPr txBox="1">
            <a:spLocks noChangeArrowheads="1"/>
          </p:cNvSpPr>
          <p:nvPr/>
        </p:nvSpPr>
        <p:spPr bwMode="auto">
          <a:xfrm>
            <a:off x="2987675" y="242096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u</a:t>
            </a:r>
          </a:p>
        </p:txBody>
      </p:sp>
      <p:sp>
        <p:nvSpPr>
          <p:cNvPr id="14366" name="Text Box 31"/>
          <p:cNvSpPr txBox="1">
            <a:spLocks noChangeArrowheads="1"/>
          </p:cNvSpPr>
          <p:nvPr/>
        </p:nvSpPr>
        <p:spPr bwMode="auto">
          <a:xfrm>
            <a:off x="4211638" y="508476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u</a:t>
            </a:r>
          </a:p>
        </p:txBody>
      </p:sp>
      <p:sp>
        <p:nvSpPr>
          <p:cNvPr id="14367" name="Text Box 32"/>
          <p:cNvSpPr txBox="1">
            <a:spLocks noChangeArrowheads="1"/>
          </p:cNvSpPr>
          <p:nvPr/>
        </p:nvSpPr>
        <p:spPr bwMode="auto">
          <a:xfrm>
            <a:off x="3563938" y="1628800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4368" name="Text Box 33"/>
          <p:cNvSpPr txBox="1">
            <a:spLocks noChangeArrowheads="1"/>
          </p:cNvSpPr>
          <p:nvPr/>
        </p:nvSpPr>
        <p:spPr bwMode="auto">
          <a:xfrm>
            <a:off x="4787900" y="4292600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4369" name="Freeform 43"/>
          <p:cNvSpPr>
            <a:spLocks/>
          </p:cNvSpPr>
          <p:nvPr/>
        </p:nvSpPr>
        <p:spPr bwMode="auto">
          <a:xfrm>
            <a:off x="3995738" y="1989163"/>
            <a:ext cx="431800" cy="142875"/>
          </a:xfrm>
          <a:custGeom>
            <a:avLst/>
            <a:gdLst>
              <a:gd name="T0" fmla="*/ 0 w 726"/>
              <a:gd name="T1" fmla="*/ 142875 h 90"/>
              <a:gd name="T2" fmla="*/ 54124 w 726"/>
              <a:gd name="T3" fmla="*/ 0 h 90"/>
              <a:gd name="T4" fmla="*/ 108247 w 726"/>
              <a:gd name="T5" fmla="*/ 142875 h 90"/>
              <a:gd name="T6" fmla="*/ 162371 w 726"/>
              <a:gd name="T7" fmla="*/ 0 h 90"/>
              <a:gd name="T8" fmla="*/ 215900 w 726"/>
              <a:gd name="T9" fmla="*/ 142875 h 90"/>
              <a:gd name="T10" fmla="*/ 270024 w 726"/>
              <a:gd name="T11" fmla="*/ 0 h 90"/>
              <a:gd name="T12" fmla="*/ 324147 w 726"/>
              <a:gd name="T13" fmla="*/ 142875 h 90"/>
              <a:gd name="T14" fmla="*/ 378271 w 726"/>
              <a:gd name="T15" fmla="*/ 0 h 90"/>
              <a:gd name="T16" fmla="*/ 431800 w 726"/>
              <a:gd name="T17" fmla="*/ 142875 h 9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6" h="90">
                <a:moveTo>
                  <a:pt x="0" y="90"/>
                </a:moveTo>
                <a:cubicBezTo>
                  <a:pt x="30" y="45"/>
                  <a:pt x="61" y="0"/>
                  <a:pt x="91" y="0"/>
                </a:cubicBezTo>
                <a:cubicBezTo>
                  <a:pt x="121" y="0"/>
                  <a:pt x="152" y="90"/>
                  <a:pt x="182" y="90"/>
                </a:cubicBezTo>
                <a:cubicBezTo>
                  <a:pt x="212" y="90"/>
                  <a:pt x="243" y="0"/>
                  <a:pt x="273" y="0"/>
                </a:cubicBezTo>
                <a:cubicBezTo>
                  <a:pt x="303" y="0"/>
                  <a:pt x="333" y="90"/>
                  <a:pt x="363" y="90"/>
                </a:cubicBezTo>
                <a:cubicBezTo>
                  <a:pt x="393" y="90"/>
                  <a:pt x="424" y="0"/>
                  <a:pt x="454" y="0"/>
                </a:cubicBezTo>
                <a:cubicBezTo>
                  <a:pt x="484" y="0"/>
                  <a:pt x="515" y="90"/>
                  <a:pt x="545" y="90"/>
                </a:cubicBezTo>
                <a:cubicBezTo>
                  <a:pt x="575" y="90"/>
                  <a:pt x="606" y="0"/>
                  <a:pt x="636" y="0"/>
                </a:cubicBezTo>
                <a:cubicBezTo>
                  <a:pt x="666" y="0"/>
                  <a:pt x="696" y="45"/>
                  <a:pt x="726" y="9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70" name="Freeform 44"/>
          <p:cNvSpPr>
            <a:spLocks/>
          </p:cNvSpPr>
          <p:nvPr/>
        </p:nvSpPr>
        <p:spPr bwMode="auto">
          <a:xfrm>
            <a:off x="5148263" y="1989163"/>
            <a:ext cx="431800" cy="142875"/>
          </a:xfrm>
          <a:custGeom>
            <a:avLst/>
            <a:gdLst>
              <a:gd name="T0" fmla="*/ 0 w 726"/>
              <a:gd name="T1" fmla="*/ 142875 h 90"/>
              <a:gd name="T2" fmla="*/ 54124 w 726"/>
              <a:gd name="T3" fmla="*/ 0 h 90"/>
              <a:gd name="T4" fmla="*/ 108247 w 726"/>
              <a:gd name="T5" fmla="*/ 142875 h 90"/>
              <a:gd name="T6" fmla="*/ 162371 w 726"/>
              <a:gd name="T7" fmla="*/ 0 h 90"/>
              <a:gd name="T8" fmla="*/ 215900 w 726"/>
              <a:gd name="T9" fmla="*/ 142875 h 90"/>
              <a:gd name="T10" fmla="*/ 270024 w 726"/>
              <a:gd name="T11" fmla="*/ 0 h 90"/>
              <a:gd name="T12" fmla="*/ 324147 w 726"/>
              <a:gd name="T13" fmla="*/ 142875 h 90"/>
              <a:gd name="T14" fmla="*/ 378271 w 726"/>
              <a:gd name="T15" fmla="*/ 0 h 90"/>
              <a:gd name="T16" fmla="*/ 431800 w 726"/>
              <a:gd name="T17" fmla="*/ 142875 h 9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6" h="90">
                <a:moveTo>
                  <a:pt x="0" y="90"/>
                </a:moveTo>
                <a:cubicBezTo>
                  <a:pt x="30" y="45"/>
                  <a:pt x="61" y="0"/>
                  <a:pt x="91" y="0"/>
                </a:cubicBezTo>
                <a:cubicBezTo>
                  <a:pt x="121" y="0"/>
                  <a:pt x="152" y="90"/>
                  <a:pt x="182" y="90"/>
                </a:cubicBezTo>
                <a:cubicBezTo>
                  <a:pt x="212" y="90"/>
                  <a:pt x="243" y="0"/>
                  <a:pt x="273" y="0"/>
                </a:cubicBezTo>
                <a:cubicBezTo>
                  <a:pt x="303" y="0"/>
                  <a:pt x="333" y="90"/>
                  <a:pt x="363" y="90"/>
                </a:cubicBezTo>
                <a:cubicBezTo>
                  <a:pt x="393" y="90"/>
                  <a:pt x="424" y="0"/>
                  <a:pt x="454" y="0"/>
                </a:cubicBezTo>
                <a:cubicBezTo>
                  <a:pt x="484" y="0"/>
                  <a:pt x="515" y="90"/>
                  <a:pt x="545" y="90"/>
                </a:cubicBezTo>
                <a:cubicBezTo>
                  <a:pt x="575" y="90"/>
                  <a:pt x="606" y="0"/>
                  <a:pt x="636" y="0"/>
                </a:cubicBezTo>
                <a:cubicBezTo>
                  <a:pt x="666" y="0"/>
                  <a:pt x="696" y="45"/>
                  <a:pt x="726" y="9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71" name="Freeform 45"/>
          <p:cNvSpPr>
            <a:spLocks/>
          </p:cNvSpPr>
          <p:nvPr/>
        </p:nvSpPr>
        <p:spPr bwMode="auto">
          <a:xfrm>
            <a:off x="7019925" y="1989163"/>
            <a:ext cx="431800" cy="142875"/>
          </a:xfrm>
          <a:custGeom>
            <a:avLst/>
            <a:gdLst>
              <a:gd name="T0" fmla="*/ 0 w 726"/>
              <a:gd name="T1" fmla="*/ 142875 h 90"/>
              <a:gd name="T2" fmla="*/ 54124 w 726"/>
              <a:gd name="T3" fmla="*/ 0 h 90"/>
              <a:gd name="T4" fmla="*/ 108247 w 726"/>
              <a:gd name="T5" fmla="*/ 142875 h 90"/>
              <a:gd name="T6" fmla="*/ 162371 w 726"/>
              <a:gd name="T7" fmla="*/ 0 h 90"/>
              <a:gd name="T8" fmla="*/ 215900 w 726"/>
              <a:gd name="T9" fmla="*/ 142875 h 90"/>
              <a:gd name="T10" fmla="*/ 270024 w 726"/>
              <a:gd name="T11" fmla="*/ 0 h 90"/>
              <a:gd name="T12" fmla="*/ 324147 w 726"/>
              <a:gd name="T13" fmla="*/ 142875 h 90"/>
              <a:gd name="T14" fmla="*/ 378271 w 726"/>
              <a:gd name="T15" fmla="*/ 0 h 90"/>
              <a:gd name="T16" fmla="*/ 431800 w 726"/>
              <a:gd name="T17" fmla="*/ 142875 h 9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6" h="90">
                <a:moveTo>
                  <a:pt x="0" y="90"/>
                </a:moveTo>
                <a:cubicBezTo>
                  <a:pt x="30" y="45"/>
                  <a:pt x="61" y="0"/>
                  <a:pt x="91" y="0"/>
                </a:cubicBezTo>
                <a:cubicBezTo>
                  <a:pt x="121" y="0"/>
                  <a:pt x="152" y="90"/>
                  <a:pt x="182" y="90"/>
                </a:cubicBezTo>
                <a:cubicBezTo>
                  <a:pt x="212" y="90"/>
                  <a:pt x="243" y="0"/>
                  <a:pt x="273" y="0"/>
                </a:cubicBezTo>
                <a:cubicBezTo>
                  <a:pt x="303" y="0"/>
                  <a:pt x="333" y="90"/>
                  <a:pt x="363" y="90"/>
                </a:cubicBezTo>
                <a:cubicBezTo>
                  <a:pt x="393" y="90"/>
                  <a:pt x="424" y="0"/>
                  <a:pt x="454" y="0"/>
                </a:cubicBezTo>
                <a:cubicBezTo>
                  <a:pt x="484" y="0"/>
                  <a:pt x="515" y="90"/>
                  <a:pt x="545" y="90"/>
                </a:cubicBezTo>
                <a:cubicBezTo>
                  <a:pt x="575" y="90"/>
                  <a:pt x="606" y="0"/>
                  <a:pt x="636" y="0"/>
                </a:cubicBezTo>
                <a:cubicBezTo>
                  <a:pt x="666" y="0"/>
                  <a:pt x="696" y="45"/>
                  <a:pt x="726" y="9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72" name="Freeform 46"/>
          <p:cNvSpPr>
            <a:spLocks/>
          </p:cNvSpPr>
          <p:nvPr/>
        </p:nvSpPr>
        <p:spPr bwMode="auto">
          <a:xfrm>
            <a:off x="5364163" y="4581525"/>
            <a:ext cx="431800" cy="142875"/>
          </a:xfrm>
          <a:custGeom>
            <a:avLst/>
            <a:gdLst>
              <a:gd name="T0" fmla="*/ 0 w 726"/>
              <a:gd name="T1" fmla="*/ 142875 h 90"/>
              <a:gd name="T2" fmla="*/ 54124 w 726"/>
              <a:gd name="T3" fmla="*/ 0 h 90"/>
              <a:gd name="T4" fmla="*/ 108247 w 726"/>
              <a:gd name="T5" fmla="*/ 142875 h 90"/>
              <a:gd name="T6" fmla="*/ 162371 w 726"/>
              <a:gd name="T7" fmla="*/ 0 h 90"/>
              <a:gd name="T8" fmla="*/ 215900 w 726"/>
              <a:gd name="T9" fmla="*/ 142875 h 90"/>
              <a:gd name="T10" fmla="*/ 270024 w 726"/>
              <a:gd name="T11" fmla="*/ 0 h 90"/>
              <a:gd name="T12" fmla="*/ 324147 w 726"/>
              <a:gd name="T13" fmla="*/ 142875 h 90"/>
              <a:gd name="T14" fmla="*/ 378271 w 726"/>
              <a:gd name="T15" fmla="*/ 0 h 90"/>
              <a:gd name="T16" fmla="*/ 431800 w 726"/>
              <a:gd name="T17" fmla="*/ 142875 h 9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6" h="90">
                <a:moveTo>
                  <a:pt x="0" y="90"/>
                </a:moveTo>
                <a:cubicBezTo>
                  <a:pt x="30" y="45"/>
                  <a:pt x="61" y="0"/>
                  <a:pt x="91" y="0"/>
                </a:cubicBezTo>
                <a:cubicBezTo>
                  <a:pt x="121" y="0"/>
                  <a:pt x="152" y="90"/>
                  <a:pt x="182" y="90"/>
                </a:cubicBezTo>
                <a:cubicBezTo>
                  <a:pt x="212" y="90"/>
                  <a:pt x="243" y="0"/>
                  <a:pt x="273" y="0"/>
                </a:cubicBezTo>
                <a:cubicBezTo>
                  <a:pt x="303" y="0"/>
                  <a:pt x="333" y="90"/>
                  <a:pt x="363" y="90"/>
                </a:cubicBezTo>
                <a:cubicBezTo>
                  <a:pt x="393" y="90"/>
                  <a:pt x="424" y="0"/>
                  <a:pt x="454" y="0"/>
                </a:cubicBezTo>
                <a:cubicBezTo>
                  <a:pt x="484" y="0"/>
                  <a:pt x="515" y="90"/>
                  <a:pt x="545" y="90"/>
                </a:cubicBezTo>
                <a:cubicBezTo>
                  <a:pt x="575" y="90"/>
                  <a:pt x="606" y="0"/>
                  <a:pt x="636" y="0"/>
                </a:cubicBezTo>
                <a:cubicBezTo>
                  <a:pt x="666" y="0"/>
                  <a:pt x="696" y="45"/>
                  <a:pt x="726" y="9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373" name="Object 4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187450" y="4298950"/>
          <a:ext cx="177800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6" name="Equation" r:id="rId3" imgW="634725" imgH="431613" progId="Equation.DSMT4">
                  <p:embed/>
                </p:oleObj>
              </mc:Choice>
              <mc:Fallback>
                <p:oleObj name="Equation" r:id="rId3" imgW="634725" imgH="431613" progId="Equation.DSMT4">
                  <p:embed/>
                  <p:pic>
                    <p:nvPicPr>
                      <p:cNvPr id="0" name="Object 4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298950"/>
                        <a:ext cx="1778000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4" name="Rectangle 50"/>
          <p:cNvSpPr>
            <a:spLocks noGrp="1" noChangeArrowheads="1"/>
          </p:cNvSpPr>
          <p:nvPr>
            <p:ph type="title"/>
          </p:nvPr>
        </p:nvSpPr>
        <p:spPr>
          <a:xfrm>
            <a:off x="611560" y="277813"/>
            <a:ext cx="8075240" cy="393700"/>
          </a:xfrm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§6-3  </a:t>
            </a:r>
            <a:r>
              <a:rPr lang="zh-CN" altLang="en-US" dirty="0" smtClean="0"/>
              <a:t>电容、电感元件的串并联</a:t>
            </a:r>
          </a:p>
        </p:txBody>
      </p:sp>
      <p:sp>
        <p:nvSpPr>
          <p:cNvPr id="39" name="Line 14"/>
          <p:cNvSpPr>
            <a:spLocks noChangeShapeType="1"/>
          </p:cNvSpPr>
          <p:nvPr/>
        </p:nvSpPr>
        <p:spPr bwMode="auto">
          <a:xfrm flipV="1">
            <a:off x="5795964" y="4725144"/>
            <a:ext cx="5635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11560" y="908720"/>
            <a:ext cx="4112840" cy="522220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电感的并联</a:t>
            </a:r>
          </a:p>
        </p:txBody>
      </p:sp>
      <p:sp>
        <p:nvSpPr>
          <p:cNvPr id="15363" name="Line 3"/>
          <p:cNvSpPr>
            <a:spLocks noChangeShapeType="1"/>
          </p:cNvSpPr>
          <p:nvPr/>
        </p:nvSpPr>
        <p:spPr bwMode="auto">
          <a:xfrm>
            <a:off x="3348038" y="2061170"/>
            <a:ext cx="2651125" cy="630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 flipV="1">
            <a:off x="6011862" y="2061168"/>
            <a:ext cx="576263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>
            <a:off x="6659563" y="2061170"/>
            <a:ext cx="288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369" name="Oval 9"/>
          <p:cNvSpPr>
            <a:spLocks noChangeArrowheads="1"/>
          </p:cNvSpPr>
          <p:nvPr/>
        </p:nvSpPr>
        <p:spPr bwMode="auto">
          <a:xfrm>
            <a:off x="3276600" y="2024658"/>
            <a:ext cx="71438" cy="730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70" name="Oval 10"/>
          <p:cNvSpPr>
            <a:spLocks noChangeArrowheads="1"/>
          </p:cNvSpPr>
          <p:nvPr/>
        </p:nvSpPr>
        <p:spPr bwMode="auto">
          <a:xfrm>
            <a:off x="3203575" y="3177183"/>
            <a:ext cx="71438" cy="730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 flipV="1">
            <a:off x="4643438" y="4725144"/>
            <a:ext cx="6492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 flipH="1">
            <a:off x="6372225" y="4724400"/>
            <a:ext cx="0" cy="1068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 flipV="1">
            <a:off x="4643438" y="5805488"/>
            <a:ext cx="17287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375" name="Oval 15"/>
          <p:cNvSpPr>
            <a:spLocks noChangeArrowheads="1"/>
          </p:cNvSpPr>
          <p:nvPr/>
        </p:nvSpPr>
        <p:spPr bwMode="auto">
          <a:xfrm>
            <a:off x="4572000" y="4687888"/>
            <a:ext cx="71438" cy="7143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76" name="Oval 16"/>
          <p:cNvSpPr>
            <a:spLocks noChangeArrowheads="1"/>
          </p:cNvSpPr>
          <p:nvPr/>
        </p:nvSpPr>
        <p:spPr bwMode="auto">
          <a:xfrm>
            <a:off x="4572000" y="5768975"/>
            <a:ext cx="71438" cy="714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4356100" y="2421533"/>
            <a:ext cx="5032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L</a:t>
            </a:r>
            <a:r>
              <a:rPr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5292725" y="2421533"/>
            <a:ext cx="5032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cs typeface="Arial" panose="020B0604020202020204" pitchFamily="34" charset="0"/>
              </a:rPr>
              <a:t>L</a:t>
            </a:r>
            <a:r>
              <a:rPr lang="en-US" altLang="zh-CN" baseline="-2500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15379" name="Text Box 19"/>
          <p:cNvSpPr txBox="1">
            <a:spLocks noChangeArrowheads="1"/>
          </p:cNvSpPr>
          <p:nvPr/>
        </p:nvSpPr>
        <p:spPr bwMode="auto">
          <a:xfrm>
            <a:off x="6877050" y="2421533"/>
            <a:ext cx="935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cs typeface="Arial" panose="020B0604020202020204" pitchFamily="34" charset="0"/>
              </a:rPr>
              <a:t>L</a:t>
            </a:r>
            <a:r>
              <a:rPr lang="en-US" altLang="zh-CN" baseline="-25000">
                <a:solidFill>
                  <a:srgbClr val="000000"/>
                </a:solidFill>
                <a:cs typeface="Arial" panose="020B0604020202020204" pitchFamily="34" charset="0"/>
              </a:rPr>
              <a:t>n</a:t>
            </a:r>
          </a:p>
        </p:txBody>
      </p:sp>
      <p:sp>
        <p:nvSpPr>
          <p:cNvPr id="15380" name="Text Box 20"/>
          <p:cNvSpPr txBox="1">
            <a:spLocks noChangeArrowheads="1"/>
          </p:cNvSpPr>
          <p:nvPr/>
        </p:nvSpPr>
        <p:spPr bwMode="auto">
          <a:xfrm>
            <a:off x="5148263" y="4221163"/>
            <a:ext cx="935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L</a:t>
            </a:r>
            <a:r>
              <a:rPr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eq</a:t>
            </a:r>
          </a:p>
        </p:txBody>
      </p:sp>
      <p:sp>
        <p:nvSpPr>
          <p:cNvPr id="15381" name="Text Box 21"/>
          <p:cNvSpPr txBox="1">
            <a:spLocks noChangeArrowheads="1"/>
          </p:cNvSpPr>
          <p:nvPr/>
        </p:nvSpPr>
        <p:spPr bwMode="auto">
          <a:xfrm>
            <a:off x="2987675" y="1700808"/>
            <a:ext cx="5032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cs typeface="Arial" panose="020B0604020202020204" pitchFamily="34" charset="0"/>
              </a:rPr>
              <a:t>+</a:t>
            </a:r>
          </a:p>
        </p:txBody>
      </p:sp>
      <p:sp>
        <p:nvSpPr>
          <p:cNvPr id="15382" name="Text Box 22"/>
          <p:cNvSpPr txBox="1">
            <a:spLocks noChangeArrowheads="1"/>
          </p:cNvSpPr>
          <p:nvPr/>
        </p:nvSpPr>
        <p:spPr bwMode="auto">
          <a:xfrm>
            <a:off x="4284663" y="4365625"/>
            <a:ext cx="503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cs typeface="Arial" panose="020B0604020202020204" pitchFamily="34" charset="0"/>
              </a:rPr>
              <a:t>+</a:t>
            </a:r>
          </a:p>
        </p:txBody>
      </p:sp>
      <p:sp>
        <p:nvSpPr>
          <p:cNvPr id="15383" name="Text Box 23"/>
          <p:cNvSpPr txBox="1">
            <a:spLocks noChangeArrowheads="1"/>
          </p:cNvSpPr>
          <p:nvPr/>
        </p:nvSpPr>
        <p:spPr bwMode="auto">
          <a:xfrm>
            <a:off x="2916238" y="3140670"/>
            <a:ext cx="503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cs typeface="Arial" panose="020B0604020202020204" pitchFamily="34" charset="0"/>
              </a:rPr>
              <a:t>-</a:t>
            </a:r>
          </a:p>
        </p:txBody>
      </p:sp>
      <p:sp>
        <p:nvSpPr>
          <p:cNvPr id="15384" name="Text Box 24"/>
          <p:cNvSpPr txBox="1">
            <a:spLocks noChangeArrowheads="1"/>
          </p:cNvSpPr>
          <p:nvPr/>
        </p:nvSpPr>
        <p:spPr bwMode="auto">
          <a:xfrm>
            <a:off x="4211638" y="5661025"/>
            <a:ext cx="503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cs typeface="Arial" panose="020B0604020202020204" pitchFamily="34" charset="0"/>
              </a:rPr>
              <a:t>-</a:t>
            </a:r>
          </a:p>
        </p:txBody>
      </p:sp>
      <p:sp>
        <p:nvSpPr>
          <p:cNvPr id="15385" name="Line 25"/>
          <p:cNvSpPr>
            <a:spLocks noChangeShapeType="1"/>
          </p:cNvSpPr>
          <p:nvPr/>
        </p:nvSpPr>
        <p:spPr bwMode="auto">
          <a:xfrm flipV="1">
            <a:off x="3492500" y="2061168"/>
            <a:ext cx="393700" cy="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387" name="Text Box 27"/>
          <p:cNvSpPr txBox="1">
            <a:spLocks noChangeArrowheads="1"/>
          </p:cNvSpPr>
          <p:nvPr/>
        </p:nvSpPr>
        <p:spPr bwMode="auto">
          <a:xfrm>
            <a:off x="2987675" y="2348508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u</a:t>
            </a:r>
          </a:p>
        </p:txBody>
      </p:sp>
      <p:sp>
        <p:nvSpPr>
          <p:cNvPr id="15388" name="Text Box 28"/>
          <p:cNvSpPr txBox="1">
            <a:spLocks noChangeArrowheads="1"/>
          </p:cNvSpPr>
          <p:nvPr/>
        </p:nvSpPr>
        <p:spPr bwMode="auto">
          <a:xfrm>
            <a:off x="4211638" y="508476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u</a:t>
            </a:r>
          </a:p>
        </p:txBody>
      </p:sp>
      <p:sp>
        <p:nvSpPr>
          <p:cNvPr id="15389" name="Text Box 29"/>
          <p:cNvSpPr txBox="1">
            <a:spLocks noChangeArrowheads="1"/>
          </p:cNvSpPr>
          <p:nvPr/>
        </p:nvSpPr>
        <p:spPr bwMode="auto">
          <a:xfrm>
            <a:off x="3554694" y="2336800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5390" name="Text Box 30"/>
          <p:cNvSpPr txBox="1">
            <a:spLocks noChangeArrowheads="1"/>
          </p:cNvSpPr>
          <p:nvPr/>
        </p:nvSpPr>
        <p:spPr bwMode="auto">
          <a:xfrm>
            <a:off x="4787900" y="422116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5392" name="Line 32"/>
          <p:cNvSpPr>
            <a:spLocks noChangeShapeType="1"/>
          </p:cNvSpPr>
          <p:nvPr/>
        </p:nvSpPr>
        <p:spPr bwMode="auto">
          <a:xfrm flipH="1">
            <a:off x="5219700" y="2061170"/>
            <a:ext cx="0" cy="287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393" name="Line 33"/>
          <p:cNvSpPr>
            <a:spLocks noChangeShapeType="1"/>
          </p:cNvSpPr>
          <p:nvPr/>
        </p:nvSpPr>
        <p:spPr bwMode="auto">
          <a:xfrm>
            <a:off x="5219700" y="2780308"/>
            <a:ext cx="0" cy="42783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394" name="Line 34"/>
          <p:cNvSpPr>
            <a:spLocks noChangeShapeType="1"/>
          </p:cNvSpPr>
          <p:nvPr/>
        </p:nvSpPr>
        <p:spPr bwMode="auto">
          <a:xfrm flipH="1">
            <a:off x="4284663" y="2780308"/>
            <a:ext cx="0" cy="4436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395" name="Line 35"/>
          <p:cNvSpPr>
            <a:spLocks noChangeShapeType="1"/>
          </p:cNvSpPr>
          <p:nvPr/>
        </p:nvSpPr>
        <p:spPr bwMode="auto">
          <a:xfrm flipH="1">
            <a:off x="4284663" y="2061170"/>
            <a:ext cx="0" cy="287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396" name="Line 36"/>
          <p:cNvSpPr>
            <a:spLocks noChangeShapeType="1"/>
          </p:cNvSpPr>
          <p:nvPr/>
        </p:nvSpPr>
        <p:spPr bwMode="auto">
          <a:xfrm flipV="1">
            <a:off x="6078538" y="3200995"/>
            <a:ext cx="581025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398" name="Line 38"/>
          <p:cNvSpPr>
            <a:spLocks noChangeShapeType="1"/>
          </p:cNvSpPr>
          <p:nvPr/>
        </p:nvSpPr>
        <p:spPr bwMode="auto">
          <a:xfrm flipH="1">
            <a:off x="6948486" y="2780308"/>
            <a:ext cx="0" cy="4206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399" name="Line 39"/>
          <p:cNvSpPr>
            <a:spLocks noChangeShapeType="1"/>
          </p:cNvSpPr>
          <p:nvPr/>
        </p:nvSpPr>
        <p:spPr bwMode="auto">
          <a:xfrm flipH="1">
            <a:off x="6948488" y="2061170"/>
            <a:ext cx="0" cy="287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400" name="Oval 40"/>
          <p:cNvSpPr>
            <a:spLocks noChangeArrowheads="1"/>
          </p:cNvSpPr>
          <p:nvPr/>
        </p:nvSpPr>
        <p:spPr bwMode="auto">
          <a:xfrm>
            <a:off x="4246563" y="2024658"/>
            <a:ext cx="71437" cy="714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401" name="Oval 41"/>
          <p:cNvSpPr>
            <a:spLocks noChangeArrowheads="1"/>
          </p:cNvSpPr>
          <p:nvPr/>
        </p:nvSpPr>
        <p:spPr bwMode="auto">
          <a:xfrm>
            <a:off x="5184775" y="2024658"/>
            <a:ext cx="71438" cy="714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402" name="Oval 42"/>
          <p:cNvSpPr>
            <a:spLocks noChangeArrowheads="1"/>
          </p:cNvSpPr>
          <p:nvPr/>
        </p:nvSpPr>
        <p:spPr bwMode="auto">
          <a:xfrm>
            <a:off x="4246563" y="3177183"/>
            <a:ext cx="71437" cy="714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403" name="Oval 43"/>
          <p:cNvSpPr>
            <a:spLocks noChangeArrowheads="1"/>
          </p:cNvSpPr>
          <p:nvPr/>
        </p:nvSpPr>
        <p:spPr bwMode="auto">
          <a:xfrm>
            <a:off x="5184775" y="3177183"/>
            <a:ext cx="71438" cy="714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404" name="Freeform 54"/>
          <p:cNvSpPr>
            <a:spLocks/>
          </p:cNvSpPr>
          <p:nvPr/>
        </p:nvSpPr>
        <p:spPr bwMode="auto">
          <a:xfrm rot="5400000">
            <a:off x="4140201" y="2492970"/>
            <a:ext cx="431800" cy="142875"/>
          </a:xfrm>
          <a:custGeom>
            <a:avLst/>
            <a:gdLst>
              <a:gd name="T0" fmla="*/ 0 w 726"/>
              <a:gd name="T1" fmla="*/ 142875 h 90"/>
              <a:gd name="T2" fmla="*/ 54124 w 726"/>
              <a:gd name="T3" fmla="*/ 0 h 90"/>
              <a:gd name="T4" fmla="*/ 108247 w 726"/>
              <a:gd name="T5" fmla="*/ 142875 h 90"/>
              <a:gd name="T6" fmla="*/ 162371 w 726"/>
              <a:gd name="T7" fmla="*/ 0 h 90"/>
              <a:gd name="T8" fmla="*/ 215900 w 726"/>
              <a:gd name="T9" fmla="*/ 142875 h 90"/>
              <a:gd name="T10" fmla="*/ 270024 w 726"/>
              <a:gd name="T11" fmla="*/ 0 h 90"/>
              <a:gd name="T12" fmla="*/ 324147 w 726"/>
              <a:gd name="T13" fmla="*/ 142875 h 90"/>
              <a:gd name="T14" fmla="*/ 378271 w 726"/>
              <a:gd name="T15" fmla="*/ 0 h 90"/>
              <a:gd name="T16" fmla="*/ 431800 w 726"/>
              <a:gd name="T17" fmla="*/ 142875 h 9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6" h="90">
                <a:moveTo>
                  <a:pt x="0" y="90"/>
                </a:moveTo>
                <a:cubicBezTo>
                  <a:pt x="30" y="45"/>
                  <a:pt x="61" y="0"/>
                  <a:pt x="91" y="0"/>
                </a:cubicBezTo>
                <a:cubicBezTo>
                  <a:pt x="121" y="0"/>
                  <a:pt x="152" y="90"/>
                  <a:pt x="182" y="90"/>
                </a:cubicBezTo>
                <a:cubicBezTo>
                  <a:pt x="212" y="90"/>
                  <a:pt x="243" y="0"/>
                  <a:pt x="273" y="0"/>
                </a:cubicBezTo>
                <a:cubicBezTo>
                  <a:pt x="303" y="0"/>
                  <a:pt x="333" y="90"/>
                  <a:pt x="363" y="90"/>
                </a:cubicBezTo>
                <a:cubicBezTo>
                  <a:pt x="393" y="90"/>
                  <a:pt x="424" y="0"/>
                  <a:pt x="454" y="0"/>
                </a:cubicBezTo>
                <a:cubicBezTo>
                  <a:pt x="484" y="0"/>
                  <a:pt x="515" y="90"/>
                  <a:pt x="545" y="90"/>
                </a:cubicBezTo>
                <a:cubicBezTo>
                  <a:pt x="575" y="90"/>
                  <a:pt x="606" y="0"/>
                  <a:pt x="636" y="0"/>
                </a:cubicBezTo>
                <a:cubicBezTo>
                  <a:pt x="666" y="0"/>
                  <a:pt x="696" y="45"/>
                  <a:pt x="726" y="9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05" name="Freeform 55"/>
          <p:cNvSpPr>
            <a:spLocks/>
          </p:cNvSpPr>
          <p:nvPr/>
        </p:nvSpPr>
        <p:spPr bwMode="auto">
          <a:xfrm rot="5400000">
            <a:off x="5075238" y="2492970"/>
            <a:ext cx="431800" cy="142875"/>
          </a:xfrm>
          <a:custGeom>
            <a:avLst/>
            <a:gdLst>
              <a:gd name="T0" fmla="*/ 0 w 726"/>
              <a:gd name="T1" fmla="*/ 142875 h 90"/>
              <a:gd name="T2" fmla="*/ 54124 w 726"/>
              <a:gd name="T3" fmla="*/ 0 h 90"/>
              <a:gd name="T4" fmla="*/ 108247 w 726"/>
              <a:gd name="T5" fmla="*/ 142875 h 90"/>
              <a:gd name="T6" fmla="*/ 162371 w 726"/>
              <a:gd name="T7" fmla="*/ 0 h 90"/>
              <a:gd name="T8" fmla="*/ 215900 w 726"/>
              <a:gd name="T9" fmla="*/ 142875 h 90"/>
              <a:gd name="T10" fmla="*/ 270024 w 726"/>
              <a:gd name="T11" fmla="*/ 0 h 90"/>
              <a:gd name="T12" fmla="*/ 324147 w 726"/>
              <a:gd name="T13" fmla="*/ 142875 h 90"/>
              <a:gd name="T14" fmla="*/ 378271 w 726"/>
              <a:gd name="T15" fmla="*/ 0 h 90"/>
              <a:gd name="T16" fmla="*/ 431800 w 726"/>
              <a:gd name="T17" fmla="*/ 142875 h 9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6" h="90">
                <a:moveTo>
                  <a:pt x="0" y="90"/>
                </a:moveTo>
                <a:cubicBezTo>
                  <a:pt x="30" y="45"/>
                  <a:pt x="61" y="0"/>
                  <a:pt x="91" y="0"/>
                </a:cubicBezTo>
                <a:cubicBezTo>
                  <a:pt x="121" y="0"/>
                  <a:pt x="152" y="90"/>
                  <a:pt x="182" y="90"/>
                </a:cubicBezTo>
                <a:cubicBezTo>
                  <a:pt x="212" y="90"/>
                  <a:pt x="243" y="0"/>
                  <a:pt x="273" y="0"/>
                </a:cubicBezTo>
                <a:cubicBezTo>
                  <a:pt x="303" y="0"/>
                  <a:pt x="333" y="90"/>
                  <a:pt x="363" y="90"/>
                </a:cubicBezTo>
                <a:cubicBezTo>
                  <a:pt x="393" y="90"/>
                  <a:pt x="424" y="0"/>
                  <a:pt x="454" y="0"/>
                </a:cubicBezTo>
                <a:cubicBezTo>
                  <a:pt x="484" y="0"/>
                  <a:pt x="515" y="90"/>
                  <a:pt x="545" y="90"/>
                </a:cubicBezTo>
                <a:cubicBezTo>
                  <a:pt x="575" y="90"/>
                  <a:pt x="606" y="0"/>
                  <a:pt x="636" y="0"/>
                </a:cubicBezTo>
                <a:cubicBezTo>
                  <a:pt x="666" y="0"/>
                  <a:pt x="696" y="45"/>
                  <a:pt x="726" y="9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06" name="Freeform 56"/>
          <p:cNvSpPr>
            <a:spLocks/>
          </p:cNvSpPr>
          <p:nvPr/>
        </p:nvSpPr>
        <p:spPr bwMode="auto">
          <a:xfrm rot="5400000">
            <a:off x="6804026" y="2492970"/>
            <a:ext cx="431800" cy="142875"/>
          </a:xfrm>
          <a:custGeom>
            <a:avLst/>
            <a:gdLst>
              <a:gd name="T0" fmla="*/ 0 w 726"/>
              <a:gd name="T1" fmla="*/ 142875 h 90"/>
              <a:gd name="T2" fmla="*/ 54124 w 726"/>
              <a:gd name="T3" fmla="*/ 0 h 90"/>
              <a:gd name="T4" fmla="*/ 108247 w 726"/>
              <a:gd name="T5" fmla="*/ 142875 h 90"/>
              <a:gd name="T6" fmla="*/ 162371 w 726"/>
              <a:gd name="T7" fmla="*/ 0 h 90"/>
              <a:gd name="T8" fmla="*/ 215900 w 726"/>
              <a:gd name="T9" fmla="*/ 142875 h 90"/>
              <a:gd name="T10" fmla="*/ 270024 w 726"/>
              <a:gd name="T11" fmla="*/ 0 h 90"/>
              <a:gd name="T12" fmla="*/ 324147 w 726"/>
              <a:gd name="T13" fmla="*/ 142875 h 90"/>
              <a:gd name="T14" fmla="*/ 378271 w 726"/>
              <a:gd name="T15" fmla="*/ 0 h 90"/>
              <a:gd name="T16" fmla="*/ 431800 w 726"/>
              <a:gd name="T17" fmla="*/ 142875 h 9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6" h="90">
                <a:moveTo>
                  <a:pt x="0" y="90"/>
                </a:moveTo>
                <a:cubicBezTo>
                  <a:pt x="30" y="45"/>
                  <a:pt x="61" y="0"/>
                  <a:pt x="91" y="0"/>
                </a:cubicBezTo>
                <a:cubicBezTo>
                  <a:pt x="121" y="0"/>
                  <a:pt x="152" y="90"/>
                  <a:pt x="182" y="90"/>
                </a:cubicBezTo>
                <a:cubicBezTo>
                  <a:pt x="212" y="90"/>
                  <a:pt x="243" y="0"/>
                  <a:pt x="273" y="0"/>
                </a:cubicBezTo>
                <a:cubicBezTo>
                  <a:pt x="303" y="0"/>
                  <a:pt x="333" y="90"/>
                  <a:pt x="363" y="90"/>
                </a:cubicBezTo>
                <a:cubicBezTo>
                  <a:pt x="393" y="90"/>
                  <a:pt x="424" y="0"/>
                  <a:pt x="454" y="0"/>
                </a:cubicBezTo>
                <a:cubicBezTo>
                  <a:pt x="484" y="0"/>
                  <a:pt x="515" y="90"/>
                  <a:pt x="545" y="90"/>
                </a:cubicBezTo>
                <a:cubicBezTo>
                  <a:pt x="575" y="90"/>
                  <a:pt x="606" y="0"/>
                  <a:pt x="636" y="0"/>
                </a:cubicBezTo>
                <a:cubicBezTo>
                  <a:pt x="666" y="0"/>
                  <a:pt x="696" y="45"/>
                  <a:pt x="726" y="9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07" name="Freeform 57"/>
          <p:cNvSpPr>
            <a:spLocks/>
          </p:cNvSpPr>
          <p:nvPr/>
        </p:nvSpPr>
        <p:spPr bwMode="auto">
          <a:xfrm>
            <a:off x="5292725" y="4581525"/>
            <a:ext cx="431800" cy="142875"/>
          </a:xfrm>
          <a:custGeom>
            <a:avLst/>
            <a:gdLst>
              <a:gd name="T0" fmla="*/ 0 w 726"/>
              <a:gd name="T1" fmla="*/ 142875 h 90"/>
              <a:gd name="T2" fmla="*/ 54124 w 726"/>
              <a:gd name="T3" fmla="*/ 0 h 90"/>
              <a:gd name="T4" fmla="*/ 108247 w 726"/>
              <a:gd name="T5" fmla="*/ 142875 h 90"/>
              <a:gd name="T6" fmla="*/ 162371 w 726"/>
              <a:gd name="T7" fmla="*/ 0 h 90"/>
              <a:gd name="T8" fmla="*/ 215900 w 726"/>
              <a:gd name="T9" fmla="*/ 142875 h 90"/>
              <a:gd name="T10" fmla="*/ 270024 w 726"/>
              <a:gd name="T11" fmla="*/ 0 h 90"/>
              <a:gd name="T12" fmla="*/ 324147 w 726"/>
              <a:gd name="T13" fmla="*/ 142875 h 90"/>
              <a:gd name="T14" fmla="*/ 378271 w 726"/>
              <a:gd name="T15" fmla="*/ 0 h 90"/>
              <a:gd name="T16" fmla="*/ 431800 w 726"/>
              <a:gd name="T17" fmla="*/ 142875 h 9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6" h="90">
                <a:moveTo>
                  <a:pt x="0" y="90"/>
                </a:moveTo>
                <a:cubicBezTo>
                  <a:pt x="30" y="45"/>
                  <a:pt x="61" y="0"/>
                  <a:pt x="91" y="0"/>
                </a:cubicBezTo>
                <a:cubicBezTo>
                  <a:pt x="121" y="0"/>
                  <a:pt x="152" y="90"/>
                  <a:pt x="182" y="90"/>
                </a:cubicBezTo>
                <a:cubicBezTo>
                  <a:pt x="212" y="90"/>
                  <a:pt x="243" y="0"/>
                  <a:pt x="273" y="0"/>
                </a:cubicBezTo>
                <a:cubicBezTo>
                  <a:pt x="303" y="0"/>
                  <a:pt x="333" y="90"/>
                  <a:pt x="363" y="90"/>
                </a:cubicBezTo>
                <a:cubicBezTo>
                  <a:pt x="393" y="90"/>
                  <a:pt x="424" y="0"/>
                  <a:pt x="454" y="0"/>
                </a:cubicBezTo>
                <a:cubicBezTo>
                  <a:pt x="484" y="0"/>
                  <a:pt x="515" y="90"/>
                  <a:pt x="545" y="90"/>
                </a:cubicBezTo>
                <a:cubicBezTo>
                  <a:pt x="575" y="90"/>
                  <a:pt x="606" y="0"/>
                  <a:pt x="636" y="0"/>
                </a:cubicBezTo>
                <a:cubicBezTo>
                  <a:pt x="666" y="0"/>
                  <a:pt x="696" y="45"/>
                  <a:pt x="726" y="9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408" name="Object 5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403350" y="4581525"/>
          <a:ext cx="1744663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1" name="Equation" r:id="rId3" imgW="710891" imgH="431613" progId="Equation.DSMT4">
                  <p:embed/>
                </p:oleObj>
              </mc:Choice>
              <mc:Fallback>
                <p:oleObj name="Equation" r:id="rId3" imgW="710891" imgH="431613" progId="Equation.DSMT4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581525"/>
                        <a:ext cx="1744663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09" name="Rectangle 61"/>
          <p:cNvSpPr>
            <a:spLocks noGrp="1" noChangeArrowheads="1"/>
          </p:cNvSpPr>
          <p:nvPr>
            <p:ph type="title"/>
          </p:nvPr>
        </p:nvSpPr>
        <p:spPr>
          <a:xfrm>
            <a:off x="611560" y="277813"/>
            <a:ext cx="8075240" cy="393700"/>
          </a:xfrm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§6-3  </a:t>
            </a:r>
            <a:r>
              <a:rPr lang="zh-CN" altLang="en-US" dirty="0" smtClean="0"/>
              <a:t>电容、电感元件的串并联</a:t>
            </a:r>
          </a:p>
        </p:txBody>
      </p:sp>
      <p:sp>
        <p:nvSpPr>
          <p:cNvPr id="50" name="Line 3"/>
          <p:cNvSpPr>
            <a:spLocks noChangeShapeType="1"/>
          </p:cNvSpPr>
          <p:nvPr/>
        </p:nvSpPr>
        <p:spPr bwMode="auto">
          <a:xfrm>
            <a:off x="3348038" y="3201832"/>
            <a:ext cx="2651125" cy="630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1" name="Line 7"/>
          <p:cNvSpPr>
            <a:spLocks noChangeShapeType="1"/>
          </p:cNvSpPr>
          <p:nvPr/>
        </p:nvSpPr>
        <p:spPr bwMode="auto">
          <a:xfrm>
            <a:off x="6659563" y="3200995"/>
            <a:ext cx="288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2" name="Line 25"/>
          <p:cNvSpPr>
            <a:spLocks noChangeShapeType="1"/>
          </p:cNvSpPr>
          <p:nvPr/>
        </p:nvSpPr>
        <p:spPr bwMode="auto">
          <a:xfrm flipV="1">
            <a:off x="4795838" y="4725009"/>
            <a:ext cx="393700" cy="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3" name="Line 11"/>
          <p:cNvSpPr>
            <a:spLocks noChangeShapeType="1"/>
          </p:cNvSpPr>
          <p:nvPr/>
        </p:nvSpPr>
        <p:spPr bwMode="auto">
          <a:xfrm flipV="1">
            <a:off x="5724525" y="4725144"/>
            <a:ext cx="6492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0033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11560" y="908720"/>
            <a:ext cx="4112840" cy="522220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dirty="0" smtClean="0"/>
              <a:t>P134</a:t>
            </a:r>
          </a:p>
          <a:p>
            <a:pPr marL="1165225" indent="0" eaLnBrk="1" hangingPunct="1">
              <a:lnSpc>
                <a:spcPct val="150000"/>
              </a:lnSpc>
              <a:buNone/>
            </a:pPr>
            <a:r>
              <a:rPr lang="en-US" altLang="zh-CN" dirty="0" smtClean="0"/>
              <a:t>6-3</a:t>
            </a:r>
          </a:p>
          <a:p>
            <a:pPr marL="1165225" indent="0" eaLnBrk="1" hangingPunct="1">
              <a:lnSpc>
                <a:spcPct val="150000"/>
              </a:lnSpc>
              <a:buNone/>
            </a:pPr>
            <a:r>
              <a:rPr lang="en-US" altLang="zh-CN" dirty="0" smtClean="0"/>
              <a:t>6-4</a:t>
            </a:r>
          </a:p>
          <a:p>
            <a:pPr marL="1165225" indent="0" eaLnBrk="1" hangingPunct="1">
              <a:lnSpc>
                <a:spcPct val="150000"/>
              </a:lnSpc>
              <a:buNone/>
            </a:pPr>
            <a:r>
              <a:rPr lang="en-US" altLang="zh-CN" dirty="0" smtClean="0"/>
              <a:t>6-8</a:t>
            </a:r>
          </a:p>
          <a:p>
            <a:pPr marL="1165225" indent="0" eaLnBrk="1" hangingPunct="1">
              <a:lnSpc>
                <a:spcPct val="150000"/>
              </a:lnSpc>
              <a:buNone/>
            </a:pPr>
            <a:r>
              <a:rPr lang="en-US" altLang="zh-CN" dirty="0" smtClean="0"/>
              <a:t>6-9</a:t>
            </a:r>
            <a:endParaRPr lang="zh-CN" altLang="en-US" dirty="0" smtClean="0"/>
          </a:p>
        </p:txBody>
      </p:sp>
      <p:sp>
        <p:nvSpPr>
          <p:cNvPr id="15409" name="Rectangle 61"/>
          <p:cNvSpPr>
            <a:spLocks noGrp="1" noChangeArrowheads="1"/>
          </p:cNvSpPr>
          <p:nvPr>
            <p:ph type="title"/>
          </p:nvPr>
        </p:nvSpPr>
        <p:spPr>
          <a:xfrm>
            <a:off x="611560" y="277813"/>
            <a:ext cx="8075240" cy="393700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作业</a:t>
            </a:r>
          </a:p>
        </p:txBody>
      </p:sp>
    </p:spTree>
    <p:extLst>
      <p:ext uri="{BB962C8B-B14F-4D97-AF65-F5344CB8AC3E}">
        <p14:creationId xmlns:p14="http://schemas.microsoft.com/office/powerpoint/2010/main" val="169172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611560" y="1052736"/>
            <a:ext cx="30257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ea typeface="楷体_GB2312" pitchFamily="49" charset="-122"/>
              </a:rPr>
              <a:t>电容元件</a:t>
            </a:r>
          </a:p>
        </p:txBody>
      </p:sp>
      <p:sp>
        <p:nvSpPr>
          <p:cNvPr id="4099" name="Rectangle 6"/>
          <p:cNvSpPr>
            <a:spLocks noChangeArrowheads="1"/>
          </p:cNvSpPr>
          <p:nvPr/>
        </p:nvSpPr>
        <p:spPr bwMode="auto">
          <a:xfrm>
            <a:off x="827460" y="4437286"/>
            <a:ext cx="22240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ea typeface="楷体_GB2312" pitchFamily="49" charset="-122"/>
              </a:rPr>
              <a:t>钽电解电容</a:t>
            </a:r>
          </a:p>
        </p:txBody>
      </p:sp>
      <p:sp>
        <p:nvSpPr>
          <p:cNvPr id="4100" name="Text Box 14"/>
          <p:cNvSpPr txBox="1">
            <a:spLocks noChangeArrowheads="1"/>
          </p:cNvSpPr>
          <p:nvPr/>
        </p:nvSpPr>
        <p:spPr bwMode="auto">
          <a:xfrm>
            <a:off x="3708772" y="4437286"/>
            <a:ext cx="23034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独石电容</a:t>
            </a:r>
          </a:p>
        </p:txBody>
      </p:sp>
      <p:pic>
        <p:nvPicPr>
          <p:cNvPr id="4101" name="Picture 16" descr="陶瓷电容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485" y="2421161"/>
            <a:ext cx="19431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17" descr="贴片电容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160" y="2421161"/>
            <a:ext cx="201612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19" descr="独石电容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747" y="2421161"/>
            <a:ext cx="2160588" cy="178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Text Box 20"/>
          <p:cNvSpPr txBox="1">
            <a:spLocks noChangeArrowheads="1"/>
          </p:cNvSpPr>
          <p:nvPr/>
        </p:nvSpPr>
        <p:spPr bwMode="auto">
          <a:xfrm>
            <a:off x="6301160" y="4365848"/>
            <a:ext cx="23034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贴片电容</a:t>
            </a:r>
          </a:p>
        </p:txBody>
      </p:sp>
      <p:sp>
        <p:nvSpPr>
          <p:cNvPr id="4105" name="Rectangle 21"/>
          <p:cNvSpPr>
            <a:spLocks noChangeArrowheads="1"/>
          </p:cNvSpPr>
          <p:nvPr/>
        </p:nvSpPr>
        <p:spPr bwMode="auto">
          <a:xfrm>
            <a:off x="611560" y="188913"/>
            <a:ext cx="7845053" cy="4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200" dirty="0">
                <a:solidFill>
                  <a:schemeClr val="tx2"/>
                </a:solidFill>
                <a:latin typeface="Times New Roman" panose="02020603050405020304" pitchFamily="18" charset="0"/>
              </a:rPr>
              <a:t>§6-1  </a:t>
            </a:r>
            <a:r>
              <a:rPr lang="zh-CN" altLang="en-US" sz="4200" dirty="0">
                <a:solidFill>
                  <a:schemeClr val="tx2"/>
                </a:solidFill>
                <a:latin typeface="Times New Roman" panose="02020603050405020304" pitchFamily="18" charset="0"/>
              </a:rPr>
              <a:t>电容元件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566" y="1268636"/>
            <a:ext cx="2016125" cy="194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5"/>
          <p:cNvSpPr>
            <a:spLocks noChangeArrowheads="1"/>
          </p:cNvSpPr>
          <p:nvPr/>
        </p:nvSpPr>
        <p:spPr bwMode="auto">
          <a:xfrm>
            <a:off x="757229" y="1052736"/>
            <a:ext cx="27654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 dirty="0">
                <a:latin typeface="+mj-ea"/>
                <a:ea typeface="+mj-ea"/>
              </a:rPr>
              <a:t>q-u </a:t>
            </a:r>
            <a:r>
              <a:rPr lang="zh-CN" altLang="en-US" sz="2800" b="1" dirty="0">
                <a:latin typeface="+mj-ea"/>
                <a:ea typeface="+mj-ea"/>
              </a:rPr>
              <a:t>特性关系：</a:t>
            </a:r>
            <a:r>
              <a:rPr lang="zh-CN" altLang="en-US" sz="3600" dirty="0">
                <a:latin typeface="+mj-ea"/>
                <a:ea typeface="+mj-ea"/>
              </a:rPr>
              <a:t> </a:t>
            </a:r>
          </a:p>
        </p:txBody>
      </p:sp>
      <p:graphicFrame>
        <p:nvGraphicFramePr>
          <p:cNvPr id="512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9714562"/>
              </p:ext>
            </p:extLst>
          </p:nvPr>
        </p:nvGraphicFramePr>
        <p:xfrm>
          <a:off x="3494079" y="1197198"/>
          <a:ext cx="1368425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7" name="Equation" r:id="rId4" imgW="457002" imgH="203112" progId="Equation.DSMT4">
                  <p:embed/>
                </p:oleObj>
              </mc:Choice>
              <mc:Fallback>
                <p:oleObj name="Equation" r:id="rId4" imgW="457002" imgH="203112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4079" y="1197198"/>
                        <a:ext cx="1368425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11242"/>
              </p:ext>
            </p:extLst>
          </p:nvPr>
        </p:nvGraphicFramePr>
        <p:xfrm>
          <a:off x="1693854" y="1989361"/>
          <a:ext cx="1139825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8" name="Equation" r:id="rId6" imgW="406048" imgH="393359" progId="Equation.DSMT4">
                  <p:embed/>
                </p:oleObj>
              </mc:Choice>
              <mc:Fallback>
                <p:oleObj name="Equation" r:id="rId6" imgW="406048" imgH="393359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54" y="1989361"/>
                        <a:ext cx="1139825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29" name="Rectangle 9"/>
          <p:cNvSpPr>
            <a:spLocks noChangeArrowheads="1"/>
          </p:cNvSpPr>
          <p:nvPr/>
        </p:nvSpPr>
        <p:spPr bwMode="auto">
          <a:xfrm>
            <a:off x="3206741" y="2205261"/>
            <a:ext cx="23764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2847975" algn="l"/>
                <a:tab pos="3108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2847975" algn="l"/>
                <a:tab pos="3108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2847975" algn="l"/>
                <a:tab pos="3108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2847975" algn="l"/>
                <a:tab pos="3108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2847975" algn="l"/>
                <a:tab pos="3108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47975" algn="l"/>
                <a:tab pos="3108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47975" algn="l"/>
                <a:tab pos="3108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47975" algn="l"/>
                <a:tab pos="3108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47975" algn="l"/>
                <a:tab pos="3108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+mj-ea"/>
                <a:ea typeface="+mj-ea"/>
              </a:rPr>
              <a:t>—</a:t>
            </a:r>
            <a:r>
              <a:rPr lang="zh-CN" altLang="en-US" sz="2800" b="1">
                <a:latin typeface="+mj-ea"/>
                <a:ea typeface="+mj-ea"/>
              </a:rPr>
              <a:t>电容：法拉</a:t>
            </a:r>
          </a:p>
        </p:txBody>
      </p:sp>
      <p:sp>
        <p:nvSpPr>
          <p:cNvPr id="184330" name="Rectangle 10"/>
          <p:cNvSpPr>
            <a:spLocks noChangeArrowheads="1"/>
          </p:cNvSpPr>
          <p:nvPr/>
        </p:nvSpPr>
        <p:spPr bwMode="auto">
          <a:xfrm>
            <a:off x="830254" y="3210833"/>
            <a:ext cx="221887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+mj-ea"/>
                <a:ea typeface="+mj-ea"/>
              </a:rPr>
              <a:t>伏安特性：</a:t>
            </a:r>
            <a:r>
              <a:rPr lang="zh-CN" altLang="en-US" sz="3600">
                <a:latin typeface="+mj-ea"/>
                <a:ea typeface="+mj-ea"/>
              </a:rPr>
              <a:t> </a:t>
            </a:r>
          </a:p>
        </p:txBody>
      </p:sp>
      <p:graphicFrame>
        <p:nvGraphicFramePr>
          <p:cNvPr id="18433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2015227"/>
              </p:ext>
            </p:extLst>
          </p:nvPr>
        </p:nvGraphicFramePr>
        <p:xfrm>
          <a:off x="2990841" y="2997423"/>
          <a:ext cx="223202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9" name="Equation" r:id="rId8" imgW="888614" imgH="393529" progId="Equation.DSMT4">
                  <p:embed/>
                </p:oleObj>
              </mc:Choice>
              <mc:Fallback>
                <p:oleObj name="Equation" r:id="rId8" imgW="888614" imgH="393529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0841" y="2997423"/>
                        <a:ext cx="2232025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3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7244908"/>
              </p:ext>
            </p:extLst>
          </p:nvPr>
        </p:nvGraphicFramePr>
        <p:xfrm>
          <a:off x="614354" y="4221386"/>
          <a:ext cx="655320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0" name="Equation" r:id="rId10" imgW="2819400" imgH="482600" progId="Equation.DSMT4">
                  <p:embed/>
                </p:oleObj>
              </mc:Choice>
              <mc:Fallback>
                <p:oleObj name="Equation" r:id="rId10" imgW="2819400" imgH="482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54" y="4221386"/>
                        <a:ext cx="6553200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1" name="Rectangle 26"/>
          <p:cNvSpPr>
            <a:spLocks noChangeArrowheads="1"/>
          </p:cNvSpPr>
          <p:nvPr/>
        </p:nvSpPr>
        <p:spPr bwMode="auto">
          <a:xfrm>
            <a:off x="611560" y="188913"/>
            <a:ext cx="7845053" cy="4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200" dirty="0">
                <a:solidFill>
                  <a:schemeClr val="tx2"/>
                </a:solidFill>
                <a:latin typeface="+mj-ea"/>
                <a:ea typeface="+mj-ea"/>
              </a:rPr>
              <a:t>§6-1  </a:t>
            </a:r>
            <a:r>
              <a:rPr lang="zh-CN" altLang="en-US" sz="4200" dirty="0">
                <a:solidFill>
                  <a:schemeClr val="tx2"/>
                </a:solidFill>
                <a:latin typeface="+mj-ea"/>
                <a:ea typeface="+mj-ea"/>
              </a:rPr>
              <a:t>电容元件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4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4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4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4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9" grpId="0"/>
      <p:bldP spid="1843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473" y="1341215"/>
            <a:ext cx="2016125" cy="194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5359" name="Rectangle 15"/>
          <p:cNvSpPr>
            <a:spLocks noChangeArrowheads="1"/>
          </p:cNvSpPr>
          <p:nvPr/>
        </p:nvSpPr>
        <p:spPr bwMode="auto">
          <a:xfrm>
            <a:off x="827460" y="1988915"/>
            <a:ext cx="2327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ea typeface="隶书" panose="02010509060101010101" pitchFamily="49" charset="-122"/>
              </a:rPr>
              <a:t>关联方向下：</a:t>
            </a:r>
          </a:p>
        </p:txBody>
      </p:sp>
      <p:graphicFrame>
        <p:nvGraphicFramePr>
          <p:cNvPr id="18536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8838126"/>
              </p:ext>
            </p:extLst>
          </p:nvPr>
        </p:nvGraphicFramePr>
        <p:xfrm>
          <a:off x="3491285" y="1844452"/>
          <a:ext cx="2376488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Equation" r:id="rId4" imgW="1002865" imgH="393529" progId="Equation.DSMT4">
                  <p:embed/>
                </p:oleObj>
              </mc:Choice>
              <mc:Fallback>
                <p:oleObj name="Equation" r:id="rId4" imgW="1002865" imgH="393529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285" y="1844452"/>
                        <a:ext cx="2376488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5362" name="Picture 1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98" y="3428777"/>
            <a:ext cx="3240087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5363" name="Picture 1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710" y="3428777"/>
            <a:ext cx="3384550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5364" name="Picture 2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98" y="4509865"/>
            <a:ext cx="7775575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6156" name="Text Box 27"/>
          <p:cNvSpPr txBox="1">
            <a:spLocks noChangeArrowheads="1"/>
          </p:cNvSpPr>
          <p:nvPr/>
        </p:nvSpPr>
        <p:spPr bwMode="auto">
          <a:xfrm>
            <a:off x="611560" y="1196752"/>
            <a:ext cx="2663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/>
              <a:t>电容元件的功率：</a:t>
            </a:r>
          </a:p>
        </p:txBody>
      </p:sp>
      <p:sp>
        <p:nvSpPr>
          <p:cNvPr id="6157" name="Rectangle 33"/>
          <p:cNvSpPr>
            <a:spLocks noChangeArrowheads="1"/>
          </p:cNvSpPr>
          <p:nvPr/>
        </p:nvSpPr>
        <p:spPr bwMode="auto">
          <a:xfrm>
            <a:off x="611560" y="188913"/>
            <a:ext cx="7845053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200" dirty="0">
                <a:solidFill>
                  <a:schemeClr val="tx2"/>
                </a:solidFill>
                <a:latin typeface="Times New Roman" panose="02020603050405020304" pitchFamily="18" charset="0"/>
              </a:rPr>
              <a:t>§6-1  </a:t>
            </a:r>
            <a:r>
              <a:rPr lang="zh-CN" altLang="en-US" sz="4200" dirty="0">
                <a:solidFill>
                  <a:schemeClr val="tx2"/>
                </a:solidFill>
                <a:latin typeface="Times New Roman" panose="02020603050405020304" pitchFamily="18" charset="0"/>
              </a:rPr>
              <a:t>电容元件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5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5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1115616" y="4365476"/>
            <a:ext cx="740619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+mj-ea"/>
                <a:ea typeface="+mj-ea"/>
              </a:rPr>
              <a:t>相位差             电压滞后电流</a:t>
            </a:r>
            <a:r>
              <a:rPr lang="en-US" altLang="zh-CN" sz="3200" b="1" dirty="0">
                <a:latin typeface="+mj-ea"/>
                <a:ea typeface="+mj-ea"/>
              </a:rPr>
              <a:t>90°</a:t>
            </a:r>
          </a:p>
        </p:txBody>
      </p:sp>
      <p:graphicFrame>
        <p:nvGraphicFramePr>
          <p:cNvPr id="2068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109488"/>
              </p:ext>
            </p:extLst>
          </p:nvPr>
        </p:nvGraphicFramePr>
        <p:xfrm>
          <a:off x="900113" y="1803400"/>
          <a:ext cx="251936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3" name="公式" r:id="rId3" imgW="1459866" imgH="253890" progId="Equation.3">
                  <p:embed/>
                </p:oleObj>
              </mc:Choice>
              <mc:Fallback>
                <p:oleObj name="公式" r:id="rId3" imgW="1459866" imgH="25389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803400"/>
                        <a:ext cx="2519362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5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6177161"/>
              </p:ext>
            </p:extLst>
          </p:nvPr>
        </p:nvGraphicFramePr>
        <p:xfrm>
          <a:off x="900113" y="2455938"/>
          <a:ext cx="1439862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4" name="公式" r:id="rId5" imgW="698197" imgH="393529" progId="Equation.3">
                  <p:embed/>
                </p:oleObj>
              </mc:Choice>
              <mc:Fallback>
                <p:oleObj name="公式" r:id="rId5" imgW="698197" imgH="39352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455938"/>
                        <a:ext cx="1439862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58" name="Object 10"/>
          <p:cNvGraphicFramePr>
            <a:graphicFrameLocks noChangeAspect="1"/>
          </p:cNvGraphicFramePr>
          <p:nvPr/>
        </p:nvGraphicFramePr>
        <p:xfrm>
          <a:off x="900113" y="3068638"/>
          <a:ext cx="3744912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5" name="公式" r:id="rId7" imgW="2133600" imgH="393700" progId="Equation.3">
                  <p:embed/>
                </p:oleObj>
              </mc:Choice>
              <mc:Fallback>
                <p:oleObj name="公式" r:id="rId7" imgW="2133600" imgH="3937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068638"/>
                        <a:ext cx="3744912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60" name="Object 12"/>
          <p:cNvGraphicFramePr>
            <a:graphicFrameLocks noChangeAspect="1"/>
          </p:cNvGraphicFramePr>
          <p:nvPr/>
        </p:nvGraphicFramePr>
        <p:xfrm>
          <a:off x="4716463" y="3213100"/>
          <a:ext cx="208756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6" name="公式" r:id="rId9" imgW="1205977" imgH="253890" progId="Equation.3">
                  <p:embed/>
                </p:oleObj>
              </mc:Choice>
              <mc:Fallback>
                <p:oleObj name="公式" r:id="rId9" imgW="1205977" imgH="25389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3213100"/>
                        <a:ext cx="2087562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9" name="Rectangle 13"/>
          <p:cNvSpPr>
            <a:spLocks noChangeArrowheads="1"/>
          </p:cNvSpPr>
          <p:nvPr/>
        </p:nvSpPr>
        <p:spPr bwMode="auto">
          <a:xfrm>
            <a:off x="0" y="-315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0686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9139161"/>
              </p:ext>
            </p:extLst>
          </p:nvPr>
        </p:nvGraphicFramePr>
        <p:xfrm>
          <a:off x="2772966" y="4147989"/>
          <a:ext cx="2160587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7" name="公式" r:id="rId11" imgW="1129810" imgH="393529" progId="Equation.3">
                  <p:embed/>
                </p:oleObj>
              </mc:Choice>
              <mc:Fallback>
                <p:oleObj name="公式" r:id="rId11" imgW="1129810" imgH="39352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2966" y="4147989"/>
                        <a:ext cx="2160587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1" name="Rectangle 15"/>
          <p:cNvSpPr>
            <a:spLocks noChangeArrowheads="1"/>
          </p:cNvSpPr>
          <p:nvPr/>
        </p:nvSpPr>
        <p:spPr bwMode="auto">
          <a:xfrm>
            <a:off x="0" y="-315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82" name="Rectangle 18"/>
          <p:cNvSpPr>
            <a:spLocks noChangeArrowheads="1"/>
          </p:cNvSpPr>
          <p:nvPr/>
        </p:nvSpPr>
        <p:spPr bwMode="auto">
          <a:xfrm>
            <a:off x="0" y="-315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84" name="Rectangle 20"/>
          <p:cNvSpPr>
            <a:spLocks noChangeArrowheads="1"/>
          </p:cNvSpPr>
          <p:nvPr/>
        </p:nvSpPr>
        <p:spPr bwMode="auto">
          <a:xfrm>
            <a:off x="0" y="-315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7185" name="Picture 22"/>
          <p:cNvPicPr>
            <a:picLocks noChangeAspect="1" noChangeArrowheads="1"/>
          </p:cNvPicPr>
          <p:nvPr/>
        </p:nvPicPr>
        <p:blipFill>
          <a:blip r:embed="rId13">
            <a:lum contras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1628775"/>
            <a:ext cx="149542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6" name="Text Box 23"/>
          <p:cNvSpPr txBox="1">
            <a:spLocks noChangeArrowheads="1"/>
          </p:cNvSpPr>
          <p:nvPr/>
        </p:nvSpPr>
        <p:spPr bwMode="auto">
          <a:xfrm>
            <a:off x="611188" y="1196752"/>
            <a:ext cx="18325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200" b="1" dirty="0">
                <a:latin typeface="+mj-ea"/>
                <a:ea typeface="+mj-ea"/>
              </a:rPr>
              <a:t>电容元件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7187" name="Rectangle 26"/>
          <p:cNvSpPr>
            <a:spLocks noChangeArrowheads="1"/>
          </p:cNvSpPr>
          <p:nvPr/>
        </p:nvSpPr>
        <p:spPr bwMode="auto">
          <a:xfrm>
            <a:off x="611188" y="188914"/>
            <a:ext cx="7845425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200" dirty="0">
                <a:solidFill>
                  <a:schemeClr val="tx2"/>
                </a:solidFill>
                <a:latin typeface="Times New Roman" panose="02020603050405020304" pitchFamily="18" charset="0"/>
              </a:rPr>
              <a:t>§6-1  </a:t>
            </a:r>
            <a:r>
              <a:rPr lang="zh-CN" altLang="en-US" sz="4200" dirty="0">
                <a:solidFill>
                  <a:schemeClr val="tx2"/>
                </a:solidFill>
                <a:latin typeface="Times New Roman" panose="02020603050405020304" pitchFamily="18" charset="0"/>
              </a:rPr>
              <a:t>电容元件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6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6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6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6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6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6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60848"/>
            <a:ext cx="2663825" cy="236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114797" y="4581798"/>
            <a:ext cx="19446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环形电感</a:t>
            </a:r>
          </a:p>
        </p:txBody>
      </p:sp>
      <p:sp>
        <p:nvSpPr>
          <p:cNvPr id="8196" name="Text Box 5"/>
          <p:cNvSpPr txBox="1">
            <a:spLocks noChangeArrowheads="1"/>
          </p:cNvSpPr>
          <p:nvPr/>
        </p:nvSpPr>
        <p:spPr bwMode="auto">
          <a:xfrm>
            <a:off x="6586910" y="4653235"/>
            <a:ext cx="18716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贴片电感</a:t>
            </a:r>
          </a:p>
        </p:txBody>
      </p:sp>
      <p:pic>
        <p:nvPicPr>
          <p:cNvPr id="819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747" y="2060848"/>
            <a:ext cx="2447925" cy="239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Text Box 12"/>
          <p:cNvSpPr txBox="1">
            <a:spLocks noChangeArrowheads="1"/>
          </p:cNvSpPr>
          <p:nvPr/>
        </p:nvSpPr>
        <p:spPr bwMode="auto">
          <a:xfrm>
            <a:off x="3778622" y="4653235"/>
            <a:ext cx="2016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电感线圈</a:t>
            </a:r>
          </a:p>
        </p:txBody>
      </p:sp>
      <p:sp>
        <p:nvSpPr>
          <p:cNvPr id="8199" name="Text Box 13"/>
          <p:cNvSpPr txBox="1">
            <a:spLocks noChangeArrowheads="1"/>
          </p:cNvSpPr>
          <p:nvPr/>
        </p:nvSpPr>
        <p:spPr bwMode="auto">
          <a:xfrm>
            <a:off x="682997" y="1052785"/>
            <a:ext cx="2663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/>
              <a:t>电感元件</a:t>
            </a:r>
          </a:p>
        </p:txBody>
      </p:sp>
      <p:pic>
        <p:nvPicPr>
          <p:cNvPr id="8200" name="Picture 15" descr="贴片电感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010" y="1989410"/>
            <a:ext cx="2449512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1" name="Rectangle 16"/>
          <p:cNvSpPr>
            <a:spLocks noChangeArrowheads="1"/>
          </p:cNvSpPr>
          <p:nvPr/>
        </p:nvSpPr>
        <p:spPr bwMode="auto">
          <a:xfrm>
            <a:off x="611560" y="188913"/>
            <a:ext cx="7845053" cy="4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200" dirty="0">
                <a:solidFill>
                  <a:schemeClr val="tx2"/>
                </a:solidFill>
                <a:latin typeface="Times New Roman" panose="02020603050405020304" pitchFamily="18" charset="0"/>
              </a:rPr>
              <a:t>§6-2  </a:t>
            </a:r>
            <a:r>
              <a:rPr lang="zh-CN" altLang="en-US" sz="4200" dirty="0">
                <a:solidFill>
                  <a:schemeClr val="tx2"/>
                </a:solidFill>
                <a:latin typeface="Times New Roman" panose="02020603050405020304" pitchFamily="18" charset="0"/>
              </a:rPr>
              <a:t>电感元件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1043360" y="1917477"/>
            <a:ext cx="2684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0011"/>
                </a:solidFill>
                <a:latin typeface="+mj-ea"/>
                <a:ea typeface="+mj-ea"/>
              </a:rPr>
              <a:t>韦安特性关系：</a:t>
            </a:r>
            <a:endParaRPr lang="zh-CN" altLang="en-US" sz="2800" dirty="0">
              <a:latin typeface="+mj-ea"/>
              <a:ea typeface="+mj-ea"/>
            </a:endParaRPr>
          </a:p>
        </p:txBody>
      </p:sp>
      <p:graphicFrame>
        <p:nvGraphicFramePr>
          <p:cNvPr id="1771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4092371"/>
              </p:ext>
            </p:extLst>
          </p:nvPr>
        </p:nvGraphicFramePr>
        <p:xfrm>
          <a:off x="3851648" y="1988915"/>
          <a:ext cx="9366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6" name="Equation" r:id="rId3" imgW="444307" imgH="203112" progId="Equation.DSMT4">
                  <p:embed/>
                </p:oleObj>
              </mc:Choice>
              <mc:Fallback>
                <p:oleObj name="Equation" r:id="rId3" imgW="444307" imgH="203112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648" y="1988915"/>
                        <a:ext cx="93662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3764365"/>
              </p:ext>
            </p:extLst>
          </p:nvPr>
        </p:nvGraphicFramePr>
        <p:xfrm>
          <a:off x="1403723" y="2420715"/>
          <a:ext cx="1081087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7" name="Equation" r:id="rId5" imgW="431613" imgH="393529" progId="Equation.DSMT4">
                  <p:embed/>
                </p:oleObj>
              </mc:Choice>
              <mc:Fallback>
                <p:oleObj name="Equation" r:id="rId5" imgW="431613" imgH="393529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723" y="2420715"/>
                        <a:ext cx="1081087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160" name="Rectangle 8"/>
          <p:cNvSpPr>
            <a:spLocks noChangeArrowheads="1"/>
          </p:cNvSpPr>
          <p:nvPr/>
        </p:nvSpPr>
        <p:spPr bwMode="auto">
          <a:xfrm>
            <a:off x="2915023" y="2563124"/>
            <a:ext cx="30716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000011"/>
                </a:solidFill>
                <a:latin typeface="+mj-ea"/>
                <a:ea typeface="+mj-ea"/>
              </a:rPr>
              <a:t>—</a:t>
            </a:r>
            <a:r>
              <a:rPr lang="zh-CN" altLang="en-US" sz="2800" b="1" dirty="0">
                <a:solidFill>
                  <a:srgbClr val="000011"/>
                </a:solidFill>
                <a:latin typeface="+mj-ea"/>
                <a:ea typeface="+mj-ea"/>
              </a:rPr>
              <a:t>自感系数</a:t>
            </a:r>
            <a:r>
              <a:rPr lang="en-US" altLang="zh-CN" sz="2800" b="1" dirty="0">
                <a:solidFill>
                  <a:srgbClr val="000011"/>
                </a:solidFill>
                <a:latin typeface="+mj-ea"/>
                <a:ea typeface="+mj-ea"/>
              </a:rPr>
              <a:t>: </a:t>
            </a:r>
            <a:r>
              <a:rPr lang="zh-CN" altLang="en-US" sz="2800" b="1" dirty="0">
                <a:solidFill>
                  <a:srgbClr val="000011"/>
                </a:solidFill>
                <a:latin typeface="+mj-ea"/>
                <a:ea typeface="+mj-ea"/>
              </a:rPr>
              <a:t>亨利</a:t>
            </a:r>
            <a:endParaRPr lang="zh-CN" altLang="en-US" sz="2800" dirty="0">
              <a:latin typeface="+mj-ea"/>
              <a:ea typeface="+mj-ea"/>
            </a:endParaRPr>
          </a:p>
        </p:txBody>
      </p:sp>
      <p:sp>
        <p:nvSpPr>
          <p:cNvPr id="177161" name="Rectangle 9"/>
          <p:cNvSpPr>
            <a:spLocks noChangeArrowheads="1"/>
          </p:cNvSpPr>
          <p:nvPr/>
        </p:nvSpPr>
        <p:spPr bwMode="auto">
          <a:xfrm>
            <a:off x="827460" y="3354850"/>
            <a:ext cx="221887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+mj-ea"/>
                <a:ea typeface="+mj-ea"/>
              </a:rPr>
              <a:t>伏安特性：</a:t>
            </a:r>
            <a:r>
              <a:rPr lang="zh-CN" altLang="en-US" sz="3600" dirty="0">
                <a:latin typeface="+mj-ea"/>
                <a:ea typeface="+mj-ea"/>
              </a:rPr>
              <a:t> </a:t>
            </a:r>
          </a:p>
        </p:txBody>
      </p:sp>
      <p:pic>
        <p:nvPicPr>
          <p:cNvPr id="177164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510" y="3141440"/>
            <a:ext cx="2232025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716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2012968"/>
              </p:ext>
            </p:extLst>
          </p:nvPr>
        </p:nvGraphicFramePr>
        <p:xfrm>
          <a:off x="1114798" y="4522565"/>
          <a:ext cx="5976937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8" name="Equation" r:id="rId8" imgW="2832100" imgH="482600" progId="Equation.DSMT4">
                  <p:embed/>
                </p:oleObj>
              </mc:Choice>
              <mc:Fallback>
                <p:oleObj name="Equation" r:id="rId8" imgW="2832100" imgH="482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798" y="4522565"/>
                        <a:ext cx="5976937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26" name="Group 28"/>
          <p:cNvGrpSpPr>
            <a:grpSpLocks/>
          </p:cNvGrpSpPr>
          <p:nvPr/>
        </p:nvGrpSpPr>
        <p:grpSpPr bwMode="auto">
          <a:xfrm>
            <a:off x="6299575" y="1341215"/>
            <a:ext cx="2360613" cy="1787525"/>
            <a:chOff x="4014" y="1117"/>
            <a:chExt cx="1487" cy="1126"/>
          </a:xfrm>
        </p:grpSpPr>
        <p:pic>
          <p:nvPicPr>
            <p:cNvPr id="9231" name="Picture 3"/>
            <p:cNvPicPr>
              <a:picLocks noChangeAspect="1" noChangeArrowheads="1"/>
            </p:cNvPicPr>
            <p:nvPr/>
          </p:nvPicPr>
          <p:blipFill>
            <a:blip r:embed="rId10">
              <a:lum contras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4" y="1117"/>
              <a:ext cx="1451" cy="1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32" name="Text Box 27"/>
            <p:cNvSpPr txBox="1">
              <a:spLocks noChangeArrowheads="1"/>
            </p:cNvSpPr>
            <p:nvPr/>
          </p:nvSpPr>
          <p:spPr bwMode="auto">
            <a:xfrm>
              <a:off x="5093" y="1162"/>
              <a:ext cx="408" cy="10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zh-CN"/>
            </a:p>
            <a:p>
              <a:pPr eaLnBrk="1" hangingPunct="1">
                <a:spcBef>
                  <a:spcPct val="50000"/>
                </a:spcBef>
              </a:pPr>
              <a:endParaRPr lang="en-US" altLang="zh-CN"/>
            </a:p>
            <a:p>
              <a:pPr eaLnBrk="1" hangingPunct="1">
                <a:spcBef>
                  <a:spcPct val="50000"/>
                </a:spcBef>
              </a:pPr>
              <a:endParaRPr lang="en-US" altLang="zh-CN"/>
            </a:p>
            <a:p>
              <a:pPr eaLnBrk="1" hangingPunct="1">
                <a:spcBef>
                  <a:spcPct val="50000"/>
                </a:spcBef>
              </a:pPr>
              <a:endParaRPr lang="en-US" altLang="zh-CN"/>
            </a:p>
          </p:txBody>
        </p:sp>
      </p:grpSp>
      <p:sp>
        <p:nvSpPr>
          <p:cNvPr id="9227" name="Text Box 29"/>
          <p:cNvSpPr txBox="1">
            <a:spLocks noChangeArrowheads="1"/>
          </p:cNvSpPr>
          <p:nvPr/>
        </p:nvSpPr>
        <p:spPr bwMode="auto">
          <a:xfrm>
            <a:off x="611560" y="1196752"/>
            <a:ext cx="2663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/>
              <a:t>电感元件伏安特性</a:t>
            </a:r>
          </a:p>
        </p:txBody>
      </p:sp>
      <p:sp>
        <p:nvSpPr>
          <p:cNvPr id="9228" name="Text Box 30"/>
          <p:cNvSpPr txBox="1">
            <a:spLocks noChangeArrowheads="1"/>
          </p:cNvSpPr>
          <p:nvPr/>
        </p:nvSpPr>
        <p:spPr bwMode="auto">
          <a:xfrm>
            <a:off x="1114798" y="5733827"/>
            <a:ext cx="61928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77183" name="Text Box 31"/>
          <p:cNvSpPr txBox="1">
            <a:spLocks noChangeArrowheads="1"/>
          </p:cNvSpPr>
          <p:nvPr/>
        </p:nvSpPr>
        <p:spPr bwMode="auto">
          <a:xfrm>
            <a:off x="898898" y="5733827"/>
            <a:ext cx="56173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/>
              <a:t>电感是动态元件，也是记忆元件。</a:t>
            </a:r>
          </a:p>
        </p:txBody>
      </p:sp>
      <p:sp>
        <p:nvSpPr>
          <p:cNvPr id="9230" name="Rectangle 33"/>
          <p:cNvSpPr>
            <a:spLocks noChangeArrowheads="1"/>
          </p:cNvSpPr>
          <p:nvPr/>
        </p:nvSpPr>
        <p:spPr bwMode="auto">
          <a:xfrm>
            <a:off x="611560" y="188914"/>
            <a:ext cx="784505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200" dirty="0">
                <a:solidFill>
                  <a:schemeClr val="tx2"/>
                </a:solidFill>
                <a:latin typeface="Times New Roman" panose="02020603050405020304" pitchFamily="18" charset="0"/>
              </a:rPr>
              <a:t>§6-2  </a:t>
            </a:r>
            <a:r>
              <a:rPr lang="zh-CN" altLang="en-US" sz="4200" dirty="0">
                <a:solidFill>
                  <a:schemeClr val="tx2"/>
                </a:solidFill>
                <a:latin typeface="Times New Roman" panose="02020603050405020304" pitchFamily="18" charset="0"/>
              </a:rPr>
              <a:t>电感元件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7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7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77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7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7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6" grpId="0"/>
      <p:bldP spid="177160" grpId="0"/>
      <p:bldP spid="177161" grpId="0"/>
      <p:bldP spid="17718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91" name="Rectangle 15"/>
          <p:cNvSpPr>
            <a:spLocks noChangeArrowheads="1"/>
          </p:cNvSpPr>
          <p:nvPr/>
        </p:nvSpPr>
        <p:spPr bwMode="auto">
          <a:xfrm>
            <a:off x="1187450" y="1914366"/>
            <a:ext cx="221887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+mn-ea"/>
                <a:ea typeface="+mn-ea"/>
              </a:rPr>
              <a:t>关联方向：</a:t>
            </a:r>
            <a:r>
              <a:rPr lang="zh-CN" altLang="en-US" sz="3600" dirty="0">
                <a:latin typeface="+mn-ea"/>
                <a:ea typeface="+mn-ea"/>
              </a:rPr>
              <a:t> </a:t>
            </a:r>
          </a:p>
        </p:txBody>
      </p:sp>
      <p:graphicFrame>
        <p:nvGraphicFramePr>
          <p:cNvPr id="17819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7682931"/>
              </p:ext>
            </p:extLst>
          </p:nvPr>
        </p:nvGraphicFramePr>
        <p:xfrm>
          <a:off x="3578225" y="1845419"/>
          <a:ext cx="220345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name="Equation" r:id="rId3" imgW="965200" imgH="393700" progId="Equation.DSMT4">
                  <p:embed/>
                </p:oleObj>
              </mc:Choice>
              <mc:Fallback>
                <p:oleObj name="Equation" r:id="rId3" imgW="965200" imgH="3937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8225" y="1845419"/>
                        <a:ext cx="2203450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8194" name="Picture 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285281"/>
            <a:ext cx="338455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8195" name="Picture 1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3356719"/>
            <a:ext cx="3311525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8196" name="Picture 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725144"/>
            <a:ext cx="84963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50" name="Group 21"/>
          <p:cNvGrpSpPr>
            <a:grpSpLocks/>
          </p:cNvGrpSpPr>
          <p:nvPr/>
        </p:nvGrpSpPr>
        <p:grpSpPr bwMode="auto">
          <a:xfrm>
            <a:off x="6372225" y="1413619"/>
            <a:ext cx="2360613" cy="1787525"/>
            <a:chOff x="4014" y="1117"/>
            <a:chExt cx="1487" cy="1126"/>
          </a:xfrm>
        </p:grpSpPr>
        <p:pic>
          <p:nvPicPr>
            <p:cNvPr id="10253" name="Picture 22"/>
            <p:cNvPicPr>
              <a:picLocks noChangeAspect="1" noChangeArrowheads="1"/>
            </p:cNvPicPr>
            <p:nvPr/>
          </p:nvPicPr>
          <p:blipFill>
            <a:blip r:embed="rId8">
              <a:lum contras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4" y="1117"/>
              <a:ext cx="1451" cy="1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54" name="Text Box 23"/>
            <p:cNvSpPr txBox="1">
              <a:spLocks noChangeArrowheads="1"/>
            </p:cNvSpPr>
            <p:nvPr/>
          </p:nvSpPr>
          <p:spPr bwMode="auto">
            <a:xfrm>
              <a:off x="5093" y="1162"/>
              <a:ext cx="408" cy="10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zh-CN">
                <a:latin typeface="+mj-lt"/>
              </a:endParaRPr>
            </a:p>
            <a:p>
              <a:pPr eaLnBrk="1" hangingPunct="1">
                <a:spcBef>
                  <a:spcPct val="50000"/>
                </a:spcBef>
              </a:pPr>
              <a:endParaRPr lang="en-US" altLang="zh-CN">
                <a:latin typeface="+mj-lt"/>
              </a:endParaRPr>
            </a:p>
            <a:p>
              <a:pPr eaLnBrk="1" hangingPunct="1">
                <a:spcBef>
                  <a:spcPct val="50000"/>
                </a:spcBef>
              </a:pPr>
              <a:endParaRPr lang="en-US" altLang="zh-CN">
                <a:latin typeface="+mj-lt"/>
              </a:endParaRPr>
            </a:p>
            <a:p>
              <a:pPr eaLnBrk="1" hangingPunct="1">
                <a:spcBef>
                  <a:spcPct val="50000"/>
                </a:spcBef>
              </a:pPr>
              <a:endParaRPr lang="en-US" altLang="zh-CN">
                <a:latin typeface="+mj-lt"/>
              </a:endParaRPr>
            </a:p>
          </p:txBody>
        </p:sp>
      </p:grpSp>
      <p:sp>
        <p:nvSpPr>
          <p:cNvPr id="10251" name="Text Box 25"/>
          <p:cNvSpPr txBox="1">
            <a:spLocks noChangeArrowheads="1"/>
          </p:cNvSpPr>
          <p:nvPr/>
        </p:nvSpPr>
        <p:spPr bwMode="auto">
          <a:xfrm>
            <a:off x="755650" y="1269156"/>
            <a:ext cx="2663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+mj-lt"/>
              </a:rPr>
              <a:t>电感元件的功率：</a:t>
            </a:r>
          </a:p>
        </p:txBody>
      </p:sp>
      <p:sp>
        <p:nvSpPr>
          <p:cNvPr id="10252" name="Rectangle 27"/>
          <p:cNvSpPr>
            <a:spLocks noChangeArrowheads="1"/>
          </p:cNvSpPr>
          <p:nvPr/>
        </p:nvSpPr>
        <p:spPr bwMode="auto">
          <a:xfrm>
            <a:off x="611560" y="188914"/>
            <a:ext cx="7845053" cy="511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200" dirty="0">
                <a:solidFill>
                  <a:schemeClr val="tx2"/>
                </a:solidFill>
                <a:latin typeface="+mj-lt"/>
              </a:rPr>
              <a:t>§6-2  </a:t>
            </a:r>
            <a:r>
              <a:rPr lang="zh-CN" altLang="en-US" sz="4200" dirty="0">
                <a:solidFill>
                  <a:schemeClr val="tx2"/>
                </a:solidFill>
                <a:latin typeface="+mj-lt"/>
              </a:rPr>
              <a:t>电感元件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8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8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9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9106943"/>
              </p:ext>
            </p:extLst>
          </p:nvPr>
        </p:nvGraphicFramePr>
        <p:xfrm>
          <a:off x="971600" y="1566268"/>
          <a:ext cx="252095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7" name="公式" r:id="rId3" imgW="1345616" imgH="253890" progId="Equation.3">
                  <p:embed/>
                </p:oleObj>
              </mc:Choice>
              <mc:Fallback>
                <p:oleObj name="公式" r:id="rId3" imgW="1345616" imgH="25389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566268"/>
                        <a:ext cx="2520950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3821138"/>
              </p:ext>
            </p:extLst>
          </p:nvPr>
        </p:nvGraphicFramePr>
        <p:xfrm>
          <a:off x="971600" y="2229668"/>
          <a:ext cx="17272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8" name="公式" r:id="rId5" imgW="672808" imgH="393529" progId="Equation.3">
                  <p:embed/>
                </p:oleObj>
              </mc:Choice>
              <mc:Fallback>
                <p:oleObj name="公式" r:id="rId5" imgW="672808" imgH="3935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229668"/>
                        <a:ext cx="1727200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7212898"/>
              </p:ext>
            </p:extLst>
          </p:nvPr>
        </p:nvGraphicFramePr>
        <p:xfrm>
          <a:off x="1033443" y="2930526"/>
          <a:ext cx="47529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9" name="公式" r:id="rId7" imgW="2057400" imgH="393700" progId="Equation.3">
                  <p:embed/>
                </p:oleObj>
              </mc:Choice>
              <mc:Fallback>
                <p:oleObj name="公式" r:id="rId7" imgW="2057400" imgH="393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443" y="2930526"/>
                        <a:ext cx="475297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7567386"/>
              </p:ext>
            </p:extLst>
          </p:nvPr>
        </p:nvGraphicFramePr>
        <p:xfrm>
          <a:off x="1536680" y="3859419"/>
          <a:ext cx="244792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0" name="公式" r:id="rId9" imgW="1269449" imgH="253890" progId="Equation.3">
                  <p:embed/>
                </p:oleObj>
              </mc:Choice>
              <mc:Fallback>
                <p:oleObj name="公式" r:id="rId9" imgW="1269449" imgH="25389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680" y="3859419"/>
                        <a:ext cx="244792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3" name="Rectangle 10"/>
          <p:cNvSpPr>
            <a:spLocks noChangeArrowheads="1"/>
          </p:cNvSpPr>
          <p:nvPr/>
        </p:nvSpPr>
        <p:spPr bwMode="auto">
          <a:xfrm>
            <a:off x="0" y="-333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0583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203753"/>
              </p:ext>
            </p:extLst>
          </p:nvPr>
        </p:nvGraphicFramePr>
        <p:xfrm>
          <a:off x="2411462" y="4608165"/>
          <a:ext cx="1871663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1" name="Equation" r:id="rId11" imgW="977476" imgH="393529" progId="Equation.DSMT4">
                  <p:embed/>
                </p:oleObj>
              </mc:Choice>
              <mc:Fallback>
                <p:oleObj name="Equation" r:id="rId11" imgW="977476" imgH="393529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62" y="4608165"/>
                        <a:ext cx="1871663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5" name="Rectangle 12"/>
          <p:cNvSpPr>
            <a:spLocks noChangeArrowheads="1"/>
          </p:cNvSpPr>
          <p:nvPr/>
        </p:nvSpPr>
        <p:spPr bwMode="auto">
          <a:xfrm>
            <a:off x="0" y="-333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6" name="Rectangle 13"/>
          <p:cNvSpPr>
            <a:spLocks noChangeArrowheads="1"/>
          </p:cNvSpPr>
          <p:nvPr/>
        </p:nvSpPr>
        <p:spPr bwMode="auto">
          <a:xfrm>
            <a:off x="0" y="-333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7" name="Rectangle 15"/>
          <p:cNvSpPr>
            <a:spLocks noChangeArrowheads="1"/>
          </p:cNvSpPr>
          <p:nvPr/>
        </p:nvSpPr>
        <p:spPr bwMode="auto">
          <a:xfrm>
            <a:off x="0" y="-333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1278" name="Picture 18"/>
          <p:cNvPicPr>
            <a:picLocks noChangeAspect="1" noChangeArrowheads="1"/>
          </p:cNvPicPr>
          <p:nvPr/>
        </p:nvPicPr>
        <p:blipFill>
          <a:blip r:embed="rId13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800" y="1485677"/>
            <a:ext cx="144780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9" name="Text Box 19"/>
          <p:cNvSpPr txBox="1">
            <a:spLocks noChangeArrowheads="1"/>
          </p:cNvSpPr>
          <p:nvPr/>
        </p:nvSpPr>
        <p:spPr bwMode="auto">
          <a:xfrm>
            <a:off x="613325" y="980728"/>
            <a:ext cx="50561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200" b="1" dirty="0">
                <a:latin typeface="+mj-ea"/>
                <a:ea typeface="+mj-ea"/>
              </a:rPr>
              <a:t>电感元件</a:t>
            </a:r>
            <a:endParaRPr lang="zh-CN" altLang="en-US" sz="3200" dirty="0">
              <a:latin typeface="+mj-ea"/>
              <a:ea typeface="+mj-ea"/>
            </a:endParaRPr>
          </a:p>
        </p:txBody>
      </p:sp>
      <p:sp>
        <p:nvSpPr>
          <p:cNvPr id="205844" name="Text Box 20"/>
          <p:cNvSpPr txBox="1">
            <a:spLocks noChangeArrowheads="1"/>
          </p:cNvSpPr>
          <p:nvPr/>
        </p:nvSpPr>
        <p:spPr bwMode="auto">
          <a:xfrm>
            <a:off x="971600" y="4824065"/>
            <a:ext cx="719940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latin typeface="+mj-ea"/>
                <a:ea typeface="+mj-ea"/>
              </a:rPr>
              <a:t>相位差            电压超前电流</a:t>
            </a:r>
            <a:r>
              <a:rPr lang="en-US" altLang="zh-CN" sz="3200" b="1">
                <a:latin typeface="+mj-ea"/>
                <a:ea typeface="+mj-ea"/>
              </a:rPr>
              <a:t>90°</a:t>
            </a:r>
          </a:p>
        </p:txBody>
      </p:sp>
      <p:sp>
        <p:nvSpPr>
          <p:cNvPr id="11281" name="Rectangle 24"/>
          <p:cNvSpPr>
            <a:spLocks noChangeArrowheads="1"/>
          </p:cNvSpPr>
          <p:nvPr/>
        </p:nvSpPr>
        <p:spPr bwMode="auto">
          <a:xfrm>
            <a:off x="611560" y="188913"/>
            <a:ext cx="7845053" cy="503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200" dirty="0">
                <a:solidFill>
                  <a:schemeClr val="tx2"/>
                </a:solidFill>
                <a:latin typeface="Times New Roman" panose="02020603050405020304" pitchFamily="18" charset="0"/>
              </a:rPr>
              <a:t>§6-2  </a:t>
            </a:r>
            <a:r>
              <a:rPr lang="zh-CN" altLang="en-US" sz="4200" dirty="0">
                <a:solidFill>
                  <a:schemeClr val="tx2"/>
                </a:solidFill>
                <a:latin typeface="Times New Roman" panose="02020603050405020304" pitchFamily="18" charset="0"/>
              </a:rPr>
              <a:t>电感元件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5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5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44" grpId="0"/>
    </p:bldLst>
  </p:timing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Times New Roman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3879</TotalTime>
  <Words>225</Words>
  <Application>Microsoft Office PowerPoint</Application>
  <PresentationFormat>全屏显示(4:3)</PresentationFormat>
  <Paragraphs>101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楷体_GB2312</vt:lpstr>
      <vt:lpstr>隶书</vt:lpstr>
      <vt:lpstr>宋体</vt:lpstr>
      <vt:lpstr>Arial</vt:lpstr>
      <vt:lpstr>Times New Roman</vt:lpstr>
      <vt:lpstr>Wingdings</vt:lpstr>
      <vt:lpstr>Layers</vt:lpstr>
      <vt:lpstr>Equation</vt:lpstr>
      <vt:lpstr>公式</vt:lpstr>
      <vt:lpstr>第六章  储能元件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§6-3  电容、电感元件的串并联</vt:lpstr>
      <vt:lpstr>§6-3  电容、电感元件的串并联</vt:lpstr>
      <vt:lpstr>§6-3  电容、电感元件的串并联</vt:lpstr>
      <vt:lpstr>§6-3  电容、电感元件的串并联</vt:lpstr>
      <vt:lpstr>作业</vt:lpstr>
    </vt:vector>
  </TitlesOfParts>
  <Company>robot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电路基础</dc:title>
  <dc:creator>che</dc:creator>
  <cp:lastModifiedBy>Xu Lin</cp:lastModifiedBy>
  <cp:revision>62</cp:revision>
  <dcterms:created xsi:type="dcterms:W3CDTF">2008-01-26T07:22:55Z</dcterms:created>
  <dcterms:modified xsi:type="dcterms:W3CDTF">2019-04-03T23:57:57Z</dcterms:modified>
</cp:coreProperties>
</file>