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330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5" r:id="rId10"/>
    <p:sldId id="36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6" autoAdjust="0"/>
  </p:normalViewPr>
  <p:slideViewPr>
    <p:cSldViewPr>
      <p:cViewPr>
        <p:scale>
          <a:sx n="110" d="100"/>
          <a:sy n="110" d="100"/>
        </p:scale>
        <p:origin x="86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5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3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10" Type="http://schemas.openxmlformats.org/officeDocument/2006/relationships/image" Target="../media/image41.wmf"/><Relationship Id="rId4" Type="http://schemas.openxmlformats.org/officeDocument/2006/relationships/image" Target="../media/image37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image" Target="../media/image15.wmf"/><Relationship Id="rId6" Type="http://schemas.openxmlformats.org/officeDocument/2006/relationships/image" Target="../media/image26.wmf"/><Relationship Id="rId5" Type="http://schemas.openxmlformats.org/officeDocument/2006/relationships/image" Target="../media/image40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51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50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49.wmf"/><Relationship Id="rId5" Type="http://schemas.openxmlformats.org/officeDocument/2006/relationships/image" Target="../media/image61.wmf"/><Relationship Id="rId10" Type="http://schemas.openxmlformats.org/officeDocument/2006/relationships/image" Target="../media/image48.wmf"/><Relationship Id="rId4" Type="http://schemas.openxmlformats.org/officeDocument/2006/relationships/image" Target="../media/image60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51.wmf"/><Relationship Id="rId3" Type="http://schemas.openxmlformats.org/officeDocument/2006/relationships/image" Target="../media/image48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47.wmf"/><Relationship Id="rId1" Type="http://schemas.openxmlformats.org/officeDocument/2006/relationships/image" Target="../media/image65.wmf"/><Relationship Id="rId6" Type="http://schemas.openxmlformats.org/officeDocument/2006/relationships/image" Target="../media/image52.wmf"/><Relationship Id="rId11" Type="http://schemas.openxmlformats.org/officeDocument/2006/relationships/image" Target="../media/image70.wmf"/><Relationship Id="rId5" Type="http://schemas.openxmlformats.org/officeDocument/2006/relationships/image" Target="../media/image50.wmf"/><Relationship Id="rId10" Type="http://schemas.openxmlformats.org/officeDocument/2006/relationships/image" Target="../media/image69.wmf"/><Relationship Id="rId4" Type="http://schemas.openxmlformats.org/officeDocument/2006/relationships/image" Target="../media/image49.wmf"/><Relationship Id="rId9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AE823C-26E2-459C-9184-40EF5C7E29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检查书上</a:t>
            </a:r>
            <a:r>
              <a:rPr lang="en-US" altLang="zh-CN" dirty="0" smtClean="0"/>
              <a:t>P281</a:t>
            </a:r>
            <a:r>
              <a:rPr lang="zh-CN" altLang="en-US" dirty="0" smtClean="0"/>
              <a:t>倒数第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行公式</a:t>
            </a:r>
            <a:r>
              <a:rPr lang="en-US" altLang="zh-CN" dirty="0" err="1" smtClean="0"/>
              <a:t>arctan</a:t>
            </a:r>
            <a:r>
              <a:rPr lang="zh-CN" altLang="en-US" dirty="0" smtClean="0"/>
              <a:t>的正负号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823C-26E2-459C-9184-40EF5C7E29E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6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9933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9332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9933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336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9933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33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4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F354BF7-C20C-4291-B814-D788D6FD44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AFD6D-71F7-4494-B1C3-4C8D81F42F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9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B57D7-24DC-49CA-98B5-4BA74B7162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3"/>
            <a:ext cx="8075240" cy="57606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1CC8DE-A553-4DC2-B134-594BE64240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96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3"/>
            <a:ext cx="8075240" cy="5760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F7A3F6-9B92-4750-B0DE-E79B6505C0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82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AA31C-0D35-4CCC-B1D8-FFEDECCD0E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8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D46A9-5E37-406D-8ABE-28030B2610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92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C98B-6583-4C01-AE3C-CC70F60EF4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85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6633"/>
            <a:ext cx="7886700" cy="5760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A10D0-8F02-42DB-8B37-8D2A5C108B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50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7044C-A033-4DC0-9FF5-155947EB5F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61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4AFCC-FB47-491C-AE1C-B85249DFD1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17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6632"/>
            <a:ext cx="8056562" cy="5760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7D553-5C59-4FC7-A6EF-EF45DE56C2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13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4624"/>
            <a:ext cx="8056562" cy="6480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8477A-4D07-464E-AAC1-837E4D44D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5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0" y="0"/>
            <a:ext cx="8686800" cy="2420888"/>
            <a:chOff x="0" y="0"/>
            <a:chExt cx="5472" cy="3072"/>
          </a:xfrm>
        </p:grpSpPr>
        <p:sp>
          <p:nvSpPr>
            <p:cNvPr id="9830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830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1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831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66743"/>
            <a:ext cx="8077200" cy="48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22198"/>
            <a:ext cx="8077200" cy="530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zh-CN"/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BD8995A-2A72-4540-BCF3-36E2A6F124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7.wmf"/><Relationship Id="rId26" Type="http://schemas.openxmlformats.org/officeDocument/2006/relationships/image" Target="../media/image56.png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72.bin"/><Relationship Id="rId25" Type="http://schemas.openxmlformats.org/officeDocument/2006/relationships/image" Target="../media/image72.png"/><Relationship Id="rId3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0.wmf"/><Relationship Id="rId32" Type="http://schemas.openxmlformats.org/officeDocument/2006/relationships/oleObject" Target="../embeddings/oleObject51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71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73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52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6.bin"/><Relationship Id="rId30" Type="http://schemas.openxmlformats.org/officeDocument/2006/relationships/oleObject" Target="../embeddings/oleObject49.bin"/><Relationship Id="rId35" Type="http://schemas.openxmlformats.org/officeDocument/2006/relationships/oleObject" Target="../embeddings/oleObject53.bin"/><Relationship Id="rId8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.png"/><Relationship Id="rId7" Type="http://schemas.openxmlformats.org/officeDocument/2006/relationships/image" Target="../media/image2.wmf"/><Relationship Id="rId12" Type="http://schemas.openxmlformats.org/officeDocument/2006/relationships/image" Target="../media/image8.png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.png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1.wm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0.wmf"/><Relationship Id="rId18" Type="http://schemas.openxmlformats.org/officeDocument/2006/relationships/image" Target="../media/image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4.png"/><Relationship Id="rId4" Type="http://schemas.openxmlformats.org/officeDocument/2006/relationships/image" Target="../media/image26.wmf"/><Relationship Id="rId9" Type="http://schemas.openxmlformats.org/officeDocument/2006/relationships/image" Target="../media/image32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36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3.bin"/><Relationship Id="rId25" Type="http://schemas.openxmlformats.org/officeDocument/2006/relationships/image" Target="../media/image56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1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48.bin"/><Relationship Id="rId31" Type="http://schemas.openxmlformats.org/officeDocument/2006/relationships/image" Target="../media/image56.png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第十一章  电路的频率响应</a:t>
            </a:r>
            <a:endParaRPr lang="zh-CN" altLang="en-US" b="1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lt"/>
              </a:rPr>
              <a:t>谐振的补充内容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非理想情况下的</a:t>
            </a:r>
            <a:r>
              <a:rPr lang="en-US" altLang="zh-CN" b="1" i="1" dirty="0"/>
              <a:t>RLC</a:t>
            </a:r>
            <a:r>
              <a:rPr lang="zh-CN" altLang="en-US" b="1" dirty="0"/>
              <a:t>并联</a:t>
            </a:r>
            <a:endParaRPr lang="zh-CN" altLang="en-US" dirty="0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40593" y="3707484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 smtClean="0">
                <a:latin typeface="+mj-lt"/>
                <a:ea typeface="+mn-ea"/>
              </a:rPr>
              <a:t>谐振时，</a:t>
            </a:r>
            <a:endParaRPr lang="en-US" altLang="zh-CN" sz="1600" dirty="0">
              <a:latin typeface="+mj-lt"/>
              <a:ea typeface="+mn-ea"/>
            </a:endParaRP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83989"/>
              </p:ext>
            </p:extLst>
          </p:nvPr>
        </p:nvGraphicFramePr>
        <p:xfrm>
          <a:off x="611560" y="764704"/>
          <a:ext cx="39878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7" name="Equation" r:id="rId3" imgW="2450880" imgH="1549080" progId="Equation.DSMT4">
                  <p:embed/>
                </p:oleObj>
              </mc:Choice>
              <mc:Fallback>
                <p:oleObj name="Equation" r:id="rId3" imgW="2450880" imgH="1549080" progId="Equation.DSMT4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64704"/>
                        <a:ext cx="3987800" cy="2114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938899" y="6033482"/>
            <a:ext cx="32794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n-ea"/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+mn-ea"/>
              </a:rPr>
              <a:t>RLC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n-ea"/>
              </a:rPr>
              <a:t>串联电路的品质因数定义相同</a:t>
            </a:r>
            <a:endParaRPr lang="en-US" altLang="zh-CN" sz="140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12172" y="2880143"/>
            <a:ext cx="1633759" cy="1842609"/>
            <a:chOff x="6068532" y="3125414"/>
            <a:chExt cx="2986841" cy="3368660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6325851" y="4512067"/>
              <a:ext cx="2134581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298647" y="4512067"/>
              <a:ext cx="1794894" cy="1556219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5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860045"/>
                </p:ext>
              </p:extLst>
            </p:nvPr>
          </p:nvGraphicFramePr>
          <p:xfrm>
            <a:off x="7864072" y="3806619"/>
            <a:ext cx="339515" cy="54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98" name="Equation" r:id="rId5" imgW="126720" imgH="190440" progId="Equation.DSMT4">
                    <p:embed/>
                  </p:oleObj>
                </mc:Choice>
                <mc:Fallback>
                  <p:oleObj name="Equation" r:id="rId5" imgW="126720" imgH="190440" progId="Equation.DSMT4">
                    <p:embed/>
                    <p:pic>
                      <p:nvPicPr>
                        <p:cNvPr id="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4072" y="3806619"/>
                          <a:ext cx="339515" cy="5415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507769"/>
                </p:ext>
              </p:extLst>
            </p:nvPr>
          </p:nvGraphicFramePr>
          <p:xfrm>
            <a:off x="8460432" y="3885552"/>
            <a:ext cx="594941" cy="704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99" name="Equation" r:id="rId7" imgW="215640" imgH="241200" progId="Equation.DSMT4">
                    <p:embed/>
                  </p:oleObj>
                </mc:Choice>
                <mc:Fallback>
                  <p:oleObj name="Equation" r:id="rId7" imgW="215640" imgH="241200" progId="Equation.DSMT4">
                    <p:embed/>
                    <p:pic>
                      <p:nvPicPr>
                        <p:cNvPr id="3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0432" y="3885552"/>
                          <a:ext cx="594941" cy="7041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直接连接符 55"/>
            <p:cNvCxnSpPr/>
            <p:nvPr/>
          </p:nvCxnSpPr>
          <p:spPr bwMode="auto">
            <a:xfrm flipV="1">
              <a:off x="6325851" y="3125414"/>
              <a:ext cx="0" cy="1358698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5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528754"/>
                </p:ext>
              </p:extLst>
            </p:nvPr>
          </p:nvGraphicFramePr>
          <p:xfrm>
            <a:off x="6415886" y="3125414"/>
            <a:ext cx="477701" cy="692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00" name="Equation" r:id="rId9" imgW="177480" imgH="241200" progId="Equation.DSMT4">
                    <p:embed/>
                  </p:oleObj>
                </mc:Choice>
                <mc:Fallback>
                  <p:oleObj name="Equation" r:id="rId9" imgW="177480" imgH="241200" progId="Equation.DSMT4">
                    <p:embed/>
                    <p:pic>
                      <p:nvPicPr>
                        <p:cNvPr id="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5886" y="3125414"/>
                          <a:ext cx="477701" cy="69252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" name="直接连接符 57"/>
            <p:cNvCxnSpPr/>
            <p:nvPr/>
          </p:nvCxnSpPr>
          <p:spPr bwMode="auto">
            <a:xfrm>
              <a:off x="6347264" y="4512067"/>
              <a:ext cx="1746277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8093541" y="4556732"/>
              <a:ext cx="0" cy="148556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6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412947"/>
                </p:ext>
              </p:extLst>
            </p:nvPr>
          </p:nvGraphicFramePr>
          <p:xfrm>
            <a:off x="7308304" y="5846761"/>
            <a:ext cx="544271" cy="647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01" name="Equation" r:id="rId11" imgW="215640" imgH="241200" progId="Equation.DSMT4">
                    <p:embed/>
                  </p:oleObj>
                </mc:Choice>
                <mc:Fallback>
                  <p:oleObj name="Equation" r:id="rId11" imgW="215640" imgH="241200" progId="Equation.DSMT4">
                    <p:embed/>
                    <p:pic>
                      <p:nvPicPr>
                        <p:cNvPr id="4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304" y="5846761"/>
                          <a:ext cx="544271" cy="6473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弧形 60"/>
            <p:cNvSpPr/>
            <p:nvPr/>
          </p:nvSpPr>
          <p:spPr bwMode="auto">
            <a:xfrm rot="341030">
              <a:off x="6068532" y="4039910"/>
              <a:ext cx="1033254" cy="1033645"/>
            </a:xfrm>
            <a:prstGeom prst="arc">
              <a:avLst>
                <a:gd name="adj1" fmla="val 20942298"/>
                <a:gd name="adj2" fmla="val 3035110"/>
              </a:avLst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7320535"/>
                </p:ext>
              </p:extLst>
            </p:nvPr>
          </p:nvGraphicFramePr>
          <p:xfrm>
            <a:off x="6347264" y="4841715"/>
            <a:ext cx="719138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02" name="Equation" r:id="rId13" imgW="241200" imgH="228600" progId="Equation.DSMT4">
                    <p:embed/>
                  </p:oleObj>
                </mc:Choice>
                <mc:Fallback>
                  <p:oleObj name="Equation" r:id="rId13" imgW="241200" imgH="228600" progId="Equation.DSMT4">
                    <p:embed/>
                    <p:pic>
                      <p:nvPicPr>
                        <p:cNvPr id="4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7264" y="4841715"/>
                          <a:ext cx="719138" cy="7207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11042"/>
              </p:ext>
            </p:extLst>
          </p:nvPr>
        </p:nvGraphicFramePr>
        <p:xfrm>
          <a:off x="1954757" y="4230892"/>
          <a:ext cx="2742212" cy="64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3" name="Equation" r:id="rId15" imgW="1625400" imgH="457200" progId="Equation.DSMT4">
                  <p:embed/>
                </p:oleObj>
              </mc:Choice>
              <mc:Fallback>
                <p:oleObj name="Equation" r:id="rId15" imgW="1625400" imgH="457200" progId="Equation.DSMT4">
                  <p:embed/>
                  <p:pic>
                    <p:nvPicPr>
                      <p:cNvPr id="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757" y="4230892"/>
                        <a:ext cx="2742212" cy="6464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003935"/>
              </p:ext>
            </p:extLst>
          </p:nvPr>
        </p:nvGraphicFramePr>
        <p:xfrm>
          <a:off x="1985895" y="4873760"/>
          <a:ext cx="3306185" cy="58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4" name="Equation" r:id="rId17" imgW="2057400" imgH="431640" progId="Equation.DSMT4">
                  <p:embed/>
                </p:oleObj>
              </mc:Choice>
              <mc:Fallback>
                <p:oleObj name="Equation" r:id="rId17" imgW="2057400" imgH="431640" progId="Equation.DSMT4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895" y="4873760"/>
                        <a:ext cx="3306185" cy="5819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43430" y="547536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 smtClean="0">
                <a:latin typeface="+mj-lt"/>
                <a:ea typeface="+mn-ea"/>
              </a:rPr>
              <a:t>品质因数</a:t>
            </a:r>
            <a:endParaRPr lang="en-US" altLang="zh-CN" sz="1600" dirty="0">
              <a:latin typeface="+mj-lt"/>
              <a:ea typeface="+mn-ea"/>
            </a:endParaRPr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82683"/>
              </p:ext>
            </p:extLst>
          </p:nvPr>
        </p:nvGraphicFramePr>
        <p:xfrm>
          <a:off x="1896918" y="5449825"/>
          <a:ext cx="1378938" cy="50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5" name="Equation" r:id="rId19" imgW="901440" imgH="393480" progId="Equation.DSMT4">
                  <p:embed/>
                </p:oleObj>
              </mc:Choice>
              <mc:Fallback>
                <p:oleObj name="Equation" r:id="rId19" imgW="901440" imgH="393480" progId="Equation.DSMT4">
                  <p:embed/>
                  <p:pic>
                    <p:nvPicPr>
                      <p:cNvPr id="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918" y="5449825"/>
                        <a:ext cx="1378938" cy="5061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47878"/>
              </p:ext>
            </p:extLst>
          </p:nvPr>
        </p:nvGraphicFramePr>
        <p:xfrm>
          <a:off x="4139952" y="5564188"/>
          <a:ext cx="10144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6" name="Equation" r:id="rId21" imgW="571320" imgH="228600" progId="Equation.DSMT4">
                  <p:embed/>
                </p:oleObj>
              </mc:Choice>
              <mc:Fallback>
                <p:oleObj name="Equation" r:id="rId21" imgW="571320" imgH="228600" progId="Equation.DSMT4">
                  <p:embed/>
                  <p:pic>
                    <p:nvPicPr>
                      <p:cNvPr id="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564188"/>
                        <a:ext cx="1014412" cy="339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68999"/>
              </p:ext>
            </p:extLst>
          </p:nvPr>
        </p:nvGraphicFramePr>
        <p:xfrm>
          <a:off x="1974977" y="3649625"/>
          <a:ext cx="3213187" cy="61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7" name="Equation" r:id="rId23" imgW="1879560" imgH="431640" progId="Equation.DSMT4">
                  <p:embed/>
                </p:oleObj>
              </mc:Choice>
              <mc:Fallback>
                <p:oleObj name="Equation" r:id="rId23" imgW="1879560" imgH="431640" progId="Equation.DSMT4">
                  <p:embed/>
                  <p:pic>
                    <p:nvPicPr>
                      <p:cNvPr id="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977" y="3649625"/>
                        <a:ext cx="3213187" cy="6197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4615" y="4700362"/>
            <a:ext cx="2901881" cy="18969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16376" y="764704"/>
            <a:ext cx="2019920" cy="1750597"/>
          </a:xfrm>
          <a:prstGeom prst="rect">
            <a:avLst/>
          </a:prstGeom>
        </p:spPr>
      </p:pic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833881"/>
              </p:ext>
            </p:extLst>
          </p:nvPr>
        </p:nvGraphicFramePr>
        <p:xfrm>
          <a:off x="196775" y="2636912"/>
          <a:ext cx="5311329" cy="66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8" name="Equation" r:id="rId27" imgW="3136680" imgH="469800" progId="Equation.DSMT4">
                  <p:embed/>
                </p:oleObj>
              </mc:Choice>
              <mc:Fallback>
                <p:oleObj name="Equation" r:id="rId27" imgW="3136680" imgH="469800" progId="Equation.DSMT4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75" y="2636912"/>
                        <a:ext cx="5311329" cy="667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194276" y="856432"/>
            <a:ext cx="1770212" cy="1996504"/>
            <a:chOff x="6220932" y="3277814"/>
            <a:chExt cx="2986841" cy="336866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6478251" y="4664467"/>
              <a:ext cx="2134581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6451047" y="4664467"/>
              <a:ext cx="1794894" cy="1556219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225852"/>
                </p:ext>
              </p:extLst>
            </p:nvPr>
          </p:nvGraphicFramePr>
          <p:xfrm>
            <a:off x="8347301" y="4909662"/>
            <a:ext cx="339515" cy="54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09" name="Equation" r:id="rId29" imgW="126720" imgH="190440" progId="Equation.DSMT4">
                    <p:embed/>
                  </p:oleObj>
                </mc:Choice>
                <mc:Fallback>
                  <p:oleObj name="Equation" r:id="rId29" imgW="126720" imgH="190440" progId="Equation.DSMT4">
                    <p:embed/>
                    <p:pic>
                      <p:nvPicPr>
                        <p:cNvPr id="4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7301" y="4909662"/>
                          <a:ext cx="339515" cy="5415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55469"/>
                </p:ext>
              </p:extLst>
            </p:nvPr>
          </p:nvGraphicFramePr>
          <p:xfrm>
            <a:off x="8612832" y="4037952"/>
            <a:ext cx="594941" cy="704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10" name="Equation" r:id="rId30" imgW="215640" imgH="241200" progId="Equation.DSMT4">
                    <p:embed/>
                  </p:oleObj>
                </mc:Choice>
                <mc:Fallback>
                  <p:oleObj name="Equation" r:id="rId30" imgW="215640" imgH="241200" progId="Equation.DSMT4">
                    <p:embed/>
                    <p:pic>
                      <p:nvPicPr>
                        <p:cNvPr id="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2832" y="4037952"/>
                          <a:ext cx="594941" cy="7041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连接符 36"/>
            <p:cNvCxnSpPr/>
            <p:nvPr/>
          </p:nvCxnSpPr>
          <p:spPr bwMode="auto">
            <a:xfrm flipV="1">
              <a:off x="6478251" y="3623369"/>
              <a:ext cx="0" cy="1013141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9062014"/>
                </p:ext>
              </p:extLst>
            </p:nvPr>
          </p:nvGraphicFramePr>
          <p:xfrm>
            <a:off x="6568286" y="3277814"/>
            <a:ext cx="477701" cy="692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11" name="Equation" r:id="rId31" imgW="177480" imgH="241200" progId="Equation.DSMT4">
                    <p:embed/>
                  </p:oleObj>
                </mc:Choice>
                <mc:Fallback>
                  <p:oleObj name="Equation" r:id="rId31" imgW="177480" imgH="241200" progId="Equation.DSMT4">
                    <p:embed/>
                    <p:pic>
                      <p:nvPicPr>
                        <p:cNvPr id="5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8286" y="3277814"/>
                          <a:ext cx="477701" cy="69252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直接连接符 38"/>
            <p:cNvCxnSpPr/>
            <p:nvPr/>
          </p:nvCxnSpPr>
          <p:spPr bwMode="auto">
            <a:xfrm>
              <a:off x="6478251" y="4692425"/>
              <a:ext cx="1767690" cy="489125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8245941" y="5181550"/>
              <a:ext cx="0" cy="1013141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4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0806855"/>
                </p:ext>
              </p:extLst>
            </p:nvPr>
          </p:nvGraphicFramePr>
          <p:xfrm>
            <a:off x="7460704" y="5999161"/>
            <a:ext cx="544271" cy="647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12" name="Equation" r:id="rId32" imgW="215640" imgH="241200" progId="Equation.DSMT4">
                    <p:embed/>
                  </p:oleObj>
                </mc:Choice>
                <mc:Fallback>
                  <p:oleObj name="Equation" r:id="rId32" imgW="215640" imgH="241200" progId="Equation.DSMT4">
                    <p:embed/>
                    <p:pic>
                      <p:nvPicPr>
                        <p:cNvPr id="5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0704" y="5999161"/>
                          <a:ext cx="544271" cy="6473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弧形 41"/>
            <p:cNvSpPr/>
            <p:nvPr/>
          </p:nvSpPr>
          <p:spPr bwMode="auto">
            <a:xfrm rot="3612930">
              <a:off x="7181865" y="4504985"/>
              <a:ext cx="657081" cy="694131"/>
            </a:xfrm>
            <a:prstGeom prst="arc">
              <a:avLst>
                <a:gd name="adj1" fmla="val 16200000"/>
                <a:gd name="adj2" fmla="val 2043168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5482949"/>
                </p:ext>
              </p:extLst>
            </p:nvPr>
          </p:nvGraphicFramePr>
          <p:xfrm>
            <a:off x="7605414" y="4128059"/>
            <a:ext cx="415709" cy="521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13" name="Equation" r:id="rId33" imgW="139680" imgH="164880" progId="Equation.DSMT4">
                    <p:embed/>
                  </p:oleObj>
                </mc:Choice>
                <mc:Fallback>
                  <p:oleObj name="Equation" r:id="rId33" imgW="139680" imgH="164880" progId="Equation.DSMT4">
                    <p:embed/>
                    <p:pic>
                      <p:nvPicPr>
                        <p:cNvPr id="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5414" y="4128059"/>
                          <a:ext cx="415709" cy="52198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弧形 44"/>
            <p:cNvSpPr/>
            <p:nvPr/>
          </p:nvSpPr>
          <p:spPr bwMode="auto">
            <a:xfrm rot="341030">
              <a:off x="6220932" y="4192310"/>
              <a:ext cx="1033254" cy="1033645"/>
            </a:xfrm>
            <a:prstGeom prst="arc">
              <a:avLst>
                <a:gd name="adj1" fmla="val 20942298"/>
                <a:gd name="adj2" fmla="val 3035110"/>
              </a:avLst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986518"/>
                </p:ext>
              </p:extLst>
            </p:nvPr>
          </p:nvGraphicFramePr>
          <p:xfrm>
            <a:off x="6499664" y="4994115"/>
            <a:ext cx="719138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14" name="Equation" r:id="rId35" imgW="241200" imgH="228600" progId="Equation.DSMT4">
                    <p:embed/>
                  </p:oleObj>
                </mc:Choice>
                <mc:Fallback>
                  <p:oleObj name="Equation" r:id="rId35" imgW="241200" imgH="228600" progId="Equation.DSMT4">
                    <p:embed/>
                    <p:pic>
                      <p:nvPicPr>
                        <p:cNvPr id="6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9664" y="4994115"/>
                          <a:ext cx="719138" cy="7207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263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 smtClean="0"/>
              <a:t>1. </a:t>
            </a:r>
            <a:r>
              <a:rPr lang="en-US" altLang="zh-CN" b="1" i="1" dirty="0" smtClean="0"/>
              <a:t>RLC</a:t>
            </a:r>
            <a:r>
              <a:rPr lang="zh-CN" altLang="en-US" b="1" dirty="0" smtClean="0"/>
              <a:t>串联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86912"/>
              </p:ext>
            </p:extLst>
          </p:nvPr>
        </p:nvGraphicFramePr>
        <p:xfrm>
          <a:off x="611560" y="2551227"/>
          <a:ext cx="2802893" cy="947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2" name="Equation" r:id="rId4" imgW="1726920" imgH="698400" progId="Equation.DSMT4">
                  <p:embed/>
                </p:oleObj>
              </mc:Choice>
              <mc:Fallback>
                <p:oleObj name="Equation" r:id="rId4" imgW="1726920" imgH="698400" progId="Equation.DSMT4">
                  <p:embed/>
                  <p:pic>
                    <p:nvPicPr>
                      <p:cNvPr id="276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51227"/>
                        <a:ext cx="2802893" cy="9477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29872"/>
              </p:ext>
            </p:extLst>
          </p:nvPr>
        </p:nvGraphicFramePr>
        <p:xfrm>
          <a:off x="3923928" y="2412267"/>
          <a:ext cx="2543957" cy="81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3" name="公式" r:id="rId6" imgW="1562100" imgH="571500" progId="Equation.3">
                  <p:embed/>
                </p:oleObj>
              </mc:Choice>
              <mc:Fallback>
                <p:oleObj name="公式" r:id="rId6" imgW="1562100" imgH="571500" progId="Equation.3">
                  <p:embed/>
                  <p:pic>
                    <p:nvPicPr>
                      <p:cNvPr id="276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12267"/>
                        <a:ext cx="2543957" cy="8158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84860"/>
              </p:ext>
            </p:extLst>
          </p:nvPr>
        </p:nvGraphicFramePr>
        <p:xfrm>
          <a:off x="609600" y="793118"/>
          <a:ext cx="5834608" cy="105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4" name="Equation" r:id="rId8" imgW="4533840" imgH="863280" progId="Equation.DSMT4">
                  <p:embed/>
                </p:oleObj>
              </mc:Choice>
              <mc:Fallback>
                <p:oleObj name="Equation" r:id="rId8" imgW="4533840" imgH="863280" progId="Equation.DSMT4">
                  <p:embed/>
                  <p:pic>
                    <p:nvPicPr>
                      <p:cNvPr id="276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93118"/>
                        <a:ext cx="5834608" cy="10590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6870" y="2164794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幅频特性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039700" y="2164794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相频特性</a:t>
            </a:r>
            <a:endParaRPr lang="en-US" altLang="zh-CN" sz="1400" dirty="0">
              <a:latin typeface="+mn-ea"/>
              <a:ea typeface="+mn-ea"/>
            </a:endParaRPr>
          </a:p>
        </p:txBody>
      </p:sp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51142"/>
            <a:ext cx="6276975" cy="2686050"/>
          </a:xfrm>
          <a:prstGeom prst="rect">
            <a:avLst/>
          </a:prstGeom>
          <a:noFill/>
          <a:ln w="1270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10" y="4055942"/>
            <a:ext cx="22383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5" y="3808292"/>
            <a:ext cx="33147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60" y="3806705"/>
            <a:ext cx="35337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1" y="3814797"/>
            <a:ext cx="33147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10" y="3967042"/>
            <a:ext cx="2762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39" y="3909892"/>
            <a:ext cx="29051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314988" y="3714629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容性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040788" y="3714629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感性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317014"/>
              </p:ext>
            </p:extLst>
          </p:nvPr>
        </p:nvGraphicFramePr>
        <p:xfrm>
          <a:off x="7456487" y="3367672"/>
          <a:ext cx="12414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5" name="Equation" r:id="rId17" imgW="711000" imgH="431640" progId="Equation.DSMT4">
                  <p:embed/>
                </p:oleObj>
              </mc:Choice>
              <mc:Fallback>
                <p:oleObj name="Equation" r:id="rId17" imgW="711000" imgH="43164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7" y="3367672"/>
                        <a:ext cx="1241425" cy="630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7375673" y="2994723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谐振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34629"/>
              </p:ext>
            </p:extLst>
          </p:nvPr>
        </p:nvGraphicFramePr>
        <p:xfrm>
          <a:off x="7467600" y="4114739"/>
          <a:ext cx="1219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6" name="Equation" r:id="rId19" imgW="698400" imgH="419040" progId="Equation.DSMT4">
                  <p:embed/>
                </p:oleObj>
              </mc:Choice>
              <mc:Fallback>
                <p:oleObj name="Equation" r:id="rId19" imgW="698400" imgH="419040" progId="Equation.DSMT4">
                  <p:embed/>
                  <p:pic>
                    <p:nvPicPr>
                      <p:cNvPr id="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14739"/>
                        <a:ext cx="1219200" cy="61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60554" y="829894"/>
            <a:ext cx="26479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1. </a:t>
            </a:r>
            <a:r>
              <a:rPr lang="en-US" altLang="zh-CN" b="1" i="1" dirty="0" smtClean="0"/>
              <a:t>RLC</a:t>
            </a:r>
            <a:r>
              <a:rPr lang="zh-CN" altLang="en-US" b="1" dirty="0"/>
              <a:t>串联</a:t>
            </a:r>
            <a:endParaRPr lang="zh-CN" alt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1560" y="1724307"/>
            <a:ext cx="2364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由</a:t>
            </a:r>
            <a:r>
              <a:rPr lang="en-US" altLang="zh-CN" sz="2000" i="1" dirty="0" smtClean="0">
                <a:latin typeface="+mn-ea"/>
                <a:ea typeface="+mn-ea"/>
              </a:rPr>
              <a:t>           </a:t>
            </a:r>
            <a:r>
              <a:rPr lang="zh-CN" altLang="en-US" sz="2000" dirty="0" smtClean="0">
                <a:latin typeface="+mn-ea"/>
                <a:ea typeface="+mn-ea"/>
              </a:rPr>
              <a:t>可得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44027"/>
              </p:ext>
            </p:extLst>
          </p:nvPr>
        </p:nvGraphicFramePr>
        <p:xfrm>
          <a:off x="2277343" y="764704"/>
          <a:ext cx="3014737" cy="101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6" name="Equation" r:id="rId3" imgW="1726920" imgH="698400" progId="Equation.DSMT4">
                  <p:embed/>
                </p:oleObj>
              </mc:Choice>
              <mc:Fallback>
                <p:oleObj name="Equation" r:id="rId3" imgW="1726920" imgH="6984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343" y="764704"/>
                        <a:ext cx="3014737" cy="10193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48391"/>
              </p:ext>
            </p:extLst>
          </p:nvPr>
        </p:nvGraphicFramePr>
        <p:xfrm>
          <a:off x="1115616" y="2276872"/>
          <a:ext cx="1973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7" name="Equation" r:id="rId5" imgW="1130040" imgH="469800" progId="Equation.DSMT4">
                  <p:embed/>
                </p:oleObj>
              </mc:Choice>
              <mc:Fallback>
                <p:oleObj name="Equation" r:id="rId5" imgW="1130040" imgH="46980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76872"/>
                        <a:ext cx="1973262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36038"/>
              </p:ext>
            </p:extLst>
          </p:nvPr>
        </p:nvGraphicFramePr>
        <p:xfrm>
          <a:off x="971600" y="1700808"/>
          <a:ext cx="12636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8" name="Equation" r:id="rId7" imgW="723600" imgH="419040" progId="Equation.DSMT4">
                  <p:embed/>
                </p:oleObj>
              </mc:Choice>
              <mc:Fallback>
                <p:oleObj name="Equation" r:id="rId7" imgW="723600" imgH="41904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00808"/>
                        <a:ext cx="1263650" cy="61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11560" y="3136817"/>
            <a:ext cx="4160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解上式方程，由            解得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28137"/>
              </p:ext>
            </p:extLst>
          </p:nvPr>
        </p:nvGraphicFramePr>
        <p:xfrm>
          <a:off x="2483768" y="3070349"/>
          <a:ext cx="15081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9" name="Equation" r:id="rId9" imgW="863280" imgH="393480" progId="Equation.DSMT4">
                  <p:embed/>
                </p:oleObj>
              </mc:Choice>
              <mc:Fallback>
                <p:oleObj name="Equation" r:id="rId9" imgW="863280" imgH="39348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070349"/>
                        <a:ext cx="1508125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07731"/>
              </p:ext>
            </p:extLst>
          </p:nvPr>
        </p:nvGraphicFramePr>
        <p:xfrm>
          <a:off x="4561408" y="2564904"/>
          <a:ext cx="3683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0" name="Equation" r:id="rId11" imgW="2108160" imgH="939600" progId="Equation.DSMT4">
                  <p:embed/>
                </p:oleObj>
              </mc:Choice>
              <mc:Fallback>
                <p:oleObj name="Equation" r:id="rId11" imgW="2108160" imgH="93960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408" y="2564904"/>
                        <a:ext cx="3683000" cy="1371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94537" y="4437161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由              解得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419255"/>
              </p:ext>
            </p:extLst>
          </p:nvPr>
        </p:nvGraphicFramePr>
        <p:xfrm>
          <a:off x="4664596" y="4001591"/>
          <a:ext cx="35496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1" name="Equation" r:id="rId13" imgW="2031840" imgH="939600" progId="Equation.DSMT4">
                  <p:embed/>
                </p:oleObj>
              </mc:Choice>
              <mc:Fallback>
                <p:oleObj name="Equation" r:id="rId13" imgW="2031840" imgH="93960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596" y="4001591"/>
                        <a:ext cx="3549650" cy="1371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02645"/>
              </p:ext>
            </p:extLst>
          </p:nvPr>
        </p:nvGraphicFramePr>
        <p:xfrm>
          <a:off x="2319441" y="4365104"/>
          <a:ext cx="16637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2" name="Equation" r:id="rId15" imgW="952200" imgH="393480" progId="Equation.DSMT4">
                  <p:embed/>
                </p:oleObj>
              </mc:Choice>
              <mc:Fallback>
                <p:oleObj name="Equation" r:id="rId15" imgW="952200" imgH="39348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441" y="4365104"/>
                        <a:ext cx="1663700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611560" y="5373216"/>
            <a:ext cx="6934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式</a:t>
            </a:r>
            <a:r>
              <a:rPr lang="en-US" altLang="zh-CN" sz="2000" dirty="0" smtClean="0">
                <a:latin typeface="+mn-ea"/>
                <a:ea typeface="+mn-ea"/>
              </a:rPr>
              <a:t>(2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zh-CN" altLang="en-US" sz="2000" dirty="0" smtClean="0"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latin typeface="+mn-ea"/>
                <a:ea typeface="+mn-ea"/>
              </a:rPr>
              <a:t>(4)</a:t>
            </a:r>
            <a:r>
              <a:rPr lang="zh-CN" altLang="en-US" sz="2000" dirty="0" smtClean="0">
                <a:latin typeface="+mn-ea"/>
                <a:ea typeface="+mn-ea"/>
              </a:rPr>
              <a:t>为</a:t>
            </a:r>
            <a:r>
              <a:rPr lang="el-GR" altLang="zh-CN" sz="20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ω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&lt;0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，无意义。因此解为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(1)----</a:t>
            </a:r>
            <a:r>
              <a:rPr lang="el-GR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(3)----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latin typeface="+mn-ea"/>
              <a:ea typeface="+mn-ea"/>
            </a:endParaRP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29194"/>
              </p:ext>
            </p:extLst>
          </p:nvPr>
        </p:nvGraphicFramePr>
        <p:xfrm>
          <a:off x="1043608" y="5733256"/>
          <a:ext cx="2019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3" name="Equation" r:id="rId17" imgW="1155600" imgH="393480" progId="Equation.DSMT4">
                  <p:embed/>
                </p:oleObj>
              </mc:Choice>
              <mc:Fallback>
                <p:oleObj name="Equation" r:id="rId17" imgW="1155600" imgH="39348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733256"/>
                        <a:ext cx="2019300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11560" y="808746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幅频特性为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11560" y="580047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得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11560" y="6309320"/>
            <a:ext cx="55707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品质因数定义为                ，上式可写为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950978"/>
              </p:ext>
            </p:extLst>
          </p:nvPr>
        </p:nvGraphicFramePr>
        <p:xfrm>
          <a:off x="2540868" y="6206583"/>
          <a:ext cx="19081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4" name="Equation" r:id="rId19" imgW="1091880" imgH="431640" progId="Equation.DSMT4">
                  <p:embed/>
                </p:oleObj>
              </mc:Choice>
              <mc:Fallback>
                <p:oleObj name="Equation" r:id="rId19" imgW="1091880" imgH="431640" progId="Equation.DSMT4">
                  <p:embed/>
                  <p:pic>
                    <p:nvPicPr>
                      <p:cNvPr id="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868" y="6206583"/>
                        <a:ext cx="1908175" cy="630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80489"/>
              </p:ext>
            </p:extLst>
          </p:nvPr>
        </p:nvGraphicFramePr>
        <p:xfrm>
          <a:off x="6182316" y="6224045"/>
          <a:ext cx="1085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5" name="Equation" r:id="rId21" imgW="622080" imgH="419040" progId="Equation.DSMT4">
                  <p:embed/>
                </p:oleObj>
              </mc:Choice>
              <mc:Fallback>
                <p:oleObj name="Equation" r:id="rId21" imgW="622080" imgH="419040" progId="Equation.DSMT4">
                  <p:embed/>
                  <p:pic>
                    <p:nvPicPr>
                      <p:cNvPr id="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316" y="6224045"/>
                        <a:ext cx="1085850" cy="61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1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1. </a:t>
            </a:r>
            <a:r>
              <a:rPr lang="en-US" altLang="zh-CN" b="1" i="1" dirty="0" smtClean="0"/>
              <a:t>RLC</a:t>
            </a:r>
            <a:r>
              <a:rPr lang="zh-CN" altLang="en-US" b="1" dirty="0"/>
              <a:t>串联</a:t>
            </a:r>
            <a:endParaRPr lang="zh-CN" alt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1560" y="1842402"/>
            <a:ext cx="2364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由</a:t>
            </a:r>
            <a:r>
              <a:rPr lang="en-US" altLang="zh-CN" sz="2000" i="1" dirty="0" smtClean="0">
                <a:latin typeface="+mn-ea"/>
                <a:ea typeface="+mn-ea"/>
              </a:rPr>
              <a:t>           </a:t>
            </a:r>
            <a:r>
              <a:rPr lang="zh-CN" altLang="en-US" sz="2000" dirty="0" smtClean="0">
                <a:latin typeface="+mn-ea"/>
                <a:ea typeface="+mn-ea"/>
              </a:rPr>
              <a:t>可得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875918"/>
              </p:ext>
            </p:extLst>
          </p:nvPr>
        </p:nvGraphicFramePr>
        <p:xfrm>
          <a:off x="1115616" y="2394967"/>
          <a:ext cx="1973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2" name="Equation" r:id="rId3" imgW="1130040" imgH="469800" progId="Equation.DSMT4">
                  <p:embed/>
                </p:oleObj>
              </mc:Choice>
              <mc:Fallback>
                <p:oleObj name="Equation" r:id="rId3" imgW="1130040" imgH="46980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94967"/>
                        <a:ext cx="1973262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773934"/>
              </p:ext>
            </p:extLst>
          </p:nvPr>
        </p:nvGraphicFramePr>
        <p:xfrm>
          <a:off x="971600" y="1818903"/>
          <a:ext cx="12636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3" name="Equation" r:id="rId5" imgW="723600" imgH="419040" progId="Equation.DSMT4">
                  <p:embed/>
                </p:oleObj>
              </mc:Choice>
              <mc:Fallback>
                <p:oleObj name="Equation" r:id="rId5" imgW="723600" imgH="419040" progId="Equation.DSMT4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18903"/>
                        <a:ext cx="1263650" cy="61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11560" y="3254912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当            时，解得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10577"/>
              </p:ext>
            </p:extLst>
          </p:nvPr>
        </p:nvGraphicFramePr>
        <p:xfrm>
          <a:off x="971600" y="3188444"/>
          <a:ext cx="15081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4" name="Equation" r:id="rId7" imgW="863280" imgH="393480" progId="Equation.DSMT4">
                  <p:embed/>
                </p:oleObj>
              </mc:Choice>
              <mc:Fallback>
                <p:oleObj name="Equation" r:id="rId7" imgW="863280" imgH="39348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88444"/>
                        <a:ext cx="1508125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11560" y="808746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相频特性为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425"/>
              </p:ext>
            </p:extLst>
          </p:nvPr>
        </p:nvGraphicFramePr>
        <p:xfrm>
          <a:off x="2411760" y="777935"/>
          <a:ext cx="2736230" cy="877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5" name="公式" r:id="rId9" imgW="1562100" imgH="571500" progId="Equation.3">
                  <p:embed/>
                </p:oleObj>
              </mc:Choice>
              <mc:Fallback>
                <p:oleObj name="公式" r:id="rId9" imgW="1562100" imgH="5715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777935"/>
                        <a:ext cx="2736230" cy="8775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104084"/>
              </p:ext>
            </p:extLst>
          </p:nvPr>
        </p:nvGraphicFramePr>
        <p:xfrm>
          <a:off x="3687266" y="2885232"/>
          <a:ext cx="46291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6" name="Equation" r:id="rId11" imgW="2641320" imgH="571320" progId="Equation.DSMT4">
                  <p:embed/>
                </p:oleObj>
              </mc:Choice>
              <mc:Fallback>
                <p:oleObj name="Equation" r:id="rId11" imgW="2641320" imgH="571320" progId="Equation.DSMT4">
                  <p:embed/>
                  <p:pic>
                    <p:nvPicPr>
                      <p:cNvPr id="3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266" y="2885232"/>
                        <a:ext cx="4629150" cy="877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11560" y="3979143"/>
            <a:ext cx="3134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当             时，解得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482832"/>
              </p:ext>
            </p:extLst>
          </p:nvPr>
        </p:nvGraphicFramePr>
        <p:xfrm>
          <a:off x="964084" y="3912220"/>
          <a:ext cx="16637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7" name="Equation" r:id="rId13" imgW="952200" imgH="393480" progId="Equation.DSMT4">
                  <p:embed/>
                </p:oleObj>
              </mc:Choice>
              <mc:Fallback>
                <p:oleObj name="Equation" r:id="rId13" imgW="952200" imgH="39348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84" y="3912220"/>
                        <a:ext cx="1663700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094902"/>
              </p:ext>
            </p:extLst>
          </p:nvPr>
        </p:nvGraphicFramePr>
        <p:xfrm>
          <a:off x="3708598" y="3631233"/>
          <a:ext cx="48958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8" name="Equation" r:id="rId15" imgW="2793960" imgH="571320" progId="Equation.DSMT4">
                  <p:embed/>
                </p:oleObj>
              </mc:Choice>
              <mc:Fallback>
                <p:oleObj name="Equation" r:id="rId15" imgW="2793960" imgH="571320" progId="Equation.DSMT4">
                  <p:embed/>
                  <p:pic>
                    <p:nvPicPr>
                      <p:cNvPr id="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598" y="3631233"/>
                        <a:ext cx="4895850" cy="877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786463" y="2680077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(1)----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aseline="-25000" dirty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86463" y="4808199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3)----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latin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8122582" y="3049409"/>
            <a:ext cx="241921" cy="24340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8195456" y="4379253"/>
            <a:ext cx="264976" cy="4289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39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 smtClean="0"/>
              <a:t>2. </a:t>
            </a:r>
            <a:r>
              <a:rPr lang="en-US" altLang="zh-CN" b="1" i="1" dirty="0" smtClean="0"/>
              <a:t>RLC</a:t>
            </a:r>
            <a:r>
              <a:rPr lang="zh-CN" altLang="en-US" b="1" dirty="0" smtClean="0"/>
              <a:t>并联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331612"/>
              </p:ext>
            </p:extLst>
          </p:nvPr>
        </p:nvGraphicFramePr>
        <p:xfrm>
          <a:off x="1409203" y="2833688"/>
          <a:ext cx="30591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37" name="Equation" r:id="rId3" imgW="1752480" imgH="698400" progId="Equation.DSMT4">
                  <p:embed/>
                </p:oleObj>
              </mc:Choice>
              <mc:Fallback>
                <p:oleObj name="Equation" r:id="rId3" imgW="1752480" imgH="6984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203" y="2833688"/>
                        <a:ext cx="3059113" cy="1019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735467"/>
              </p:ext>
            </p:extLst>
          </p:nvPr>
        </p:nvGraphicFramePr>
        <p:xfrm>
          <a:off x="5581650" y="2876550"/>
          <a:ext cx="27352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38" name="Equation" r:id="rId5" imgW="1562040" imgH="609480" progId="Equation.DSMT4">
                  <p:embed/>
                </p:oleObj>
              </mc:Choice>
              <mc:Fallback>
                <p:oleObj name="Equation" r:id="rId5" imgW="1562040" imgH="60948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2876550"/>
                        <a:ext cx="2735263" cy="936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35334"/>
              </p:ext>
            </p:extLst>
          </p:nvPr>
        </p:nvGraphicFramePr>
        <p:xfrm>
          <a:off x="628937" y="830397"/>
          <a:ext cx="23336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39" name="Equation" r:id="rId7" imgW="1422360" imgH="444240" progId="Equation.DSMT4">
                  <p:embed/>
                </p:oleObj>
              </mc:Choice>
              <mc:Fallback>
                <p:oleObj name="Equation" r:id="rId7" imgW="1422360" imgH="44424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37" y="830397"/>
                        <a:ext cx="2333625" cy="696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03098" y="2771882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幅频特性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893436" y="2771882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相频特性</a:t>
            </a:r>
            <a:endParaRPr lang="en-US" altLang="zh-CN" sz="1400" dirty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44" y="4010093"/>
            <a:ext cx="3533775" cy="261937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 bwMode="auto">
          <a:xfrm>
            <a:off x="933677" y="4730173"/>
            <a:ext cx="144016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1326085" y="4730173"/>
            <a:ext cx="0" cy="1584176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1867085" y="4730173"/>
            <a:ext cx="0" cy="1584176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309657" y="4905117"/>
            <a:ext cx="644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i="1" dirty="0" smtClean="0">
                <a:solidFill>
                  <a:srgbClr val="0000FF"/>
                </a:solidFill>
                <a:latin typeface="+mj-lt"/>
                <a:ea typeface="+mn-ea"/>
              </a:rPr>
              <a:t>Q</a:t>
            </a:r>
            <a:r>
              <a:rPr lang="en-US" altLang="zh-CN" sz="2000" dirty="0" smtClean="0">
                <a:solidFill>
                  <a:srgbClr val="0000FF"/>
                </a:solidFill>
                <a:latin typeface="+mj-lt"/>
                <a:ea typeface="+mn-ea"/>
              </a:rPr>
              <a:t>=1</a:t>
            </a:r>
            <a:endParaRPr lang="en-US" altLang="zh-CN" sz="1400" dirty="0">
              <a:solidFill>
                <a:srgbClr val="0000FF"/>
              </a:solidFill>
              <a:latin typeface="+mj-lt"/>
              <a:ea typeface="+mn-ea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309657" y="5810197"/>
            <a:ext cx="644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i="1" dirty="0" smtClean="0">
                <a:solidFill>
                  <a:srgbClr val="FF0000"/>
                </a:solidFill>
                <a:latin typeface="+mj-lt"/>
                <a:ea typeface="+mn-ea"/>
              </a:rPr>
              <a:t>Q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+mn-ea"/>
              </a:rPr>
              <a:t>=2</a:t>
            </a:r>
            <a:endParaRPr lang="en-US" altLang="zh-CN" sz="140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70754" y="4077289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感性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82935" y="4077289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容性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749087"/>
              </p:ext>
            </p:extLst>
          </p:nvPr>
        </p:nvGraphicFramePr>
        <p:xfrm>
          <a:off x="3476551" y="849313"/>
          <a:ext cx="812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0" name="Equation" r:id="rId10" imgW="495000" imgH="419040" progId="Equation.DSMT4">
                  <p:embed/>
                </p:oleObj>
              </mc:Choice>
              <mc:Fallback>
                <p:oleObj name="Equation" r:id="rId10" imgW="495000" imgH="41904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551" y="849313"/>
                        <a:ext cx="812800" cy="657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82746"/>
              </p:ext>
            </p:extLst>
          </p:nvPr>
        </p:nvGraphicFramePr>
        <p:xfrm>
          <a:off x="609600" y="1384147"/>
          <a:ext cx="554355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1" name="Equation" r:id="rId12" imgW="3377880" imgH="863280" progId="Equation.DSMT4">
                  <p:embed/>
                </p:oleObj>
              </mc:Choice>
              <mc:Fallback>
                <p:oleObj name="Equation" r:id="rId12" imgW="3377880" imgH="863280" progId="Equation.DSMT4">
                  <p:embed/>
                  <p:pic>
                    <p:nvPicPr>
                      <p:cNvPr id="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84147"/>
                        <a:ext cx="5543550" cy="1354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图片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2667" y="4002688"/>
            <a:ext cx="3505200" cy="2600325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 bwMode="auto">
          <a:xfrm>
            <a:off x="4791705" y="5171457"/>
            <a:ext cx="2874511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55536"/>
              </p:ext>
            </p:extLst>
          </p:nvPr>
        </p:nvGraphicFramePr>
        <p:xfrm>
          <a:off x="7867079" y="4459345"/>
          <a:ext cx="12414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2" name="Equation" r:id="rId15" imgW="711000" imgH="431640" progId="Equation.DSMT4">
                  <p:embed/>
                </p:oleObj>
              </mc:Choice>
              <mc:Fallback>
                <p:oleObj name="Equation" r:id="rId15" imgW="711000" imgH="431640" progId="Equation.DSMT4">
                  <p:embed/>
                  <p:pic>
                    <p:nvPicPr>
                      <p:cNvPr id="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079" y="4459345"/>
                        <a:ext cx="1241425" cy="630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7786265" y="4086396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谐振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6879"/>
              </p:ext>
            </p:extLst>
          </p:nvPr>
        </p:nvGraphicFramePr>
        <p:xfrm>
          <a:off x="7878192" y="5050060"/>
          <a:ext cx="1219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3" name="Equation" r:id="rId17" imgW="698400" imgH="419040" progId="Equation.DSMT4">
                  <p:embed/>
                </p:oleObj>
              </mc:Choice>
              <mc:Fallback>
                <p:oleObj name="Equation" r:id="rId17" imgW="698400" imgH="419040" progId="Equation.DSMT4">
                  <p:embed/>
                  <p:pic>
                    <p:nvPicPr>
                      <p:cNvPr id="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192" y="5050060"/>
                        <a:ext cx="1219200" cy="61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71279" y="836712"/>
            <a:ext cx="2819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i="1" dirty="0" smtClean="0"/>
              <a:t>RLC</a:t>
            </a:r>
            <a:r>
              <a:rPr lang="zh-CN" altLang="en-US" b="1" dirty="0" smtClean="0"/>
              <a:t>并联</a:t>
            </a:r>
            <a:endParaRPr lang="zh-CN" alt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1560" y="1724307"/>
            <a:ext cx="2364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由</a:t>
            </a:r>
            <a:r>
              <a:rPr lang="en-US" altLang="zh-CN" sz="2000" i="1" dirty="0" smtClean="0">
                <a:latin typeface="+mn-ea"/>
                <a:ea typeface="+mn-ea"/>
              </a:rPr>
              <a:t>           </a:t>
            </a:r>
            <a:r>
              <a:rPr lang="zh-CN" altLang="en-US" sz="2000" dirty="0" smtClean="0">
                <a:latin typeface="+mn-ea"/>
                <a:ea typeface="+mn-ea"/>
              </a:rPr>
              <a:t>可得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585217"/>
              </p:ext>
            </p:extLst>
          </p:nvPr>
        </p:nvGraphicFramePr>
        <p:xfrm>
          <a:off x="973138" y="2276475"/>
          <a:ext cx="226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2" name="Equation" r:id="rId3" imgW="1295280" imgH="469800" progId="Equation.DSMT4">
                  <p:embed/>
                </p:oleObj>
              </mc:Choice>
              <mc:Fallback>
                <p:oleObj name="Equation" r:id="rId3" imgW="1295280" imgH="46980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276475"/>
                        <a:ext cx="2260600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/>
          </p:nvPr>
        </p:nvGraphicFramePr>
        <p:xfrm>
          <a:off x="971600" y="1700808"/>
          <a:ext cx="12636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3" name="Equation" r:id="rId5" imgW="723600" imgH="419040" progId="Equation.DSMT4">
                  <p:embed/>
                </p:oleObj>
              </mc:Choice>
              <mc:Fallback>
                <p:oleObj name="Equation" r:id="rId5" imgW="723600" imgH="419040" progId="Equation.DSMT4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00808"/>
                        <a:ext cx="1263650" cy="61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11560" y="3136817"/>
            <a:ext cx="4160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解上式方程，由            解得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95043"/>
              </p:ext>
            </p:extLst>
          </p:nvPr>
        </p:nvGraphicFramePr>
        <p:xfrm>
          <a:off x="2462213" y="3070225"/>
          <a:ext cx="15525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4" name="Equation" r:id="rId7" imgW="888840" imgH="393480" progId="Equation.DSMT4">
                  <p:embed/>
                </p:oleObj>
              </mc:Choice>
              <mc:Fallback>
                <p:oleObj name="Equation" r:id="rId7" imgW="888840" imgH="39348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070225"/>
                        <a:ext cx="1552575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61450"/>
              </p:ext>
            </p:extLst>
          </p:nvPr>
        </p:nvGraphicFramePr>
        <p:xfrm>
          <a:off x="4584327" y="2492375"/>
          <a:ext cx="39481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5" name="Equation" r:id="rId9" imgW="2260440" imgH="1041120" progId="Equation.DSMT4">
                  <p:embed/>
                </p:oleObj>
              </mc:Choice>
              <mc:Fallback>
                <p:oleObj name="Equation" r:id="rId9" imgW="2260440" imgH="104112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327" y="2492375"/>
                        <a:ext cx="3948113" cy="1519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94537" y="4437161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由              解得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33930"/>
              </p:ext>
            </p:extLst>
          </p:nvPr>
        </p:nvGraphicFramePr>
        <p:xfrm>
          <a:off x="4599632" y="3997995"/>
          <a:ext cx="3860800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6" name="Equation" r:id="rId11" imgW="2209680" imgH="1041120" progId="Equation.DSMT4">
                  <p:embed/>
                </p:oleObj>
              </mc:Choice>
              <mc:Fallback>
                <p:oleObj name="Equation" r:id="rId11" imgW="2209680" imgH="1041120" progId="Equation.DSMT4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632" y="3997995"/>
                        <a:ext cx="3860800" cy="1519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611560" y="5373216"/>
            <a:ext cx="6934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式</a:t>
            </a:r>
            <a:r>
              <a:rPr lang="en-US" altLang="zh-CN" sz="2000" dirty="0" smtClean="0">
                <a:latin typeface="+mn-ea"/>
                <a:ea typeface="+mn-ea"/>
              </a:rPr>
              <a:t>(2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zh-CN" altLang="en-US" sz="2000" dirty="0" smtClean="0"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latin typeface="+mn-ea"/>
                <a:ea typeface="+mn-ea"/>
              </a:rPr>
              <a:t>(4)</a:t>
            </a:r>
            <a:r>
              <a:rPr lang="zh-CN" altLang="en-US" sz="2000" dirty="0" smtClean="0">
                <a:latin typeface="+mn-ea"/>
                <a:ea typeface="+mn-ea"/>
              </a:rPr>
              <a:t>为</a:t>
            </a:r>
            <a:r>
              <a:rPr lang="el-GR" altLang="zh-CN" sz="20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ω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&lt;0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，无意义。因此解为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(1)----</a:t>
            </a:r>
            <a:r>
              <a:rPr lang="el-GR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(3)----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latin typeface="+mn-ea"/>
              <a:ea typeface="+mn-ea"/>
            </a:endParaRP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908374"/>
              </p:ext>
            </p:extLst>
          </p:nvPr>
        </p:nvGraphicFramePr>
        <p:xfrm>
          <a:off x="1056531" y="5732463"/>
          <a:ext cx="22193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7" name="Equation" r:id="rId13" imgW="1269720" imgH="393480" progId="Equation.DSMT4">
                  <p:embed/>
                </p:oleObj>
              </mc:Choice>
              <mc:Fallback>
                <p:oleObj name="Equation" r:id="rId13" imgW="1269720" imgH="393480" progId="Equation.DSMT4">
                  <p:embed/>
                  <p:pic>
                    <p:nvPicPr>
                      <p:cNvPr id="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531" y="5732463"/>
                        <a:ext cx="2219325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11560" y="808746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幅频特性为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11560" y="580047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得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11560" y="6309320"/>
            <a:ext cx="8007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品质因数定义为               ，上式可写为         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与串联相同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/>
          </p:nvPr>
        </p:nvGraphicFramePr>
        <p:xfrm>
          <a:off x="5940152" y="6216650"/>
          <a:ext cx="1085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8" name="Equation" r:id="rId15" imgW="622080" imgH="419040" progId="Equation.DSMT4">
                  <p:embed/>
                </p:oleObj>
              </mc:Choice>
              <mc:Fallback>
                <p:oleObj name="Equation" r:id="rId15" imgW="622080" imgH="419040" progId="Equation.DSMT4">
                  <p:embed/>
                  <p:pic>
                    <p:nvPicPr>
                      <p:cNvPr id="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6216650"/>
                        <a:ext cx="1085850" cy="61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89964"/>
              </p:ext>
            </p:extLst>
          </p:nvPr>
        </p:nvGraphicFramePr>
        <p:xfrm>
          <a:off x="2309221" y="804149"/>
          <a:ext cx="30591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9" name="Equation" r:id="rId17" imgW="1752480" imgH="698400" progId="Equation.DSMT4">
                  <p:embed/>
                </p:oleObj>
              </mc:Choice>
              <mc:Fallback>
                <p:oleObj name="Equation" r:id="rId17" imgW="1752480" imgH="6984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221" y="804149"/>
                        <a:ext cx="3059113" cy="1019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89238"/>
              </p:ext>
            </p:extLst>
          </p:nvPr>
        </p:nvGraphicFramePr>
        <p:xfrm>
          <a:off x="2195736" y="4360863"/>
          <a:ext cx="17303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60" name="Equation" r:id="rId19" imgW="990360" imgH="393480" progId="Equation.DSMT4">
                  <p:embed/>
                </p:oleObj>
              </mc:Choice>
              <mc:Fallback>
                <p:oleObj name="Equation" r:id="rId19" imgW="990360" imgH="39348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360863"/>
                        <a:ext cx="1730375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779912" y="5830189"/>
            <a:ext cx="5314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品质因数的定义，注意串联和并联中互为倒数</a:t>
            </a:r>
            <a:endParaRPr lang="en-US" altLang="zh-CN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" name="直接箭头连接符 2"/>
          <p:cNvCxnSpPr>
            <a:stCxn id="35" idx="1"/>
          </p:cNvCxnSpPr>
          <p:nvPr/>
        </p:nvCxnSpPr>
        <p:spPr bwMode="auto">
          <a:xfrm flipH="1">
            <a:off x="3415724" y="6030244"/>
            <a:ext cx="364188" cy="30798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101558"/>
              </p:ext>
            </p:extLst>
          </p:nvPr>
        </p:nvGraphicFramePr>
        <p:xfrm>
          <a:off x="2483549" y="6248937"/>
          <a:ext cx="18637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61" name="Equation" r:id="rId21" imgW="1066680" imgH="431640" progId="Equation.DSMT4">
                  <p:embed/>
                </p:oleObj>
              </mc:Choice>
              <mc:Fallback>
                <p:oleObj name="Equation" r:id="rId21" imgW="1066680" imgH="431640" progId="Equation.DSMT4">
                  <p:embed/>
                  <p:pic>
                    <p:nvPicPr>
                      <p:cNvPr id="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549" y="6248937"/>
                        <a:ext cx="1863725" cy="630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5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i="1" dirty="0" smtClean="0"/>
              <a:t>RLC</a:t>
            </a:r>
            <a:r>
              <a:rPr lang="zh-CN" altLang="en-US" b="1" dirty="0" smtClean="0"/>
              <a:t>并联</a:t>
            </a:r>
            <a:endParaRPr lang="zh-CN" alt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1560" y="1842402"/>
            <a:ext cx="2364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由</a:t>
            </a:r>
            <a:r>
              <a:rPr lang="en-US" altLang="zh-CN" sz="2000" i="1" dirty="0" smtClean="0">
                <a:latin typeface="+mn-ea"/>
                <a:ea typeface="+mn-ea"/>
              </a:rPr>
              <a:t>           </a:t>
            </a:r>
            <a:r>
              <a:rPr lang="zh-CN" altLang="en-US" sz="2000" dirty="0" smtClean="0">
                <a:latin typeface="+mn-ea"/>
                <a:ea typeface="+mn-ea"/>
              </a:rPr>
              <a:t>可得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/>
          </p:nvPr>
        </p:nvGraphicFramePr>
        <p:xfrm>
          <a:off x="971600" y="1818903"/>
          <a:ext cx="12636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4" name="Equation" r:id="rId3" imgW="723600" imgH="419040" progId="Equation.DSMT4">
                  <p:embed/>
                </p:oleObj>
              </mc:Choice>
              <mc:Fallback>
                <p:oleObj name="Equation" r:id="rId3" imgW="723600" imgH="419040" progId="Equation.DSMT4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18903"/>
                        <a:ext cx="1263650" cy="61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11560" y="3758968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当            时，解得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11560" y="808746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相频特性为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232946"/>
              </p:ext>
            </p:extLst>
          </p:nvPr>
        </p:nvGraphicFramePr>
        <p:xfrm>
          <a:off x="3629025" y="3429000"/>
          <a:ext cx="46307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5" name="Equation" r:id="rId5" imgW="2641320" imgH="609480" progId="Equation.DSMT4">
                  <p:embed/>
                </p:oleObj>
              </mc:Choice>
              <mc:Fallback>
                <p:oleObj name="Equation" r:id="rId5" imgW="2641320" imgH="609480" progId="Equation.DSMT4">
                  <p:embed/>
                  <p:pic>
                    <p:nvPicPr>
                      <p:cNvPr id="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429000"/>
                        <a:ext cx="4630738" cy="936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11560" y="4627215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+mn-ea"/>
                <a:ea typeface="+mn-ea"/>
              </a:rPr>
              <a:t>当              时，解得</a:t>
            </a:r>
            <a:endParaRPr lang="en-US" altLang="zh-CN" sz="1400" dirty="0">
              <a:latin typeface="+mn-ea"/>
              <a:ea typeface="+mn-ea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791718"/>
              </p:ext>
            </p:extLst>
          </p:nvPr>
        </p:nvGraphicFramePr>
        <p:xfrm>
          <a:off x="2114535" y="838142"/>
          <a:ext cx="2579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6" name="Equation" r:id="rId7" imgW="1473120" imgH="609480" progId="Equation.DSMT4">
                  <p:embed/>
                </p:oleObj>
              </mc:Choice>
              <mc:Fallback>
                <p:oleObj name="Equation" r:id="rId7" imgW="1473120" imgH="60948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35" y="838142"/>
                        <a:ext cx="2579687" cy="936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762512"/>
              </p:ext>
            </p:extLst>
          </p:nvPr>
        </p:nvGraphicFramePr>
        <p:xfrm>
          <a:off x="971600" y="3737278"/>
          <a:ext cx="15525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7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37278"/>
                        <a:ext cx="1552575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99573"/>
              </p:ext>
            </p:extLst>
          </p:nvPr>
        </p:nvGraphicFramePr>
        <p:xfrm>
          <a:off x="971600" y="4539932"/>
          <a:ext cx="17303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8" name="Equation" r:id="rId11" imgW="990360" imgH="393480" progId="Equation.DSMT4">
                  <p:embed/>
                </p:oleObj>
              </mc:Choice>
              <mc:Fallback>
                <p:oleObj name="Equation" r:id="rId11" imgW="990360" imgH="393480" progId="Equation.DSMT4">
                  <p:embed/>
                  <p:pic>
                    <p:nvPicPr>
                      <p:cNvPr id="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39932"/>
                        <a:ext cx="1730375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19722"/>
              </p:ext>
            </p:extLst>
          </p:nvPr>
        </p:nvGraphicFramePr>
        <p:xfrm>
          <a:off x="1354658" y="2499313"/>
          <a:ext cx="30591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9" name="Equation" r:id="rId13" imgW="1752480" imgH="698400" progId="Equation.DSMT4">
                  <p:embed/>
                </p:oleObj>
              </mc:Choice>
              <mc:Fallback>
                <p:oleObj name="Equation" r:id="rId13" imgW="1752480" imgH="6984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658" y="2499313"/>
                        <a:ext cx="3059113" cy="1019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84759"/>
              </p:ext>
            </p:extLst>
          </p:nvPr>
        </p:nvGraphicFramePr>
        <p:xfrm>
          <a:off x="3786188" y="4262438"/>
          <a:ext cx="48958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0" name="Equation" r:id="rId15" imgW="2793960" imgH="609480" progId="Equation.DSMT4">
                  <p:embed/>
                </p:oleObj>
              </mc:Choice>
              <mc:Fallback>
                <p:oleObj name="Equation" r:id="rId15" imgW="2793960" imgH="609480" progId="Equation.DSMT4">
                  <p:embed/>
                  <p:pic>
                    <p:nvPicPr>
                      <p:cNvPr id="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262438"/>
                        <a:ext cx="4895850" cy="936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7544542" y="3194477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(1)----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aseline="-25000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65502" y="5294270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3)----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latin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8074495" y="3593053"/>
            <a:ext cx="241921" cy="24340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8195456" y="4972839"/>
            <a:ext cx="264976" cy="32143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95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非理想情况下的</a:t>
            </a:r>
            <a:r>
              <a:rPr lang="en-US" altLang="zh-CN" b="1" i="1" dirty="0" smtClean="0"/>
              <a:t>RLC</a:t>
            </a:r>
            <a:r>
              <a:rPr lang="zh-CN" altLang="en-US" b="1" dirty="0" smtClean="0"/>
              <a:t>并联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052798"/>
              </p:ext>
            </p:extLst>
          </p:nvPr>
        </p:nvGraphicFramePr>
        <p:xfrm>
          <a:off x="1578846" y="2668346"/>
          <a:ext cx="2597557" cy="91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1" name="Equation" r:id="rId3" imgW="1206360" imgH="507960" progId="Equation.DSMT4">
                  <p:embed/>
                </p:oleObj>
              </mc:Choice>
              <mc:Fallback>
                <p:oleObj name="Equation" r:id="rId3" imgW="1206360" imgH="50796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846" y="2668346"/>
                        <a:ext cx="2597557" cy="91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03098" y="2771882"/>
            <a:ext cx="1159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i="1" dirty="0" smtClean="0">
                <a:latin typeface="+mj-lt"/>
                <a:ea typeface="+mn-ea"/>
              </a:rPr>
              <a:t>LR</a:t>
            </a:r>
            <a:r>
              <a:rPr lang="zh-CN" altLang="en-US" sz="2400" dirty="0" smtClean="0">
                <a:latin typeface="+mj-lt"/>
                <a:ea typeface="+mn-ea"/>
              </a:rPr>
              <a:t>支路</a:t>
            </a:r>
            <a:endParaRPr lang="en-US" altLang="zh-CN" sz="1600" dirty="0">
              <a:latin typeface="+mj-lt"/>
              <a:ea typeface="+mn-ea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6325851" y="4512067"/>
            <a:ext cx="213458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0479"/>
              </p:ext>
            </p:extLst>
          </p:nvPr>
        </p:nvGraphicFramePr>
        <p:xfrm>
          <a:off x="609600" y="784364"/>
          <a:ext cx="3654563" cy="162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2" name="Equation" r:id="rId5" imgW="2247840" imgH="939600" progId="Equation.DSMT4">
                  <p:embed/>
                </p:oleObj>
              </mc:Choice>
              <mc:Fallback>
                <p:oleObj name="Equation" r:id="rId5" imgW="2247840" imgH="939600" progId="Equation.DSMT4">
                  <p:embed/>
                  <p:pic>
                    <p:nvPicPr>
                      <p:cNvPr id="296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84364"/>
                        <a:ext cx="3654563" cy="16216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6298647" y="4512067"/>
            <a:ext cx="1794894" cy="1556219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961162"/>
              </p:ext>
            </p:extLst>
          </p:nvPr>
        </p:nvGraphicFramePr>
        <p:xfrm>
          <a:off x="8194901" y="4757262"/>
          <a:ext cx="339515" cy="5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3"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901" y="4757262"/>
                        <a:ext cx="339515" cy="541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153737"/>
              </p:ext>
            </p:extLst>
          </p:nvPr>
        </p:nvGraphicFramePr>
        <p:xfrm>
          <a:off x="8460432" y="3885552"/>
          <a:ext cx="594941" cy="70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4" name="Equation" r:id="rId9" imgW="215640" imgH="241200" progId="Equation.DSMT4">
                  <p:embed/>
                </p:oleObj>
              </mc:Choice>
              <mc:Fallback>
                <p:oleObj name="Equation" r:id="rId9" imgW="215640" imgH="241200" progId="Equation.DSMT4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432" y="3885552"/>
                        <a:ext cx="594941" cy="7041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/>
          <p:nvPr/>
        </p:nvCxnSpPr>
        <p:spPr bwMode="auto">
          <a:xfrm flipV="1">
            <a:off x="6325851" y="3470969"/>
            <a:ext cx="0" cy="101314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14506"/>
              </p:ext>
            </p:extLst>
          </p:nvPr>
        </p:nvGraphicFramePr>
        <p:xfrm>
          <a:off x="6415886" y="3125414"/>
          <a:ext cx="477701" cy="69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5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886" y="3125414"/>
                        <a:ext cx="477701" cy="6925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连接符 40"/>
          <p:cNvCxnSpPr/>
          <p:nvPr/>
        </p:nvCxnSpPr>
        <p:spPr bwMode="auto">
          <a:xfrm>
            <a:off x="6325851" y="4540025"/>
            <a:ext cx="1767690" cy="48912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8093541" y="5029150"/>
            <a:ext cx="0" cy="101314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086188"/>
              </p:ext>
            </p:extLst>
          </p:nvPr>
        </p:nvGraphicFramePr>
        <p:xfrm>
          <a:off x="7308304" y="5846761"/>
          <a:ext cx="544271" cy="64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6" name="Equation" r:id="rId13" imgW="215640" imgH="241200" progId="Equation.DSMT4">
                  <p:embed/>
                </p:oleObj>
              </mc:Choice>
              <mc:Fallback>
                <p:oleObj name="Equation" r:id="rId13" imgW="215640" imgH="241200" progId="Equation.DSMT4">
                  <p:embed/>
                  <p:pic>
                    <p:nvPicPr>
                      <p:cNvPr id="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5846761"/>
                        <a:ext cx="544271" cy="647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弧形 25"/>
          <p:cNvSpPr/>
          <p:nvPr/>
        </p:nvSpPr>
        <p:spPr bwMode="auto">
          <a:xfrm rot="3612930">
            <a:off x="7029465" y="4352585"/>
            <a:ext cx="657081" cy="694131"/>
          </a:xfrm>
          <a:prstGeom prst="arc">
            <a:avLst>
              <a:gd name="adj1" fmla="val 16200000"/>
              <a:gd name="adj2" fmla="val 2043168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40503"/>
              </p:ext>
            </p:extLst>
          </p:nvPr>
        </p:nvGraphicFramePr>
        <p:xfrm>
          <a:off x="7453014" y="3975659"/>
          <a:ext cx="415709" cy="52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7" name="Equation" r:id="rId15" imgW="139680" imgH="164880" progId="Equation.DSMT4">
                  <p:embed/>
                </p:oleObj>
              </mc:Choice>
              <mc:Fallback>
                <p:oleObj name="Equation" r:id="rId15" imgW="139680" imgH="164880" progId="Equation.DSMT4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014" y="3975659"/>
                        <a:ext cx="415709" cy="5219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弧形 45"/>
          <p:cNvSpPr/>
          <p:nvPr/>
        </p:nvSpPr>
        <p:spPr bwMode="auto">
          <a:xfrm rot="341030">
            <a:off x="6068532" y="4039910"/>
            <a:ext cx="1033254" cy="1033645"/>
          </a:xfrm>
          <a:prstGeom prst="arc">
            <a:avLst>
              <a:gd name="adj1" fmla="val 20942298"/>
              <a:gd name="adj2" fmla="val 3035110"/>
            </a:avLst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81079"/>
              </p:ext>
            </p:extLst>
          </p:nvPr>
        </p:nvGraphicFramePr>
        <p:xfrm>
          <a:off x="6347264" y="4841715"/>
          <a:ext cx="7191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8" name="Equation" r:id="rId17" imgW="241200" imgH="228600" progId="Equation.DSMT4">
                  <p:embed/>
                </p:oleObj>
              </mc:Choice>
              <mc:Fallback>
                <p:oleObj name="Equation" r:id="rId17" imgW="241200" imgH="228600" progId="Equation.DSMT4">
                  <p:embed/>
                  <p:pic>
                    <p:nvPicPr>
                      <p:cNvPr id="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264" y="4841715"/>
                        <a:ext cx="719138" cy="720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58873"/>
              </p:ext>
            </p:extLst>
          </p:nvPr>
        </p:nvGraphicFramePr>
        <p:xfrm>
          <a:off x="1542802" y="3602038"/>
          <a:ext cx="25971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49" name="Equation" r:id="rId19" imgW="1206360" imgH="431640" progId="Equation.DSMT4">
                  <p:embed/>
                </p:oleObj>
              </mc:Choice>
              <mc:Fallback>
                <p:oleObj name="Equation" r:id="rId19" imgW="1206360" imgH="4316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802" y="3602038"/>
                        <a:ext cx="2597150" cy="777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03098" y="3637752"/>
            <a:ext cx="1005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i="1" dirty="0" smtClean="0">
                <a:latin typeface="+mj-lt"/>
                <a:ea typeface="+mn-ea"/>
              </a:rPr>
              <a:t>C</a:t>
            </a:r>
            <a:r>
              <a:rPr lang="zh-CN" altLang="en-US" sz="2400" dirty="0" smtClean="0">
                <a:latin typeface="+mj-lt"/>
                <a:ea typeface="+mn-ea"/>
              </a:rPr>
              <a:t>支路</a:t>
            </a:r>
            <a:endParaRPr lang="en-US" altLang="zh-CN" sz="1600" dirty="0">
              <a:latin typeface="+mj-lt"/>
              <a:ea typeface="+mn-ea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303098" y="4574324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 smtClean="0">
                <a:latin typeface="+mj-lt"/>
                <a:ea typeface="+mn-ea"/>
              </a:rPr>
              <a:t>总电流</a:t>
            </a:r>
            <a:endParaRPr lang="en-US" altLang="zh-CN" sz="1600" dirty="0">
              <a:latin typeface="+mj-lt"/>
              <a:ea typeface="+mn-ea"/>
            </a:endParaRPr>
          </a:p>
        </p:txBody>
      </p:sp>
      <p:graphicFrame>
        <p:nvGraphicFramePr>
          <p:cNvPr id="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58183"/>
              </p:ext>
            </p:extLst>
          </p:nvPr>
        </p:nvGraphicFramePr>
        <p:xfrm>
          <a:off x="601836" y="5065935"/>
          <a:ext cx="51943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50" name="Equation" r:id="rId21" imgW="2412720" imgH="330120" progId="Equation.DSMT4">
                  <p:embed/>
                </p:oleObj>
              </mc:Choice>
              <mc:Fallback>
                <p:oleObj name="Equation" r:id="rId21" imgW="2412720" imgH="330120" progId="Equation.DSMT4">
                  <p:embed/>
                  <p:pic>
                    <p:nvPicPr>
                      <p:cNvPr id="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6" y="5065935"/>
                        <a:ext cx="5194300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024450"/>
              </p:ext>
            </p:extLst>
          </p:nvPr>
        </p:nvGraphicFramePr>
        <p:xfrm>
          <a:off x="652463" y="5797550"/>
          <a:ext cx="36814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51" name="Equation" r:id="rId23" imgW="1600200" imgH="431640" progId="Equation.DSMT4">
                  <p:embed/>
                </p:oleObj>
              </mc:Choice>
              <mc:Fallback>
                <p:oleObj name="Equation" r:id="rId23" imgW="1600200" imgH="43164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5797550"/>
                        <a:ext cx="3681412" cy="871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连接符 52"/>
          <p:cNvCxnSpPr/>
          <p:nvPr/>
        </p:nvCxnSpPr>
        <p:spPr bwMode="auto">
          <a:xfrm>
            <a:off x="179512" y="2564904"/>
            <a:ext cx="584037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92738" y="836712"/>
            <a:ext cx="25717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8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非理想情况下的</a:t>
            </a:r>
            <a:r>
              <a:rPr lang="en-US" altLang="zh-CN" b="1" i="1" dirty="0"/>
              <a:t>RLC</a:t>
            </a:r>
            <a:r>
              <a:rPr lang="zh-CN" altLang="en-US" b="1" dirty="0"/>
              <a:t>并联</a:t>
            </a:r>
            <a:endParaRPr lang="zh-CN" altLang="en-US" dirty="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91612" y="3140968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 smtClean="0">
                <a:latin typeface="+mj-lt"/>
                <a:ea typeface="+mn-ea"/>
              </a:rPr>
              <a:t>当                                   时，谐振，即 </a:t>
            </a:r>
            <a:endParaRPr lang="en-US" altLang="zh-CN" sz="1600" dirty="0">
              <a:latin typeface="+mj-lt"/>
              <a:ea typeface="+mn-ea"/>
            </a:endParaRPr>
          </a:p>
        </p:txBody>
      </p:sp>
      <p:graphicFrame>
        <p:nvGraphicFramePr>
          <p:cNvPr id="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58381"/>
              </p:ext>
            </p:extLst>
          </p:nvPr>
        </p:nvGraphicFramePr>
        <p:xfrm>
          <a:off x="1043608" y="3212976"/>
          <a:ext cx="2514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0" name="Equation" r:id="rId3" imgW="1168200" imgH="228600" progId="Equation.DSMT4">
                  <p:embed/>
                </p:oleObj>
              </mc:Choice>
              <mc:Fallback>
                <p:oleObj name="Equation" r:id="rId3" imgW="1168200" imgH="228600" progId="Equation.DSMT4">
                  <p:embed/>
                  <p:pic>
                    <p:nvPicPr>
                      <p:cNvPr id="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2976"/>
                        <a:ext cx="2514600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332937"/>
              </p:ext>
            </p:extLst>
          </p:nvPr>
        </p:nvGraphicFramePr>
        <p:xfrm>
          <a:off x="879475" y="2205038"/>
          <a:ext cx="28416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1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205038"/>
                        <a:ext cx="2841625" cy="779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65014"/>
              </p:ext>
            </p:extLst>
          </p:nvPr>
        </p:nvGraphicFramePr>
        <p:xfrm>
          <a:off x="4131782" y="2204864"/>
          <a:ext cx="12287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2" name="Equation" r:id="rId7" imgW="571320" imgH="431640" progId="Equation.DSMT4">
                  <p:embed/>
                </p:oleObj>
              </mc:Choice>
              <mc:Fallback>
                <p:oleObj name="Equation" r:id="rId7" imgW="571320" imgH="431640" progId="Equation.DSMT4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782" y="2204864"/>
                        <a:ext cx="1228725" cy="779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61594"/>
              </p:ext>
            </p:extLst>
          </p:nvPr>
        </p:nvGraphicFramePr>
        <p:xfrm>
          <a:off x="879475" y="3717032"/>
          <a:ext cx="19939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3" name="Equation" r:id="rId9" imgW="927000" imgH="431640" progId="Equation.DSMT4">
                  <p:embed/>
                </p:oleObj>
              </mc:Choice>
              <mc:Fallback>
                <p:oleObj name="Equation" r:id="rId9" imgW="927000" imgH="431640" progId="Equation.DSMT4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717032"/>
                        <a:ext cx="1993900" cy="779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31517"/>
              </p:ext>
            </p:extLst>
          </p:nvPr>
        </p:nvGraphicFramePr>
        <p:xfrm>
          <a:off x="673185" y="852027"/>
          <a:ext cx="5346701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4" name="Equation" r:id="rId11" imgW="3288960" imgH="457200" progId="Equation.DSMT4">
                  <p:embed/>
                </p:oleObj>
              </mc:Choice>
              <mc:Fallback>
                <p:oleObj name="Equation" r:id="rId11" imgW="3288960" imgH="457200" progId="Equation.DSMT4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85" y="852027"/>
                        <a:ext cx="5346701" cy="790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6253"/>
              </p:ext>
            </p:extLst>
          </p:nvPr>
        </p:nvGraphicFramePr>
        <p:xfrm>
          <a:off x="2324479" y="4534257"/>
          <a:ext cx="1890090" cy="73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5" name="Equation" r:id="rId13" imgW="1015920" imgH="457200" progId="Equation.DSMT4">
                  <p:embed/>
                </p:oleObj>
              </mc:Choice>
              <mc:Fallback>
                <p:oleObj name="Equation" r:id="rId13" imgW="1015920" imgH="457200" progId="Equation.DSMT4">
                  <p:embed/>
                  <p:pic>
                    <p:nvPicPr>
                      <p:cNvPr id="296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479" y="4534257"/>
                        <a:ext cx="1890090" cy="7346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661120" y="4740194"/>
            <a:ext cx="1731564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谐振频率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1600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91611" y="5787909"/>
            <a:ext cx="8552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 smtClean="0">
                <a:latin typeface="+mj-lt"/>
                <a:ea typeface="+mn-ea"/>
              </a:rPr>
              <a:t>当                    时，</a:t>
            </a:r>
            <a:endParaRPr lang="en-US" altLang="zh-CN" sz="1600" dirty="0">
              <a:latin typeface="+mj-lt"/>
              <a:ea typeface="+mn-ea"/>
            </a:endParaRPr>
          </a:p>
        </p:txBody>
      </p:sp>
      <p:graphicFrame>
        <p:nvGraphicFramePr>
          <p:cNvPr id="5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282698"/>
              </p:ext>
            </p:extLst>
          </p:nvPr>
        </p:nvGraphicFramePr>
        <p:xfrm>
          <a:off x="1179963" y="5664923"/>
          <a:ext cx="1200583" cy="6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6" name="Equation" r:id="rId15" imgW="660240" imgH="419040" progId="Equation.DSMT4">
                  <p:embed/>
                </p:oleObj>
              </mc:Choice>
              <mc:Fallback>
                <p:oleObj name="Equation" r:id="rId15" imgW="660240" imgH="419040" progId="Equation.DSMT4">
                  <p:embed/>
                  <p:pic>
                    <p:nvPicPr>
                      <p:cNvPr id="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963" y="5664923"/>
                        <a:ext cx="1200583" cy="657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148453"/>
              </p:ext>
            </p:extLst>
          </p:nvPr>
        </p:nvGraphicFramePr>
        <p:xfrm>
          <a:off x="3122613" y="5686425"/>
          <a:ext cx="13001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7" name="Equation" r:id="rId17" imgW="698400" imgH="419040" progId="Equation.DSMT4">
                  <p:embed/>
                </p:oleObj>
              </mc:Choice>
              <mc:Fallback>
                <p:oleObj name="Equation" r:id="rId17" imgW="698400" imgH="419040" progId="Equation.DSMT4">
                  <p:embed/>
                  <p:pic>
                    <p:nvPicPr>
                      <p:cNvPr id="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5686425"/>
                        <a:ext cx="1300162" cy="674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472981" y="5673442"/>
            <a:ext cx="19975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n-ea"/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+mn-ea"/>
              </a:rPr>
              <a:t>RLC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n-ea"/>
              </a:rPr>
              <a:t>串联电路谐振频率相同</a:t>
            </a:r>
            <a:endParaRPr lang="en-US" altLang="zh-CN" sz="140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179512" y="1916832"/>
            <a:ext cx="584037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6325851" y="4512067"/>
            <a:ext cx="213458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6298647" y="4512067"/>
            <a:ext cx="1794894" cy="1556219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128273"/>
              </p:ext>
            </p:extLst>
          </p:nvPr>
        </p:nvGraphicFramePr>
        <p:xfrm>
          <a:off x="8194901" y="4757262"/>
          <a:ext cx="339515" cy="5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8" name="Equation" r:id="rId19" imgW="126720" imgH="190440" progId="Equation.DSMT4">
                  <p:embed/>
                </p:oleObj>
              </mc:Choice>
              <mc:Fallback>
                <p:oleObj name="Equation" r:id="rId19" imgW="126720" imgH="190440" progId="Equation.DSMT4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901" y="4757262"/>
                        <a:ext cx="339515" cy="541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0156"/>
              </p:ext>
            </p:extLst>
          </p:nvPr>
        </p:nvGraphicFramePr>
        <p:xfrm>
          <a:off x="8460432" y="3885552"/>
          <a:ext cx="594941" cy="70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9" name="Equation" r:id="rId21" imgW="215640" imgH="241200" progId="Equation.DSMT4">
                  <p:embed/>
                </p:oleObj>
              </mc:Choice>
              <mc:Fallback>
                <p:oleObj name="Equation" r:id="rId21" imgW="215640" imgH="241200" progId="Equation.DSMT4">
                  <p:embed/>
                  <p:pic>
                    <p:nvPicPr>
                      <p:cNvPr id="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432" y="3885552"/>
                        <a:ext cx="594941" cy="7041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连接符 48"/>
          <p:cNvCxnSpPr/>
          <p:nvPr/>
        </p:nvCxnSpPr>
        <p:spPr bwMode="auto">
          <a:xfrm flipV="1">
            <a:off x="6325851" y="3470969"/>
            <a:ext cx="0" cy="101314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5767"/>
              </p:ext>
            </p:extLst>
          </p:nvPr>
        </p:nvGraphicFramePr>
        <p:xfrm>
          <a:off x="6415886" y="3125414"/>
          <a:ext cx="477701" cy="69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0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886" y="3125414"/>
                        <a:ext cx="477701" cy="6925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 bwMode="auto">
          <a:xfrm>
            <a:off x="6325851" y="4540025"/>
            <a:ext cx="1767690" cy="48912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/>
          <p:nvPr/>
        </p:nvCxnSpPr>
        <p:spPr bwMode="auto">
          <a:xfrm flipV="1">
            <a:off x="8093541" y="5029150"/>
            <a:ext cx="0" cy="101314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73343"/>
              </p:ext>
            </p:extLst>
          </p:nvPr>
        </p:nvGraphicFramePr>
        <p:xfrm>
          <a:off x="7308304" y="5846761"/>
          <a:ext cx="544271" cy="64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1" name="Equation" r:id="rId25" imgW="215640" imgH="241200" progId="Equation.DSMT4">
                  <p:embed/>
                </p:oleObj>
              </mc:Choice>
              <mc:Fallback>
                <p:oleObj name="Equation" r:id="rId25" imgW="215640" imgH="241200" progId="Equation.DSMT4">
                  <p:embed/>
                  <p:pic>
                    <p:nvPicPr>
                      <p:cNvPr id="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5846761"/>
                        <a:ext cx="544271" cy="647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弧形 58"/>
          <p:cNvSpPr/>
          <p:nvPr/>
        </p:nvSpPr>
        <p:spPr bwMode="auto">
          <a:xfrm rot="3612930">
            <a:off x="7029465" y="4352585"/>
            <a:ext cx="657081" cy="694131"/>
          </a:xfrm>
          <a:prstGeom prst="arc">
            <a:avLst>
              <a:gd name="adj1" fmla="val 16200000"/>
              <a:gd name="adj2" fmla="val 2043168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37043"/>
              </p:ext>
            </p:extLst>
          </p:nvPr>
        </p:nvGraphicFramePr>
        <p:xfrm>
          <a:off x="7453014" y="3975659"/>
          <a:ext cx="415709" cy="52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2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014" y="3975659"/>
                        <a:ext cx="415709" cy="5219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弧形 60"/>
          <p:cNvSpPr/>
          <p:nvPr/>
        </p:nvSpPr>
        <p:spPr bwMode="auto">
          <a:xfrm rot="341030">
            <a:off x="6068532" y="4039910"/>
            <a:ext cx="1033254" cy="1033645"/>
          </a:xfrm>
          <a:prstGeom prst="arc">
            <a:avLst>
              <a:gd name="adj1" fmla="val 20942298"/>
              <a:gd name="adj2" fmla="val 3035110"/>
            </a:avLst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821771"/>
              </p:ext>
            </p:extLst>
          </p:nvPr>
        </p:nvGraphicFramePr>
        <p:xfrm>
          <a:off x="6347264" y="4841715"/>
          <a:ext cx="7191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3" name="Equation" r:id="rId29" imgW="241200" imgH="228600" progId="Equation.DSMT4">
                  <p:embed/>
                </p:oleObj>
              </mc:Choice>
              <mc:Fallback>
                <p:oleObj name="Equation" r:id="rId29" imgW="241200" imgH="228600" progId="Equation.DSMT4">
                  <p:embed/>
                  <p:pic>
                    <p:nvPicPr>
                      <p:cNvPr id="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264" y="4841715"/>
                        <a:ext cx="719138" cy="720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92738" y="836712"/>
            <a:ext cx="25717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7455</TotalTime>
  <Words>299</Words>
  <Application>Microsoft Office PowerPoint</Application>
  <PresentationFormat>全屏显示(4:3)</PresentationFormat>
  <Paragraphs>62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楷体_GB2312</vt:lpstr>
      <vt:lpstr>宋体</vt:lpstr>
      <vt:lpstr>Arial</vt:lpstr>
      <vt:lpstr>Times New Roman</vt:lpstr>
      <vt:lpstr>Wingdings</vt:lpstr>
      <vt:lpstr>Layers</vt:lpstr>
      <vt:lpstr>Equation</vt:lpstr>
      <vt:lpstr>公式</vt:lpstr>
      <vt:lpstr>第十一章  电路的频率响应</vt:lpstr>
      <vt:lpstr>1. RLC串联</vt:lpstr>
      <vt:lpstr>1. RLC串联</vt:lpstr>
      <vt:lpstr>1. RLC串联</vt:lpstr>
      <vt:lpstr>2. RLC并联</vt:lpstr>
      <vt:lpstr>2. RLC并联</vt:lpstr>
      <vt:lpstr>2. RLC并联</vt:lpstr>
      <vt:lpstr>3. 非理想情况下的RLC并联</vt:lpstr>
      <vt:lpstr>3. 非理想情况下的RLC并联</vt:lpstr>
      <vt:lpstr>3. 非理想情况下的RLC并联</vt:lpstr>
    </vt:vector>
  </TitlesOfParts>
  <Company>robot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电路基础</dc:title>
  <dc:creator>che</dc:creator>
  <cp:lastModifiedBy>Xu Lin</cp:lastModifiedBy>
  <cp:revision>159</cp:revision>
  <cp:lastPrinted>2019-05-09T03:19:42Z</cp:lastPrinted>
  <dcterms:created xsi:type="dcterms:W3CDTF">2008-01-26T07:22:55Z</dcterms:created>
  <dcterms:modified xsi:type="dcterms:W3CDTF">2019-05-22T23:35:11Z</dcterms:modified>
</cp:coreProperties>
</file>