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30" r:id="rId3"/>
    <p:sldId id="332" r:id="rId4"/>
    <p:sldId id="333" r:id="rId5"/>
    <p:sldId id="334" r:id="rId6"/>
    <p:sldId id="335" r:id="rId7"/>
    <p:sldId id="336" r:id="rId8"/>
    <p:sldId id="337" r:id="rId9"/>
    <p:sldId id="340" r:id="rId10"/>
    <p:sldId id="343" r:id="rId11"/>
    <p:sldId id="331" r:id="rId12"/>
    <p:sldId id="339" r:id="rId13"/>
    <p:sldId id="342" r:id="rId14"/>
    <p:sldId id="341" r:id="rId15"/>
    <p:sldId id="344" r:id="rId16"/>
    <p:sldId id="345" r:id="rId17"/>
    <p:sldId id="351" r:id="rId18"/>
    <p:sldId id="348" r:id="rId19"/>
    <p:sldId id="349" r:id="rId20"/>
    <p:sldId id="347" r:id="rId21"/>
    <p:sldId id="350" r:id="rId22"/>
    <p:sldId id="352" r:id="rId23"/>
    <p:sldId id="353" r:id="rId24"/>
    <p:sldId id="354" r:id="rId25"/>
    <p:sldId id="355" r:id="rId26"/>
    <p:sldId id="35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3226" autoAdjust="0"/>
  </p:normalViewPr>
  <p:slideViewPr>
    <p:cSldViewPr>
      <p:cViewPr>
        <p:scale>
          <a:sx n="110" d="100"/>
          <a:sy n="110" d="100"/>
        </p:scale>
        <p:origin x="67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/>
            </a:lvl1pPr>
          </a:lstStyle>
          <a:p>
            <a:fld id="{67896226-52FC-4589-9B65-9BBF43F14CC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/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9933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9332" name="Group 4"/>
            <p:cNvGrpSpPr/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9933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336" name="Group 8"/>
            <p:cNvGrpSpPr/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9933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33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4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02EB542-B54E-42CE-BD7F-CF4197BCDF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C408C-7255-4541-AA38-35DA8349AF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9B0F9-312C-4EE4-B113-2EFED394E7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1"/>
            <a:ext cx="8075240" cy="64807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47B732C-9948-48F3-913E-F852860C8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39"/>
            <a:ext cx="8075240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11560" y="1052736"/>
            <a:ext cx="3810000" cy="4530725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3960" y="1052736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D92204-4AB1-402B-B2E3-0CDF0BAE42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11560" y="188641"/>
            <a:ext cx="8075240" cy="57606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124744"/>
            <a:ext cx="3810000" cy="2189163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572000" y="1124744"/>
            <a:ext cx="3810000" cy="21891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3466307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572000" y="3466307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1F2AC7-273E-497E-A213-F888C04A0D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3"/>
            <a:ext cx="8075240" cy="64807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1560" y="980728"/>
            <a:ext cx="3810000" cy="4530725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573960" y="980728"/>
            <a:ext cx="3810000" cy="2189163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573960" y="3322291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93B9E1-4682-4ED3-B830-9FB5AE71D7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52BBE-64DA-45D8-A693-2D885880F4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79781-7370-4FD5-8BD4-D555DFC5C7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9A586-C9FA-4090-8FC4-E796AC7A5F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6633"/>
            <a:ext cx="7886700" cy="64807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A2B38-848F-451C-A952-7E928721DB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4974B-7CF4-4412-B630-2D23F9FB9A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59B8C-61A6-4DE6-96FE-C0AAC8A6E9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F440C-C9A4-4E23-B6D0-6327595088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FF898-64B6-4D06-8961-7A2B7A0D1F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/>
          <p:nvPr/>
        </p:nvGrpSpPr>
        <p:grpSpPr bwMode="auto">
          <a:xfrm>
            <a:off x="0" y="0"/>
            <a:ext cx="8686800" cy="2780928"/>
            <a:chOff x="0" y="0"/>
            <a:chExt cx="5472" cy="3072"/>
          </a:xfrm>
        </p:grpSpPr>
        <p:sp>
          <p:nvSpPr>
            <p:cNvPr id="9830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8308" name="Group 4"/>
            <p:cNvGrpSpPr/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1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831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3"/>
            <a:ext cx="8077200" cy="63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73144"/>
            <a:ext cx="8077200" cy="515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000"/>
            </a:lvl1pPr>
          </a:lstStyle>
          <a:p>
            <a:endParaRPr lang="en-US" altLang="zh-CN"/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000"/>
            </a:lvl1pPr>
          </a:lstStyle>
          <a:p>
            <a:endParaRPr lang="en-US" altLang="zh-CN"/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000"/>
            </a:lvl1pPr>
          </a:lstStyle>
          <a:p>
            <a:fld id="{DDBCE948-B46A-4AC2-858C-74FF297A004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27" Type="http://schemas.openxmlformats.org/officeDocument/2006/relationships/vmlDrawing" Target="../drawings/vmlDrawing5.vml"/><Relationship Id="rId26" Type="http://schemas.openxmlformats.org/officeDocument/2006/relationships/slideLayout" Target="../slideLayouts/slideLayout2.xml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34.w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32.wmf"/><Relationship Id="rId2" Type="http://schemas.openxmlformats.org/officeDocument/2006/relationships/image" Target="../media/image23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29.bin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3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4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23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15.xml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2.png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4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9.bin"/><Relationship Id="rId3" Type="http://schemas.openxmlformats.org/officeDocument/2006/relationships/image" Target="../media/image36.png"/><Relationship Id="rId2" Type="http://schemas.openxmlformats.org/officeDocument/2006/relationships/image" Target="../media/image67.wmf"/><Relationship Id="rId1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7.wmf"/><Relationship Id="rId14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第十二章 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三相电路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三相电路的连接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线电压（电流）与相电压（电流）的关系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对称三相电路的计算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不对称三相电路的概念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三相电路的功率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27" name="Rectangle 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3800"/>
              <a:t>§12-2  </a:t>
            </a:r>
            <a:r>
              <a:rPr lang="zh-CN" altLang="en-US" sz="2400"/>
              <a:t>线电压（电流）与相电压（电流）的关系</a:t>
            </a:r>
            <a:endParaRPr lang="zh-CN" altLang="en-US" sz="2400"/>
          </a:p>
        </p:txBody>
      </p:sp>
      <p:sp>
        <p:nvSpPr>
          <p:cNvPr id="272431" name="Oval 47"/>
          <p:cNvSpPr>
            <a:spLocks noChangeArrowheads="1"/>
          </p:cNvSpPr>
          <p:nvPr/>
        </p:nvSpPr>
        <p:spPr bwMode="auto">
          <a:xfrm>
            <a:off x="4572570" y="2133575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32" name="Rectangle 48"/>
          <p:cNvSpPr>
            <a:spLocks noChangeArrowheads="1"/>
          </p:cNvSpPr>
          <p:nvPr/>
        </p:nvSpPr>
        <p:spPr bwMode="auto">
          <a:xfrm>
            <a:off x="6083870" y="227645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33" name="Rectangle 49"/>
          <p:cNvSpPr>
            <a:spLocks noChangeArrowheads="1"/>
          </p:cNvSpPr>
          <p:nvPr/>
        </p:nvSpPr>
        <p:spPr bwMode="auto">
          <a:xfrm>
            <a:off x="7668195" y="227645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34" name="Line 50"/>
          <p:cNvSpPr>
            <a:spLocks noChangeShapeType="1"/>
          </p:cNvSpPr>
          <p:nvPr/>
        </p:nvSpPr>
        <p:spPr bwMode="auto">
          <a:xfrm>
            <a:off x="5004370" y="23494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35" name="Line 51"/>
          <p:cNvSpPr>
            <a:spLocks noChangeShapeType="1"/>
          </p:cNvSpPr>
          <p:nvPr/>
        </p:nvSpPr>
        <p:spPr bwMode="auto">
          <a:xfrm>
            <a:off x="6731570" y="234947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36" name="Line 52"/>
          <p:cNvSpPr>
            <a:spLocks noChangeShapeType="1"/>
          </p:cNvSpPr>
          <p:nvPr/>
        </p:nvSpPr>
        <p:spPr bwMode="auto">
          <a:xfrm>
            <a:off x="8315895" y="23494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37" name="Line 53"/>
          <p:cNvSpPr>
            <a:spLocks noChangeShapeType="1"/>
          </p:cNvSpPr>
          <p:nvPr/>
        </p:nvSpPr>
        <p:spPr bwMode="auto">
          <a:xfrm>
            <a:off x="4067745" y="23494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38" name="Text Box 54"/>
          <p:cNvSpPr txBox="1">
            <a:spLocks noChangeArrowheads="1"/>
          </p:cNvSpPr>
          <p:nvPr/>
        </p:nvSpPr>
        <p:spPr bwMode="auto">
          <a:xfrm>
            <a:off x="4212207" y="19176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-</a:t>
            </a:r>
            <a:endParaRPr lang="en-US" altLang="zh-CN" sz="2400"/>
          </a:p>
        </p:txBody>
      </p:sp>
      <p:sp>
        <p:nvSpPr>
          <p:cNvPr id="272439" name="Text Box 55"/>
          <p:cNvSpPr txBox="1">
            <a:spLocks noChangeArrowheads="1"/>
          </p:cNvSpPr>
          <p:nvPr/>
        </p:nvSpPr>
        <p:spPr bwMode="auto">
          <a:xfrm>
            <a:off x="5075807" y="19176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272440" name="Text Box 56"/>
          <p:cNvSpPr txBox="1">
            <a:spLocks noChangeArrowheads="1"/>
          </p:cNvSpPr>
          <p:nvPr/>
        </p:nvSpPr>
        <p:spPr bwMode="auto">
          <a:xfrm>
            <a:off x="6155307" y="19176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72441" name="Text Box 57"/>
          <p:cNvSpPr txBox="1">
            <a:spLocks noChangeArrowheads="1"/>
          </p:cNvSpPr>
          <p:nvPr/>
        </p:nvSpPr>
        <p:spPr bwMode="auto">
          <a:xfrm>
            <a:off x="7812657" y="19176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</a:t>
            </a:r>
            <a:endParaRPr lang="en-US" altLang="zh-CN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72442" name="Object 58"/>
          <p:cNvGraphicFramePr>
            <a:graphicFrameLocks noGrp="1" noChangeAspect="1"/>
          </p:cNvGraphicFramePr>
          <p:nvPr>
            <p:ph idx="1"/>
          </p:nvPr>
        </p:nvGraphicFramePr>
        <p:xfrm>
          <a:off x="4644007" y="1628750"/>
          <a:ext cx="38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14" name="Equation" r:id="rId1" imgW="228600" imgH="241300" progId="Equation.DSMT4">
                  <p:embed/>
                </p:oleObj>
              </mc:Choice>
              <mc:Fallback>
                <p:oleObj name="Equation" r:id="rId1" imgW="228600" imgH="2413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7" y="1628750"/>
                        <a:ext cx="381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44" name="Oval 60"/>
          <p:cNvSpPr>
            <a:spLocks noChangeArrowheads="1"/>
          </p:cNvSpPr>
          <p:nvPr/>
        </p:nvSpPr>
        <p:spPr bwMode="auto">
          <a:xfrm>
            <a:off x="4572570" y="3213075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45" name="Rectangle 61"/>
          <p:cNvSpPr>
            <a:spLocks noChangeArrowheads="1"/>
          </p:cNvSpPr>
          <p:nvPr/>
        </p:nvSpPr>
        <p:spPr bwMode="auto">
          <a:xfrm>
            <a:off x="6083870" y="335595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47" name="Line 63"/>
          <p:cNvSpPr>
            <a:spLocks noChangeShapeType="1"/>
          </p:cNvSpPr>
          <p:nvPr/>
        </p:nvSpPr>
        <p:spPr bwMode="auto">
          <a:xfrm>
            <a:off x="6731570" y="34289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48" name="Line 64"/>
          <p:cNvSpPr>
            <a:spLocks noChangeShapeType="1"/>
          </p:cNvSpPr>
          <p:nvPr/>
        </p:nvSpPr>
        <p:spPr bwMode="auto">
          <a:xfrm>
            <a:off x="8315895" y="34289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49" name="Line 65"/>
          <p:cNvSpPr>
            <a:spLocks noChangeShapeType="1"/>
          </p:cNvSpPr>
          <p:nvPr/>
        </p:nvSpPr>
        <p:spPr bwMode="auto">
          <a:xfrm>
            <a:off x="4067745" y="34289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50" name="Text Box 66"/>
          <p:cNvSpPr txBox="1">
            <a:spLocks noChangeArrowheads="1"/>
          </p:cNvSpPr>
          <p:nvPr/>
        </p:nvSpPr>
        <p:spPr bwMode="auto">
          <a:xfrm>
            <a:off x="4212207" y="29971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-</a:t>
            </a:r>
            <a:endParaRPr lang="en-US" altLang="zh-CN" sz="2400"/>
          </a:p>
        </p:txBody>
      </p:sp>
      <p:sp>
        <p:nvSpPr>
          <p:cNvPr id="272451" name="Text Box 67"/>
          <p:cNvSpPr txBox="1">
            <a:spLocks noChangeArrowheads="1"/>
          </p:cNvSpPr>
          <p:nvPr/>
        </p:nvSpPr>
        <p:spPr bwMode="auto">
          <a:xfrm>
            <a:off x="5075807" y="29971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272452" name="Text Box 68"/>
          <p:cNvSpPr txBox="1">
            <a:spLocks noChangeArrowheads="1"/>
          </p:cNvSpPr>
          <p:nvPr/>
        </p:nvSpPr>
        <p:spPr bwMode="auto">
          <a:xfrm>
            <a:off x="6155307" y="29971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72453" name="Text Box 69"/>
          <p:cNvSpPr txBox="1">
            <a:spLocks noChangeArrowheads="1"/>
          </p:cNvSpPr>
          <p:nvPr/>
        </p:nvSpPr>
        <p:spPr bwMode="auto">
          <a:xfrm>
            <a:off x="7812657" y="29971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Z</a:t>
            </a:r>
            <a:endParaRPr lang="en-US" altLang="zh-CN" baseline="-25000">
              <a:solidFill>
                <a:srgbClr val="FF0000"/>
              </a:solidFill>
            </a:endParaRPr>
          </a:p>
        </p:txBody>
      </p:sp>
      <p:graphicFrame>
        <p:nvGraphicFramePr>
          <p:cNvPr id="272454" name="Object 70"/>
          <p:cNvGraphicFramePr>
            <a:graphicFrameLocks noChangeAspect="1"/>
          </p:cNvGraphicFramePr>
          <p:nvPr/>
        </p:nvGraphicFramePr>
        <p:xfrm>
          <a:off x="4655120" y="2708250"/>
          <a:ext cx="358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15" name="Equation" r:id="rId3" imgW="215900" imgH="241300" progId="Equation.DSMT4">
                  <p:embed/>
                </p:oleObj>
              </mc:Choice>
              <mc:Fallback>
                <p:oleObj name="Equation" r:id="rId3" imgW="215900" imgH="2413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120" y="2708250"/>
                        <a:ext cx="358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55" name="Oval 71"/>
          <p:cNvSpPr>
            <a:spLocks noChangeArrowheads="1"/>
          </p:cNvSpPr>
          <p:nvPr/>
        </p:nvSpPr>
        <p:spPr bwMode="auto">
          <a:xfrm>
            <a:off x="4572570" y="4292575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56" name="Rectangle 72"/>
          <p:cNvSpPr>
            <a:spLocks noChangeArrowheads="1"/>
          </p:cNvSpPr>
          <p:nvPr/>
        </p:nvSpPr>
        <p:spPr bwMode="auto">
          <a:xfrm>
            <a:off x="6083870" y="443545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57" name="Line 73"/>
          <p:cNvSpPr>
            <a:spLocks noChangeShapeType="1"/>
          </p:cNvSpPr>
          <p:nvPr/>
        </p:nvSpPr>
        <p:spPr bwMode="auto">
          <a:xfrm>
            <a:off x="5004370" y="450847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58" name="Line 74"/>
          <p:cNvSpPr>
            <a:spLocks noChangeShapeType="1"/>
          </p:cNvSpPr>
          <p:nvPr/>
        </p:nvSpPr>
        <p:spPr bwMode="auto">
          <a:xfrm>
            <a:off x="6731570" y="450847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59" name="Line 75"/>
          <p:cNvSpPr>
            <a:spLocks noChangeShapeType="1"/>
          </p:cNvSpPr>
          <p:nvPr/>
        </p:nvSpPr>
        <p:spPr bwMode="auto">
          <a:xfrm>
            <a:off x="8315895" y="45084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60" name="Line 76"/>
          <p:cNvSpPr>
            <a:spLocks noChangeShapeType="1"/>
          </p:cNvSpPr>
          <p:nvPr/>
        </p:nvSpPr>
        <p:spPr bwMode="auto">
          <a:xfrm>
            <a:off x="4067745" y="45084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61" name="Text Box 77"/>
          <p:cNvSpPr txBox="1">
            <a:spLocks noChangeArrowheads="1"/>
          </p:cNvSpPr>
          <p:nvPr/>
        </p:nvSpPr>
        <p:spPr bwMode="auto">
          <a:xfrm>
            <a:off x="4212207" y="40766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-</a:t>
            </a:r>
            <a:endParaRPr lang="en-US" altLang="zh-CN" sz="2400"/>
          </a:p>
        </p:txBody>
      </p:sp>
      <p:sp>
        <p:nvSpPr>
          <p:cNvPr id="272462" name="Text Box 78"/>
          <p:cNvSpPr txBox="1">
            <a:spLocks noChangeArrowheads="1"/>
          </p:cNvSpPr>
          <p:nvPr/>
        </p:nvSpPr>
        <p:spPr bwMode="auto">
          <a:xfrm>
            <a:off x="5075807" y="40766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272463" name="Text Box 79"/>
          <p:cNvSpPr txBox="1">
            <a:spLocks noChangeArrowheads="1"/>
          </p:cNvSpPr>
          <p:nvPr/>
        </p:nvSpPr>
        <p:spPr bwMode="auto">
          <a:xfrm>
            <a:off x="6155307" y="40766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72464" name="Text Box 80"/>
          <p:cNvSpPr txBox="1">
            <a:spLocks noChangeArrowheads="1"/>
          </p:cNvSpPr>
          <p:nvPr/>
        </p:nvSpPr>
        <p:spPr bwMode="auto">
          <a:xfrm>
            <a:off x="7812657" y="40766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Z</a:t>
            </a:r>
            <a:endParaRPr lang="en-US" altLang="zh-CN" baseline="-25000">
              <a:solidFill>
                <a:srgbClr val="FF0000"/>
              </a:solidFill>
            </a:endParaRPr>
          </a:p>
        </p:txBody>
      </p:sp>
      <p:graphicFrame>
        <p:nvGraphicFramePr>
          <p:cNvPr id="272465" name="Object 81"/>
          <p:cNvGraphicFramePr>
            <a:graphicFrameLocks noChangeAspect="1"/>
          </p:cNvGraphicFramePr>
          <p:nvPr/>
        </p:nvGraphicFramePr>
        <p:xfrm>
          <a:off x="4655120" y="3787750"/>
          <a:ext cx="358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16" name="Equation" r:id="rId5" imgW="215900" imgH="241300" progId="Equation.DSMT4">
                  <p:embed/>
                </p:oleObj>
              </mc:Choice>
              <mc:Fallback>
                <p:oleObj name="Equation" r:id="rId5" imgW="215900" imgH="2413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120" y="3787750"/>
                        <a:ext cx="358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66" name="Rectangle 82"/>
          <p:cNvSpPr>
            <a:spLocks noChangeArrowheads="1"/>
          </p:cNvSpPr>
          <p:nvPr/>
        </p:nvSpPr>
        <p:spPr bwMode="auto">
          <a:xfrm>
            <a:off x="7668195" y="3357538"/>
            <a:ext cx="647700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67" name="Rectangle 83"/>
          <p:cNvSpPr>
            <a:spLocks noChangeArrowheads="1"/>
          </p:cNvSpPr>
          <p:nvPr/>
        </p:nvSpPr>
        <p:spPr bwMode="auto">
          <a:xfrm>
            <a:off x="7668195" y="4437038"/>
            <a:ext cx="647700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68" name="Line 84"/>
          <p:cNvSpPr>
            <a:spLocks noChangeShapeType="1"/>
          </p:cNvSpPr>
          <p:nvPr/>
        </p:nvSpPr>
        <p:spPr bwMode="auto">
          <a:xfrm>
            <a:off x="4067745" y="234947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69" name="Line 85"/>
          <p:cNvSpPr>
            <a:spLocks noChangeShapeType="1"/>
          </p:cNvSpPr>
          <p:nvPr/>
        </p:nvSpPr>
        <p:spPr bwMode="auto">
          <a:xfrm>
            <a:off x="8676257" y="234947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73" name="Oval 89"/>
          <p:cNvSpPr>
            <a:spLocks noChangeArrowheads="1"/>
          </p:cNvSpPr>
          <p:nvPr/>
        </p:nvSpPr>
        <p:spPr bwMode="auto">
          <a:xfrm>
            <a:off x="4029645" y="3392463"/>
            <a:ext cx="71437" cy="73025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74" name="Oval 90"/>
          <p:cNvSpPr>
            <a:spLocks noChangeArrowheads="1"/>
          </p:cNvSpPr>
          <p:nvPr/>
        </p:nvSpPr>
        <p:spPr bwMode="auto">
          <a:xfrm>
            <a:off x="8639745" y="3392463"/>
            <a:ext cx="71437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75" name="Line 91"/>
          <p:cNvSpPr>
            <a:spLocks noChangeShapeType="1"/>
          </p:cNvSpPr>
          <p:nvPr/>
        </p:nvSpPr>
        <p:spPr bwMode="auto">
          <a:xfrm flipH="1">
            <a:off x="3707382" y="34289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76" name="Line 92"/>
          <p:cNvSpPr>
            <a:spLocks noChangeShapeType="1"/>
          </p:cNvSpPr>
          <p:nvPr/>
        </p:nvSpPr>
        <p:spPr bwMode="auto">
          <a:xfrm>
            <a:off x="8676257" y="34289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77" name="Line 93"/>
          <p:cNvSpPr>
            <a:spLocks noChangeShapeType="1"/>
          </p:cNvSpPr>
          <p:nvPr/>
        </p:nvSpPr>
        <p:spPr bwMode="auto">
          <a:xfrm>
            <a:off x="3635945" y="34289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78" name="Line 94"/>
          <p:cNvSpPr>
            <a:spLocks noChangeShapeType="1"/>
          </p:cNvSpPr>
          <p:nvPr/>
        </p:nvSpPr>
        <p:spPr bwMode="auto">
          <a:xfrm>
            <a:off x="8963595" y="34289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79" name="Rectangle 95"/>
          <p:cNvSpPr>
            <a:spLocks noChangeArrowheads="1"/>
          </p:cNvSpPr>
          <p:nvPr/>
        </p:nvSpPr>
        <p:spPr bwMode="auto">
          <a:xfrm>
            <a:off x="5580632" y="5084738"/>
            <a:ext cx="719138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80" name="Line 96"/>
          <p:cNvSpPr>
            <a:spLocks noChangeShapeType="1"/>
          </p:cNvSpPr>
          <p:nvPr/>
        </p:nvSpPr>
        <p:spPr bwMode="auto">
          <a:xfrm>
            <a:off x="3635945" y="515776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81" name="Line 97"/>
          <p:cNvSpPr>
            <a:spLocks noChangeShapeType="1"/>
          </p:cNvSpPr>
          <p:nvPr/>
        </p:nvSpPr>
        <p:spPr bwMode="auto">
          <a:xfrm>
            <a:off x="6299770" y="515776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82" name="Oval 98"/>
          <p:cNvSpPr>
            <a:spLocks noChangeArrowheads="1"/>
          </p:cNvSpPr>
          <p:nvPr/>
        </p:nvSpPr>
        <p:spPr bwMode="auto">
          <a:xfrm>
            <a:off x="5652070" y="2312963"/>
            <a:ext cx="71437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83" name="Oval 99"/>
          <p:cNvSpPr>
            <a:spLocks noChangeArrowheads="1"/>
          </p:cNvSpPr>
          <p:nvPr/>
        </p:nvSpPr>
        <p:spPr bwMode="auto">
          <a:xfrm>
            <a:off x="7164957" y="231296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84" name="Line 100"/>
          <p:cNvSpPr>
            <a:spLocks noChangeShapeType="1"/>
          </p:cNvSpPr>
          <p:nvPr/>
        </p:nvSpPr>
        <p:spPr bwMode="auto">
          <a:xfrm>
            <a:off x="5723507" y="23494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85" name="Line 101"/>
          <p:cNvSpPr>
            <a:spLocks noChangeShapeType="1"/>
          </p:cNvSpPr>
          <p:nvPr/>
        </p:nvSpPr>
        <p:spPr bwMode="auto">
          <a:xfrm>
            <a:off x="7236395" y="23494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86" name="Oval 102"/>
          <p:cNvSpPr>
            <a:spLocks noChangeArrowheads="1"/>
          </p:cNvSpPr>
          <p:nvPr/>
        </p:nvSpPr>
        <p:spPr bwMode="auto">
          <a:xfrm>
            <a:off x="5652070" y="3392463"/>
            <a:ext cx="71437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87" name="Oval 103"/>
          <p:cNvSpPr>
            <a:spLocks noChangeArrowheads="1"/>
          </p:cNvSpPr>
          <p:nvPr/>
        </p:nvSpPr>
        <p:spPr bwMode="auto">
          <a:xfrm>
            <a:off x="7236395" y="339246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88" name="Oval 104"/>
          <p:cNvSpPr>
            <a:spLocks noChangeArrowheads="1"/>
          </p:cNvSpPr>
          <p:nvPr/>
        </p:nvSpPr>
        <p:spPr bwMode="auto">
          <a:xfrm>
            <a:off x="5652070" y="4471963"/>
            <a:ext cx="71437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89" name="Oval 105"/>
          <p:cNvSpPr>
            <a:spLocks noChangeArrowheads="1"/>
          </p:cNvSpPr>
          <p:nvPr/>
        </p:nvSpPr>
        <p:spPr bwMode="auto">
          <a:xfrm>
            <a:off x="7164957" y="447196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90" name="Line 106"/>
          <p:cNvSpPr>
            <a:spLocks noChangeShapeType="1"/>
          </p:cNvSpPr>
          <p:nvPr/>
        </p:nvSpPr>
        <p:spPr bwMode="auto">
          <a:xfrm>
            <a:off x="5723507" y="34289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91" name="Line 107"/>
          <p:cNvSpPr>
            <a:spLocks noChangeShapeType="1"/>
          </p:cNvSpPr>
          <p:nvPr/>
        </p:nvSpPr>
        <p:spPr bwMode="auto">
          <a:xfrm>
            <a:off x="7307832" y="34289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92" name="Line 108"/>
          <p:cNvSpPr>
            <a:spLocks noChangeShapeType="1"/>
          </p:cNvSpPr>
          <p:nvPr/>
        </p:nvSpPr>
        <p:spPr bwMode="auto">
          <a:xfrm>
            <a:off x="5723507" y="45084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93" name="Line 109"/>
          <p:cNvSpPr>
            <a:spLocks noChangeShapeType="1"/>
          </p:cNvSpPr>
          <p:nvPr/>
        </p:nvSpPr>
        <p:spPr bwMode="auto">
          <a:xfrm>
            <a:off x="7236395" y="45084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94" name="Text Box 110"/>
          <p:cNvSpPr txBox="1">
            <a:spLocks noChangeArrowheads="1"/>
          </p:cNvSpPr>
          <p:nvPr/>
        </p:nvSpPr>
        <p:spPr bwMode="auto">
          <a:xfrm>
            <a:off x="5507607" y="19891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72495" name="Text Box 111"/>
          <p:cNvSpPr txBox="1">
            <a:spLocks noChangeArrowheads="1"/>
          </p:cNvSpPr>
          <p:nvPr/>
        </p:nvSpPr>
        <p:spPr bwMode="auto">
          <a:xfrm>
            <a:off x="7091932" y="19891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A’</a:t>
            </a:r>
            <a:endParaRPr lang="en-US" altLang="zh-CN"/>
          </a:p>
        </p:txBody>
      </p:sp>
      <p:sp>
        <p:nvSpPr>
          <p:cNvPr id="272496" name="Text Box 112"/>
          <p:cNvSpPr txBox="1">
            <a:spLocks noChangeArrowheads="1"/>
          </p:cNvSpPr>
          <p:nvPr/>
        </p:nvSpPr>
        <p:spPr bwMode="auto">
          <a:xfrm>
            <a:off x="5507607" y="29257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72497" name="Text Box 113"/>
          <p:cNvSpPr txBox="1">
            <a:spLocks noChangeArrowheads="1"/>
          </p:cNvSpPr>
          <p:nvPr/>
        </p:nvSpPr>
        <p:spPr bwMode="auto">
          <a:xfrm>
            <a:off x="7164957" y="29257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B’</a:t>
            </a:r>
            <a:endParaRPr lang="en-US" altLang="zh-CN"/>
          </a:p>
        </p:txBody>
      </p:sp>
      <p:sp>
        <p:nvSpPr>
          <p:cNvPr id="272498" name="Text Box 114"/>
          <p:cNvSpPr txBox="1">
            <a:spLocks noChangeArrowheads="1"/>
          </p:cNvSpPr>
          <p:nvPr/>
        </p:nvSpPr>
        <p:spPr bwMode="auto">
          <a:xfrm>
            <a:off x="5434582" y="40766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72499" name="Text Box 115"/>
          <p:cNvSpPr txBox="1">
            <a:spLocks noChangeArrowheads="1"/>
          </p:cNvSpPr>
          <p:nvPr/>
        </p:nvSpPr>
        <p:spPr bwMode="auto">
          <a:xfrm>
            <a:off x="7091932" y="40766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C’</a:t>
            </a:r>
            <a:endParaRPr lang="en-US" altLang="zh-CN"/>
          </a:p>
        </p:txBody>
      </p:sp>
      <p:sp>
        <p:nvSpPr>
          <p:cNvPr id="272500" name="Text Box 116"/>
          <p:cNvSpPr txBox="1">
            <a:spLocks noChangeArrowheads="1"/>
          </p:cNvSpPr>
          <p:nvPr/>
        </p:nvSpPr>
        <p:spPr bwMode="auto">
          <a:xfrm>
            <a:off x="5652070" y="472596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N</a:t>
            </a:r>
            <a:endParaRPr lang="en-US" altLang="zh-CN" baseline="-25000"/>
          </a:p>
        </p:txBody>
      </p:sp>
      <p:sp>
        <p:nvSpPr>
          <p:cNvPr id="272501" name="Line 117"/>
          <p:cNvSpPr>
            <a:spLocks noChangeShapeType="1"/>
          </p:cNvSpPr>
          <p:nvPr/>
        </p:nvSpPr>
        <p:spPr bwMode="auto">
          <a:xfrm>
            <a:off x="6804595" y="23494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502" name="Line 118"/>
          <p:cNvSpPr>
            <a:spLocks noChangeShapeType="1"/>
          </p:cNvSpPr>
          <p:nvPr/>
        </p:nvSpPr>
        <p:spPr bwMode="auto">
          <a:xfrm>
            <a:off x="6804595" y="34289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503" name="Line 119"/>
          <p:cNvSpPr>
            <a:spLocks noChangeShapeType="1"/>
          </p:cNvSpPr>
          <p:nvPr/>
        </p:nvSpPr>
        <p:spPr bwMode="auto">
          <a:xfrm>
            <a:off x="6876032" y="45084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72506" name="Object 122"/>
          <p:cNvGraphicFramePr>
            <a:graphicFrameLocks noChangeAspect="1"/>
          </p:cNvGraphicFramePr>
          <p:nvPr/>
        </p:nvGraphicFramePr>
        <p:xfrm>
          <a:off x="6804595" y="1773213"/>
          <a:ext cx="296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17" name="Equation" r:id="rId7" imgW="177800" imgH="241300" progId="Equation.DSMT4">
                  <p:embed/>
                </p:oleObj>
              </mc:Choice>
              <mc:Fallback>
                <p:oleObj name="Equation" r:id="rId7" imgW="177800" imgH="2413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595" y="1773213"/>
                        <a:ext cx="296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07" name="Object 123"/>
          <p:cNvGraphicFramePr>
            <a:graphicFrameLocks noChangeAspect="1"/>
          </p:cNvGraphicFramePr>
          <p:nvPr/>
        </p:nvGraphicFramePr>
        <p:xfrm>
          <a:off x="6804595" y="4005238"/>
          <a:ext cx="2952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18" name="Equation" r:id="rId9" imgW="177800" imgH="241300" progId="Equation.DSMT4">
                  <p:embed/>
                </p:oleObj>
              </mc:Choice>
              <mc:Fallback>
                <p:oleObj name="Equation" r:id="rId9" imgW="177800" imgH="24130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595" y="4005238"/>
                        <a:ext cx="2952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08" name="Object 124"/>
          <p:cNvGraphicFramePr>
            <a:graphicFrameLocks noChangeAspect="1"/>
          </p:cNvGraphicFramePr>
          <p:nvPr/>
        </p:nvGraphicFramePr>
        <p:xfrm>
          <a:off x="6804595" y="2852713"/>
          <a:ext cx="296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19" name="Equation" r:id="rId11" imgW="177800" imgH="241300" progId="Equation.DSMT4">
                  <p:embed/>
                </p:oleObj>
              </mc:Choice>
              <mc:Fallback>
                <p:oleObj name="Equation" r:id="rId11" imgW="177800" imgH="2413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595" y="2852713"/>
                        <a:ext cx="296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509" name="Line 125"/>
          <p:cNvSpPr>
            <a:spLocks noChangeShapeType="1"/>
          </p:cNvSpPr>
          <p:nvPr/>
        </p:nvSpPr>
        <p:spPr bwMode="auto">
          <a:xfrm>
            <a:off x="6515670" y="515776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72510" name="Object 126"/>
          <p:cNvGraphicFramePr>
            <a:graphicFrameLocks noChangeAspect="1"/>
          </p:cNvGraphicFramePr>
          <p:nvPr/>
        </p:nvGraphicFramePr>
        <p:xfrm>
          <a:off x="6660132" y="4725963"/>
          <a:ext cx="2968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20" name="Equation" r:id="rId13" imgW="177800" imgH="241300" progId="Equation.DSMT4">
                  <p:embed/>
                </p:oleObj>
              </mc:Choice>
              <mc:Fallback>
                <p:oleObj name="Equation" r:id="rId13" imgW="177800" imgH="24130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132" y="4725963"/>
                        <a:ext cx="2968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511" name="Text Box 127"/>
          <p:cNvSpPr txBox="1">
            <a:spLocks noChangeArrowheads="1"/>
          </p:cNvSpPr>
          <p:nvPr/>
        </p:nvSpPr>
        <p:spPr bwMode="auto">
          <a:xfrm>
            <a:off x="684213" y="1772890"/>
            <a:ext cx="194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电源的相电压：</a:t>
            </a:r>
            <a:endParaRPr lang="zh-CN" altLang="en-US"/>
          </a:p>
        </p:txBody>
      </p:sp>
      <p:sp>
        <p:nvSpPr>
          <p:cNvPr id="272512" name="Text Box 128"/>
          <p:cNvSpPr txBox="1">
            <a:spLocks noChangeArrowheads="1"/>
          </p:cNvSpPr>
          <p:nvPr/>
        </p:nvSpPr>
        <p:spPr bwMode="auto">
          <a:xfrm>
            <a:off x="684213" y="2493615"/>
            <a:ext cx="194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电源的线电压：</a:t>
            </a:r>
            <a:endParaRPr lang="zh-CN" altLang="en-US"/>
          </a:p>
        </p:txBody>
      </p:sp>
      <p:sp>
        <p:nvSpPr>
          <p:cNvPr id="272513" name="Text Box 129"/>
          <p:cNvSpPr txBox="1">
            <a:spLocks noChangeArrowheads="1"/>
          </p:cNvSpPr>
          <p:nvPr/>
        </p:nvSpPr>
        <p:spPr bwMode="auto">
          <a:xfrm>
            <a:off x="250825" y="479707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负载的线电压：</a:t>
            </a:r>
            <a:endParaRPr lang="zh-CN" altLang="en-US"/>
          </a:p>
        </p:txBody>
      </p:sp>
      <p:sp>
        <p:nvSpPr>
          <p:cNvPr id="272514" name="Text Box 130"/>
          <p:cNvSpPr txBox="1">
            <a:spLocks noChangeArrowheads="1"/>
          </p:cNvSpPr>
          <p:nvPr/>
        </p:nvSpPr>
        <p:spPr bwMode="auto">
          <a:xfrm>
            <a:off x="684213" y="321434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电源的线电流：</a:t>
            </a:r>
            <a:endParaRPr lang="zh-CN" altLang="en-US"/>
          </a:p>
        </p:txBody>
      </p:sp>
      <p:sp>
        <p:nvSpPr>
          <p:cNvPr id="272515" name="Text Box 131"/>
          <p:cNvSpPr txBox="1">
            <a:spLocks noChangeArrowheads="1"/>
          </p:cNvSpPr>
          <p:nvPr/>
        </p:nvSpPr>
        <p:spPr bwMode="auto">
          <a:xfrm>
            <a:off x="827088" y="3933478"/>
            <a:ext cx="1944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中性线电流：</a:t>
            </a:r>
            <a:endParaRPr lang="zh-CN" altLang="en-US"/>
          </a:p>
        </p:txBody>
      </p:sp>
      <p:sp>
        <p:nvSpPr>
          <p:cNvPr id="272516" name="Text Box 132"/>
          <p:cNvSpPr txBox="1">
            <a:spLocks noChangeArrowheads="1"/>
          </p:cNvSpPr>
          <p:nvPr/>
        </p:nvSpPr>
        <p:spPr bwMode="auto">
          <a:xfrm>
            <a:off x="284312" y="5373340"/>
            <a:ext cx="194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负载的线电流：</a:t>
            </a:r>
            <a:endParaRPr lang="zh-CN" altLang="en-US" dirty="0"/>
          </a:p>
        </p:txBody>
      </p:sp>
      <p:graphicFrame>
        <p:nvGraphicFramePr>
          <p:cNvPr id="272517" name="Object 133"/>
          <p:cNvGraphicFramePr>
            <a:graphicFrameLocks noChangeAspect="1"/>
          </p:cNvGraphicFramePr>
          <p:nvPr/>
        </p:nvGraphicFramePr>
        <p:xfrm>
          <a:off x="2339975" y="1772890"/>
          <a:ext cx="11525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21" name="Equation" r:id="rId15" imgW="698500" imgH="241300" progId="Equation.DSMT4">
                  <p:embed/>
                </p:oleObj>
              </mc:Choice>
              <mc:Fallback>
                <p:oleObj name="Equation" r:id="rId15" imgW="698500" imgH="24130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72890"/>
                        <a:ext cx="11525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18" name="Object 134"/>
          <p:cNvGraphicFramePr>
            <a:graphicFrameLocks noChangeAspect="1"/>
          </p:cNvGraphicFramePr>
          <p:nvPr/>
        </p:nvGraphicFramePr>
        <p:xfrm>
          <a:off x="2339975" y="2493615"/>
          <a:ext cx="1333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22" name="Equation" r:id="rId17" imgW="876300" imgH="241300" progId="Equation.DSMT4">
                  <p:embed/>
                </p:oleObj>
              </mc:Choice>
              <mc:Fallback>
                <p:oleObj name="Equation" r:id="rId17" imgW="876300" imgH="24130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3615"/>
                        <a:ext cx="13335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19" name="Object 135"/>
          <p:cNvGraphicFramePr>
            <a:graphicFrameLocks noChangeAspect="1"/>
          </p:cNvGraphicFramePr>
          <p:nvPr/>
        </p:nvGraphicFramePr>
        <p:xfrm>
          <a:off x="2339975" y="3214340"/>
          <a:ext cx="10477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23" name="Equation" r:id="rId19" imgW="571500" imgH="241300" progId="Equation.DSMT4">
                  <p:embed/>
                </p:oleObj>
              </mc:Choice>
              <mc:Fallback>
                <p:oleObj name="Equation" r:id="rId19" imgW="571500" imgH="2413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14340"/>
                        <a:ext cx="10477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20" name="Object 136"/>
          <p:cNvGraphicFramePr>
            <a:graphicFrameLocks noChangeAspect="1"/>
          </p:cNvGraphicFramePr>
          <p:nvPr/>
        </p:nvGraphicFramePr>
        <p:xfrm>
          <a:off x="2195513" y="3933478"/>
          <a:ext cx="4191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24" name="Equation" r:id="rId21" imgW="228600" imgH="241300" progId="Equation.DSMT4">
                  <p:embed/>
                </p:oleObj>
              </mc:Choice>
              <mc:Fallback>
                <p:oleObj name="Equation" r:id="rId21" imgW="228600" imgH="24130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33478"/>
                        <a:ext cx="4191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21" name="Object 137"/>
          <p:cNvGraphicFramePr>
            <a:graphicFrameLocks noChangeAspect="1"/>
          </p:cNvGraphicFramePr>
          <p:nvPr/>
        </p:nvGraphicFramePr>
        <p:xfrm>
          <a:off x="1908175" y="4797078"/>
          <a:ext cx="14493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25" name="Equation" r:id="rId23" imgW="951865" imgH="241300" progId="Equation.DSMT4">
                  <p:embed/>
                </p:oleObj>
              </mc:Choice>
              <mc:Fallback>
                <p:oleObj name="Equation" r:id="rId23" imgW="951865" imgH="2413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97078"/>
                        <a:ext cx="14493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22" name="Object 138"/>
          <p:cNvGraphicFramePr>
            <a:graphicFrameLocks noChangeAspect="1"/>
          </p:cNvGraphicFramePr>
          <p:nvPr/>
        </p:nvGraphicFramePr>
        <p:xfrm>
          <a:off x="1940074" y="5373340"/>
          <a:ext cx="10477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26" name="Equation" r:id="rId25" imgW="571500" imgH="241300" progId="Equation.DSMT4">
                  <p:embed/>
                </p:oleObj>
              </mc:Choice>
              <mc:Fallback>
                <p:oleObj name="Equation" r:id="rId25" imgW="571500" imgH="2413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074" y="5373340"/>
                        <a:ext cx="10477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523" name="Rectangle 139"/>
          <p:cNvSpPr>
            <a:spLocks noChangeArrowheads="1"/>
          </p:cNvSpPr>
          <p:nvPr/>
        </p:nvSpPr>
        <p:spPr bwMode="auto">
          <a:xfrm>
            <a:off x="539750" y="980728"/>
            <a:ext cx="554412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星形联结</a:t>
            </a:r>
            <a:r>
              <a:rPr lang="zh-CN" altLang="en-US" sz="2800" dirty="0">
                <a:ea typeface="楷体_GB2312" pitchFamily="49" charset="-122"/>
              </a:rPr>
              <a:t>（电源</a:t>
            </a:r>
            <a:r>
              <a:rPr lang="en-US" altLang="zh-CN" sz="2800" dirty="0">
                <a:ea typeface="楷体_GB2312" pitchFamily="49" charset="-122"/>
              </a:rPr>
              <a:t>Y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zh-CN" altLang="en-US" sz="2800" dirty="0" smtClean="0">
                <a:ea typeface="楷体_GB2312" pitchFamily="49" charset="-122"/>
              </a:rPr>
              <a:t>负载</a:t>
            </a:r>
            <a:r>
              <a:rPr lang="en-US" altLang="zh-CN" sz="2800" dirty="0" smtClean="0">
                <a:ea typeface="楷体_GB2312" pitchFamily="49" charset="-122"/>
              </a:rPr>
              <a:t>Y</a:t>
            </a:r>
            <a:r>
              <a:rPr lang="zh-CN" altLang="en-US" sz="2800" dirty="0" smtClean="0">
                <a:ea typeface="楷体_GB2312" pitchFamily="49" charset="-122"/>
              </a:rPr>
              <a:t>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72524" name="Text Box 140"/>
          <p:cNvSpPr txBox="1">
            <a:spLocks noChangeArrowheads="1"/>
          </p:cNvSpPr>
          <p:nvPr/>
        </p:nvSpPr>
        <p:spPr bwMode="auto">
          <a:xfrm>
            <a:off x="3707382" y="35004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72525" name="Text Box 141"/>
          <p:cNvSpPr txBox="1">
            <a:spLocks noChangeArrowheads="1"/>
          </p:cNvSpPr>
          <p:nvPr/>
        </p:nvSpPr>
        <p:spPr bwMode="auto">
          <a:xfrm>
            <a:off x="8747695" y="29971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/>
              <a:t>N’</a:t>
            </a:r>
            <a:endParaRPr lang="en-US" altLang="zh-CN"/>
          </a:p>
        </p:txBody>
      </p:sp>
      <p:sp>
        <p:nvSpPr>
          <p:cNvPr id="272526" name="Text Box 142"/>
          <p:cNvSpPr txBox="1">
            <a:spLocks noChangeArrowheads="1"/>
          </p:cNvSpPr>
          <p:nvPr/>
        </p:nvSpPr>
        <p:spPr bwMode="auto">
          <a:xfrm>
            <a:off x="6975848" y="5582567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负载阻抗：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72527" name="Text Box 143"/>
          <p:cNvSpPr txBox="1">
            <a:spLocks noChangeArrowheads="1"/>
          </p:cNvSpPr>
          <p:nvPr/>
        </p:nvSpPr>
        <p:spPr bwMode="auto">
          <a:xfrm>
            <a:off x="4858270" y="5582567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端线阻抗：</a:t>
            </a:r>
            <a:r>
              <a:rPr lang="en-US" altLang="zh-CN" dirty="0"/>
              <a:t>Z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2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2006" y="908720"/>
            <a:ext cx="5184130" cy="576262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星形联结</a:t>
            </a:r>
            <a:r>
              <a:rPr lang="zh-CN" altLang="en-US" dirty="0">
                <a:ea typeface="楷体_GB2312" pitchFamily="49" charset="-122"/>
              </a:rPr>
              <a:t>（电源</a:t>
            </a:r>
            <a:r>
              <a:rPr lang="en-US" altLang="zh-CN" dirty="0">
                <a:ea typeface="楷体_GB2312" pitchFamily="49" charset="-122"/>
              </a:rPr>
              <a:t>Y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zh-CN" altLang="en-US" dirty="0" smtClean="0">
                <a:ea typeface="楷体_GB2312" pitchFamily="49" charset="-122"/>
              </a:rPr>
              <a:t>负载</a:t>
            </a:r>
            <a:r>
              <a:rPr lang="en-US" altLang="zh-CN" dirty="0" smtClean="0">
                <a:ea typeface="楷体_GB2312" pitchFamily="49" charset="-122"/>
              </a:rPr>
              <a:t>Y</a:t>
            </a:r>
            <a:r>
              <a:rPr lang="zh-CN" altLang="en-US" dirty="0" smtClean="0">
                <a:ea typeface="楷体_GB2312" pitchFamily="49" charset="-122"/>
              </a:rPr>
              <a:t>）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3369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8125" y="3073400"/>
          <a:ext cx="6207125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56" name="Equation" r:id="rId1" imgW="89001600" imgH="37185600" progId="Equation.DSMT4">
                  <p:embed/>
                </p:oleObj>
              </mc:Choice>
              <mc:Fallback>
                <p:oleObj name="Equation" r:id="rId1" imgW="89001600" imgH="3718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3073400"/>
                        <a:ext cx="6207125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69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81" y="1053182"/>
            <a:ext cx="2987675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69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06" y="5058445"/>
            <a:ext cx="33845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6929" name="Rectangle 3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§12-2  </a:t>
            </a:r>
            <a:r>
              <a:rPr lang="zh-CN" altLang="en-US" sz="2400"/>
              <a:t>线电压（电流）与相电压（电流）的关系</a:t>
            </a:r>
            <a:endParaRPr lang="zh-CN" altLang="en-US" sz="2400"/>
          </a:p>
        </p:txBody>
      </p:sp>
      <p:sp>
        <p:nvSpPr>
          <p:cNvPr id="336930" name="Text Box 34"/>
          <p:cNvSpPr txBox="1">
            <a:spLocks noChangeArrowheads="1"/>
          </p:cNvSpPr>
          <p:nvPr/>
        </p:nvSpPr>
        <p:spPr bwMode="auto">
          <a:xfrm>
            <a:off x="827906" y="1629445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相电流等于线电流。</a:t>
            </a:r>
            <a:endParaRPr lang="zh-CN" altLang="en-US" sz="2400" dirty="0"/>
          </a:p>
        </p:txBody>
      </p:sp>
      <p:sp>
        <p:nvSpPr>
          <p:cNvPr id="336931" name="Text Box 35"/>
          <p:cNvSpPr txBox="1">
            <a:spLocks noChangeArrowheads="1"/>
          </p:cNvSpPr>
          <p:nvPr/>
        </p:nvSpPr>
        <p:spPr bwMode="auto">
          <a:xfrm>
            <a:off x="827906" y="2467744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线电压与相电压的关系：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69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80729"/>
            <a:ext cx="5400600" cy="43204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、</a:t>
            </a:r>
            <a:r>
              <a:rPr lang="zh-CN" altLang="en-US" sz="2400" dirty="0">
                <a:ea typeface="楷体_GB2312" pitchFamily="49" charset="-122"/>
              </a:rPr>
              <a:t>负载三角形联结</a:t>
            </a:r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zh-CN" altLang="en-US" sz="2400" dirty="0" smtClean="0">
                <a:ea typeface="楷体_GB2312" pitchFamily="49" charset="-122"/>
              </a:rPr>
              <a:t>电源</a:t>
            </a:r>
            <a:r>
              <a:rPr lang="en-US" altLang="zh-CN" sz="2400" dirty="0" smtClean="0">
                <a:ea typeface="楷体_GB2312" pitchFamily="49" charset="-122"/>
              </a:rPr>
              <a:t>Y</a:t>
            </a:r>
            <a:r>
              <a:rPr lang="zh-CN" altLang="en-US" sz="2400" dirty="0" smtClean="0">
                <a:ea typeface="楷体_GB2312" pitchFamily="49" charset="-122"/>
              </a:rPr>
              <a:t>，负载</a:t>
            </a:r>
            <a:r>
              <a:rPr lang="zh-CN" altLang="en-US" sz="2400" dirty="0" smtClean="0">
                <a:ea typeface="楷体_GB2312" pitchFamily="49" charset="-122"/>
              </a:rPr>
              <a:t>△）</a:t>
            </a:r>
            <a:endParaRPr lang="zh-CN" altLang="en-US" sz="2400" dirty="0">
              <a:ea typeface="楷体_GB2312" pitchFamily="49" charset="-122"/>
            </a:endParaRPr>
          </a:p>
        </p:txBody>
      </p:sp>
      <p:pic>
        <p:nvPicPr>
          <p:cNvPr id="342019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2315"/>
          <a:stretch>
            <a:fillRect/>
          </a:stretch>
        </p:blipFill>
        <p:spPr bwMode="auto">
          <a:xfrm>
            <a:off x="5436096" y="1566466"/>
            <a:ext cx="3563814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20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712913"/>
          <a:ext cx="4176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3" name="Equation" r:id="rId2" imgW="47548800" imgH="45110400" progId="Equation.DSMT4">
                  <p:embed/>
                </p:oleObj>
              </mc:Choice>
              <mc:Fallback>
                <p:oleObj name="Equation" r:id="rId2" imgW="47548800" imgH="4511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12913"/>
                        <a:ext cx="4176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8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§12-2  </a:t>
            </a:r>
            <a:r>
              <a:rPr lang="zh-CN" altLang="en-US" sz="2400"/>
              <a:t>线电压（电流）与相电压（电流）的关系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063" y="980728"/>
            <a:ext cx="5329238" cy="446087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、负载三角形联结（电源</a:t>
            </a:r>
            <a:r>
              <a:rPr lang="en-US" altLang="zh-CN" sz="2400" dirty="0">
                <a:ea typeface="楷体_GB2312" pitchFamily="49" charset="-122"/>
              </a:rPr>
              <a:t>Y</a:t>
            </a:r>
            <a:r>
              <a:rPr lang="zh-CN" altLang="en-US" sz="2400" dirty="0">
                <a:ea typeface="楷体_GB2312" pitchFamily="49" charset="-122"/>
              </a:rPr>
              <a:t>，负载△）</a:t>
            </a:r>
            <a:endParaRPr lang="zh-CN" altLang="en-US" sz="2400" dirty="0">
              <a:ea typeface="楷体_GB2312" pitchFamily="49" charset="-122"/>
            </a:endParaRPr>
          </a:p>
        </p:txBody>
      </p:sp>
      <p:pic>
        <p:nvPicPr>
          <p:cNvPr id="34099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3" y="3285778"/>
            <a:ext cx="42481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09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76" y="2061815"/>
            <a:ext cx="3744912" cy="32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005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§12-2  </a:t>
            </a:r>
            <a:r>
              <a:rPr lang="zh-CN" altLang="en-US" sz="2400"/>
              <a:t>线电压（电流）与相电压（电流）的关系</a:t>
            </a:r>
            <a:endParaRPr lang="zh-CN" altLang="en-US" sz="2400"/>
          </a:p>
        </p:txBody>
      </p:sp>
      <p:graphicFrame>
        <p:nvGraphicFramePr>
          <p:cNvPr id="341006" name="Object 14"/>
          <p:cNvGraphicFramePr>
            <a:graphicFrameLocks noChangeAspect="1"/>
          </p:cNvGraphicFramePr>
          <p:nvPr/>
        </p:nvGraphicFramePr>
        <p:xfrm>
          <a:off x="1474663" y="1556990"/>
          <a:ext cx="2663825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9" name="Equation" r:id="rId3" imgW="850265" imgH="748665" progId="Equation.DSMT4">
                  <p:embed/>
                </p:oleObj>
              </mc:Choice>
              <mc:Fallback>
                <p:oleObj name="Equation" r:id="rId3" imgW="850265" imgH="74866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663" y="1556990"/>
                        <a:ext cx="2663825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§12-3  </a:t>
            </a:r>
            <a:r>
              <a:rPr lang="zh-CN" altLang="en-US" sz="3200"/>
              <a:t>对称三相电路的计算</a:t>
            </a:r>
            <a:endParaRPr lang="zh-CN" altLang="en-US" sz="3200"/>
          </a:p>
        </p:txBody>
      </p:sp>
      <p:sp>
        <p:nvSpPr>
          <p:cNvPr id="344069" name="Oval 5"/>
          <p:cNvSpPr>
            <a:spLocks noChangeArrowheads="1"/>
          </p:cNvSpPr>
          <p:nvPr/>
        </p:nvSpPr>
        <p:spPr bwMode="auto">
          <a:xfrm>
            <a:off x="4284663" y="1630015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5795963" y="177289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7380288" y="177289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>
            <a:off x="4716463" y="184591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>
            <a:off x="6443663" y="184591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8027988" y="184591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3779838" y="184591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3924300" y="141411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-</a:t>
            </a:r>
            <a:endParaRPr lang="en-US" altLang="zh-CN" sz="2400"/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4787900" y="141411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344078" name="Text Box 14"/>
          <p:cNvSpPr txBox="1">
            <a:spLocks noChangeArrowheads="1"/>
          </p:cNvSpPr>
          <p:nvPr/>
        </p:nvSpPr>
        <p:spPr bwMode="auto">
          <a:xfrm>
            <a:off x="5867400" y="141411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44079" name="Text Box 15"/>
          <p:cNvSpPr txBox="1">
            <a:spLocks noChangeArrowheads="1"/>
          </p:cNvSpPr>
          <p:nvPr/>
        </p:nvSpPr>
        <p:spPr bwMode="auto">
          <a:xfrm>
            <a:off x="7524750" y="141411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endParaRPr lang="en-US" altLang="zh-CN" baseline="-25000"/>
          </a:p>
        </p:txBody>
      </p:sp>
      <p:graphicFrame>
        <p:nvGraphicFramePr>
          <p:cNvPr id="344080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4356100" y="1125190"/>
          <a:ext cx="38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28" name="Equation" r:id="rId1" imgW="228600" imgH="241300" progId="Equation.DSMT4">
                  <p:embed/>
                </p:oleObj>
              </mc:Choice>
              <mc:Fallback>
                <p:oleObj name="Equation" r:id="rId1" imgW="2286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125190"/>
                        <a:ext cx="381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81" name="Oval 17"/>
          <p:cNvSpPr>
            <a:spLocks noChangeArrowheads="1"/>
          </p:cNvSpPr>
          <p:nvPr/>
        </p:nvSpPr>
        <p:spPr bwMode="auto">
          <a:xfrm>
            <a:off x="4284663" y="2709515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5795963" y="285239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083" name="Line 19"/>
          <p:cNvSpPr>
            <a:spLocks noChangeShapeType="1"/>
          </p:cNvSpPr>
          <p:nvPr/>
        </p:nvSpPr>
        <p:spPr bwMode="auto">
          <a:xfrm>
            <a:off x="6443663" y="292541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84" name="Line 20"/>
          <p:cNvSpPr>
            <a:spLocks noChangeShapeType="1"/>
          </p:cNvSpPr>
          <p:nvPr/>
        </p:nvSpPr>
        <p:spPr bwMode="auto">
          <a:xfrm>
            <a:off x="8027988" y="292541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85" name="Line 21"/>
          <p:cNvSpPr>
            <a:spLocks noChangeShapeType="1"/>
          </p:cNvSpPr>
          <p:nvPr/>
        </p:nvSpPr>
        <p:spPr bwMode="auto">
          <a:xfrm>
            <a:off x="3779838" y="292541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86" name="Text Box 22"/>
          <p:cNvSpPr txBox="1">
            <a:spLocks noChangeArrowheads="1"/>
          </p:cNvSpPr>
          <p:nvPr/>
        </p:nvSpPr>
        <p:spPr bwMode="auto">
          <a:xfrm>
            <a:off x="3924300" y="249361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-</a:t>
            </a:r>
            <a:endParaRPr lang="en-US" altLang="zh-CN" sz="2400"/>
          </a:p>
        </p:txBody>
      </p:sp>
      <p:sp>
        <p:nvSpPr>
          <p:cNvPr id="344087" name="Text Box 23"/>
          <p:cNvSpPr txBox="1">
            <a:spLocks noChangeArrowheads="1"/>
          </p:cNvSpPr>
          <p:nvPr/>
        </p:nvSpPr>
        <p:spPr bwMode="auto">
          <a:xfrm>
            <a:off x="4787900" y="249361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344088" name="Text Box 24"/>
          <p:cNvSpPr txBox="1">
            <a:spLocks noChangeArrowheads="1"/>
          </p:cNvSpPr>
          <p:nvPr/>
        </p:nvSpPr>
        <p:spPr bwMode="auto">
          <a:xfrm>
            <a:off x="5867400" y="249361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44089" name="Text Box 25"/>
          <p:cNvSpPr txBox="1">
            <a:spLocks noChangeArrowheads="1"/>
          </p:cNvSpPr>
          <p:nvPr/>
        </p:nvSpPr>
        <p:spPr bwMode="auto">
          <a:xfrm>
            <a:off x="7524750" y="249361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endParaRPr lang="en-US" altLang="zh-CN" baseline="-25000"/>
          </a:p>
        </p:txBody>
      </p:sp>
      <p:graphicFrame>
        <p:nvGraphicFramePr>
          <p:cNvPr id="344090" name="Object 26"/>
          <p:cNvGraphicFramePr>
            <a:graphicFrameLocks noChangeAspect="1"/>
          </p:cNvGraphicFramePr>
          <p:nvPr/>
        </p:nvGraphicFramePr>
        <p:xfrm>
          <a:off x="4367213" y="2204690"/>
          <a:ext cx="358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29" name="Equation" r:id="rId3" imgW="215900" imgH="241300" progId="Equation.DSMT4">
                  <p:embed/>
                </p:oleObj>
              </mc:Choice>
              <mc:Fallback>
                <p:oleObj name="Equation" r:id="rId3" imgW="2159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204690"/>
                        <a:ext cx="358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91" name="Oval 27"/>
          <p:cNvSpPr>
            <a:spLocks noChangeArrowheads="1"/>
          </p:cNvSpPr>
          <p:nvPr/>
        </p:nvSpPr>
        <p:spPr bwMode="auto">
          <a:xfrm>
            <a:off x="4284663" y="3789015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4092" name="Rectangle 28"/>
          <p:cNvSpPr>
            <a:spLocks noChangeArrowheads="1"/>
          </p:cNvSpPr>
          <p:nvPr/>
        </p:nvSpPr>
        <p:spPr bwMode="auto">
          <a:xfrm>
            <a:off x="5795963" y="393189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093" name="Line 29"/>
          <p:cNvSpPr>
            <a:spLocks noChangeShapeType="1"/>
          </p:cNvSpPr>
          <p:nvPr/>
        </p:nvSpPr>
        <p:spPr bwMode="auto">
          <a:xfrm>
            <a:off x="4716463" y="400491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94" name="Line 30"/>
          <p:cNvSpPr>
            <a:spLocks noChangeShapeType="1"/>
          </p:cNvSpPr>
          <p:nvPr/>
        </p:nvSpPr>
        <p:spPr bwMode="auto">
          <a:xfrm>
            <a:off x="6443663" y="400491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95" name="Line 31"/>
          <p:cNvSpPr>
            <a:spLocks noChangeShapeType="1"/>
          </p:cNvSpPr>
          <p:nvPr/>
        </p:nvSpPr>
        <p:spPr bwMode="auto">
          <a:xfrm>
            <a:off x="8027988" y="400491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96" name="Line 32"/>
          <p:cNvSpPr>
            <a:spLocks noChangeShapeType="1"/>
          </p:cNvSpPr>
          <p:nvPr/>
        </p:nvSpPr>
        <p:spPr bwMode="auto">
          <a:xfrm>
            <a:off x="3779838" y="400491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097" name="Text Box 33"/>
          <p:cNvSpPr txBox="1">
            <a:spLocks noChangeArrowheads="1"/>
          </p:cNvSpPr>
          <p:nvPr/>
        </p:nvSpPr>
        <p:spPr bwMode="auto">
          <a:xfrm>
            <a:off x="3924300" y="357311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-</a:t>
            </a:r>
            <a:endParaRPr lang="en-US" altLang="zh-CN" sz="2400"/>
          </a:p>
        </p:txBody>
      </p:sp>
      <p:sp>
        <p:nvSpPr>
          <p:cNvPr id="344098" name="Text Box 34"/>
          <p:cNvSpPr txBox="1">
            <a:spLocks noChangeArrowheads="1"/>
          </p:cNvSpPr>
          <p:nvPr/>
        </p:nvSpPr>
        <p:spPr bwMode="auto">
          <a:xfrm>
            <a:off x="4787900" y="357311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344099" name="Text Box 35"/>
          <p:cNvSpPr txBox="1">
            <a:spLocks noChangeArrowheads="1"/>
          </p:cNvSpPr>
          <p:nvPr/>
        </p:nvSpPr>
        <p:spPr bwMode="auto">
          <a:xfrm>
            <a:off x="5867400" y="357311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44100" name="Text Box 36"/>
          <p:cNvSpPr txBox="1">
            <a:spLocks noChangeArrowheads="1"/>
          </p:cNvSpPr>
          <p:nvPr/>
        </p:nvSpPr>
        <p:spPr bwMode="auto">
          <a:xfrm>
            <a:off x="7524750" y="357311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endParaRPr lang="en-US" altLang="zh-CN" baseline="-25000"/>
          </a:p>
        </p:txBody>
      </p:sp>
      <p:graphicFrame>
        <p:nvGraphicFramePr>
          <p:cNvPr id="344101" name="Object 37"/>
          <p:cNvGraphicFramePr>
            <a:graphicFrameLocks noChangeAspect="1"/>
          </p:cNvGraphicFramePr>
          <p:nvPr/>
        </p:nvGraphicFramePr>
        <p:xfrm>
          <a:off x="4367213" y="3284190"/>
          <a:ext cx="358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30" name="Equation" r:id="rId5" imgW="215900" imgH="241300" progId="Equation.DSMT4">
                  <p:embed/>
                </p:oleObj>
              </mc:Choice>
              <mc:Fallback>
                <p:oleObj name="Equation" r:id="rId5" imgW="215900" imgH="2413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3284190"/>
                        <a:ext cx="358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02" name="Rectangle 38"/>
          <p:cNvSpPr>
            <a:spLocks noChangeArrowheads="1"/>
          </p:cNvSpPr>
          <p:nvPr/>
        </p:nvSpPr>
        <p:spPr bwMode="auto">
          <a:xfrm>
            <a:off x="7380288" y="2853978"/>
            <a:ext cx="647700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103" name="Rectangle 39"/>
          <p:cNvSpPr>
            <a:spLocks noChangeArrowheads="1"/>
          </p:cNvSpPr>
          <p:nvPr/>
        </p:nvSpPr>
        <p:spPr bwMode="auto">
          <a:xfrm>
            <a:off x="7380288" y="3933478"/>
            <a:ext cx="647700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104" name="Line 40"/>
          <p:cNvSpPr>
            <a:spLocks noChangeShapeType="1"/>
          </p:cNvSpPr>
          <p:nvPr/>
        </p:nvSpPr>
        <p:spPr bwMode="auto">
          <a:xfrm>
            <a:off x="3779838" y="184591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05" name="Line 41"/>
          <p:cNvSpPr>
            <a:spLocks noChangeShapeType="1"/>
          </p:cNvSpPr>
          <p:nvPr/>
        </p:nvSpPr>
        <p:spPr bwMode="auto">
          <a:xfrm>
            <a:off x="8388350" y="184591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06" name="Oval 42"/>
          <p:cNvSpPr>
            <a:spLocks noChangeArrowheads="1"/>
          </p:cNvSpPr>
          <p:nvPr/>
        </p:nvSpPr>
        <p:spPr bwMode="auto">
          <a:xfrm>
            <a:off x="3741738" y="2888903"/>
            <a:ext cx="71437" cy="73025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4107" name="Oval 43"/>
          <p:cNvSpPr>
            <a:spLocks noChangeArrowheads="1"/>
          </p:cNvSpPr>
          <p:nvPr/>
        </p:nvSpPr>
        <p:spPr bwMode="auto">
          <a:xfrm>
            <a:off x="8351838" y="2888903"/>
            <a:ext cx="71437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4108" name="Line 44"/>
          <p:cNvSpPr>
            <a:spLocks noChangeShapeType="1"/>
          </p:cNvSpPr>
          <p:nvPr/>
        </p:nvSpPr>
        <p:spPr bwMode="auto">
          <a:xfrm flipH="1">
            <a:off x="3419475" y="292541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09" name="Line 45"/>
          <p:cNvSpPr>
            <a:spLocks noChangeShapeType="1"/>
          </p:cNvSpPr>
          <p:nvPr/>
        </p:nvSpPr>
        <p:spPr bwMode="auto">
          <a:xfrm>
            <a:off x="8388350" y="292541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10" name="Line 46"/>
          <p:cNvSpPr>
            <a:spLocks noChangeShapeType="1"/>
          </p:cNvSpPr>
          <p:nvPr/>
        </p:nvSpPr>
        <p:spPr bwMode="auto">
          <a:xfrm>
            <a:off x="3348038" y="292541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11" name="Line 47"/>
          <p:cNvSpPr>
            <a:spLocks noChangeShapeType="1"/>
          </p:cNvSpPr>
          <p:nvPr/>
        </p:nvSpPr>
        <p:spPr bwMode="auto">
          <a:xfrm>
            <a:off x="8675688" y="292541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12" name="Rectangle 48"/>
          <p:cNvSpPr>
            <a:spLocks noChangeArrowheads="1"/>
          </p:cNvSpPr>
          <p:nvPr/>
        </p:nvSpPr>
        <p:spPr bwMode="auto">
          <a:xfrm>
            <a:off x="5292725" y="4581178"/>
            <a:ext cx="719138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113" name="Line 49"/>
          <p:cNvSpPr>
            <a:spLocks noChangeShapeType="1"/>
          </p:cNvSpPr>
          <p:nvPr/>
        </p:nvSpPr>
        <p:spPr bwMode="auto">
          <a:xfrm>
            <a:off x="3348038" y="465420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14" name="Line 50"/>
          <p:cNvSpPr>
            <a:spLocks noChangeShapeType="1"/>
          </p:cNvSpPr>
          <p:nvPr/>
        </p:nvSpPr>
        <p:spPr bwMode="auto">
          <a:xfrm>
            <a:off x="6011863" y="465420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15" name="Oval 51"/>
          <p:cNvSpPr>
            <a:spLocks noChangeArrowheads="1"/>
          </p:cNvSpPr>
          <p:nvPr/>
        </p:nvSpPr>
        <p:spPr bwMode="auto">
          <a:xfrm>
            <a:off x="5364163" y="1809403"/>
            <a:ext cx="71437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116" name="Oval 52"/>
          <p:cNvSpPr>
            <a:spLocks noChangeArrowheads="1"/>
          </p:cNvSpPr>
          <p:nvPr/>
        </p:nvSpPr>
        <p:spPr bwMode="auto">
          <a:xfrm>
            <a:off x="6877050" y="180940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4117" name="Line 53"/>
          <p:cNvSpPr>
            <a:spLocks noChangeShapeType="1"/>
          </p:cNvSpPr>
          <p:nvPr/>
        </p:nvSpPr>
        <p:spPr bwMode="auto">
          <a:xfrm>
            <a:off x="5435600" y="184591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18" name="Line 54"/>
          <p:cNvSpPr>
            <a:spLocks noChangeShapeType="1"/>
          </p:cNvSpPr>
          <p:nvPr/>
        </p:nvSpPr>
        <p:spPr bwMode="auto">
          <a:xfrm>
            <a:off x="6948488" y="184591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19" name="Oval 55"/>
          <p:cNvSpPr>
            <a:spLocks noChangeArrowheads="1"/>
          </p:cNvSpPr>
          <p:nvPr/>
        </p:nvSpPr>
        <p:spPr bwMode="auto">
          <a:xfrm>
            <a:off x="5364163" y="2888903"/>
            <a:ext cx="71437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120" name="Oval 56"/>
          <p:cNvSpPr>
            <a:spLocks noChangeArrowheads="1"/>
          </p:cNvSpPr>
          <p:nvPr/>
        </p:nvSpPr>
        <p:spPr bwMode="auto">
          <a:xfrm>
            <a:off x="6948488" y="288890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4121" name="Oval 57"/>
          <p:cNvSpPr>
            <a:spLocks noChangeArrowheads="1"/>
          </p:cNvSpPr>
          <p:nvPr/>
        </p:nvSpPr>
        <p:spPr bwMode="auto">
          <a:xfrm>
            <a:off x="5364163" y="3968403"/>
            <a:ext cx="71437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4122" name="Oval 58"/>
          <p:cNvSpPr>
            <a:spLocks noChangeArrowheads="1"/>
          </p:cNvSpPr>
          <p:nvPr/>
        </p:nvSpPr>
        <p:spPr bwMode="auto">
          <a:xfrm>
            <a:off x="6877050" y="396840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4123" name="Line 59"/>
          <p:cNvSpPr>
            <a:spLocks noChangeShapeType="1"/>
          </p:cNvSpPr>
          <p:nvPr/>
        </p:nvSpPr>
        <p:spPr bwMode="auto">
          <a:xfrm>
            <a:off x="5435600" y="292541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24" name="Line 60"/>
          <p:cNvSpPr>
            <a:spLocks noChangeShapeType="1"/>
          </p:cNvSpPr>
          <p:nvPr/>
        </p:nvSpPr>
        <p:spPr bwMode="auto">
          <a:xfrm>
            <a:off x="7019925" y="292541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25" name="Line 61"/>
          <p:cNvSpPr>
            <a:spLocks noChangeShapeType="1"/>
          </p:cNvSpPr>
          <p:nvPr/>
        </p:nvSpPr>
        <p:spPr bwMode="auto">
          <a:xfrm>
            <a:off x="5435600" y="400491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26" name="Line 62"/>
          <p:cNvSpPr>
            <a:spLocks noChangeShapeType="1"/>
          </p:cNvSpPr>
          <p:nvPr/>
        </p:nvSpPr>
        <p:spPr bwMode="auto">
          <a:xfrm>
            <a:off x="6948488" y="400491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27" name="Text Box 63"/>
          <p:cNvSpPr txBox="1">
            <a:spLocks noChangeArrowheads="1"/>
          </p:cNvSpPr>
          <p:nvPr/>
        </p:nvSpPr>
        <p:spPr bwMode="auto">
          <a:xfrm>
            <a:off x="5219700" y="148555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44128" name="Text Box 64"/>
          <p:cNvSpPr txBox="1">
            <a:spLocks noChangeArrowheads="1"/>
          </p:cNvSpPr>
          <p:nvPr/>
        </p:nvSpPr>
        <p:spPr bwMode="auto">
          <a:xfrm>
            <a:off x="6804025" y="148555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A’</a:t>
            </a:r>
            <a:endParaRPr lang="en-US" altLang="zh-CN"/>
          </a:p>
        </p:txBody>
      </p:sp>
      <p:sp>
        <p:nvSpPr>
          <p:cNvPr id="344129" name="Text Box 65"/>
          <p:cNvSpPr txBox="1">
            <a:spLocks noChangeArrowheads="1"/>
          </p:cNvSpPr>
          <p:nvPr/>
        </p:nvSpPr>
        <p:spPr bwMode="auto">
          <a:xfrm>
            <a:off x="5219700" y="242217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44130" name="Text Box 66"/>
          <p:cNvSpPr txBox="1">
            <a:spLocks noChangeArrowheads="1"/>
          </p:cNvSpPr>
          <p:nvPr/>
        </p:nvSpPr>
        <p:spPr bwMode="auto">
          <a:xfrm>
            <a:off x="6877050" y="242217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B’</a:t>
            </a:r>
            <a:endParaRPr lang="en-US" altLang="zh-CN"/>
          </a:p>
        </p:txBody>
      </p:sp>
      <p:sp>
        <p:nvSpPr>
          <p:cNvPr id="344131" name="Text Box 67"/>
          <p:cNvSpPr txBox="1">
            <a:spLocks noChangeArrowheads="1"/>
          </p:cNvSpPr>
          <p:nvPr/>
        </p:nvSpPr>
        <p:spPr bwMode="auto">
          <a:xfrm>
            <a:off x="5146675" y="357311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44132" name="Text Box 68"/>
          <p:cNvSpPr txBox="1">
            <a:spLocks noChangeArrowheads="1"/>
          </p:cNvSpPr>
          <p:nvPr/>
        </p:nvSpPr>
        <p:spPr bwMode="auto">
          <a:xfrm>
            <a:off x="6804025" y="357311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C’</a:t>
            </a:r>
            <a:endParaRPr lang="en-US" altLang="zh-CN"/>
          </a:p>
        </p:txBody>
      </p:sp>
      <p:sp>
        <p:nvSpPr>
          <p:cNvPr id="344133" name="Text Box 69"/>
          <p:cNvSpPr txBox="1">
            <a:spLocks noChangeArrowheads="1"/>
          </p:cNvSpPr>
          <p:nvPr/>
        </p:nvSpPr>
        <p:spPr bwMode="auto">
          <a:xfrm>
            <a:off x="5364163" y="422240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N</a:t>
            </a:r>
            <a:endParaRPr lang="en-US" altLang="zh-CN" baseline="-25000"/>
          </a:p>
        </p:txBody>
      </p:sp>
      <p:sp>
        <p:nvSpPr>
          <p:cNvPr id="344134" name="Line 70"/>
          <p:cNvSpPr>
            <a:spLocks noChangeShapeType="1"/>
          </p:cNvSpPr>
          <p:nvPr/>
        </p:nvSpPr>
        <p:spPr bwMode="auto">
          <a:xfrm>
            <a:off x="6516688" y="184591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35" name="Line 71"/>
          <p:cNvSpPr>
            <a:spLocks noChangeShapeType="1"/>
          </p:cNvSpPr>
          <p:nvPr/>
        </p:nvSpPr>
        <p:spPr bwMode="auto">
          <a:xfrm>
            <a:off x="6516688" y="292541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4136" name="Line 72"/>
          <p:cNvSpPr>
            <a:spLocks noChangeShapeType="1"/>
          </p:cNvSpPr>
          <p:nvPr/>
        </p:nvSpPr>
        <p:spPr bwMode="auto">
          <a:xfrm>
            <a:off x="6588125" y="400491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44137" name="Object 73"/>
          <p:cNvGraphicFramePr>
            <a:graphicFrameLocks noChangeAspect="1"/>
          </p:cNvGraphicFramePr>
          <p:nvPr/>
        </p:nvGraphicFramePr>
        <p:xfrm>
          <a:off x="6516688" y="1269653"/>
          <a:ext cx="296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31" name="Equation" r:id="rId7" imgW="177800" imgH="241300" progId="Equation.DSMT4">
                  <p:embed/>
                </p:oleObj>
              </mc:Choice>
              <mc:Fallback>
                <p:oleObj name="Equation" r:id="rId7" imgW="177800" imgH="2413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269653"/>
                        <a:ext cx="296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138" name="Object 74"/>
          <p:cNvGraphicFramePr>
            <a:graphicFrameLocks noChangeAspect="1"/>
          </p:cNvGraphicFramePr>
          <p:nvPr/>
        </p:nvGraphicFramePr>
        <p:xfrm>
          <a:off x="6516688" y="3501678"/>
          <a:ext cx="2952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32" name="Equation" r:id="rId9" imgW="177800" imgH="241300" progId="Equation.DSMT4">
                  <p:embed/>
                </p:oleObj>
              </mc:Choice>
              <mc:Fallback>
                <p:oleObj name="Equation" r:id="rId9" imgW="177800" imgH="2413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501678"/>
                        <a:ext cx="2952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139" name="Object 75"/>
          <p:cNvGraphicFramePr>
            <a:graphicFrameLocks noChangeAspect="1"/>
          </p:cNvGraphicFramePr>
          <p:nvPr/>
        </p:nvGraphicFramePr>
        <p:xfrm>
          <a:off x="6516688" y="2349153"/>
          <a:ext cx="296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33" name="Equation" r:id="rId11" imgW="177800" imgH="241300" progId="Equation.DSMT4">
                  <p:embed/>
                </p:oleObj>
              </mc:Choice>
              <mc:Fallback>
                <p:oleObj name="Equation" r:id="rId11" imgW="177800" imgH="2413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349153"/>
                        <a:ext cx="296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40" name="Line 76"/>
          <p:cNvSpPr>
            <a:spLocks noChangeShapeType="1"/>
          </p:cNvSpPr>
          <p:nvPr/>
        </p:nvSpPr>
        <p:spPr bwMode="auto">
          <a:xfrm flipH="1">
            <a:off x="6300788" y="465420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44141" name="Object 77"/>
          <p:cNvGraphicFramePr>
            <a:graphicFrameLocks noChangeAspect="1"/>
          </p:cNvGraphicFramePr>
          <p:nvPr/>
        </p:nvGraphicFramePr>
        <p:xfrm>
          <a:off x="6372225" y="4222403"/>
          <a:ext cx="2968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34" name="Equation" r:id="rId13" imgW="177800" imgH="241300" progId="Equation.DSMT4">
                  <p:embed/>
                </p:oleObj>
              </mc:Choice>
              <mc:Fallback>
                <p:oleObj name="Equation" r:id="rId13" imgW="177800" imgH="2413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22403"/>
                        <a:ext cx="2968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54" name="Rectangle 90"/>
          <p:cNvSpPr>
            <a:spLocks noChangeArrowheads="1"/>
          </p:cNvSpPr>
          <p:nvPr/>
        </p:nvSpPr>
        <p:spPr bwMode="auto">
          <a:xfrm>
            <a:off x="539750" y="980728"/>
            <a:ext cx="41767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星形联结（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Y-Y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联结）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4155" name="Text Box 91"/>
          <p:cNvSpPr txBox="1">
            <a:spLocks noChangeArrowheads="1"/>
          </p:cNvSpPr>
          <p:nvPr/>
        </p:nvSpPr>
        <p:spPr bwMode="auto">
          <a:xfrm>
            <a:off x="3348038" y="256505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44156" name="Text Box 92"/>
          <p:cNvSpPr txBox="1">
            <a:spLocks noChangeArrowheads="1"/>
          </p:cNvSpPr>
          <p:nvPr/>
        </p:nvSpPr>
        <p:spPr bwMode="auto">
          <a:xfrm>
            <a:off x="8459788" y="242217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N’</a:t>
            </a:r>
            <a:endParaRPr lang="en-US" altLang="zh-CN"/>
          </a:p>
        </p:txBody>
      </p:sp>
      <p:graphicFrame>
        <p:nvGraphicFramePr>
          <p:cNvPr id="344157" name="Object 93"/>
          <p:cNvGraphicFramePr>
            <a:graphicFrameLocks noChangeAspect="1"/>
          </p:cNvGraphicFramePr>
          <p:nvPr/>
        </p:nvGraphicFramePr>
        <p:xfrm>
          <a:off x="1258888" y="5014565"/>
          <a:ext cx="59769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35" name="Equation" r:id="rId15" imgW="2921000" imgH="457200" progId="Equation.DSMT4">
                  <p:embed/>
                </p:oleObj>
              </mc:Choice>
              <mc:Fallback>
                <p:oleObj name="Equation" r:id="rId15" imgW="2921000" imgH="4572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14565"/>
                        <a:ext cx="597693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59" name="Text Box 95"/>
          <p:cNvSpPr txBox="1">
            <a:spLocks noChangeArrowheads="1"/>
          </p:cNvSpPr>
          <p:nvPr/>
        </p:nvSpPr>
        <p:spPr bwMode="auto">
          <a:xfrm>
            <a:off x="827088" y="3573115"/>
            <a:ext cx="2305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取</a:t>
            </a:r>
            <a:r>
              <a:rPr lang="en-US" altLang="zh-CN" sz="2400"/>
              <a:t>N</a:t>
            </a:r>
            <a:r>
              <a:rPr lang="zh-CN" altLang="en-US" sz="2400"/>
              <a:t>作为参考节点，对</a:t>
            </a:r>
            <a:r>
              <a:rPr lang="en-US" altLang="zh-CN" sz="2400"/>
              <a:t>N’</a:t>
            </a:r>
            <a:r>
              <a:rPr lang="zh-CN" altLang="en-US" sz="2400"/>
              <a:t>节点的</a:t>
            </a:r>
            <a:r>
              <a:rPr lang="en-US" altLang="zh-CN" sz="2400"/>
              <a:t>KCL</a:t>
            </a:r>
            <a:r>
              <a:rPr lang="zh-CN" altLang="en-US" sz="2400"/>
              <a:t>方程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9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1050" y="3428653"/>
          <a:ext cx="20161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47" name="公式" r:id="rId1" imgW="1104900" imgH="241300" progId="Equation.3">
                  <p:embed/>
                </p:oleObj>
              </mc:Choice>
              <mc:Fallback>
                <p:oleObj name="公式" r:id="rId1" imgW="11049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428653"/>
                        <a:ext cx="20161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3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27263" y="4149378"/>
          <a:ext cx="12334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48" name="公式" r:id="rId3" imgW="571500" imgH="241300" progId="Equation.3">
                  <p:embed/>
                </p:oleObj>
              </mc:Choice>
              <mc:Fallback>
                <p:oleObj name="公式" r:id="rId3" imgW="5715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4149378"/>
                        <a:ext cx="12334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6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19700" y="4149378"/>
          <a:ext cx="33845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49" name="公式" r:id="rId5" imgW="1549400" imgH="457200" progId="Equation.3">
                  <p:embed/>
                </p:oleObj>
              </mc:Choice>
              <mc:Fallback>
                <p:oleObj name="公式" r:id="rId5" imgW="15494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9378"/>
                        <a:ext cx="33845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2" name="Object 4"/>
          <p:cNvGraphicFramePr>
            <a:graphicFrameLocks noChangeAspect="1"/>
          </p:cNvGraphicFramePr>
          <p:nvPr/>
        </p:nvGraphicFramePr>
        <p:xfrm>
          <a:off x="1116013" y="980728"/>
          <a:ext cx="6913562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50" name="Equation" r:id="rId7" imgW="2921000" imgH="914400" progId="Equation.DSMT4">
                  <p:embed/>
                </p:oleObj>
              </mc:Choice>
              <mc:Fallback>
                <p:oleObj name="Equation" r:id="rId7" imgW="29210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0728"/>
                        <a:ext cx="6913562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1187450" y="342865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因为</a:t>
            </a:r>
            <a:endParaRPr lang="zh-CN" altLang="en-US" sz="2400"/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1258888" y="4220815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所以：</a:t>
            </a:r>
            <a:endParaRPr lang="zh-CN" altLang="en-US"/>
          </a:p>
        </p:txBody>
      </p:sp>
      <p:graphicFrame>
        <p:nvGraphicFramePr>
          <p:cNvPr id="345109" name="Object 2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219700" y="5012978"/>
          <a:ext cx="33131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51" name="公式" r:id="rId9" imgW="1549400" imgH="457200" progId="Equation.3">
                  <p:embed/>
                </p:oleObj>
              </mc:Choice>
              <mc:Fallback>
                <p:oleObj name="公式" r:id="rId9" imgW="15494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012978"/>
                        <a:ext cx="33131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12" name="Object 24"/>
          <p:cNvGraphicFramePr>
            <a:graphicFrameLocks noChangeAspect="1"/>
          </p:cNvGraphicFramePr>
          <p:nvPr/>
        </p:nvGraphicFramePr>
        <p:xfrm>
          <a:off x="5292725" y="3212753"/>
          <a:ext cx="31686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52" name="公式" r:id="rId11" imgW="1549400" imgH="457200" progId="Equation.3">
                  <p:embed/>
                </p:oleObj>
              </mc:Choice>
              <mc:Fallback>
                <p:oleObj name="公式" r:id="rId11" imgW="15494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212753"/>
                        <a:ext cx="31686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3" name="Text Box 25"/>
          <p:cNvSpPr txBox="1">
            <a:spLocks noChangeArrowheads="1"/>
          </p:cNvSpPr>
          <p:nvPr/>
        </p:nvSpPr>
        <p:spPr bwMode="auto">
          <a:xfrm>
            <a:off x="755650" y="4868515"/>
            <a:ext cx="3816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对称三相电路中中性线中</a:t>
            </a:r>
            <a:endParaRPr lang="zh-CN" altLang="en-US" sz="2400"/>
          </a:p>
          <a:p>
            <a:r>
              <a:rPr lang="zh-CN" altLang="en-US" sz="2400"/>
              <a:t>流过的电流恒为零。</a:t>
            </a:r>
            <a:endParaRPr lang="zh-CN" altLang="en-US" sz="2400"/>
          </a:p>
        </p:txBody>
      </p:sp>
      <p:sp>
        <p:nvSpPr>
          <p:cNvPr id="345114" name="Rectangle 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§12-3  </a:t>
            </a:r>
            <a:r>
              <a:rPr lang="zh-CN" altLang="en-US"/>
              <a:t>对称三相电路的计算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对称三相电路分析方法：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、中性线相当于短路。各相电流、相电压独立。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、只要计算出其中任一相，就可以按顺序写出其它两相。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、其他连接方式时，首先化成</a:t>
            </a:r>
            <a:r>
              <a:rPr lang="en-US" altLang="zh-CN"/>
              <a:t>Y-Y</a:t>
            </a:r>
            <a:r>
              <a:rPr lang="zh-CN" altLang="en-US"/>
              <a:t>形连接。</a:t>
            </a:r>
            <a:endParaRPr lang="zh-CN" altLang="en-US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§12-3  </a:t>
            </a:r>
            <a:r>
              <a:rPr lang="zh-CN" altLang="en-US"/>
              <a:t>对称三相电路的计算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1" name="Oval 5"/>
          <p:cNvSpPr>
            <a:spLocks noChangeArrowheads="1"/>
          </p:cNvSpPr>
          <p:nvPr/>
        </p:nvSpPr>
        <p:spPr bwMode="auto">
          <a:xfrm>
            <a:off x="4284663" y="1730275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5795963" y="187315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7380288" y="187315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>
            <a:off x="4716463" y="19461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>
            <a:off x="6443663" y="194617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66" name="Line 10"/>
          <p:cNvSpPr>
            <a:spLocks noChangeShapeType="1"/>
          </p:cNvSpPr>
          <p:nvPr/>
        </p:nvSpPr>
        <p:spPr bwMode="auto">
          <a:xfrm>
            <a:off x="8027988" y="19461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>
            <a:off x="3779838" y="19461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68" name="Text Box 12"/>
          <p:cNvSpPr txBox="1">
            <a:spLocks noChangeArrowheads="1"/>
          </p:cNvSpPr>
          <p:nvPr/>
        </p:nvSpPr>
        <p:spPr bwMode="auto">
          <a:xfrm>
            <a:off x="3924300" y="15143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-</a:t>
            </a:r>
            <a:endParaRPr lang="en-US" altLang="zh-CN" sz="2400"/>
          </a:p>
        </p:txBody>
      </p:sp>
      <p:sp>
        <p:nvSpPr>
          <p:cNvPr id="352269" name="Text Box 13"/>
          <p:cNvSpPr txBox="1">
            <a:spLocks noChangeArrowheads="1"/>
          </p:cNvSpPr>
          <p:nvPr/>
        </p:nvSpPr>
        <p:spPr bwMode="auto">
          <a:xfrm>
            <a:off x="4787900" y="15143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5867400" y="15143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7524750" y="15143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A</a:t>
            </a:r>
            <a:endParaRPr lang="en-US" altLang="zh-CN" baseline="-25000"/>
          </a:p>
        </p:txBody>
      </p:sp>
      <p:sp>
        <p:nvSpPr>
          <p:cNvPr id="352341" name="Rectangle 8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 smtClean="0"/>
              <a:t>12-4  </a:t>
            </a:r>
            <a:r>
              <a:rPr lang="zh-CN" altLang="en-US" dirty="0"/>
              <a:t>不对称三相电路的概念</a:t>
            </a:r>
            <a:endParaRPr lang="zh-CN" altLang="en-US" dirty="0"/>
          </a:p>
        </p:txBody>
      </p:sp>
      <p:graphicFrame>
        <p:nvGraphicFramePr>
          <p:cNvPr id="352272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4356100" y="1296888"/>
          <a:ext cx="3413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0" name="Equation" r:id="rId1" imgW="228600" imgH="241300" progId="Equation.DSMT4">
                  <p:embed/>
                </p:oleObj>
              </mc:Choice>
              <mc:Fallback>
                <p:oleObj name="Equation" r:id="rId1" imgW="2286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296888"/>
                        <a:ext cx="3413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3" name="Oval 17"/>
          <p:cNvSpPr>
            <a:spLocks noChangeArrowheads="1"/>
          </p:cNvSpPr>
          <p:nvPr/>
        </p:nvSpPr>
        <p:spPr bwMode="auto">
          <a:xfrm>
            <a:off x="4284663" y="2809775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5795963" y="295265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275" name="Line 19"/>
          <p:cNvSpPr>
            <a:spLocks noChangeShapeType="1"/>
          </p:cNvSpPr>
          <p:nvPr/>
        </p:nvSpPr>
        <p:spPr bwMode="auto">
          <a:xfrm>
            <a:off x="6443663" y="30256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8027988" y="30256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3779838" y="30256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78" name="Text Box 22"/>
          <p:cNvSpPr txBox="1">
            <a:spLocks noChangeArrowheads="1"/>
          </p:cNvSpPr>
          <p:nvPr/>
        </p:nvSpPr>
        <p:spPr bwMode="auto">
          <a:xfrm>
            <a:off x="3924300" y="25938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-</a:t>
            </a:r>
            <a:endParaRPr lang="en-US" altLang="zh-CN" sz="2400"/>
          </a:p>
        </p:txBody>
      </p:sp>
      <p:sp>
        <p:nvSpPr>
          <p:cNvPr id="352279" name="Text Box 23"/>
          <p:cNvSpPr txBox="1">
            <a:spLocks noChangeArrowheads="1"/>
          </p:cNvSpPr>
          <p:nvPr/>
        </p:nvSpPr>
        <p:spPr bwMode="auto">
          <a:xfrm>
            <a:off x="4787900" y="25938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352280" name="Text Box 24"/>
          <p:cNvSpPr txBox="1">
            <a:spLocks noChangeArrowheads="1"/>
          </p:cNvSpPr>
          <p:nvPr/>
        </p:nvSpPr>
        <p:spPr bwMode="auto">
          <a:xfrm>
            <a:off x="5867400" y="25938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52281" name="Text Box 25"/>
          <p:cNvSpPr txBox="1">
            <a:spLocks noChangeArrowheads="1"/>
          </p:cNvSpPr>
          <p:nvPr/>
        </p:nvSpPr>
        <p:spPr bwMode="auto">
          <a:xfrm>
            <a:off x="7524750" y="25938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B</a:t>
            </a:r>
            <a:endParaRPr lang="en-US" altLang="zh-CN" baseline="-25000"/>
          </a:p>
        </p:txBody>
      </p:sp>
      <p:graphicFrame>
        <p:nvGraphicFramePr>
          <p:cNvPr id="352282" name="Object 26"/>
          <p:cNvGraphicFramePr>
            <a:graphicFrameLocks noChangeAspect="1"/>
          </p:cNvGraphicFramePr>
          <p:nvPr/>
        </p:nvGraphicFramePr>
        <p:xfrm>
          <a:off x="4367213" y="2304950"/>
          <a:ext cx="358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1" name="Equation" r:id="rId3" imgW="215900" imgH="241300" progId="Equation.DSMT4">
                  <p:embed/>
                </p:oleObj>
              </mc:Choice>
              <mc:Fallback>
                <p:oleObj name="Equation" r:id="rId3" imgW="2159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304950"/>
                        <a:ext cx="358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83" name="Oval 27"/>
          <p:cNvSpPr>
            <a:spLocks noChangeArrowheads="1"/>
          </p:cNvSpPr>
          <p:nvPr/>
        </p:nvSpPr>
        <p:spPr bwMode="auto">
          <a:xfrm>
            <a:off x="4284663" y="3889275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284" name="Rectangle 28"/>
          <p:cNvSpPr>
            <a:spLocks noChangeArrowheads="1"/>
          </p:cNvSpPr>
          <p:nvPr/>
        </p:nvSpPr>
        <p:spPr bwMode="auto">
          <a:xfrm>
            <a:off x="5795963" y="4032150"/>
            <a:ext cx="6477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285" name="Line 29"/>
          <p:cNvSpPr>
            <a:spLocks noChangeShapeType="1"/>
          </p:cNvSpPr>
          <p:nvPr/>
        </p:nvSpPr>
        <p:spPr bwMode="auto">
          <a:xfrm>
            <a:off x="4716463" y="410517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86" name="Line 30"/>
          <p:cNvSpPr>
            <a:spLocks noChangeShapeType="1"/>
          </p:cNvSpPr>
          <p:nvPr/>
        </p:nvSpPr>
        <p:spPr bwMode="auto">
          <a:xfrm>
            <a:off x="6443663" y="410517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87" name="Line 31"/>
          <p:cNvSpPr>
            <a:spLocks noChangeShapeType="1"/>
          </p:cNvSpPr>
          <p:nvPr/>
        </p:nvSpPr>
        <p:spPr bwMode="auto">
          <a:xfrm>
            <a:off x="8027988" y="41051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88" name="Line 32"/>
          <p:cNvSpPr>
            <a:spLocks noChangeShapeType="1"/>
          </p:cNvSpPr>
          <p:nvPr/>
        </p:nvSpPr>
        <p:spPr bwMode="auto">
          <a:xfrm>
            <a:off x="3779838" y="41051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89" name="Text Box 33"/>
          <p:cNvSpPr txBox="1">
            <a:spLocks noChangeArrowheads="1"/>
          </p:cNvSpPr>
          <p:nvPr/>
        </p:nvSpPr>
        <p:spPr bwMode="auto">
          <a:xfrm>
            <a:off x="3924300" y="36733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-</a:t>
            </a:r>
            <a:endParaRPr lang="en-US" altLang="zh-CN" sz="2400"/>
          </a:p>
        </p:txBody>
      </p:sp>
      <p:sp>
        <p:nvSpPr>
          <p:cNvPr id="352290" name="Text Box 34"/>
          <p:cNvSpPr txBox="1">
            <a:spLocks noChangeArrowheads="1"/>
          </p:cNvSpPr>
          <p:nvPr/>
        </p:nvSpPr>
        <p:spPr bwMode="auto">
          <a:xfrm>
            <a:off x="4787900" y="3673375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352291" name="Text Box 35"/>
          <p:cNvSpPr txBox="1">
            <a:spLocks noChangeArrowheads="1"/>
          </p:cNvSpPr>
          <p:nvPr/>
        </p:nvSpPr>
        <p:spPr bwMode="auto">
          <a:xfrm>
            <a:off x="5867400" y="36733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52292" name="Text Box 36"/>
          <p:cNvSpPr txBox="1">
            <a:spLocks noChangeArrowheads="1"/>
          </p:cNvSpPr>
          <p:nvPr/>
        </p:nvSpPr>
        <p:spPr bwMode="auto">
          <a:xfrm>
            <a:off x="7524750" y="36733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C</a:t>
            </a:r>
            <a:endParaRPr lang="en-US" altLang="zh-CN" baseline="-25000"/>
          </a:p>
        </p:txBody>
      </p:sp>
      <p:graphicFrame>
        <p:nvGraphicFramePr>
          <p:cNvPr id="352293" name="Object 37"/>
          <p:cNvGraphicFramePr>
            <a:graphicFrameLocks noChangeAspect="1"/>
          </p:cNvGraphicFramePr>
          <p:nvPr/>
        </p:nvGraphicFramePr>
        <p:xfrm>
          <a:off x="4367213" y="3384450"/>
          <a:ext cx="358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2" name="Equation" r:id="rId5" imgW="215900" imgH="241300" progId="Equation.DSMT4">
                  <p:embed/>
                </p:oleObj>
              </mc:Choice>
              <mc:Fallback>
                <p:oleObj name="Equation" r:id="rId5" imgW="215900" imgH="2413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3384450"/>
                        <a:ext cx="358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94" name="Rectangle 38"/>
          <p:cNvSpPr>
            <a:spLocks noChangeArrowheads="1"/>
          </p:cNvSpPr>
          <p:nvPr/>
        </p:nvSpPr>
        <p:spPr bwMode="auto">
          <a:xfrm>
            <a:off x="7380288" y="2954238"/>
            <a:ext cx="647700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295" name="Rectangle 39"/>
          <p:cNvSpPr>
            <a:spLocks noChangeArrowheads="1"/>
          </p:cNvSpPr>
          <p:nvPr/>
        </p:nvSpPr>
        <p:spPr bwMode="auto">
          <a:xfrm>
            <a:off x="7380288" y="4033738"/>
            <a:ext cx="647700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296" name="Line 40"/>
          <p:cNvSpPr>
            <a:spLocks noChangeShapeType="1"/>
          </p:cNvSpPr>
          <p:nvPr/>
        </p:nvSpPr>
        <p:spPr bwMode="auto">
          <a:xfrm>
            <a:off x="3779838" y="194617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97" name="Line 41"/>
          <p:cNvSpPr>
            <a:spLocks noChangeShapeType="1"/>
          </p:cNvSpPr>
          <p:nvPr/>
        </p:nvSpPr>
        <p:spPr bwMode="auto">
          <a:xfrm>
            <a:off x="8388350" y="194617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298" name="Oval 42"/>
          <p:cNvSpPr>
            <a:spLocks noChangeArrowheads="1"/>
          </p:cNvSpPr>
          <p:nvPr/>
        </p:nvSpPr>
        <p:spPr bwMode="auto">
          <a:xfrm>
            <a:off x="3741738" y="2989163"/>
            <a:ext cx="71437" cy="73025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299" name="Oval 43"/>
          <p:cNvSpPr>
            <a:spLocks noChangeArrowheads="1"/>
          </p:cNvSpPr>
          <p:nvPr/>
        </p:nvSpPr>
        <p:spPr bwMode="auto">
          <a:xfrm>
            <a:off x="8351838" y="2989163"/>
            <a:ext cx="71437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300" name="Line 44"/>
          <p:cNvSpPr>
            <a:spLocks noChangeShapeType="1"/>
          </p:cNvSpPr>
          <p:nvPr/>
        </p:nvSpPr>
        <p:spPr bwMode="auto">
          <a:xfrm flipH="1">
            <a:off x="3419475" y="30256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01" name="Line 45"/>
          <p:cNvSpPr>
            <a:spLocks noChangeShapeType="1"/>
          </p:cNvSpPr>
          <p:nvPr/>
        </p:nvSpPr>
        <p:spPr bwMode="auto">
          <a:xfrm>
            <a:off x="8388350" y="30256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02" name="Line 46"/>
          <p:cNvSpPr>
            <a:spLocks noChangeShapeType="1"/>
          </p:cNvSpPr>
          <p:nvPr/>
        </p:nvSpPr>
        <p:spPr bwMode="auto">
          <a:xfrm>
            <a:off x="3348038" y="30256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03" name="Line 47"/>
          <p:cNvSpPr>
            <a:spLocks noChangeShapeType="1"/>
          </p:cNvSpPr>
          <p:nvPr/>
        </p:nvSpPr>
        <p:spPr bwMode="auto">
          <a:xfrm>
            <a:off x="8675688" y="30256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04" name="Rectangle 48"/>
          <p:cNvSpPr>
            <a:spLocks noChangeArrowheads="1"/>
          </p:cNvSpPr>
          <p:nvPr/>
        </p:nvSpPr>
        <p:spPr bwMode="auto">
          <a:xfrm>
            <a:off x="5292725" y="4681438"/>
            <a:ext cx="719138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305" name="Line 49"/>
          <p:cNvSpPr>
            <a:spLocks noChangeShapeType="1"/>
          </p:cNvSpPr>
          <p:nvPr/>
        </p:nvSpPr>
        <p:spPr bwMode="auto">
          <a:xfrm>
            <a:off x="3348038" y="47544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06" name="Line 50"/>
          <p:cNvSpPr>
            <a:spLocks noChangeShapeType="1"/>
          </p:cNvSpPr>
          <p:nvPr/>
        </p:nvSpPr>
        <p:spPr bwMode="auto">
          <a:xfrm>
            <a:off x="6011863" y="475446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07" name="Oval 51"/>
          <p:cNvSpPr>
            <a:spLocks noChangeArrowheads="1"/>
          </p:cNvSpPr>
          <p:nvPr/>
        </p:nvSpPr>
        <p:spPr bwMode="auto">
          <a:xfrm>
            <a:off x="5364163" y="1909663"/>
            <a:ext cx="71437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308" name="Oval 52"/>
          <p:cNvSpPr>
            <a:spLocks noChangeArrowheads="1"/>
          </p:cNvSpPr>
          <p:nvPr/>
        </p:nvSpPr>
        <p:spPr bwMode="auto">
          <a:xfrm>
            <a:off x="6877050" y="190966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309" name="Line 53"/>
          <p:cNvSpPr>
            <a:spLocks noChangeShapeType="1"/>
          </p:cNvSpPr>
          <p:nvPr/>
        </p:nvSpPr>
        <p:spPr bwMode="auto">
          <a:xfrm>
            <a:off x="5435600" y="19461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10" name="Line 54"/>
          <p:cNvSpPr>
            <a:spLocks noChangeShapeType="1"/>
          </p:cNvSpPr>
          <p:nvPr/>
        </p:nvSpPr>
        <p:spPr bwMode="auto">
          <a:xfrm>
            <a:off x="6948488" y="19461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11" name="Oval 55"/>
          <p:cNvSpPr>
            <a:spLocks noChangeArrowheads="1"/>
          </p:cNvSpPr>
          <p:nvPr/>
        </p:nvSpPr>
        <p:spPr bwMode="auto">
          <a:xfrm>
            <a:off x="5364163" y="2989163"/>
            <a:ext cx="71437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312" name="Oval 56"/>
          <p:cNvSpPr>
            <a:spLocks noChangeArrowheads="1"/>
          </p:cNvSpPr>
          <p:nvPr/>
        </p:nvSpPr>
        <p:spPr bwMode="auto">
          <a:xfrm>
            <a:off x="6948488" y="298916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313" name="Oval 57"/>
          <p:cNvSpPr>
            <a:spLocks noChangeArrowheads="1"/>
          </p:cNvSpPr>
          <p:nvPr/>
        </p:nvSpPr>
        <p:spPr bwMode="auto">
          <a:xfrm>
            <a:off x="5364163" y="4068663"/>
            <a:ext cx="71437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2314" name="Oval 58"/>
          <p:cNvSpPr>
            <a:spLocks noChangeArrowheads="1"/>
          </p:cNvSpPr>
          <p:nvPr/>
        </p:nvSpPr>
        <p:spPr bwMode="auto">
          <a:xfrm>
            <a:off x="6877050" y="406866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315" name="Line 59"/>
          <p:cNvSpPr>
            <a:spLocks noChangeShapeType="1"/>
          </p:cNvSpPr>
          <p:nvPr/>
        </p:nvSpPr>
        <p:spPr bwMode="auto">
          <a:xfrm>
            <a:off x="5435600" y="30256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16" name="Line 60"/>
          <p:cNvSpPr>
            <a:spLocks noChangeShapeType="1"/>
          </p:cNvSpPr>
          <p:nvPr/>
        </p:nvSpPr>
        <p:spPr bwMode="auto">
          <a:xfrm>
            <a:off x="7019925" y="30256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17" name="Line 61"/>
          <p:cNvSpPr>
            <a:spLocks noChangeShapeType="1"/>
          </p:cNvSpPr>
          <p:nvPr/>
        </p:nvSpPr>
        <p:spPr bwMode="auto">
          <a:xfrm>
            <a:off x="5435600" y="41051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18" name="Line 62"/>
          <p:cNvSpPr>
            <a:spLocks noChangeShapeType="1"/>
          </p:cNvSpPr>
          <p:nvPr/>
        </p:nvSpPr>
        <p:spPr bwMode="auto">
          <a:xfrm>
            <a:off x="6948488" y="41051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19" name="Text Box 63"/>
          <p:cNvSpPr txBox="1">
            <a:spLocks noChangeArrowheads="1"/>
          </p:cNvSpPr>
          <p:nvPr/>
        </p:nvSpPr>
        <p:spPr bwMode="auto">
          <a:xfrm>
            <a:off x="5219700" y="15858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52320" name="Text Box 64"/>
          <p:cNvSpPr txBox="1">
            <a:spLocks noChangeArrowheads="1"/>
          </p:cNvSpPr>
          <p:nvPr/>
        </p:nvSpPr>
        <p:spPr bwMode="auto">
          <a:xfrm>
            <a:off x="6804025" y="15858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A’</a:t>
            </a:r>
            <a:endParaRPr lang="en-US" altLang="zh-CN"/>
          </a:p>
        </p:txBody>
      </p:sp>
      <p:sp>
        <p:nvSpPr>
          <p:cNvPr id="352321" name="Text Box 65"/>
          <p:cNvSpPr txBox="1">
            <a:spLocks noChangeArrowheads="1"/>
          </p:cNvSpPr>
          <p:nvPr/>
        </p:nvSpPr>
        <p:spPr bwMode="auto">
          <a:xfrm>
            <a:off x="5219700" y="25224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52322" name="Text Box 66"/>
          <p:cNvSpPr txBox="1">
            <a:spLocks noChangeArrowheads="1"/>
          </p:cNvSpPr>
          <p:nvPr/>
        </p:nvSpPr>
        <p:spPr bwMode="auto">
          <a:xfrm>
            <a:off x="6877050" y="25224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B’</a:t>
            </a:r>
            <a:endParaRPr lang="en-US" altLang="zh-CN"/>
          </a:p>
        </p:txBody>
      </p:sp>
      <p:sp>
        <p:nvSpPr>
          <p:cNvPr id="352323" name="Text Box 67"/>
          <p:cNvSpPr txBox="1">
            <a:spLocks noChangeArrowheads="1"/>
          </p:cNvSpPr>
          <p:nvPr/>
        </p:nvSpPr>
        <p:spPr bwMode="auto">
          <a:xfrm>
            <a:off x="5146675" y="36733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52324" name="Text Box 68"/>
          <p:cNvSpPr txBox="1">
            <a:spLocks noChangeArrowheads="1"/>
          </p:cNvSpPr>
          <p:nvPr/>
        </p:nvSpPr>
        <p:spPr bwMode="auto">
          <a:xfrm>
            <a:off x="6804025" y="36733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C’</a:t>
            </a:r>
            <a:endParaRPr lang="en-US" altLang="zh-CN"/>
          </a:p>
        </p:txBody>
      </p:sp>
      <p:sp>
        <p:nvSpPr>
          <p:cNvPr id="352325" name="Text Box 69"/>
          <p:cNvSpPr txBox="1">
            <a:spLocks noChangeArrowheads="1"/>
          </p:cNvSpPr>
          <p:nvPr/>
        </p:nvSpPr>
        <p:spPr bwMode="auto">
          <a:xfrm>
            <a:off x="5364163" y="432266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r>
              <a:rPr lang="en-US" altLang="zh-CN" baseline="-25000"/>
              <a:t>N</a:t>
            </a:r>
            <a:endParaRPr lang="en-US" altLang="zh-CN" baseline="-25000"/>
          </a:p>
        </p:txBody>
      </p:sp>
      <p:sp>
        <p:nvSpPr>
          <p:cNvPr id="352326" name="Line 70"/>
          <p:cNvSpPr>
            <a:spLocks noChangeShapeType="1"/>
          </p:cNvSpPr>
          <p:nvPr/>
        </p:nvSpPr>
        <p:spPr bwMode="auto">
          <a:xfrm>
            <a:off x="6516688" y="19461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27" name="Line 71"/>
          <p:cNvSpPr>
            <a:spLocks noChangeShapeType="1"/>
          </p:cNvSpPr>
          <p:nvPr/>
        </p:nvSpPr>
        <p:spPr bwMode="auto">
          <a:xfrm>
            <a:off x="6516688" y="30256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28" name="Line 72"/>
          <p:cNvSpPr>
            <a:spLocks noChangeShapeType="1"/>
          </p:cNvSpPr>
          <p:nvPr/>
        </p:nvSpPr>
        <p:spPr bwMode="auto">
          <a:xfrm>
            <a:off x="6588125" y="41051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52329" name="Object 73"/>
          <p:cNvGraphicFramePr>
            <a:graphicFrameLocks noChangeAspect="1"/>
          </p:cNvGraphicFramePr>
          <p:nvPr/>
        </p:nvGraphicFramePr>
        <p:xfrm>
          <a:off x="6516688" y="1369913"/>
          <a:ext cx="296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3" name="Equation" r:id="rId7" imgW="177800" imgH="241300" progId="Equation.DSMT4">
                  <p:embed/>
                </p:oleObj>
              </mc:Choice>
              <mc:Fallback>
                <p:oleObj name="Equation" r:id="rId7" imgW="177800" imgH="2413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369913"/>
                        <a:ext cx="296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330" name="Object 74"/>
          <p:cNvGraphicFramePr>
            <a:graphicFrameLocks noChangeAspect="1"/>
          </p:cNvGraphicFramePr>
          <p:nvPr/>
        </p:nvGraphicFramePr>
        <p:xfrm>
          <a:off x="6516688" y="3601938"/>
          <a:ext cx="2952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4" name="Equation" r:id="rId9" imgW="177800" imgH="241300" progId="Equation.DSMT4">
                  <p:embed/>
                </p:oleObj>
              </mc:Choice>
              <mc:Fallback>
                <p:oleObj name="Equation" r:id="rId9" imgW="177800" imgH="2413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601938"/>
                        <a:ext cx="2952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331" name="Object 75"/>
          <p:cNvGraphicFramePr>
            <a:graphicFrameLocks noChangeAspect="1"/>
          </p:cNvGraphicFramePr>
          <p:nvPr/>
        </p:nvGraphicFramePr>
        <p:xfrm>
          <a:off x="6516688" y="2449413"/>
          <a:ext cx="296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5" name="Equation" r:id="rId11" imgW="177800" imgH="241300" progId="Equation.DSMT4">
                  <p:embed/>
                </p:oleObj>
              </mc:Choice>
              <mc:Fallback>
                <p:oleObj name="Equation" r:id="rId11" imgW="177800" imgH="2413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449413"/>
                        <a:ext cx="296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32" name="Line 76"/>
          <p:cNvSpPr>
            <a:spLocks noChangeShapeType="1"/>
          </p:cNvSpPr>
          <p:nvPr/>
        </p:nvSpPr>
        <p:spPr bwMode="auto">
          <a:xfrm flipH="1">
            <a:off x="6300788" y="47544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52333" name="Object 77"/>
          <p:cNvGraphicFramePr>
            <a:graphicFrameLocks noChangeAspect="1"/>
          </p:cNvGraphicFramePr>
          <p:nvPr/>
        </p:nvGraphicFramePr>
        <p:xfrm>
          <a:off x="6372225" y="4322663"/>
          <a:ext cx="2968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6" name="Equation" r:id="rId13" imgW="177800" imgH="241300" progId="Equation.DSMT4">
                  <p:embed/>
                </p:oleObj>
              </mc:Choice>
              <mc:Fallback>
                <p:oleObj name="Equation" r:id="rId13" imgW="177800" imgH="2413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322663"/>
                        <a:ext cx="2968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34" name="Rectangle 78"/>
          <p:cNvSpPr>
            <a:spLocks noChangeArrowheads="1"/>
          </p:cNvSpPr>
          <p:nvPr/>
        </p:nvSpPr>
        <p:spPr bwMode="auto">
          <a:xfrm>
            <a:off x="539750" y="1080988"/>
            <a:ext cx="41767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星形联结（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Y-Y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联结）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2335" name="Text Box 79"/>
          <p:cNvSpPr txBox="1">
            <a:spLocks noChangeArrowheads="1"/>
          </p:cNvSpPr>
          <p:nvPr/>
        </p:nvSpPr>
        <p:spPr bwMode="auto">
          <a:xfrm>
            <a:off x="3348038" y="266531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52336" name="Text Box 80"/>
          <p:cNvSpPr txBox="1">
            <a:spLocks noChangeArrowheads="1"/>
          </p:cNvSpPr>
          <p:nvPr/>
        </p:nvSpPr>
        <p:spPr bwMode="auto">
          <a:xfrm>
            <a:off x="8459788" y="25224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N’</a:t>
            </a:r>
            <a:endParaRPr lang="en-US" altLang="zh-CN"/>
          </a:p>
        </p:txBody>
      </p:sp>
      <p:sp>
        <p:nvSpPr>
          <p:cNvPr id="352338" name="Text Box 82"/>
          <p:cNvSpPr txBox="1">
            <a:spLocks noChangeArrowheads="1"/>
          </p:cNvSpPr>
          <p:nvPr/>
        </p:nvSpPr>
        <p:spPr bwMode="auto">
          <a:xfrm>
            <a:off x="971550" y="2449413"/>
            <a:ext cx="172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52339" name="Text Box 83"/>
          <p:cNvSpPr txBox="1">
            <a:spLocks noChangeArrowheads="1"/>
          </p:cNvSpPr>
          <p:nvPr/>
        </p:nvSpPr>
        <p:spPr bwMode="auto">
          <a:xfrm>
            <a:off x="827088" y="3601938"/>
            <a:ext cx="2305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取</a:t>
            </a:r>
            <a:r>
              <a:rPr lang="en-US" altLang="zh-CN" sz="2400"/>
              <a:t>N</a:t>
            </a:r>
            <a:r>
              <a:rPr lang="zh-CN" altLang="en-US" sz="2400"/>
              <a:t>作为参考节点，对</a:t>
            </a:r>
            <a:r>
              <a:rPr lang="en-US" altLang="zh-CN" sz="2400"/>
              <a:t>N’</a:t>
            </a:r>
            <a:r>
              <a:rPr lang="zh-CN" altLang="en-US" sz="2400"/>
              <a:t>节点的</a:t>
            </a:r>
            <a:r>
              <a:rPr lang="en-US" altLang="zh-CN" sz="2400"/>
              <a:t>KCL</a:t>
            </a:r>
            <a:r>
              <a:rPr lang="zh-CN" altLang="en-US" sz="2400"/>
              <a:t>方程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52342" name="Text Box 86"/>
          <p:cNvSpPr txBox="1">
            <a:spLocks noChangeArrowheads="1"/>
          </p:cNvSpPr>
          <p:nvPr/>
        </p:nvSpPr>
        <p:spPr bwMode="auto">
          <a:xfrm>
            <a:off x="827088" y="2738338"/>
            <a:ext cx="2376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三相负载不对称时，</a:t>
            </a:r>
            <a:r>
              <a:rPr lang="en-US" altLang="zh-CN" sz="2400"/>
              <a:t>S</a:t>
            </a:r>
            <a:r>
              <a:rPr lang="zh-CN" altLang="en-US" sz="2400"/>
              <a:t>断开时，</a:t>
            </a:r>
            <a:endParaRPr lang="zh-CN" altLang="en-US" sz="2400"/>
          </a:p>
        </p:txBody>
      </p:sp>
      <p:sp>
        <p:nvSpPr>
          <p:cNvPr id="352343" name="Oval 87"/>
          <p:cNvSpPr>
            <a:spLocks noChangeArrowheads="1"/>
          </p:cNvSpPr>
          <p:nvPr/>
        </p:nvSpPr>
        <p:spPr bwMode="auto">
          <a:xfrm>
            <a:off x="3924300" y="4706838"/>
            <a:ext cx="71438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344" name="Line 88"/>
          <p:cNvSpPr>
            <a:spLocks noChangeShapeType="1"/>
          </p:cNvSpPr>
          <p:nvPr/>
        </p:nvSpPr>
        <p:spPr bwMode="auto">
          <a:xfrm flipV="1">
            <a:off x="3995738" y="4538563"/>
            <a:ext cx="2889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45" name="Line 89"/>
          <p:cNvSpPr>
            <a:spLocks noChangeShapeType="1"/>
          </p:cNvSpPr>
          <p:nvPr/>
        </p:nvSpPr>
        <p:spPr bwMode="auto">
          <a:xfrm flipH="1">
            <a:off x="4356100" y="47544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46" name="Oval 90"/>
          <p:cNvSpPr>
            <a:spLocks noChangeArrowheads="1"/>
          </p:cNvSpPr>
          <p:nvPr/>
        </p:nvSpPr>
        <p:spPr bwMode="auto">
          <a:xfrm>
            <a:off x="4284663" y="4716363"/>
            <a:ext cx="71437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2349" name="Object 9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3713" y="5114825"/>
          <a:ext cx="51117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7" name="公式" r:id="rId15" imgW="2578100" imgH="457200" progId="Equation.3">
                  <p:embed/>
                </p:oleObj>
              </mc:Choice>
              <mc:Fallback>
                <p:oleObj name="公式" r:id="rId15" imgW="2578100" imgH="4572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14825"/>
                        <a:ext cx="51117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467544" y="5229200"/>
            <a:ext cx="51845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当负载不对称时，中性线两端的电压不为零，负载端的相电压不再对称。</a:t>
            </a:r>
            <a:endParaRPr lang="zh-CN" altLang="en-US" sz="2400" dirty="0"/>
          </a:p>
        </p:txBody>
      </p:sp>
      <p:graphicFrame>
        <p:nvGraphicFramePr>
          <p:cNvPr id="354317" name="Object 13"/>
          <p:cNvGraphicFramePr>
            <a:graphicFrameLocks noChangeAspect="1"/>
          </p:cNvGraphicFramePr>
          <p:nvPr/>
        </p:nvGraphicFramePr>
        <p:xfrm>
          <a:off x="611560" y="980728"/>
          <a:ext cx="8255000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6" name="公式" r:id="rId1" imgW="3213100" imgH="1600200" progId="Equation.3">
                  <p:embed/>
                </p:oleObj>
              </mc:Choice>
              <mc:Fallback>
                <p:oleObj name="公式" r:id="rId1" imgW="3213100" imgH="1600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80728"/>
                        <a:ext cx="8255000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3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 smtClean="0"/>
              <a:t>12-4  </a:t>
            </a:r>
            <a:r>
              <a:rPr lang="zh-CN" altLang="en-US" dirty="0"/>
              <a:t>不对称三相电路的概念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30" y="3921968"/>
            <a:ext cx="254317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 smtClean="0"/>
              <a:t>12-4  </a:t>
            </a:r>
            <a:r>
              <a:rPr lang="zh-CN" altLang="en-US" dirty="0"/>
              <a:t>不对称三相电路的概念</a:t>
            </a:r>
            <a:endParaRPr lang="zh-CN" altLang="en-US" dirty="0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683568" y="1268760"/>
            <a:ext cx="784887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中线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的作用：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中性线可使星形联结的负载相电压对称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中性线电流一般不为零：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中性线上不允许接刀闸和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熔断器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，即不允许中性线断开。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                               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Object 24"/>
          <p:cNvGraphicFramePr>
            <a:graphicFrameLocks noChangeAspect="1"/>
          </p:cNvGraphicFramePr>
          <p:nvPr/>
        </p:nvGraphicFramePr>
        <p:xfrm>
          <a:off x="1979712" y="2600672"/>
          <a:ext cx="3759416" cy="62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9" name="Equation" r:id="rId1" imgW="30480000" imgH="5791200" progId="Equation.DSMT4">
                  <p:embed/>
                </p:oleObj>
              </mc:Choice>
              <mc:Fallback>
                <p:oleObj name="Equation" r:id="rId1" imgW="30480000" imgH="579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600672"/>
                        <a:ext cx="3759416" cy="627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736"/>
            <a:ext cx="8066088" cy="5173439"/>
          </a:xfrm>
        </p:spPr>
        <p:txBody>
          <a:bodyPr/>
          <a:lstStyle/>
          <a:p>
            <a:pPr fontAlgn="t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三相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交流电路</a:t>
            </a:r>
            <a:r>
              <a:rPr lang="en-US" altLang="zh-CN" dirty="0">
                <a:ea typeface="楷体_GB2312" pitchFamily="49" charset="-122"/>
              </a:rPr>
              <a:t>——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indent="1143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个单相交流电所组成的电路系统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三相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交流电路的每一单相电路称为一相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indent="104775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特点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 经济、实用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666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§12-1  </a:t>
            </a:r>
            <a:r>
              <a:rPr lang="zh-CN" altLang="en-US"/>
              <a:t>三相电路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§12-5  </a:t>
            </a:r>
            <a:r>
              <a:rPr lang="zh-CN" altLang="en-US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三相电路的功率</a:t>
            </a:r>
            <a:endParaRPr lang="zh-CN" altLang="en-US" sz="3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635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19510" y="1556990"/>
          <a:ext cx="8208962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6" name="Equation" r:id="rId1" imgW="3352800" imgH="749300" progId="Equation.DSMT4">
                  <p:embed/>
                </p:oleObj>
              </mc:Choice>
              <mc:Fallback>
                <p:oleObj name="Equation" r:id="rId1" imgW="3352800" imgH="749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10" y="1556990"/>
                        <a:ext cx="8208962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78644" y="4293641"/>
          <a:ext cx="24257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7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44" y="4293641"/>
                        <a:ext cx="24257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9510" y="3798341"/>
            <a:ext cx="8208962" cy="2366963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负载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对称：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是相电压和相电流之间的相位差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755477" y="4941341"/>
          <a:ext cx="25923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8" name="Equation" r:id="rId5" imgW="1002665" imgH="228600" progId="Equation.DSMT4">
                  <p:embed/>
                </p:oleObj>
              </mc:Choice>
              <mc:Fallback>
                <p:oleObj name="Equation" r:id="rId5" imgW="1002665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77" y="4941341"/>
                        <a:ext cx="25923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6444035" y="4365079"/>
          <a:ext cx="18002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9" name="Equation" r:id="rId7" imgW="660400" imgH="228600" progId="Equation.DSMT4">
                  <p:embed/>
                </p:oleObj>
              </mc:Choice>
              <mc:Fallback>
                <p:oleObj name="Equation" r:id="rId7" imgW="660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035" y="4365079"/>
                        <a:ext cx="18002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3419847" y="4293641"/>
          <a:ext cx="2736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50" name="Equation" r:id="rId9" imgW="1054100" imgH="254000" progId="Equation.DSMT4">
                  <p:embed/>
                </p:oleObj>
              </mc:Choice>
              <mc:Fallback>
                <p:oleObj name="Equation" r:id="rId9" imgW="10541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47" y="4293641"/>
                        <a:ext cx="27368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3419847" y="4869904"/>
          <a:ext cx="25923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51" name="Equation" r:id="rId11" imgW="1040765" imgH="254000" progId="Equation.DSMT4">
                  <p:embed/>
                </p:oleObj>
              </mc:Choice>
              <mc:Fallback>
                <p:oleObj name="Equation" r:id="rId11" imgW="1040765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47" y="4869904"/>
                        <a:ext cx="25923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10"/>
          <p:cNvGraphicFramePr>
            <a:graphicFrameLocks noChangeAspect="1"/>
          </p:cNvGraphicFramePr>
          <p:nvPr/>
        </p:nvGraphicFramePr>
        <p:xfrm>
          <a:off x="6372597" y="4869904"/>
          <a:ext cx="18002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52" name="Equation" r:id="rId13" imgW="698500" imgH="254000" progId="Equation.DSMT4">
                  <p:embed/>
                </p:oleObj>
              </mc:Choice>
              <mc:Fallback>
                <p:oleObj name="Equation" r:id="rId13" imgW="6985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597" y="4869904"/>
                        <a:ext cx="18002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3" name="Object 11"/>
          <p:cNvGraphicFramePr>
            <a:graphicFrameLocks noChangeAspect="1"/>
          </p:cNvGraphicFramePr>
          <p:nvPr/>
        </p:nvGraphicFramePr>
        <p:xfrm>
          <a:off x="900485" y="5589041"/>
          <a:ext cx="3667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53" name="Equation" r:id="rId15" imgW="139700" imgH="165100" progId="Equation.DSMT4">
                  <p:embed/>
                </p:oleObj>
              </mc:Choice>
              <mc:Fallback>
                <p:oleObj name="Equation" r:id="rId15" imgW="139700" imgH="165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85" y="5589041"/>
                        <a:ext cx="3667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611560" y="980728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三相负载吸收的复功率：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§12-5  </a:t>
            </a:r>
            <a:r>
              <a:rPr lang="zh-CN" altLang="en-US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三相电路的功率</a:t>
            </a:r>
            <a:endParaRPr lang="zh-CN" altLang="en-US" sz="3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611560" y="1052736"/>
            <a:ext cx="525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每相负载吸收的瞬时功率</a:t>
            </a:r>
            <a:r>
              <a:rPr lang="en-US" altLang="zh-CN" sz="2400"/>
              <a:t>(</a:t>
            </a:r>
            <a:r>
              <a:rPr lang="zh-CN" altLang="en-US"/>
              <a:t>负载对称</a:t>
            </a:r>
            <a:r>
              <a:rPr lang="en-US" altLang="zh-CN"/>
              <a:t>)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graphicFrame>
        <p:nvGraphicFramePr>
          <p:cNvPr id="358416" name="Object 16"/>
          <p:cNvGraphicFramePr>
            <a:graphicFrameLocks noChangeAspect="1"/>
          </p:cNvGraphicFramePr>
          <p:nvPr/>
        </p:nvGraphicFramePr>
        <p:xfrm>
          <a:off x="539750" y="1628998"/>
          <a:ext cx="860425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0" name="Equation" r:id="rId1" imgW="113080800" imgH="31699200" progId="Equation.DSMT4">
                  <p:embed/>
                </p:oleObj>
              </mc:Choice>
              <mc:Fallback>
                <p:oleObj name="Equation" r:id="rId1" imgW="113080800" imgH="31699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998"/>
                        <a:ext cx="860425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7" name="Text Box 17"/>
          <p:cNvSpPr txBox="1">
            <a:spLocks noChangeArrowheads="1"/>
          </p:cNvSpPr>
          <p:nvPr/>
        </p:nvSpPr>
        <p:spPr bwMode="auto">
          <a:xfrm>
            <a:off x="684213" y="4292823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三相负载吸收的瞬时功率：</a:t>
            </a:r>
            <a:endParaRPr lang="zh-CN" altLang="en-US" sz="2400" dirty="0"/>
          </a:p>
        </p:txBody>
      </p:sp>
      <p:graphicFrame>
        <p:nvGraphicFramePr>
          <p:cNvPr id="358418" name="Object 18"/>
          <p:cNvGraphicFramePr>
            <a:graphicFrameLocks noChangeAspect="1"/>
          </p:cNvGraphicFramePr>
          <p:nvPr/>
        </p:nvGraphicFramePr>
        <p:xfrm>
          <a:off x="900113" y="4869086"/>
          <a:ext cx="4679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1" name="Equation" r:id="rId3" imgW="2311400" imgH="228600" progId="Equation.DSMT4">
                  <p:embed/>
                </p:oleObj>
              </mc:Choice>
              <mc:Fallback>
                <p:oleObj name="Equation" r:id="rId3" imgW="23114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9086"/>
                        <a:ext cx="46799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9" name="Text Box 19"/>
          <p:cNvSpPr txBox="1">
            <a:spLocks noChangeArrowheads="1"/>
          </p:cNvSpPr>
          <p:nvPr/>
        </p:nvSpPr>
        <p:spPr bwMode="auto">
          <a:xfrm>
            <a:off x="684213" y="5516786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瞬时功率是一个常量，即负载吸收的平均功率，所以又称为瞬时平均功率。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7" grpId="0"/>
      <p:bldP spid="3584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§12-5  </a:t>
            </a:r>
            <a:r>
              <a:rPr lang="zh-CN" altLang="en-US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三相电路的功率</a:t>
            </a:r>
            <a:endParaRPr lang="zh-CN" altLang="en-US" sz="3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611560" y="1267619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三相三线电路功率的测量：</a:t>
            </a:r>
            <a:endParaRPr lang="zh-CN" altLang="en-US" sz="2400" dirty="0"/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7437810" y="1261269"/>
            <a:ext cx="1108075" cy="2027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三相负载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359434" name="Line 10"/>
          <p:cNvSpPr>
            <a:spLocks noChangeShapeType="1"/>
          </p:cNvSpPr>
          <p:nvPr/>
        </p:nvSpPr>
        <p:spPr bwMode="auto">
          <a:xfrm>
            <a:off x="4788273" y="1556544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9435" name="Oval 11"/>
          <p:cNvSpPr>
            <a:spLocks noChangeArrowheads="1"/>
          </p:cNvSpPr>
          <p:nvPr/>
        </p:nvSpPr>
        <p:spPr bwMode="auto">
          <a:xfrm>
            <a:off x="5507410" y="1340644"/>
            <a:ext cx="431800" cy="4000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1600"/>
              <a:t>W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359436" name="Line 12"/>
          <p:cNvSpPr>
            <a:spLocks noChangeShapeType="1"/>
          </p:cNvSpPr>
          <p:nvPr/>
        </p:nvSpPr>
        <p:spPr bwMode="auto">
          <a:xfrm>
            <a:off x="5939210" y="1556544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9437" name="Line 13"/>
          <p:cNvSpPr>
            <a:spLocks noChangeShapeType="1"/>
          </p:cNvSpPr>
          <p:nvPr/>
        </p:nvSpPr>
        <p:spPr bwMode="auto">
          <a:xfrm>
            <a:off x="4788273" y="2348706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9438" name="Oval 14"/>
          <p:cNvSpPr>
            <a:spLocks noChangeArrowheads="1"/>
          </p:cNvSpPr>
          <p:nvPr/>
        </p:nvSpPr>
        <p:spPr bwMode="auto">
          <a:xfrm>
            <a:off x="6372598" y="2132806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W</a:t>
            </a:r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359439" name="Line 15"/>
          <p:cNvSpPr>
            <a:spLocks noChangeShapeType="1"/>
          </p:cNvSpPr>
          <p:nvPr/>
        </p:nvSpPr>
        <p:spPr bwMode="auto">
          <a:xfrm>
            <a:off x="6804398" y="2348706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>
            <a:off x="4788273" y="3067844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9441" name="Oval 17"/>
          <p:cNvSpPr>
            <a:spLocks noChangeArrowheads="1"/>
          </p:cNvSpPr>
          <p:nvPr/>
        </p:nvSpPr>
        <p:spPr bwMode="auto">
          <a:xfrm>
            <a:off x="4715248" y="1521619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42" name="Oval 18"/>
          <p:cNvSpPr>
            <a:spLocks noChangeArrowheads="1"/>
          </p:cNvSpPr>
          <p:nvPr/>
        </p:nvSpPr>
        <p:spPr bwMode="auto">
          <a:xfrm>
            <a:off x="4715248" y="2312194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43" name="Oval 19"/>
          <p:cNvSpPr>
            <a:spLocks noChangeArrowheads="1"/>
          </p:cNvSpPr>
          <p:nvPr/>
        </p:nvSpPr>
        <p:spPr bwMode="auto">
          <a:xfrm>
            <a:off x="4715248" y="3032919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44" name="Oval 20"/>
          <p:cNvSpPr>
            <a:spLocks noChangeArrowheads="1"/>
          </p:cNvSpPr>
          <p:nvPr/>
        </p:nvSpPr>
        <p:spPr bwMode="auto">
          <a:xfrm>
            <a:off x="5148635" y="1521619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45" name="Oval 21"/>
          <p:cNvSpPr>
            <a:spLocks noChangeArrowheads="1"/>
          </p:cNvSpPr>
          <p:nvPr/>
        </p:nvSpPr>
        <p:spPr bwMode="auto">
          <a:xfrm>
            <a:off x="6012235" y="2312194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359448" name="AutoShape 24"/>
          <p:cNvCxnSpPr>
            <a:cxnSpLocks noChangeShapeType="1"/>
            <a:stCxn id="359444" idx="0"/>
            <a:endCxn id="359435" idx="0"/>
          </p:cNvCxnSpPr>
          <p:nvPr/>
        </p:nvCxnSpPr>
        <p:spPr bwMode="auto">
          <a:xfrm rot="16200000">
            <a:off x="5363741" y="1162051"/>
            <a:ext cx="180975" cy="538162"/>
          </a:xfrm>
          <a:prstGeom prst="bentConnector3">
            <a:avLst>
              <a:gd name="adj1" fmla="val 22631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49" name="AutoShape 25"/>
          <p:cNvCxnSpPr>
            <a:cxnSpLocks noChangeShapeType="1"/>
            <a:stCxn id="359445" idx="0"/>
            <a:endCxn id="359438" idx="0"/>
          </p:cNvCxnSpPr>
          <p:nvPr/>
        </p:nvCxnSpPr>
        <p:spPr bwMode="auto">
          <a:xfrm rot="16200000">
            <a:off x="6228929" y="1952625"/>
            <a:ext cx="179388" cy="539750"/>
          </a:xfrm>
          <a:prstGeom prst="bentConnector3">
            <a:avLst>
              <a:gd name="adj1" fmla="val 22743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450" name="Line 26"/>
          <p:cNvSpPr>
            <a:spLocks noChangeShapeType="1"/>
          </p:cNvSpPr>
          <p:nvPr/>
        </p:nvSpPr>
        <p:spPr bwMode="auto">
          <a:xfrm>
            <a:off x="5723310" y="1772444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9451" name="Line 27"/>
          <p:cNvSpPr>
            <a:spLocks noChangeShapeType="1"/>
          </p:cNvSpPr>
          <p:nvPr/>
        </p:nvSpPr>
        <p:spPr bwMode="auto">
          <a:xfrm>
            <a:off x="6588498" y="2564606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9452" name="Oval 28"/>
          <p:cNvSpPr>
            <a:spLocks noChangeArrowheads="1"/>
          </p:cNvSpPr>
          <p:nvPr/>
        </p:nvSpPr>
        <p:spPr bwMode="auto">
          <a:xfrm>
            <a:off x="5688385" y="3032919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53" name="Oval 29"/>
          <p:cNvSpPr>
            <a:spLocks noChangeArrowheads="1"/>
          </p:cNvSpPr>
          <p:nvPr/>
        </p:nvSpPr>
        <p:spPr bwMode="auto">
          <a:xfrm>
            <a:off x="6545635" y="3032919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54" name="Text Box 30"/>
          <p:cNvSpPr txBox="1">
            <a:spLocks noChangeArrowheads="1"/>
          </p:cNvSpPr>
          <p:nvPr/>
        </p:nvSpPr>
        <p:spPr bwMode="auto">
          <a:xfrm>
            <a:off x="5723310" y="1124744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5939210" y="2348706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59456" name="Text Box 32"/>
          <p:cNvSpPr txBox="1">
            <a:spLocks noChangeArrowheads="1"/>
          </p:cNvSpPr>
          <p:nvPr/>
        </p:nvSpPr>
        <p:spPr bwMode="auto">
          <a:xfrm>
            <a:off x="6588498" y="1916906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59457" name="Text Box 33"/>
          <p:cNvSpPr txBox="1">
            <a:spLocks noChangeArrowheads="1"/>
          </p:cNvSpPr>
          <p:nvPr/>
        </p:nvSpPr>
        <p:spPr bwMode="auto">
          <a:xfrm>
            <a:off x="5075610" y="1556544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59458" name="Text Box 34"/>
          <p:cNvSpPr txBox="1">
            <a:spLocks noChangeArrowheads="1"/>
          </p:cNvSpPr>
          <p:nvPr/>
        </p:nvSpPr>
        <p:spPr bwMode="auto">
          <a:xfrm>
            <a:off x="4283448" y="1412081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4283448" y="2132806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4283448" y="2851944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endParaRPr lang="en-US" altLang="zh-CN"/>
          </a:p>
        </p:txBody>
      </p:sp>
      <p:graphicFrame>
        <p:nvGraphicFramePr>
          <p:cNvPr id="359461" name="Object 37"/>
          <p:cNvGraphicFramePr>
            <a:graphicFrameLocks noChangeAspect="1"/>
          </p:cNvGraphicFramePr>
          <p:nvPr/>
        </p:nvGraphicFramePr>
        <p:xfrm>
          <a:off x="1114798" y="2059781"/>
          <a:ext cx="23764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3" name="Equation" r:id="rId1" imgW="1116965" imgH="584200" progId="Equation.DSMT4">
                  <p:embed/>
                </p:oleObj>
              </mc:Choice>
              <mc:Fallback>
                <p:oleObj name="Equation" r:id="rId1" imgW="1116965" imgH="584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798" y="2059781"/>
                        <a:ext cx="2376487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62" name="Object 38"/>
          <p:cNvGraphicFramePr>
            <a:graphicFrameLocks noChangeAspect="1"/>
          </p:cNvGraphicFramePr>
          <p:nvPr/>
        </p:nvGraphicFramePr>
        <p:xfrm>
          <a:off x="972666" y="3500438"/>
          <a:ext cx="55435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4" name="Equation" r:id="rId3" imgW="64617600" imgH="28041600" progId="Equation.DSMT4">
                  <p:embed/>
                </p:oleObj>
              </mc:Choice>
              <mc:Fallback>
                <p:oleObj name="Equation" r:id="rId3" imgW="64617600" imgH="28041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666" y="3500438"/>
                        <a:ext cx="5543550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7"/>
          <p:cNvGraphicFramePr>
            <a:graphicFrameLocks noChangeAspect="1"/>
          </p:cNvGraphicFramePr>
          <p:nvPr/>
        </p:nvGraphicFramePr>
        <p:xfrm>
          <a:off x="6732166" y="4797152"/>
          <a:ext cx="22415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5" name="Equation" r:id="rId5" imgW="25298400" imgH="5791200" progId="Equation.DSMT4">
                  <p:embed/>
                </p:oleObj>
              </mc:Choice>
              <mc:Fallback>
                <p:oleObj name="Equation" r:id="rId5" imgW="25298400" imgH="579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166" y="4797152"/>
                        <a:ext cx="22415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 bwMode="auto">
          <a:xfrm>
            <a:off x="6010648" y="4621348"/>
            <a:ext cx="731520" cy="409303"/>
          </a:xfrm>
          <a:custGeom>
            <a:avLst/>
            <a:gdLst>
              <a:gd name="connsiteX0" fmla="*/ 731520 w 731520"/>
              <a:gd name="connsiteY0" fmla="*/ 409303 h 409303"/>
              <a:gd name="connsiteX1" fmla="*/ 235132 w 731520"/>
              <a:gd name="connsiteY1" fmla="*/ 296092 h 409303"/>
              <a:gd name="connsiteX2" fmla="*/ 0 w 731520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09303">
                <a:moveTo>
                  <a:pt x="731520" y="409303"/>
                </a:moveTo>
                <a:cubicBezTo>
                  <a:pt x="544286" y="386806"/>
                  <a:pt x="357052" y="364309"/>
                  <a:pt x="235132" y="296092"/>
                </a:cubicBezTo>
                <a:cubicBezTo>
                  <a:pt x="113212" y="227875"/>
                  <a:pt x="58057" y="110309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6516216" y="4409416"/>
            <a:ext cx="25555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无论是否对称，都有：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§12-5  </a:t>
            </a:r>
            <a:r>
              <a:rPr lang="zh-CN" altLang="en-US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三相电路的功率</a:t>
            </a:r>
            <a:endParaRPr lang="zh-CN" altLang="en-US" sz="3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598686" y="980728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三相三线电路功率的测量：</a:t>
            </a:r>
            <a:endParaRPr lang="zh-CN" altLang="en-US" sz="2400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7496373" y="1333153"/>
            <a:ext cx="1108075" cy="2027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三相负载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360453" name="Line 5"/>
          <p:cNvSpPr>
            <a:spLocks noChangeShapeType="1"/>
          </p:cNvSpPr>
          <p:nvPr/>
        </p:nvSpPr>
        <p:spPr bwMode="auto">
          <a:xfrm>
            <a:off x="4846836" y="162842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0454" name="Oval 6"/>
          <p:cNvSpPr>
            <a:spLocks noChangeArrowheads="1"/>
          </p:cNvSpPr>
          <p:nvPr/>
        </p:nvSpPr>
        <p:spPr bwMode="auto">
          <a:xfrm>
            <a:off x="5565973" y="1412528"/>
            <a:ext cx="431800" cy="4000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1600"/>
              <a:t>W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>
            <a:off x="5997773" y="1628428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0456" name="Line 8"/>
          <p:cNvSpPr>
            <a:spLocks noChangeShapeType="1"/>
          </p:cNvSpPr>
          <p:nvPr/>
        </p:nvSpPr>
        <p:spPr bwMode="auto">
          <a:xfrm>
            <a:off x="4846836" y="242059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0457" name="Oval 9"/>
          <p:cNvSpPr>
            <a:spLocks noChangeArrowheads="1"/>
          </p:cNvSpPr>
          <p:nvPr/>
        </p:nvSpPr>
        <p:spPr bwMode="auto">
          <a:xfrm>
            <a:off x="6431161" y="2204690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W</a:t>
            </a:r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360458" name="Line 10"/>
          <p:cNvSpPr>
            <a:spLocks noChangeShapeType="1"/>
          </p:cNvSpPr>
          <p:nvPr/>
        </p:nvSpPr>
        <p:spPr bwMode="auto">
          <a:xfrm>
            <a:off x="6862961" y="242059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0459" name="Line 11"/>
          <p:cNvSpPr>
            <a:spLocks noChangeShapeType="1"/>
          </p:cNvSpPr>
          <p:nvPr/>
        </p:nvSpPr>
        <p:spPr bwMode="auto">
          <a:xfrm>
            <a:off x="4846836" y="313972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0460" name="Oval 12"/>
          <p:cNvSpPr>
            <a:spLocks noChangeArrowheads="1"/>
          </p:cNvSpPr>
          <p:nvPr/>
        </p:nvSpPr>
        <p:spPr bwMode="auto">
          <a:xfrm>
            <a:off x="4773811" y="159350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0461" name="Oval 13"/>
          <p:cNvSpPr>
            <a:spLocks noChangeArrowheads="1"/>
          </p:cNvSpPr>
          <p:nvPr/>
        </p:nvSpPr>
        <p:spPr bwMode="auto">
          <a:xfrm>
            <a:off x="4773811" y="2384078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0462" name="Oval 14"/>
          <p:cNvSpPr>
            <a:spLocks noChangeArrowheads="1"/>
          </p:cNvSpPr>
          <p:nvPr/>
        </p:nvSpPr>
        <p:spPr bwMode="auto">
          <a:xfrm>
            <a:off x="4773811" y="310480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0463" name="Oval 15"/>
          <p:cNvSpPr>
            <a:spLocks noChangeArrowheads="1"/>
          </p:cNvSpPr>
          <p:nvPr/>
        </p:nvSpPr>
        <p:spPr bwMode="auto">
          <a:xfrm>
            <a:off x="5207198" y="1593503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0464" name="Oval 16"/>
          <p:cNvSpPr>
            <a:spLocks noChangeArrowheads="1"/>
          </p:cNvSpPr>
          <p:nvPr/>
        </p:nvSpPr>
        <p:spPr bwMode="auto">
          <a:xfrm>
            <a:off x="6070798" y="2384078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360465" name="AutoShape 17"/>
          <p:cNvCxnSpPr>
            <a:cxnSpLocks noChangeShapeType="1"/>
            <a:stCxn id="360463" idx="0"/>
            <a:endCxn id="360454" idx="0"/>
          </p:cNvCxnSpPr>
          <p:nvPr/>
        </p:nvCxnSpPr>
        <p:spPr bwMode="auto">
          <a:xfrm rot="16200000">
            <a:off x="5422304" y="1233935"/>
            <a:ext cx="180975" cy="538162"/>
          </a:xfrm>
          <a:prstGeom prst="bentConnector3">
            <a:avLst>
              <a:gd name="adj1" fmla="val 22631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0466" name="AutoShape 18"/>
          <p:cNvCxnSpPr>
            <a:cxnSpLocks noChangeShapeType="1"/>
            <a:stCxn id="360464" idx="0"/>
            <a:endCxn id="360457" idx="0"/>
          </p:cNvCxnSpPr>
          <p:nvPr/>
        </p:nvCxnSpPr>
        <p:spPr bwMode="auto">
          <a:xfrm rot="16200000">
            <a:off x="6287492" y="2024509"/>
            <a:ext cx="179388" cy="539750"/>
          </a:xfrm>
          <a:prstGeom prst="bentConnector3">
            <a:avLst>
              <a:gd name="adj1" fmla="val 22743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0467" name="Line 19"/>
          <p:cNvSpPr>
            <a:spLocks noChangeShapeType="1"/>
          </p:cNvSpPr>
          <p:nvPr/>
        </p:nvSpPr>
        <p:spPr bwMode="auto">
          <a:xfrm>
            <a:off x="5781873" y="184432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0468" name="Line 20"/>
          <p:cNvSpPr>
            <a:spLocks noChangeShapeType="1"/>
          </p:cNvSpPr>
          <p:nvPr/>
        </p:nvSpPr>
        <p:spPr bwMode="auto">
          <a:xfrm>
            <a:off x="6647061" y="263649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0469" name="Oval 21"/>
          <p:cNvSpPr>
            <a:spLocks noChangeArrowheads="1"/>
          </p:cNvSpPr>
          <p:nvPr/>
        </p:nvSpPr>
        <p:spPr bwMode="auto">
          <a:xfrm>
            <a:off x="5746948" y="3104803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0470" name="Oval 22"/>
          <p:cNvSpPr>
            <a:spLocks noChangeArrowheads="1"/>
          </p:cNvSpPr>
          <p:nvPr/>
        </p:nvSpPr>
        <p:spPr bwMode="auto">
          <a:xfrm>
            <a:off x="6604198" y="3104803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5781873" y="1196628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60472" name="Text Box 24"/>
          <p:cNvSpPr txBox="1">
            <a:spLocks noChangeArrowheads="1"/>
          </p:cNvSpPr>
          <p:nvPr/>
        </p:nvSpPr>
        <p:spPr bwMode="auto">
          <a:xfrm>
            <a:off x="5997773" y="2420590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60473" name="Text Box 25"/>
          <p:cNvSpPr txBox="1">
            <a:spLocks noChangeArrowheads="1"/>
          </p:cNvSpPr>
          <p:nvPr/>
        </p:nvSpPr>
        <p:spPr bwMode="auto">
          <a:xfrm>
            <a:off x="6647061" y="1988790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60474" name="Text Box 26"/>
          <p:cNvSpPr txBox="1">
            <a:spLocks noChangeArrowheads="1"/>
          </p:cNvSpPr>
          <p:nvPr/>
        </p:nvSpPr>
        <p:spPr bwMode="auto">
          <a:xfrm>
            <a:off x="5134173" y="1628428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60475" name="Text Box 27"/>
          <p:cNvSpPr txBox="1">
            <a:spLocks noChangeArrowheads="1"/>
          </p:cNvSpPr>
          <p:nvPr/>
        </p:nvSpPr>
        <p:spPr bwMode="auto">
          <a:xfrm>
            <a:off x="4415036" y="141252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0476" name="Text Box 28"/>
          <p:cNvSpPr txBox="1">
            <a:spLocks noChangeArrowheads="1"/>
          </p:cNvSpPr>
          <p:nvPr/>
        </p:nvSpPr>
        <p:spPr bwMode="auto">
          <a:xfrm>
            <a:off x="4342011" y="220469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60477" name="Text Box 29"/>
          <p:cNvSpPr txBox="1">
            <a:spLocks noChangeArrowheads="1"/>
          </p:cNvSpPr>
          <p:nvPr/>
        </p:nvSpPr>
        <p:spPr bwMode="auto">
          <a:xfrm>
            <a:off x="4342011" y="292382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endParaRPr lang="en-US" altLang="zh-CN"/>
          </a:p>
        </p:txBody>
      </p:sp>
      <p:graphicFrame>
        <p:nvGraphicFramePr>
          <p:cNvPr id="360483" name="Object 35"/>
          <p:cNvGraphicFramePr>
            <a:graphicFrameLocks noChangeAspect="1"/>
          </p:cNvGraphicFramePr>
          <p:nvPr/>
        </p:nvGraphicFramePr>
        <p:xfrm>
          <a:off x="886023" y="1556990"/>
          <a:ext cx="5002213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74" name="Equation" r:id="rId1" imgW="57912000" imgH="44196000" progId="Equation.DSMT4">
                  <p:embed/>
                </p:oleObj>
              </mc:Choice>
              <mc:Fallback>
                <p:oleObj name="Equation" r:id="rId1" imgW="57912000" imgH="44196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023" y="1556990"/>
                        <a:ext cx="5002213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84" name="Text Box 36"/>
          <p:cNvSpPr txBox="1">
            <a:spLocks noChangeArrowheads="1"/>
          </p:cNvSpPr>
          <p:nvPr/>
        </p:nvSpPr>
        <p:spPr bwMode="auto">
          <a:xfrm>
            <a:off x="689498" y="5874590"/>
            <a:ext cx="32344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smtClean="0">
                <a:latin typeface="宋体" panose="02010600030101010101" pitchFamily="2" charset="-122"/>
              </a:rPr>
              <a:t>|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 smtClean="0">
                <a:latin typeface="宋体" panose="02010600030101010101" pitchFamily="2" charset="-122"/>
              </a:rPr>
              <a:t>|&lt;</a:t>
            </a:r>
            <a:r>
              <a:rPr lang="en-US" altLang="zh-CN" dirty="0">
                <a:latin typeface="宋体" panose="02010600030101010101" pitchFamily="2" charset="-122"/>
              </a:rPr>
              <a:t>60°</a:t>
            </a:r>
            <a:r>
              <a:rPr lang="zh-CN" altLang="en-US" dirty="0"/>
              <a:t>功率表都为正。</a:t>
            </a:r>
            <a:endParaRPr lang="zh-CN" altLang="en-US" dirty="0"/>
          </a:p>
        </p:txBody>
      </p:sp>
      <p:sp>
        <p:nvSpPr>
          <p:cNvPr id="360485" name="Text Box 37"/>
          <p:cNvSpPr txBox="1">
            <a:spLocks noChangeArrowheads="1"/>
          </p:cNvSpPr>
          <p:nvPr/>
        </p:nvSpPr>
        <p:spPr bwMode="auto">
          <a:xfrm>
            <a:off x="691057" y="6322704"/>
            <a:ext cx="374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smtClean="0">
                <a:latin typeface="宋体" panose="02010600030101010101" pitchFamily="2" charset="-122"/>
              </a:rPr>
              <a:t>|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 smtClean="0">
                <a:latin typeface="宋体" panose="02010600030101010101" pitchFamily="2" charset="-122"/>
              </a:rPr>
              <a:t>|&gt;60</a:t>
            </a:r>
            <a:r>
              <a:rPr lang="en-US" altLang="zh-CN" dirty="0">
                <a:latin typeface="宋体" panose="02010600030101010101" pitchFamily="2" charset="-122"/>
              </a:rPr>
              <a:t>°</a:t>
            </a:r>
            <a:r>
              <a:rPr lang="zh-CN" altLang="en-US" dirty="0"/>
              <a:t>功率表之一显示为负。</a:t>
            </a:r>
            <a:endParaRPr lang="zh-CN" altLang="en-US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7" y="3639668"/>
            <a:ext cx="2987675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>
            <a:off x="7596336" y="4797152"/>
            <a:ext cx="1165175" cy="556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8377665" y="5294922"/>
          <a:ext cx="453566" cy="39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75" name="Equation" r:id="rId4" imgW="6705600" imgH="5791200" progId="Equation.DSMT4">
                  <p:embed/>
                </p:oleObj>
              </mc:Choice>
              <mc:Fallback>
                <p:oleObj name="Equation" r:id="rId4" imgW="6705600" imgH="579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7665" y="5294922"/>
                        <a:ext cx="453566" cy="39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/>
          <p:cNvCxnSpPr/>
          <p:nvPr/>
        </p:nvCxnSpPr>
        <p:spPr bwMode="auto">
          <a:xfrm>
            <a:off x="7596336" y="4793628"/>
            <a:ext cx="0" cy="13716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84" grpId="0"/>
      <p:bldP spid="3604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§12-5  </a:t>
            </a:r>
            <a:r>
              <a:rPr lang="zh-CN" altLang="en-US" sz="3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三相电路的功率</a:t>
            </a:r>
            <a:endParaRPr lang="zh-CN" altLang="en-US" sz="3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612973" y="950565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三相三线电路功率的测量：</a:t>
            </a:r>
            <a:endParaRPr lang="zh-CN" altLang="en-US" sz="2400" dirty="0"/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7439223" y="1302990"/>
            <a:ext cx="1108075" cy="2027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三相负载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361477" name="Line 5"/>
          <p:cNvSpPr>
            <a:spLocks noChangeShapeType="1"/>
          </p:cNvSpPr>
          <p:nvPr/>
        </p:nvSpPr>
        <p:spPr bwMode="auto">
          <a:xfrm>
            <a:off x="4789686" y="159826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1478" name="Oval 6"/>
          <p:cNvSpPr>
            <a:spLocks noChangeArrowheads="1"/>
          </p:cNvSpPr>
          <p:nvPr/>
        </p:nvSpPr>
        <p:spPr bwMode="auto">
          <a:xfrm>
            <a:off x="5508823" y="1382365"/>
            <a:ext cx="431800" cy="4000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1600"/>
              <a:t>W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361479" name="Line 7"/>
          <p:cNvSpPr>
            <a:spLocks noChangeShapeType="1"/>
          </p:cNvSpPr>
          <p:nvPr/>
        </p:nvSpPr>
        <p:spPr bwMode="auto">
          <a:xfrm>
            <a:off x="5940623" y="159826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1480" name="Line 8"/>
          <p:cNvSpPr>
            <a:spLocks noChangeShapeType="1"/>
          </p:cNvSpPr>
          <p:nvPr/>
        </p:nvSpPr>
        <p:spPr bwMode="auto">
          <a:xfrm>
            <a:off x="4789686" y="2390427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1481" name="Oval 9"/>
          <p:cNvSpPr>
            <a:spLocks noChangeArrowheads="1"/>
          </p:cNvSpPr>
          <p:nvPr/>
        </p:nvSpPr>
        <p:spPr bwMode="auto">
          <a:xfrm>
            <a:off x="6374011" y="2174527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W</a:t>
            </a:r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361482" name="Line 10"/>
          <p:cNvSpPr>
            <a:spLocks noChangeShapeType="1"/>
          </p:cNvSpPr>
          <p:nvPr/>
        </p:nvSpPr>
        <p:spPr bwMode="auto">
          <a:xfrm>
            <a:off x="6805811" y="2390427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1483" name="Line 11"/>
          <p:cNvSpPr>
            <a:spLocks noChangeShapeType="1"/>
          </p:cNvSpPr>
          <p:nvPr/>
        </p:nvSpPr>
        <p:spPr bwMode="auto">
          <a:xfrm>
            <a:off x="4789686" y="310956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1484" name="Oval 12"/>
          <p:cNvSpPr>
            <a:spLocks noChangeArrowheads="1"/>
          </p:cNvSpPr>
          <p:nvPr/>
        </p:nvSpPr>
        <p:spPr bwMode="auto">
          <a:xfrm>
            <a:off x="4716661" y="1563340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1485" name="Oval 13"/>
          <p:cNvSpPr>
            <a:spLocks noChangeArrowheads="1"/>
          </p:cNvSpPr>
          <p:nvPr/>
        </p:nvSpPr>
        <p:spPr bwMode="auto">
          <a:xfrm>
            <a:off x="4716661" y="2353915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1486" name="Oval 14"/>
          <p:cNvSpPr>
            <a:spLocks noChangeArrowheads="1"/>
          </p:cNvSpPr>
          <p:nvPr/>
        </p:nvSpPr>
        <p:spPr bwMode="auto">
          <a:xfrm>
            <a:off x="4716661" y="3074640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1487" name="Oval 15"/>
          <p:cNvSpPr>
            <a:spLocks noChangeArrowheads="1"/>
          </p:cNvSpPr>
          <p:nvPr/>
        </p:nvSpPr>
        <p:spPr bwMode="auto">
          <a:xfrm>
            <a:off x="5150048" y="1563340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1488" name="Oval 16"/>
          <p:cNvSpPr>
            <a:spLocks noChangeArrowheads="1"/>
          </p:cNvSpPr>
          <p:nvPr/>
        </p:nvSpPr>
        <p:spPr bwMode="auto">
          <a:xfrm>
            <a:off x="6013648" y="2353915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361489" name="AutoShape 17"/>
          <p:cNvCxnSpPr>
            <a:cxnSpLocks noChangeShapeType="1"/>
            <a:stCxn id="361487" idx="0"/>
            <a:endCxn id="361478" idx="0"/>
          </p:cNvCxnSpPr>
          <p:nvPr/>
        </p:nvCxnSpPr>
        <p:spPr bwMode="auto">
          <a:xfrm rot="16200000">
            <a:off x="5365154" y="1203772"/>
            <a:ext cx="180975" cy="538162"/>
          </a:xfrm>
          <a:prstGeom prst="bentConnector3">
            <a:avLst>
              <a:gd name="adj1" fmla="val 22631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0" name="AutoShape 18"/>
          <p:cNvCxnSpPr>
            <a:cxnSpLocks noChangeShapeType="1"/>
            <a:stCxn id="361488" idx="0"/>
            <a:endCxn id="361481" idx="0"/>
          </p:cNvCxnSpPr>
          <p:nvPr/>
        </p:nvCxnSpPr>
        <p:spPr bwMode="auto">
          <a:xfrm rot="16200000">
            <a:off x="6230342" y="1994346"/>
            <a:ext cx="179388" cy="539750"/>
          </a:xfrm>
          <a:prstGeom prst="bentConnector3">
            <a:avLst>
              <a:gd name="adj1" fmla="val 22743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5724723" y="181416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1492" name="Line 20"/>
          <p:cNvSpPr>
            <a:spLocks noChangeShapeType="1"/>
          </p:cNvSpPr>
          <p:nvPr/>
        </p:nvSpPr>
        <p:spPr bwMode="auto">
          <a:xfrm>
            <a:off x="6589911" y="2606327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1493" name="Oval 21"/>
          <p:cNvSpPr>
            <a:spLocks noChangeArrowheads="1"/>
          </p:cNvSpPr>
          <p:nvPr/>
        </p:nvSpPr>
        <p:spPr bwMode="auto">
          <a:xfrm>
            <a:off x="5689798" y="3074640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1494" name="Oval 22"/>
          <p:cNvSpPr>
            <a:spLocks noChangeArrowheads="1"/>
          </p:cNvSpPr>
          <p:nvPr/>
        </p:nvSpPr>
        <p:spPr bwMode="auto">
          <a:xfrm>
            <a:off x="6547048" y="3074640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5724723" y="1166465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5940623" y="2390427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61497" name="Text Box 25"/>
          <p:cNvSpPr txBox="1">
            <a:spLocks noChangeArrowheads="1"/>
          </p:cNvSpPr>
          <p:nvPr/>
        </p:nvSpPr>
        <p:spPr bwMode="auto">
          <a:xfrm>
            <a:off x="6589911" y="1958627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077023" y="1598265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*</a:t>
            </a:r>
            <a:endParaRPr lang="en-US" altLang="zh-CN" sz="2000" b="1"/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4284861" y="1453802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4284861" y="2174527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61501" name="Text Box 29"/>
          <p:cNvSpPr txBox="1">
            <a:spLocks noChangeArrowheads="1"/>
          </p:cNvSpPr>
          <p:nvPr/>
        </p:nvSpPr>
        <p:spPr bwMode="auto">
          <a:xfrm>
            <a:off x="4284861" y="2893665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467544" y="3542952"/>
            <a:ext cx="7308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、适用于三相三线制的电路，与电源或负载的连接方式无关，与电路是否对称也无关。</a:t>
            </a:r>
            <a:endParaRPr lang="zh-CN" altLang="en-US" sz="2400" dirty="0"/>
          </a:p>
        </p:txBody>
      </p: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467544" y="4766915"/>
            <a:ext cx="77041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、三相四线制的</a:t>
            </a:r>
            <a:r>
              <a:rPr lang="zh-CN" altLang="en-US" sz="2400" dirty="0" smtClean="0"/>
              <a:t>电路</a:t>
            </a:r>
            <a:endParaRPr lang="en-US" altLang="zh-CN" sz="2400" dirty="0" smtClean="0"/>
          </a:p>
          <a:p>
            <a:pPr marL="457200" indent="-457200">
              <a:buAutoNum type="arabicParenBoth"/>
            </a:pPr>
            <a:r>
              <a:rPr lang="zh-CN" altLang="en-US" sz="2400" dirty="0" smtClean="0"/>
              <a:t>若</a:t>
            </a:r>
            <a:r>
              <a:rPr lang="zh-CN" altLang="en-US" sz="2400" dirty="0"/>
              <a:t>为对称电路，则可用两功率表测量电路功率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457200" indent="-457200">
              <a:buAutoNum type="arabicParenBoth"/>
            </a:pPr>
            <a:r>
              <a:rPr lang="zh-CN" altLang="en-US" sz="2400" dirty="0" smtClean="0">
                <a:solidFill>
                  <a:srgbClr val="FF0000"/>
                </a:solidFill>
              </a:rPr>
              <a:t>若</a:t>
            </a:r>
            <a:r>
              <a:rPr lang="zh-CN" altLang="en-US" sz="2400" dirty="0">
                <a:solidFill>
                  <a:srgbClr val="FF0000"/>
                </a:solidFill>
              </a:rPr>
              <a:t>不对称，则不可以采用此方法</a:t>
            </a:r>
            <a:r>
              <a:rPr lang="zh-CN" altLang="en-US" sz="2400" dirty="0" smtClean="0">
                <a:solidFill>
                  <a:srgbClr val="FF0000"/>
                </a:solidFill>
              </a:rPr>
              <a:t>测量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endParaRPr lang="zh-CN" altLang="en-US" sz="2400" dirty="0"/>
          </a:p>
        </p:txBody>
      </p:sp>
      <p:graphicFrame>
        <p:nvGraphicFramePr>
          <p:cNvPr id="32" name="Object 37"/>
          <p:cNvGraphicFramePr>
            <a:graphicFrameLocks noChangeAspect="1"/>
          </p:cNvGraphicFramePr>
          <p:nvPr/>
        </p:nvGraphicFramePr>
        <p:xfrm>
          <a:off x="6155457" y="5868565"/>
          <a:ext cx="24574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8" name="Equation" r:id="rId1" imgW="27736800" imgH="5791200" progId="Equation.DSMT4">
                  <p:embed/>
                </p:oleObj>
              </mc:Choice>
              <mc:Fallback>
                <p:oleObj name="Equation" r:id="rId1" imgW="27736800" imgH="579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457" y="5868565"/>
                        <a:ext cx="24574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作业</a:t>
            </a:r>
            <a:endParaRPr lang="zh-CN" altLang="en-US" sz="3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609600" y="1052736"/>
            <a:ext cx="716679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P313</a:t>
            </a:r>
            <a:endParaRPr lang="en-US" altLang="zh-CN" sz="2400" dirty="0" smtClean="0"/>
          </a:p>
          <a:p>
            <a:pPr marL="539750"/>
            <a:r>
              <a:rPr lang="en-US" altLang="zh-CN" sz="2400" dirty="0" smtClean="0"/>
              <a:t>12-5</a:t>
            </a:r>
            <a:endParaRPr lang="en-US" altLang="zh-CN" sz="2400" dirty="0" smtClean="0"/>
          </a:p>
          <a:p>
            <a:pPr marL="539750"/>
            <a:r>
              <a:rPr lang="en-US" altLang="zh-CN" sz="2400" dirty="0" smtClean="0"/>
              <a:t>12-6</a:t>
            </a:r>
            <a:endParaRPr lang="en-US" altLang="zh-CN" sz="2400" dirty="0" smtClean="0"/>
          </a:p>
          <a:p>
            <a:pPr marL="539750"/>
            <a:r>
              <a:rPr lang="en-US" altLang="zh-CN" sz="2400" smtClean="0"/>
              <a:t>12-9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052785"/>
            <a:ext cx="7930778" cy="531785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三相正弦交流电的产生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特点：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）以同一个角速度切割磁力线，角频率相同。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）几何形状、尺寸和匝数相同，最大值相同。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）空间位置互差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120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度电角，相角差互差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120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度。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）因为磁场是按正弦分布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三相瞬时功率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的合成是一稳定值。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0" y="-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0" y="-171450"/>
          <a:ext cx="1524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2" name="公式" r:id="rId1" imgW="152400" imgH="139700" progId="Equation.3">
                  <p:embed/>
                </p:oleObj>
              </mc:Choice>
              <mc:Fallback>
                <p:oleObj name="公式" r:id="rId1" imgW="152400" imgH="139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71450"/>
                        <a:ext cx="1524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0" y="-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687" name="Object 7"/>
          <p:cNvGraphicFramePr>
            <a:graphicFrameLocks noChangeAspect="1"/>
          </p:cNvGraphicFramePr>
          <p:nvPr/>
        </p:nvGraphicFramePr>
        <p:xfrm>
          <a:off x="0" y="-171450"/>
          <a:ext cx="1524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3" name="公式" r:id="rId3" imgW="152400" imgH="139700" progId="Equation.3">
                  <p:embed/>
                </p:oleObj>
              </mc:Choice>
              <mc:Fallback>
                <p:oleObj name="公式" r:id="rId3" imgW="152400" imgH="139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71450"/>
                        <a:ext cx="1524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0" y="-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689" name="Object 9"/>
          <p:cNvGraphicFramePr>
            <a:graphicFrameLocks noChangeAspect="1"/>
          </p:cNvGraphicFramePr>
          <p:nvPr/>
        </p:nvGraphicFramePr>
        <p:xfrm>
          <a:off x="0" y="-171450"/>
          <a:ext cx="1524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4" name="公式" r:id="rId4" imgW="152400" imgH="139700" progId="Equation.3">
                  <p:embed/>
                </p:oleObj>
              </mc:Choice>
              <mc:Fallback>
                <p:oleObj name="公式" r:id="rId4" imgW="152400" imgH="139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71450"/>
                        <a:ext cx="1524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0" y="-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691" name="Object 11"/>
          <p:cNvGraphicFramePr>
            <a:graphicFrameLocks noChangeAspect="1"/>
          </p:cNvGraphicFramePr>
          <p:nvPr/>
        </p:nvGraphicFramePr>
        <p:xfrm>
          <a:off x="0" y="-171450"/>
          <a:ext cx="1524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5" name="公式" r:id="rId5" imgW="152400" imgH="139700" progId="Equation.3">
                  <p:embed/>
                </p:oleObj>
              </mc:Choice>
              <mc:Fallback>
                <p:oleObj name="公式" r:id="rId5" imgW="152400" imgH="139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71450"/>
                        <a:ext cx="1524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3" name="Object 13"/>
          <p:cNvGraphicFramePr>
            <a:graphicFrameLocks noChangeAspect="1"/>
          </p:cNvGraphicFramePr>
          <p:nvPr/>
        </p:nvGraphicFramePr>
        <p:xfrm>
          <a:off x="3276600" y="172085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6" name="Equation" r:id="rId6" imgW="434975" imgH="676910" progId="Equation.DSMT4">
                  <p:embed/>
                </p:oleObj>
              </mc:Choice>
              <mc:Fallback>
                <p:oleObj name="Equation" r:id="rId6" imgW="434975" imgH="67691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2085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3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§12-1  </a:t>
            </a:r>
            <a:r>
              <a:rPr lang="zh-CN" altLang="en-US"/>
              <a:t>三相电路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2303463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7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212554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871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970335" y="2240781"/>
          <a:ext cx="26527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2" name="Equation" r:id="rId3" imgW="1346200" imgH="736600" progId="Equation.DSMT4">
                  <p:embed/>
                </p:oleObj>
              </mc:Choice>
              <mc:Fallback>
                <p:oleObj name="Equation" r:id="rId3" imgW="13462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335" y="2240781"/>
                        <a:ext cx="265271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8715" name="Group 11"/>
          <p:cNvGrpSpPr/>
          <p:nvPr/>
        </p:nvGrpSpPr>
        <p:grpSpPr bwMode="auto">
          <a:xfrm>
            <a:off x="4714875" y="1340892"/>
            <a:ext cx="2881313" cy="936625"/>
            <a:chOff x="295" y="527"/>
            <a:chExt cx="2085" cy="590"/>
          </a:xfrm>
        </p:grpSpPr>
        <p:sp>
          <p:nvSpPr>
            <p:cNvPr id="328716" name="Rectangle 12"/>
            <p:cNvSpPr>
              <a:spLocks noChangeArrowheads="1"/>
            </p:cNvSpPr>
            <p:nvPr/>
          </p:nvSpPr>
          <p:spPr bwMode="auto">
            <a:xfrm>
              <a:off x="295" y="527"/>
              <a:ext cx="1496" cy="590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17" name="Line 13"/>
            <p:cNvSpPr>
              <a:spLocks noChangeShapeType="1"/>
            </p:cNvSpPr>
            <p:nvPr/>
          </p:nvSpPr>
          <p:spPr bwMode="auto">
            <a:xfrm>
              <a:off x="1791" y="618"/>
              <a:ext cx="589" cy="22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7127875" y="1772692"/>
            <a:ext cx="863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绕组</a:t>
            </a:r>
            <a:endParaRPr lang="zh-CN" altLang="en-US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首端</a:t>
            </a:r>
            <a:endParaRPr lang="zh-CN" altLang="en-US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7054850" y="4076154"/>
            <a:ext cx="9366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绕组</a:t>
            </a:r>
            <a:endParaRPr lang="zh-CN" altLang="en-US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末端</a:t>
            </a:r>
            <a:endParaRPr lang="zh-CN" altLang="en-US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28720" name="Group 16"/>
          <p:cNvGrpSpPr/>
          <p:nvPr/>
        </p:nvGrpSpPr>
        <p:grpSpPr bwMode="auto">
          <a:xfrm>
            <a:off x="4714875" y="3644354"/>
            <a:ext cx="2881313" cy="936625"/>
            <a:chOff x="295" y="527"/>
            <a:chExt cx="2085" cy="590"/>
          </a:xfrm>
        </p:grpSpPr>
        <p:sp>
          <p:nvSpPr>
            <p:cNvPr id="328721" name="Rectangle 17"/>
            <p:cNvSpPr>
              <a:spLocks noChangeArrowheads="1"/>
            </p:cNvSpPr>
            <p:nvPr/>
          </p:nvSpPr>
          <p:spPr bwMode="auto">
            <a:xfrm>
              <a:off x="295" y="527"/>
              <a:ext cx="1496" cy="590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22" name="Line 18"/>
            <p:cNvSpPr>
              <a:spLocks noChangeShapeType="1"/>
            </p:cNvSpPr>
            <p:nvPr/>
          </p:nvSpPr>
          <p:spPr bwMode="auto">
            <a:xfrm>
              <a:off x="1791" y="618"/>
              <a:ext cx="589" cy="22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729" name="Rectangle 25"/>
          <p:cNvSpPr>
            <a:spLocks noChangeArrowheads="1"/>
          </p:cNvSpPr>
          <p:nvPr/>
        </p:nvSpPr>
        <p:spPr bwMode="auto">
          <a:xfrm>
            <a:off x="611560" y="1146175"/>
            <a:ext cx="23764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1.</a:t>
            </a:r>
            <a:r>
              <a:rPr lang="zh-CN" altLang="en-US" sz="2400" dirty="0">
                <a:solidFill>
                  <a:schemeClr val="tx2"/>
                </a:solidFill>
              </a:rPr>
              <a:t>三相</a:t>
            </a:r>
            <a:r>
              <a:rPr lang="zh-CN" altLang="en-US" sz="2400" dirty="0" smtClean="0">
                <a:solidFill>
                  <a:schemeClr val="tx2"/>
                </a:solidFill>
              </a:rPr>
              <a:t>交流电源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</a:rPr>
              <a:t>   相电压：</a:t>
            </a:r>
            <a:br>
              <a:rPr lang="zh-CN" altLang="en-US" sz="2400" dirty="0">
                <a:solidFill>
                  <a:schemeClr val="tx2"/>
                </a:solidFill>
              </a:rPr>
            </a:b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28730" name="Rectangle 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§12-1  </a:t>
            </a:r>
            <a:r>
              <a:rPr lang="zh-CN" altLang="en-US" dirty="0"/>
              <a:t>三相电路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1268413"/>
            <a:ext cx="5689600" cy="292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9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365625"/>
            <a:ext cx="22479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97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9754" name="Rectangle 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§12-1  </a:t>
            </a:r>
            <a:r>
              <a:rPr lang="zh-CN" altLang="en-US" dirty="0"/>
              <a:t>三相电路</a:t>
            </a:r>
            <a:endParaRPr lang="zh-CN" altLang="en-US" dirty="0"/>
          </a:p>
        </p:txBody>
      </p:sp>
      <p:graphicFrame>
        <p:nvGraphicFramePr>
          <p:cNvPr id="329735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55650" y="1844675"/>
          <a:ext cx="26527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6" name="Equation" r:id="rId4" imgW="1346200" imgH="736600" progId="Equation.DSMT4">
                  <p:embed/>
                </p:oleObj>
              </mc:Choice>
              <mc:Fallback>
                <p:oleObj name="Equation" r:id="rId4" imgW="13462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265271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9747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89363"/>
            <a:ext cx="1800225" cy="174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611561" y="1146175"/>
            <a:ext cx="1368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相电压：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l="5301"/>
          <a:stretch>
            <a:fillRect/>
          </a:stretch>
        </p:blipFill>
        <p:spPr>
          <a:xfrm>
            <a:off x="899592" y="5835650"/>
            <a:ext cx="7017592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-1692275" y="1341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5868393" y="2978892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端线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火线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5795368" y="4923579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中线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零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30778" name="Picture 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81904"/>
            <a:ext cx="40322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0787" name="Rectangle 3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§12-1  </a:t>
            </a:r>
            <a:r>
              <a:rPr lang="zh-CN" altLang="en-US"/>
              <a:t>三相电路</a:t>
            </a:r>
            <a:endParaRPr lang="zh-CN" altLang="en-US"/>
          </a:p>
        </p:txBody>
      </p:sp>
      <p:sp>
        <p:nvSpPr>
          <p:cNvPr id="330788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星形联结（</a:t>
            </a:r>
            <a:r>
              <a:rPr lang="en-US" altLang="zh-CN" sz="2400" dirty="0"/>
              <a:t>Y</a:t>
            </a:r>
            <a:r>
              <a:rPr lang="zh-CN" altLang="en-US" sz="2400" dirty="0"/>
              <a:t>联结）</a:t>
            </a:r>
            <a:endParaRPr lang="zh-CN" altLang="en-US" sz="2400" dirty="0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1007604" y="5602315"/>
            <a:ext cx="1368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相电压：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449315" y="5575301"/>
          <a:ext cx="3746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93" name="Equation" r:id="rId2" imgW="4572000" imgH="5791200" progId="Equation.DSMT4">
                  <p:embed/>
                </p:oleObj>
              </mc:Choice>
              <mc:Fallback>
                <p:oleObj name="Equation" r:id="rId2" imgW="45720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315" y="5575301"/>
                        <a:ext cx="3746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3192463" y="5575300"/>
          <a:ext cx="3984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94" name="Equation" r:id="rId4" imgW="4876800" imgH="5791200" progId="Equation.DSMT4">
                  <p:embed/>
                </p:oleObj>
              </mc:Choice>
              <mc:Fallback>
                <p:oleObj name="Equation" r:id="rId4" imgW="48768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5575300"/>
                        <a:ext cx="3984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4028146" y="5575301"/>
          <a:ext cx="3746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95" name="Equation" r:id="rId6" imgW="4572000" imgH="5791200" progId="Equation.DSMT4">
                  <p:embed/>
                </p:oleObj>
              </mc:Choice>
              <mc:Fallback>
                <p:oleObj name="Equation" r:id="rId6" imgW="45720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146" y="5575301"/>
                        <a:ext cx="3746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1007604" y="6184126"/>
            <a:ext cx="1368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线电压：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400300" y="6156325"/>
          <a:ext cx="474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96" name="Equation" r:id="rId8" imgW="5791200" imgH="5791200" progId="Equation.DSMT4">
                  <p:embed/>
                </p:oleObj>
              </mc:Choice>
              <mc:Fallback>
                <p:oleObj name="Equation" r:id="rId8" imgW="57912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6156325"/>
                        <a:ext cx="4746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155950" y="6156325"/>
          <a:ext cx="473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97" name="Equation" r:id="rId10" imgW="5791200" imgH="5791200" progId="Equation.DSMT4">
                  <p:embed/>
                </p:oleObj>
              </mc:Choice>
              <mc:Fallback>
                <p:oleObj name="Equation" r:id="rId10" imgW="57912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6156325"/>
                        <a:ext cx="473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3978275" y="6156325"/>
          <a:ext cx="473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98" name="Equation" r:id="rId12" imgW="5791200" imgH="5791200" progId="Equation.DSMT4">
                  <p:embed/>
                </p:oleObj>
              </mc:Choice>
              <mc:Fallback>
                <p:oleObj name="Equation" r:id="rId12" imgW="57912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6156325"/>
                        <a:ext cx="473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5376212" y="5823630"/>
          <a:ext cx="29765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99" name="Equation" r:id="rId14" imgW="39014400" imgH="6096000" progId="Equation.DSMT4">
                  <p:embed/>
                </p:oleObj>
              </mc:Choice>
              <mc:Fallback>
                <p:oleObj name="Equation" r:id="rId14" imgW="39014400" imgH="609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212" y="5823630"/>
                        <a:ext cx="297656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8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§12-1  </a:t>
            </a:r>
            <a:r>
              <a:rPr lang="zh-CN" altLang="en-US"/>
              <a:t>三相电路</a:t>
            </a:r>
            <a:endParaRPr lang="zh-CN" alt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三角形联结（△联结）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148263" cy="394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007604" y="5602315"/>
            <a:ext cx="2700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线电压 </a:t>
            </a:r>
            <a:r>
              <a:rPr lang="en-US" altLang="zh-CN" sz="2400" dirty="0" smtClean="0">
                <a:solidFill>
                  <a:schemeClr val="tx2"/>
                </a:solidFill>
              </a:rPr>
              <a:t>= </a:t>
            </a:r>
            <a:r>
              <a:rPr lang="zh-CN" altLang="en-US" sz="2400" dirty="0" smtClean="0">
                <a:solidFill>
                  <a:schemeClr val="tx2"/>
                </a:solidFill>
              </a:rPr>
              <a:t>相电压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629817"/>
            <a:ext cx="25812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1556792"/>
            <a:ext cx="2828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31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§12-1  </a:t>
            </a:r>
            <a:r>
              <a:rPr lang="zh-CN" altLang="en-US"/>
              <a:t>三相电路</a:t>
            </a:r>
            <a:endParaRPr lang="zh-CN" altLang="en-US"/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1763713" y="3515767"/>
            <a:ext cx="5832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电源与负载的连接方式：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latin typeface="宋体" panose="02010600030101010101" pitchFamily="2" charset="-122"/>
              </a:rPr>
              <a:t>△</a:t>
            </a:r>
            <a:r>
              <a:rPr lang="en-US" altLang="zh-CN" sz="2400">
                <a:latin typeface="宋体" panose="02010600030101010101" pitchFamily="2" charset="-122"/>
              </a:rPr>
              <a:t>-</a:t>
            </a:r>
            <a:r>
              <a:rPr lang="en-US" altLang="zh-CN" sz="2400"/>
              <a:t>△</a:t>
            </a:r>
            <a:r>
              <a:rPr lang="zh-CN" altLang="en-US" sz="2400">
                <a:latin typeface="宋体" panose="02010600030101010101" pitchFamily="2" charset="-122"/>
              </a:rPr>
              <a:t>形，</a:t>
            </a:r>
            <a:r>
              <a:rPr lang="zh-CN" altLang="en-US" sz="2400"/>
              <a:t>△</a:t>
            </a:r>
            <a:r>
              <a:rPr lang="en-US" altLang="zh-CN" sz="2400"/>
              <a:t>-Y</a:t>
            </a:r>
            <a:r>
              <a:rPr lang="zh-CN" altLang="en-US" sz="2400"/>
              <a:t>形， </a:t>
            </a:r>
            <a:r>
              <a:rPr lang="en-US" altLang="zh-CN" sz="2400"/>
              <a:t>Y - △</a:t>
            </a:r>
            <a:r>
              <a:rPr lang="zh-CN" altLang="en-US" sz="2400"/>
              <a:t>形， </a:t>
            </a:r>
            <a:r>
              <a:rPr lang="en-US" altLang="zh-CN" sz="2400"/>
              <a:t>Y - Y</a:t>
            </a:r>
            <a:r>
              <a:rPr lang="zh-CN" altLang="en-US" sz="2400"/>
              <a:t>形。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43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4"/>
          <a:stretch>
            <a:fillRect/>
          </a:stretch>
        </p:blipFill>
        <p:spPr bwMode="auto">
          <a:xfrm>
            <a:off x="971550" y="1196752"/>
            <a:ext cx="7227888" cy="502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197198"/>
            <a:ext cx="274320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052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§12-1  </a:t>
            </a:r>
            <a:r>
              <a:rPr lang="zh-CN" altLang="en-US"/>
              <a:t>三相电路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0</TotalTime>
  <Words>1608</Words>
  <Application>WPS 演示</Application>
  <PresentationFormat>全屏显示(4:3)</PresentationFormat>
  <Paragraphs>392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70</vt:i4>
      </vt:variant>
      <vt:variant>
        <vt:lpstr>幻灯片标题</vt:lpstr>
      </vt:variant>
      <vt:variant>
        <vt:i4>25</vt:i4>
      </vt:variant>
    </vt:vector>
  </HeadingPairs>
  <TitlesOfParts>
    <vt:vector size="105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微软雅黑</vt:lpstr>
      <vt:lpstr>Arial Unicode MS</vt:lpstr>
      <vt:lpstr>Layers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第十二章  三相电路</vt:lpstr>
      <vt:lpstr>§12-1  三相电路</vt:lpstr>
      <vt:lpstr>§12-1  三相电路</vt:lpstr>
      <vt:lpstr>§12-1  三相电路</vt:lpstr>
      <vt:lpstr>§12-1  三相电路</vt:lpstr>
      <vt:lpstr>§12-1  三相电路</vt:lpstr>
      <vt:lpstr>§12-1  三相电路</vt:lpstr>
      <vt:lpstr>§12-1  三相电路</vt:lpstr>
      <vt:lpstr>§12-1  三相电路</vt:lpstr>
      <vt:lpstr>§12-2  线电压（电流）与相电压（电流）的关系</vt:lpstr>
      <vt:lpstr>§12-2  线电压（电流）与相电压（电流）的关系</vt:lpstr>
      <vt:lpstr>§12-2  线电压（电流）与相电压（电流）的关系</vt:lpstr>
      <vt:lpstr>§12-2  线电压（电流）与相电压（电流）的关系</vt:lpstr>
      <vt:lpstr>§12-3  对称三相电路的计算</vt:lpstr>
      <vt:lpstr>§12-3  对称三相电路的计算</vt:lpstr>
      <vt:lpstr>§12-3  对称三相电路的计算</vt:lpstr>
      <vt:lpstr>§12-4  不对称三相电路的概念</vt:lpstr>
      <vt:lpstr>§12-4  不对称三相电路的概念</vt:lpstr>
      <vt:lpstr>§12-4  不对称三相电路的概念</vt:lpstr>
      <vt:lpstr>§12-5  三相电路的功率</vt:lpstr>
      <vt:lpstr>§12-5  三相电路的功率</vt:lpstr>
      <vt:lpstr>§12-5  三相电路的功率</vt:lpstr>
      <vt:lpstr>§12-5  三相电路的功率</vt:lpstr>
      <vt:lpstr>§12-5  三相电路的功率</vt:lpstr>
      <vt:lpstr>作业</vt:lpstr>
    </vt:vector>
  </TitlesOfParts>
  <Company>robot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电路基础</dc:title>
  <dc:creator>che</dc:creator>
  <cp:lastModifiedBy>sl</cp:lastModifiedBy>
  <cp:revision>112</cp:revision>
  <dcterms:created xsi:type="dcterms:W3CDTF">2008-01-26T07:22:00Z</dcterms:created>
  <dcterms:modified xsi:type="dcterms:W3CDTF">2022-05-08T09:28:30Z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