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331" r:id="rId2"/>
    <p:sldId id="332" r:id="rId3"/>
    <p:sldId id="334" r:id="rId4"/>
    <p:sldId id="335" r:id="rId5"/>
    <p:sldId id="339" r:id="rId6"/>
    <p:sldId id="340" r:id="rId7"/>
    <p:sldId id="343" r:id="rId8"/>
    <p:sldId id="344" r:id="rId9"/>
    <p:sldId id="345" r:id="rId10"/>
    <p:sldId id="336" r:id="rId11"/>
    <p:sldId id="341" r:id="rId12"/>
    <p:sldId id="337" r:id="rId13"/>
    <p:sldId id="342" r:id="rId14"/>
    <p:sldId id="338" r:id="rId15"/>
    <p:sldId id="346" r:id="rId16"/>
    <p:sldId id="347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1" autoAdjust="0"/>
    <p:restoredTop sz="93226" autoAdjust="0"/>
  </p:normalViewPr>
  <p:slideViewPr>
    <p:cSldViewPr>
      <p:cViewPr varScale="1">
        <p:scale>
          <a:sx n="103" d="100"/>
          <a:sy n="103" d="100"/>
        </p:scale>
        <p:origin x="111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12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ABDDD560-1978-4484-A5E3-655558D3838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9933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99332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9933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933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933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9336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9933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933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933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9934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9934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934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9343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9C91CAB-E468-4EAB-AB75-DBCE75BCB8A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C5DCC9-1801-4B6D-93B2-AFD6E6B756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516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1917AA-4157-4D8D-B852-7159B36D4A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740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ABF342-5BBD-46A4-8A40-AD3A229724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064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913E4F-0F70-4C97-8FDD-77E2C1F35A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444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13AFA6-8235-404B-9E1E-E7FA640936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901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16633"/>
            <a:ext cx="7886700" cy="6480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1F987-C173-49BB-9728-02A6773916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380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576CE0-4721-4942-9AB1-A1AEC8A8A8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7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0BA9F5-A031-4446-95AC-A6364631D1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367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16632"/>
            <a:ext cx="7886700" cy="64807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EC43C-D6C4-4FA6-8CFC-5561BF3CC0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556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16632"/>
            <a:ext cx="7886700" cy="64807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C91B1-F857-4FC3-8605-636030986F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319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Group 2"/>
          <p:cNvGrpSpPr>
            <a:grpSpLocks/>
          </p:cNvGrpSpPr>
          <p:nvPr/>
        </p:nvGrpSpPr>
        <p:grpSpPr bwMode="auto">
          <a:xfrm>
            <a:off x="0" y="0"/>
            <a:ext cx="8686800" cy="2780928"/>
            <a:chOff x="0" y="0"/>
            <a:chExt cx="5472" cy="3072"/>
          </a:xfrm>
        </p:grpSpPr>
        <p:sp>
          <p:nvSpPr>
            <p:cNvPr id="9830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98308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1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831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6632"/>
            <a:ext cx="8077200" cy="631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9831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55944"/>
            <a:ext cx="8077200" cy="5174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831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endParaRPr lang="en-US" altLang="zh-CN"/>
          </a:p>
        </p:txBody>
      </p:sp>
      <p:sp>
        <p:nvSpPr>
          <p:cNvPr id="9831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000"/>
            </a:lvl1pPr>
          </a:lstStyle>
          <a:p>
            <a:endParaRPr lang="en-US" altLang="zh-CN"/>
          </a:p>
        </p:txBody>
      </p:sp>
      <p:sp>
        <p:nvSpPr>
          <p:cNvPr id="9831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/>
            </a:lvl1pPr>
          </a:lstStyle>
          <a:p>
            <a:fld id="{172B0467-3B32-49F3-9EF0-D41B5F6C02F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wmf"/><Relationship Id="rId11" Type="http://schemas.openxmlformats.org/officeDocument/2006/relationships/image" Target="../media/image42.jpg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4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7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5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11" Type="http://schemas.openxmlformats.org/officeDocument/2006/relationships/image" Target="../media/image26.png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28.jpg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7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9.jp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31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400" b="1">
                <a:latin typeface="宋体" panose="02010600030101010101" pitchFamily="2" charset="-122"/>
              </a:rPr>
              <a:t>第</a:t>
            </a:r>
            <a:r>
              <a:rPr lang="zh-CN" altLang="en-US" sz="3800">
                <a:latin typeface="宋体" panose="02010600030101010101" pitchFamily="2" charset="-122"/>
              </a:rPr>
              <a:t>十三</a:t>
            </a:r>
            <a:r>
              <a:rPr lang="zh-CN" altLang="en-US" sz="3400" b="1">
                <a:latin typeface="宋体" panose="02010600030101010101" pitchFamily="2" charset="-122"/>
              </a:rPr>
              <a:t>章 非正弦周期信号电路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周期信号的傅里叶级数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非正弦周期信号的平均值、有效值，平均功率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非正弦周期信号电路的计算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900" b="1">
                <a:latin typeface="楷体_GB2312" pitchFamily="49" charset="-122"/>
                <a:ea typeface="楷体_GB2312" pitchFamily="49" charset="-122"/>
              </a:rPr>
              <a:t>§13.3 </a:t>
            </a:r>
            <a:r>
              <a:rPr lang="zh-CN" altLang="en-US" sz="2900" b="1">
                <a:latin typeface="楷体_GB2312" pitchFamily="49" charset="-122"/>
                <a:ea typeface="楷体_GB2312" pitchFamily="49" charset="-122"/>
              </a:rPr>
              <a:t>平均值、有效值、平均功率</a:t>
            </a:r>
          </a:p>
        </p:txBody>
      </p:sp>
      <p:sp>
        <p:nvSpPr>
          <p:cNvPr id="367620" name="Rectangle 4"/>
          <p:cNvSpPr>
            <a:spLocks noChangeArrowheads="1"/>
          </p:cNvSpPr>
          <p:nvPr/>
        </p:nvSpPr>
        <p:spPr bwMode="auto">
          <a:xfrm>
            <a:off x="611188" y="188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7626" name="Rectangle 10"/>
          <p:cNvSpPr>
            <a:spLocks noChangeArrowheads="1"/>
          </p:cNvSpPr>
          <p:nvPr/>
        </p:nvSpPr>
        <p:spPr bwMode="auto">
          <a:xfrm>
            <a:off x="609600" y="1052736"/>
            <a:ext cx="2025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/>
              <a:t>一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、有效值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3676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600757"/>
              </p:ext>
            </p:extLst>
          </p:nvPr>
        </p:nvGraphicFramePr>
        <p:xfrm>
          <a:off x="3417888" y="979711"/>
          <a:ext cx="1727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721" name="Equation" r:id="rId3" imgW="838200" imgH="508000" progId="Equation.DSMT4">
                  <p:embed/>
                </p:oleObj>
              </mc:Choice>
              <mc:Fallback>
                <p:oleObj name="Equation" r:id="rId3" imgW="838200" imgH="508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979711"/>
                        <a:ext cx="17272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49887"/>
              </p:ext>
            </p:extLst>
          </p:nvPr>
        </p:nvGraphicFramePr>
        <p:xfrm>
          <a:off x="1517650" y="2203450"/>
          <a:ext cx="5357813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722" name="Equation" r:id="rId5" imgW="2349360" imgH="507960" progId="Equation.DSMT4">
                  <p:embed/>
                </p:oleObj>
              </mc:Choice>
              <mc:Fallback>
                <p:oleObj name="Equation" r:id="rId5" imgW="2349360" imgH="50796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2203450"/>
                        <a:ext cx="5357813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007164"/>
              </p:ext>
            </p:extLst>
          </p:nvPr>
        </p:nvGraphicFramePr>
        <p:xfrm>
          <a:off x="1401763" y="3429223"/>
          <a:ext cx="5040312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723" name="Equation" r:id="rId7" imgW="2222280" imgH="482400" progId="Equation.DSMT4">
                  <p:embed/>
                </p:oleObj>
              </mc:Choice>
              <mc:Fallback>
                <p:oleObj name="Equation" r:id="rId7" imgW="2222280" imgH="4824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3429223"/>
                        <a:ext cx="5040312" cy="1109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508941"/>
              </p:ext>
            </p:extLst>
          </p:nvPr>
        </p:nvGraphicFramePr>
        <p:xfrm>
          <a:off x="1330325" y="4724623"/>
          <a:ext cx="5405438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724" name="Equation" r:id="rId9" imgW="2527200" imgH="482400" progId="Equation.DSMT4">
                  <p:embed/>
                </p:oleObj>
              </mc:Choice>
              <mc:Fallback>
                <p:oleObj name="Equation" r:id="rId9" imgW="2527200" imgH="482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4724623"/>
                        <a:ext cx="5405438" cy="1055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85" name="Rectangle 2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b="1" dirty="0"/>
              <a:t>§13.3   </a:t>
            </a:r>
            <a:r>
              <a:rPr lang="zh-CN" altLang="en-US" sz="3600" b="1" dirty="0"/>
              <a:t>平均值、有效值、平均功率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二、平均值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73764" name="Rectangle 4"/>
          <p:cNvSpPr>
            <a:spLocks noChangeArrowheads="1"/>
          </p:cNvSpPr>
          <p:nvPr/>
        </p:nvSpPr>
        <p:spPr bwMode="auto">
          <a:xfrm>
            <a:off x="0" y="-288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737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882220"/>
              </p:ext>
            </p:extLst>
          </p:nvPr>
        </p:nvGraphicFramePr>
        <p:xfrm>
          <a:off x="2459831" y="859079"/>
          <a:ext cx="4128393" cy="917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865" name="Equation" r:id="rId3" imgW="1942920" imgH="431640" progId="Equation.DSMT4">
                  <p:embed/>
                </p:oleObj>
              </mc:Choice>
              <mc:Fallback>
                <p:oleObj name="Equation" r:id="rId3" imgW="194292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831" y="859079"/>
                        <a:ext cx="4128393" cy="9179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101788"/>
              </p:ext>
            </p:extLst>
          </p:nvPr>
        </p:nvGraphicFramePr>
        <p:xfrm>
          <a:off x="1862486" y="1732460"/>
          <a:ext cx="1861816" cy="894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866" name="Equation" r:id="rId5" imgW="977760" imgH="469800" progId="Equation.DSMT4">
                  <p:embed/>
                </p:oleObj>
              </mc:Choice>
              <mc:Fallback>
                <p:oleObj name="Equation" r:id="rId5" imgW="977760" imgH="469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486" y="1732460"/>
                        <a:ext cx="1861816" cy="894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8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713990"/>
              </p:ext>
            </p:extLst>
          </p:nvPr>
        </p:nvGraphicFramePr>
        <p:xfrm>
          <a:off x="4010372" y="2619276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867" name="Equation" r:id="rId7" imgW="114120" imgH="177480" progId="Equation.DSMT4">
                  <p:embed/>
                </p:oleObj>
              </mc:Choice>
              <mc:Fallback>
                <p:oleObj name="Equation" r:id="rId7" imgW="114120" imgH="17748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372" y="2619276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8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786816"/>
              </p:ext>
            </p:extLst>
          </p:nvPr>
        </p:nvGraphicFramePr>
        <p:xfrm>
          <a:off x="638192" y="2537515"/>
          <a:ext cx="5760640" cy="1874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868" name="Equation" r:id="rId9" imgW="2730240" imgH="888840" progId="Equation.DSMT4">
                  <p:embed/>
                </p:oleObj>
              </mc:Choice>
              <mc:Fallback>
                <p:oleObj name="Equation" r:id="rId9" imgW="2730240" imgH="88884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92" y="2537515"/>
                        <a:ext cx="5760640" cy="18746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2" t="735" r="14467" b="5434"/>
          <a:stretch/>
        </p:blipFill>
        <p:spPr>
          <a:xfrm>
            <a:off x="3131840" y="4419109"/>
            <a:ext cx="3096344" cy="23222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6" name="Rectangle 1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b="1" dirty="0"/>
              <a:t>§13.3 </a:t>
            </a:r>
            <a:r>
              <a:rPr lang="zh-CN" altLang="en-US" sz="3600" b="1" dirty="0"/>
              <a:t>平均值、有效值、平均功率</a:t>
            </a:r>
          </a:p>
        </p:txBody>
      </p:sp>
      <p:sp>
        <p:nvSpPr>
          <p:cNvPr id="36864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ea typeface="楷体_GB2312" pitchFamily="49" charset="-122"/>
              </a:rPr>
              <a:t>三、平均功率</a:t>
            </a:r>
          </a:p>
        </p:txBody>
      </p:sp>
      <p:graphicFrame>
        <p:nvGraphicFramePr>
          <p:cNvPr id="3686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819681"/>
              </p:ext>
            </p:extLst>
          </p:nvPr>
        </p:nvGraphicFramePr>
        <p:xfrm>
          <a:off x="755576" y="1390743"/>
          <a:ext cx="44370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4" name="Equation" r:id="rId3" imgW="2082600" imgH="431640" progId="Equation.DSMT4">
                  <p:embed/>
                </p:oleObj>
              </mc:Choice>
              <mc:Fallback>
                <p:oleObj name="Equation" r:id="rId3" imgW="208260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390743"/>
                        <a:ext cx="4437062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511534"/>
              </p:ext>
            </p:extLst>
          </p:nvPr>
        </p:nvGraphicFramePr>
        <p:xfrm>
          <a:off x="755576" y="2174654"/>
          <a:ext cx="42211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5" name="Equation" r:id="rId5" imgW="1942920" imgH="431640" progId="Equation.DSMT4">
                  <p:embed/>
                </p:oleObj>
              </mc:Choice>
              <mc:Fallback>
                <p:oleObj name="Equation" r:id="rId5" imgW="194292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174654"/>
                        <a:ext cx="4221162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232731"/>
              </p:ext>
            </p:extLst>
          </p:nvPr>
        </p:nvGraphicFramePr>
        <p:xfrm>
          <a:off x="731176" y="3068960"/>
          <a:ext cx="295116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6" name="Equation" r:id="rId7" imgW="1422400" imgH="469900" progId="Equation.DSMT4">
                  <p:embed/>
                </p:oleObj>
              </mc:Choice>
              <mc:Fallback>
                <p:oleObj name="Equation" r:id="rId7" imgW="1422400" imgH="469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176" y="3068960"/>
                        <a:ext cx="2951162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402045"/>
              </p:ext>
            </p:extLst>
          </p:nvPr>
        </p:nvGraphicFramePr>
        <p:xfrm>
          <a:off x="609600" y="3951620"/>
          <a:ext cx="57594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7" name="Equation" r:id="rId9" imgW="2730240" imgH="431640" progId="Equation.DSMT4">
                  <p:embed/>
                </p:oleObj>
              </mc:Choice>
              <mc:Fallback>
                <p:oleObj name="Equation" r:id="rId9" imgW="2730240" imgH="431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951620"/>
                        <a:ext cx="575945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57" name="Rectangle 17"/>
          <p:cNvSpPr>
            <a:spLocks noChangeArrowheads="1"/>
          </p:cNvSpPr>
          <p:nvPr/>
        </p:nvSpPr>
        <p:spPr bwMode="auto">
          <a:xfrm>
            <a:off x="611560" y="5013548"/>
            <a:ext cx="28194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ea typeface="楷体_GB2312" pitchFamily="49" charset="-122"/>
              </a:rPr>
              <a:t>四、视在功率</a:t>
            </a:r>
          </a:p>
        </p:txBody>
      </p:sp>
      <p:graphicFrame>
        <p:nvGraphicFramePr>
          <p:cNvPr id="36866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879800"/>
              </p:ext>
            </p:extLst>
          </p:nvPr>
        </p:nvGraphicFramePr>
        <p:xfrm>
          <a:off x="1206634" y="5516339"/>
          <a:ext cx="4589502" cy="101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8" name="Equation" r:id="rId11" imgW="2184120" imgH="482400" progId="Equation.DSMT4">
                  <p:embed/>
                </p:oleObj>
              </mc:Choice>
              <mc:Fallback>
                <p:oleObj name="Equation" r:id="rId11" imgW="2184120" imgH="4824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634" y="5516339"/>
                        <a:ext cx="4589502" cy="101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416144"/>
              </p:ext>
            </p:extLst>
          </p:nvPr>
        </p:nvGraphicFramePr>
        <p:xfrm>
          <a:off x="6804248" y="4088088"/>
          <a:ext cx="2060575" cy="721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9" name="Equation" r:id="rId13" imgW="1193760" imgH="419040" progId="Equation.DSMT4">
                  <p:embed/>
                </p:oleObj>
              </mc:Choice>
              <mc:Fallback>
                <p:oleObj name="Equation" r:id="rId13" imgW="1193760" imgH="419040" progId="Equation.DSMT4">
                  <p:embed/>
                  <p:pic>
                    <p:nvPicPr>
                      <p:cNvPr id="3686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4088088"/>
                        <a:ext cx="2060575" cy="721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508104" y="3206012"/>
            <a:ext cx="335671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+mj-lt"/>
                <a:ea typeface="楷体_GB2312" pitchFamily="49" charset="-122"/>
              </a:rPr>
              <a:t>不同频率的正弦电压与电流乘积的积分为</a:t>
            </a:r>
            <a:r>
              <a:rPr lang="en-US" altLang="zh-CN" sz="2000" dirty="0" smtClean="0">
                <a:latin typeface="+mj-lt"/>
                <a:ea typeface="楷体_GB2312" pitchFamily="49" charset="-122"/>
              </a:rPr>
              <a:t>0</a:t>
            </a:r>
            <a:endParaRPr lang="zh-CN" altLang="en-US" sz="2000" dirty="0">
              <a:latin typeface="+mj-lt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sz="3600" b="1" dirty="0"/>
              <a:t>§13.3 </a:t>
            </a:r>
            <a:r>
              <a:rPr lang="zh-CN" altLang="en-US" sz="3600" b="1" dirty="0"/>
              <a:t>平均值、有效值、平均功率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注意：</a:t>
            </a:r>
          </a:p>
          <a:p>
            <a:pPr marL="539750" indent="-539750">
              <a:buNone/>
            </a:pPr>
            <a:r>
              <a:rPr lang="en-US" altLang="zh-CN" dirty="0">
                <a:latin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、不同频率的电压和电流不构成平均功率。</a:t>
            </a:r>
          </a:p>
          <a:p>
            <a:pPr marL="539750" indent="-539750">
              <a:buNone/>
            </a:pPr>
            <a:r>
              <a:rPr lang="en-US" altLang="zh-CN" dirty="0">
                <a:latin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</a:rPr>
              <a:t>、对于</a:t>
            </a:r>
            <a:r>
              <a:rPr lang="en-US" altLang="zh-CN" dirty="0">
                <a:latin typeface="宋体" panose="02010600030101010101" pitchFamily="2" charset="-122"/>
              </a:rPr>
              <a:t>RLC</a:t>
            </a:r>
            <a:r>
              <a:rPr lang="zh-CN" altLang="en-US" dirty="0">
                <a:latin typeface="宋体" panose="02010600030101010101" pitchFamily="2" charset="-122"/>
              </a:rPr>
              <a:t>串联回路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</a:rPr>
              <a:t>在非正弦周期电压源的作用下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</a:rPr>
              <a:t>直流分量不构成平均功率。</a:t>
            </a:r>
          </a:p>
          <a:p>
            <a:pPr marL="539750" indent="-539750">
              <a:buNone/>
            </a:pPr>
            <a:r>
              <a:rPr lang="en-US" altLang="zh-CN" dirty="0">
                <a:latin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</a:rPr>
              <a:t>、对于</a:t>
            </a:r>
            <a:r>
              <a:rPr lang="zh-CN" altLang="en-US" dirty="0"/>
              <a:t>非正弦周期信号电路：</a:t>
            </a:r>
          </a:p>
          <a:p>
            <a:endParaRPr lang="zh-CN" altLang="en-US" dirty="0"/>
          </a:p>
        </p:txBody>
      </p:sp>
      <p:graphicFrame>
        <p:nvGraphicFramePr>
          <p:cNvPr id="3747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127007"/>
              </p:ext>
            </p:extLst>
          </p:nvPr>
        </p:nvGraphicFramePr>
        <p:xfrm>
          <a:off x="683568" y="5350264"/>
          <a:ext cx="38877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70" name="Equation" r:id="rId3" imgW="1765080" imgH="228600" progId="Equation.DSMT4">
                  <p:embed/>
                </p:oleObj>
              </mc:Choice>
              <mc:Fallback>
                <p:oleObj name="Equation" r:id="rId3" imgW="176508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350264"/>
                        <a:ext cx="388778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114681"/>
              </p:ext>
            </p:extLst>
          </p:nvPr>
        </p:nvGraphicFramePr>
        <p:xfrm>
          <a:off x="683568" y="3620922"/>
          <a:ext cx="28527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71" name="Equation" r:id="rId5" imgW="1295280" imgH="228600" progId="Equation.DSMT4">
                  <p:embed/>
                </p:oleObj>
              </mc:Choice>
              <mc:Fallback>
                <p:oleObj name="Equation" r:id="rId5" imgW="129528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620922"/>
                        <a:ext cx="28527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287693"/>
              </p:ext>
            </p:extLst>
          </p:nvPr>
        </p:nvGraphicFramePr>
        <p:xfrm>
          <a:off x="683568" y="4446279"/>
          <a:ext cx="32162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72" name="Equation" r:id="rId7" imgW="1460160" imgH="228600" progId="Equation.DSMT4">
                  <p:embed/>
                </p:oleObj>
              </mc:Choice>
              <mc:Fallback>
                <p:oleObj name="Equation" r:id="rId7" imgW="146016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446279"/>
                        <a:ext cx="32162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460901"/>
              </p:ext>
            </p:extLst>
          </p:nvPr>
        </p:nvGraphicFramePr>
        <p:xfrm>
          <a:off x="4788024" y="5132891"/>
          <a:ext cx="3917990" cy="86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73" name="Equation" r:id="rId9" imgW="2184120" imgH="482400" progId="Equation.DSMT4">
                  <p:embed/>
                </p:oleObj>
              </mc:Choice>
              <mc:Fallback>
                <p:oleObj name="Equation" r:id="rId9" imgW="2184120" imgH="482400" progId="Equation.DSMT4">
                  <p:embed/>
                  <p:pic>
                    <p:nvPicPr>
                      <p:cNvPr id="36866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5132891"/>
                        <a:ext cx="3917990" cy="865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21055"/>
              </p:ext>
            </p:extLst>
          </p:nvPr>
        </p:nvGraphicFramePr>
        <p:xfrm>
          <a:off x="4788024" y="3429000"/>
          <a:ext cx="4029289" cy="887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74" name="Equation" r:id="rId11" imgW="2222280" imgH="482400" progId="Equation.DSMT4">
                  <p:embed/>
                </p:oleObj>
              </mc:Choice>
              <mc:Fallback>
                <p:oleObj name="Equation" r:id="rId11" imgW="2222280" imgH="482400" progId="Equation.DSMT4">
                  <p:embed/>
                  <p:pic>
                    <p:nvPicPr>
                      <p:cNvPr id="3676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3429000"/>
                        <a:ext cx="4029289" cy="8870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007449"/>
              </p:ext>
            </p:extLst>
          </p:nvPr>
        </p:nvGraphicFramePr>
        <p:xfrm>
          <a:off x="4792624" y="4288961"/>
          <a:ext cx="4321175" cy="843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75" name="Equation" r:id="rId13" imgW="2527200" imgH="482400" progId="Equation.DSMT4">
                  <p:embed/>
                </p:oleObj>
              </mc:Choice>
              <mc:Fallback>
                <p:oleObj name="Equation" r:id="rId13" imgW="2527200" imgH="482400" progId="Equation.DSMT4">
                  <p:embed/>
                  <p:pic>
                    <p:nvPicPr>
                      <p:cNvPr id="36763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624" y="4288961"/>
                        <a:ext cx="4321175" cy="8439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900" b="1">
                <a:latin typeface="楷体_GB2312" pitchFamily="49" charset="-122"/>
                <a:ea typeface="楷体_GB2312" pitchFamily="49" charset="-122"/>
              </a:rPr>
              <a:t>§13.4 </a:t>
            </a:r>
            <a:r>
              <a:rPr lang="zh-CN" altLang="en-US" sz="2900" b="1">
                <a:latin typeface="楷体_GB2312" pitchFamily="49" charset="-122"/>
                <a:ea typeface="楷体_GB2312" pitchFamily="49" charset="-122"/>
              </a:rPr>
              <a:t>非正弦周期信号电路的谐波分析法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方法： </a:t>
            </a:r>
          </a:p>
          <a:p>
            <a:pPr marL="630238" indent="-273050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将非正弦周期信号分解为直流分量和各次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谐波分量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之和。</a:t>
            </a:r>
          </a:p>
          <a:p>
            <a:pPr marL="630238" indent="-273050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分别求直流分量和各次谐波分量单独作用于电路时所产生的分响应。</a:t>
            </a:r>
          </a:p>
          <a:p>
            <a:pPr marL="630238" indent="-273050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将各响应的瞬时值进行叠加。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注意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各次谐波的感抗、容抗是相应角频率的函数。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69670" name="Rectangle 6"/>
          <p:cNvSpPr>
            <a:spLocks noChangeArrowheads="1"/>
          </p:cNvSpPr>
          <p:nvPr/>
        </p:nvSpPr>
        <p:spPr bwMode="auto">
          <a:xfrm>
            <a:off x="0" y="3573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96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561536"/>
              </p:ext>
            </p:extLst>
          </p:nvPr>
        </p:nvGraphicFramePr>
        <p:xfrm>
          <a:off x="1691258" y="4917231"/>
          <a:ext cx="15128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14" name="Equation" r:id="rId3" imgW="698400" imgH="228600" progId="Equation.DSMT4">
                  <p:embed/>
                </p:oleObj>
              </mc:Choice>
              <mc:Fallback>
                <p:oleObj name="Equation" r:id="rId3" imgW="6984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258" y="4917231"/>
                        <a:ext cx="1512888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934528"/>
              </p:ext>
            </p:extLst>
          </p:nvPr>
        </p:nvGraphicFramePr>
        <p:xfrm>
          <a:off x="4644008" y="4725144"/>
          <a:ext cx="15843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15" name="Equation" r:id="rId5" imgW="736560" imgH="431640" progId="Equation.DSMT4">
                  <p:embed/>
                </p:oleObj>
              </mc:Choice>
              <mc:Fallback>
                <p:oleObj name="Equation" r:id="rId5" imgW="73656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4725144"/>
                        <a:ext cx="158432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13-2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求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RLC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串联电路中电流</a:t>
            </a:r>
            <a:r>
              <a:rPr lang="en-US" altLang="zh-CN" sz="2400" b="1" i="1" dirty="0" err="1" smtClean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和电阻吸收的平均功率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61" t="33201" r="2504" b="52100"/>
          <a:stretch/>
        </p:blipFill>
        <p:spPr>
          <a:xfrm>
            <a:off x="6047655" y="908720"/>
            <a:ext cx="3096345" cy="16672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2" t="23273" r="11519" b="70602"/>
          <a:stretch/>
        </p:blipFill>
        <p:spPr>
          <a:xfrm>
            <a:off x="611560" y="1268760"/>
            <a:ext cx="5400600" cy="6750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40556" r="46792" b="52257"/>
          <a:stretch/>
        </p:blipFill>
        <p:spPr>
          <a:xfrm>
            <a:off x="643928" y="1917055"/>
            <a:ext cx="3312368" cy="79208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t="56189" r="15154" b="38584"/>
          <a:stretch/>
        </p:blipFill>
        <p:spPr>
          <a:xfrm>
            <a:off x="643928" y="2680782"/>
            <a:ext cx="4864176" cy="57606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0" t="63428" r="23734" b="22851"/>
          <a:stretch/>
        </p:blipFill>
        <p:spPr>
          <a:xfrm>
            <a:off x="947624" y="3256846"/>
            <a:ext cx="3600400" cy="151216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6" t="79709" r="80720" b="8531"/>
          <a:stretch/>
        </p:blipFill>
        <p:spPr>
          <a:xfrm>
            <a:off x="788512" y="4959457"/>
            <a:ext cx="664256" cy="129614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3" t="79390" r="31361" b="2647"/>
          <a:stretch/>
        </p:blipFill>
        <p:spPr>
          <a:xfrm>
            <a:off x="1475656" y="4829650"/>
            <a:ext cx="2304256" cy="1979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32" t="4851" r="38689" b="43700"/>
          <a:stretch/>
        </p:blipFill>
        <p:spPr>
          <a:xfrm>
            <a:off x="6264188" y="2636912"/>
            <a:ext cx="2243278" cy="314058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29" t="16384" r="3715" b="79988"/>
          <a:stretch/>
        </p:blipFill>
        <p:spPr>
          <a:xfrm>
            <a:off x="683568" y="868949"/>
            <a:ext cx="3365504" cy="39981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" t="4851" r="85233" b="55760"/>
          <a:stretch/>
        </p:blipFill>
        <p:spPr>
          <a:xfrm>
            <a:off x="5652120" y="2734232"/>
            <a:ext cx="648071" cy="240440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1" t="63832" r="21442" b="19653"/>
          <a:stretch/>
        </p:blipFill>
        <p:spPr>
          <a:xfrm>
            <a:off x="4499992" y="5891692"/>
            <a:ext cx="4631400" cy="900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6064" y="1693006"/>
            <a:ext cx="4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①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2488" y="468419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77132" y="559283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③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17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900" b="1" dirty="0" smtClean="0">
                <a:latin typeface="楷体_GB2312" pitchFamily="49" charset="-122"/>
                <a:ea typeface="楷体_GB2312" pitchFamily="49" charset="-122"/>
              </a:rPr>
              <a:t>作业</a:t>
            </a:r>
            <a:endParaRPr lang="zh-CN" altLang="en-US" sz="29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9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P341</a:t>
            </a:r>
          </a:p>
          <a:p>
            <a:pPr marL="895350" indent="-355600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13-4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9670" name="Rectangle 6"/>
          <p:cNvSpPr>
            <a:spLocks noChangeArrowheads="1"/>
          </p:cNvSpPr>
          <p:nvPr/>
        </p:nvSpPr>
        <p:spPr bwMode="auto">
          <a:xfrm>
            <a:off x="0" y="3573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20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30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b="1">
                <a:latin typeface="宋体" panose="02010600030101010101" pitchFamily="2" charset="-122"/>
              </a:rPr>
              <a:t>§13-1 </a:t>
            </a:r>
            <a:r>
              <a:rPr lang="zh-CN" altLang="en-US" b="1">
                <a:latin typeface="宋体" panose="02010600030101010101" pitchFamily="2" charset="-122"/>
              </a:rPr>
              <a:t>非正弦周期信号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概述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一、各种非正弦周期信号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pic>
        <p:nvPicPr>
          <p:cNvPr id="36353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748482"/>
            <a:ext cx="2533836" cy="20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7" y="1949598"/>
            <a:ext cx="2879725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26" y="1949598"/>
            <a:ext cx="3025775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10186"/>
            <a:ext cx="3024187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181623"/>
            <a:ext cx="3455988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82" name="Rectangle 1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b="1"/>
              <a:t>§13-1 </a:t>
            </a:r>
            <a:r>
              <a:rPr lang="zh-CN" altLang="en-US" b="1"/>
              <a:t>非正弦周期信号</a:t>
            </a:r>
          </a:p>
        </p:txBody>
      </p:sp>
      <p:sp>
        <p:nvSpPr>
          <p:cNvPr id="36557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</a:rPr>
              <a:t>非正弦周期信号产生的原因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1.</a:t>
            </a:r>
            <a:r>
              <a:rPr lang="zh-CN" altLang="en-US" sz="2400" dirty="0">
                <a:latin typeface="+mn-ea"/>
              </a:rPr>
              <a:t>电路中含有非线性元件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 smtClean="0"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.</a:t>
            </a:r>
            <a:r>
              <a:rPr lang="zh-CN" altLang="en-US" sz="2400" dirty="0">
                <a:latin typeface="+mn-ea"/>
              </a:rPr>
              <a:t>电路中含有不同</a:t>
            </a:r>
            <a:r>
              <a:rPr lang="zh-CN" altLang="en-US" sz="2400" dirty="0" smtClean="0">
                <a:latin typeface="+mn-ea"/>
              </a:rPr>
              <a:t>频率的</a:t>
            </a:r>
            <a:r>
              <a:rPr lang="zh-CN" altLang="en-US" sz="2400" dirty="0">
                <a:latin typeface="+mn-ea"/>
              </a:rPr>
              <a:t>激励源</a:t>
            </a:r>
          </a:p>
        </p:txBody>
      </p:sp>
      <p:pic>
        <p:nvPicPr>
          <p:cNvPr id="3655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834604"/>
            <a:ext cx="2447925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55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258342"/>
            <a:ext cx="3311525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55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4579863"/>
            <a:ext cx="2665413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55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4221088"/>
            <a:ext cx="2808288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5" name="Rectangle 3"/>
          <p:cNvSpPr>
            <a:spLocks noChangeArrowheads="1"/>
          </p:cNvSpPr>
          <p:nvPr/>
        </p:nvSpPr>
        <p:spPr bwMode="auto">
          <a:xfrm>
            <a:off x="-36513" y="-171450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65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877369"/>
              </p:ext>
            </p:extLst>
          </p:nvPr>
        </p:nvGraphicFramePr>
        <p:xfrm>
          <a:off x="728663" y="955675"/>
          <a:ext cx="6875462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768" name="Equation" r:id="rId3" imgW="3149280" imgH="431640" progId="Equation.DSMT4">
                  <p:embed/>
                </p:oleObj>
              </mc:Choice>
              <mc:Fallback>
                <p:oleObj name="Equation" r:id="rId3" imgW="314928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955675"/>
                        <a:ext cx="6875462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5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999815"/>
              </p:ext>
            </p:extLst>
          </p:nvPr>
        </p:nvGraphicFramePr>
        <p:xfrm>
          <a:off x="1274688" y="1963068"/>
          <a:ext cx="2376488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769" name="Equation" r:id="rId5" imgW="1028520" imgH="291960" progId="Equation.DSMT4">
                  <p:embed/>
                </p:oleObj>
              </mc:Choice>
              <mc:Fallback>
                <p:oleObj name="Equation" r:id="rId5" imgW="1028520" imgH="2919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688" y="1963068"/>
                        <a:ext cx="2376488" cy="66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185957"/>
              </p:ext>
            </p:extLst>
          </p:nvPr>
        </p:nvGraphicFramePr>
        <p:xfrm>
          <a:off x="4029075" y="1765300"/>
          <a:ext cx="241141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770" name="Equation" r:id="rId7" imgW="1130040" imgH="482400" progId="Equation.DSMT4">
                  <p:embed/>
                </p:oleObj>
              </mc:Choice>
              <mc:Fallback>
                <p:oleObj name="Equation" r:id="rId7" imgW="1130040" imgH="482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075" y="1765300"/>
                        <a:ext cx="2411413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09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b="1"/>
              <a:t>§13-2 </a:t>
            </a:r>
            <a:r>
              <a:rPr lang="zh-CN" altLang="en-US" sz="3600" b="1"/>
              <a:t>非正弦周期信号的傅里叶级数</a:t>
            </a:r>
          </a:p>
        </p:txBody>
      </p:sp>
      <p:graphicFrame>
        <p:nvGraphicFramePr>
          <p:cNvPr id="3666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480693"/>
              </p:ext>
            </p:extLst>
          </p:nvPr>
        </p:nvGraphicFramePr>
        <p:xfrm>
          <a:off x="7092280" y="1865436"/>
          <a:ext cx="11874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771" name="Equation" r:id="rId9" imgW="545760" imgH="393480" progId="Equation.DSMT4">
                  <p:embed/>
                </p:oleObj>
              </mc:Choice>
              <mc:Fallback>
                <p:oleObj name="Equation" r:id="rId9" imgW="545760" imgH="3934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1865436"/>
                        <a:ext cx="11874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1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164974"/>
              </p:ext>
            </p:extLst>
          </p:nvPr>
        </p:nvGraphicFramePr>
        <p:xfrm>
          <a:off x="1877218" y="3411177"/>
          <a:ext cx="5316538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772" name="Equation" r:id="rId11" imgW="2501640" imgH="1320480" progId="Equation.DSMT4">
                  <p:embed/>
                </p:oleObj>
              </mc:Choice>
              <mc:Fallback>
                <p:oleObj name="Equation" r:id="rId11" imgW="2501640" imgH="132048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7218" y="3411177"/>
                        <a:ext cx="5316538" cy="2473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068248"/>
              </p:ext>
            </p:extLst>
          </p:nvPr>
        </p:nvGraphicFramePr>
        <p:xfrm>
          <a:off x="1274688" y="2901718"/>
          <a:ext cx="44529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773" name="Equation" r:id="rId13" imgW="2095200" imgH="228600" progId="Equation.DSMT4">
                  <p:embed/>
                </p:oleObj>
              </mc:Choice>
              <mc:Fallback>
                <p:oleObj name="Equation" r:id="rId13" imgW="209520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688" y="2901718"/>
                        <a:ext cx="4452938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1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371602"/>
              </p:ext>
            </p:extLst>
          </p:nvPr>
        </p:nvGraphicFramePr>
        <p:xfrm>
          <a:off x="6192837" y="2833141"/>
          <a:ext cx="2493963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774" name="Equation" r:id="rId15" imgW="1079280" imgH="241200" progId="Equation.DSMT4">
                  <p:embed/>
                </p:oleObj>
              </mc:Choice>
              <mc:Fallback>
                <p:oleObj name="Equation" r:id="rId15" imgW="1079280" imgH="241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7" y="2833141"/>
                        <a:ext cx="2493963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52225"/>
              </p:ext>
            </p:extLst>
          </p:nvPr>
        </p:nvGraphicFramePr>
        <p:xfrm>
          <a:off x="728663" y="5886730"/>
          <a:ext cx="410845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775" name="Equation" r:id="rId17" imgW="2019240" imgH="431640" progId="Equation.DSMT4">
                  <p:embed/>
                </p:oleObj>
              </mc:Choice>
              <mc:Fallback>
                <p:oleObj name="Equation" r:id="rId17" imgW="2019240" imgH="431640" progId="Equation.DSMT4">
                  <p:embed/>
                  <p:pic>
                    <p:nvPicPr>
                      <p:cNvPr id="3706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5886730"/>
                        <a:ext cx="4108450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3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b="1"/>
              <a:t>§13-2 </a:t>
            </a:r>
            <a:r>
              <a:rPr lang="zh-CN" altLang="en-US" sz="3600" b="1"/>
              <a:t>非正弦周期信号的傅里叶级数</a:t>
            </a:r>
          </a:p>
        </p:txBody>
      </p:sp>
      <p:graphicFrame>
        <p:nvGraphicFramePr>
          <p:cNvPr id="3706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800556"/>
              </p:ext>
            </p:extLst>
          </p:nvPr>
        </p:nvGraphicFramePr>
        <p:xfrm>
          <a:off x="887413" y="1268760"/>
          <a:ext cx="6434137" cy="179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43" name="Equation" r:id="rId3" imgW="3162240" imgH="863280" progId="Equation.DSMT4">
                  <p:embed/>
                </p:oleObj>
              </mc:Choice>
              <mc:Fallback>
                <p:oleObj name="Equation" r:id="rId3" imgW="3162240" imgH="8632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1268760"/>
                        <a:ext cx="6434137" cy="179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927660"/>
              </p:ext>
            </p:extLst>
          </p:nvPr>
        </p:nvGraphicFramePr>
        <p:xfrm>
          <a:off x="912813" y="3573463"/>
          <a:ext cx="6381750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44" name="Equation" r:id="rId5" imgW="3136680" imgH="863280" progId="Equation.DSMT4">
                  <p:embed/>
                </p:oleObj>
              </mc:Choice>
              <mc:Fallback>
                <p:oleObj name="Equation" r:id="rId5" imgW="3136680" imgH="863280" progId="Equation.DSMT4">
                  <p:embed/>
                  <p:pic>
                    <p:nvPicPr>
                      <p:cNvPr id="3706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3573463"/>
                        <a:ext cx="6381750" cy="179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b="1"/>
              <a:t>§13-2 </a:t>
            </a:r>
            <a:r>
              <a:rPr lang="zh-CN" altLang="en-US" sz="3600" b="1"/>
              <a:t>非正弦周期信号的傅里叶级数</a:t>
            </a:r>
          </a:p>
        </p:txBody>
      </p:sp>
      <p:graphicFrame>
        <p:nvGraphicFramePr>
          <p:cNvPr id="3717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595510"/>
              </p:ext>
            </p:extLst>
          </p:nvPr>
        </p:nvGraphicFramePr>
        <p:xfrm>
          <a:off x="1403648" y="2133278"/>
          <a:ext cx="705643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08" name="Equation" r:id="rId3" imgW="3327120" imgH="393480" progId="Equation.DSMT4">
                  <p:embed/>
                </p:oleObj>
              </mc:Choice>
              <mc:Fallback>
                <p:oleObj name="Equation" r:id="rId3" imgW="332712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133278"/>
                        <a:ext cx="705643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681167"/>
              </p:ext>
            </p:extLst>
          </p:nvPr>
        </p:nvGraphicFramePr>
        <p:xfrm>
          <a:off x="1403648" y="2998465"/>
          <a:ext cx="72739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09" name="Equation" r:id="rId5" imgW="3263760" imgH="393480" progId="Equation.DSMT4">
                  <p:embed/>
                </p:oleObj>
              </mc:Choice>
              <mc:Fallback>
                <p:oleObj name="Equation" r:id="rId5" imgW="326376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998465"/>
                        <a:ext cx="727392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649101"/>
              </p:ext>
            </p:extLst>
          </p:nvPr>
        </p:nvGraphicFramePr>
        <p:xfrm>
          <a:off x="728663" y="955675"/>
          <a:ext cx="6875462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10" name="Equation" r:id="rId7" imgW="3149280" imgH="431640" progId="Equation.DSMT4">
                  <p:embed/>
                </p:oleObj>
              </mc:Choice>
              <mc:Fallback>
                <p:oleObj name="Equation" r:id="rId7" imgW="3149280" imgH="431640" progId="Equation.DSMT4">
                  <p:embed/>
                  <p:pic>
                    <p:nvPicPr>
                      <p:cNvPr id="3665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955675"/>
                        <a:ext cx="6875462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b="1"/>
              <a:t>§13-2 </a:t>
            </a:r>
            <a:r>
              <a:rPr lang="zh-CN" altLang="en-US" sz="3600" b="1"/>
              <a:t>非正弦周期信号的傅里叶级数</a:t>
            </a:r>
          </a:p>
        </p:txBody>
      </p:sp>
      <p:graphicFrame>
        <p:nvGraphicFramePr>
          <p:cNvPr id="3717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434383"/>
              </p:ext>
            </p:extLst>
          </p:nvPr>
        </p:nvGraphicFramePr>
        <p:xfrm>
          <a:off x="1115616" y="4523805"/>
          <a:ext cx="2160240" cy="4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54" name="Equation" r:id="rId3" imgW="901440" imgH="203040" progId="Equation.DSMT4">
                  <p:embed/>
                </p:oleObj>
              </mc:Choice>
              <mc:Fallback>
                <p:oleObj name="Equation" r:id="rId3" imgW="901440" imgH="203040" progId="Equation.DSMT4">
                  <p:embed/>
                  <p:pic>
                    <p:nvPicPr>
                      <p:cNvPr id="3717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523805"/>
                        <a:ext cx="2160240" cy="48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669825"/>
              </p:ext>
            </p:extLst>
          </p:nvPr>
        </p:nvGraphicFramePr>
        <p:xfrm>
          <a:off x="4139680" y="4307905"/>
          <a:ext cx="2738437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55" name="Equation" r:id="rId5" imgW="1346040" imgH="431640" progId="Equation.DSMT4">
                  <p:embed/>
                </p:oleObj>
              </mc:Choice>
              <mc:Fallback>
                <p:oleObj name="Equation" r:id="rId5" imgW="1346040" imgH="431640" progId="Equation.DSMT4">
                  <p:embed/>
                  <p:pic>
                    <p:nvPicPr>
                      <p:cNvPr id="3717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680" y="4307905"/>
                        <a:ext cx="2738437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447377"/>
              </p:ext>
            </p:extLst>
          </p:nvPr>
        </p:nvGraphicFramePr>
        <p:xfrm>
          <a:off x="1187053" y="1478767"/>
          <a:ext cx="1947890" cy="4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56" name="Equation" r:id="rId7" imgW="812520" imgH="203040" progId="Equation.DSMT4">
                  <p:embed/>
                </p:oleObj>
              </mc:Choice>
              <mc:Fallback>
                <p:oleObj name="Equation" r:id="rId7" imgW="812520" imgH="203040" progId="Equation.DSMT4">
                  <p:embed/>
                  <p:pic>
                    <p:nvPicPr>
                      <p:cNvPr id="3717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053" y="1478767"/>
                        <a:ext cx="1947890" cy="48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920032"/>
              </p:ext>
            </p:extLst>
          </p:nvPr>
        </p:nvGraphicFramePr>
        <p:xfrm>
          <a:off x="4066655" y="1262867"/>
          <a:ext cx="281622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57" name="Equation" r:id="rId9" imgW="1384200" imgH="431640" progId="Equation.DSMT4">
                  <p:embed/>
                </p:oleObj>
              </mc:Choice>
              <mc:Fallback>
                <p:oleObj name="Equation" r:id="rId9" imgW="1384200" imgH="431640" progId="Equation.DSMT4">
                  <p:embed/>
                  <p:pic>
                    <p:nvPicPr>
                      <p:cNvPr id="37172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6655" y="1262867"/>
                        <a:ext cx="2816225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09600" y="908720"/>
            <a:ext cx="151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偶函数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609600" y="4077072"/>
            <a:ext cx="151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奇函数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51" b="62600"/>
          <a:stretch/>
        </p:blipFill>
        <p:spPr>
          <a:xfrm>
            <a:off x="1603683" y="2132856"/>
            <a:ext cx="4480485" cy="180478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57" t="57468" r="357" b="15672"/>
          <a:stretch/>
        </p:blipFill>
        <p:spPr>
          <a:xfrm>
            <a:off x="1603683" y="5198247"/>
            <a:ext cx="4480485" cy="139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b="1"/>
              <a:t>§13-2 </a:t>
            </a:r>
            <a:r>
              <a:rPr lang="zh-CN" altLang="en-US" sz="3600" b="1"/>
              <a:t>非正弦周期信号的傅里叶级数</a:t>
            </a:r>
          </a:p>
        </p:txBody>
      </p:sp>
      <p:graphicFrame>
        <p:nvGraphicFramePr>
          <p:cNvPr id="3717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002038"/>
              </p:ext>
            </p:extLst>
          </p:nvPr>
        </p:nvGraphicFramePr>
        <p:xfrm>
          <a:off x="1388808" y="1679440"/>
          <a:ext cx="4994844" cy="55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84" name="Equation" r:id="rId3" imgW="3327120" imgH="393480" progId="Equation.DSMT4">
                  <p:embed/>
                </p:oleObj>
              </mc:Choice>
              <mc:Fallback>
                <p:oleObj name="Equation" r:id="rId3" imgW="3327120" imgH="393480" progId="Equation.DSMT4">
                  <p:embed/>
                  <p:pic>
                    <p:nvPicPr>
                      <p:cNvPr id="3717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8808" y="1679440"/>
                        <a:ext cx="4994844" cy="55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438593"/>
              </p:ext>
            </p:extLst>
          </p:nvPr>
        </p:nvGraphicFramePr>
        <p:xfrm>
          <a:off x="1388808" y="2327512"/>
          <a:ext cx="5148791" cy="559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85" name="Equation" r:id="rId5" imgW="3263760" imgH="393480" progId="Equation.DSMT4">
                  <p:embed/>
                </p:oleObj>
              </mc:Choice>
              <mc:Fallback>
                <p:oleObj name="Equation" r:id="rId5" imgW="3263760" imgH="393480" progId="Equation.DSMT4">
                  <p:embed/>
                  <p:pic>
                    <p:nvPicPr>
                      <p:cNvPr id="3717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8808" y="2327512"/>
                        <a:ext cx="5148791" cy="559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419145"/>
              </p:ext>
            </p:extLst>
          </p:nvPr>
        </p:nvGraphicFramePr>
        <p:xfrm>
          <a:off x="1475656" y="3100884"/>
          <a:ext cx="1682178" cy="468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86" name="Equation" r:id="rId7" imgW="1028520" imgH="291960" progId="Equation.DSMT4">
                  <p:embed/>
                </p:oleObj>
              </mc:Choice>
              <mc:Fallback>
                <p:oleObj name="Equation" r:id="rId7" imgW="1028520" imgH="291960" progId="Equation.DSMT4">
                  <p:embed/>
                  <p:pic>
                    <p:nvPicPr>
                      <p:cNvPr id="3665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100884"/>
                        <a:ext cx="1682178" cy="4685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856418"/>
              </p:ext>
            </p:extLst>
          </p:nvPr>
        </p:nvGraphicFramePr>
        <p:xfrm>
          <a:off x="611560" y="908720"/>
          <a:ext cx="8274215" cy="739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87" name="Equation" r:id="rId9" imgW="4851360" imgH="431640" progId="Equation.DSMT4">
                  <p:embed/>
                </p:oleObj>
              </mc:Choice>
              <mc:Fallback>
                <p:oleObj name="Equation" r:id="rId9" imgW="4851360" imgH="431640" progId="Equation.DSMT4">
                  <p:embed/>
                  <p:pic>
                    <p:nvPicPr>
                      <p:cNvPr id="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908720"/>
                        <a:ext cx="8274215" cy="7393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855249"/>
              </p:ext>
            </p:extLst>
          </p:nvPr>
        </p:nvGraphicFramePr>
        <p:xfrm>
          <a:off x="4932040" y="2919114"/>
          <a:ext cx="1706901" cy="725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88" name="Equation" r:id="rId11" imgW="1130040" imgH="482400" progId="Equation.DSMT4">
                  <p:embed/>
                </p:oleObj>
              </mc:Choice>
              <mc:Fallback>
                <p:oleObj name="Equation" r:id="rId11" imgW="1130040" imgH="482400" progId="Equation.DSMT4">
                  <p:embed/>
                  <p:pic>
                    <p:nvPicPr>
                      <p:cNvPr id="3666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919114"/>
                        <a:ext cx="1706901" cy="7259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" t="7846" r="6619" b="15693"/>
          <a:stretch/>
        </p:blipFill>
        <p:spPr>
          <a:xfrm>
            <a:off x="995161" y="4230380"/>
            <a:ext cx="3432823" cy="24029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40" t="69971" r="16692" b="12174"/>
          <a:stretch/>
        </p:blipFill>
        <p:spPr>
          <a:xfrm>
            <a:off x="4932040" y="4396222"/>
            <a:ext cx="3131062" cy="212912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9600" y="3861048"/>
            <a:ext cx="3314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lt"/>
              </a:rPr>
              <a:t>幅度频谱：</a:t>
            </a:r>
            <a:r>
              <a:rPr lang="en-US" altLang="zh-CN" sz="2400" i="1" dirty="0" err="1" smtClean="0">
                <a:latin typeface="+mj-lt"/>
              </a:rPr>
              <a:t>A</a:t>
            </a:r>
            <a:r>
              <a:rPr lang="en-US" altLang="zh-CN" sz="2400" i="1" baseline="-25000" dirty="0" err="1" smtClean="0">
                <a:latin typeface="+mj-lt"/>
              </a:rPr>
              <a:t>km</a:t>
            </a:r>
            <a:r>
              <a:rPr lang="en-US" altLang="zh-CN" sz="2400" dirty="0" smtClean="0">
                <a:latin typeface="+mj-lt"/>
              </a:rPr>
              <a:t> – </a:t>
            </a:r>
            <a:r>
              <a:rPr lang="en-US" altLang="zh-CN" sz="2400" i="1" dirty="0" smtClean="0">
                <a:latin typeface="+mj-lt"/>
              </a:rPr>
              <a:t>k</a:t>
            </a:r>
            <a:r>
              <a:rPr lang="el-GR" altLang="zh-CN" sz="2400" i="1" dirty="0" smtClean="0">
                <a:latin typeface="+mj-lt"/>
                <a:cs typeface="Times New Roman" panose="02020603050405020304" pitchFamily="18" charset="0"/>
              </a:rPr>
              <a:t>ω</a:t>
            </a:r>
            <a:r>
              <a:rPr lang="en-US" altLang="zh-CN" sz="2400" baseline="-25000" dirty="0" smtClean="0">
                <a:latin typeface="+mj-lt"/>
                <a:cs typeface="Times New Roman" panose="02020603050405020304" pitchFamily="18" charset="0"/>
              </a:rPr>
              <a:t>1</a:t>
            </a:r>
            <a:endParaRPr lang="zh-CN" altLang="en-US" sz="2400" baseline="-25000" dirty="0">
              <a:latin typeface="+mj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76056" y="3861048"/>
            <a:ext cx="281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lt"/>
              </a:rPr>
              <a:t>相位</a:t>
            </a:r>
            <a:r>
              <a:rPr lang="zh-CN" altLang="en-US" sz="2400" dirty="0" smtClean="0">
                <a:latin typeface="+mj-lt"/>
              </a:rPr>
              <a:t>频谱：</a:t>
            </a:r>
            <a:r>
              <a:rPr lang="el-GR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400" i="1" baseline="-25000" dirty="0" smtClean="0">
                <a:latin typeface="+mj-lt"/>
              </a:rPr>
              <a:t>k</a:t>
            </a:r>
            <a:r>
              <a:rPr lang="en-US" altLang="zh-CN" sz="2400" dirty="0" smtClean="0">
                <a:latin typeface="+mj-lt"/>
              </a:rPr>
              <a:t> – </a:t>
            </a:r>
            <a:r>
              <a:rPr lang="en-US" altLang="zh-CN" sz="2400" i="1" dirty="0" smtClean="0">
                <a:latin typeface="+mj-lt"/>
              </a:rPr>
              <a:t>k</a:t>
            </a:r>
            <a:r>
              <a:rPr lang="el-GR" altLang="zh-CN" sz="2400" i="1" dirty="0" smtClean="0">
                <a:latin typeface="+mj-lt"/>
                <a:cs typeface="Times New Roman" panose="02020603050405020304" pitchFamily="18" charset="0"/>
              </a:rPr>
              <a:t>ω</a:t>
            </a:r>
            <a:r>
              <a:rPr lang="en-US" altLang="zh-CN" sz="2400" baseline="-25000" dirty="0" smtClean="0">
                <a:latin typeface="+mj-lt"/>
                <a:cs typeface="Times New Roman" panose="02020603050405020304" pitchFamily="18" charset="0"/>
              </a:rPr>
              <a:t>1</a:t>
            </a:r>
            <a:endParaRPr lang="zh-CN" altLang="en-US" sz="2400" baseline="-25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5" name="Rectangle 3"/>
          <p:cNvSpPr>
            <a:spLocks noGrp="1" noChangeArrowheads="1"/>
          </p:cNvSpPr>
          <p:nvPr>
            <p:ph type="title"/>
          </p:nvPr>
        </p:nvSpPr>
        <p:spPr>
          <a:solidFill>
            <a:schemeClr val="accent5">
              <a:lumMod val="90000"/>
            </a:schemeClr>
          </a:solidFill>
          <a:ln/>
        </p:spPr>
        <p:txBody>
          <a:bodyPr/>
          <a:lstStyle/>
          <a:p>
            <a:r>
              <a:rPr lang="zh-CN" altLang="en-US" sz="2400" dirty="0" smtClean="0">
                <a:latin typeface="+mj-lt"/>
              </a:rPr>
              <a:t>例</a:t>
            </a:r>
            <a:r>
              <a:rPr lang="en-US" altLang="zh-CN" sz="2400" dirty="0" smtClean="0">
                <a:latin typeface="+mj-lt"/>
              </a:rPr>
              <a:t>13-1 </a:t>
            </a:r>
            <a:r>
              <a:rPr lang="zh-CN" altLang="en-US" sz="2400" dirty="0" smtClean="0">
                <a:latin typeface="+mj-lt"/>
              </a:rPr>
              <a:t>矩形信号的傅里叶级数展开式及其频谱</a:t>
            </a:r>
            <a:endParaRPr lang="zh-CN" altLang="en-US" sz="2400" baseline="-25000" dirty="0">
              <a:latin typeface="+mj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" t="69971" r="16692" b="11570"/>
          <a:stretch/>
        </p:blipFill>
        <p:spPr>
          <a:xfrm>
            <a:off x="4736800" y="4471308"/>
            <a:ext cx="4299696" cy="140596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6" t="131" r="37296" b="83696"/>
          <a:stretch/>
        </p:blipFill>
        <p:spPr>
          <a:xfrm>
            <a:off x="618760" y="905109"/>
            <a:ext cx="2729104" cy="135356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5" t="19509" r="28354" b="30588"/>
          <a:stretch/>
        </p:blipFill>
        <p:spPr>
          <a:xfrm>
            <a:off x="4534710" y="941987"/>
            <a:ext cx="2773594" cy="328303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308304" y="1262759"/>
            <a:ext cx="144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j-lt"/>
              </a:rPr>
              <a:t>5</a:t>
            </a:r>
            <a:r>
              <a:rPr lang="zh-CN" altLang="en-US" sz="2400" dirty="0" smtClean="0">
                <a:latin typeface="+mj-lt"/>
              </a:rPr>
              <a:t>次谐波</a:t>
            </a:r>
            <a:endParaRPr lang="zh-CN" altLang="en-US" sz="2400" baseline="-250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08304" y="3031148"/>
            <a:ext cx="144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j-lt"/>
              </a:rPr>
              <a:t>11</a:t>
            </a:r>
            <a:r>
              <a:rPr lang="zh-CN" altLang="en-US" sz="2400" dirty="0" smtClean="0">
                <a:latin typeface="+mj-lt"/>
              </a:rPr>
              <a:t>次谐波</a:t>
            </a:r>
            <a:endParaRPr lang="zh-CN" altLang="en-US" sz="2400" baseline="-25000" dirty="0">
              <a:latin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247" t="31100" r="30330" b="59450"/>
          <a:stretch/>
        </p:blipFill>
        <p:spPr>
          <a:xfrm>
            <a:off x="618760" y="2161262"/>
            <a:ext cx="2454000" cy="105171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77" t="73598" r="33553" b="21969"/>
          <a:stretch/>
        </p:blipFill>
        <p:spPr>
          <a:xfrm>
            <a:off x="245557" y="4467379"/>
            <a:ext cx="2763075" cy="6578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402" t="43120" r="25313" b="52838"/>
          <a:stretch/>
        </p:blipFill>
        <p:spPr>
          <a:xfrm>
            <a:off x="245558" y="3212976"/>
            <a:ext cx="4224454" cy="57606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727" t="58439" r="41105" b="37332"/>
          <a:stretch/>
        </p:blipFill>
        <p:spPr>
          <a:xfrm>
            <a:off x="2254811" y="3789038"/>
            <a:ext cx="2245181" cy="668847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008632" y="4633837"/>
            <a:ext cx="1442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+mj-lt"/>
              </a:rPr>
              <a:t>k</a:t>
            </a:r>
            <a:r>
              <a:rPr lang="zh-CN" altLang="en-US" sz="2000" dirty="0" smtClean="0">
                <a:latin typeface="+mj-lt"/>
              </a:rPr>
              <a:t>为奇数</a:t>
            </a:r>
            <a:endParaRPr lang="zh-CN" altLang="en-US" sz="2000" baseline="-25000" dirty="0">
              <a:latin typeface="+mj-lt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81306" r="12691" b="14651"/>
          <a:stretch/>
        </p:blipFill>
        <p:spPr>
          <a:xfrm>
            <a:off x="35496" y="5733256"/>
            <a:ext cx="4824535" cy="432048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83640" y="5229200"/>
            <a:ext cx="3192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j-lt"/>
              </a:rPr>
              <a:t>得到傅里叶级数展开式：</a:t>
            </a:r>
            <a:endParaRPr lang="zh-CN" altLang="en-US" sz="2000" baseline="-25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236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8688</TotalTime>
  <Words>339</Words>
  <Application>Microsoft Office PowerPoint</Application>
  <PresentationFormat>全屏显示(4:3)</PresentationFormat>
  <Paragraphs>59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楷体_GB2312</vt:lpstr>
      <vt:lpstr>宋体</vt:lpstr>
      <vt:lpstr>Arial</vt:lpstr>
      <vt:lpstr>Times New Roman</vt:lpstr>
      <vt:lpstr>Wingdings</vt:lpstr>
      <vt:lpstr>Layers</vt:lpstr>
      <vt:lpstr>Equation</vt:lpstr>
      <vt:lpstr>第十三章 非正弦周期信号电路</vt:lpstr>
      <vt:lpstr>§13-1 非正弦周期信号</vt:lpstr>
      <vt:lpstr>§13-1 非正弦周期信号</vt:lpstr>
      <vt:lpstr>§13-2 非正弦周期信号的傅里叶级数</vt:lpstr>
      <vt:lpstr>§13-2 非正弦周期信号的傅里叶级数</vt:lpstr>
      <vt:lpstr>§13-2 非正弦周期信号的傅里叶级数</vt:lpstr>
      <vt:lpstr>§13-2 非正弦周期信号的傅里叶级数</vt:lpstr>
      <vt:lpstr>§13-2 非正弦周期信号的傅里叶级数</vt:lpstr>
      <vt:lpstr>例13-1 矩形信号的傅里叶级数展开式及其频谱</vt:lpstr>
      <vt:lpstr>§13.3 平均值、有效值、平均功率</vt:lpstr>
      <vt:lpstr>§13.3   平均值、有效值、平均功率</vt:lpstr>
      <vt:lpstr>§13.3 平均值、有效值、平均功率</vt:lpstr>
      <vt:lpstr>§13.3 平均值、有效值、平均功率</vt:lpstr>
      <vt:lpstr>§13.4 非正弦周期信号电路的谐波分析法</vt:lpstr>
      <vt:lpstr>例13-2 求RLC串联电路中电流i和电阻吸收的平均功率</vt:lpstr>
      <vt:lpstr>作业</vt:lpstr>
    </vt:vector>
  </TitlesOfParts>
  <Company>robot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电路基础</dc:title>
  <dc:creator>che</dc:creator>
  <cp:lastModifiedBy>Xu Lin</cp:lastModifiedBy>
  <cp:revision>117</cp:revision>
  <dcterms:created xsi:type="dcterms:W3CDTF">2008-01-26T07:22:55Z</dcterms:created>
  <dcterms:modified xsi:type="dcterms:W3CDTF">2019-05-23T01:59:51Z</dcterms:modified>
</cp:coreProperties>
</file>