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331" r:id="rId2"/>
    <p:sldId id="332" r:id="rId3"/>
    <p:sldId id="333" r:id="rId4"/>
    <p:sldId id="340" r:id="rId5"/>
    <p:sldId id="338" r:id="rId6"/>
    <p:sldId id="335" r:id="rId7"/>
    <p:sldId id="336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3226" autoAdjust="0"/>
  </p:normalViewPr>
  <p:slideViewPr>
    <p:cSldViewPr>
      <p:cViewPr varScale="1">
        <p:scale>
          <a:sx n="100" d="100"/>
          <a:sy n="100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1.wmf"/><Relationship Id="rId7" Type="http://schemas.openxmlformats.org/officeDocument/2006/relationships/image" Target="../media/image63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5.wmf"/><Relationship Id="rId5" Type="http://schemas.openxmlformats.org/officeDocument/2006/relationships/image" Target="../media/image62.wmf"/><Relationship Id="rId10" Type="http://schemas.openxmlformats.org/officeDocument/2006/relationships/image" Target="../media/image66.wmf"/><Relationship Id="rId4" Type="http://schemas.openxmlformats.org/officeDocument/2006/relationships/image" Target="../media/image3.wmf"/><Relationship Id="rId9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3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4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3.wmf"/><Relationship Id="rId7" Type="http://schemas.openxmlformats.org/officeDocument/2006/relationships/image" Target="../media/image2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2.wmf"/><Relationship Id="rId5" Type="http://schemas.openxmlformats.org/officeDocument/2006/relationships/image" Target="../media/image5.wmf"/><Relationship Id="rId10" Type="http://schemas.openxmlformats.org/officeDocument/2006/relationships/image" Target="../media/image26.wmf"/><Relationship Id="rId4" Type="http://schemas.openxmlformats.org/officeDocument/2006/relationships/image" Target="../media/image4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.wmf"/><Relationship Id="rId16" Type="http://schemas.openxmlformats.org/officeDocument/2006/relationships/image" Target="../media/image38.wmf"/><Relationship Id="rId1" Type="http://schemas.openxmlformats.org/officeDocument/2006/relationships/image" Target="../media/image1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4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.wmf"/><Relationship Id="rId7" Type="http://schemas.openxmlformats.org/officeDocument/2006/relationships/image" Target="../media/image5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3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3.wmf"/><Relationship Id="rId7" Type="http://schemas.openxmlformats.org/officeDocument/2006/relationships/image" Target="../media/image5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55.wmf"/><Relationship Id="rId5" Type="http://schemas.openxmlformats.org/officeDocument/2006/relationships/image" Target="../media/image13.wmf"/><Relationship Id="rId10" Type="http://schemas.openxmlformats.org/officeDocument/2006/relationships/image" Target="../media/image59.wmf"/><Relationship Id="rId4" Type="http://schemas.openxmlformats.org/officeDocument/2006/relationships/image" Target="../media/image4.wmf"/><Relationship Id="rId9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60DD42DD-A3DB-4C4C-B6E4-BEA13963B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D5CB78-5736-44F6-B959-2A6F32808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43D1-0261-44F4-961A-BC18C69303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824C1-726A-400E-AB60-C21587E4A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7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C1BE-3546-4190-B732-6E2D9C49B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8D7CD-74A0-4911-8DE0-245D80B7A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CBAA-DAE8-43FA-B371-97CDE69DA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5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88641"/>
            <a:ext cx="7886700" cy="64807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0AB60-8F71-4F32-8B08-0A33884B0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0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3D71E-C938-44A3-ADC6-AC021555F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E9573-83A6-4FFB-A944-664ED8F0B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2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2"/>
            <a:ext cx="8056562" cy="7200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D21E-EE2C-48B2-817C-E200281DF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6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2"/>
            <a:ext cx="8056562" cy="7200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95C1C-105D-4A40-81A6-767454BFA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3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3140968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641"/>
            <a:ext cx="8077200" cy="65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99464"/>
            <a:ext cx="8077200" cy="503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fld id="{7333EF3F-85F3-4611-82E3-6B12B8FF3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2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3.wmf"/><Relationship Id="rId22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7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0.bin"/><Relationship Id="rId24" Type="http://schemas.openxmlformats.org/officeDocument/2006/relationships/oleObject" Target="../embeddings/oleObject3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.wmf"/><Relationship Id="rId22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1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38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35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36.wmf"/><Relationship Id="rId8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latin typeface="宋体" panose="02010600030101010101" pitchFamily="2" charset="-122"/>
              </a:rPr>
              <a:t>第</a:t>
            </a:r>
            <a:r>
              <a:rPr lang="zh-CN" altLang="en-US" sz="3800" smtClean="0">
                <a:latin typeface="宋体" panose="02010600030101010101" pitchFamily="2" charset="-122"/>
              </a:rPr>
              <a:t>十六</a:t>
            </a:r>
            <a:r>
              <a:rPr lang="zh-CN" altLang="en-US" sz="3400" b="1" smtClean="0">
                <a:latin typeface="宋体" panose="02010600030101010101" pitchFamily="2" charset="-122"/>
              </a:rPr>
              <a:t>章 二端口网络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二端口网络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二端口的方程和参数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二端口的</a:t>
            </a:r>
            <a:r>
              <a:rPr lang="zh-CN" altLang="en-US" dirty="0" smtClean="0"/>
              <a:t>等效电路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§16-3  </a:t>
            </a:r>
            <a:r>
              <a:rPr lang="zh-CN" altLang="en-US" dirty="0" smtClean="0">
                <a:solidFill>
                  <a:schemeClr val="tx1"/>
                </a:solidFill>
              </a:rPr>
              <a:t>二端口的等效电路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11560" y="1052736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j-lt"/>
              </a:rPr>
              <a:t>T</a:t>
            </a:r>
            <a:r>
              <a:rPr lang="zh-CN" altLang="en-US" sz="2400" dirty="0" smtClean="0">
                <a:latin typeface="+mj-lt"/>
              </a:rPr>
              <a:t>形电路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1376" y="1184758"/>
            <a:ext cx="3527941" cy="1453356"/>
            <a:chOff x="4281376" y="1184758"/>
            <a:chExt cx="3527941" cy="1453356"/>
          </a:xfrm>
        </p:grpSpPr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7186317" y="135480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5148064" y="1340768"/>
              <a:ext cx="1541425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6748227" y="1545121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6972814" y="1571314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6972814" y="2074552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71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477079"/>
                </p:ext>
              </p:extLst>
            </p:nvPr>
          </p:nvGraphicFramePr>
          <p:xfrm>
            <a:off x="7220917" y="1865197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name="Equation" r:id="rId3" imgW="203112" imgH="241195" progId="Equation.DSMT4">
                    <p:embed/>
                  </p:oleObj>
                </mc:Choice>
                <mc:Fallback>
                  <p:oleObj name="Equation" r:id="rId3" imgW="203112" imgH="241195" progId="Equation.DSMT4">
                    <p:embed/>
                    <p:pic>
                      <p:nvPicPr>
                        <p:cNvPr id="71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0917" y="1865197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57308"/>
                </p:ext>
              </p:extLst>
            </p:nvPr>
          </p:nvGraphicFramePr>
          <p:xfrm>
            <a:off x="6819664" y="1184758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5" imgW="152334" imgH="241195" progId="Equation.DSMT4">
                    <p:embed/>
                  </p:oleObj>
                </mc:Choice>
                <mc:Fallback>
                  <p:oleObj name="Equation" r:id="rId5" imgW="152334" imgH="241195" progId="Equation.DSMT4">
                    <p:embed/>
                    <p:pic>
                      <p:nvPicPr>
                        <p:cNvPr id="71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9664" y="1184758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3"/>
            <p:cNvSpPr>
              <a:spLocks noChangeShapeType="1"/>
            </p:cNvSpPr>
            <p:nvPr/>
          </p:nvSpPr>
          <p:spPr bwMode="auto">
            <a:xfrm>
              <a:off x="4713176" y="1550677"/>
              <a:ext cx="2447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"/>
            <p:cNvSpPr>
              <a:spLocks noChangeShapeType="1"/>
            </p:cNvSpPr>
            <p:nvPr/>
          </p:nvSpPr>
          <p:spPr bwMode="auto">
            <a:xfrm>
              <a:off x="4713176" y="2451856"/>
              <a:ext cx="2447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640151" y="1515752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4640151" y="241534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4281376" y="1334777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281376" y="2271402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4786201" y="1550677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497276" y="1479239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570301" y="2120069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5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439191"/>
                </p:ext>
              </p:extLst>
            </p:nvPr>
          </p:nvGraphicFramePr>
          <p:xfrm>
            <a:off x="4497276" y="1838014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71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276" y="1838014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390405"/>
                </p:ext>
              </p:extLst>
            </p:nvPr>
          </p:nvGraphicFramePr>
          <p:xfrm>
            <a:off x="4857638" y="1190314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name="Equation" r:id="rId9" imgW="139639" imgH="241195" progId="Equation.DSMT4">
                    <p:embed/>
                  </p:oleObj>
                </mc:Choice>
                <mc:Fallback>
                  <p:oleObj name="Equation" r:id="rId9" imgW="139639" imgH="241195" progId="Equation.DSMT4">
                    <p:embed/>
                    <p:pic>
                      <p:nvPicPr>
                        <p:cNvPr id="71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638" y="1190314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 bwMode="auto">
            <a:xfrm>
              <a:off x="5295031" y="1474450"/>
              <a:ext cx="319844" cy="14401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301383" y="1474450"/>
              <a:ext cx="319844" cy="14401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5928762" y="1550677"/>
              <a:ext cx="0" cy="9011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矩形 58"/>
            <p:cNvSpPr/>
            <p:nvPr/>
          </p:nvSpPr>
          <p:spPr bwMode="auto">
            <a:xfrm>
              <a:off x="5866321" y="1864099"/>
              <a:ext cx="153583" cy="310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7166411" y="241534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7233055" y="223198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2’</a:t>
              </a:r>
              <a:endParaRPr lang="en-US" altLang="zh-CN" dirty="0"/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7166411" y="1503052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5252173" y="160607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6320779" y="162235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3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6032648" y="1859392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5898689" y="2413398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5898689" y="1509402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 bwMode="auto">
            <a:xfrm>
              <a:off x="5262964" y="1992015"/>
              <a:ext cx="393922" cy="393922"/>
            </a:xfrm>
            <a:prstGeom prst="arc">
              <a:avLst>
                <a:gd name="adj1" fmla="val 16200000"/>
                <a:gd name="adj2" fmla="val 8833620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弧形 70"/>
            <p:cNvSpPr/>
            <p:nvPr/>
          </p:nvSpPr>
          <p:spPr bwMode="auto">
            <a:xfrm>
              <a:off x="6324882" y="2023898"/>
              <a:ext cx="393922" cy="393922"/>
            </a:xfrm>
            <a:prstGeom prst="arc">
              <a:avLst>
                <a:gd name="adj1" fmla="val 2654347"/>
                <a:gd name="adj2" fmla="val 17184337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1735662"/>
                </p:ext>
              </p:extLst>
            </p:nvPr>
          </p:nvGraphicFramePr>
          <p:xfrm>
            <a:off x="5319863" y="2032607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8" name="Equation" r:id="rId11" imgW="139680" imgH="241200" progId="Equation.DSMT4">
                    <p:embed/>
                  </p:oleObj>
                </mc:Choice>
                <mc:Fallback>
                  <p:oleObj name="Equation" r:id="rId11" imgW="139680" imgH="241200" progId="Equation.DSMT4">
                    <p:embed/>
                    <p:pic>
                      <p:nvPicPr>
                        <p:cNvPr id="5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863" y="2032607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4362522"/>
                </p:ext>
              </p:extLst>
            </p:nvPr>
          </p:nvGraphicFramePr>
          <p:xfrm>
            <a:off x="6398204" y="2074302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" name="Equation" r:id="rId13" imgW="152280" imgH="241200" progId="Equation.DSMT4">
                    <p:embed/>
                  </p:oleObj>
                </mc:Choice>
                <mc:Fallback>
                  <p:oleObj name="Equation" r:id="rId13" imgW="152280" imgH="241200" progId="Equation.DSMT4">
                    <p:embed/>
                    <p:pic>
                      <p:nvPicPr>
                        <p:cNvPr id="71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204" y="2074302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37008"/>
              </p:ext>
            </p:extLst>
          </p:nvPr>
        </p:nvGraphicFramePr>
        <p:xfrm>
          <a:off x="1148011" y="2043686"/>
          <a:ext cx="2919933" cy="102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15" imgW="1447560" imgH="507960" progId="Equation.DSMT4">
                  <p:embed/>
                </p:oleObj>
              </mc:Choice>
              <mc:Fallback>
                <p:oleObj name="Equation" r:id="rId15" imgW="1447560" imgH="50796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011" y="2043686"/>
                        <a:ext cx="2919933" cy="102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5038613" y="3277344"/>
            <a:ext cx="2916237" cy="1447800"/>
            <a:chOff x="5435575" y="4964903"/>
            <a:chExt cx="2916237" cy="1447800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5867375" y="5325266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5"/>
            <p:cNvSpPr>
              <a:spLocks noChangeShapeType="1"/>
            </p:cNvSpPr>
            <p:nvPr/>
          </p:nvSpPr>
          <p:spPr bwMode="auto">
            <a:xfrm>
              <a:off x="5867375" y="6117428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7199287" y="5325266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>
              <a:off x="7199287" y="611742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5794350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7704112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700937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5794350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5435575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5435575" y="604599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7775550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7775550" y="59729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6372200" y="5037928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5940400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H="1">
              <a:off x="7308825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 Box 20"/>
            <p:cNvSpPr txBox="1">
              <a:spLocks noChangeArrowheads="1"/>
            </p:cNvSpPr>
            <p:nvPr/>
          </p:nvSpPr>
          <p:spPr bwMode="auto">
            <a:xfrm>
              <a:off x="5651475" y="5253828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5724500" y="5757066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7380312" y="5253828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7380312" y="5757066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9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6288930"/>
                </p:ext>
              </p:extLst>
            </p:nvPr>
          </p:nvGraphicFramePr>
          <p:xfrm>
            <a:off x="5651475" y="5612603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1" name="Equation" r:id="rId17" imgW="190417" imgH="241195" progId="Equation.DSMT4">
                    <p:embed/>
                  </p:oleObj>
                </mc:Choice>
                <mc:Fallback>
                  <p:oleObj name="Equation" r:id="rId17" imgW="190417" imgH="241195" progId="Equation.DSMT4">
                    <p:embed/>
                    <p:pic>
                      <p:nvPicPr>
                        <p:cNvPr id="616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5612603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315018"/>
                </p:ext>
              </p:extLst>
            </p:nvPr>
          </p:nvGraphicFramePr>
          <p:xfrm>
            <a:off x="7319937" y="5557143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2" name="Equation" r:id="rId18" imgW="203112" imgH="241195" progId="Equation.DSMT4">
                    <p:embed/>
                  </p:oleObj>
                </mc:Choice>
                <mc:Fallback>
                  <p:oleObj name="Equation" r:id="rId18" imgW="203112" imgH="241195" progId="Equation.DSMT4">
                    <p:embed/>
                    <p:pic>
                      <p:nvPicPr>
                        <p:cNvPr id="616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937" y="5557143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749568"/>
                </p:ext>
              </p:extLst>
            </p:nvPr>
          </p:nvGraphicFramePr>
          <p:xfrm>
            <a:off x="6011837" y="4964903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3" name="Equation" r:id="rId19" imgW="139639" imgH="241195" progId="Equation.DSMT4">
                    <p:embed/>
                  </p:oleObj>
                </mc:Choice>
                <mc:Fallback>
                  <p:oleObj name="Equation" r:id="rId19" imgW="139639" imgH="241195" progId="Equation.DSMT4">
                    <p:embed/>
                    <p:pic>
                      <p:nvPicPr>
                        <p:cNvPr id="616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4964903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974041"/>
                </p:ext>
              </p:extLst>
            </p:nvPr>
          </p:nvGraphicFramePr>
          <p:xfrm>
            <a:off x="7380262" y="4964903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" name="Equation" r:id="rId20" imgW="152334" imgH="241195" progId="Equation.DSMT4">
                    <p:embed/>
                  </p:oleObj>
                </mc:Choice>
                <mc:Fallback>
                  <p:oleObj name="Equation" r:id="rId20" imgW="152334" imgH="241195" progId="Equation.DSMT4">
                    <p:embed/>
                    <p:pic>
                      <p:nvPicPr>
                        <p:cNvPr id="617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4964903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87175"/>
              </p:ext>
            </p:extLst>
          </p:nvPr>
        </p:nvGraphicFramePr>
        <p:xfrm>
          <a:off x="2216898" y="3621261"/>
          <a:ext cx="23590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Equation" r:id="rId21" imgW="1104840" imgH="482400" progId="Equation.DSMT4">
                  <p:embed/>
                </p:oleObj>
              </mc:Choice>
              <mc:Fallback>
                <p:oleObj name="Equation" r:id="rId21" imgW="1104840" imgH="4824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898" y="3621261"/>
                        <a:ext cx="23590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907426" y="3147012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前面已知：</a:t>
            </a:r>
            <a:endParaRPr lang="zh-CN" altLang="en-US" sz="2400" dirty="0"/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907427" y="4875683"/>
            <a:ext cx="1432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则有：</a:t>
            </a:r>
            <a:endParaRPr lang="zh-CN" altLang="en-US" sz="2400" dirty="0"/>
          </a:p>
        </p:txBody>
      </p:sp>
      <p:graphicFrame>
        <p:nvGraphicFramePr>
          <p:cNvPr id="1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77917"/>
              </p:ext>
            </p:extLst>
          </p:nvPr>
        </p:nvGraphicFramePr>
        <p:xfrm>
          <a:off x="2247848" y="5106515"/>
          <a:ext cx="18446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Equation" r:id="rId23" imgW="863280" imgH="685800" progId="Equation.DSMT4">
                  <p:embed/>
                </p:oleObj>
              </mc:Choice>
              <mc:Fallback>
                <p:oleObj name="Equation" r:id="rId23" imgW="863280" imgH="685800" progId="Equation.DSMT4">
                  <p:embed/>
                  <p:pic>
                    <p:nvPicPr>
                      <p:cNvPr id="10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48" y="5106515"/>
                        <a:ext cx="184467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28"/>
          <p:cNvSpPr txBox="1">
            <a:spLocks noChangeArrowheads="1"/>
          </p:cNvSpPr>
          <p:nvPr/>
        </p:nvSpPr>
        <p:spPr bwMode="auto">
          <a:xfrm>
            <a:off x="784709" y="1599183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网孔电流方程：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38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§16-3  </a:t>
            </a:r>
            <a:r>
              <a:rPr lang="zh-CN" altLang="en-US" dirty="0" smtClean="0">
                <a:solidFill>
                  <a:schemeClr val="tx1"/>
                </a:solidFill>
              </a:rPr>
              <a:t>二端口的等效电路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83568" y="1086288"/>
            <a:ext cx="3605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若二端口内部含有受控源</a:t>
            </a:r>
            <a:endParaRPr lang="zh-CN" altLang="en-US" sz="240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626470" y="1442867"/>
            <a:ext cx="2916237" cy="1447800"/>
            <a:chOff x="5435575" y="4964903"/>
            <a:chExt cx="2916237" cy="1447800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5867375" y="5325266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5"/>
            <p:cNvSpPr>
              <a:spLocks noChangeShapeType="1"/>
            </p:cNvSpPr>
            <p:nvPr/>
          </p:nvSpPr>
          <p:spPr bwMode="auto">
            <a:xfrm>
              <a:off x="5867375" y="6117428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7199287" y="5325266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>
              <a:off x="7199287" y="611742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5794350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7704112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700937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5794350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5435575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5435575" y="604599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7775550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7775550" y="59729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6372200" y="5037928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5940400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H="1">
              <a:off x="7308825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 Box 20"/>
            <p:cNvSpPr txBox="1">
              <a:spLocks noChangeArrowheads="1"/>
            </p:cNvSpPr>
            <p:nvPr/>
          </p:nvSpPr>
          <p:spPr bwMode="auto">
            <a:xfrm>
              <a:off x="5651475" y="5253828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5724500" y="5757066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7380312" y="5253828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7380312" y="5757066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96" name="Object 26"/>
            <p:cNvGraphicFramePr>
              <a:graphicFrameLocks noChangeAspect="1"/>
            </p:cNvGraphicFramePr>
            <p:nvPr/>
          </p:nvGraphicFramePr>
          <p:xfrm>
            <a:off x="5651475" y="5612603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8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9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5612603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7"/>
            <p:cNvGraphicFramePr>
              <a:graphicFrameLocks noChangeAspect="1"/>
            </p:cNvGraphicFramePr>
            <p:nvPr/>
          </p:nvGraphicFramePr>
          <p:xfrm>
            <a:off x="7319937" y="5557143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9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9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937" y="5557143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8"/>
            <p:cNvGraphicFramePr>
              <a:graphicFrameLocks noChangeAspect="1"/>
            </p:cNvGraphicFramePr>
            <p:nvPr/>
          </p:nvGraphicFramePr>
          <p:xfrm>
            <a:off x="6011837" y="4964903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0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9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4964903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29"/>
            <p:cNvGraphicFramePr>
              <a:graphicFrameLocks noChangeAspect="1"/>
            </p:cNvGraphicFramePr>
            <p:nvPr/>
          </p:nvGraphicFramePr>
          <p:xfrm>
            <a:off x="7380262" y="4964903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1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9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4964903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3455"/>
              </p:ext>
            </p:extLst>
          </p:nvPr>
        </p:nvGraphicFramePr>
        <p:xfrm>
          <a:off x="1068335" y="1606568"/>
          <a:ext cx="23590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11" imgW="1104840" imgH="482400" progId="Equation.DSMT4">
                  <p:embed/>
                </p:oleObj>
              </mc:Choice>
              <mc:Fallback>
                <p:oleObj name="Equation" r:id="rId11" imgW="1104840" imgH="482400" progId="Equation.DSMT4">
                  <p:embed/>
                  <p:pic>
                    <p:nvPicPr>
                      <p:cNvPr id="10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35" y="1606568"/>
                        <a:ext cx="23590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53528"/>
              </p:ext>
            </p:extLst>
          </p:nvPr>
        </p:nvGraphicFramePr>
        <p:xfrm>
          <a:off x="2786554" y="5405809"/>
          <a:ext cx="1523786" cy="121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13" imgW="863280" imgH="685800" progId="Equation.DSMT4">
                  <p:embed/>
                </p:oleObj>
              </mc:Choice>
              <mc:Fallback>
                <p:oleObj name="Equation" r:id="rId13" imgW="863280" imgH="685800" progId="Equation.DSMT4">
                  <p:embed/>
                  <p:pic>
                    <p:nvPicPr>
                      <p:cNvPr id="1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554" y="5405809"/>
                        <a:ext cx="1523786" cy="1211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74052"/>
              </p:ext>
            </p:extLst>
          </p:nvPr>
        </p:nvGraphicFramePr>
        <p:xfrm>
          <a:off x="4151313" y="1093788"/>
          <a:ext cx="1223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093788"/>
                        <a:ext cx="1223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9002"/>
              </p:ext>
            </p:extLst>
          </p:nvPr>
        </p:nvGraphicFramePr>
        <p:xfrm>
          <a:off x="965104" y="3525741"/>
          <a:ext cx="42846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17" imgW="2006280" imgH="253800" progId="Equation.DSMT4">
                  <p:embed/>
                </p:oleObj>
              </mc:Choice>
              <mc:Fallback>
                <p:oleObj name="Equation" r:id="rId17" imgW="2006280" imgH="253800" progId="Equation.DSMT4">
                  <p:embed/>
                  <p:pic>
                    <p:nvPicPr>
                      <p:cNvPr id="10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04" y="3525741"/>
                        <a:ext cx="42846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28"/>
          <p:cNvSpPr txBox="1">
            <a:spLocks noChangeArrowheads="1"/>
          </p:cNvSpPr>
          <p:nvPr/>
        </p:nvSpPr>
        <p:spPr bwMode="auto">
          <a:xfrm>
            <a:off x="844677" y="3072550"/>
            <a:ext cx="7317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先构建一个不含受控源的电路，再加上受控源</a:t>
            </a:r>
            <a:endParaRPr lang="zh-CN" altLang="en-US" sz="2400" dirty="0"/>
          </a:p>
        </p:txBody>
      </p:sp>
      <p:graphicFrame>
        <p:nvGraphicFramePr>
          <p:cNvPr id="10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82139"/>
              </p:ext>
            </p:extLst>
          </p:nvPr>
        </p:nvGraphicFramePr>
        <p:xfrm>
          <a:off x="977900" y="4110211"/>
          <a:ext cx="4257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19" imgW="1993680" imgH="253800" progId="Equation.DSMT4">
                  <p:embed/>
                </p:oleObj>
              </mc:Choice>
              <mc:Fallback>
                <p:oleObj name="Equation" r:id="rId19" imgW="1993680" imgH="253800" progId="Equation.DSMT4">
                  <p:embed/>
                  <p:pic>
                    <p:nvPicPr>
                      <p:cNvPr id="7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110211"/>
                        <a:ext cx="4257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72000" y="4890464"/>
            <a:ext cx="4315314" cy="1490864"/>
            <a:chOff x="4572000" y="4890464"/>
            <a:chExt cx="4315314" cy="1490864"/>
          </a:xfrm>
        </p:grpSpPr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8264314" y="5098019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7038851" y="528833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8100069" y="5314528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8100069" y="5817766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71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208079"/>
                </p:ext>
              </p:extLst>
            </p:nvPr>
          </p:nvGraphicFramePr>
          <p:xfrm>
            <a:off x="8298914" y="5608411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" name="Equation" r:id="rId21" imgW="203112" imgH="241195" progId="Equation.DSMT4">
                    <p:embed/>
                  </p:oleObj>
                </mc:Choice>
                <mc:Fallback>
                  <p:oleObj name="Equation" r:id="rId21" imgW="203112" imgH="241195" progId="Equation.DSMT4">
                    <p:embed/>
                    <p:pic>
                      <p:nvPicPr>
                        <p:cNvPr id="71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8914" y="5608411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457037"/>
                </p:ext>
              </p:extLst>
            </p:nvPr>
          </p:nvGraphicFramePr>
          <p:xfrm>
            <a:off x="7110288" y="4927972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" name="Equation" r:id="rId22" imgW="152334" imgH="241195" progId="Equation.DSMT4">
                    <p:embed/>
                  </p:oleObj>
                </mc:Choice>
                <mc:Fallback>
                  <p:oleObj name="Equation" r:id="rId22" imgW="152334" imgH="241195" progId="Equation.DSMT4">
                    <p:embed/>
                    <p:pic>
                      <p:nvPicPr>
                        <p:cNvPr id="71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288" y="4927972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3"/>
            <p:cNvSpPr>
              <a:spLocks noChangeShapeType="1"/>
            </p:cNvSpPr>
            <p:nvPr/>
          </p:nvSpPr>
          <p:spPr bwMode="auto">
            <a:xfrm>
              <a:off x="5003800" y="5293891"/>
              <a:ext cx="3250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"/>
            <p:cNvSpPr>
              <a:spLocks noChangeShapeType="1"/>
            </p:cNvSpPr>
            <p:nvPr/>
          </p:nvSpPr>
          <p:spPr bwMode="auto">
            <a:xfrm>
              <a:off x="5003800" y="6195070"/>
              <a:ext cx="32605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930775" y="525896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4930775" y="6158558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4572000" y="507799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572000" y="601461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5076825" y="5293891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787900" y="5222453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860925" y="5863283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5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619529"/>
                </p:ext>
              </p:extLst>
            </p:nvPr>
          </p:nvGraphicFramePr>
          <p:xfrm>
            <a:off x="4787900" y="5581228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" name="Equation" r:id="rId23" imgW="190417" imgH="241195" progId="Equation.DSMT4">
                    <p:embed/>
                  </p:oleObj>
                </mc:Choice>
                <mc:Fallback>
                  <p:oleObj name="Equation" r:id="rId23" imgW="190417" imgH="241195" progId="Equation.DSMT4">
                    <p:embed/>
                    <p:pic>
                      <p:nvPicPr>
                        <p:cNvPr id="5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0" y="5581228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296859"/>
                </p:ext>
              </p:extLst>
            </p:nvPr>
          </p:nvGraphicFramePr>
          <p:xfrm>
            <a:off x="5148262" y="4933528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" name="Equation" r:id="rId24" imgW="139639" imgH="241195" progId="Equation.DSMT4">
                    <p:embed/>
                  </p:oleObj>
                </mc:Choice>
                <mc:Fallback>
                  <p:oleObj name="Equation" r:id="rId24" imgW="139639" imgH="241195" progId="Equation.DSMT4">
                    <p:embed/>
                    <p:pic>
                      <p:nvPicPr>
                        <p:cNvPr id="5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62" y="4933528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 bwMode="auto">
            <a:xfrm>
              <a:off x="5585655" y="5217664"/>
              <a:ext cx="319844" cy="14401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592007" y="5217664"/>
              <a:ext cx="319844" cy="14401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6219386" y="5293891"/>
              <a:ext cx="0" cy="9011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矩形 58"/>
            <p:cNvSpPr/>
            <p:nvPr/>
          </p:nvSpPr>
          <p:spPr bwMode="auto">
            <a:xfrm>
              <a:off x="6156945" y="5607313"/>
              <a:ext cx="153583" cy="310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8244408" y="6158558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8311052" y="5975202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2’</a:t>
              </a:r>
              <a:endParaRPr lang="en-US" altLang="zh-CN" dirty="0"/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8244408" y="524626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5542797" y="534928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6611403" y="5365567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3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6323272" y="560260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Z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6189313" y="6156612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6189313" y="5252616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7535688" y="5189560"/>
              <a:ext cx="420688" cy="203993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1326025"/>
                </p:ext>
              </p:extLst>
            </p:nvPr>
          </p:nvGraphicFramePr>
          <p:xfrm>
            <a:off x="7414815" y="4890464"/>
            <a:ext cx="805232" cy="25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1" name="Equation" r:id="rId25" imgW="799920" imgH="253800" progId="Equation.DSMT4">
                    <p:embed/>
                  </p:oleObj>
                </mc:Choice>
                <mc:Fallback>
                  <p:oleObj name="Equation" r:id="rId25" imgW="799920" imgH="253800" progId="Equation.DSMT4">
                    <p:embed/>
                    <p:pic>
                      <p:nvPicPr>
                        <p:cNvPr id="10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4815" y="4890464"/>
                          <a:ext cx="805232" cy="25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7801685" y="5266742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109" name="Text Box 22"/>
            <p:cNvSpPr txBox="1">
              <a:spLocks noChangeArrowheads="1"/>
            </p:cNvSpPr>
            <p:nvPr/>
          </p:nvSpPr>
          <p:spPr bwMode="auto">
            <a:xfrm>
              <a:off x="7380509" y="5229200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§16-3  </a:t>
            </a:r>
            <a:r>
              <a:rPr lang="zh-CN" altLang="en-US" dirty="0" smtClean="0">
                <a:solidFill>
                  <a:schemeClr val="tx1"/>
                </a:solidFill>
              </a:rPr>
              <a:t>二端口的等效电路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11560" y="1052736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sz="2400" dirty="0" smtClean="0">
                <a:latin typeface="+mj-lt"/>
              </a:rPr>
              <a:t>π</a:t>
            </a:r>
            <a:r>
              <a:rPr lang="zh-CN" altLang="en-US" sz="2400" dirty="0" smtClean="0">
                <a:latin typeface="+mj-lt"/>
              </a:rPr>
              <a:t>形电路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186317" y="1354805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148064" y="1340768"/>
            <a:ext cx="1541425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6748227" y="1545121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6972814" y="1571314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+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972814" y="2074552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7220917" y="1865197"/>
          <a:ext cx="2651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7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917" y="1865197"/>
                        <a:ext cx="2651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6819664" y="1184758"/>
          <a:ext cx="1984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7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664" y="1184758"/>
                        <a:ext cx="1984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3"/>
          <p:cNvSpPr>
            <a:spLocks noChangeShapeType="1"/>
          </p:cNvSpPr>
          <p:nvPr/>
        </p:nvSpPr>
        <p:spPr bwMode="auto">
          <a:xfrm>
            <a:off x="4713176" y="1550677"/>
            <a:ext cx="2447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4713176" y="2451856"/>
            <a:ext cx="2447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4640151" y="1515752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640151" y="2415344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4281376" y="1334777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281376" y="2271402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1’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4786201" y="1550677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4497276" y="1479239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+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4570301" y="2120069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graphicFrame>
        <p:nvGraphicFramePr>
          <p:cNvPr id="56" name="Object 23"/>
          <p:cNvGraphicFramePr>
            <a:graphicFrameLocks noChangeAspect="1"/>
          </p:cNvGraphicFramePr>
          <p:nvPr/>
        </p:nvGraphicFramePr>
        <p:xfrm>
          <a:off x="4497276" y="1838014"/>
          <a:ext cx="2476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5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276" y="1838014"/>
                        <a:ext cx="2476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4857638" y="1190314"/>
          <a:ext cx="1809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9" imgW="139639" imgH="241195" progId="Equation.DSMT4">
                  <p:embed/>
                </p:oleObj>
              </mc:Choice>
              <mc:Fallback>
                <p:oleObj name="Equation" r:id="rId9" imgW="139639" imgH="241195" progId="Equation.DSMT4">
                  <p:embed/>
                  <p:pic>
                    <p:nvPicPr>
                      <p:cNvPr id="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38" y="1190314"/>
                        <a:ext cx="1809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 bwMode="auto">
          <a:xfrm>
            <a:off x="5764324" y="1474450"/>
            <a:ext cx="319844" cy="14401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319927" y="1550677"/>
            <a:ext cx="0" cy="9011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5257486" y="1864099"/>
            <a:ext cx="153583" cy="3107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7166411" y="2415344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7233055" y="22319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2’</a:t>
            </a:r>
            <a:endParaRPr lang="en-US" altLang="zh-CN" dirty="0"/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7166411" y="1503052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379227" y="18046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1</a:t>
            </a:r>
            <a:endParaRPr lang="en-US" altLang="zh-CN" baseline="-25000" dirty="0">
              <a:latin typeface="+mj-lt"/>
            </a:endParaRPr>
          </a:p>
        </p:txBody>
      </p:sp>
      <p:sp>
        <p:nvSpPr>
          <p:cNvPr id="68" name="Oval 10"/>
          <p:cNvSpPr>
            <a:spLocks noChangeArrowheads="1"/>
          </p:cNvSpPr>
          <p:nvPr/>
        </p:nvSpPr>
        <p:spPr bwMode="auto">
          <a:xfrm>
            <a:off x="5289854" y="2413398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10"/>
          <p:cNvSpPr>
            <a:spLocks noChangeArrowheads="1"/>
          </p:cNvSpPr>
          <p:nvPr/>
        </p:nvSpPr>
        <p:spPr bwMode="auto">
          <a:xfrm>
            <a:off x="5289854" y="1509402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907426" y="1979599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+mj-lt"/>
              </a:rPr>
              <a:t>由例</a:t>
            </a:r>
            <a:r>
              <a:rPr lang="en-US" altLang="zh-CN" sz="2400" dirty="0" smtClean="0">
                <a:latin typeface="+mj-lt"/>
              </a:rPr>
              <a:t>16-1</a:t>
            </a:r>
            <a:r>
              <a:rPr lang="zh-CN" altLang="en-US" sz="2400" dirty="0" smtClean="0">
                <a:latin typeface="+mj-lt"/>
              </a:rPr>
              <a:t>，</a:t>
            </a:r>
            <a:endParaRPr lang="zh-CN" altLang="en-US" sz="2400" dirty="0">
              <a:latin typeface="+mj-lt"/>
            </a:endParaRPr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907427" y="4446202"/>
            <a:ext cx="1432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则有：</a:t>
            </a:r>
            <a:endParaRPr lang="zh-CN" altLang="en-US" sz="2400" dirty="0"/>
          </a:p>
        </p:txBody>
      </p:sp>
      <p:graphicFrame>
        <p:nvGraphicFramePr>
          <p:cNvPr id="1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38275"/>
              </p:ext>
            </p:extLst>
          </p:nvPr>
        </p:nvGraphicFramePr>
        <p:xfrm>
          <a:off x="2051720" y="4797152"/>
          <a:ext cx="20891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11" imgW="977760" imgH="685800" progId="Equation.DSMT4">
                  <p:embed/>
                </p:oleObj>
              </mc:Choice>
              <mc:Fallback>
                <p:oleObj name="Equation" r:id="rId11" imgW="977760" imgH="685800" progId="Equation.DSMT4">
                  <p:embed/>
                  <p:pic>
                    <p:nvPicPr>
                      <p:cNvPr id="1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97152"/>
                        <a:ext cx="20891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连接符 68"/>
          <p:cNvCxnSpPr/>
          <p:nvPr/>
        </p:nvCxnSpPr>
        <p:spPr bwMode="auto">
          <a:xfrm>
            <a:off x="6436832" y="1550677"/>
            <a:ext cx="0" cy="9011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矩形 72"/>
          <p:cNvSpPr/>
          <p:nvPr/>
        </p:nvSpPr>
        <p:spPr bwMode="auto">
          <a:xfrm>
            <a:off x="6374391" y="1864099"/>
            <a:ext cx="153583" cy="3107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Oval 10"/>
          <p:cNvSpPr>
            <a:spLocks noChangeArrowheads="1"/>
          </p:cNvSpPr>
          <p:nvPr/>
        </p:nvSpPr>
        <p:spPr bwMode="auto">
          <a:xfrm>
            <a:off x="6406759" y="2413398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6406759" y="1509402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5726817" y="1577231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2</a:t>
            </a:r>
            <a:endParaRPr lang="en-US" altLang="zh-CN" baseline="-25000" dirty="0">
              <a:latin typeface="+mj-lt"/>
            </a:endParaRPr>
          </a:p>
        </p:txBody>
      </p:sp>
      <p:sp>
        <p:nvSpPr>
          <p:cNvPr id="108" name="Text Box 11"/>
          <p:cNvSpPr txBox="1">
            <a:spLocks noChangeArrowheads="1"/>
          </p:cNvSpPr>
          <p:nvPr/>
        </p:nvSpPr>
        <p:spPr bwMode="auto">
          <a:xfrm>
            <a:off x="6012160" y="185274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3</a:t>
            </a:r>
            <a:endParaRPr lang="en-US" altLang="zh-CN" baseline="-25000" dirty="0">
              <a:latin typeface="+mj-lt"/>
            </a:endParaRPr>
          </a:p>
        </p:txBody>
      </p:sp>
      <p:graphicFrame>
        <p:nvGraphicFramePr>
          <p:cNvPr id="10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26378"/>
              </p:ext>
            </p:extLst>
          </p:nvPr>
        </p:nvGraphicFramePr>
        <p:xfrm>
          <a:off x="1460246" y="2484835"/>
          <a:ext cx="14097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13" imgW="660240" imgH="685800" progId="Equation.DSMT4">
                  <p:embed/>
                </p:oleObj>
              </mc:Choice>
              <mc:Fallback>
                <p:oleObj name="Equation" r:id="rId13" imgW="660240" imgH="6858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246" y="2484835"/>
                        <a:ext cx="14097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3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§16-3  </a:t>
            </a:r>
            <a:r>
              <a:rPr lang="zh-CN" altLang="en-US" dirty="0" smtClean="0">
                <a:solidFill>
                  <a:schemeClr val="tx1"/>
                </a:solidFill>
              </a:rPr>
              <a:t>二端口的等效电路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11560" y="1052736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sz="2400" dirty="0" smtClean="0">
                <a:latin typeface="+mj-lt"/>
              </a:rPr>
              <a:t>π</a:t>
            </a:r>
            <a:r>
              <a:rPr lang="zh-CN" altLang="en-US" sz="2400" dirty="0" smtClean="0">
                <a:latin typeface="+mj-lt"/>
              </a:rPr>
              <a:t>形电路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197472" y="1354805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159219" y="1340768"/>
            <a:ext cx="1541425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7759382" y="1545121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983969" y="1571314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+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983969" y="2074552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33905"/>
              </p:ext>
            </p:extLst>
          </p:nvPr>
        </p:nvGraphicFramePr>
        <p:xfrm>
          <a:off x="8232072" y="1865197"/>
          <a:ext cx="2651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7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072" y="1865197"/>
                        <a:ext cx="2651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55978"/>
              </p:ext>
            </p:extLst>
          </p:nvPr>
        </p:nvGraphicFramePr>
        <p:xfrm>
          <a:off x="7830819" y="1184758"/>
          <a:ext cx="1984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7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819" y="1184758"/>
                        <a:ext cx="1984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3"/>
          <p:cNvSpPr>
            <a:spLocks noChangeShapeType="1"/>
          </p:cNvSpPr>
          <p:nvPr/>
        </p:nvSpPr>
        <p:spPr bwMode="auto">
          <a:xfrm>
            <a:off x="5724331" y="1550677"/>
            <a:ext cx="2447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5724331" y="2451856"/>
            <a:ext cx="2447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5651306" y="1515752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5651306" y="2415344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292531" y="1334777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5292531" y="2271402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1’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5797356" y="1550677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508431" y="1479239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+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5581456" y="2120069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graphicFrame>
        <p:nvGraphicFramePr>
          <p:cNvPr id="5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67936"/>
              </p:ext>
            </p:extLst>
          </p:nvPr>
        </p:nvGraphicFramePr>
        <p:xfrm>
          <a:off x="5508431" y="1838014"/>
          <a:ext cx="2476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5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31" y="1838014"/>
                        <a:ext cx="2476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36101"/>
              </p:ext>
            </p:extLst>
          </p:nvPr>
        </p:nvGraphicFramePr>
        <p:xfrm>
          <a:off x="5868793" y="1190314"/>
          <a:ext cx="1809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9" imgW="139639" imgH="241195" progId="Equation.DSMT4">
                  <p:embed/>
                </p:oleObj>
              </mc:Choice>
              <mc:Fallback>
                <p:oleObj name="Equation" r:id="rId9" imgW="139639" imgH="241195" progId="Equation.DSMT4">
                  <p:embed/>
                  <p:pic>
                    <p:nvPicPr>
                      <p:cNvPr id="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793" y="1190314"/>
                        <a:ext cx="1809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 bwMode="auto">
          <a:xfrm>
            <a:off x="6775479" y="1474450"/>
            <a:ext cx="319844" cy="14401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1082" y="1550677"/>
            <a:ext cx="0" cy="9011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6268641" y="1864099"/>
            <a:ext cx="153583" cy="3107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8177566" y="2415344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8244210" y="22319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2’</a:t>
            </a:r>
            <a:endParaRPr lang="en-US" altLang="zh-CN" dirty="0"/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8177566" y="1503052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6390382" y="18046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1</a:t>
            </a:r>
            <a:endParaRPr lang="en-US" altLang="zh-CN" baseline="-25000" dirty="0">
              <a:latin typeface="+mj-lt"/>
            </a:endParaRPr>
          </a:p>
        </p:txBody>
      </p:sp>
      <p:sp>
        <p:nvSpPr>
          <p:cNvPr id="68" name="Oval 10"/>
          <p:cNvSpPr>
            <a:spLocks noChangeArrowheads="1"/>
          </p:cNvSpPr>
          <p:nvPr/>
        </p:nvSpPr>
        <p:spPr bwMode="auto">
          <a:xfrm>
            <a:off x="6301009" y="2413398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10"/>
          <p:cNvSpPr>
            <a:spLocks noChangeArrowheads="1"/>
          </p:cNvSpPr>
          <p:nvPr/>
        </p:nvSpPr>
        <p:spPr bwMode="auto">
          <a:xfrm>
            <a:off x="6301009" y="1509402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 bwMode="auto">
          <a:xfrm>
            <a:off x="7447987" y="1550677"/>
            <a:ext cx="0" cy="9011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矩形 72"/>
          <p:cNvSpPr/>
          <p:nvPr/>
        </p:nvSpPr>
        <p:spPr bwMode="auto">
          <a:xfrm>
            <a:off x="7385546" y="1864099"/>
            <a:ext cx="153583" cy="3107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Oval 10"/>
          <p:cNvSpPr>
            <a:spLocks noChangeArrowheads="1"/>
          </p:cNvSpPr>
          <p:nvPr/>
        </p:nvSpPr>
        <p:spPr bwMode="auto">
          <a:xfrm>
            <a:off x="7417914" y="2413398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7417914" y="1509402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6737972" y="1577231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2</a:t>
            </a:r>
            <a:endParaRPr lang="en-US" altLang="zh-CN" baseline="-25000" dirty="0">
              <a:latin typeface="+mj-lt"/>
            </a:endParaRPr>
          </a:p>
        </p:txBody>
      </p:sp>
      <p:sp>
        <p:nvSpPr>
          <p:cNvPr id="108" name="Text Box 11"/>
          <p:cNvSpPr txBox="1">
            <a:spLocks noChangeArrowheads="1"/>
          </p:cNvSpPr>
          <p:nvPr/>
        </p:nvSpPr>
        <p:spPr bwMode="auto">
          <a:xfrm>
            <a:off x="7023315" y="185274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+mj-lt"/>
              </a:rPr>
              <a:t>Y</a:t>
            </a:r>
            <a:r>
              <a:rPr lang="en-US" altLang="zh-CN" baseline="-25000" dirty="0" smtClean="0">
                <a:latin typeface="+mj-lt"/>
              </a:rPr>
              <a:t>3</a:t>
            </a:r>
            <a:endParaRPr lang="en-US" altLang="zh-CN" baseline="-25000" dirty="0">
              <a:latin typeface="+mj-lt"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36886" y="1474093"/>
            <a:ext cx="3605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若二端口内部含有受控源</a:t>
            </a:r>
            <a:endParaRPr lang="zh-CN" altLang="en-US" sz="2400" dirty="0"/>
          </a:p>
        </p:txBody>
      </p:sp>
      <p:graphicFrame>
        <p:nvGraphicFramePr>
          <p:cNvPr id="4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62782"/>
              </p:ext>
            </p:extLst>
          </p:nvPr>
        </p:nvGraphicFramePr>
        <p:xfrm>
          <a:off x="4124325" y="1466850"/>
          <a:ext cx="1116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6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466850"/>
                        <a:ext cx="1116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95957"/>
              </p:ext>
            </p:extLst>
          </p:nvPr>
        </p:nvGraphicFramePr>
        <p:xfrm>
          <a:off x="1462337" y="1916832"/>
          <a:ext cx="2305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13" imgW="1079032" imgH="482391" progId="Equation.DSMT4">
                  <p:embed/>
                </p:oleObj>
              </mc:Choice>
              <mc:Fallback>
                <p:oleObj name="Equation" r:id="rId13" imgW="1079032" imgH="482391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337" y="1916832"/>
                        <a:ext cx="23050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11560" y="3072550"/>
            <a:ext cx="7317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先构建一个不含受</a:t>
            </a:r>
            <a:r>
              <a:rPr lang="zh-CN" altLang="en-US" sz="2400" smtClean="0"/>
              <a:t>控源的</a:t>
            </a:r>
            <a:r>
              <a:rPr lang="zh-CN" altLang="en-US" sz="2400" dirty="0" smtClean="0"/>
              <a:t>电路，再加上受控源</a:t>
            </a:r>
            <a:endParaRPr lang="zh-CN" altLang="en-US" sz="2400" dirty="0"/>
          </a:p>
        </p:txBody>
      </p:sp>
      <p:graphicFrame>
        <p:nvGraphicFramePr>
          <p:cNvPr id="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25629"/>
              </p:ext>
            </p:extLst>
          </p:nvPr>
        </p:nvGraphicFramePr>
        <p:xfrm>
          <a:off x="1430144" y="3584986"/>
          <a:ext cx="420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5" imgW="1968480" imgH="253800" progId="Equation.DSMT4">
                  <p:embed/>
                </p:oleObj>
              </mc:Choice>
              <mc:Fallback>
                <p:oleObj name="Equation" r:id="rId15" imgW="1968480" imgH="253800" progId="Equation.DSMT4">
                  <p:embed/>
                  <p:pic>
                    <p:nvPicPr>
                      <p:cNvPr id="4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44" y="3584986"/>
                        <a:ext cx="420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38936"/>
              </p:ext>
            </p:extLst>
          </p:nvPr>
        </p:nvGraphicFramePr>
        <p:xfrm>
          <a:off x="1430144" y="4130595"/>
          <a:ext cx="420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7" imgW="1968480" imgH="253800" progId="Equation.DSMT4">
                  <p:embed/>
                </p:oleObj>
              </mc:Choice>
              <mc:Fallback>
                <p:oleObj name="Equation" r:id="rId17" imgW="1968480" imgH="253800" progId="Equation.DSMT4">
                  <p:embed/>
                  <p:pic>
                    <p:nvPicPr>
                      <p:cNvPr id="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44" y="4130595"/>
                        <a:ext cx="420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32855" y="4864731"/>
            <a:ext cx="4499585" cy="1453356"/>
            <a:chOff x="4032855" y="4864731"/>
            <a:chExt cx="4499585" cy="1453356"/>
          </a:xfrm>
        </p:grpSpPr>
        <p:sp>
          <p:nvSpPr>
            <p:cNvPr id="113" name="Text Box 13"/>
            <p:cNvSpPr txBox="1">
              <a:spLocks noChangeArrowheads="1"/>
            </p:cNvSpPr>
            <p:nvPr/>
          </p:nvSpPr>
          <p:spPr bwMode="auto">
            <a:xfrm>
              <a:off x="7909440" y="503477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 flipH="1">
              <a:off x="7460332" y="5225094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7684919" y="5251287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117" name="Text Box 22"/>
            <p:cNvSpPr txBox="1">
              <a:spLocks noChangeArrowheads="1"/>
            </p:cNvSpPr>
            <p:nvPr/>
          </p:nvSpPr>
          <p:spPr bwMode="auto">
            <a:xfrm>
              <a:off x="7684919" y="5754525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11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160842"/>
                </p:ext>
              </p:extLst>
            </p:nvPr>
          </p:nvGraphicFramePr>
          <p:xfrm>
            <a:off x="7944040" y="5545170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Equation" r:id="rId3" imgW="203112" imgH="241195" progId="Equation.DSMT4">
                    <p:embed/>
                  </p:oleObj>
                </mc:Choice>
                <mc:Fallback>
                  <p:oleObj name="Equation" r:id="rId3" imgW="203112" imgH="241195" progId="Equation.DSMT4">
                    <p:embed/>
                    <p:pic>
                      <p:nvPicPr>
                        <p:cNvPr id="71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4040" y="5545170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530331"/>
                </p:ext>
              </p:extLst>
            </p:nvPr>
          </p:nvGraphicFramePr>
          <p:xfrm>
            <a:off x="7531769" y="4864731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Equation" r:id="rId5" imgW="152334" imgH="241195" progId="Equation.DSMT4">
                    <p:embed/>
                  </p:oleObj>
                </mc:Choice>
                <mc:Fallback>
                  <p:oleObj name="Equation" r:id="rId5" imgW="152334" imgH="241195" progId="Equation.DSMT4">
                    <p:embed/>
                    <p:pic>
                      <p:nvPicPr>
                        <p:cNvPr id="71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769" y="4864731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3"/>
            <p:cNvSpPr>
              <a:spLocks noChangeShapeType="1"/>
            </p:cNvSpPr>
            <p:nvPr/>
          </p:nvSpPr>
          <p:spPr bwMode="auto">
            <a:xfrm>
              <a:off x="4464655" y="5230650"/>
              <a:ext cx="3433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4"/>
            <p:cNvSpPr>
              <a:spLocks noChangeShapeType="1"/>
            </p:cNvSpPr>
            <p:nvPr/>
          </p:nvSpPr>
          <p:spPr bwMode="auto">
            <a:xfrm>
              <a:off x="4464655" y="6131829"/>
              <a:ext cx="3433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Oval 7"/>
            <p:cNvSpPr>
              <a:spLocks noChangeArrowheads="1"/>
            </p:cNvSpPr>
            <p:nvPr/>
          </p:nvSpPr>
          <p:spPr bwMode="auto">
            <a:xfrm>
              <a:off x="4391630" y="5195725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" name="Oval 10"/>
            <p:cNvSpPr>
              <a:spLocks noChangeArrowheads="1"/>
            </p:cNvSpPr>
            <p:nvPr/>
          </p:nvSpPr>
          <p:spPr bwMode="auto">
            <a:xfrm>
              <a:off x="4391630" y="6095317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Text Box 11"/>
            <p:cNvSpPr txBox="1">
              <a:spLocks noChangeArrowheads="1"/>
            </p:cNvSpPr>
            <p:nvPr/>
          </p:nvSpPr>
          <p:spPr bwMode="auto">
            <a:xfrm>
              <a:off x="4032855" y="5014750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125" name="Text Box 12"/>
            <p:cNvSpPr txBox="1">
              <a:spLocks noChangeArrowheads="1"/>
            </p:cNvSpPr>
            <p:nvPr/>
          </p:nvSpPr>
          <p:spPr bwMode="auto">
            <a:xfrm>
              <a:off x="4032855" y="595137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>
              <a:off x="4537680" y="52306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18"/>
            <p:cNvSpPr txBox="1">
              <a:spLocks noChangeArrowheads="1"/>
            </p:cNvSpPr>
            <p:nvPr/>
          </p:nvSpPr>
          <p:spPr bwMode="auto">
            <a:xfrm>
              <a:off x="4248755" y="5159212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128" name="Text Box 19"/>
            <p:cNvSpPr txBox="1">
              <a:spLocks noChangeArrowheads="1"/>
            </p:cNvSpPr>
            <p:nvPr/>
          </p:nvSpPr>
          <p:spPr bwMode="auto">
            <a:xfrm>
              <a:off x="4321780" y="5800042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12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213497"/>
                </p:ext>
              </p:extLst>
            </p:nvPr>
          </p:nvGraphicFramePr>
          <p:xfrm>
            <a:off x="4248755" y="5517987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0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5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755" y="5517987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990325"/>
                </p:ext>
              </p:extLst>
            </p:nvPr>
          </p:nvGraphicFramePr>
          <p:xfrm>
            <a:off x="4609117" y="4870287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name="Equation" r:id="rId9" imgW="139639" imgH="241195" progId="Equation.DSMT4">
                    <p:embed/>
                  </p:oleObj>
                </mc:Choice>
                <mc:Fallback>
                  <p:oleObj name="Equation" r:id="rId9" imgW="139639" imgH="241195" progId="Equation.DSMT4">
                    <p:embed/>
                    <p:pic>
                      <p:nvPicPr>
                        <p:cNvPr id="5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117" y="4870287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矩形 130"/>
            <p:cNvSpPr/>
            <p:nvPr/>
          </p:nvSpPr>
          <p:spPr bwMode="auto">
            <a:xfrm>
              <a:off x="5515803" y="5154423"/>
              <a:ext cx="319844" cy="14401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>
              <a:off x="5071406" y="5230650"/>
              <a:ext cx="0" cy="9011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" name="矩形 132"/>
            <p:cNvSpPr/>
            <p:nvPr/>
          </p:nvSpPr>
          <p:spPr bwMode="auto">
            <a:xfrm>
              <a:off x="5008965" y="5544072"/>
              <a:ext cx="153583" cy="310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Oval 10"/>
            <p:cNvSpPr>
              <a:spLocks noChangeArrowheads="1"/>
            </p:cNvSpPr>
            <p:nvPr/>
          </p:nvSpPr>
          <p:spPr bwMode="auto">
            <a:xfrm>
              <a:off x="7889534" y="6095317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>
              <a:off x="7956178" y="591196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2’</a:t>
              </a:r>
              <a:endParaRPr lang="en-US" altLang="zh-CN" dirty="0"/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7889534" y="5183025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5130706" y="548466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Y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138" name="Oval 10"/>
            <p:cNvSpPr>
              <a:spLocks noChangeArrowheads="1"/>
            </p:cNvSpPr>
            <p:nvPr/>
          </p:nvSpPr>
          <p:spPr bwMode="auto">
            <a:xfrm>
              <a:off x="5041333" y="6093371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9" name="Oval 10"/>
            <p:cNvSpPr>
              <a:spLocks noChangeArrowheads="1"/>
            </p:cNvSpPr>
            <p:nvPr/>
          </p:nvSpPr>
          <p:spPr bwMode="auto">
            <a:xfrm>
              <a:off x="5041333" y="5189375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6188311" y="5230650"/>
              <a:ext cx="0" cy="9011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矩形 140"/>
            <p:cNvSpPr/>
            <p:nvPr/>
          </p:nvSpPr>
          <p:spPr bwMode="auto">
            <a:xfrm>
              <a:off x="6125870" y="5544072"/>
              <a:ext cx="153583" cy="310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Oval 10"/>
            <p:cNvSpPr>
              <a:spLocks noChangeArrowheads="1"/>
            </p:cNvSpPr>
            <p:nvPr/>
          </p:nvSpPr>
          <p:spPr bwMode="auto">
            <a:xfrm>
              <a:off x="6158238" y="6093371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6158238" y="5189375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" name="Text Box 11"/>
            <p:cNvSpPr txBox="1">
              <a:spLocks noChangeArrowheads="1"/>
            </p:cNvSpPr>
            <p:nvPr/>
          </p:nvSpPr>
          <p:spPr bwMode="auto">
            <a:xfrm>
              <a:off x="5478296" y="525720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Y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en-US" altLang="zh-CN" baseline="-25000" dirty="0">
                <a:latin typeface="+mj-lt"/>
              </a:endParaRPr>
            </a:p>
          </p:txBody>
        </p:sp>
        <p:sp>
          <p:nvSpPr>
            <p:cNvPr id="145" name="Text Box 11"/>
            <p:cNvSpPr txBox="1">
              <a:spLocks noChangeArrowheads="1"/>
            </p:cNvSpPr>
            <p:nvPr/>
          </p:nvSpPr>
          <p:spPr bwMode="auto">
            <a:xfrm>
              <a:off x="5763639" y="553271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latin typeface="+mj-lt"/>
                </a:rPr>
                <a:t>Y</a:t>
              </a:r>
              <a:r>
                <a:rPr lang="en-US" altLang="zh-CN" baseline="-25000" dirty="0" smtClean="0">
                  <a:latin typeface="+mj-lt"/>
                </a:rPr>
                <a:t>3</a:t>
              </a:r>
              <a:endParaRPr lang="en-US" altLang="zh-CN" baseline="-25000" dirty="0">
                <a:latin typeface="+mj-lt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>
              <a:off x="6860859" y="5230650"/>
              <a:ext cx="0" cy="9011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Oval 10"/>
            <p:cNvSpPr>
              <a:spLocks noChangeArrowheads="1"/>
            </p:cNvSpPr>
            <p:nvPr/>
          </p:nvSpPr>
          <p:spPr bwMode="auto">
            <a:xfrm>
              <a:off x="6830786" y="6093371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" name="Oval 10"/>
            <p:cNvSpPr>
              <a:spLocks noChangeArrowheads="1"/>
            </p:cNvSpPr>
            <p:nvPr/>
          </p:nvSpPr>
          <p:spPr bwMode="auto">
            <a:xfrm>
              <a:off x="6830786" y="5189375"/>
              <a:ext cx="73025" cy="7143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6" name="流程图: 决策 145"/>
            <p:cNvSpPr/>
            <p:nvPr/>
          </p:nvSpPr>
          <p:spPr bwMode="auto">
            <a:xfrm>
              <a:off x="6744291" y="5427719"/>
              <a:ext cx="233135" cy="480762"/>
            </a:xfrm>
            <a:prstGeom prst="flowChartDecision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连接符 2"/>
            <p:cNvCxnSpPr>
              <a:stCxn id="146" idx="1"/>
              <a:endCxn id="146" idx="3"/>
            </p:cNvCxnSpPr>
            <p:nvPr/>
          </p:nvCxnSpPr>
          <p:spPr bwMode="auto">
            <a:xfrm>
              <a:off x="6744291" y="5668100"/>
              <a:ext cx="23313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5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482938"/>
                </p:ext>
              </p:extLst>
            </p:nvPr>
          </p:nvGraphicFramePr>
          <p:xfrm>
            <a:off x="6890933" y="5808095"/>
            <a:ext cx="887330" cy="286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2" name="Equation" r:id="rId19" imgW="787320" imgH="253800" progId="Equation.DSMT4">
                    <p:embed/>
                  </p:oleObj>
                </mc:Choice>
                <mc:Fallback>
                  <p:oleObj name="Equation" r:id="rId19" imgW="787320" imgH="253800" progId="Equation.DSMT4">
                    <p:embed/>
                    <p:pic>
                      <p:nvPicPr>
                        <p:cNvPr id="6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0933" y="5808095"/>
                          <a:ext cx="887330" cy="286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>
              <a:stCxn id="146" idx="2"/>
            </p:cNvCxnSpPr>
            <p:nvPr/>
          </p:nvCxnSpPr>
          <p:spPr bwMode="auto">
            <a:xfrm>
              <a:off x="6860859" y="5908481"/>
              <a:ext cx="6439" cy="18489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5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26486"/>
              </p:ext>
            </p:extLst>
          </p:nvPr>
        </p:nvGraphicFramePr>
        <p:xfrm>
          <a:off x="2281959" y="5397286"/>
          <a:ext cx="1430342" cy="100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21" imgW="977760" imgH="685800" progId="Equation.DSMT4">
                  <p:embed/>
                </p:oleObj>
              </mc:Choice>
              <mc:Fallback>
                <p:oleObj name="Equation" r:id="rId21" imgW="977760" imgH="685800" progId="Equation.DSMT4">
                  <p:embed/>
                  <p:pic>
                    <p:nvPicPr>
                      <p:cNvPr id="1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959" y="5397286"/>
                        <a:ext cx="1430342" cy="1004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8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j-lt"/>
              </a:rPr>
              <a:t>P439</a:t>
            </a:r>
          </a:p>
          <a:p>
            <a:pPr marL="720725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j-lt"/>
              </a:rPr>
              <a:t>16-9</a:t>
            </a:r>
          </a:p>
          <a:p>
            <a:pPr marL="720725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j-lt"/>
              </a:rPr>
              <a:t>16-10</a:t>
            </a:r>
          </a:p>
          <a:p>
            <a:pPr marL="720725" indent="0">
              <a:lnSpc>
                <a:spcPct val="150000"/>
              </a:lnSpc>
              <a:buNone/>
            </a:pPr>
            <a:endParaRPr lang="en-US" altLang="zh-CN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j-lt"/>
              </a:rPr>
              <a:t>下周是最后一节课，答疑。因此本次作业</a:t>
            </a:r>
            <a:r>
              <a:rPr lang="zh-CN" altLang="en-US" dirty="0" smtClean="0"/>
              <a:t>不</a:t>
            </a:r>
            <a:r>
              <a:rPr lang="zh-CN" altLang="en-US" dirty="0"/>
              <a:t>用</a:t>
            </a:r>
            <a:r>
              <a:rPr lang="zh-CN" altLang="en-US" dirty="0" smtClean="0"/>
              <a:t>交，</a:t>
            </a:r>
            <a:r>
              <a:rPr lang="zh-CN" altLang="en-US" smtClean="0"/>
              <a:t>自行</a:t>
            </a:r>
            <a:r>
              <a:rPr lang="zh-CN" altLang="en-US" smtClean="0"/>
              <a:t>练习、参考书</a:t>
            </a:r>
            <a:r>
              <a:rPr lang="zh-CN" altLang="en-US" dirty="0" smtClean="0"/>
              <a:t>上的答案</a:t>
            </a:r>
            <a:r>
              <a:rPr lang="zh-CN" altLang="en-US" dirty="0" smtClean="0"/>
              <a:t>。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2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§16-1  </a:t>
            </a:r>
            <a:r>
              <a:rPr lang="zh-CN" altLang="en-US" smtClean="0">
                <a:solidFill>
                  <a:schemeClr val="tx1"/>
                </a:solidFill>
              </a:rPr>
              <a:t>二端口网络</a:t>
            </a:r>
          </a:p>
        </p:txBody>
      </p:sp>
      <p:sp>
        <p:nvSpPr>
          <p:cNvPr id="5123" name="Rectangle 15"/>
          <p:cNvSpPr>
            <a:spLocks noChangeArrowheads="1"/>
          </p:cNvSpPr>
          <p:nvPr/>
        </p:nvSpPr>
        <p:spPr bwMode="auto">
          <a:xfrm>
            <a:off x="3851275" y="2205038"/>
            <a:ext cx="1584325" cy="12017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  <a:p>
            <a:pPr algn="ctr" eaLnBrk="1" hangingPunct="1"/>
            <a:r>
              <a:rPr lang="zh-CN" altLang="en-US"/>
              <a:t>电路网络</a:t>
            </a:r>
          </a:p>
          <a:p>
            <a:pPr algn="ctr" eaLnBrk="1" hangingPunct="1"/>
            <a:endParaRPr lang="en-US" altLang="zh-CN"/>
          </a:p>
        </p:txBody>
      </p:sp>
      <p:sp>
        <p:nvSpPr>
          <p:cNvPr id="5124" name="Line 16"/>
          <p:cNvSpPr>
            <a:spLocks noChangeShapeType="1"/>
          </p:cNvSpPr>
          <p:nvPr/>
        </p:nvSpPr>
        <p:spPr bwMode="auto">
          <a:xfrm>
            <a:off x="2700338" y="24209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" name="Line 17"/>
          <p:cNvSpPr>
            <a:spLocks noChangeShapeType="1"/>
          </p:cNvSpPr>
          <p:nvPr/>
        </p:nvSpPr>
        <p:spPr bwMode="auto">
          <a:xfrm>
            <a:off x="2700338" y="32131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" name="Line 18"/>
          <p:cNvSpPr>
            <a:spLocks noChangeShapeType="1"/>
          </p:cNvSpPr>
          <p:nvPr/>
        </p:nvSpPr>
        <p:spPr bwMode="auto">
          <a:xfrm>
            <a:off x="5435600" y="24209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7" name="Line 19"/>
          <p:cNvSpPr>
            <a:spLocks noChangeShapeType="1"/>
          </p:cNvSpPr>
          <p:nvPr/>
        </p:nvSpPr>
        <p:spPr bwMode="auto">
          <a:xfrm>
            <a:off x="5435600" y="3213100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Oval 20"/>
          <p:cNvSpPr>
            <a:spLocks noChangeArrowheads="1"/>
          </p:cNvSpPr>
          <p:nvPr/>
        </p:nvSpPr>
        <p:spPr bwMode="auto">
          <a:xfrm>
            <a:off x="2627313" y="238601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21"/>
          <p:cNvSpPr>
            <a:spLocks noChangeArrowheads="1"/>
          </p:cNvSpPr>
          <p:nvPr/>
        </p:nvSpPr>
        <p:spPr bwMode="auto">
          <a:xfrm>
            <a:off x="6516688" y="238601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Oval 22"/>
          <p:cNvSpPr>
            <a:spLocks noChangeArrowheads="1"/>
          </p:cNvSpPr>
          <p:nvPr/>
        </p:nvSpPr>
        <p:spPr bwMode="auto">
          <a:xfrm>
            <a:off x="6513513" y="3176588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Oval 23"/>
          <p:cNvSpPr>
            <a:spLocks noChangeArrowheads="1"/>
          </p:cNvSpPr>
          <p:nvPr/>
        </p:nvSpPr>
        <p:spPr bwMode="auto">
          <a:xfrm>
            <a:off x="2627313" y="3176588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Text Box 24"/>
          <p:cNvSpPr txBox="1">
            <a:spLocks noChangeArrowheads="1"/>
          </p:cNvSpPr>
          <p:nvPr/>
        </p:nvSpPr>
        <p:spPr bwMode="auto">
          <a:xfrm>
            <a:off x="2268538" y="22050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5133" name="Text Box 25"/>
          <p:cNvSpPr txBox="1">
            <a:spLocks noChangeArrowheads="1"/>
          </p:cNvSpPr>
          <p:nvPr/>
        </p:nvSpPr>
        <p:spPr bwMode="auto">
          <a:xfrm>
            <a:off x="2268538" y="29972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1’</a:t>
            </a:r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6588125" y="22050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6588125" y="29972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2’</a:t>
            </a:r>
          </a:p>
        </p:txBody>
      </p:sp>
      <p:sp>
        <p:nvSpPr>
          <p:cNvPr id="5136" name="Text Box 28"/>
          <p:cNvSpPr txBox="1">
            <a:spLocks noChangeArrowheads="1"/>
          </p:cNvSpPr>
          <p:nvPr/>
        </p:nvSpPr>
        <p:spPr bwMode="auto">
          <a:xfrm>
            <a:off x="1835150" y="4221163"/>
            <a:ext cx="65532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如果在任何时间，从端子</a:t>
            </a:r>
            <a:r>
              <a:rPr lang="en-US" altLang="zh-CN" sz="2400"/>
              <a:t>1</a:t>
            </a:r>
            <a:r>
              <a:rPr lang="zh-CN" altLang="en-US" sz="2400"/>
              <a:t>流入的电流等于从端子</a:t>
            </a:r>
            <a:r>
              <a:rPr lang="en-US" altLang="zh-CN" sz="2400"/>
              <a:t>1’</a:t>
            </a:r>
            <a:r>
              <a:rPr lang="zh-CN" altLang="en-US" sz="2400"/>
              <a:t>流出的电流，从端子</a:t>
            </a:r>
            <a:r>
              <a:rPr lang="en-US" altLang="zh-CN" sz="2400"/>
              <a:t>2</a:t>
            </a:r>
            <a:r>
              <a:rPr lang="zh-CN" altLang="en-US" sz="2400"/>
              <a:t>流入的电流等于从端子</a:t>
            </a:r>
            <a:r>
              <a:rPr lang="en-US" altLang="zh-CN" sz="2400"/>
              <a:t>2’</a:t>
            </a:r>
            <a:r>
              <a:rPr lang="zh-CN" altLang="en-US" sz="2400"/>
              <a:t>流出的电流，这种电路称为二端口电路。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§16-2  </a:t>
            </a:r>
            <a:r>
              <a:rPr lang="zh-CN" altLang="en-US" dirty="0" smtClean="0">
                <a:solidFill>
                  <a:schemeClr val="tx1"/>
                </a:solidFill>
              </a:rPr>
              <a:t>二端口方程和参数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5575" y="1124744"/>
            <a:ext cx="2916237" cy="1447800"/>
            <a:chOff x="5435575" y="1297831"/>
            <a:chExt cx="2916237" cy="1447800"/>
          </a:xfrm>
        </p:grpSpPr>
        <p:sp>
          <p:nvSpPr>
            <p:cNvPr id="6147" name="Line 4"/>
            <p:cNvSpPr>
              <a:spLocks noChangeShapeType="1"/>
            </p:cNvSpPr>
            <p:nvPr/>
          </p:nvSpPr>
          <p:spPr bwMode="auto">
            <a:xfrm>
              <a:off x="5867375" y="1658194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8" name="Line 5"/>
            <p:cNvSpPr>
              <a:spLocks noChangeShapeType="1"/>
            </p:cNvSpPr>
            <p:nvPr/>
          </p:nvSpPr>
          <p:spPr bwMode="auto">
            <a:xfrm>
              <a:off x="5867375" y="2450356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9" name="Line 6"/>
            <p:cNvSpPr>
              <a:spLocks noChangeShapeType="1"/>
            </p:cNvSpPr>
            <p:nvPr/>
          </p:nvSpPr>
          <p:spPr bwMode="auto">
            <a:xfrm>
              <a:off x="7199287" y="1658194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0" name="Line 7"/>
            <p:cNvSpPr>
              <a:spLocks noChangeShapeType="1"/>
            </p:cNvSpPr>
            <p:nvPr/>
          </p:nvSpPr>
          <p:spPr bwMode="auto">
            <a:xfrm>
              <a:off x="7199287" y="2450356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" name="Oval 8"/>
            <p:cNvSpPr>
              <a:spLocks noChangeArrowheads="1"/>
            </p:cNvSpPr>
            <p:nvPr/>
          </p:nvSpPr>
          <p:spPr bwMode="auto">
            <a:xfrm>
              <a:off x="5794350" y="1623269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Oval 9"/>
            <p:cNvSpPr>
              <a:spLocks noChangeArrowheads="1"/>
            </p:cNvSpPr>
            <p:nvPr/>
          </p:nvSpPr>
          <p:spPr bwMode="auto">
            <a:xfrm>
              <a:off x="7704112" y="1623269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7700937" y="241384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5794350" y="241384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5435575" y="144229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5435575" y="2378919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7775550" y="144229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7775550" y="230589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6159" name="Rectangle 17"/>
            <p:cNvSpPr>
              <a:spLocks noChangeArrowheads="1"/>
            </p:cNvSpPr>
            <p:nvPr/>
          </p:nvSpPr>
          <p:spPr bwMode="auto">
            <a:xfrm>
              <a:off x="6372200" y="1370856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5940400" y="1658194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 flipH="1">
              <a:off x="7308825" y="1658194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5651475" y="1586756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6163" name="Text Box 21"/>
            <p:cNvSpPr txBox="1">
              <a:spLocks noChangeArrowheads="1"/>
            </p:cNvSpPr>
            <p:nvPr/>
          </p:nvSpPr>
          <p:spPr bwMode="auto">
            <a:xfrm>
              <a:off x="5724500" y="2089994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7596162" y="1586756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596162" y="2089994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616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6795060"/>
                </p:ext>
              </p:extLst>
            </p:nvPr>
          </p:nvGraphicFramePr>
          <p:xfrm>
            <a:off x="5651475" y="1945531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1945531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882738"/>
                </p:ext>
              </p:extLst>
            </p:nvPr>
          </p:nvGraphicFramePr>
          <p:xfrm>
            <a:off x="7659662" y="1874094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9662" y="1874094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688144"/>
                </p:ext>
              </p:extLst>
            </p:nvPr>
          </p:nvGraphicFramePr>
          <p:xfrm>
            <a:off x="6011837" y="1297831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1297831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611634"/>
                </p:ext>
              </p:extLst>
            </p:nvPr>
          </p:nvGraphicFramePr>
          <p:xfrm>
            <a:off x="7380262" y="1297831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1297831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3493"/>
              </p:ext>
            </p:extLst>
          </p:nvPr>
        </p:nvGraphicFramePr>
        <p:xfrm>
          <a:off x="1742306" y="1003376"/>
          <a:ext cx="2305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Equation" r:id="rId11" imgW="1079032" imgH="482391" progId="Equation.DSMT4">
                  <p:embed/>
                </p:oleObj>
              </mc:Choice>
              <mc:Fallback>
                <p:oleObj name="Equation" r:id="rId11" imgW="1079032" imgH="48239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306" y="1003376"/>
                        <a:ext cx="23050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00686"/>
              </p:ext>
            </p:extLst>
          </p:nvPr>
        </p:nvGraphicFramePr>
        <p:xfrm>
          <a:off x="1587501" y="2181101"/>
          <a:ext cx="3009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13" imgW="1409400" imgH="482400" progId="Equation.DSMT4">
                  <p:embed/>
                </p:oleObj>
              </mc:Choice>
              <mc:Fallback>
                <p:oleObj name="Equation" r:id="rId13" imgW="1409400" imgH="4824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1" y="2181101"/>
                        <a:ext cx="3009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92586"/>
              </p:ext>
            </p:extLst>
          </p:nvPr>
        </p:nvGraphicFramePr>
        <p:xfrm>
          <a:off x="1043608" y="3861048"/>
          <a:ext cx="1625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15" imgW="761760" imgH="507960" progId="Equation.DSMT4">
                  <p:embed/>
                </p:oleObj>
              </mc:Choice>
              <mc:Fallback>
                <p:oleObj name="Equation" r:id="rId15" imgW="761760" imgH="50796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61048"/>
                        <a:ext cx="1625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63236"/>
              </p:ext>
            </p:extLst>
          </p:nvPr>
        </p:nvGraphicFramePr>
        <p:xfrm>
          <a:off x="3094633" y="3861048"/>
          <a:ext cx="16525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" name="Equation" r:id="rId17" imgW="774360" imgH="507960" progId="Equation.DSMT4">
                  <p:embed/>
                </p:oleObj>
              </mc:Choice>
              <mc:Fallback>
                <p:oleObj name="Equation" r:id="rId17" imgW="774360" imgH="507960" progId="Equation.DSMT4">
                  <p:embed/>
                  <p:pic>
                    <p:nvPicPr>
                      <p:cNvPr id="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633" y="3861048"/>
                        <a:ext cx="16525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435575" y="3565376"/>
            <a:ext cx="2952750" cy="1447800"/>
            <a:chOff x="5435575" y="3002705"/>
            <a:chExt cx="2952750" cy="1447800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5867375" y="3363068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5867375" y="415523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7199287" y="336306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199287" y="415523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5794350" y="3328143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794350" y="4118718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435575" y="314716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5435575" y="408379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7775550" y="314716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775550" y="401076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372200" y="3075730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5940400" y="3363068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7308825" y="3363068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5651475" y="3291630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5724500" y="3794868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7386638" y="3279773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7386637" y="3817092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5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134942"/>
                </p:ext>
              </p:extLst>
            </p:nvPr>
          </p:nvGraphicFramePr>
          <p:xfrm>
            <a:off x="5651475" y="3650405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1" name="Equation" r:id="rId19" imgW="190417" imgH="241195" progId="Equation.DSMT4">
                    <p:embed/>
                  </p:oleObj>
                </mc:Choice>
                <mc:Fallback>
                  <p:oleObj name="Equation" r:id="rId19" imgW="190417" imgH="241195" progId="Equation.DSMT4">
                    <p:embed/>
                    <p:pic>
                      <p:nvPicPr>
                        <p:cNvPr id="616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3650405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109712"/>
                </p:ext>
              </p:extLst>
            </p:nvPr>
          </p:nvGraphicFramePr>
          <p:xfrm>
            <a:off x="7807300" y="3590081"/>
            <a:ext cx="58102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2" name="Equation" r:id="rId20" imgW="444240" imgH="241200" progId="Equation.DSMT4">
                    <p:embed/>
                  </p:oleObj>
                </mc:Choice>
                <mc:Fallback>
                  <p:oleObj name="Equation" r:id="rId20" imgW="444240" imgH="241200" progId="Equation.DSMT4">
                    <p:embed/>
                    <p:pic>
                      <p:nvPicPr>
                        <p:cNvPr id="616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00" y="3590081"/>
                          <a:ext cx="581025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274694"/>
                </p:ext>
              </p:extLst>
            </p:nvPr>
          </p:nvGraphicFramePr>
          <p:xfrm>
            <a:off x="6011837" y="3002705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3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616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3002705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930672"/>
                </p:ext>
              </p:extLst>
            </p:nvPr>
          </p:nvGraphicFramePr>
          <p:xfrm>
            <a:off x="7380262" y="3002705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4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617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3002705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/>
            <p:cNvCxnSpPr/>
            <p:nvPr/>
          </p:nvCxnSpPr>
          <p:spPr bwMode="auto">
            <a:xfrm>
              <a:off x="7718399" y="3363068"/>
              <a:ext cx="0" cy="79851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5272907" y="5229200"/>
            <a:ext cx="3078905" cy="1447800"/>
            <a:chOff x="5272907" y="4772617"/>
            <a:chExt cx="3078905" cy="1447800"/>
          </a:xfrm>
        </p:grpSpPr>
        <p:sp>
          <p:nvSpPr>
            <p:cNvPr id="67" name="Line 4"/>
            <p:cNvSpPr>
              <a:spLocks noChangeShapeType="1"/>
            </p:cNvSpPr>
            <p:nvPr/>
          </p:nvSpPr>
          <p:spPr bwMode="auto">
            <a:xfrm>
              <a:off x="5867375" y="513298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5867375" y="5925142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7199287" y="513298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7199287" y="5925142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7704112" y="5098055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7700937" y="5888630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5435575" y="4917080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5435575" y="585370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7775550" y="4917080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7775550" y="5780680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6372200" y="4845642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5940400" y="513298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H="1">
              <a:off x="7308825" y="513298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5867822" y="5061542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5939830" y="5564780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7596162" y="5061542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7596162" y="5564780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8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8196237"/>
                </p:ext>
              </p:extLst>
            </p:nvPr>
          </p:nvGraphicFramePr>
          <p:xfrm>
            <a:off x="5272907" y="5416348"/>
            <a:ext cx="561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" name="Equation" r:id="rId22" imgW="431640" imgH="241200" progId="Equation.DSMT4">
                    <p:embed/>
                  </p:oleObj>
                </mc:Choice>
                <mc:Fallback>
                  <p:oleObj name="Equation" r:id="rId22" imgW="431640" imgH="241200" progId="Equation.DSMT4">
                    <p:embed/>
                    <p:pic>
                      <p:nvPicPr>
                        <p:cNvPr id="616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907" y="5416348"/>
                          <a:ext cx="561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815623"/>
                </p:ext>
              </p:extLst>
            </p:nvPr>
          </p:nvGraphicFramePr>
          <p:xfrm>
            <a:off x="7659662" y="5348880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6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616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9662" y="5348880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605636"/>
                </p:ext>
              </p:extLst>
            </p:nvPr>
          </p:nvGraphicFramePr>
          <p:xfrm>
            <a:off x="6011837" y="4772617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616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4772617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939780"/>
                </p:ext>
              </p:extLst>
            </p:nvPr>
          </p:nvGraphicFramePr>
          <p:xfrm>
            <a:off x="7380262" y="4772617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8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617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4772617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1" name="直接连接符 90"/>
            <p:cNvCxnSpPr/>
            <p:nvPr/>
          </p:nvCxnSpPr>
          <p:spPr bwMode="auto">
            <a:xfrm>
              <a:off x="5860205" y="5132980"/>
              <a:ext cx="0" cy="79851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41413"/>
              </p:ext>
            </p:extLst>
          </p:nvPr>
        </p:nvGraphicFramePr>
        <p:xfrm>
          <a:off x="1030288" y="5157192"/>
          <a:ext cx="1652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" name="Equation" r:id="rId24" imgW="774360" imgH="507960" progId="Equation.DSMT4">
                  <p:embed/>
                </p:oleObj>
              </mc:Choice>
              <mc:Fallback>
                <p:oleObj name="Equation" r:id="rId24" imgW="774360" imgH="507960" progId="Equation.DSMT4">
                  <p:embed/>
                  <p:pic>
                    <p:nvPicPr>
                      <p:cNvPr id="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157192"/>
                        <a:ext cx="16525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9745"/>
              </p:ext>
            </p:extLst>
          </p:nvPr>
        </p:nvGraphicFramePr>
        <p:xfrm>
          <a:off x="3081338" y="5157192"/>
          <a:ext cx="1679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" name="Equation" r:id="rId26" imgW="787320" imgH="507960" progId="Equation.DSMT4">
                  <p:embed/>
                </p:oleObj>
              </mc:Choice>
              <mc:Fallback>
                <p:oleObj name="Equation" r:id="rId26" imgW="787320" imgH="507960" progId="Equation.DSMT4">
                  <p:embed/>
                  <p:pic>
                    <p:nvPicPr>
                      <p:cNvPr id="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157192"/>
                        <a:ext cx="16795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1134317" y="6345213"/>
            <a:ext cx="2663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 smtClean="0">
                <a:latin typeface="+mj-lt"/>
              </a:rPr>
              <a:t>Y</a:t>
            </a:r>
            <a:r>
              <a:rPr lang="zh-CN" altLang="en-US" sz="2400" dirty="0" smtClean="0">
                <a:latin typeface="+mj-lt"/>
              </a:rPr>
              <a:t>：短路导纳参数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§16-2  </a:t>
            </a:r>
            <a:r>
              <a:rPr lang="zh-CN" altLang="en-US" dirty="0" smtClean="0">
                <a:solidFill>
                  <a:schemeClr val="tx1"/>
                </a:solidFill>
              </a:rPr>
              <a:t>二端口方程和参数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435575" y="1268760"/>
            <a:ext cx="2916237" cy="1447800"/>
            <a:chOff x="5435575" y="4964903"/>
            <a:chExt cx="2916237" cy="1447800"/>
          </a:xfrm>
        </p:grpSpPr>
        <p:sp>
          <p:nvSpPr>
            <p:cNvPr id="6147" name="Line 4"/>
            <p:cNvSpPr>
              <a:spLocks noChangeShapeType="1"/>
            </p:cNvSpPr>
            <p:nvPr/>
          </p:nvSpPr>
          <p:spPr bwMode="auto">
            <a:xfrm>
              <a:off x="5867375" y="5325266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8" name="Line 5"/>
            <p:cNvSpPr>
              <a:spLocks noChangeShapeType="1"/>
            </p:cNvSpPr>
            <p:nvPr/>
          </p:nvSpPr>
          <p:spPr bwMode="auto">
            <a:xfrm>
              <a:off x="5867375" y="6117428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9" name="Line 6"/>
            <p:cNvSpPr>
              <a:spLocks noChangeShapeType="1"/>
            </p:cNvSpPr>
            <p:nvPr/>
          </p:nvSpPr>
          <p:spPr bwMode="auto">
            <a:xfrm>
              <a:off x="7199287" y="5325266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0" name="Line 7"/>
            <p:cNvSpPr>
              <a:spLocks noChangeShapeType="1"/>
            </p:cNvSpPr>
            <p:nvPr/>
          </p:nvSpPr>
          <p:spPr bwMode="auto">
            <a:xfrm>
              <a:off x="7199287" y="611742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" name="Oval 8"/>
            <p:cNvSpPr>
              <a:spLocks noChangeArrowheads="1"/>
            </p:cNvSpPr>
            <p:nvPr/>
          </p:nvSpPr>
          <p:spPr bwMode="auto">
            <a:xfrm>
              <a:off x="5794350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Oval 9"/>
            <p:cNvSpPr>
              <a:spLocks noChangeArrowheads="1"/>
            </p:cNvSpPr>
            <p:nvPr/>
          </p:nvSpPr>
          <p:spPr bwMode="auto">
            <a:xfrm>
              <a:off x="7704112" y="5290341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7700937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5794350" y="6080916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5435575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5435575" y="6045991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7775550" y="51093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7775550" y="5972966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6159" name="Rectangle 17"/>
            <p:cNvSpPr>
              <a:spLocks noChangeArrowheads="1"/>
            </p:cNvSpPr>
            <p:nvPr/>
          </p:nvSpPr>
          <p:spPr bwMode="auto">
            <a:xfrm>
              <a:off x="6372200" y="5037928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5940400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 flipH="1">
              <a:off x="7308825" y="532526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5651475" y="5253828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6163" name="Text Box 21"/>
            <p:cNvSpPr txBox="1">
              <a:spLocks noChangeArrowheads="1"/>
            </p:cNvSpPr>
            <p:nvPr/>
          </p:nvSpPr>
          <p:spPr bwMode="auto">
            <a:xfrm>
              <a:off x="5724500" y="5757066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7380312" y="5253828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380312" y="5757066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616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71354"/>
                </p:ext>
              </p:extLst>
            </p:nvPr>
          </p:nvGraphicFramePr>
          <p:xfrm>
            <a:off x="5651475" y="5612603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616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5612603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730632"/>
                </p:ext>
              </p:extLst>
            </p:nvPr>
          </p:nvGraphicFramePr>
          <p:xfrm>
            <a:off x="7319937" y="5557143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616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937" y="5557143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729656"/>
                </p:ext>
              </p:extLst>
            </p:nvPr>
          </p:nvGraphicFramePr>
          <p:xfrm>
            <a:off x="6011837" y="4964903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616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4964903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384061"/>
                </p:ext>
              </p:extLst>
            </p:nvPr>
          </p:nvGraphicFramePr>
          <p:xfrm>
            <a:off x="7380262" y="4964903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617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4964903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39091"/>
              </p:ext>
            </p:extLst>
          </p:nvPr>
        </p:nvGraphicFramePr>
        <p:xfrm>
          <a:off x="1716088" y="1035050"/>
          <a:ext cx="23590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" name="Equation" r:id="rId11" imgW="1104840" imgH="482400" progId="Equation.DSMT4">
                  <p:embed/>
                </p:oleObj>
              </mc:Choice>
              <mc:Fallback>
                <p:oleObj name="Equation" r:id="rId11" imgW="1104840" imgH="4824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035050"/>
                        <a:ext cx="23590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66318"/>
              </p:ext>
            </p:extLst>
          </p:nvPr>
        </p:nvGraphicFramePr>
        <p:xfrm>
          <a:off x="1533525" y="2252663"/>
          <a:ext cx="3117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" name="Equation" r:id="rId13" imgW="1460160" imgH="482400" progId="Equation.DSMT4">
                  <p:embed/>
                </p:oleObj>
              </mc:Choice>
              <mc:Fallback>
                <p:oleObj name="Equation" r:id="rId13" imgW="1460160" imgH="48240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252663"/>
                        <a:ext cx="31178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5007"/>
              </p:ext>
            </p:extLst>
          </p:nvPr>
        </p:nvGraphicFramePr>
        <p:xfrm>
          <a:off x="1030288" y="5229225"/>
          <a:ext cx="1652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" name="Equation" r:id="rId15" imgW="774360" imgH="507960" progId="Equation.DSMT4">
                  <p:embed/>
                </p:oleObj>
              </mc:Choice>
              <mc:Fallback>
                <p:oleObj name="Equation" r:id="rId15" imgW="774360" imgH="507960" progId="Equation.DSMT4">
                  <p:embed/>
                  <p:pic>
                    <p:nvPicPr>
                      <p:cNvPr id="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229225"/>
                        <a:ext cx="16525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78632"/>
              </p:ext>
            </p:extLst>
          </p:nvPr>
        </p:nvGraphicFramePr>
        <p:xfrm>
          <a:off x="3067050" y="5229225"/>
          <a:ext cx="17065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" name="Equation" r:id="rId17" imgW="799920" imgH="507960" progId="Equation.DSMT4">
                  <p:embed/>
                </p:oleObj>
              </mc:Choice>
              <mc:Fallback>
                <p:oleObj name="Equation" r:id="rId17" imgW="799920" imgH="507960" progId="Equation.DSMT4">
                  <p:embed/>
                  <p:pic>
                    <p:nvPicPr>
                      <p:cNvPr id="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229225"/>
                        <a:ext cx="17065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88367"/>
              </p:ext>
            </p:extLst>
          </p:nvPr>
        </p:nvGraphicFramePr>
        <p:xfrm>
          <a:off x="1030288" y="3783013"/>
          <a:ext cx="1652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" name="Equation" r:id="rId19" imgW="774360" imgH="507960" progId="Equation.DSMT4">
                  <p:embed/>
                </p:oleObj>
              </mc:Choice>
              <mc:Fallback>
                <p:oleObj name="Equation" r:id="rId19" imgW="774360" imgH="507960" progId="Equation.DSMT4">
                  <p:embed/>
                  <p:pic>
                    <p:nvPicPr>
                      <p:cNvPr id="9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783013"/>
                        <a:ext cx="16525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40924"/>
              </p:ext>
            </p:extLst>
          </p:nvPr>
        </p:nvGraphicFramePr>
        <p:xfrm>
          <a:off x="3068638" y="3783013"/>
          <a:ext cx="17065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" name="Equation" r:id="rId21" imgW="799920" imgH="507960" progId="Equation.DSMT4">
                  <p:embed/>
                </p:oleObj>
              </mc:Choice>
              <mc:Fallback>
                <p:oleObj name="Equation" r:id="rId21" imgW="799920" imgH="507960" progId="Equation.DSMT4">
                  <p:embed/>
                  <p:pic>
                    <p:nvPicPr>
                      <p:cNvPr id="9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783013"/>
                        <a:ext cx="170656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435575" y="3578571"/>
            <a:ext cx="2916237" cy="1447997"/>
            <a:chOff x="5435575" y="3038475"/>
            <a:chExt cx="2916237" cy="1447997"/>
          </a:xfrm>
        </p:grpSpPr>
        <p:sp>
          <p:nvSpPr>
            <p:cNvPr id="67" name="Line 4"/>
            <p:cNvSpPr>
              <a:spLocks noChangeShapeType="1"/>
            </p:cNvSpPr>
            <p:nvPr/>
          </p:nvSpPr>
          <p:spPr bwMode="auto">
            <a:xfrm>
              <a:off x="5867375" y="3399035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5867375" y="4191197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7199287" y="339903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7199287" y="4191197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7704112" y="3364110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7700937" y="4154685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5435575" y="318313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5435575" y="4119760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7775550" y="318313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7775550" y="4046735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6372200" y="3111697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5940400" y="339903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H="1">
              <a:off x="7308825" y="339903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5867822" y="3327597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5939830" y="3830835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7596162" y="3327597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7638000" y="3823039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8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4589429"/>
                </p:ext>
              </p:extLst>
            </p:nvPr>
          </p:nvGraphicFramePr>
          <p:xfrm>
            <a:off x="6052542" y="3686371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8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2542" y="3686371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883210"/>
                </p:ext>
              </p:extLst>
            </p:nvPr>
          </p:nvGraphicFramePr>
          <p:xfrm>
            <a:off x="7659662" y="3614935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8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9662" y="3614935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634033"/>
                </p:ext>
              </p:extLst>
            </p:nvPr>
          </p:nvGraphicFramePr>
          <p:xfrm>
            <a:off x="6011837" y="3038672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8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37" y="3038672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6877377"/>
                </p:ext>
              </p:extLst>
            </p:nvPr>
          </p:nvGraphicFramePr>
          <p:xfrm>
            <a:off x="7223125" y="3038475"/>
            <a:ext cx="512763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3" name="Equation" r:id="rId23" imgW="393480" imgH="241200" progId="Equation.DSMT4">
                    <p:embed/>
                  </p:oleObj>
                </mc:Choice>
                <mc:Fallback>
                  <p:oleObj name="Equation" r:id="rId23" imgW="393480" imgH="241200" progId="Equation.DSMT4">
                    <p:embed/>
                    <p:pic>
                      <p:nvPicPr>
                        <p:cNvPr id="9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3125" y="3038475"/>
                          <a:ext cx="512763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1" name="直接连接符 90"/>
            <p:cNvCxnSpPr/>
            <p:nvPr/>
          </p:nvCxnSpPr>
          <p:spPr bwMode="auto">
            <a:xfrm>
              <a:off x="5860205" y="3399035"/>
              <a:ext cx="0" cy="79851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椭圆 1"/>
            <p:cNvSpPr/>
            <p:nvPr/>
          </p:nvSpPr>
          <p:spPr bwMode="auto">
            <a:xfrm>
              <a:off x="5724128" y="3663030"/>
              <a:ext cx="269529" cy="2695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2" idx="2"/>
              <a:endCxn id="2" idx="6"/>
            </p:cNvCxnSpPr>
            <p:nvPr/>
          </p:nvCxnSpPr>
          <p:spPr bwMode="auto">
            <a:xfrm>
              <a:off x="5724128" y="3797795"/>
              <a:ext cx="26952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/>
          <p:cNvGrpSpPr/>
          <p:nvPr/>
        </p:nvGrpSpPr>
        <p:grpSpPr>
          <a:xfrm>
            <a:off x="5435575" y="5193529"/>
            <a:ext cx="2916237" cy="1448147"/>
            <a:chOff x="5435575" y="1268413"/>
            <a:chExt cx="2916237" cy="1448147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5867375" y="1629123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5867375" y="2421285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7199287" y="162912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199287" y="242128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5794350" y="1594198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794350" y="2384773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435575" y="141322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5435575" y="234984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7775550" y="141322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775550" y="227682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2’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372200" y="1341785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5940400" y="162912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7308825" y="162912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5651475" y="1557685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5724500" y="2060923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7386638" y="1545828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+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7386637" y="2083147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-</a:t>
              </a:r>
            </a:p>
          </p:txBody>
        </p:sp>
        <p:graphicFrame>
          <p:nvGraphicFramePr>
            <p:cNvPr id="5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332553"/>
                </p:ext>
              </p:extLst>
            </p:nvPr>
          </p:nvGraphicFramePr>
          <p:xfrm>
            <a:off x="5651475" y="1916460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4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5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475" y="1916460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454396"/>
                </p:ext>
              </p:extLst>
            </p:nvPr>
          </p:nvGraphicFramePr>
          <p:xfrm>
            <a:off x="7265922" y="1872010"/>
            <a:ext cx="26670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5" name="Equation" r:id="rId25" imgW="203040" imgH="241200" progId="Equation.DSMT4">
                    <p:embed/>
                  </p:oleObj>
                </mc:Choice>
                <mc:Fallback>
                  <p:oleObj name="Equation" r:id="rId25" imgW="203040" imgH="241200" progId="Equation.DSMT4">
                    <p:embed/>
                    <p:pic>
                      <p:nvPicPr>
                        <p:cNvPr id="5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5922" y="1872010"/>
                          <a:ext cx="266700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1241363"/>
                </p:ext>
              </p:extLst>
            </p:nvPr>
          </p:nvGraphicFramePr>
          <p:xfrm>
            <a:off x="5856288" y="1268413"/>
            <a:ext cx="493712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6" name="Equation" r:id="rId27" imgW="380880" imgH="241200" progId="Equation.DSMT4">
                    <p:embed/>
                  </p:oleObj>
                </mc:Choice>
                <mc:Fallback>
                  <p:oleObj name="Equation" r:id="rId27" imgW="380880" imgH="241200" progId="Equation.DSMT4">
                    <p:embed/>
                    <p:pic>
                      <p:nvPicPr>
                        <p:cNvPr id="5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6288" y="1268413"/>
                          <a:ext cx="493712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728924"/>
                </p:ext>
              </p:extLst>
            </p:nvPr>
          </p:nvGraphicFramePr>
          <p:xfrm>
            <a:off x="7380262" y="1268760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7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6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62" y="1268760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/>
            <p:cNvCxnSpPr/>
            <p:nvPr/>
          </p:nvCxnSpPr>
          <p:spPr bwMode="auto">
            <a:xfrm>
              <a:off x="7718399" y="1629123"/>
              <a:ext cx="0" cy="79851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椭圆 95"/>
            <p:cNvSpPr/>
            <p:nvPr/>
          </p:nvSpPr>
          <p:spPr bwMode="auto">
            <a:xfrm>
              <a:off x="7578700" y="1883294"/>
              <a:ext cx="269529" cy="2695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2"/>
              <a:endCxn id="96" idx="6"/>
            </p:cNvCxnSpPr>
            <p:nvPr/>
          </p:nvCxnSpPr>
          <p:spPr bwMode="auto">
            <a:xfrm>
              <a:off x="7578700" y="2018059"/>
              <a:ext cx="26952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1113059" y="6345607"/>
            <a:ext cx="302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 smtClean="0">
                <a:latin typeface="+mj-lt"/>
              </a:rPr>
              <a:t>Z</a:t>
            </a:r>
            <a:r>
              <a:rPr lang="zh-CN" altLang="en-US" sz="2400" dirty="0" smtClean="0">
                <a:latin typeface="+mj-lt"/>
              </a:rPr>
              <a:t>：开路阻抗矩阵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0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§16-2  </a:t>
            </a:r>
            <a:r>
              <a:rPr lang="zh-CN" altLang="en-US" dirty="0" smtClean="0">
                <a:solidFill>
                  <a:schemeClr val="tx1"/>
                </a:solidFill>
              </a:rPr>
              <a:t>二端口方程和参数</a:t>
            </a: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6659563" y="24209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6659563" y="32131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7991475" y="24209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7991475" y="32131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6586538" y="238601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8496300" y="2386013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8493125" y="3176588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6586538" y="3176588"/>
            <a:ext cx="73025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227763" y="22050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6227763" y="31416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1’</a:t>
            </a: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8567738" y="22050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8567738" y="30686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2’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164388" y="2133600"/>
            <a:ext cx="792162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6732588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 flipH="1">
            <a:off x="8101013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6443663" y="23495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+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6516688" y="28527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8388350" y="23495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+</a:t>
            </a: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8316913" y="29972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-</a:t>
            </a:r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8388350" y="28527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graphicFrame>
        <p:nvGraphicFramePr>
          <p:cNvPr id="6167" name="Object 26"/>
          <p:cNvGraphicFramePr>
            <a:graphicFrameLocks noChangeAspect="1"/>
          </p:cNvGraphicFramePr>
          <p:nvPr/>
        </p:nvGraphicFramePr>
        <p:xfrm>
          <a:off x="6443663" y="2708275"/>
          <a:ext cx="2476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Equation" r:id="rId3" imgW="190417" imgH="241195" progId="Equation.DSMT4">
                  <p:embed/>
                </p:oleObj>
              </mc:Choice>
              <mc:Fallback>
                <p:oleObj name="Equation" r:id="rId3" imgW="190417" imgH="241195" progId="Equation.DSMT4">
                  <p:embed/>
                  <p:pic>
                    <p:nvPicPr>
                      <p:cNvPr id="616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708275"/>
                        <a:ext cx="24765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7"/>
          <p:cNvGraphicFramePr>
            <a:graphicFrameLocks noChangeAspect="1"/>
          </p:cNvGraphicFramePr>
          <p:nvPr/>
        </p:nvGraphicFramePr>
        <p:xfrm>
          <a:off x="8451850" y="2636838"/>
          <a:ext cx="2651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616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2636838"/>
                        <a:ext cx="2651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8"/>
          <p:cNvGraphicFramePr>
            <a:graphicFrameLocks noChangeAspect="1"/>
          </p:cNvGraphicFramePr>
          <p:nvPr/>
        </p:nvGraphicFramePr>
        <p:xfrm>
          <a:off x="6804025" y="2060575"/>
          <a:ext cx="1809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7" imgW="139639" imgH="241195" progId="Equation.DSMT4">
                  <p:embed/>
                </p:oleObj>
              </mc:Choice>
              <mc:Fallback>
                <p:oleObj name="Equation" r:id="rId7" imgW="139639" imgH="241195" progId="Equation.DSMT4">
                  <p:embed/>
                  <p:pic>
                    <p:nvPicPr>
                      <p:cNvPr id="616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60575"/>
                        <a:ext cx="1809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9"/>
          <p:cNvGraphicFramePr>
            <a:graphicFrameLocks noChangeAspect="1"/>
          </p:cNvGraphicFramePr>
          <p:nvPr/>
        </p:nvGraphicFramePr>
        <p:xfrm>
          <a:off x="8172450" y="2060575"/>
          <a:ext cx="1984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9" imgW="152334" imgH="241195" progId="Equation.DSMT4">
                  <p:embed/>
                </p:oleObj>
              </mc:Choice>
              <mc:Fallback>
                <p:oleObj name="Equation" r:id="rId9" imgW="152334" imgH="241195" progId="Equation.DSMT4">
                  <p:embed/>
                  <p:pic>
                    <p:nvPicPr>
                      <p:cNvPr id="617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060575"/>
                        <a:ext cx="1984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56085"/>
              </p:ext>
            </p:extLst>
          </p:nvPr>
        </p:nvGraphicFramePr>
        <p:xfrm>
          <a:off x="2987675" y="1268760"/>
          <a:ext cx="2305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11" imgW="1079032" imgH="482391" progId="Equation.DSMT4">
                  <p:embed/>
                </p:oleObj>
              </mc:Choice>
              <mc:Fallback>
                <p:oleObj name="Equation" r:id="rId11" imgW="1079032" imgH="482391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68760"/>
                        <a:ext cx="23050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Text Box 32"/>
          <p:cNvSpPr txBox="1">
            <a:spLocks noChangeArrowheads="1"/>
          </p:cNvSpPr>
          <p:nvPr/>
        </p:nvSpPr>
        <p:spPr bwMode="auto">
          <a:xfrm>
            <a:off x="900113" y="126876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Y</a:t>
            </a:r>
            <a:r>
              <a:rPr lang="zh-CN" altLang="en-US" sz="2400" dirty="0"/>
              <a:t>参数方程：</a:t>
            </a:r>
          </a:p>
        </p:txBody>
      </p:sp>
      <p:graphicFrame>
        <p:nvGraphicFramePr>
          <p:cNvPr id="61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3970"/>
              </p:ext>
            </p:extLst>
          </p:nvPr>
        </p:nvGraphicFramePr>
        <p:xfrm>
          <a:off x="2987675" y="4365104"/>
          <a:ext cx="23606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13" imgW="1104900" imgH="482600" progId="Equation.DSMT4">
                  <p:embed/>
                </p:oleObj>
              </mc:Choice>
              <mc:Fallback>
                <p:oleObj name="Equation" r:id="rId13" imgW="1104900" imgH="482600" progId="Equation.DSMT4">
                  <p:embed/>
                  <p:pic>
                    <p:nvPicPr>
                      <p:cNvPr id="61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104"/>
                        <a:ext cx="23606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4"/>
          <p:cNvSpPr txBox="1">
            <a:spLocks noChangeArrowheads="1"/>
          </p:cNvSpPr>
          <p:nvPr/>
        </p:nvSpPr>
        <p:spPr bwMode="auto">
          <a:xfrm>
            <a:off x="971550" y="4365104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Z</a:t>
            </a:r>
            <a:r>
              <a:rPr lang="zh-CN" altLang="en-US" sz="2400" dirty="0"/>
              <a:t>参数方程：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900112" y="2924944"/>
            <a:ext cx="2663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Y</a:t>
            </a:r>
            <a:r>
              <a:rPr lang="zh-CN" altLang="en-US" sz="2400" dirty="0" smtClean="0"/>
              <a:t>：短路导纳矩阵</a:t>
            </a:r>
            <a:endParaRPr lang="zh-CN" altLang="en-US" sz="2400" dirty="0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44128" y="5877272"/>
            <a:ext cx="302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Z</a:t>
            </a:r>
            <a:r>
              <a:rPr lang="zh-CN" altLang="en-US" sz="2400" dirty="0" smtClean="0"/>
              <a:t>：开路阻抗矩阵</a:t>
            </a:r>
            <a:endParaRPr lang="zh-CN" altLang="en-US" sz="2400" dirty="0"/>
          </a:p>
        </p:txBody>
      </p:sp>
      <p:graphicFrame>
        <p:nvGraphicFramePr>
          <p:cNvPr id="34" name="Object 3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34148"/>
              </p:ext>
            </p:extLst>
          </p:nvPr>
        </p:nvGraphicFramePr>
        <p:xfrm>
          <a:off x="3769766" y="5645780"/>
          <a:ext cx="1378298" cy="9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15" imgW="723600" imgH="482400" progId="Equation.DSMT4">
                  <p:embed/>
                </p:oleObj>
              </mc:Choice>
              <mc:Fallback>
                <p:oleObj name="Equation" r:id="rId15" imgW="723600" imgH="4824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766" y="5645780"/>
                        <a:ext cx="1378298" cy="91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5293"/>
              </p:ext>
            </p:extLst>
          </p:nvPr>
        </p:nvGraphicFramePr>
        <p:xfrm>
          <a:off x="3770313" y="2681288"/>
          <a:ext cx="12573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7" imgW="660240" imgH="482400" progId="Equation.DSMT4">
                  <p:embed/>
                </p:oleObj>
              </mc:Choice>
              <mc:Fallback>
                <p:oleObj name="Equation" r:id="rId17" imgW="660240" imgH="48240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681288"/>
                        <a:ext cx="12573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50204"/>
              </p:ext>
            </p:extLst>
          </p:nvPr>
        </p:nvGraphicFramePr>
        <p:xfrm>
          <a:off x="5980360" y="5752687"/>
          <a:ext cx="942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9" imgW="495000" imgH="190440" progId="Equation.DSMT4">
                  <p:embed/>
                </p:oleObj>
              </mc:Choice>
              <mc:Fallback>
                <p:oleObj name="Equation" r:id="rId19" imgW="495000" imgH="19044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360" y="5752687"/>
                        <a:ext cx="9429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72866"/>
              </p:ext>
            </p:extLst>
          </p:nvPr>
        </p:nvGraphicFramePr>
        <p:xfrm>
          <a:off x="7328694" y="5771323"/>
          <a:ext cx="942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21" imgW="495000" imgH="190440" progId="Equation.DSMT4">
                  <p:embed/>
                </p:oleObj>
              </mc:Choice>
              <mc:Fallback>
                <p:oleObj name="Equation" r:id="rId21" imgW="495000" imgH="190440" progId="Equation.DSMT4">
                  <p:embed/>
                  <p:pic>
                    <p:nvPicPr>
                      <p:cNvPr id="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694" y="5771323"/>
                        <a:ext cx="9429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1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§16-2  </a:t>
            </a:r>
            <a:r>
              <a:rPr lang="zh-CN" altLang="en-US" dirty="0" smtClean="0">
                <a:solidFill>
                  <a:schemeClr val="tx1"/>
                </a:solidFill>
              </a:rPr>
              <a:t>二端口方程和参数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567738" y="1189559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567738" y="2053159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2’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27763" y="1045096"/>
            <a:ext cx="2520950" cy="1447800"/>
            <a:chOff x="6227763" y="1045096"/>
            <a:chExt cx="2520950" cy="1447800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6659563" y="1405459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6659563" y="2197621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7991475" y="1405459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7991475" y="2197621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6586538" y="137053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8496300" y="1370534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8493125" y="2161109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6586538" y="2161109"/>
              <a:ext cx="73025" cy="714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6227763" y="1189559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6227763" y="2126184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1’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7164388" y="1118121"/>
              <a:ext cx="792162" cy="1295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6732588" y="1405459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8101013" y="1405459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6443663" y="1334021"/>
              <a:ext cx="360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6516688" y="1837259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8388350" y="1334021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8388350" y="1837259"/>
              <a:ext cx="360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</a:t>
              </a:r>
            </a:p>
          </p:txBody>
        </p:sp>
        <p:graphicFrame>
          <p:nvGraphicFramePr>
            <p:cNvPr id="719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95135"/>
                </p:ext>
              </p:extLst>
            </p:nvPr>
          </p:nvGraphicFramePr>
          <p:xfrm>
            <a:off x="6443663" y="1692796"/>
            <a:ext cx="2476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63" y="1692796"/>
                          <a:ext cx="2476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064597"/>
                </p:ext>
              </p:extLst>
            </p:nvPr>
          </p:nvGraphicFramePr>
          <p:xfrm>
            <a:off x="8451850" y="1621359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1850" y="1621359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73698"/>
                </p:ext>
              </p:extLst>
            </p:nvPr>
          </p:nvGraphicFramePr>
          <p:xfrm>
            <a:off x="6804025" y="1045096"/>
            <a:ext cx="180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025" y="1045096"/>
                          <a:ext cx="180975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695752"/>
                </p:ext>
              </p:extLst>
            </p:nvPr>
          </p:nvGraphicFramePr>
          <p:xfrm>
            <a:off x="8172450" y="1045096"/>
            <a:ext cx="1984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50" y="1045096"/>
                          <a:ext cx="198438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538017"/>
              </p:ext>
            </p:extLst>
          </p:nvPr>
        </p:nvGraphicFramePr>
        <p:xfrm>
          <a:off x="2717800" y="980728"/>
          <a:ext cx="28463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11" imgW="1333500" imgH="482600" progId="Equation.DSMT4">
                  <p:embed/>
                </p:oleObj>
              </mc:Choice>
              <mc:Fallback>
                <p:oleObj name="Equation" r:id="rId11" imgW="1333500" imgH="482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980728"/>
                        <a:ext cx="28463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900113" y="98072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  <a:r>
              <a:rPr lang="zh-CN" altLang="en-US" sz="2400" dirty="0"/>
              <a:t>参数方程：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87582"/>
              </p:ext>
            </p:extLst>
          </p:nvPr>
        </p:nvGraphicFramePr>
        <p:xfrm>
          <a:off x="2919413" y="4005064"/>
          <a:ext cx="2497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13" imgW="1167893" imgH="482391" progId="Equation.DSMT4">
                  <p:embed/>
                </p:oleObj>
              </mc:Choice>
              <mc:Fallback>
                <p:oleObj name="Equation" r:id="rId13" imgW="1167893" imgH="48239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05064"/>
                        <a:ext cx="24971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971550" y="4005064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H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方程：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81380"/>
              </p:ext>
            </p:extLst>
          </p:nvPr>
        </p:nvGraphicFramePr>
        <p:xfrm>
          <a:off x="2478582" y="3068960"/>
          <a:ext cx="1445346" cy="85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15" imgW="863280" imgH="507960" progId="Equation.DSMT4">
                  <p:embed/>
                </p:oleObj>
              </mc:Choice>
              <mc:Fallback>
                <p:oleObj name="Equation" r:id="rId15" imgW="863280" imgH="507960" progId="Equation.DSMT4">
                  <p:embed/>
                  <p:pic>
                    <p:nvPicPr>
                      <p:cNvPr id="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582" y="3068960"/>
                        <a:ext cx="1445346" cy="852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29627"/>
              </p:ext>
            </p:extLst>
          </p:nvPr>
        </p:nvGraphicFramePr>
        <p:xfrm>
          <a:off x="3969569" y="3068960"/>
          <a:ext cx="1466527" cy="85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17" imgW="876240" imgH="507960" progId="Equation.DSMT4">
                  <p:embed/>
                </p:oleObj>
              </mc:Choice>
              <mc:Fallback>
                <p:oleObj name="Equation" r:id="rId17" imgW="876240" imgH="507960" progId="Equation.DSMT4">
                  <p:embed/>
                  <p:pic>
                    <p:nvPicPr>
                      <p:cNvPr id="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569" y="3068960"/>
                        <a:ext cx="1466527" cy="852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89433"/>
              </p:ext>
            </p:extLst>
          </p:nvPr>
        </p:nvGraphicFramePr>
        <p:xfrm>
          <a:off x="2559544" y="2091184"/>
          <a:ext cx="1318255" cy="85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19" imgW="787320" imgH="507960" progId="Equation.DSMT4">
                  <p:embed/>
                </p:oleObj>
              </mc:Choice>
              <mc:Fallback>
                <p:oleObj name="Equation" r:id="rId19" imgW="787320" imgH="507960" progId="Equation.DSMT4">
                  <p:embed/>
                  <p:pic>
                    <p:nvPicPr>
                      <p:cNvPr id="9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544" y="2091184"/>
                        <a:ext cx="1318255" cy="852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33073"/>
              </p:ext>
            </p:extLst>
          </p:nvPr>
        </p:nvGraphicFramePr>
        <p:xfrm>
          <a:off x="4049738" y="2091655"/>
          <a:ext cx="1339436" cy="85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21" imgW="799920" imgH="507960" progId="Equation.DSMT4">
                  <p:embed/>
                </p:oleObj>
              </mc:Choice>
              <mc:Fallback>
                <p:oleObj name="Equation" r:id="rId21" imgW="799920" imgH="507960" progId="Equation.DSMT4">
                  <p:embed/>
                  <p:pic>
                    <p:nvPicPr>
                      <p:cNvPr id="9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38" y="2091655"/>
                        <a:ext cx="1339436" cy="852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41452"/>
              </p:ext>
            </p:extLst>
          </p:nvPr>
        </p:nvGraphicFramePr>
        <p:xfrm>
          <a:off x="5639693" y="2772296"/>
          <a:ext cx="32527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23" imgW="1523880" imgH="482400" progId="Equation.DSMT4">
                  <p:embed/>
                </p:oleObj>
              </mc:Choice>
              <mc:Fallback>
                <p:oleObj name="Equation" r:id="rId23" imgW="1523880" imgH="48240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693" y="2772296"/>
                        <a:ext cx="32527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5817"/>
              </p:ext>
            </p:extLst>
          </p:nvPr>
        </p:nvGraphicFramePr>
        <p:xfrm>
          <a:off x="2508744" y="5991225"/>
          <a:ext cx="1381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25" imgW="825480" imgH="507960" progId="Equation.DSMT4">
                  <p:embed/>
                </p:oleObj>
              </mc:Choice>
              <mc:Fallback>
                <p:oleObj name="Equation" r:id="rId25" imgW="825480" imgH="507960" progId="Equation.DSMT4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44" y="5991225"/>
                        <a:ext cx="13811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75313"/>
              </p:ext>
            </p:extLst>
          </p:nvPr>
        </p:nvGraphicFramePr>
        <p:xfrm>
          <a:off x="2518269" y="5013325"/>
          <a:ext cx="14017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27" imgW="838080" imgH="507960" progId="Equation.DSMT4">
                  <p:embed/>
                </p:oleObj>
              </mc:Choice>
              <mc:Fallback>
                <p:oleObj name="Equation" r:id="rId27" imgW="838080" imgH="507960" progId="Equation.DSMT4">
                  <p:embed/>
                  <p:pic>
                    <p:nvPicPr>
                      <p:cNvPr id="3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269" y="5013325"/>
                        <a:ext cx="140176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45865"/>
              </p:ext>
            </p:extLst>
          </p:nvPr>
        </p:nvGraphicFramePr>
        <p:xfrm>
          <a:off x="3990206" y="5013325"/>
          <a:ext cx="13589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29" imgW="812520" imgH="507960" progId="Equation.DSMT4">
                  <p:embed/>
                </p:oleObj>
              </mc:Choice>
              <mc:Fallback>
                <p:oleObj name="Equation" r:id="rId29" imgW="812520" imgH="507960" progId="Equation.DSMT4">
                  <p:embed/>
                  <p:pic>
                    <p:nvPicPr>
                      <p:cNvPr id="4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206" y="5013325"/>
                        <a:ext cx="13589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19881"/>
              </p:ext>
            </p:extLst>
          </p:nvPr>
        </p:nvGraphicFramePr>
        <p:xfrm>
          <a:off x="3979093" y="5991225"/>
          <a:ext cx="1381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31" imgW="825480" imgH="507960" progId="Equation.DSMT4">
                  <p:embed/>
                </p:oleObj>
              </mc:Choice>
              <mc:Fallback>
                <p:oleObj name="Equation" r:id="rId31" imgW="825480" imgH="507960" progId="Equation.DSMT4">
                  <p:embed/>
                  <p:pic>
                    <p:nvPicPr>
                      <p:cNvPr id="4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093" y="5991225"/>
                        <a:ext cx="13811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37486"/>
              </p:ext>
            </p:extLst>
          </p:nvPr>
        </p:nvGraphicFramePr>
        <p:xfrm>
          <a:off x="5613400" y="5170488"/>
          <a:ext cx="33067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33" imgW="1549080" imgH="482400" progId="Equation.DSMT4">
                  <p:embed/>
                </p:oleObj>
              </mc:Choice>
              <mc:Fallback>
                <p:oleObj name="Equation" r:id="rId33" imgW="1549080" imgH="482400" progId="Equation.DSMT4">
                  <p:embed/>
                  <p:pic>
                    <p:nvPicPr>
                      <p:cNvPr id="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5170488"/>
                        <a:ext cx="33067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anose="02010600030101010101" pitchFamily="2" charset="-122"/>
              </a:rPr>
              <a:t>§16-2  </a:t>
            </a:r>
            <a:r>
              <a:rPr lang="zh-CN" altLang="en-US" dirty="0" smtClean="0">
                <a:solidFill>
                  <a:schemeClr val="tx1"/>
                </a:solidFill>
              </a:rPr>
              <a:t>二端口方程和参数</a:t>
            </a:r>
          </a:p>
        </p:txBody>
      </p:sp>
      <p:graphicFrame>
        <p:nvGraphicFramePr>
          <p:cNvPr id="8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12451"/>
              </p:ext>
            </p:extLst>
          </p:nvPr>
        </p:nvGraphicFramePr>
        <p:xfrm>
          <a:off x="6084888" y="4005164"/>
          <a:ext cx="23844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3" imgW="1117600" imgH="457200" progId="Equation.DSMT4">
                  <p:embed/>
                </p:oleObj>
              </mc:Choice>
              <mc:Fallback>
                <p:oleObj name="Equation" r:id="rId3" imgW="11176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005164"/>
                        <a:ext cx="23844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28"/>
          <p:cNvSpPr txBox="1">
            <a:spLocks noChangeArrowheads="1"/>
          </p:cNvSpPr>
          <p:nvPr/>
        </p:nvSpPr>
        <p:spPr bwMode="auto">
          <a:xfrm>
            <a:off x="900113" y="4076601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  <a:r>
              <a:rPr lang="zh-CN" altLang="en-US" sz="2400"/>
              <a:t>参数：</a:t>
            </a:r>
          </a:p>
        </p:txBody>
      </p:sp>
      <p:graphicFrame>
        <p:nvGraphicFramePr>
          <p:cNvPr id="8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00473"/>
              </p:ext>
            </p:extLst>
          </p:nvPr>
        </p:nvGraphicFramePr>
        <p:xfrm>
          <a:off x="6084888" y="5229126"/>
          <a:ext cx="2686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5" imgW="1257300" imgH="457200" progId="Equation.DSMT4">
                  <p:embed/>
                </p:oleObj>
              </mc:Choice>
              <mc:Fallback>
                <p:oleObj name="Equation" r:id="rId5" imgW="1257300" imgH="45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229126"/>
                        <a:ext cx="26860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0"/>
          <p:cNvSpPr txBox="1">
            <a:spLocks noChangeArrowheads="1"/>
          </p:cNvSpPr>
          <p:nvPr/>
        </p:nvSpPr>
        <p:spPr bwMode="auto">
          <a:xfrm>
            <a:off x="900113" y="5302151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H</a:t>
            </a:r>
            <a:r>
              <a:rPr lang="zh-CN" altLang="en-US" sz="2400"/>
              <a:t>参数：</a:t>
            </a:r>
          </a:p>
        </p:txBody>
      </p:sp>
      <p:graphicFrame>
        <p:nvGraphicFramePr>
          <p:cNvPr id="81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08326"/>
              </p:ext>
            </p:extLst>
          </p:nvPr>
        </p:nvGraphicFramePr>
        <p:xfrm>
          <a:off x="6084888" y="2204939"/>
          <a:ext cx="2709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7" imgW="1270000" imgH="228600" progId="Equation.DSMT4">
                  <p:embed/>
                </p:oleObj>
              </mc:Choice>
              <mc:Fallback>
                <p:oleObj name="Equation" r:id="rId7" imgW="12700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4939"/>
                        <a:ext cx="27098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32"/>
          <p:cNvSpPr txBox="1">
            <a:spLocks noChangeArrowheads="1"/>
          </p:cNvSpPr>
          <p:nvPr/>
        </p:nvSpPr>
        <p:spPr bwMode="auto">
          <a:xfrm>
            <a:off x="971550" y="2204939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Y</a:t>
            </a:r>
            <a:r>
              <a:rPr lang="zh-CN" altLang="en-US" sz="2400"/>
              <a:t>参数：</a:t>
            </a:r>
          </a:p>
        </p:txBody>
      </p:sp>
      <p:graphicFrame>
        <p:nvGraphicFramePr>
          <p:cNvPr id="82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2882"/>
              </p:ext>
            </p:extLst>
          </p:nvPr>
        </p:nvGraphicFramePr>
        <p:xfrm>
          <a:off x="6011863" y="3141564"/>
          <a:ext cx="2768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Equation" r:id="rId9" imgW="1295400" imgH="228600" progId="Equation.DSMT4">
                  <p:embed/>
                </p:oleObj>
              </mc:Choice>
              <mc:Fallback>
                <p:oleObj name="Equation" r:id="rId9" imgW="12954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141564"/>
                        <a:ext cx="2768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34"/>
          <p:cNvSpPr txBox="1">
            <a:spLocks noChangeArrowheads="1"/>
          </p:cNvSpPr>
          <p:nvPr/>
        </p:nvSpPr>
        <p:spPr bwMode="auto">
          <a:xfrm>
            <a:off x="971550" y="3141564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Z</a:t>
            </a:r>
            <a:r>
              <a:rPr lang="zh-CN" altLang="en-US" sz="2400"/>
              <a:t>参数：</a:t>
            </a:r>
          </a:p>
        </p:txBody>
      </p:sp>
      <p:sp>
        <p:nvSpPr>
          <p:cNvPr id="8203" name="Text Box 35"/>
          <p:cNvSpPr txBox="1">
            <a:spLocks noChangeArrowheads="1"/>
          </p:cNvSpPr>
          <p:nvPr/>
        </p:nvSpPr>
        <p:spPr bwMode="auto">
          <a:xfrm>
            <a:off x="2484438" y="1412776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互易条件</a:t>
            </a:r>
          </a:p>
        </p:txBody>
      </p:sp>
      <p:graphicFrame>
        <p:nvGraphicFramePr>
          <p:cNvPr id="82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3516"/>
              </p:ext>
            </p:extLst>
          </p:nvPr>
        </p:nvGraphicFramePr>
        <p:xfrm>
          <a:off x="2339975" y="4076601"/>
          <a:ext cx="23844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Equation" r:id="rId11" imgW="1117115" imgH="406224" progId="Equation.DSMT4">
                  <p:embed/>
                </p:oleObj>
              </mc:Choice>
              <mc:Fallback>
                <p:oleObj name="Equation" r:id="rId11" imgW="1117115" imgH="406224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601"/>
                        <a:ext cx="23844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735818"/>
              </p:ext>
            </p:extLst>
          </p:nvPr>
        </p:nvGraphicFramePr>
        <p:xfrm>
          <a:off x="2339975" y="5302151"/>
          <a:ext cx="26860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13" imgW="1256755" imgH="406224" progId="Equation.DSMT4">
                  <p:embed/>
                </p:oleObj>
              </mc:Choice>
              <mc:Fallback>
                <p:oleObj name="Equation" r:id="rId13" imgW="1256755" imgH="406224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02151"/>
                        <a:ext cx="26860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50027"/>
              </p:ext>
            </p:extLst>
          </p:nvPr>
        </p:nvGraphicFramePr>
        <p:xfrm>
          <a:off x="2627313" y="2204939"/>
          <a:ext cx="1706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15" imgW="800100" imgH="228600" progId="Equation.DSMT4">
                  <p:embed/>
                </p:oleObj>
              </mc:Choice>
              <mc:Fallback>
                <p:oleObj name="Equation" r:id="rId15" imgW="8001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4939"/>
                        <a:ext cx="1706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28654"/>
              </p:ext>
            </p:extLst>
          </p:nvPr>
        </p:nvGraphicFramePr>
        <p:xfrm>
          <a:off x="2555875" y="3141564"/>
          <a:ext cx="168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17" imgW="787400" imgH="228600" progId="Equation.DSMT4">
                  <p:embed/>
                </p:oleObj>
              </mc:Choice>
              <mc:Fallback>
                <p:oleObj name="Equation" r:id="rId17" imgW="7874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564"/>
                        <a:ext cx="168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40"/>
          <p:cNvSpPr txBox="1">
            <a:spLocks noChangeArrowheads="1"/>
          </p:cNvSpPr>
          <p:nvPr/>
        </p:nvSpPr>
        <p:spPr bwMode="auto">
          <a:xfrm>
            <a:off x="6300788" y="1412776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对称条件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90000"/>
            </a:schemeClr>
          </a:solidFill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16-1 </a:t>
            </a:r>
            <a:r>
              <a:rPr lang="zh-CN" altLang="en-US" dirty="0" smtClean="0"/>
              <a:t>求二端口的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3150" r="64615" b="79592"/>
          <a:stretch/>
        </p:blipFill>
        <p:spPr>
          <a:xfrm>
            <a:off x="639019" y="1052736"/>
            <a:ext cx="2060773" cy="1584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1" t="3150" r="30292" b="78808"/>
          <a:stretch/>
        </p:blipFill>
        <p:spPr>
          <a:xfrm>
            <a:off x="683568" y="2924944"/>
            <a:ext cx="2084802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t="21128" r="46928" b="60830"/>
          <a:stretch/>
        </p:blipFill>
        <p:spPr>
          <a:xfrm>
            <a:off x="683568" y="4720379"/>
            <a:ext cx="2084802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t="57997" r="51044" b="34159"/>
          <a:stretch/>
        </p:blipFill>
        <p:spPr>
          <a:xfrm>
            <a:off x="2915816" y="2793914"/>
            <a:ext cx="2340260" cy="9361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9" t="69652" r="47117" b="17336"/>
          <a:stretch/>
        </p:blipFill>
        <p:spPr>
          <a:xfrm>
            <a:off x="5774668" y="2636912"/>
            <a:ext cx="2912132" cy="15529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t="86729" r="54329" b="5877"/>
          <a:stretch/>
        </p:blipFill>
        <p:spPr>
          <a:xfrm>
            <a:off x="5774668" y="4797152"/>
            <a:ext cx="1656184" cy="882414"/>
          </a:xfrm>
          <a:prstGeom prst="rect">
            <a:avLst/>
          </a:prstGeom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699792" y="6197242"/>
            <a:ext cx="50302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0000FF"/>
                </a:solidFill>
                <a:latin typeface="+mj-lt"/>
              </a:rPr>
              <a:t>对</a:t>
            </a:r>
            <a:r>
              <a:rPr lang="en-US" altLang="zh-CN" sz="20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zh-CN" altLang="en-US" sz="2000" i="1" dirty="0" smtClean="0">
                <a:solidFill>
                  <a:srgbClr val="0000FF"/>
                </a:solidFill>
                <a:latin typeface="+mj-lt"/>
              </a:rPr>
              <a:t>、</a:t>
            </a:r>
            <a:r>
              <a:rPr lang="en-US" altLang="zh-CN" sz="2000" i="1" dirty="0" smtClean="0">
                <a:solidFill>
                  <a:srgbClr val="0000FF"/>
                </a:solidFill>
                <a:latin typeface="+mj-lt"/>
              </a:rPr>
              <a:t>L</a:t>
            </a:r>
            <a:r>
              <a:rPr lang="zh-CN" altLang="en-US" sz="2000" i="1" dirty="0" smtClean="0">
                <a:solidFill>
                  <a:srgbClr val="0000FF"/>
                </a:solidFill>
                <a:latin typeface="+mj-lt"/>
              </a:rPr>
              <a:t>、</a:t>
            </a:r>
            <a:r>
              <a:rPr lang="en-US" altLang="zh-CN" sz="2000" i="1" dirty="0" smtClean="0">
                <a:solidFill>
                  <a:srgbClr val="0000FF"/>
                </a:solidFill>
                <a:latin typeface="+mj-lt"/>
              </a:rPr>
              <a:t>C</a:t>
            </a:r>
            <a:r>
              <a:rPr lang="zh-CN" altLang="en-US" sz="2000" dirty="0" smtClean="0">
                <a:solidFill>
                  <a:srgbClr val="0000FF"/>
                </a:solidFill>
                <a:latin typeface="+mj-lt"/>
              </a:rPr>
              <a:t>构成的任何无源二端口，总有：</a:t>
            </a:r>
            <a:endParaRPr lang="zh-CN" altLang="en-US" sz="2000" dirty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96497"/>
              </p:ext>
            </p:extLst>
          </p:nvPr>
        </p:nvGraphicFramePr>
        <p:xfrm>
          <a:off x="7524328" y="6180410"/>
          <a:ext cx="1085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61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6180410"/>
                        <a:ext cx="1085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2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90000"/>
            </a:schemeClr>
          </a:solidFill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16-2 </a:t>
            </a:r>
            <a:r>
              <a:rPr lang="zh-CN" altLang="en-US" dirty="0" smtClean="0"/>
              <a:t>求二端口的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163323" y="6298861"/>
            <a:ext cx="1799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0000FF"/>
                </a:solidFill>
                <a:latin typeface="+mj-lt"/>
              </a:rPr>
              <a:t>含受控源时，</a:t>
            </a:r>
            <a:endParaRPr lang="zh-CN" altLang="en-US" sz="2000" dirty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22432"/>
              </p:ext>
            </p:extLst>
          </p:nvPr>
        </p:nvGraphicFramePr>
        <p:xfrm>
          <a:off x="5833839" y="6291823"/>
          <a:ext cx="1114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839" y="6291823"/>
                        <a:ext cx="1114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0" t="22149" r="7476" b="48886"/>
          <a:stretch/>
        </p:blipFill>
        <p:spPr>
          <a:xfrm>
            <a:off x="642302" y="1592796"/>
            <a:ext cx="3312368" cy="18722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42059" r="30312" b="20883"/>
          <a:stretch/>
        </p:blipFill>
        <p:spPr>
          <a:xfrm>
            <a:off x="3923928" y="1052736"/>
            <a:ext cx="4860540" cy="1080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9921" r="57087" b="60027"/>
          <a:stretch/>
        </p:blipFill>
        <p:spPr>
          <a:xfrm>
            <a:off x="5893469" y="2329149"/>
            <a:ext cx="2016224" cy="12961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39329" r="44086" b="22660"/>
          <a:stretch/>
        </p:blipFill>
        <p:spPr>
          <a:xfrm>
            <a:off x="4000128" y="3708256"/>
            <a:ext cx="4100264" cy="24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9134</TotalTime>
  <Words>488</Words>
  <Application>Microsoft Office PowerPoint</Application>
  <PresentationFormat>全屏显示(4:3)</PresentationFormat>
  <Paragraphs>195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Times New Roman</vt:lpstr>
      <vt:lpstr>Wingdings</vt:lpstr>
      <vt:lpstr>Layers</vt:lpstr>
      <vt:lpstr>Equation</vt:lpstr>
      <vt:lpstr>第十六章 二端口网络</vt:lpstr>
      <vt:lpstr>§16-1  二端口网络</vt:lpstr>
      <vt:lpstr>§16-2  二端口方程和参数</vt:lpstr>
      <vt:lpstr>§16-2  二端口方程和参数</vt:lpstr>
      <vt:lpstr>§16-2  二端口方程和参数</vt:lpstr>
      <vt:lpstr>§16-2  二端口方程和参数</vt:lpstr>
      <vt:lpstr>§16-2  二端口方程和参数</vt:lpstr>
      <vt:lpstr>例16-1 求二端口的Y参数</vt:lpstr>
      <vt:lpstr>例16-2 求二端口的Y参数</vt:lpstr>
      <vt:lpstr>§16-3  二端口的等效电路</vt:lpstr>
      <vt:lpstr>§16-3  二端口的等效电路</vt:lpstr>
      <vt:lpstr>§16-3  二端口的等效电路</vt:lpstr>
      <vt:lpstr>§16-3  二端口的等效电路</vt:lpstr>
      <vt:lpstr>作业</vt:lpstr>
    </vt:vector>
  </TitlesOfParts>
  <Company>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Xu Lin</cp:lastModifiedBy>
  <cp:revision>127</cp:revision>
  <dcterms:created xsi:type="dcterms:W3CDTF">2008-01-26T07:22:55Z</dcterms:created>
  <dcterms:modified xsi:type="dcterms:W3CDTF">2019-05-30T04:25:23Z</dcterms:modified>
</cp:coreProperties>
</file>