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ack/sta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206060-35BD-43FA-A982-48FBC5E937A8}"/>
              </a:ext>
            </a:extLst>
          </p:cNvPr>
          <p:cNvSpPr txBox="1"/>
          <p:nvPr/>
        </p:nvSpPr>
        <p:spPr>
          <a:xfrm>
            <a:off x="2906665" y="2121877"/>
            <a:ext cx="6378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20220322</a:t>
            </a:r>
            <a:r>
              <a:rPr lang="zh-CN" altLang="en-US" sz="6000" dirty="0"/>
              <a:t>上机练习</a:t>
            </a:r>
          </a:p>
        </p:txBody>
      </p:sp>
    </p:spTree>
    <p:extLst>
      <p:ext uri="{BB962C8B-B14F-4D97-AF65-F5344CB8AC3E}">
        <p14:creationId xmlns:p14="http://schemas.microsoft.com/office/powerpoint/2010/main" val="187760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3EF190-FEEF-4518-B58E-02B722540DC4}"/>
              </a:ext>
            </a:extLst>
          </p:cNvPr>
          <p:cNvSpPr txBox="1"/>
          <p:nvPr/>
        </p:nvSpPr>
        <p:spPr>
          <a:xfrm>
            <a:off x="3695343" y="198120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上周题目讲解</a:t>
            </a:r>
          </a:p>
        </p:txBody>
      </p:sp>
    </p:spTree>
    <p:extLst>
      <p:ext uri="{BB962C8B-B14F-4D97-AF65-F5344CB8AC3E}">
        <p14:creationId xmlns:p14="http://schemas.microsoft.com/office/powerpoint/2010/main" val="23831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4BE63-5FFA-4ABE-AF41-5A0C9B47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利用栈实现进制转换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1BE8-B63E-44F9-867D-FC96725E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十进制转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进制，一般使用短除法来完成。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10 = 1010(2)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50 = 32(16)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126 = 3F(36)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要求使用前面的链式栈实现一个进制转换的函数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fr-F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decToNBase(</a:t>
            </a:r>
            <a:r>
              <a:rPr lang="fr-F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dec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其中</a:t>
            </a:r>
            <a:r>
              <a:rPr lang="en-US" altLang="zh-CN" sz="2400" dirty="0">
                <a:latin typeface="+mn-ea"/>
              </a:rPr>
              <a:t>dec</a:t>
            </a:r>
            <a:r>
              <a:rPr lang="zh-CN" altLang="en-US" sz="2400" dirty="0">
                <a:latin typeface="+mn-ea"/>
              </a:rPr>
              <a:t>是十进制数（</a:t>
            </a:r>
            <a:r>
              <a:rPr lang="en-US" altLang="zh-CN" sz="2400" dirty="0">
                <a:latin typeface="+mn-ea"/>
              </a:rPr>
              <a:t>dec &gt;= 0</a:t>
            </a:r>
            <a:r>
              <a:rPr lang="zh-CN" altLang="en-US" sz="2400" dirty="0">
                <a:latin typeface="+mn-ea"/>
              </a:rPr>
              <a:t>），</a:t>
            </a:r>
            <a:r>
              <a:rPr lang="en-US" altLang="zh-CN" sz="2400" dirty="0">
                <a:latin typeface="+mn-ea"/>
              </a:rPr>
              <a:t>base</a:t>
            </a:r>
            <a:r>
              <a:rPr lang="zh-CN" altLang="en-US" sz="2400" dirty="0">
                <a:latin typeface="+mn-ea"/>
              </a:rPr>
              <a:t>是转换后的进制（</a:t>
            </a:r>
            <a:r>
              <a:rPr lang="en-US" altLang="zh-CN" sz="2400" dirty="0">
                <a:latin typeface="+mn-ea"/>
              </a:rPr>
              <a:t>2 &lt;= base &lt;= 36</a:t>
            </a:r>
            <a:r>
              <a:rPr lang="zh-CN" altLang="en-US" sz="2400" dirty="0">
                <a:latin typeface="+mn-ea"/>
              </a:rPr>
              <a:t>），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返回字符串表示</a:t>
            </a:r>
            <a:r>
              <a:rPr lang="en-US" altLang="zh-CN" sz="2400" dirty="0">
                <a:latin typeface="+mn-ea"/>
              </a:rPr>
              <a:t>base</a:t>
            </a:r>
            <a:r>
              <a:rPr lang="zh-CN" altLang="en-US" sz="2400" dirty="0">
                <a:latin typeface="+mn-ea"/>
              </a:rPr>
              <a:t>进制下的数。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059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55D14-8918-4148-8A8E-879FECB3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利用链表做两数加法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17ADC-EC4E-4976-9A40-247D9AF4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1200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: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(0), next(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next(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next(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convertNumberToReversedList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convertReversedListToNumber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srgbClr val="2B91AF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addTwoNumbers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F21B7E-7AAB-4221-B325-B73996E13046}"/>
              </a:ext>
            </a:extLst>
          </p:cNvPr>
          <p:cNvSpPr txBox="1"/>
          <p:nvPr/>
        </p:nvSpPr>
        <p:spPr>
          <a:xfrm>
            <a:off x="838200" y="5972563"/>
            <a:ext cx="1051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主函数中输入两个数字，分别调用 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convertNumberToReversedList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转换为两个链表，再调用 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addTwoNumbers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获得相加后的链表，最后用 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convertReversedListToNumber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转换为数字并输出。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36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3EF190-FEEF-4518-B58E-02B722540DC4}"/>
              </a:ext>
            </a:extLst>
          </p:cNvPr>
          <p:cNvSpPr txBox="1"/>
          <p:nvPr/>
        </p:nvSpPr>
        <p:spPr>
          <a:xfrm>
            <a:off x="3695343" y="198120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本周课上练习</a:t>
            </a:r>
          </a:p>
        </p:txBody>
      </p:sp>
    </p:spTree>
    <p:extLst>
      <p:ext uri="{BB962C8B-B14F-4D97-AF65-F5344CB8AC3E}">
        <p14:creationId xmlns:p14="http://schemas.microsoft.com/office/powerpoint/2010/main" val="39071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D1D378-CC1D-45DD-A454-5F400D77B7FA}"/>
              </a:ext>
            </a:extLst>
          </p:cNvPr>
          <p:cNvSpPr txBox="1"/>
          <p:nvPr/>
        </p:nvSpPr>
        <p:spPr>
          <a:xfrm>
            <a:off x="509953" y="38686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洛谷</a:t>
            </a:r>
            <a:r>
              <a:rPr lang="en-US" altLang="zh-CN" sz="2400" dirty="0"/>
              <a:t>P4387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DAD47-ACB1-44BB-93F3-772548450DBE}"/>
              </a:ext>
            </a:extLst>
          </p:cNvPr>
          <p:cNvSpPr txBox="1"/>
          <p:nvPr/>
        </p:nvSpPr>
        <p:spPr>
          <a:xfrm>
            <a:off x="638907" y="1308521"/>
            <a:ext cx="67173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题目描述：</a:t>
            </a:r>
            <a:endParaRPr lang="en-US" altLang="zh-CN" sz="2400" b="1" dirty="0"/>
          </a:p>
          <a:p>
            <a:pPr lvl="1"/>
            <a:r>
              <a:rPr lang="zh-CN" altLang="en-US" dirty="0"/>
              <a:t>给出</a:t>
            </a:r>
            <a:r>
              <a:rPr lang="en-US" altLang="zh-CN" dirty="0"/>
              <a:t>pushed </a:t>
            </a:r>
            <a:r>
              <a:rPr lang="zh-CN" altLang="en-US" dirty="0"/>
              <a:t>和 </a:t>
            </a:r>
            <a:r>
              <a:rPr lang="en-US" altLang="zh-CN" dirty="0" err="1"/>
              <a:t>poped</a:t>
            </a:r>
            <a:r>
              <a:rPr lang="en-US" altLang="zh-CN" dirty="0"/>
              <a:t> </a:t>
            </a:r>
            <a:r>
              <a:rPr lang="zh-CN" altLang="en-US" dirty="0"/>
              <a:t>两个序列，其取值从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n(n≤100000)</a:t>
            </a:r>
            <a:r>
              <a:rPr lang="zh-CN" altLang="en-US" dirty="0"/>
              <a:t>。已知入栈序列是 </a:t>
            </a:r>
            <a:r>
              <a:rPr lang="en-US" altLang="zh-CN" dirty="0"/>
              <a:t>pushed</a:t>
            </a:r>
            <a:r>
              <a:rPr lang="zh-CN" altLang="en-US" dirty="0"/>
              <a:t>，如果出栈序列有可能是 </a:t>
            </a:r>
            <a:r>
              <a:rPr lang="en-US" altLang="zh-CN" dirty="0" err="1"/>
              <a:t>poped</a:t>
            </a:r>
            <a:r>
              <a:rPr lang="zh-CN" altLang="en-US" dirty="0"/>
              <a:t>，则输出 </a:t>
            </a:r>
            <a:r>
              <a:rPr lang="en-US" altLang="zh-CN" dirty="0"/>
              <a:t>Yes</a:t>
            </a:r>
            <a:r>
              <a:rPr lang="zh-CN" altLang="en-US" dirty="0"/>
              <a:t>，否则输出 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/>
              <a:t>输入格式：</a:t>
            </a:r>
            <a:endParaRPr lang="en-US" altLang="zh-CN" sz="2400" b="1" dirty="0"/>
          </a:p>
          <a:p>
            <a:pPr lvl="1"/>
            <a:r>
              <a:rPr lang="zh-CN" altLang="en-US" dirty="0"/>
              <a:t>第一行一个整数 </a:t>
            </a:r>
            <a:r>
              <a:rPr lang="en-US" altLang="zh-CN" dirty="0"/>
              <a:t>q</a:t>
            </a:r>
            <a:r>
              <a:rPr lang="zh-CN" altLang="en-US" dirty="0"/>
              <a:t>，表示样例个数。</a:t>
            </a:r>
          </a:p>
          <a:p>
            <a:pPr lvl="1"/>
            <a:r>
              <a:rPr lang="zh-CN" altLang="en-US" dirty="0"/>
              <a:t>接下来 </a:t>
            </a:r>
            <a:r>
              <a:rPr lang="en-US" altLang="zh-CN" dirty="0"/>
              <a:t>q </a:t>
            </a:r>
            <a:r>
              <a:rPr lang="zh-CN" altLang="en-US" dirty="0"/>
              <a:t>个样例，对于每个样例：</a:t>
            </a:r>
          </a:p>
          <a:p>
            <a:pPr lvl="2"/>
            <a:r>
              <a:rPr lang="zh-CN" altLang="en-US" dirty="0"/>
              <a:t>第一行一个整数 </a:t>
            </a:r>
            <a:r>
              <a:rPr lang="en-US" altLang="zh-CN" dirty="0"/>
              <a:t>n </a:t>
            </a:r>
            <a:r>
              <a:rPr lang="zh-CN" altLang="en-US" dirty="0"/>
              <a:t>表示序列长度；</a:t>
            </a:r>
          </a:p>
          <a:p>
            <a:pPr lvl="2"/>
            <a:r>
              <a:rPr lang="zh-CN" altLang="en-US" dirty="0"/>
              <a:t>第二行 </a:t>
            </a:r>
            <a:r>
              <a:rPr lang="en-US" altLang="zh-CN" dirty="0"/>
              <a:t>n </a:t>
            </a:r>
            <a:r>
              <a:rPr lang="zh-CN" altLang="en-US" dirty="0"/>
              <a:t>个整数表示入栈序列；</a:t>
            </a:r>
          </a:p>
          <a:p>
            <a:pPr lvl="2"/>
            <a:r>
              <a:rPr lang="zh-CN" altLang="en-US" dirty="0"/>
              <a:t>第二行 </a:t>
            </a:r>
            <a:r>
              <a:rPr lang="en-US" altLang="zh-CN" dirty="0"/>
              <a:t>n </a:t>
            </a:r>
            <a:r>
              <a:rPr lang="zh-CN" altLang="en-US" dirty="0"/>
              <a:t>个整数表示出栈序列；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/>
              <a:t>输出格式：</a:t>
            </a:r>
          </a:p>
          <a:p>
            <a:pPr lvl="1"/>
            <a:r>
              <a:rPr lang="zh-CN" altLang="en-US" dirty="0"/>
              <a:t>对于每个询问输出答案。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C901AFA-7C79-448C-B704-99786416E90E}"/>
              </a:ext>
            </a:extLst>
          </p:cNvPr>
          <p:cNvGrpSpPr/>
          <p:nvPr/>
        </p:nvGrpSpPr>
        <p:grpSpPr>
          <a:xfrm>
            <a:off x="7826093" y="1706071"/>
            <a:ext cx="3727000" cy="3781092"/>
            <a:chOff x="7876254" y="996825"/>
            <a:chExt cx="3727000" cy="378109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5070FE7-79E6-41D2-8B20-C71185662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6254" y="996825"/>
              <a:ext cx="3676839" cy="243217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1293065-4DC9-44A3-A927-DDF556B0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9116" y="3615807"/>
              <a:ext cx="3664138" cy="1162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3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DB3CC8-6305-4999-893E-21AE5B446647}"/>
              </a:ext>
            </a:extLst>
          </p:cNvPr>
          <p:cNvSpPr txBox="1"/>
          <p:nvPr/>
        </p:nvSpPr>
        <p:spPr>
          <a:xfrm>
            <a:off x="509953" y="38686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洛谷</a:t>
            </a:r>
            <a:r>
              <a:rPr lang="en-US" altLang="zh-CN" sz="2400" dirty="0"/>
              <a:t>P1449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3FE7C0-6661-4A9C-97A4-689710B4065C}"/>
              </a:ext>
            </a:extLst>
          </p:cNvPr>
          <p:cNvSpPr txBox="1"/>
          <p:nvPr/>
        </p:nvSpPr>
        <p:spPr>
          <a:xfrm>
            <a:off x="685800" y="1098010"/>
            <a:ext cx="10650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题目描述：</a:t>
            </a:r>
            <a:endParaRPr lang="en-US" altLang="zh-CN" sz="2400" b="1" dirty="0"/>
          </a:p>
          <a:p>
            <a:pPr lvl="1"/>
            <a:r>
              <a:rPr lang="zh-CN" altLang="en-US" dirty="0"/>
              <a:t>所谓后缀表达式是指这样的一个表达式：式中不再引用括号，运算符号放在两个运算对象之后，所有计算按运算符号出现的顺序，严格地由左而右新进行（不用考虑运算符的优先级）。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3*(5–2)+7</a:t>
            </a:r>
            <a:r>
              <a:rPr lang="zh-CN" altLang="en-US" dirty="0"/>
              <a:t>对应的后缀表达式为：</a:t>
            </a:r>
            <a:r>
              <a:rPr lang="en-US" altLang="zh-CN" dirty="0"/>
              <a:t>3 . 5 . 2 . -*7 . +@</a:t>
            </a:r>
            <a:r>
              <a:rPr lang="zh-CN" altLang="en-US" dirty="0"/>
              <a:t>。</a:t>
            </a:r>
            <a:r>
              <a:rPr lang="en-US" altLang="zh-CN" dirty="0"/>
              <a:t>@</a:t>
            </a:r>
            <a:r>
              <a:rPr lang="zh-CN" altLang="en-US" dirty="0"/>
              <a:t>为表达式的结束符号。</a:t>
            </a:r>
            <a:r>
              <a:rPr lang="en-US" altLang="zh-CN" dirty="0"/>
              <a:t>.</a:t>
            </a:r>
            <a:r>
              <a:rPr lang="zh-CN" altLang="en-US" dirty="0"/>
              <a:t>为操作数的结束符号。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b="1" dirty="0"/>
              <a:t>输入格式：</a:t>
            </a:r>
            <a:endParaRPr lang="en-US" altLang="zh-CN" sz="2400" b="1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后缀表达式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/>
          </a:p>
          <a:p>
            <a:r>
              <a:rPr lang="zh-CN" altLang="en-US" sz="2400" b="1" dirty="0"/>
              <a:t>输出格式：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表达式的值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70F450-E598-4902-A71D-A4455BDE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07" y="4859674"/>
            <a:ext cx="9150585" cy="15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43BFCD-21F9-4F69-8844-C01949D304CA}"/>
              </a:ext>
            </a:extLst>
          </p:cNvPr>
          <p:cNvSpPr txBox="1"/>
          <p:nvPr/>
        </p:nvSpPr>
        <p:spPr>
          <a:xfrm>
            <a:off x="468922" y="18170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洛谷</a:t>
            </a:r>
            <a:r>
              <a:rPr lang="en-US" altLang="zh-CN" sz="2400" dirty="0"/>
              <a:t>P1241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3371C-8C0D-48C7-8767-A8E61E6D43D9}"/>
              </a:ext>
            </a:extLst>
          </p:cNvPr>
          <p:cNvSpPr txBox="1"/>
          <p:nvPr/>
        </p:nvSpPr>
        <p:spPr>
          <a:xfrm>
            <a:off x="650630" y="643373"/>
            <a:ext cx="106504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题目描述：</a:t>
            </a:r>
            <a:endParaRPr lang="en-US" altLang="zh-CN" sz="2400" b="1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定义如下规则序列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zh-CN" altLang="en-US" b="0" i="0" dirty="0">
                <a:effectLst/>
                <a:latin typeface="-apple-system"/>
              </a:rPr>
              <a:t>字符串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：</a:t>
            </a:r>
            <a:endParaRPr lang="en-US" altLang="zh-CN" b="0" i="0" dirty="0">
              <a:effectLst/>
              <a:latin typeface="-apple-system"/>
            </a:endParaRPr>
          </a:p>
          <a:p>
            <a:pPr lvl="2"/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．空序列是规则序列；</a:t>
            </a:r>
          </a:p>
          <a:p>
            <a:pPr lvl="2"/>
            <a:r>
              <a:rPr lang="en-US" altLang="zh-CN" b="0" i="0" dirty="0">
                <a:effectLst/>
                <a:latin typeface="-apple-system"/>
              </a:rPr>
              <a:t>2</a:t>
            </a:r>
            <a:r>
              <a:rPr lang="zh-CN" altLang="en-US" b="0" i="0" dirty="0">
                <a:effectLst/>
                <a:latin typeface="-apple-system"/>
              </a:rPr>
              <a:t>．如果</a:t>
            </a:r>
            <a:r>
              <a:rPr lang="en-US" altLang="zh-CN" b="0" i="0" dirty="0">
                <a:effectLst/>
                <a:latin typeface="-apple-system"/>
              </a:rPr>
              <a:t>S</a:t>
            </a:r>
            <a:r>
              <a:rPr lang="zh-CN" altLang="en-US" b="0" i="0" dirty="0">
                <a:effectLst/>
                <a:latin typeface="-apple-system"/>
              </a:rPr>
              <a:t>是规则序列，那么</a:t>
            </a:r>
            <a:r>
              <a:rPr lang="en-US" altLang="zh-CN" b="0" i="0" dirty="0">
                <a:effectLst/>
                <a:latin typeface="-apple-system"/>
              </a:rPr>
              <a:t>(S)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[S]</a:t>
            </a:r>
            <a:r>
              <a:rPr lang="zh-CN" altLang="en-US" b="0" i="0" dirty="0">
                <a:effectLst/>
                <a:latin typeface="-apple-system"/>
              </a:rPr>
              <a:t>也是规则序列；</a:t>
            </a:r>
          </a:p>
          <a:p>
            <a:pPr lvl="2"/>
            <a:r>
              <a:rPr lang="en-US" altLang="zh-CN" b="0" i="0" dirty="0">
                <a:effectLst/>
                <a:latin typeface="-apple-system"/>
              </a:rPr>
              <a:t>3</a:t>
            </a:r>
            <a:r>
              <a:rPr lang="zh-CN" altLang="en-US" b="0" i="0" dirty="0">
                <a:effectLst/>
                <a:latin typeface="-apple-system"/>
              </a:rPr>
              <a:t>．如果</a:t>
            </a:r>
            <a:r>
              <a:rPr lang="en-US" altLang="zh-CN" b="0" i="0" dirty="0">
                <a:effectLst/>
                <a:latin typeface="-apple-system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都是规则序列，那么</a:t>
            </a:r>
            <a:r>
              <a:rPr lang="en-US" altLang="zh-CN" b="0" i="0" dirty="0">
                <a:effectLst/>
                <a:latin typeface="-apple-system"/>
              </a:rPr>
              <a:t>AB</a:t>
            </a:r>
            <a:r>
              <a:rPr lang="zh-CN" altLang="en-US" b="0" i="0" dirty="0">
                <a:effectLst/>
                <a:latin typeface="-apple-system"/>
              </a:rPr>
              <a:t>也是规则序列。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例如，下面的字符串都是规则序列：</a:t>
            </a:r>
            <a:r>
              <a:rPr lang="en-US" altLang="zh-CN" dirty="0">
                <a:latin typeface="-apple-system"/>
              </a:rPr>
              <a:t>()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[]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(())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([])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()[]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()[()]</a:t>
            </a:r>
            <a:r>
              <a:rPr lang="zh-CN" altLang="en-US" dirty="0">
                <a:latin typeface="-apple-system"/>
              </a:rPr>
              <a:t>；</a:t>
            </a:r>
            <a:r>
              <a:rPr lang="zh-CN" altLang="en-US" b="0" i="0" dirty="0">
                <a:effectLst/>
                <a:latin typeface="-apple-system"/>
              </a:rPr>
              <a:t>而以下几个则不是：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[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)(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())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([()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现在，给你一些由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[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构成的序列，你要做的是补全该括号序列，即扫描一遍原序列，对每一个右括号，找到在它左边最靠近它的左括号匹配，如果没有就放弃。在以这种方式把原序列匹配完成后，把剩下的未匹配的括号补全。</a:t>
            </a:r>
            <a:endParaRPr lang="en-US" altLang="zh-CN" dirty="0">
              <a:latin typeface="-apple-system"/>
            </a:endParaRPr>
          </a:p>
          <a:p>
            <a:pPr lvl="1"/>
            <a:endParaRPr lang="en-US" altLang="zh-CN" dirty="0"/>
          </a:p>
          <a:p>
            <a:r>
              <a:rPr lang="zh-CN" altLang="en-US" sz="2400" b="1" dirty="0"/>
              <a:t>输入格式：</a:t>
            </a:r>
            <a:endParaRPr lang="en-US" altLang="zh-CN" sz="2400" b="1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输入文件仅一行，全部由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[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组成，没有其他字符，长度不超过</a:t>
            </a:r>
            <a:r>
              <a:rPr lang="en-US" altLang="zh-CN" b="0" i="0" dirty="0">
                <a:effectLst/>
                <a:latin typeface="-apple-system"/>
              </a:rPr>
              <a:t>100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/>
          </a:p>
          <a:p>
            <a:r>
              <a:rPr lang="zh-CN" altLang="en-US" sz="2400" b="1" dirty="0"/>
              <a:t>输出格式：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输出文件也仅有一行，全部由‘</a:t>
            </a:r>
            <a:r>
              <a:rPr lang="en-US" altLang="zh-CN" b="0" i="0" dirty="0">
                <a:effectLst/>
                <a:latin typeface="-apple-system"/>
              </a:rPr>
              <a:t>(’</a:t>
            </a:r>
            <a:r>
              <a:rPr lang="zh-CN" altLang="en-US" b="0" i="0" dirty="0">
                <a:effectLst/>
                <a:latin typeface="-apple-system"/>
              </a:rPr>
              <a:t>，‘</a:t>
            </a:r>
            <a:r>
              <a:rPr lang="en-US" altLang="zh-CN" b="0" i="0" dirty="0">
                <a:effectLst/>
                <a:latin typeface="-apple-system"/>
              </a:rPr>
              <a:t>)’</a:t>
            </a:r>
            <a:r>
              <a:rPr lang="zh-CN" altLang="en-US" b="0" i="0" dirty="0">
                <a:effectLst/>
                <a:latin typeface="-apple-system"/>
              </a:rPr>
              <a:t>，‘</a:t>
            </a:r>
            <a:r>
              <a:rPr lang="en-US" altLang="zh-CN" b="0" i="0" dirty="0">
                <a:effectLst/>
                <a:latin typeface="-apple-system"/>
              </a:rPr>
              <a:t>[’</a:t>
            </a:r>
            <a:r>
              <a:rPr lang="zh-CN" altLang="en-US" b="0" i="0" dirty="0">
                <a:effectLst/>
                <a:latin typeface="-apple-system"/>
              </a:rPr>
              <a:t>，‘</a:t>
            </a:r>
            <a:r>
              <a:rPr lang="en-US" altLang="zh-CN" b="0" i="0" dirty="0">
                <a:effectLst/>
                <a:latin typeface="-apple-system"/>
              </a:rPr>
              <a:t>]’</a:t>
            </a:r>
            <a:r>
              <a:rPr lang="zh-CN" altLang="en-US" b="0" i="0" dirty="0">
                <a:effectLst/>
                <a:latin typeface="-apple-system"/>
              </a:rPr>
              <a:t>组成，没有其他字符，把你补全后的规则序列输出即可。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7B269C-F165-4238-A059-F99FB0F1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8" y="5721686"/>
            <a:ext cx="7936523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87172E-5AF8-40D1-9226-8EBF94584718}"/>
              </a:ext>
            </a:extLst>
          </p:cNvPr>
          <p:cNvSpPr txBox="1"/>
          <p:nvPr/>
        </p:nvSpPr>
        <p:spPr>
          <a:xfrm>
            <a:off x="609601" y="547076"/>
            <a:ext cx="744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STL</a:t>
            </a:r>
            <a:r>
              <a:rPr lang="zh-CN" altLang="en-US" sz="2800" dirty="0"/>
              <a:t>库</a:t>
            </a:r>
            <a:r>
              <a:rPr lang="en-US" altLang="zh-CN" sz="2800" dirty="0"/>
              <a:t>stack</a:t>
            </a:r>
            <a:r>
              <a:rPr lang="zh-CN" altLang="en-US" sz="2800" dirty="0"/>
              <a:t>使用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https://www.cplusplus.com/reference/stack/stack/</a:t>
            </a:r>
            <a:r>
              <a:rPr lang="en-US" altLang="zh-CN" dirty="0"/>
              <a:t>)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BBA51-A601-497C-90FF-33D2A18A8186}"/>
              </a:ext>
            </a:extLst>
          </p:cNvPr>
          <p:cNvSpPr txBox="1"/>
          <p:nvPr/>
        </p:nvSpPr>
        <p:spPr>
          <a:xfrm>
            <a:off x="797754" y="1172307"/>
            <a:ext cx="105964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引入头文件</a:t>
            </a:r>
            <a:r>
              <a:rPr lang="en-US" altLang="zh-CN" dirty="0"/>
              <a:t>#include&lt;stack&gt;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栈声明：</a:t>
            </a:r>
            <a:r>
              <a:rPr lang="en-US" altLang="zh-CN" dirty="0"/>
              <a:t> stack&lt;T&gt; s;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成员函数：</a:t>
            </a:r>
            <a:endParaRPr lang="en-US" altLang="zh-CN" dirty="0"/>
          </a:p>
          <a:p>
            <a:pPr lvl="1"/>
            <a:r>
              <a:rPr lang="en-US" altLang="zh-CN" dirty="0"/>
              <a:t>top()</a:t>
            </a:r>
            <a:r>
              <a:rPr lang="zh-CN" altLang="en-US" dirty="0"/>
              <a:t>：返回一个栈顶元素的引用，类型为 </a:t>
            </a:r>
            <a:r>
              <a:rPr lang="en-US" altLang="zh-CN" dirty="0"/>
              <a:t>T&amp;</a:t>
            </a:r>
            <a:r>
              <a:rPr lang="zh-CN" altLang="en-US" dirty="0"/>
              <a:t>。如果栈为空，返回值未定义。</a:t>
            </a:r>
            <a:endParaRPr lang="en-US" altLang="zh-CN" dirty="0"/>
          </a:p>
          <a:p>
            <a:pPr lvl="1"/>
            <a:r>
              <a:rPr lang="en-US" altLang="zh-CN" dirty="0"/>
              <a:t>push(const T&amp; obj)</a:t>
            </a:r>
            <a:r>
              <a:rPr lang="zh-CN" altLang="en-US" dirty="0"/>
              <a:t>：可以将对象副本压入栈顶。这是通过调用底层容器的 </a:t>
            </a:r>
            <a:r>
              <a:rPr lang="en-US" altLang="zh-CN" dirty="0" err="1"/>
              <a:t>push_back</a:t>
            </a:r>
            <a:r>
              <a:rPr lang="en-US" altLang="zh-CN" dirty="0"/>
              <a:t>() </a:t>
            </a:r>
            <a:r>
              <a:rPr lang="zh-CN" altLang="en-US" dirty="0"/>
              <a:t>函数完成的。</a:t>
            </a:r>
          </a:p>
          <a:p>
            <a:pPr lvl="1"/>
            <a:r>
              <a:rPr lang="en-US" altLang="zh-CN" dirty="0"/>
              <a:t>pop()</a:t>
            </a:r>
            <a:r>
              <a:rPr lang="zh-CN" altLang="en-US" dirty="0"/>
              <a:t>：弹出栈顶元素。</a:t>
            </a:r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：返回栈中元素的个数。</a:t>
            </a:r>
          </a:p>
          <a:p>
            <a:pPr lvl="1"/>
            <a:r>
              <a:rPr lang="en-US" altLang="zh-CN" dirty="0"/>
              <a:t>empty()</a:t>
            </a:r>
            <a:r>
              <a:rPr lang="zh-CN" altLang="en-US" dirty="0"/>
              <a:t>：在栈中没有元素的情况下返回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8F7F18-3260-4B2F-9A24-2AAEC52BE029}"/>
              </a:ext>
            </a:extLst>
          </p:cNvPr>
          <p:cNvSpPr txBox="1"/>
          <p:nvPr/>
        </p:nvSpPr>
        <p:spPr>
          <a:xfrm>
            <a:off x="609601" y="406009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后缀表达式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EA0B9A-4E89-40D3-A1BD-021165B42699}"/>
              </a:ext>
            </a:extLst>
          </p:cNvPr>
          <p:cNvSpPr txBox="1"/>
          <p:nvPr/>
        </p:nvSpPr>
        <p:spPr>
          <a:xfrm>
            <a:off x="1477108" y="488577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+ 2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04A4D7-8D86-412E-BB06-24658AA0F6D2}"/>
              </a:ext>
            </a:extLst>
          </p:cNvPr>
          <p:cNvSpPr txBox="1"/>
          <p:nvPr/>
        </p:nvSpPr>
        <p:spPr>
          <a:xfrm>
            <a:off x="1477107" y="55575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2 +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5B964A-A6B5-4988-8459-52452833AFE9}"/>
              </a:ext>
            </a:extLst>
          </p:cNvPr>
          <p:cNvSpPr txBox="1"/>
          <p:nvPr/>
        </p:nvSpPr>
        <p:spPr>
          <a:xfrm>
            <a:off x="2747109" y="48857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+ 2 + 1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C183E-6781-4BA1-9A0E-BCB070AF6A57}"/>
              </a:ext>
            </a:extLst>
          </p:cNvPr>
          <p:cNvSpPr txBox="1"/>
          <p:nvPr/>
        </p:nvSpPr>
        <p:spPr>
          <a:xfrm>
            <a:off x="2747109" y="555756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2 + 1 +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1B1567-11D0-4F7F-8C42-F1FFBF268B4E}"/>
              </a:ext>
            </a:extLst>
          </p:cNvPr>
          <p:cNvSpPr txBox="1"/>
          <p:nvPr/>
        </p:nvSpPr>
        <p:spPr>
          <a:xfrm>
            <a:off x="4355344" y="488860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+ ( 2 + 1 )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BC4AB4-23F4-4B5B-B6E6-33DA19FEA979}"/>
              </a:ext>
            </a:extLst>
          </p:cNvPr>
          <p:cNvSpPr txBox="1"/>
          <p:nvPr/>
        </p:nvSpPr>
        <p:spPr>
          <a:xfrm>
            <a:off x="4355344" y="55604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2 1 + +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7E5F4B-7504-48B9-A1C4-0F3BED32724A}"/>
              </a:ext>
            </a:extLst>
          </p:cNvPr>
          <p:cNvSpPr/>
          <p:nvPr/>
        </p:nvSpPr>
        <p:spPr>
          <a:xfrm>
            <a:off x="2747108" y="4939632"/>
            <a:ext cx="566615" cy="31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9BD93A-D9D0-444A-BE27-69812249A976}"/>
              </a:ext>
            </a:extLst>
          </p:cNvPr>
          <p:cNvSpPr/>
          <p:nvPr/>
        </p:nvSpPr>
        <p:spPr>
          <a:xfrm>
            <a:off x="2770553" y="5584495"/>
            <a:ext cx="566615" cy="31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AB67DA-4437-454E-BB31-3978D96659AF}"/>
              </a:ext>
            </a:extLst>
          </p:cNvPr>
          <p:cNvSpPr/>
          <p:nvPr/>
        </p:nvSpPr>
        <p:spPr>
          <a:xfrm>
            <a:off x="4597819" y="5590165"/>
            <a:ext cx="493202" cy="31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2D6628-E494-4917-8F0A-E3728B7345F9}"/>
              </a:ext>
            </a:extLst>
          </p:cNvPr>
          <p:cNvSpPr/>
          <p:nvPr/>
        </p:nvSpPr>
        <p:spPr>
          <a:xfrm>
            <a:off x="4767386" y="4931885"/>
            <a:ext cx="742462" cy="31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4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861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利用栈实现进制转换</vt:lpstr>
      <vt:lpstr>利用链表做两数加法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Guy Passing</dc:creator>
  <cp:lastModifiedBy>Passing Guy</cp:lastModifiedBy>
  <cp:revision>7</cp:revision>
  <dcterms:created xsi:type="dcterms:W3CDTF">2022-03-22T06:53:19Z</dcterms:created>
  <dcterms:modified xsi:type="dcterms:W3CDTF">2022-03-22T10:24:48Z</dcterms:modified>
</cp:coreProperties>
</file>