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456" r:id="rId4"/>
    <p:sldId id="457" r:id="rId5"/>
    <p:sldId id="257" r:id="rId6"/>
    <p:sldId id="258" r:id="rId7"/>
    <p:sldId id="458" r:id="rId8"/>
    <p:sldId id="459" r:id="rId9"/>
    <p:sldId id="259" r:id="rId10"/>
    <p:sldId id="263"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BEA96B-CC2B-4F7F-BBCD-0D99934E885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3B2B9-D074-4EFE-B0B3-CF78A475372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F259FBE-5FDB-4FEA-B7A6-18E96D5CAFC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10A6309-84B1-43D9-961F-153748693154}"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D32CEC5-6743-4548-B512-20190C10435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C6A927-8699-4BB7-9F61-D9569F9B79AF}"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C62BF95-BF11-4F94-88EF-EF7DAF9FDFF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9125CE7-B362-4E39-8F14-5407F50B45B1}"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75B1DEA-E4F8-48A5-A6C5-39421307482D}"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1051A12-9138-4E8B-B2C1-79B651A0A460}"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F55040-D9FA-4E2D-B990-19955E173583}"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7833E0C-FE12-4F9D-A898-1DE7893E944C}"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EAD20E8-DD24-4A3A-833C-D934763C9C58}"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694BC-8A34-4DF3-8862-0756177284CA}"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91386" y="2297724"/>
            <a:ext cx="5609228" cy="1015663"/>
          </a:xfrm>
          <a:prstGeom prst="rect">
            <a:avLst/>
          </a:prstGeom>
          <a:noFill/>
        </p:spPr>
        <p:txBody>
          <a:bodyPr wrap="none" rtlCol="0">
            <a:spAutoFit/>
          </a:bodyPr>
          <a:lstStyle/>
          <a:p>
            <a:r>
              <a:rPr lang="en-US" altLang="zh-CN" sz="6000" dirty="0"/>
              <a:t>20220531</a:t>
            </a:r>
            <a:r>
              <a:rPr lang="zh-CN" altLang="en-US" sz="6000" dirty="0"/>
              <a:t>上机课</a:t>
            </a:r>
            <a:endParaRPr lang="zh-CN" altLang="en-US"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662" y="1"/>
            <a:ext cx="10515600" cy="1045022"/>
          </a:xfrm>
        </p:spPr>
        <p:txBody>
          <a:bodyPr>
            <a:normAutofit/>
          </a:bodyPr>
          <a:lstStyle/>
          <a:p>
            <a:r>
              <a:rPr lang="en-US" altLang="zh-CN" sz="4000" dirty="0"/>
              <a:t>3. STL</a:t>
            </a:r>
            <a:r>
              <a:rPr lang="zh-CN" altLang="en-US" sz="4000" dirty="0"/>
              <a:t>基本操作</a:t>
            </a:r>
            <a:endParaRPr lang="zh-CN" altLang="en-US" sz="4000" dirty="0"/>
          </a:p>
        </p:txBody>
      </p:sp>
      <p:sp>
        <p:nvSpPr>
          <p:cNvPr id="3" name="内容占位符 2"/>
          <p:cNvSpPr>
            <a:spLocks noGrp="1"/>
          </p:cNvSpPr>
          <p:nvPr>
            <p:ph idx="1"/>
          </p:nvPr>
        </p:nvSpPr>
        <p:spPr>
          <a:xfrm>
            <a:off x="426959" y="898242"/>
            <a:ext cx="6714069" cy="2113471"/>
          </a:xfrm>
        </p:spPr>
        <p:txBody>
          <a:bodyPr>
            <a:noAutofit/>
          </a:bodyPr>
          <a:lstStyle/>
          <a:p>
            <a:pPr marL="0" indent="0">
              <a:buNone/>
            </a:pPr>
            <a:r>
              <a:rPr lang="zh-CN" altLang="en-US" sz="1400" b="0" i="0" dirty="0">
                <a:solidFill>
                  <a:srgbClr val="212529"/>
                </a:solidFill>
                <a:effectLst/>
                <a:latin typeface="华文新魏" panose="02010800040101010101" pitchFamily="2" charset="-122"/>
                <a:ea typeface="华文新魏" panose="02010800040101010101" pitchFamily="2" charset="-122"/>
              </a:rPr>
              <a:t>某种聊天工具，每个好友的</a:t>
            </a:r>
            <a:r>
              <a:rPr lang="en-US" altLang="zh-CN" sz="1400" b="0" i="0" dirty="0">
                <a:solidFill>
                  <a:srgbClr val="212529"/>
                </a:solidFill>
                <a:effectLst/>
                <a:latin typeface="华文新魏" panose="02010800040101010101" pitchFamily="2" charset="-122"/>
                <a:ea typeface="华文新魏" panose="02010800040101010101" pitchFamily="2" charset="-122"/>
              </a:rPr>
              <a:t>id</a:t>
            </a:r>
            <a:r>
              <a:rPr lang="zh-CN" altLang="en-US" sz="1400" b="0" i="0" dirty="0">
                <a:solidFill>
                  <a:srgbClr val="212529"/>
                </a:solidFill>
                <a:effectLst/>
                <a:latin typeface="华文新魏" panose="02010800040101010101" pitchFamily="2" charset="-122"/>
                <a:ea typeface="华文新魏" panose="02010800040101010101" pitchFamily="2" charset="-122"/>
              </a:rPr>
              <a:t>都是唯一的。当用户接收到信息后，</a:t>
            </a:r>
            <a:endParaRPr lang="en-US" altLang="zh-CN" sz="1400" b="0" i="0" dirty="0">
              <a:solidFill>
                <a:srgbClr val="212529"/>
              </a:solidFill>
              <a:effectLst/>
              <a:latin typeface="华文新魏" panose="02010800040101010101" pitchFamily="2" charset="-122"/>
              <a:ea typeface="华文新魏" panose="02010800040101010101" pitchFamily="2" charset="-122"/>
            </a:endParaRPr>
          </a:p>
          <a:p>
            <a:pPr marL="0" indent="0">
              <a:buNone/>
            </a:pPr>
            <a:r>
              <a:rPr lang="en-US" altLang="zh-CN" sz="1400" dirty="0">
                <a:solidFill>
                  <a:srgbClr val="212529"/>
                </a:solidFill>
                <a:latin typeface="华文新魏" panose="02010800040101010101" pitchFamily="2" charset="-122"/>
                <a:ea typeface="华文新魏" panose="02010800040101010101" pitchFamily="2" charset="-122"/>
              </a:rPr>
              <a:t>1</a:t>
            </a:r>
            <a:r>
              <a:rPr lang="zh-CN" altLang="en-US" sz="1400" dirty="0">
                <a:solidFill>
                  <a:srgbClr val="212529"/>
                </a:solidFill>
                <a:latin typeface="华文新魏" panose="02010800040101010101" pitchFamily="2" charset="-122"/>
                <a:ea typeface="华文新魏" panose="02010800040101010101" pitchFamily="2" charset="-122"/>
              </a:rPr>
              <a:t>、</a:t>
            </a:r>
            <a:r>
              <a:rPr lang="zh-CN" altLang="en-US" sz="1400" b="0" i="0" dirty="0">
                <a:solidFill>
                  <a:srgbClr val="212529"/>
                </a:solidFill>
                <a:effectLst/>
                <a:latin typeface="华文新魏" panose="02010800040101010101" pitchFamily="2" charset="-122"/>
                <a:ea typeface="华文新魏" panose="02010800040101010101" pitchFamily="2" charset="-122"/>
              </a:rPr>
              <a:t>如果会话窗口之前没有与该好友的聊天信息，则在通信列表里，会将新接收的消息的好友</a:t>
            </a:r>
            <a:r>
              <a:rPr lang="en-US" altLang="zh-CN" sz="1400" b="0" i="0" dirty="0">
                <a:solidFill>
                  <a:srgbClr val="212529"/>
                </a:solidFill>
                <a:effectLst/>
                <a:latin typeface="华文新魏" panose="02010800040101010101" pitchFamily="2" charset="-122"/>
                <a:ea typeface="华文新魏" panose="02010800040101010101" pitchFamily="2" charset="-122"/>
              </a:rPr>
              <a:t>id</a:t>
            </a:r>
            <a:r>
              <a:rPr lang="zh-CN" altLang="en-US" sz="1400" b="0" i="0" dirty="0">
                <a:solidFill>
                  <a:srgbClr val="212529"/>
                </a:solidFill>
                <a:effectLst/>
                <a:latin typeface="华文新魏" panose="02010800040101010101" pitchFamily="2" charset="-122"/>
                <a:ea typeface="华文新魏" panose="02010800040101010101" pitchFamily="2" charset="-122"/>
              </a:rPr>
              <a:t>置顶</a:t>
            </a:r>
            <a:endParaRPr lang="en-US" altLang="zh-CN" sz="1400" b="0" i="0" dirty="0">
              <a:solidFill>
                <a:srgbClr val="212529"/>
              </a:solidFill>
              <a:effectLst/>
              <a:latin typeface="华文新魏" panose="02010800040101010101" pitchFamily="2" charset="-122"/>
              <a:ea typeface="华文新魏" panose="02010800040101010101" pitchFamily="2" charset="-122"/>
            </a:endParaRPr>
          </a:p>
          <a:p>
            <a:pPr marL="0" indent="0">
              <a:buNone/>
            </a:pPr>
            <a:r>
              <a:rPr lang="en-US" altLang="zh-CN" sz="1400" dirty="0">
                <a:solidFill>
                  <a:srgbClr val="212529"/>
                </a:solidFill>
                <a:latin typeface="华文新魏" panose="02010800040101010101" pitchFamily="2" charset="-122"/>
                <a:ea typeface="华文新魏" panose="02010800040101010101" pitchFamily="2" charset="-122"/>
              </a:rPr>
              <a:t>2</a:t>
            </a:r>
            <a:r>
              <a:rPr lang="zh-CN" altLang="en-US" sz="1400" dirty="0">
                <a:solidFill>
                  <a:srgbClr val="212529"/>
                </a:solidFill>
                <a:latin typeface="华文新魏" panose="02010800040101010101" pitchFamily="2" charset="-122"/>
                <a:ea typeface="华文新魏" panose="02010800040101010101" pitchFamily="2" charset="-122"/>
              </a:rPr>
              <a:t>、</a:t>
            </a:r>
            <a:r>
              <a:rPr lang="zh-CN" altLang="en-US" sz="1400" b="0" i="0" dirty="0">
                <a:solidFill>
                  <a:srgbClr val="212529"/>
                </a:solidFill>
                <a:effectLst/>
                <a:latin typeface="华文新魏" panose="02010800040101010101" pitchFamily="2" charset="-122"/>
                <a:ea typeface="华文新魏" panose="02010800040101010101" pitchFamily="2" charset="-122"/>
              </a:rPr>
              <a:t>如果会话窗口中已有与该好友的聊天信息，则将该好友的</a:t>
            </a:r>
            <a:r>
              <a:rPr lang="en-US" altLang="zh-CN" sz="1400" b="0" i="0" dirty="0">
                <a:solidFill>
                  <a:srgbClr val="212529"/>
                </a:solidFill>
                <a:effectLst/>
                <a:latin typeface="华文新魏" panose="02010800040101010101" pitchFamily="2" charset="-122"/>
                <a:ea typeface="华文新魏" panose="02010800040101010101" pitchFamily="2" charset="-122"/>
              </a:rPr>
              <a:t>id</a:t>
            </a:r>
            <a:r>
              <a:rPr lang="zh-CN" altLang="en-US" sz="1400" b="0" i="0" dirty="0">
                <a:solidFill>
                  <a:srgbClr val="212529"/>
                </a:solidFill>
                <a:effectLst/>
                <a:latin typeface="华文新魏" panose="02010800040101010101" pitchFamily="2" charset="-122"/>
                <a:ea typeface="华文新魏" panose="02010800040101010101" pitchFamily="2" charset="-122"/>
              </a:rPr>
              <a:t>移动到通讯列表的顶端。</a:t>
            </a:r>
            <a:endParaRPr lang="en-US" altLang="zh-CN" sz="2000" b="0" dirty="0">
              <a:solidFill>
                <a:srgbClr val="D4D4D4"/>
              </a:solidFill>
              <a:effectLst/>
              <a:latin typeface="华文新魏" panose="02010800040101010101" pitchFamily="2" charset="-122"/>
              <a:ea typeface="华文新魏" panose="02010800040101010101" pitchFamily="2" charset="-122"/>
            </a:endParaRPr>
          </a:p>
        </p:txBody>
      </p:sp>
      <p:sp>
        <p:nvSpPr>
          <p:cNvPr id="5" name="内容占位符 2"/>
          <p:cNvSpPr txBox="1"/>
          <p:nvPr/>
        </p:nvSpPr>
        <p:spPr>
          <a:xfrm>
            <a:off x="525790" y="2496078"/>
            <a:ext cx="8042181" cy="293729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800" b="1" dirty="0">
                <a:solidFill>
                  <a:srgbClr val="C00000"/>
                </a:solidFill>
                <a:latin typeface="Consolas" panose="020B0609020204030204" pitchFamily="49" charset="0"/>
              </a:rPr>
              <a:t>思路：</a:t>
            </a:r>
            <a:endParaRPr lang="en-US" altLang="zh-CN" sz="1800" b="1" dirty="0">
              <a:solidFill>
                <a:srgbClr val="C00000"/>
              </a:solidFill>
              <a:latin typeface="Consolas" panose="020B0609020204030204" pitchFamily="49" charset="0"/>
            </a:endParaRPr>
          </a:p>
          <a:p>
            <a:pPr marL="342900" indent="-342900">
              <a:buFont typeface="+mj-lt"/>
              <a:buAutoNum type="arabicPeriod"/>
            </a:pPr>
            <a:r>
              <a:rPr lang="zh-CN" altLang="en-US" sz="1600" dirty="0">
                <a:latin typeface="Consolas" panose="020B0609020204030204" pitchFamily="49" charset="0"/>
              </a:rPr>
              <a:t>选用</a:t>
            </a:r>
            <a:r>
              <a:rPr lang="en-US" altLang="zh-CN" sz="1600" dirty="0">
                <a:highlight>
                  <a:srgbClr val="FFFF00"/>
                </a:highlight>
                <a:latin typeface="Consolas" panose="020B0609020204030204" pitchFamily="49" charset="0"/>
              </a:rPr>
              <a:t>vector</a:t>
            </a:r>
            <a:r>
              <a:rPr lang="zh-CN" altLang="en-US" sz="1600" dirty="0">
                <a:latin typeface="Consolas" panose="020B0609020204030204" pitchFamily="49" charset="0"/>
              </a:rPr>
              <a:t>来作为存储结构</a:t>
            </a:r>
            <a:endParaRPr lang="zh-CN" altLang="en-US" sz="1600" dirty="0">
              <a:latin typeface="Consolas" panose="020B0609020204030204" pitchFamily="49" charset="0"/>
            </a:endParaRPr>
          </a:p>
          <a:p>
            <a:pPr marL="342900" indent="-342900">
              <a:buFont typeface="+mj-lt"/>
              <a:buAutoNum type="arabicPeriod"/>
            </a:pPr>
            <a:r>
              <a:rPr lang="zh-CN" altLang="en-US" sz="1600" dirty="0">
                <a:latin typeface="Consolas" panose="020B0609020204030204" pitchFamily="49" charset="0"/>
              </a:rPr>
              <a:t>规定</a:t>
            </a:r>
            <a:r>
              <a:rPr lang="en-US" altLang="zh-CN" sz="1600" dirty="0">
                <a:latin typeface="Consolas" panose="020B0609020204030204" pitchFamily="49" charset="0"/>
              </a:rPr>
              <a:t>vector</a:t>
            </a:r>
            <a:r>
              <a:rPr lang="zh-CN" altLang="en-US" sz="1600" dirty="0">
                <a:latin typeface="Consolas" panose="020B0609020204030204" pitchFamily="49" charset="0"/>
              </a:rPr>
              <a:t>的末尾为最新数据（即顶端）</a:t>
            </a:r>
            <a:endParaRPr lang="zh-CN" altLang="en-US" sz="1600" dirty="0">
              <a:latin typeface="Consolas" panose="020B0609020204030204" pitchFamily="49" charset="0"/>
            </a:endParaRPr>
          </a:p>
          <a:p>
            <a:pPr marL="342900" indent="-342900">
              <a:buFont typeface="+mj-lt"/>
              <a:buAutoNum type="arabicPeriod"/>
            </a:pPr>
            <a:r>
              <a:rPr lang="zh-CN" altLang="en-US" sz="1600" dirty="0">
                <a:latin typeface="Consolas" panose="020B0609020204030204" pitchFamily="49" charset="0"/>
              </a:rPr>
              <a:t>编写模板函数</a:t>
            </a:r>
            <a:r>
              <a:rPr lang="en-US" altLang="zh-CN" sz="1600" dirty="0" err="1">
                <a:latin typeface="Consolas" panose="020B0609020204030204" pitchFamily="49" charset="0"/>
              </a:rPr>
              <a:t>ChangeID</a:t>
            </a:r>
            <a:r>
              <a:rPr lang="zh-CN" altLang="en-US" sz="1600" dirty="0">
                <a:latin typeface="Consolas" panose="020B0609020204030204" pitchFamily="49" charset="0"/>
              </a:rPr>
              <a:t>，用于将</a:t>
            </a:r>
            <a:r>
              <a:rPr lang="en-US" altLang="zh-CN" sz="1600" dirty="0">
                <a:latin typeface="Consolas" panose="020B0609020204030204" pitchFamily="49" charset="0"/>
              </a:rPr>
              <a:t>id</a:t>
            </a:r>
            <a:r>
              <a:rPr lang="zh-CN" altLang="en-US" sz="1600" dirty="0">
                <a:latin typeface="Consolas" panose="020B0609020204030204" pitchFamily="49" charset="0"/>
              </a:rPr>
              <a:t>插入</a:t>
            </a:r>
            <a:r>
              <a:rPr lang="en-US" altLang="zh-CN" sz="1600" dirty="0">
                <a:latin typeface="Consolas" panose="020B0609020204030204" pitchFamily="49" charset="0"/>
              </a:rPr>
              <a:t>vector</a:t>
            </a:r>
            <a:r>
              <a:rPr lang="zh-CN" altLang="en-US" sz="1600" dirty="0">
                <a:latin typeface="Consolas" panose="020B0609020204030204" pitchFamily="49" charset="0"/>
              </a:rPr>
              <a:t>内</a:t>
            </a:r>
            <a:endParaRPr lang="zh-CN" altLang="en-US" sz="1600" dirty="0">
              <a:latin typeface="Consolas" panose="020B0609020204030204" pitchFamily="49" charset="0"/>
            </a:endParaRPr>
          </a:p>
          <a:p>
            <a:pPr marL="342900" indent="-342900">
              <a:buFont typeface="+mj-lt"/>
              <a:buAutoNum type="arabicPeriod"/>
            </a:pPr>
            <a:r>
              <a:rPr lang="zh-CN" altLang="en-US" sz="1600" dirty="0">
                <a:latin typeface="Consolas" panose="020B0609020204030204" pitchFamily="49" charset="0"/>
              </a:rPr>
              <a:t>编写函数模板</a:t>
            </a:r>
            <a:r>
              <a:rPr lang="en-US" altLang="zh-CN" sz="1600" dirty="0">
                <a:latin typeface="Consolas" panose="020B0609020204030204" pitchFamily="49" charset="0"/>
              </a:rPr>
              <a:t>Display</a:t>
            </a:r>
            <a:r>
              <a:rPr lang="zh-CN" altLang="en-US" sz="1600" dirty="0">
                <a:latin typeface="Consolas" panose="020B0609020204030204" pitchFamily="49" charset="0"/>
              </a:rPr>
              <a:t>，用于数据展示</a:t>
            </a:r>
            <a:r>
              <a:rPr lang="en-US" altLang="zh-CN" sz="1600" dirty="0">
                <a:latin typeface="Consolas" panose="020B0609020204030204" pitchFamily="49" charset="0"/>
              </a:rPr>
              <a:t>(</a:t>
            </a:r>
            <a:r>
              <a:rPr lang="zh-CN" altLang="en-US" sz="1600" dirty="0">
                <a:latin typeface="Consolas" panose="020B0609020204030204" pitchFamily="49" charset="0"/>
              </a:rPr>
              <a:t>逆序</a:t>
            </a:r>
            <a:r>
              <a:rPr lang="en-US" altLang="zh-CN" sz="1600" dirty="0">
                <a:latin typeface="Consolas" panose="020B0609020204030204" pitchFamily="49" charset="0"/>
              </a:rPr>
              <a:t>)</a:t>
            </a:r>
            <a:endParaRPr lang="zh-CN" altLang="en-US" sz="1600" dirty="0">
              <a:latin typeface="Consolas" panose="020B0609020204030204" pitchFamily="49" charset="0"/>
            </a:endParaRPr>
          </a:p>
          <a:p>
            <a:pPr marL="342900" indent="-342900">
              <a:buFont typeface="+mj-lt"/>
              <a:buAutoNum type="arabicPeriod"/>
            </a:pPr>
            <a:r>
              <a:rPr lang="zh-CN" altLang="en-US" sz="1600" dirty="0">
                <a:latin typeface="Consolas" panose="020B0609020204030204" pitchFamily="49" charset="0"/>
              </a:rPr>
              <a:t>编写主函数进行测试</a:t>
            </a:r>
            <a:endParaRPr lang="en-US" altLang="zh-CN" sz="1600" dirty="0">
              <a:latin typeface="Consolas" panose="020B0609020204030204" pitchFamily="49" charset="0"/>
            </a:endParaRPr>
          </a:p>
          <a:p>
            <a:pPr marL="342900" indent="-342900">
              <a:buFont typeface="+mj-lt"/>
              <a:buAutoNum type="arabicPeriod"/>
            </a:pPr>
            <a:endParaRPr lang="en-US" altLang="zh-CN" sz="1600" dirty="0">
              <a:latin typeface="Consolas" panose="020B0609020204030204" pitchFamily="49" charset="0"/>
            </a:endParaRPr>
          </a:p>
          <a:p>
            <a:pPr marL="0" indent="0">
              <a:buNone/>
            </a:pPr>
            <a:r>
              <a:rPr lang="en-US" altLang="zh-CN" sz="1600" dirty="0" err="1">
                <a:latin typeface="Consolas" panose="020B0609020204030204" pitchFamily="49" charset="0"/>
              </a:rPr>
              <a:t>ChangeID</a:t>
            </a:r>
            <a:r>
              <a:rPr lang="zh-CN" altLang="en-US" sz="1600" dirty="0">
                <a:latin typeface="Consolas" panose="020B0609020204030204" pitchFamily="49" charset="0"/>
              </a:rPr>
              <a:t>：遍历，判断是否存在</a:t>
            </a:r>
            <a:r>
              <a:rPr lang="en-US" altLang="zh-CN" sz="1600" dirty="0">
                <a:latin typeface="Consolas" panose="020B0609020204030204" pitchFamily="49" charset="0"/>
              </a:rPr>
              <a:t>(</a:t>
            </a:r>
            <a:r>
              <a:rPr lang="zh-CN" altLang="en-US" sz="1600" dirty="0">
                <a:latin typeface="Consolas" panose="020B0609020204030204" pitchFamily="49" charset="0"/>
              </a:rPr>
              <a:t>存在即删除</a:t>
            </a:r>
            <a:r>
              <a:rPr lang="en-US" altLang="zh-CN" sz="1600" dirty="0">
                <a:latin typeface="Consolas" panose="020B0609020204030204" pitchFamily="49" charset="0"/>
              </a:rPr>
              <a:t>)</a:t>
            </a:r>
            <a:r>
              <a:rPr lang="zh-CN" altLang="en-US" sz="1600" dirty="0">
                <a:latin typeface="Consolas" panose="020B0609020204030204" pitchFamily="49" charset="0"/>
              </a:rPr>
              <a:t>，然后在末尾添加</a:t>
            </a:r>
            <a:endParaRPr lang="en-US" altLang="zh-CN" sz="1600" dirty="0">
              <a:latin typeface="Consolas" panose="020B0609020204030204" pitchFamily="49" charset="0"/>
            </a:endParaRPr>
          </a:p>
          <a:p>
            <a:r>
              <a:rPr lang="en-US" altLang="zh-CN" sz="1600" dirty="0">
                <a:latin typeface="Consolas" panose="020B0609020204030204" pitchFamily="49" charset="0"/>
              </a:rPr>
              <a:t>erase()</a:t>
            </a:r>
            <a:endParaRPr lang="en-US" altLang="zh-CN" sz="1600" dirty="0">
              <a:latin typeface="Consolas" panose="020B0609020204030204" pitchFamily="49" charset="0"/>
            </a:endParaRPr>
          </a:p>
          <a:p>
            <a:r>
              <a:rPr lang="en-US" altLang="zh-CN" sz="1600" dirty="0" err="1">
                <a:latin typeface="Consolas" panose="020B0609020204030204" pitchFamily="49" charset="0"/>
              </a:rPr>
              <a:t>push_back</a:t>
            </a:r>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graphicFrame>
        <p:nvGraphicFramePr>
          <p:cNvPr id="4" name="表格 5"/>
          <p:cNvGraphicFramePr>
            <a:graphicFrameLocks noGrp="1"/>
          </p:cNvGraphicFramePr>
          <p:nvPr/>
        </p:nvGraphicFramePr>
        <p:xfrm>
          <a:off x="5939110" y="3011713"/>
          <a:ext cx="2525488" cy="365760"/>
        </p:xfrm>
        <a:graphic>
          <a:graphicData uri="http://schemas.openxmlformats.org/drawingml/2006/table">
            <a:tbl>
              <a:tblPr firstRow="1" bandRow="1">
                <a:tableStyleId>{5C22544A-7EE6-4342-B048-85BDC9FD1C3A}</a:tableStyleId>
              </a:tblPr>
              <a:tblGrid>
                <a:gridCol w="631372"/>
                <a:gridCol w="631372"/>
                <a:gridCol w="631372"/>
                <a:gridCol w="631372"/>
              </a:tblGrid>
              <a:tr h="347133">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p:grpSp>
        <p:nvGrpSpPr>
          <p:cNvPr id="8" name="组合 7"/>
          <p:cNvGrpSpPr/>
          <p:nvPr/>
        </p:nvGrpSpPr>
        <p:grpSpPr>
          <a:xfrm>
            <a:off x="7482761" y="2311412"/>
            <a:ext cx="1338828" cy="654892"/>
            <a:chOff x="7482761" y="2311412"/>
            <a:chExt cx="1338828" cy="654892"/>
          </a:xfrm>
        </p:grpSpPr>
        <p:sp>
          <p:nvSpPr>
            <p:cNvPr id="6" name="文本框 5"/>
            <p:cNvSpPr txBox="1"/>
            <p:nvPr/>
          </p:nvSpPr>
          <p:spPr>
            <a:xfrm>
              <a:off x="7482761" y="2311412"/>
              <a:ext cx="1338828" cy="369332"/>
            </a:xfrm>
            <a:prstGeom prst="rect">
              <a:avLst/>
            </a:prstGeom>
            <a:noFill/>
          </p:spPr>
          <p:txBody>
            <a:bodyPr wrap="none" rtlCol="0">
              <a:spAutoFit/>
            </a:bodyPr>
            <a:lstStyle/>
            <a:p>
              <a:r>
                <a:rPr lang="zh-CN" altLang="en-US" dirty="0">
                  <a:latin typeface="Adobe Devanagari" panose="02040503050201020203" pitchFamily="18" charset="0"/>
                  <a:cs typeface="Adobe Devanagari" panose="02040503050201020203" pitchFamily="18" charset="0"/>
                </a:rPr>
                <a:t>最新的消息</a:t>
              </a:r>
              <a:endParaRPr lang="zh-CN" altLang="en-US" dirty="0">
                <a:latin typeface="Adobe Devanagari" panose="02040503050201020203" pitchFamily="18" charset="0"/>
                <a:cs typeface="Adobe Devanagari" panose="02040503050201020203" pitchFamily="18" charset="0"/>
              </a:endParaRPr>
            </a:p>
          </p:txBody>
        </p:sp>
        <p:sp>
          <p:nvSpPr>
            <p:cNvPr id="7" name="箭头: 下 6"/>
            <p:cNvSpPr/>
            <p:nvPr/>
          </p:nvSpPr>
          <p:spPr>
            <a:xfrm>
              <a:off x="8036060" y="2654977"/>
              <a:ext cx="195942" cy="3113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aphicFrame>
        <p:nvGraphicFramePr>
          <p:cNvPr id="12" name="表格 5"/>
          <p:cNvGraphicFramePr>
            <a:graphicFrameLocks noGrp="1"/>
          </p:cNvGraphicFramePr>
          <p:nvPr/>
        </p:nvGraphicFramePr>
        <p:xfrm>
          <a:off x="6096000" y="3377473"/>
          <a:ext cx="2525488" cy="365760"/>
        </p:xfrm>
        <a:graphic>
          <a:graphicData uri="http://schemas.openxmlformats.org/drawingml/2006/table">
            <a:tbl>
              <a:tblPr firstRow="1" bandRow="1">
                <a:tableStyleId>{2D5ABB26-0587-4C30-8999-92F81FD0307C}</a:tableStyleId>
              </a:tblPr>
              <a:tblGrid>
                <a:gridCol w="631372"/>
                <a:gridCol w="631372"/>
                <a:gridCol w="631372"/>
                <a:gridCol w="631372"/>
              </a:tblGrid>
              <a:tr h="347133">
                <a:tc>
                  <a:txBody>
                    <a:bodyPr/>
                    <a:lstStyle/>
                    <a:p>
                      <a:r>
                        <a:rPr lang="en-US" altLang="zh-CN" dirty="0">
                          <a:latin typeface="Adobe Devanagari" panose="02040503050201020203" pitchFamily="18" charset="0"/>
                          <a:cs typeface="Adobe Devanagari" panose="02040503050201020203" pitchFamily="18" charset="0"/>
                        </a:rPr>
                        <a:t>0</a:t>
                      </a:r>
                      <a:endParaRPr lang="zh-CN" altLang="en-US" dirty="0">
                        <a:latin typeface="Adobe Devanagari" panose="02040503050201020203" pitchFamily="18" charset="0"/>
                        <a:cs typeface="Adobe Devanagari" panose="02040503050201020203" pitchFamily="18" charset="0"/>
                      </a:endParaRPr>
                    </a:p>
                  </a:txBody>
                  <a:tcPr/>
                </a:tc>
                <a:tc>
                  <a:txBody>
                    <a:bodyPr/>
                    <a:lstStyle/>
                    <a:p>
                      <a:r>
                        <a:rPr lang="en-US" altLang="zh-CN" dirty="0">
                          <a:latin typeface="Adobe Devanagari" panose="02040503050201020203" pitchFamily="18" charset="0"/>
                          <a:cs typeface="Adobe Devanagari" panose="02040503050201020203" pitchFamily="18" charset="0"/>
                        </a:rPr>
                        <a:t>1</a:t>
                      </a:r>
                      <a:endParaRPr lang="zh-CN" altLang="en-US" dirty="0">
                        <a:latin typeface="Adobe Devanagari" panose="02040503050201020203" pitchFamily="18" charset="0"/>
                        <a:cs typeface="Adobe Devanagari" panose="02040503050201020203" pitchFamily="18" charset="0"/>
                      </a:endParaRPr>
                    </a:p>
                  </a:txBody>
                  <a:tcPr/>
                </a:tc>
                <a:tc>
                  <a:txBody>
                    <a:bodyPr/>
                    <a:lstStyle/>
                    <a:p>
                      <a:r>
                        <a:rPr lang="en-US" altLang="zh-CN" dirty="0">
                          <a:latin typeface="Adobe Devanagari" panose="02040503050201020203" pitchFamily="18" charset="0"/>
                          <a:cs typeface="Adobe Devanagari" panose="02040503050201020203" pitchFamily="18" charset="0"/>
                        </a:rPr>
                        <a:t>2</a:t>
                      </a:r>
                      <a:endParaRPr lang="zh-CN" altLang="en-US" dirty="0">
                        <a:latin typeface="Adobe Devanagari" panose="02040503050201020203" pitchFamily="18" charset="0"/>
                        <a:cs typeface="Adobe Devanagari" panose="02040503050201020203" pitchFamily="18" charset="0"/>
                      </a:endParaRPr>
                    </a:p>
                  </a:txBody>
                  <a:tcPr/>
                </a:tc>
                <a:tc>
                  <a:txBody>
                    <a:bodyPr/>
                    <a:lstStyle/>
                    <a:p>
                      <a:r>
                        <a:rPr lang="en-US" altLang="zh-CN" dirty="0">
                          <a:latin typeface="Adobe Devanagari" panose="02040503050201020203" pitchFamily="18" charset="0"/>
                          <a:cs typeface="Adobe Devanagari" panose="02040503050201020203" pitchFamily="18" charset="0"/>
                        </a:rPr>
                        <a:t>3</a:t>
                      </a:r>
                      <a:endParaRPr lang="zh-CN" altLang="en-US" dirty="0">
                        <a:latin typeface="Adobe Devanagari" panose="02040503050201020203" pitchFamily="18" charset="0"/>
                        <a:cs typeface="Adobe Devanagari" panose="02040503050201020203" pitchFamily="18"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animEffect transition="in" filter="fade">
                                      <p:cBhvr>
                                        <p:cTn id="38" dur="500"/>
                                        <p:tgtEl>
                                          <p:spTgt spid="5">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fade">
                                      <p:cBhvr>
                                        <p:cTn id="41" dur="500"/>
                                        <p:tgtEl>
                                          <p:spTgt spid="5">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9" end="9"/>
                                            </p:txEl>
                                          </p:spTgt>
                                        </p:tgtEl>
                                        <p:attrNameLst>
                                          <p:attrName>style.visibility</p:attrName>
                                        </p:attrNameLst>
                                      </p:cBhvr>
                                      <p:to>
                                        <p:strVal val="visible"/>
                                      </p:to>
                                    </p:set>
                                    <p:animEffect transition="in" filter="fade">
                                      <p:cBhvr>
                                        <p:cTn id="44"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lang="en-US" altLang="zh-CN" dirty="0"/>
              <a:t>1</a:t>
            </a:r>
            <a:endParaRPr lang="zh-CN" altLang="en-US" dirty="0"/>
          </a:p>
        </p:txBody>
      </p:sp>
      <p:sp>
        <p:nvSpPr>
          <p:cNvPr id="3" name="内容占位符 2"/>
          <p:cNvSpPr>
            <a:spLocks noGrp="1"/>
          </p:cNvSpPr>
          <p:nvPr>
            <p:ph idx="1"/>
          </p:nvPr>
        </p:nvSpPr>
        <p:spPr/>
        <p:txBody>
          <a:bodyPr/>
          <a:lstStyle/>
          <a:p>
            <a:pPr marL="0" indent="0">
              <a:buNone/>
            </a:pPr>
            <a:r>
              <a:rPr lang="en-US" altLang="zh-CN" sz="2400" dirty="0"/>
              <a:t>2010</a:t>
            </a:r>
            <a:r>
              <a:rPr lang="zh-CN" altLang="zh-CN" sz="2400" dirty="0"/>
              <a:t>年国际足联世界杯足球赛正在南非进行，请编写程序，读取文本文件</a:t>
            </a:r>
            <a:r>
              <a:rPr lang="en-US" altLang="zh-CN" sz="2400" dirty="0"/>
              <a:t>MatchResult.txt</a:t>
            </a:r>
            <a:r>
              <a:rPr lang="zh-CN" altLang="zh-CN" sz="2400" dirty="0"/>
              <a:t>中各场比赛的比分，计算球队的积分并进行排名。</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zh-CN" altLang="en-US" sz="2400" dirty="0"/>
          </a:p>
        </p:txBody>
      </p:sp>
      <p:graphicFrame>
        <p:nvGraphicFramePr>
          <p:cNvPr id="6" name="表格 5"/>
          <p:cNvGraphicFramePr>
            <a:graphicFrameLocks noGrp="1"/>
          </p:cNvGraphicFramePr>
          <p:nvPr/>
        </p:nvGraphicFramePr>
        <p:xfrm>
          <a:off x="1955540" y="3003495"/>
          <a:ext cx="8280920" cy="2386664"/>
        </p:xfrm>
        <a:graphic>
          <a:graphicData uri="http://schemas.openxmlformats.org/drawingml/2006/table">
            <a:tbl>
              <a:tblPr firstRow="1" firstCol="1" bandRow="1">
                <a:tableStyleId>{5C22544A-7EE6-4342-B048-85BDC9FD1C3A}</a:tableStyleId>
              </a:tblPr>
              <a:tblGrid>
                <a:gridCol w="4055667"/>
                <a:gridCol w="4225253"/>
              </a:tblGrid>
              <a:tr h="288032">
                <a:tc>
                  <a:txBody>
                    <a:bodyPr/>
                    <a:lstStyle/>
                    <a:p>
                      <a:pPr marL="342900" lvl="0" indent="-342900" algn="just">
                        <a:spcAft>
                          <a:spcPts val="0"/>
                        </a:spcAft>
                        <a:buFont typeface="Wingdings" panose="05000000000000000000"/>
                        <a:buChar char=""/>
                      </a:pPr>
                      <a:r>
                        <a:rPr lang="zh-CN" sz="2400" kern="100" dirty="0">
                          <a:solidFill>
                            <a:srgbClr val="002060"/>
                          </a:solidFill>
                          <a:effectLst/>
                        </a:rPr>
                        <a:t>文件</a:t>
                      </a:r>
                      <a:r>
                        <a:rPr lang="en-US" sz="2400" kern="100" dirty="0">
                          <a:solidFill>
                            <a:srgbClr val="002060"/>
                          </a:solidFill>
                          <a:effectLst/>
                        </a:rPr>
                        <a:t>MatchResult.txt</a:t>
                      </a:r>
                      <a:r>
                        <a:rPr lang="zh-CN" sz="2400" kern="100" dirty="0">
                          <a:solidFill>
                            <a:srgbClr val="002060"/>
                          </a:solidFill>
                          <a:effectLst/>
                        </a:rPr>
                        <a:t>保存的内容为：</a:t>
                      </a:r>
                      <a:endParaRPr lang="zh-CN" sz="2400" kern="100" dirty="0">
                        <a:solidFill>
                          <a:srgbClr val="002060"/>
                        </a:solidFill>
                        <a:effectLst/>
                        <a:latin typeface="Times New Roman" panose="02020603050405020304"/>
                        <a:ea typeface="宋体" panose="02010600030101010101" pitchFamily="2" charset="-122"/>
                      </a:endParaRPr>
                    </a:p>
                  </a:txBody>
                  <a:tcPr marL="68580" marR="68580" marT="0" marB="0">
                    <a:noFill/>
                  </a:tcPr>
                </a:tc>
                <a:tc>
                  <a:txBody>
                    <a:bodyPr/>
                    <a:lstStyle/>
                    <a:p>
                      <a:pPr marL="342900" lvl="0" indent="-342900" algn="just">
                        <a:spcAft>
                          <a:spcPts val="0"/>
                        </a:spcAft>
                        <a:buFont typeface="Wingdings" panose="05000000000000000000"/>
                        <a:buChar char=""/>
                      </a:pPr>
                      <a:r>
                        <a:rPr lang="zh-CN" sz="2400" kern="100">
                          <a:solidFill>
                            <a:srgbClr val="002060"/>
                          </a:solidFill>
                          <a:effectLst/>
                        </a:rPr>
                        <a:t>类</a:t>
                      </a:r>
                      <a:r>
                        <a:rPr lang="en-US" sz="2400" kern="100">
                          <a:solidFill>
                            <a:srgbClr val="002060"/>
                          </a:solidFill>
                          <a:effectLst/>
                        </a:rPr>
                        <a:t>Team</a:t>
                      </a:r>
                      <a:r>
                        <a:rPr lang="zh-CN" sz="2400" kern="100">
                          <a:solidFill>
                            <a:srgbClr val="002060"/>
                          </a:solidFill>
                          <a:effectLst/>
                        </a:rPr>
                        <a:t>的定义如下：</a:t>
                      </a:r>
                      <a:endParaRPr lang="zh-CN" sz="2400" kern="100">
                        <a:solidFill>
                          <a:srgbClr val="002060"/>
                        </a:solidFill>
                        <a:effectLst/>
                        <a:latin typeface="Times New Roman" panose="02020603050405020304"/>
                        <a:ea typeface="宋体" panose="02010600030101010101" pitchFamily="2" charset="-122"/>
                      </a:endParaRPr>
                    </a:p>
                  </a:txBody>
                  <a:tcPr marL="68580" marR="68580" marT="0" marB="0">
                    <a:noFill/>
                  </a:tcPr>
                </a:tc>
              </a:tr>
              <a:tr h="1655144">
                <a:tc>
                  <a:txBody>
                    <a:bodyPr/>
                    <a:lstStyle/>
                    <a:p>
                      <a:pPr algn="just">
                        <a:spcAft>
                          <a:spcPts val="0"/>
                        </a:spcAft>
                      </a:pPr>
                      <a:endParaRPr lang="en-US" sz="2400" kern="100" dirty="0">
                        <a:solidFill>
                          <a:srgbClr val="002060"/>
                        </a:solidFill>
                        <a:effectLst/>
                        <a:latin typeface="Courier New" panose="02070309020205020404"/>
                        <a:ea typeface="宋体" panose="02010600030101010101" pitchFamily="2" charset="-122"/>
                      </a:endParaRPr>
                    </a:p>
                  </a:txBody>
                  <a:tcPr marL="68580" marR="68580" marT="0" marB="0">
                    <a:noFill/>
                  </a:tcPr>
                </a:tc>
                <a:tc>
                  <a:txBody>
                    <a:bodyPr/>
                    <a:lstStyle/>
                    <a:p>
                      <a:pPr algn="just">
                        <a:spcAft>
                          <a:spcPts val="0"/>
                        </a:spcAft>
                      </a:pPr>
                      <a:r>
                        <a:rPr lang="en-US" sz="1800" kern="100" dirty="0">
                          <a:solidFill>
                            <a:srgbClr val="002060"/>
                          </a:solidFill>
                          <a:effectLst/>
                        </a:rPr>
                        <a:t>class Team{</a:t>
                      </a:r>
                      <a:endParaRPr lang="zh-CN" sz="2400" kern="100" dirty="0">
                        <a:solidFill>
                          <a:srgbClr val="002060"/>
                        </a:solidFill>
                        <a:effectLst/>
                      </a:endParaRPr>
                    </a:p>
                    <a:p>
                      <a:pPr algn="just">
                        <a:spcAft>
                          <a:spcPts val="0"/>
                        </a:spcAft>
                      </a:pPr>
                      <a:r>
                        <a:rPr lang="en-US" sz="1800" kern="100" dirty="0">
                          <a:solidFill>
                            <a:srgbClr val="002060"/>
                          </a:solidFill>
                          <a:effectLst/>
                        </a:rPr>
                        <a:t>public:	</a:t>
                      </a:r>
                      <a:endParaRPr lang="zh-CN" sz="2400" kern="100" dirty="0">
                        <a:solidFill>
                          <a:srgbClr val="002060"/>
                        </a:solidFill>
                        <a:effectLst/>
                      </a:endParaRPr>
                    </a:p>
                    <a:p>
                      <a:pPr algn="just">
                        <a:spcAft>
                          <a:spcPts val="0"/>
                        </a:spcAft>
                      </a:pPr>
                      <a:r>
                        <a:rPr lang="en-US" sz="1800" kern="100" dirty="0">
                          <a:solidFill>
                            <a:srgbClr val="002060"/>
                          </a:solidFill>
                          <a:effectLst/>
                        </a:rPr>
                        <a:t>	char name[20]; //</a:t>
                      </a:r>
                      <a:r>
                        <a:rPr lang="zh-CN" sz="1800" kern="100" dirty="0">
                          <a:solidFill>
                            <a:srgbClr val="002060"/>
                          </a:solidFill>
                          <a:effectLst/>
                        </a:rPr>
                        <a:t>队名</a:t>
                      </a:r>
                      <a:endParaRPr lang="zh-CN" sz="2400" kern="100" dirty="0">
                        <a:solidFill>
                          <a:srgbClr val="002060"/>
                        </a:solidFill>
                        <a:effectLst/>
                      </a:endParaRPr>
                    </a:p>
                    <a:p>
                      <a:pPr algn="just">
                        <a:spcAft>
                          <a:spcPts val="0"/>
                        </a:spcAft>
                      </a:pPr>
                      <a:r>
                        <a:rPr lang="en-US" sz="1800" kern="100" dirty="0">
                          <a:solidFill>
                            <a:srgbClr val="002060"/>
                          </a:solidFill>
                          <a:effectLst/>
                        </a:rPr>
                        <a:t>	</a:t>
                      </a:r>
                      <a:r>
                        <a:rPr lang="en-US" sz="1800" kern="100" dirty="0" err="1">
                          <a:solidFill>
                            <a:srgbClr val="002060"/>
                          </a:solidFill>
                          <a:effectLst/>
                        </a:rPr>
                        <a:t>int</a:t>
                      </a:r>
                      <a:r>
                        <a:rPr lang="en-US" sz="1800" kern="100" dirty="0">
                          <a:solidFill>
                            <a:srgbClr val="002060"/>
                          </a:solidFill>
                          <a:effectLst/>
                        </a:rPr>
                        <a:t> points;	//</a:t>
                      </a:r>
                      <a:r>
                        <a:rPr lang="zh-CN" sz="1800" kern="100" dirty="0">
                          <a:solidFill>
                            <a:srgbClr val="002060"/>
                          </a:solidFill>
                          <a:effectLst/>
                        </a:rPr>
                        <a:t>积分</a:t>
                      </a:r>
                      <a:endParaRPr lang="zh-CN" sz="2400" kern="100" dirty="0">
                        <a:solidFill>
                          <a:srgbClr val="002060"/>
                        </a:solidFill>
                        <a:effectLst/>
                      </a:endParaRPr>
                    </a:p>
                    <a:p>
                      <a:pPr algn="just">
                        <a:spcAft>
                          <a:spcPts val="0"/>
                        </a:spcAft>
                      </a:pPr>
                      <a:r>
                        <a:rPr lang="en-US" sz="1800" kern="100" dirty="0">
                          <a:solidFill>
                            <a:srgbClr val="002060"/>
                          </a:solidFill>
                          <a:effectLst/>
                        </a:rPr>
                        <a:t>	Team(){	points=0;}	</a:t>
                      </a:r>
                      <a:endParaRPr lang="zh-CN" sz="2400" kern="100" dirty="0">
                        <a:solidFill>
                          <a:srgbClr val="002060"/>
                        </a:solidFill>
                        <a:effectLst/>
                      </a:endParaRPr>
                    </a:p>
                    <a:p>
                      <a:pPr algn="just">
                        <a:spcAft>
                          <a:spcPts val="0"/>
                        </a:spcAft>
                      </a:pPr>
                      <a:r>
                        <a:rPr lang="en-US" sz="1800" kern="100" dirty="0">
                          <a:solidFill>
                            <a:srgbClr val="002060"/>
                          </a:solidFill>
                          <a:effectLst/>
                        </a:rPr>
                        <a:t>};</a:t>
                      </a:r>
                      <a:endParaRPr lang="zh-CN" sz="2400" kern="100" dirty="0">
                        <a:solidFill>
                          <a:srgbClr val="002060"/>
                        </a:solidFill>
                        <a:effectLst/>
                        <a:latin typeface="Times New Roman" panose="02020603050405020304"/>
                        <a:ea typeface="宋体" panose="02010600030101010101" pitchFamily="2" charset="-122"/>
                      </a:endParaRPr>
                    </a:p>
                  </a:txBody>
                  <a:tcPr marL="68580" marR="68580" marT="0" marB="0">
                    <a:noFill/>
                  </a:tcPr>
                </a:tc>
              </a:tr>
            </a:tbl>
          </a:graphicData>
        </a:graphic>
      </p:graphicFrame>
      <p:pic>
        <p:nvPicPr>
          <p:cNvPr id="2049" name="Picture 1"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7777" y="3863182"/>
            <a:ext cx="3825867" cy="1961159"/>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lang="en-US" altLang="zh-CN" dirty="0"/>
              <a:t>1</a:t>
            </a:r>
            <a:endParaRPr lang="zh-CN" altLang="en-US" dirty="0"/>
          </a:p>
        </p:txBody>
      </p:sp>
      <p:sp>
        <p:nvSpPr>
          <p:cNvPr id="3" name="内容占位符 2"/>
          <p:cNvSpPr>
            <a:spLocks noGrp="1"/>
          </p:cNvSpPr>
          <p:nvPr>
            <p:ph idx="1"/>
          </p:nvPr>
        </p:nvSpPr>
        <p:spPr/>
        <p:txBody>
          <a:bodyPr/>
          <a:lstStyle/>
          <a:p>
            <a:pPr marL="0" indent="0">
              <a:buNone/>
            </a:pPr>
            <a:r>
              <a:rPr lang="zh-CN" altLang="zh-CN" sz="2400" dirty="0"/>
              <a:t>请设计如下函数并给出函数的完整定义：</a:t>
            </a:r>
            <a:endParaRPr lang="zh-CN" altLang="zh-CN" sz="2400" dirty="0"/>
          </a:p>
          <a:p>
            <a:pPr marL="0" indent="0">
              <a:buNone/>
            </a:pPr>
            <a:r>
              <a:rPr lang="zh-CN" altLang="zh-CN" sz="2400" dirty="0"/>
              <a:t>（</a:t>
            </a:r>
            <a:r>
              <a:rPr lang="en-US" altLang="zh-CN" sz="2400" dirty="0"/>
              <a:t>1</a:t>
            </a:r>
            <a:r>
              <a:rPr lang="zh-CN" altLang="zh-CN" sz="2400" dirty="0"/>
              <a:t>）函数</a:t>
            </a:r>
            <a:r>
              <a:rPr lang="en-US" altLang="zh-CN" sz="2400" dirty="0" err="1"/>
              <a:t>OutPut_File</a:t>
            </a:r>
            <a:r>
              <a:rPr lang="zh-CN" altLang="zh-CN" sz="2400" dirty="0"/>
              <a:t>，功能为将</a:t>
            </a:r>
            <a:r>
              <a:rPr lang="en-US" altLang="zh-CN" sz="2400" dirty="0"/>
              <a:t>Team</a:t>
            </a:r>
            <a:r>
              <a:rPr lang="zh-CN" altLang="zh-CN" sz="2400" dirty="0"/>
              <a:t>类对象数组中保存的球队队名和积分以二进制的方式依次写入文件</a:t>
            </a:r>
            <a:r>
              <a:rPr lang="en-US" altLang="zh-CN" sz="2400" dirty="0" err="1"/>
              <a:t>Standing.bin</a:t>
            </a:r>
            <a:r>
              <a:rPr lang="zh-CN" altLang="zh-CN" sz="2400" dirty="0"/>
              <a:t>。该函数原型为：</a:t>
            </a:r>
            <a:endParaRPr lang="zh-CN" altLang="zh-CN" sz="2400" dirty="0"/>
          </a:p>
          <a:p>
            <a:pPr marL="0" indent="0">
              <a:buNone/>
            </a:pPr>
            <a:r>
              <a:rPr lang="en-US" altLang="zh-CN" sz="2400" dirty="0"/>
              <a:t>void </a:t>
            </a:r>
            <a:r>
              <a:rPr lang="en-US" altLang="zh-CN" sz="2400" dirty="0" err="1"/>
              <a:t>OutPut_File</a:t>
            </a:r>
            <a:r>
              <a:rPr lang="en-US" altLang="zh-CN" sz="2400" dirty="0"/>
              <a:t>(Team[]);</a:t>
            </a:r>
            <a:endParaRPr lang="zh-CN" altLang="zh-CN" sz="2400" dirty="0"/>
          </a:p>
          <a:p>
            <a:pPr marL="0" indent="0">
              <a:buNone/>
            </a:pPr>
            <a:r>
              <a:rPr lang="zh-CN" altLang="zh-CN" sz="2400" dirty="0"/>
              <a:t>（</a:t>
            </a:r>
            <a:r>
              <a:rPr lang="en-US" altLang="zh-CN" sz="2400" dirty="0"/>
              <a:t>2</a:t>
            </a:r>
            <a:r>
              <a:rPr lang="zh-CN" altLang="zh-CN" sz="2400" dirty="0"/>
              <a:t>）主函数</a:t>
            </a:r>
            <a:r>
              <a:rPr lang="en-US" altLang="zh-CN" sz="2400" dirty="0"/>
              <a:t>main</a:t>
            </a:r>
            <a:r>
              <a:rPr lang="zh-CN" altLang="zh-CN" sz="2400" dirty="0"/>
              <a:t>，主要功能如下：</a:t>
            </a:r>
            <a:endParaRPr lang="zh-CN" altLang="zh-CN" sz="2400" dirty="0"/>
          </a:p>
          <a:p>
            <a:pPr marL="0" indent="0">
              <a:buNone/>
            </a:pPr>
            <a:r>
              <a:rPr lang="zh-CN" altLang="zh-CN" sz="2400" dirty="0"/>
              <a:t>从</a:t>
            </a:r>
            <a:r>
              <a:rPr lang="en-US" altLang="zh-CN" sz="2400" dirty="0"/>
              <a:t>MatchResult.txt</a:t>
            </a:r>
            <a:r>
              <a:rPr lang="zh-CN" altLang="zh-CN" sz="2400" dirty="0"/>
              <a:t>中读取比赛信息，解析比赛信息得到队名和比分</a:t>
            </a:r>
            <a:endParaRPr lang="zh-CN" altLang="zh-CN" sz="2400" dirty="0"/>
          </a:p>
          <a:p>
            <a:pPr marL="0" indent="0">
              <a:buNone/>
            </a:pPr>
            <a:r>
              <a:rPr lang="zh-CN" altLang="zh-CN" sz="2400" dirty="0"/>
              <a:t>根据比分计算球队的积分，胜一场得</a:t>
            </a:r>
            <a:r>
              <a:rPr lang="en-US" altLang="zh-CN" sz="2400" dirty="0"/>
              <a:t>3</a:t>
            </a:r>
            <a:r>
              <a:rPr lang="zh-CN" altLang="zh-CN" sz="2400" dirty="0"/>
              <a:t>分，平一场得</a:t>
            </a:r>
            <a:r>
              <a:rPr lang="en-US" altLang="zh-CN" sz="2400" dirty="0"/>
              <a:t>1</a:t>
            </a:r>
            <a:r>
              <a:rPr lang="zh-CN" altLang="zh-CN" sz="2400" dirty="0"/>
              <a:t>分，负一场得</a:t>
            </a:r>
            <a:r>
              <a:rPr lang="en-US" altLang="zh-CN" sz="2400" dirty="0"/>
              <a:t>0</a:t>
            </a:r>
            <a:r>
              <a:rPr lang="zh-CN" altLang="zh-CN" sz="2400" dirty="0"/>
              <a:t>分</a:t>
            </a:r>
            <a:endParaRPr lang="en-US" altLang="zh-CN" sz="2400" dirty="0"/>
          </a:p>
          <a:p>
            <a:pPr marL="0" indent="0">
              <a:buNone/>
            </a:pP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lang="en-US" altLang="zh-CN" dirty="0"/>
              <a:t>2</a:t>
            </a:r>
            <a:endParaRPr lang="zh-CN" altLang="en-US" dirty="0"/>
          </a:p>
        </p:txBody>
      </p:sp>
      <p:pic>
        <p:nvPicPr>
          <p:cNvPr id="1026" name="图片 0" descr="Studen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11624" y="5301208"/>
            <a:ext cx="30099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3" descr="Dep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104" y="5291684"/>
            <a:ext cx="1943100" cy="1381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775521" y="1298133"/>
            <a:ext cx="8964487"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r>
              <a:rPr lang="zh-CN" altLang="zh-CN" sz="2000" dirty="0">
                <a:latin typeface="Times New Roman" panose="02020603050405020304" pitchFamily="18" charset="0"/>
                <a:cs typeface="Times New Roman" panose="02020603050405020304" pitchFamily="18" charset="0"/>
              </a:rPr>
              <a:t>南开大学</a:t>
            </a:r>
            <a:r>
              <a:rPr lang="en-US" altLang="zh-CN" sz="2000" dirty="0">
                <a:latin typeface="Courier New" panose="02070309020205020404" pitchFamily="49" charset="0"/>
                <a:cs typeface="Courier New" panose="02070309020205020404" pitchFamily="49" charset="0"/>
              </a:rPr>
              <a:t>2012</a:t>
            </a:r>
            <a:r>
              <a:rPr lang="zh-CN" altLang="en-US" sz="2000" dirty="0">
                <a:latin typeface="Times New Roman" panose="02020603050405020304" pitchFamily="18" charset="0"/>
                <a:cs typeface="Times New Roman" panose="02020603050405020304" pitchFamily="18" charset="0"/>
              </a:rPr>
              <a:t>年本科生招生工作即将开始，基本的录取规则为：</a:t>
            </a:r>
            <a:endParaRPr lang="zh-CN" altLang="en-US" sz="2000" dirty="0"/>
          </a:p>
          <a:p>
            <a:pPr eaLnBrk="0" hangingPunct="0">
              <a:buFontTx/>
              <a:buChar char="•"/>
            </a:pPr>
            <a:r>
              <a:rPr lang="zh-CN" altLang="en-US" sz="2000" dirty="0">
                <a:latin typeface="Courier New" panose="02070309020205020404" pitchFamily="49" charset="0"/>
                <a:cs typeface="Courier New" panose="02070309020205020404" pitchFamily="49" charset="0"/>
              </a:rPr>
              <a:t>按照分数优先的原则，对学生分数进行排序，分数高的学生优先录取到志愿专业</a:t>
            </a:r>
            <a:endParaRPr lang="zh-CN" altLang="en-US" sz="2000" dirty="0"/>
          </a:p>
          <a:p>
            <a:pPr eaLnBrk="0" hangingPunct="0">
              <a:buFontTx/>
              <a:buChar char="•"/>
            </a:pPr>
            <a:r>
              <a:rPr lang="zh-CN" altLang="en-US" sz="2000" dirty="0">
                <a:latin typeface="Courier New" panose="02070309020205020404" pitchFamily="49" charset="0"/>
                <a:cs typeface="Courier New" panose="02070309020205020404" pitchFamily="49" charset="0"/>
              </a:rPr>
              <a:t>志愿专业名额已满的情况下，根据招生专业往年平均最低录取分数由高到低的顺序对未满足志愿的学生进行专业调剂。</a:t>
            </a:r>
            <a:endParaRPr lang="zh-CN" altLang="en-US" sz="2000" dirty="0"/>
          </a:p>
          <a:p>
            <a:pPr eaLnBrk="0" hangingPunct="0"/>
            <a:r>
              <a:rPr lang="zh-CN" altLang="en-US" sz="2000" dirty="0">
                <a:latin typeface="Courier New" panose="02070309020205020404" pitchFamily="49" charset="0"/>
                <a:cs typeface="Courier New" panose="02070309020205020404" pitchFamily="49" charset="0"/>
              </a:rPr>
              <a:t>报考南开大学部分专业的学生信息存储在文本文件</a:t>
            </a:r>
            <a:r>
              <a:rPr lang="en-US" altLang="zh-CN" sz="2000" dirty="0">
                <a:latin typeface="Courier New" panose="02070309020205020404" pitchFamily="49" charset="0"/>
                <a:cs typeface="Courier New" panose="02070309020205020404" pitchFamily="49" charset="0"/>
              </a:rPr>
              <a:t>Student.txt</a:t>
            </a:r>
            <a:r>
              <a:rPr lang="zh-CN" altLang="en-US" sz="2000" dirty="0">
                <a:latin typeface="Courier New" panose="02070309020205020404" pitchFamily="49" charset="0"/>
                <a:cs typeface="Courier New" panose="02070309020205020404" pitchFamily="49" charset="0"/>
              </a:rPr>
              <a:t>中，学生信息包括：</a:t>
            </a:r>
            <a:endParaRPr lang="zh-CN" altLang="en-US" sz="2000" dirty="0"/>
          </a:p>
          <a:p>
            <a:pPr eaLnBrk="0" hangingPunct="0"/>
            <a:r>
              <a:rPr lang="zh-CN" altLang="en-US" sz="2000" dirty="0">
                <a:latin typeface="Courier New" panose="02070309020205020404" pitchFamily="49" charset="0"/>
                <a:cs typeface="Courier New" panose="02070309020205020404" pitchFamily="49" charset="0"/>
              </a:rPr>
              <a:t>姓名（</a:t>
            </a:r>
            <a:r>
              <a:rPr lang="en-US" altLang="zh-CN" sz="2000" dirty="0">
                <a:latin typeface="Courier New" panose="02070309020205020404" pitchFamily="49" charset="0"/>
                <a:cs typeface="Courier New" panose="02070309020205020404" pitchFamily="49" charset="0"/>
              </a:rPr>
              <a:t>name</a:t>
            </a:r>
            <a:r>
              <a:rPr lang="zh-CN" altLang="en-US" sz="2000" dirty="0">
                <a:latin typeface="Courier New" panose="02070309020205020404" pitchFamily="49" charset="0"/>
                <a:cs typeface="Courier New" panose="02070309020205020404" pitchFamily="49" charset="0"/>
              </a:rPr>
              <a:t>）、总分（</a:t>
            </a:r>
            <a:r>
              <a:rPr lang="en-US" altLang="zh-CN" sz="2000" dirty="0">
                <a:latin typeface="Courier New" panose="02070309020205020404" pitchFamily="49" charset="0"/>
                <a:cs typeface="Courier New" panose="02070309020205020404" pitchFamily="49" charset="0"/>
              </a:rPr>
              <a:t>score</a:t>
            </a:r>
            <a:r>
              <a:rPr lang="zh-CN" altLang="en-US" sz="2000" dirty="0">
                <a:latin typeface="Courier New" panose="02070309020205020404" pitchFamily="49" charset="0"/>
                <a:cs typeface="Courier New" panose="02070309020205020404" pitchFamily="49" charset="0"/>
              </a:rPr>
              <a:t>）、第一志愿（</a:t>
            </a:r>
            <a:r>
              <a:rPr lang="en-US" altLang="zh-CN" sz="2000" dirty="0">
                <a:latin typeface="Courier New" panose="02070309020205020404" pitchFamily="49" charset="0"/>
                <a:cs typeface="Courier New" panose="02070309020205020404" pitchFamily="49" charset="0"/>
              </a:rPr>
              <a:t>choice1</a:t>
            </a:r>
            <a:r>
              <a:rPr lang="zh-CN" altLang="en-US" sz="2000" dirty="0">
                <a:latin typeface="Courier New" panose="02070309020205020404" pitchFamily="49" charset="0"/>
                <a:cs typeface="Courier New" panose="02070309020205020404" pitchFamily="49" charset="0"/>
              </a:rPr>
              <a:t>）、第二志愿（</a:t>
            </a:r>
            <a:r>
              <a:rPr lang="en-US" altLang="zh-CN" sz="2000" dirty="0">
                <a:latin typeface="Courier New" panose="02070309020205020404" pitchFamily="49" charset="0"/>
                <a:cs typeface="Courier New" panose="02070309020205020404" pitchFamily="49" charset="0"/>
              </a:rPr>
              <a:t>choice2</a:t>
            </a:r>
            <a:r>
              <a:rPr lang="zh-CN" altLang="en-US" sz="2000" dirty="0">
                <a:latin typeface="Courier New" panose="02070309020205020404" pitchFamily="49" charset="0"/>
                <a:cs typeface="Courier New" panose="02070309020205020404" pitchFamily="49" charset="0"/>
              </a:rPr>
              <a:t>）、第三志愿（</a:t>
            </a:r>
            <a:r>
              <a:rPr lang="en-US" altLang="zh-CN" sz="2000" dirty="0">
                <a:latin typeface="Courier New" panose="02070309020205020404" pitchFamily="49" charset="0"/>
                <a:cs typeface="Courier New" panose="02070309020205020404" pitchFamily="49" charset="0"/>
              </a:rPr>
              <a:t>choice3</a:t>
            </a:r>
            <a:r>
              <a:rPr lang="zh-CN" altLang="en-US" sz="2000" dirty="0">
                <a:latin typeface="Courier New" panose="02070309020205020404" pitchFamily="49" charset="0"/>
                <a:cs typeface="Courier New" panose="02070309020205020404" pitchFamily="49" charset="0"/>
              </a:rPr>
              <a:t>）</a:t>
            </a:r>
            <a:endParaRPr lang="zh-CN" altLang="en-US" sz="2000" dirty="0"/>
          </a:p>
          <a:p>
            <a:pPr eaLnBrk="0" hangingPunct="0"/>
            <a:r>
              <a:rPr lang="zh-CN" altLang="en-US" sz="2000" dirty="0">
                <a:latin typeface="Courier New" panose="02070309020205020404" pitchFamily="49" charset="0"/>
                <a:cs typeface="Courier New" panose="02070309020205020404" pitchFamily="49" charset="0"/>
              </a:rPr>
              <a:t>相关专业的录取计划存储在文本文件</a:t>
            </a:r>
            <a:r>
              <a:rPr lang="en-US" altLang="zh-CN" sz="2000" dirty="0">
                <a:latin typeface="Courier New" panose="02070309020205020404" pitchFamily="49" charset="0"/>
                <a:cs typeface="Courier New" panose="02070309020205020404" pitchFamily="49" charset="0"/>
              </a:rPr>
              <a:t>Department.txt</a:t>
            </a:r>
            <a:r>
              <a:rPr lang="zh-CN" altLang="en-US" sz="2000" dirty="0">
                <a:latin typeface="Courier New" panose="02070309020205020404" pitchFamily="49" charset="0"/>
                <a:cs typeface="Courier New" panose="02070309020205020404" pitchFamily="49" charset="0"/>
              </a:rPr>
              <a:t>，招生专业信息包括：</a:t>
            </a:r>
            <a:endParaRPr lang="zh-CN" altLang="en-US" sz="2000" dirty="0"/>
          </a:p>
          <a:p>
            <a:pPr eaLnBrk="0" hangingPunct="0"/>
            <a:r>
              <a:rPr lang="zh-CN" altLang="en-US" sz="2000" dirty="0">
                <a:latin typeface="Courier New" panose="02070309020205020404" pitchFamily="49" charset="0"/>
                <a:cs typeface="Courier New" panose="02070309020205020404" pitchFamily="49" charset="0"/>
              </a:rPr>
              <a:t>专业名（</a:t>
            </a:r>
            <a:r>
              <a:rPr lang="en-US" altLang="zh-CN" sz="2000" dirty="0" err="1">
                <a:latin typeface="Courier New" panose="02070309020205020404" pitchFamily="49" charset="0"/>
                <a:cs typeface="Courier New" panose="02070309020205020404" pitchFamily="49" charset="0"/>
              </a:rPr>
              <a:t>deptname</a:t>
            </a:r>
            <a:r>
              <a:rPr lang="zh-CN" altLang="en-US" sz="2000" dirty="0">
                <a:latin typeface="Courier New" panose="02070309020205020404" pitchFamily="49" charset="0"/>
                <a:cs typeface="Courier New" panose="02070309020205020404" pitchFamily="49" charset="0"/>
              </a:rPr>
              <a:t>）、招生计划人数（</a:t>
            </a:r>
            <a:r>
              <a:rPr lang="en-US" altLang="zh-CN" sz="2000" dirty="0">
                <a:latin typeface="Courier New" panose="02070309020205020404" pitchFamily="49" charset="0"/>
                <a:cs typeface="Courier New" panose="02070309020205020404" pitchFamily="49" charset="0"/>
              </a:rPr>
              <a:t>count</a:t>
            </a:r>
            <a:r>
              <a:rPr lang="zh-CN" altLang="en-US" sz="2000" dirty="0">
                <a:latin typeface="Courier New" panose="02070309020205020404" pitchFamily="49" charset="0"/>
                <a:cs typeface="Courier New" panose="02070309020205020404" pitchFamily="49" charset="0"/>
              </a:rPr>
              <a:t>）、往年平均最低录取分数（</a:t>
            </a:r>
            <a:r>
              <a:rPr lang="en-US" altLang="zh-CN" sz="2000" dirty="0" err="1">
                <a:latin typeface="Courier New" panose="02070309020205020404" pitchFamily="49" charset="0"/>
                <a:cs typeface="Courier New" panose="02070309020205020404" pitchFamily="49" charset="0"/>
              </a:rPr>
              <a:t>lowest_score</a:t>
            </a:r>
            <a:r>
              <a:rPr lang="zh-CN" altLang="en-US" sz="2000" dirty="0">
                <a:latin typeface="Courier New" panose="02070309020205020404" pitchFamily="49" charset="0"/>
                <a:cs typeface="Courier New" panose="02070309020205020404" pitchFamily="49" charset="0"/>
              </a:rPr>
              <a:t>）</a:t>
            </a:r>
            <a:endParaRPr lang="zh-CN" altLang="en-US" sz="2000" dirty="0"/>
          </a:p>
          <a:p>
            <a:pPr eaLnBrk="0" hangingPunct="0"/>
            <a:endParaRPr lang="zh-CN" altLang="en-US" sz="2000" dirty="0"/>
          </a:p>
        </p:txBody>
      </p:sp>
      <p:sp>
        <p:nvSpPr>
          <p:cNvPr id="6" name="Rectangle 4"/>
          <p:cNvSpPr>
            <a:spLocks noChangeArrowheads="1"/>
          </p:cNvSpPr>
          <p:nvPr/>
        </p:nvSpPr>
        <p:spPr bwMode="auto">
          <a:xfrm>
            <a:off x="7867493" y="4402854"/>
            <a:ext cx="49244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ctr" fontAlgn="base">
              <a:spcBef>
                <a:spcPct val="0"/>
              </a:spcBef>
              <a:spcAft>
                <a:spcPct val="0"/>
              </a:spcAft>
            </a:pPr>
            <a:r>
              <a:rPr lang="en-US" altLang="zh-CN" sz="1000">
                <a:latin typeface="Courier New" panose="02070309020205020404" pitchFamily="49" charset="0"/>
                <a:ea typeface="宋体" panose="02010600030101010101" pitchFamily="2" charset="-122"/>
                <a:cs typeface="Courier New" panose="02070309020205020404" pitchFamily="49" charset="0"/>
              </a:rPr>
              <a:t>    </a:t>
            </a:r>
            <a:endParaRPr lang="en-US" altLang="zh-CN">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lang="en-US" altLang="zh-CN" dirty="0"/>
              <a:t>2</a:t>
            </a:r>
            <a:endParaRPr lang="zh-CN" altLang="en-US" dirty="0"/>
          </a:p>
        </p:txBody>
      </p:sp>
      <p:sp>
        <p:nvSpPr>
          <p:cNvPr id="4" name="Rectangle 5"/>
          <p:cNvSpPr>
            <a:spLocks noChangeArrowheads="1"/>
          </p:cNvSpPr>
          <p:nvPr/>
        </p:nvSpPr>
        <p:spPr bwMode="auto">
          <a:xfrm>
            <a:off x="2135560" y="1628801"/>
            <a:ext cx="835292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6700"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r>
              <a:rPr lang="zh-CN" altLang="zh-CN" sz="2000" dirty="0">
                <a:latin typeface="Courier New" panose="02070309020205020404" pitchFamily="49" charset="0"/>
                <a:cs typeface="Courier New" panose="02070309020205020404" pitchFamily="49" charset="0"/>
              </a:rPr>
              <a:t>根据录取规则，完成以下函数设计：</a:t>
            </a:r>
            <a:endParaRPr lang="zh-CN" altLang="zh-CN" sz="2000" dirty="0"/>
          </a:p>
          <a:p>
            <a:pPr eaLnBrk="0" hangingPunct="0">
              <a:buFontTx/>
              <a:buChar char="•"/>
            </a:pPr>
            <a:r>
              <a:rPr lang="zh-CN" altLang="zh-CN" sz="2000" dirty="0">
                <a:latin typeface="Courier New" panose="02070309020205020404" pitchFamily="49" charset="0"/>
                <a:cs typeface="Courier New" panose="02070309020205020404" pitchFamily="49" charset="0"/>
              </a:rPr>
              <a:t>设计函数</a:t>
            </a:r>
            <a:r>
              <a:rPr lang="en-US" altLang="zh-CN" sz="2000" dirty="0" err="1">
                <a:latin typeface="Courier New" panose="02070309020205020404" pitchFamily="49" charset="0"/>
                <a:cs typeface="Courier New" panose="02070309020205020404" pitchFamily="49" charset="0"/>
              </a:rPr>
              <a:t>Get_Student_Info</a:t>
            </a:r>
            <a:r>
              <a:rPr lang="zh-CN" altLang="en-US" sz="2000" dirty="0">
                <a:latin typeface="Courier New" panose="02070309020205020404" pitchFamily="49" charset="0"/>
                <a:cs typeface="Courier New" panose="02070309020205020404" pitchFamily="49" charset="0"/>
              </a:rPr>
              <a:t>，从</a:t>
            </a:r>
            <a:r>
              <a:rPr lang="en-US" altLang="zh-CN" sz="2000" dirty="0">
                <a:latin typeface="Courier New" panose="02070309020205020404" pitchFamily="49" charset="0"/>
                <a:cs typeface="Courier New" panose="02070309020205020404" pitchFamily="49" charset="0"/>
              </a:rPr>
              <a:t>Student.txt</a:t>
            </a:r>
            <a:r>
              <a:rPr lang="zh-CN" altLang="en-US" sz="2000" dirty="0">
                <a:latin typeface="Courier New" panose="02070309020205020404" pitchFamily="49" charset="0"/>
                <a:cs typeface="Courier New" panose="02070309020205020404" pitchFamily="49" charset="0"/>
              </a:rPr>
              <a:t>中读取信息，实现对学生类对象数组元素的初始化；</a:t>
            </a:r>
            <a:endParaRPr lang="zh-CN" altLang="en-US" sz="2000" dirty="0"/>
          </a:p>
          <a:p>
            <a:pPr eaLnBrk="0" hangingPunct="0">
              <a:buFontTx/>
              <a:buChar char="•"/>
            </a:pPr>
            <a:r>
              <a:rPr lang="zh-CN" altLang="en-US" sz="2000" dirty="0">
                <a:latin typeface="Courier New" panose="02070309020205020404" pitchFamily="49" charset="0"/>
                <a:cs typeface="Courier New" panose="02070309020205020404" pitchFamily="49" charset="0"/>
              </a:rPr>
              <a:t>设计函数</a:t>
            </a:r>
            <a:r>
              <a:rPr lang="en-US" altLang="zh-CN" sz="2000" dirty="0" err="1">
                <a:latin typeface="Courier New" panose="02070309020205020404" pitchFamily="49" charset="0"/>
                <a:cs typeface="Courier New" panose="02070309020205020404" pitchFamily="49" charset="0"/>
              </a:rPr>
              <a:t>Get_Dept_Info</a:t>
            </a:r>
            <a:r>
              <a:rPr lang="zh-CN" altLang="en-US" sz="2000" dirty="0">
                <a:latin typeface="Courier New" panose="02070309020205020404" pitchFamily="49" charset="0"/>
                <a:cs typeface="Courier New" panose="02070309020205020404" pitchFamily="49" charset="0"/>
              </a:rPr>
              <a:t>，从</a:t>
            </a:r>
            <a:r>
              <a:rPr lang="en-US" altLang="zh-CN" sz="2000" dirty="0">
                <a:latin typeface="Courier New" panose="02070309020205020404" pitchFamily="49" charset="0"/>
                <a:cs typeface="Courier New" panose="02070309020205020404" pitchFamily="49" charset="0"/>
              </a:rPr>
              <a:t>Department.txt</a:t>
            </a:r>
            <a:r>
              <a:rPr lang="zh-CN" altLang="en-US" sz="2000" dirty="0">
                <a:latin typeface="Courier New" panose="02070309020205020404" pitchFamily="49" charset="0"/>
                <a:cs typeface="Courier New" panose="02070309020205020404" pitchFamily="49" charset="0"/>
              </a:rPr>
              <a:t>中读取信息，实现对招生专业对象数组元素的初始化；</a:t>
            </a:r>
            <a:endParaRPr lang="zh-CN" altLang="en-US" sz="2000" dirty="0"/>
          </a:p>
          <a:p>
            <a:pPr eaLnBrk="0" hangingPunct="0">
              <a:buFontTx/>
              <a:buChar char="•"/>
            </a:pPr>
            <a:r>
              <a:rPr lang="zh-CN" altLang="en-US" sz="2000" dirty="0">
                <a:latin typeface="Courier New" panose="02070309020205020404" pitchFamily="49" charset="0"/>
                <a:cs typeface="Courier New" panose="02070309020205020404" pitchFamily="49" charset="0"/>
              </a:rPr>
              <a:t>设计函数</a:t>
            </a:r>
            <a:r>
              <a:rPr lang="en-US" altLang="zh-CN" sz="2000" dirty="0" err="1">
                <a:latin typeface="Courier New" panose="02070309020205020404" pitchFamily="49" charset="0"/>
                <a:cs typeface="Courier New" panose="02070309020205020404" pitchFamily="49" charset="0"/>
              </a:rPr>
              <a:t>Student_Dept</a:t>
            </a:r>
            <a:r>
              <a:rPr lang="zh-CN" altLang="en-US" sz="2000" dirty="0">
                <a:latin typeface="Courier New" panose="02070309020205020404" pitchFamily="49" charset="0"/>
                <a:cs typeface="Courier New" panose="02070309020205020404" pitchFamily="49" charset="0"/>
              </a:rPr>
              <a:t>，根据学生志愿、分数以及专业招生计划、往年平均最低录取分数等信息，生成新生录取名单（名单中包含的信息有：学生姓名、总分、录取专业），并输出到二进制文件</a:t>
            </a:r>
            <a:r>
              <a:rPr lang="en-US" altLang="zh-CN" sz="2000" dirty="0" err="1">
                <a:latin typeface="Courier New" panose="02070309020205020404" pitchFamily="49" charset="0"/>
                <a:cs typeface="Courier New" panose="02070309020205020404" pitchFamily="49" charset="0"/>
              </a:rPr>
              <a:t>StudentDept.bin</a:t>
            </a:r>
            <a:r>
              <a:rPr lang="zh-CN" altLang="en-US" sz="2000" dirty="0">
                <a:latin typeface="Courier New" panose="02070309020205020404" pitchFamily="49" charset="0"/>
                <a:cs typeface="Courier New" panose="02070309020205020404" pitchFamily="49" charset="0"/>
              </a:rPr>
              <a:t>中。</a:t>
            </a:r>
            <a:endParaRPr lang="zh-CN" altLang="en-US" sz="2000" dirty="0"/>
          </a:p>
          <a:p>
            <a:pPr eaLnBrk="0" hangingPunct="0"/>
            <a:r>
              <a:rPr lang="zh-CN" altLang="en-US" sz="2000" dirty="0">
                <a:latin typeface="Courier New" panose="02070309020205020404" pitchFamily="49" charset="0"/>
                <a:cs typeface="Courier New" panose="02070309020205020404" pitchFamily="49" charset="0"/>
              </a:rPr>
              <a:t>以下主函数仅供参考，可根据程序设计的实际需要设计其它函数或者类的成员函数。</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lang="en-US" altLang="zh-CN" dirty="0"/>
              <a:t>2</a:t>
            </a:r>
            <a:endParaRPr lang="zh-CN" altLang="en-US" dirty="0"/>
          </a:p>
        </p:txBody>
      </p:sp>
      <p:sp>
        <p:nvSpPr>
          <p:cNvPr id="4" name="矩形 3"/>
          <p:cNvSpPr/>
          <p:nvPr/>
        </p:nvSpPr>
        <p:spPr>
          <a:xfrm>
            <a:off x="1775520" y="1628800"/>
            <a:ext cx="4572000" cy="2308324"/>
          </a:xfrm>
          <a:prstGeom prst="rect">
            <a:avLst/>
          </a:prstGeom>
        </p:spPr>
        <p:txBody>
          <a:bodyPr>
            <a:spAutoFit/>
          </a:bodyPr>
          <a:lstStyle/>
          <a:p>
            <a:pPr indent="266700" eaLnBrk="0" fontAlgn="base" hangingPunct="0">
              <a:spcBef>
                <a:spcPct val="0"/>
              </a:spcBef>
              <a:spcAft>
                <a:spcPct val="0"/>
              </a:spcAft>
            </a:pPr>
            <a:r>
              <a:rPr lang="en-US" altLang="zh-CN" dirty="0">
                <a:latin typeface="Courier New" panose="02070309020205020404" pitchFamily="49" charset="0"/>
                <a:cs typeface="Courier New" panose="02070309020205020404" pitchFamily="49" charset="0"/>
              </a:rPr>
              <a:t>void main()</a:t>
            </a:r>
            <a:endParaRPr lang="en-US" altLang="zh-CN" dirty="0">
              <a:latin typeface="Arial" panose="020B0604020202020204" pitchFamily="34" charset="0"/>
              <a:cs typeface="宋体" panose="02010600030101010101" pitchFamily="2" charset="-122"/>
            </a:endParaRPr>
          </a:p>
          <a:p>
            <a:pPr indent="266700" eaLnBrk="0" fontAlgn="base" hangingPunct="0">
              <a:spcBef>
                <a:spcPct val="0"/>
              </a:spcBef>
              <a:spcAft>
                <a:spcPct val="0"/>
              </a:spcAft>
            </a:pPr>
            <a:r>
              <a:rPr lang="en-US" altLang="zh-CN" dirty="0">
                <a:latin typeface="Courier New" panose="02070309020205020404" pitchFamily="49" charset="0"/>
                <a:cs typeface="Courier New" panose="02070309020205020404" pitchFamily="49" charset="0"/>
              </a:rPr>
              <a:t>{</a:t>
            </a:r>
            <a:endParaRPr lang="en-US" altLang="zh-CN" dirty="0">
              <a:latin typeface="Arial" panose="020B0604020202020204" pitchFamily="34" charset="0"/>
              <a:cs typeface="宋体" panose="02010600030101010101" pitchFamily="2" charset="-122"/>
            </a:endParaRPr>
          </a:p>
          <a:p>
            <a:pPr indent="266700" eaLnBrk="0" fontAlgn="base" hangingPunct="0">
              <a:spcBef>
                <a:spcPct val="0"/>
              </a:spcBef>
              <a:spcAft>
                <a:spcPct val="0"/>
              </a:spcAft>
            </a:pPr>
            <a:r>
              <a:rPr lang="en-US" altLang="zh-CN" dirty="0">
                <a:latin typeface="Courier New" panose="02070309020205020404" pitchFamily="49" charset="0"/>
                <a:cs typeface="Courier New" panose="02070309020205020404" pitchFamily="49" charset="0"/>
              </a:rPr>
              <a:t>	Student </a:t>
            </a:r>
            <a:r>
              <a:rPr lang="en-US" altLang="zh-CN" dirty="0" err="1">
                <a:latin typeface="Courier New" panose="02070309020205020404" pitchFamily="49" charset="0"/>
                <a:cs typeface="Courier New" panose="02070309020205020404" pitchFamily="49" charset="0"/>
              </a:rPr>
              <a:t>stu</a:t>
            </a:r>
            <a:r>
              <a:rPr lang="en-US" altLang="zh-CN" dirty="0">
                <a:latin typeface="Courier New" panose="02070309020205020404" pitchFamily="49" charset="0"/>
                <a:cs typeface="Courier New" panose="02070309020205020404" pitchFamily="49" charset="0"/>
              </a:rPr>
              <a:t>[8];	</a:t>
            </a:r>
            <a:endParaRPr lang="en-US" altLang="zh-CN" dirty="0">
              <a:latin typeface="Arial" panose="020B0604020202020204" pitchFamily="34" charset="0"/>
              <a:cs typeface="宋体" panose="02010600030101010101" pitchFamily="2" charset="-122"/>
            </a:endParaRPr>
          </a:p>
          <a:p>
            <a:pPr indent="266700" eaLnBrk="0" fontAlgn="base" hangingPunct="0">
              <a:spcBef>
                <a:spcPct val="0"/>
              </a:spcBef>
              <a:spcAft>
                <a:spcPct val="0"/>
              </a:spcAft>
            </a:pPr>
            <a:r>
              <a:rPr lang="en-US" altLang="zh-CN" dirty="0">
                <a:latin typeface="Courier New" panose="02070309020205020404" pitchFamily="49" charset="0"/>
                <a:cs typeface="Courier New" panose="02070309020205020404" pitchFamily="49" charset="0"/>
              </a:rPr>
              <a:t>	Department dept[5];</a:t>
            </a:r>
            <a:endParaRPr lang="en-US" altLang="zh-CN" dirty="0">
              <a:latin typeface="Arial" panose="020B0604020202020204" pitchFamily="34" charset="0"/>
              <a:cs typeface="宋体" panose="02010600030101010101" pitchFamily="2" charset="-122"/>
            </a:endParaRPr>
          </a:p>
          <a:p>
            <a:pPr indent="266700" eaLnBrk="0" fontAlgn="base" hangingPunct="0">
              <a:spcBef>
                <a:spcPct val="0"/>
              </a:spcBef>
              <a:spcAft>
                <a:spcPct val="0"/>
              </a:spcAft>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Get_Student_Info</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stu</a:t>
            </a:r>
            <a:r>
              <a:rPr lang="en-US" altLang="zh-CN" dirty="0">
                <a:latin typeface="Courier New" panose="02070309020205020404" pitchFamily="49" charset="0"/>
                <a:cs typeface="Courier New" panose="02070309020205020404" pitchFamily="49" charset="0"/>
              </a:rPr>
              <a:t>);</a:t>
            </a:r>
            <a:endParaRPr lang="en-US" altLang="zh-CN" dirty="0">
              <a:latin typeface="Arial" panose="020B0604020202020204" pitchFamily="34" charset="0"/>
              <a:cs typeface="宋体" panose="02010600030101010101" pitchFamily="2" charset="-122"/>
            </a:endParaRPr>
          </a:p>
          <a:p>
            <a:pPr indent="266700" eaLnBrk="0" fontAlgn="base" hangingPunct="0">
              <a:spcBef>
                <a:spcPct val="0"/>
              </a:spcBef>
              <a:spcAft>
                <a:spcPct val="0"/>
              </a:spcAft>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Get_Dept_Info</a:t>
            </a:r>
            <a:r>
              <a:rPr lang="en-US" altLang="zh-CN" dirty="0">
                <a:latin typeface="Courier New" panose="02070309020205020404" pitchFamily="49" charset="0"/>
                <a:cs typeface="Courier New" panose="02070309020205020404" pitchFamily="49" charset="0"/>
              </a:rPr>
              <a:t>(dept);</a:t>
            </a:r>
            <a:endParaRPr lang="en-US" altLang="zh-CN" dirty="0">
              <a:latin typeface="Arial" panose="020B0604020202020204" pitchFamily="34" charset="0"/>
              <a:cs typeface="宋体" panose="02010600030101010101" pitchFamily="2" charset="-122"/>
            </a:endParaRPr>
          </a:p>
          <a:p>
            <a:pPr indent="266700" eaLnBrk="0" fontAlgn="base" hangingPunct="0">
              <a:spcBef>
                <a:spcPct val="0"/>
              </a:spcBef>
              <a:spcAft>
                <a:spcPct val="0"/>
              </a:spcAft>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Student_Dept</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stu</a:t>
            </a:r>
            <a:r>
              <a:rPr lang="en-US" altLang="zh-CN" dirty="0">
                <a:latin typeface="Courier New" panose="02070309020205020404" pitchFamily="49" charset="0"/>
                <a:cs typeface="Courier New" panose="02070309020205020404" pitchFamily="49" charset="0"/>
              </a:rPr>
              <a:t>);</a:t>
            </a:r>
            <a:endParaRPr lang="en-US" altLang="zh-CN" dirty="0">
              <a:latin typeface="Arial" panose="020B0604020202020204" pitchFamily="34" charset="0"/>
              <a:cs typeface="宋体" panose="02010600030101010101" pitchFamily="2" charset="-122"/>
            </a:endParaRPr>
          </a:p>
          <a:p>
            <a:pPr indent="266700" eaLnBrk="0" fontAlgn="base" hangingPunct="0">
              <a:spcBef>
                <a:spcPct val="0"/>
              </a:spcBef>
              <a:spcAft>
                <a:spcPct val="0"/>
              </a:spcAft>
            </a:pPr>
            <a:r>
              <a:rPr lang="en-US" altLang="zh-CN" dirty="0">
                <a:latin typeface="Courier New" panose="02070309020205020404" pitchFamily="49" charset="0"/>
                <a:cs typeface="Courier New" panose="02070309020205020404" pitchFamily="49" charset="0"/>
              </a:rPr>
              <a:t>}</a:t>
            </a:r>
            <a:endParaRPr lang="en-US" altLang="zh-CN" dirty="0">
              <a:latin typeface="Arial" panose="020B0604020202020204" pitchFamily="34" charset="0"/>
              <a:cs typeface="宋体" panose="02010600030101010101" pitchFamily="2" charset="-122"/>
            </a:endParaRPr>
          </a:p>
        </p:txBody>
      </p:sp>
      <p:graphicFrame>
        <p:nvGraphicFramePr>
          <p:cNvPr id="5" name="表格 4"/>
          <p:cNvGraphicFramePr>
            <a:graphicFrameLocks noGrp="1"/>
          </p:cNvGraphicFramePr>
          <p:nvPr/>
        </p:nvGraphicFramePr>
        <p:xfrm>
          <a:off x="2207568" y="4138321"/>
          <a:ext cx="7344816" cy="2194560"/>
        </p:xfrm>
        <a:graphic>
          <a:graphicData uri="http://schemas.openxmlformats.org/drawingml/2006/table">
            <a:tbl>
              <a:tblPr firstRow="1" firstCol="1" bandRow="1">
                <a:tableStyleId>{5C22544A-7EE6-4342-B048-85BDC9FD1C3A}</a:tableStyleId>
              </a:tblPr>
              <a:tblGrid>
                <a:gridCol w="3075402"/>
                <a:gridCol w="4269414"/>
              </a:tblGrid>
              <a:tr h="0">
                <a:tc>
                  <a:txBody>
                    <a:bodyPr/>
                    <a:lstStyle/>
                    <a:p>
                      <a:pPr algn="just">
                        <a:spcAft>
                          <a:spcPts val="0"/>
                        </a:spcAft>
                      </a:pPr>
                      <a:r>
                        <a:rPr lang="zh-CN" sz="1200" kern="100" dirty="0">
                          <a:effectLst/>
                        </a:rPr>
                        <a:t>根据学生信息设计学生类</a:t>
                      </a:r>
                      <a:r>
                        <a:rPr lang="en-US" sz="1200" kern="100" dirty="0">
                          <a:effectLst/>
                        </a:rPr>
                        <a:t>Student</a:t>
                      </a:r>
                      <a:r>
                        <a:rPr lang="zh-CN" sz="1200" kern="100" dirty="0">
                          <a:effectLst/>
                        </a:rPr>
                        <a:t>：</a:t>
                      </a:r>
                      <a:endParaRPr lang="zh-CN" sz="1600" kern="100" dirty="0">
                        <a:effectLst/>
                      </a:endParaRPr>
                    </a:p>
                    <a:p>
                      <a:pPr algn="just">
                        <a:spcAft>
                          <a:spcPts val="0"/>
                        </a:spcAft>
                      </a:pPr>
                      <a:r>
                        <a:rPr lang="en-US" sz="1200" kern="100" dirty="0">
                          <a:effectLst/>
                        </a:rPr>
                        <a:t>class Student</a:t>
                      </a:r>
                      <a:endParaRPr lang="zh-CN" sz="1600" kern="100" dirty="0">
                        <a:effectLst/>
                      </a:endParaRPr>
                    </a:p>
                    <a:p>
                      <a:pPr algn="just">
                        <a:spcAft>
                          <a:spcPts val="0"/>
                        </a:spcAft>
                      </a:pPr>
                      <a:r>
                        <a:rPr lang="en-US" sz="1200" kern="100" dirty="0">
                          <a:effectLst/>
                        </a:rPr>
                        <a:t>{</a:t>
                      </a:r>
                      <a:endParaRPr lang="zh-CN" sz="1600" kern="100" dirty="0">
                        <a:effectLst/>
                      </a:endParaRPr>
                    </a:p>
                    <a:p>
                      <a:pPr algn="just">
                        <a:spcAft>
                          <a:spcPts val="0"/>
                        </a:spcAft>
                      </a:pPr>
                      <a:r>
                        <a:rPr lang="en-US" sz="1200" kern="100" dirty="0">
                          <a:effectLst/>
                        </a:rPr>
                        <a:t>public:</a:t>
                      </a:r>
                      <a:endParaRPr lang="zh-CN" sz="1600" kern="100" dirty="0">
                        <a:effectLst/>
                      </a:endParaRPr>
                    </a:p>
                    <a:p>
                      <a:pPr algn="just">
                        <a:spcAft>
                          <a:spcPts val="0"/>
                        </a:spcAft>
                      </a:pPr>
                      <a:r>
                        <a:rPr lang="en-US" sz="1200" kern="100" dirty="0">
                          <a:effectLst/>
                        </a:rPr>
                        <a:t>	char*name;//</a:t>
                      </a:r>
                      <a:r>
                        <a:rPr lang="zh-CN" sz="1200" kern="100" dirty="0">
                          <a:effectLst/>
                        </a:rPr>
                        <a:t>学生姓名</a:t>
                      </a:r>
                      <a:endParaRPr lang="zh-CN" sz="1600" kern="100" dirty="0">
                        <a:effectLst/>
                      </a:endParaRPr>
                    </a:p>
                    <a:p>
                      <a:pPr algn="just">
                        <a:spcAft>
                          <a:spcPts val="0"/>
                        </a:spcAft>
                      </a:pPr>
                      <a:r>
                        <a:rPr lang="en-US" sz="1200" kern="100" dirty="0">
                          <a:effectLst/>
                        </a:rPr>
                        <a:t>	</a:t>
                      </a:r>
                      <a:r>
                        <a:rPr lang="en-US" sz="1200" kern="100" dirty="0" err="1">
                          <a:effectLst/>
                        </a:rPr>
                        <a:t>int</a:t>
                      </a:r>
                      <a:r>
                        <a:rPr lang="en-US" sz="1200" kern="100" dirty="0">
                          <a:effectLst/>
                        </a:rPr>
                        <a:t> score;//</a:t>
                      </a:r>
                      <a:r>
                        <a:rPr lang="zh-CN" sz="1200" kern="100" dirty="0">
                          <a:effectLst/>
                        </a:rPr>
                        <a:t>总分</a:t>
                      </a:r>
                      <a:endParaRPr lang="zh-CN" sz="1600" kern="100" dirty="0">
                        <a:effectLst/>
                      </a:endParaRPr>
                    </a:p>
                    <a:p>
                      <a:pPr algn="just">
                        <a:spcAft>
                          <a:spcPts val="0"/>
                        </a:spcAft>
                      </a:pPr>
                      <a:r>
                        <a:rPr lang="en-US" sz="1200" kern="100" dirty="0">
                          <a:effectLst/>
                        </a:rPr>
                        <a:t>	char*</a:t>
                      </a:r>
                      <a:r>
                        <a:rPr lang="en-US" sz="1200" kern="100" dirty="0" err="1">
                          <a:effectLst/>
                        </a:rPr>
                        <a:t>dept</a:t>
                      </a:r>
                      <a:r>
                        <a:rPr lang="en-US" sz="1200" kern="100" dirty="0">
                          <a:effectLst/>
                        </a:rPr>
                        <a:t>;//</a:t>
                      </a:r>
                      <a:r>
                        <a:rPr lang="zh-CN" sz="1200" kern="100" dirty="0">
                          <a:effectLst/>
                        </a:rPr>
                        <a:t>录取专业</a:t>
                      </a:r>
                      <a:endParaRPr lang="zh-CN" sz="1600" kern="100" dirty="0">
                        <a:effectLst/>
                      </a:endParaRPr>
                    </a:p>
                    <a:p>
                      <a:pPr algn="just">
                        <a:spcAft>
                          <a:spcPts val="0"/>
                        </a:spcAft>
                      </a:pPr>
                      <a:r>
                        <a:rPr lang="en-US" sz="1200" kern="100" dirty="0">
                          <a:effectLst/>
                        </a:rPr>
                        <a:t>	char*choice1;//</a:t>
                      </a:r>
                      <a:r>
                        <a:rPr lang="zh-CN" sz="1200" kern="100" dirty="0">
                          <a:effectLst/>
                        </a:rPr>
                        <a:t>第一志愿</a:t>
                      </a:r>
                      <a:endParaRPr lang="zh-CN" sz="1600" kern="100" dirty="0">
                        <a:effectLst/>
                      </a:endParaRPr>
                    </a:p>
                    <a:p>
                      <a:pPr algn="just">
                        <a:spcAft>
                          <a:spcPts val="0"/>
                        </a:spcAft>
                      </a:pPr>
                      <a:r>
                        <a:rPr lang="en-US" sz="1200" kern="100" dirty="0">
                          <a:effectLst/>
                        </a:rPr>
                        <a:t>	char*choice2;//</a:t>
                      </a:r>
                      <a:r>
                        <a:rPr lang="zh-CN" sz="1200" kern="100" dirty="0">
                          <a:effectLst/>
                        </a:rPr>
                        <a:t>第二志愿</a:t>
                      </a:r>
                      <a:endParaRPr lang="zh-CN" sz="1600" kern="100" dirty="0">
                        <a:effectLst/>
                      </a:endParaRPr>
                    </a:p>
                    <a:p>
                      <a:pPr algn="just">
                        <a:spcAft>
                          <a:spcPts val="0"/>
                        </a:spcAft>
                      </a:pPr>
                      <a:r>
                        <a:rPr lang="en-US" sz="1200" kern="100" dirty="0">
                          <a:effectLst/>
                        </a:rPr>
                        <a:t>	char*choice3;//</a:t>
                      </a:r>
                      <a:r>
                        <a:rPr lang="zh-CN" sz="1200" kern="100" dirty="0">
                          <a:effectLst/>
                        </a:rPr>
                        <a:t>第三志愿</a:t>
                      </a:r>
                      <a:endParaRPr lang="zh-CN" sz="1600" kern="100" dirty="0">
                        <a:effectLst/>
                      </a:endParaRPr>
                    </a:p>
                    <a:p>
                      <a:pPr algn="just">
                        <a:spcAft>
                          <a:spcPts val="0"/>
                        </a:spcAft>
                      </a:pPr>
                      <a:r>
                        <a:rPr lang="en-US" sz="1200" kern="100" dirty="0">
                          <a:effectLst/>
                        </a:rPr>
                        <a:t>	……//</a:t>
                      </a:r>
                      <a:r>
                        <a:rPr lang="zh-CN" sz="1200" kern="100" dirty="0">
                          <a:effectLst/>
                        </a:rPr>
                        <a:t>其它成员</a:t>
                      </a:r>
                      <a:endParaRPr lang="zh-CN" sz="1600" kern="100" dirty="0">
                        <a:effectLst/>
                      </a:endParaRPr>
                    </a:p>
                    <a:p>
                      <a:pPr algn="just">
                        <a:spcAft>
                          <a:spcPts val="0"/>
                        </a:spcAft>
                      </a:pPr>
                      <a:r>
                        <a:rPr lang="en-US" sz="1200" kern="100" dirty="0">
                          <a:effectLst/>
                        </a:rPr>
                        <a:t>};</a:t>
                      </a:r>
                      <a:endParaRPr lang="zh-CN" sz="1600" kern="100" dirty="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zh-CN" sz="1200" kern="100" dirty="0">
                          <a:effectLst/>
                        </a:rPr>
                        <a:t>根据招生专业信息设计招生专业类</a:t>
                      </a:r>
                      <a:r>
                        <a:rPr lang="en-US" sz="1200" kern="100" dirty="0">
                          <a:effectLst/>
                        </a:rPr>
                        <a:t>Department</a:t>
                      </a:r>
                      <a:r>
                        <a:rPr lang="zh-CN" sz="1200" kern="100" dirty="0">
                          <a:effectLst/>
                        </a:rPr>
                        <a:t>：</a:t>
                      </a:r>
                      <a:endParaRPr lang="zh-CN" sz="1600" kern="100" dirty="0">
                        <a:effectLst/>
                      </a:endParaRPr>
                    </a:p>
                    <a:p>
                      <a:pPr algn="just">
                        <a:spcAft>
                          <a:spcPts val="0"/>
                        </a:spcAft>
                      </a:pPr>
                      <a:r>
                        <a:rPr lang="en-US" sz="1200" kern="100" dirty="0">
                          <a:effectLst/>
                        </a:rPr>
                        <a:t>class Department</a:t>
                      </a:r>
                      <a:endParaRPr lang="zh-CN" sz="1600" kern="100" dirty="0">
                        <a:effectLst/>
                      </a:endParaRPr>
                    </a:p>
                    <a:p>
                      <a:pPr algn="just">
                        <a:spcAft>
                          <a:spcPts val="0"/>
                        </a:spcAft>
                      </a:pPr>
                      <a:r>
                        <a:rPr lang="en-US" sz="1200" kern="100" dirty="0">
                          <a:effectLst/>
                        </a:rPr>
                        <a:t>{</a:t>
                      </a:r>
                      <a:endParaRPr lang="zh-CN" sz="1600" kern="100" dirty="0">
                        <a:effectLst/>
                      </a:endParaRPr>
                    </a:p>
                    <a:p>
                      <a:pPr algn="just">
                        <a:spcAft>
                          <a:spcPts val="0"/>
                        </a:spcAft>
                      </a:pPr>
                      <a:r>
                        <a:rPr lang="en-US" sz="1200" kern="100" dirty="0">
                          <a:effectLst/>
                        </a:rPr>
                        <a:t>public:</a:t>
                      </a:r>
                      <a:endParaRPr lang="zh-CN" sz="1600" kern="100" dirty="0">
                        <a:effectLst/>
                      </a:endParaRPr>
                    </a:p>
                    <a:p>
                      <a:pPr algn="just">
                        <a:spcAft>
                          <a:spcPts val="0"/>
                        </a:spcAft>
                      </a:pPr>
                      <a:r>
                        <a:rPr lang="en-US" sz="1200" kern="100" dirty="0">
                          <a:effectLst/>
                        </a:rPr>
                        <a:t>	char*</a:t>
                      </a:r>
                      <a:r>
                        <a:rPr lang="en-US" sz="1200" kern="100" dirty="0" err="1">
                          <a:effectLst/>
                        </a:rPr>
                        <a:t>deptName</a:t>
                      </a:r>
                      <a:r>
                        <a:rPr lang="en-US" sz="1200" kern="100" dirty="0">
                          <a:effectLst/>
                        </a:rPr>
                        <a:t>;//</a:t>
                      </a:r>
                      <a:r>
                        <a:rPr lang="zh-CN" sz="1200" kern="100" dirty="0">
                          <a:effectLst/>
                        </a:rPr>
                        <a:t>专业名</a:t>
                      </a:r>
                      <a:endParaRPr lang="zh-CN" sz="1600" kern="100" dirty="0">
                        <a:effectLst/>
                      </a:endParaRPr>
                    </a:p>
                    <a:p>
                      <a:pPr algn="just">
                        <a:spcAft>
                          <a:spcPts val="0"/>
                        </a:spcAft>
                      </a:pPr>
                      <a:r>
                        <a:rPr lang="en-US" sz="1200" kern="100" dirty="0">
                          <a:effectLst/>
                        </a:rPr>
                        <a:t>	</a:t>
                      </a:r>
                      <a:r>
                        <a:rPr lang="en-US" sz="1200" kern="100" dirty="0" err="1">
                          <a:effectLst/>
                        </a:rPr>
                        <a:t>int</a:t>
                      </a:r>
                      <a:r>
                        <a:rPr lang="en-US" sz="1200" kern="100" dirty="0">
                          <a:effectLst/>
                        </a:rPr>
                        <a:t> count;//</a:t>
                      </a:r>
                      <a:r>
                        <a:rPr lang="zh-CN" sz="1200" kern="100" dirty="0">
                          <a:effectLst/>
                        </a:rPr>
                        <a:t>招生计划数</a:t>
                      </a:r>
                      <a:endParaRPr lang="zh-CN" sz="1600" kern="100" dirty="0">
                        <a:effectLst/>
                      </a:endParaRPr>
                    </a:p>
                    <a:p>
                      <a:pPr algn="just">
                        <a:spcAft>
                          <a:spcPts val="0"/>
                        </a:spcAft>
                      </a:pPr>
                      <a:r>
                        <a:rPr lang="en-US" sz="1200" kern="100" dirty="0">
                          <a:effectLst/>
                        </a:rPr>
                        <a:t>	</a:t>
                      </a:r>
                      <a:r>
                        <a:rPr lang="en-US" sz="1200" kern="100" dirty="0" err="1">
                          <a:effectLst/>
                        </a:rPr>
                        <a:t>int</a:t>
                      </a:r>
                      <a:r>
                        <a:rPr lang="en-US" sz="1200" kern="100" dirty="0">
                          <a:effectLst/>
                        </a:rPr>
                        <a:t> </a:t>
                      </a:r>
                      <a:r>
                        <a:rPr lang="en-US" sz="1200" kern="100" dirty="0" err="1">
                          <a:effectLst/>
                        </a:rPr>
                        <a:t>lowest_score</a:t>
                      </a:r>
                      <a:r>
                        <a:rPr lang="en-US" sz="1200" kern="100" dirty="0">
                          <a:effectLst/>
                        </a:rPr>
                        <a:t>;//</a:t>
                      </a:r>
                      <a:r>
                        <a:rPr lang="zh-CN" sz="1200" kern="100" dirty="0">
                          <a:effectLst/>
                        </a:rPr>
                        <a:t>往年平均最低录取分数</a:t>
                      </a:r>
                      <a:endParaRPr lang="zh-CN" sz="1600" kern="100" dirty="0">
                        <a:effectLst/>
                      </a:endParaRPr>
                    </a:p>
                    <a:p>
                      <a:pPr algn="just">
                        <a:spcAft>
                          <a:spcPts val="0"/>
                        </a:spcAft>
                      </a:pPr>
                      <a:r>
                        <a:rPr lang="en-US" sz="1200" kern="100" dirty="0">
                          <a:effectLst/>
                        </a:rPr>
                        <a:t>	</a:t>
                      </a:r>
                      <a:r>
                        <a:rPr lang="en-US" sz="1200" kern="100" dirty="0" err="1">
                          <a:effectLst/>
                        </a:rPr>
                        <a:t>int</a:t>
                      </a:r>
                      <a:r>
                        <a:rPr lang="en-US" sz="1200" kern="100" dirty="0">
                          <a:effectLst/>
                        </a:rPr>
                        <a:t> </a:t>
                      </a:r>
                      <a:r>
                        <a:rPr lang="en-US" sz="1200" kern="100" dirty="0" err="1">
                          <a:effectLst/>
                        </a:rPr>
                        <a:t>curr_count</a:t>
                      </a:r>
                      <a:r>
                        <a:rPr lang="en-US" sz="1200" kern="100" dirty="0">
                          <a:effectLst/>
                        </a:rPr>
                        <a:t>;//</a:t>
                      </a:r>
                      <a:r>
                        <a:rPr lang="zh-CN" sz="1200" kern="100" dirty="0">
                          <a:effectLst/>
                        </a:rPr>
                        <a:t>当前已招学生数</a:t>
                      </a:r>
                      <a:endParaRPr lang="zh-CN" sz="1600" kern="100" dirty="0">
                        <a:effectLst/>
                      </a:endParaRPr>
                    </a:p>
                    <a:p>
                      <a:pPr algn="just">
                        <a:spcAft>
                          <a:spcPts val="0"/>
                        </a:spcAft>
                      </a:pPr>
                      <a:r>
                        <a:rPr lang="en-US" sz="1200" kern="100" dirty="0">
                          <a:effectLst/>
                        </a:rPr>
                        <a:t>	……//</a:t>
                      </a:r>
                      <a:r>
                        <a:rPr lang="zh-CN" sz="1200" kern="100" dirty="0">
                          <a:effectLst/>
                        </a:rPr>
                        <a:t>其它成员</a:t>
                      </a:r>
                      <a:endParaRPr lang="zh-CN" sz="1600" kern="100" dirty="0">
                        <a:effectLst/>
                      </a:endParaRPr>
                    </a:p>
                    <a:p>
                      <a:pPr algn="just">
                        <a:spcAft>
                          <a:spcPts val="0"/>
                        </a:spcAft>
                      </a:pPr>
                      <a:r>
                        <a:rPr lang="en-US" sz="1200" kern="100" dirty="0">
                          <a:effectLst/>
                        </a:rPr>
                        <a:t>};</a:t>
                      </a:r>
                      <a:endParaRPr lang="zh-CN" sz="1600" kern="100" dirty="0">
                        <a:effectLst/>
                      </a:endParaRPr>
                    </a:p>
                    <a:p>
                      <a:pPr algn="just">
                        <a:spcAft>
                          <a:spcPts val="0"/>
                        </a:spcAft>
                      </a:pPr>
                      <a:r>
                        <a:rPr lang="en-US" sz="1200" kern="100" dirty="0">
                          <a:effectLst/>
                        </a:rPr>
                        <a:t> </a:t>
                      </a:r>
                      <a:endParaRPr lang="zh-CN" sz="1600" kern="100" dirty="0">
                        <a:effectLst/>
                        <a:latin typeface="Times New Roman" panose="02020603050405020304"/>
                        <a:ea typeface="宋体" panose="02010600030101010101" pitchFamily="2" charset="-122"/>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80063" y="2413337"/>
            <a:ext cx="4031873" cy="1015663"/>
          </a:xfrm>
          <a:prstGeom prst="rect">
            <a:avLst/>
          </a:prstGeom>
          <a:noFill/>
        </p:spPr>
        <p:txBody>
          <a:bodyPr wrap="none" rtlCol="0">
            <a:spAutoFit/>
          </a:bodyPr>
          <a:lstStyle/>
          <a:p>
            <a:r>
              <a:rPr lang="zh-CN" altLang="en-US" sz="6000" dirty="0"/>
              <a:t>第九章作业</a:t>
            </a:r>
            <a:endParaRPr lang="zh-CN" altLang="en-US" sz="6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662" y="1"/>
            <a:ext cx="10515600" cy="1045022"/>
          </a:xfrm>
        </p:spPr>
        <p:txBody>
          <a:bodyPr>
            <a:normAutofit/>
          </a:bodyPr>
          <a:lstStyle/>
          <a:p>
            <a:r>
              <a:rPr lang="en-US" altLang="zh-CN" sz="4000" dirty="0"/>
              <a:t>1. </a:t>
            </a:r>
            <a:r>
              <a:rPr lang="zh-CN" altLang="en-US" sz="4000" dirty="0"/>
              <a:t>函数模板</a:t>
            </a:r>
            <a:endParaRPr lang="zh-CN" altLang="en-US" sz="4000" dirty="0"/>
          </a:p>
        </p:txBody>
      </p:sp>
      <p:sp>
        <p:nvSpPr>
          <p:cNvPr id="3" name="内容占位符 2"/>
          <p:cNvSpPr>
            <a:spLocks noGrp="1"/>
          </p:cNvSpPr>
          <p:nvPr>
            <p:ph idx="1"/>
          </p:nvPr>
        </p:nvSpPr>
        <p:spPr>
          <a:xfrm>
            <a:off x="426959" y="898243"/>
            <a:ext cx="6576349" cy="1812322"/>
          </a:xfrm>
        </p:spPr>
        <p:txBody>
          <a:bodyPr>
            <a:normAutofit/>
          </a:bodyPr>
          <a:lstStyle/>
          <a:p>
            <a:pPr marL="0" indent="0">
              <a:buNone/>
            </a:pPr>
            <a:r>
              <a:rPr lang="en-US" altLang="zh-CN" sz="1400" b="0" dirty="0">
                <a:solidFill>
                  <a:srgbClr val="6A9955"/>
                </a:solidFill>
                <a:effectLst/>
                <a:latin typeface="Consolas" panose="020B0609020204030204" pitchFamily="49" charset="0"/>
              </a:rPr>
              <a:t>// </a:t>
            </a:r>
            <a:r>
              <a:rPr lang="zh-CN" altLang="en-US" sz="1400" b="0" dirty="0">
                <a:solidFill>
                  <a:srgbClr val="6A9955"/>
                </a:solidFill>
                <a:effectLst/>
                <a:latin typeface="Consolas" panose="020B0609020204030204" pitchFamily="49" charset="0"/>
              </a:rPr>
              <a:t>功能：</a:t>
            </a:r>
            <a:r>
              <a:rPr lang="zh-CN" altLang="en-US" sz="1400" dirty="0">
                <a:solidFill>
                  <a:srgbClr val="6A9955"/>
                </a:solidFill>
                <a:latin typeface="Consolas" panose="020B0609020204030204" pitchFamily="49" charset="0"/>
              </a:rPr>
              <a:t>将数组</a:t>
            </a:r>
            <a:r>
              <a:rPr lang="en-US" altLang="zh-CN" sz="1400" dirty="0">
                <a:solidFill>
                  <a:srgbClr val="6A9955"/>
                </a:solidFill>
                <a:latin typeface="Consolas" panose="020B0609020204030204" pitchFamily="49" charset="0"/>
              </a:rPr>
              <a:t>p</a:t>
            </a:r>
            <a:r>
              <a:rPr lang="zh-CN" altLang="en-US" sz="1400" dirty="0">
                <a:solidFill>
                  <a:srgbClr val="6A9955"/>
                </a:solidFill>
                <a:latin typeface="Consolas" panose="020B0609020204030204" pitchFamily="49" charset="0"/>
              </a:rPr>
              <a:t>中所有大于</a:t>
            </a:r>
            <a:r>
              <a:rPr lang="en-US" altLang="zh-CN" sz="1400" dirty="0">
                <a:solidFill>
                  <a:srgbClr val="6A9955"/>
                </a:solidFill>
                <a:latin typeface="Consolas" panose="020B0609020204030204" pitchFamily="49" charset="0"/>
              </a:rPr>
              <a:t>lever</a:t>
            </a:r>
            <a:r>
              <a:rPr lang="zh-CN" altLang="en-US" sz="1400" dirty="0">
                <a:solidFill>
                  <a:srgbClr val="6A9955"/>
                </a:solidFill>
                <a:latin typeface="Consolas" panose="020B0609020204030204" pitchFamily="49" charset="0"/>
              </a:rPr>
              <a:t>的元素按序移到前方</a:t>
            </a:r>
            <a:endParaRPr lang="fr-FR" altLang="zh-CN" sz="1400" b="1" dirty="0">
              <a:solidFill>
                <a:srgbClr val="569CD6"/>
              </a:solidFill>
              <a:effectLst/>
              <a:latin typeface="Consolas" panose="020B0609020204030204" pitchFamily="49" charset="0"/>
            </a:endParaRPr>
          </a:p>
          <a:p>
            <a:pPr marL="0" indent="0">
              <a:buNone/>
            </a:pPr>
            <a:r>
              <a:rPr lang="fr-FR" altLang="zh-CN" sz="1400" b="1" dirty="0">
                <a:solidFill>
                  <a:srgbClr val="569CD6"/>
                </a:solidFill>
                <a:effectLst/>
                <a:latin typeface="Consolas" panose="020B0609020204030204" pitchFamily="49" charset="0"/>
              </a:rPr>
              <a:t>template</a:t>
            </a:r>
            <a:r>
              <a:rPr lang="fr-FR" altLang="zh-CN" sz="1400" b="1" dirty="0">
                <a:solidFill>
                  <a:srgbClr val="D4D4D4"/>
                </a:solidFill>
                <a:effectLst/>
                <a:latin typeface="Consolas" panose="020B0609020204030204" pitchFamily="49" charset="0"/>
              </a:rPr>
              <a:t> &lt;</a:t>
            </a:r>
            <a:r>
              <a:rPr lang="fr-FR" altLang="zh-CN" sz="1400" b="1" dirty="0">
                <a:solidFill>
                  <a:srgbClr val="569CD6"/>
                </a:solidFill>
                <a:effectLst/>
                <a:latin typeface="Consolas" panose="020B0609020204030204" pitchFamily="49" charset="0"/>
              </a:rPr>
              <a:t>class</a:t>
            </a:r>
            <a:r>
              <a:rPr lang="fr-FR" altLang="zh-CN" sz="1400" b="1" dirty="0">
                <a:solidFill>
                  <a:srgbClr val="D4D4D4"/>
                </a:solidFill>
                <a:effectLst/>
                <a:latin typeface="Consolas" panose="020B0609020204030204" pitchFamily="49" charset="0"/>
              </a:rPr>
              <a:t> </a:t>
            </a:r>
            <a:r>
              <a:rPr lang="fr-FR" altLang="zh-CN" sz="1400" b="1" dirty="0">
                <a:solidFill>
                  <a:srgbClr val="4EC9B0"/>
                </a:solidFill>
                <a:effectLst/>
                <a:latin typeface="Consolas" panose="020B0609020204030204" pitchFamily="49" charset="0"/>
              </a:rPr>
              <a:t>T</a:t>
            </a:r>
            <a:r>
              <a:rPr lang="fr-FR" altLang="zh-CN" sz="1400" b="1" dirty="0">
                <a:solidFill>
                  <a:srgbClr val="D4D4D4"/>
                </a:solidFill>
                <a:effectLst/>
                <a:latin typeface="Consolas" panose="020B0609020204030204" pitchFamily="49" charset="0"/>
              </a:rPr>
              <a:t>&gt; </a:t>
            </a:r>
            <a:endParaRPr lang="fr-FR" altLang="zh-CN" sz="1400" b="1" dirty="0">
              <a:solidFill>
                <a:srgbClr val="D4D4D4"/>
              </a:solidFill>
              <a:effectLst/>
              <a:latin typeface="Consolas" panose="020B0609020204030204" pitchFamily="49" charset="0"/>
            </a:endParaRPr>
          </a:p>
          <a:p>
            <a:pPr marL="0" indent="0">
              <a:buNone/>
            </a:pPr>
            <a:r>
              <a:rPr lang="fr-FR" altLang="zh-CN" sz="1400" b="1" dirty="0">
                <a:solidFill>
                  <a:srgbClr val="569CD6"/>
                </a:solidFill>
                <a:effectLst/>
                <a:latin typeface="Consolas" panose="020B0609020204030204" pitchFamily="49" charset="0"/>
              </a:rPr>
              <a:t>void</a:t>
            </a:r>
            <a:r>
              <a:rPr lang="fr-FR" altLang="zh-CN" sz="1400" b="1" dirty="0">
                <a:solidFill>
                  <a:srgbClr val="D4D4D4"/>
                </a:solidFill>
                <a:effectLst/>
                <a:latin typeface="Consolas" panose="020B0609020204030204" pitchFamily="49" charset="0"/>
              </a:rPr>
              <a:t> </a:t>
            </a:r>
            <a:r>
              <a:rPr lang="fr-FR" altLang="zh-CN" sz="1400" b="1" dirty="0">
                <a:solidFill>
                  <a:srgbClr val="DCDCAA"/>
                </a:solidFill>
                <a:effectLst/>
                <a:latin typeface="Consolas" panose="020B0609020204030204" pitchFamily="49" charset="0"/>
              </a:rPr>
              <a:t>GtLever</a:t>
            </a:r>
            <a:r>
              <a:rPr lang="fr-FR" altLang="zh-CN" sz="1400" b="1" dirty="0">
                <a:solidFill>
                  <a:srgbClr val="D4D4D4"/>
                </a:solidFill>
                <a:effectLst/>
                <a:latin typeface="Consolas" panose="020B0609020204030204" pitchFamily="49" charset="0"/>
              </a:rPr>
              <a:t>(</a:t>
            </a:r>
            <a:r>
              <a:rPr lang="fr-FR" altLang="zh-CN" sz="1400" b="1" dirty="0">
                <a:solidFill>
                  <a:srgbClr val="4EC9B0"/>
                </a:solidFill>
                <a:effectLst/>
                <a:latin typeface="Consolas" panose="020B0609020204030204" pitchFamily="49" charset="0"/>
              </a:rPr>
              <a:t>T</a:t>
            </a:r>
            <a:r>
              <a:rPr lang="fr-FR" altLang="zh-CN" sz="1400" b="1" dirty="0">
                <a:solidFill>
                  <a:srgbClr val="D4D4D4"/>
                </a:solidFill>
                <a:effectLst/>
                <a:latin typeface="Consolas" panose="020B0609020204030204" pitchFamily="49" charset="0"/>
              </a:rPr>
              <a:t> </a:t>
            </a:r>
            <a:r>
              <a:rPr lang="fr-FR" altLang="zh-CN" sz="1400" b="1" dirty="0">
                <a:solidFill>
                  <a:srgbClr val="569CD6"/>
                </a:solidFill>
                <a:effectLst/>
                <a:latin typeface="Consolas" panose="020B0609020204030204" pitchFamily="49" charset="0"/>
              </a:rPr>
              <a:t>*</a:t>
            </a:r>
            <a:r>
              <a:rPr lang="fr-FR" altLang="zh-CN" sz="1400" b="1" dirty="0">
                <a:solidFill>
                  <a:srgbClr val="9CDCFE"/>
                </a:solidFill>
                <a:effectLst/>
                <a:latin typeface="Consolas" panose="020B0609020204030204" pitchFamily="49" charset="0"/>
              </a:rPr>
              <a:t>p</a:t>
            </a:r>
            <a:r>
              <a:rPr lang="fr-FR" altLang="zh-CN" sz="1400" b="1" dirty="0">
                <a:solidFill>
                  <a:srgbClr val="D4D4D4"/>
                </a:solidFill>
                <a:effectLst/>
                <a:latin typeface="Consolas" panose="020B0609020204030204" pitchFamily="49" charset="0"/>
              </a:rPr>
              <a:t>, </a:t>
            </a:r>
            <a:r>
              <a:rPr lang="fr-FR" altLang="zh-CN" sz="1400" b="1" dirty="0">
                <a:solidFill>
                  <a:srgbClr val="569CD6"/>
                </a:solidFill>
                <a:effectLst/>
                <a:latin typeface="Consolas" panose="020B0609020204030204" pitchFamily="49" charset="0"/>
              </a:rPr>
              <a:t>int</a:t>
            </a:r>
            <a:r>
              <a:rPr lang="fr-FR" altLang="zh-CN" sz="1400" b="1" dirty="0">
                <a:solidFill>
                  <a:srgbClr val="D4D4D4"/>
                </a:solidFill>
                <a:effectLst/>
                <a:latin typeface="Consolas" panose="020B0609020204030204" pitchFamily="49" charset="0"/>
              </a:rPr>
              <a:t> </a:t>
            </a:r>
            <a:r>
              <a:rPr lang="fr-FR" altLang="zh-CN" sz="1400" b="1" dirty="0">
                <a:solidFill>
                  <a:srgbClr val="9CDCFE"/>
                </a:solidFill>
                <a:effectLst/>
                <a:latin typeface="Consolas" panose="020B0609020204030204" pitchFamily="49" charset="0"/>
              </a:rPr>
              <a:t>n</a:t>
            </a:r>
            <a:r>
              <a:rPr lang="fr-FR" altLang="zh-CN" sz="1400" b="1" dirty="0">
                <a:solidFill>
                  <a:srgbClr val="D4D4D4"/>
                </a:solidFill>
                <a:effectLst/>
                <a:latin typeface="Consolas" panose="020B0609020204030204" pitchFamily="49" charset="0"/>
              </a:rPr>
              <a:t>, </a:t>
            </a:r>
            <a:r>
              <a:rPr lang="fr-FR" altLang="zh-CN" sz="1400" b="1" dirty="0">
                <a:solidFill>
                  <a:srgbClr val="4EC9B0"/>
                </a:solidFill>
                <a:effectLst/>
                <a:latin typeface="Consolas" panose="020B0609020204030204" pitchFamily="49" charset="0"/>
              </a:rPr>
              <a:t>T</a:t>
            </a:r>
            <a:r>
              <a:rPr lang="fr-FR" altLang="zh-CN" sz="1400" b="1" dirty="0">
                <a:solidFill>
                  <a:srgbClr val="D4D4D4"/>
                </a:solidFill>
                <a:effectLst/>
                <a:latin typeface="Consolas" panose="020B0609020204030204" pitchFamily="49" charset="0"/>
              </a:rPr>
              <a:t> </a:t>
            </a:r>
            <a:r>
              <a:rPr lang="fr-FR" altLang="zh-CN" sz="1400" b="1" dirty="0">
                <a:solidFill>
                  <a:srgbClr val="9CDCFE"/>
                </a:solidFill>
                <a:effectLst/>
                <a:latin typeface="Consolas" panose="020B0609020204030204" pitchFamily="49" charset="0"/>
              </a:rPr>
              <a:t>lever</a:t>
            </a:r>
            <a:r>
              <a:rPr lang="fr-FR" altLang="zh-CN" sz="1400" b="1" dirty="0">
                <a:solidFill>
                  <a:srgbClr val="D4D4D4"/>
                </a:solidFill>
                <a:effectLst/>
                <a:latin typeface="Consolas" panose="020B0609020204030204" pitchFamily="49" charset="0"/>
              </a:rPr>
              <a:t>)</a:t>
            </a:r>
            <a:endParaRPr lang="fr-FR" altLang="zh-CN" sz="1400" b="1" dirty="0">
              <a:solidFill>
                <a:srgbClr val="D4D4D4"/>
              </a:solidFill>
              <a:effectLst/>
              <a:latin typeface="Consolas" panose="020B0609020204030204" pitchFamily="49" charset="0"/>
            </a:endParaRPr>
          </a:p>
          <a:p>
            <a:pPr marL="0" indent="0">
              <a:buNone/>
            </a:pPr>
            <a:r>
              <a:rPr lang="fr-FR" altLang="zh-CN" sz="1400" b="1" dirty="0">
                <a:solidFill>
                  <a:srgbClr val="D4D4D4"/>
                </a:solidFill>
                <a:effectLst/>
                <a:latin typeface="Consolas" panose="020B0609020204030204" pitchFamily="49" charset="0"/>
              </a:rPr>
              <a:t>{</a:t>
            </a:r>
            <a:endParaRPr lang="fr-FR" altLang="zh-CN" sz="1400" b="1" dirty="0">
              <a:solidFill>
                <a:srgbClr val="D4D4D4"/>
              </a:solidFill>
              <a:effectLst/>
              <a:latin typeface="Consolas" panose="020B0609020204030204" pitchFamily="49" charset="0"/>
            </a:endParaRPr>
          </a:p>
          <a:p>
            <a:pPr marL="0" indent="0">
              <a:buNone/>
            </a:pPr>
            <a:r>
              <a:rPr lang="fr-FR" altLang="zh-CN" sz="1400" b="1" dirty="0">
                <a:solidFill>
                  <a:srgbClr val="D4D4D4"/>
                </a:solidFill>
                <a:effectLst/>
                <a:latin typeface="Consolas" panose="020B0609020204030204" pitchFamily="49" charset="0"/>
              </a:rPr>
              <a:t>	</a:t>
            </a:r>
            <a:br>
              <a:rPr lang="fr-FR" altLang="zh-CN" sz="1400" b="1" dirty="0">
                <a:solidFill>
                  <a:srgbClr val="D4D4D4"/>
                </a:solidFill>
                <a:effectLst/>
                <a:latin typeface="Consolas" panose="020B0609020204030204" pitchFamily="49" charset="0"/>
              </a:rPr>
            </a:br>
            <a:r>
              <a:rPr lang="fr-FR" altLang="zh-CN" sz="1400" b="1" dirty="0">
                <a:solidFill>
                  <a:srgbClr val="D4D4D4"/>
                </a:solidFill>
                <a:effectLst/>
                <a:latin typeface="Consolas" panose="020B0609020204030204" pitchFamily="49" charset="0"/>
              </a:rPr>
              <a:t>}</a:t>
            </a:r>
            <a:endParaRPr lang="fr-FR" altLang="zh-CN" sz="1400" b="1" dirty="0">
              <a:solidFill>
                <a:srgbClr val="D4D4D4"/>
              </a:solidFill>
              <a:effectLst/>
              <a:latin typeface="Consolas" panose="020B0609020204030204" pitchFamily="49" charset="0"/>
            </a:endParaRPr>
          </a:p>
        </p:txBody>
      </p:sp>
      <p:sp>
        <p:nvSpPr>
          <p:cNvPr id="6" name="内容占位符 2"/>
          <p:cNvSpPr txBox="1"/>
          <p:nvPr/>
        </p:nvSpPr>
        <p:spPr>
          <a:xfrm>
            <a:off x="438704" y="2877529"/>
            <a:ext cx="8042181" cy="2937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800" b="1" dirty="0">
                <a:solidFill>
                  <a:srgbClr val="C00000"/>
                </a:solidFill>
                <a:latin typeface="Consolas" panose="020B0609020204030204" pitchFamily="49" charset="0"/>
              </a:rPr>
              <a:t>思路：</a:t>
            </a:r>
            <a:endParaRPr lang="en-US" altLang="zh-CN" sz="1800" b="1" dirty="0">
              <a:solidFill>
                <a:srgbClr val="C00000"/>
              </a:solidFill>
              <a:latin typeface="Consolas" panose="020B0609020204030204" pitchFamily="49" charset="0"/>
            </a:endParaRPr>
          </a:p>
          <a:p>
            <a:pPr marL="0" indent="0">
              <a:buFont typeface="Arial" panose="020B0604020202020204" pitchFamily="34" charset="0"/>
              <a:buNone/>
            </a:pPr>
            <a:r>
              <a:rPr lang="en-US" altLang="zh-CN" sz="1600" dirty="0">
                <a:latin typeface="Consolas" panose="020B0609020204030204" pitchFamily="49" charset="0"/>
              </a:rPr>
              <a:t>p</a:t>
            </a:r>
            <a:r>
              <a:rPr lang="zh-CN" altLang="en-US" sz="1600" dirty="0">
                <a:latin typeface="Consolas" panose="020B0609020204030204" pitchFamily="49" charset="0"/>
              </a:rPr>
              <a:t>：</a:t>
            </a:r>
            <a:endParaRPr lang="en-US" altLang="zh-CN" sz="1600" dirty="0">
              <a:latin typeface="Consolas" panose="020B0609020204030204" pitchFamily="49" charset="0"/>
            </a:endParaRPr>
          </a:p>
          <a:p>
            <a:pPr marL="0" indent="0">
              <a:buFont typeface="Arial" panose="020B0604020202020204" pitchFamily="34" charset="0"/>
              <a:buNone/>
            </a:pPr>
            <a:r>
              <a:rPr lang="en-US" altLang="zh-CN" sz="1600" dirty="0">
                <a:latin typeface="Consolas" panose="020B0609020204030204" pitchFamily="49" charset="0"/>
              </a:rPr>
              <a:t>flag</a:t>
            </a:r>
            <a:r>
              <a:rPr lang="zh-CN" altLang="en-US" sz="1600" dirty="0">
                <a:latin typeface="Consolas" panose="020B0609020204030204" pitchFamily="49" charset="0"/>
              </a:rPr>
              <a:t>数组：</a:t>
            </a:r>
            <a:endParaRPr lang="en-US" altLang="zh-CN" sz="1600" dirty="0">
              <a:latin typeface="Consolas" panose="020B0609020204030204" pitchFamily="49" charset="0"/>
            </a:endParaRPr>
          </a:p>
          <a:p>
            <a:pPr marL="0" indent="0">
              <a:buFont typeface="Arial" panose="020B0604020202020204" pitchFamily="34" charset="0"/>
              <a:buNone/>
            </a:pPr>
            <a:endParaRPr lang="en-US" altLang="zh-CN" sz="1600" dirty="0">
              <a:latin typeface="Consolas" panose="020B0609020204030204" pitchFamily="49" charset="0"/>
            </a:endParaRPr>
          </a:p>
          <a:p>
            <a:pPr marL="0" indent="0">
              <a:buFont typeface="Arial" panose="020B0604020202020204" pitchFamily="34" charset="0"/>
              <a:buNone/>
            </a:pPr>
            <a:r>
              <a:rPr lang="zh-CN" altLang="en-US" sz="1600" dirty="0">
                <a:latin typeface="Consolas" panose="020B0609020204030204" pitchFamily="49" charset="0"/>
              </a:rPr>
              <a:t>第一次：遍历</a:t>
            </a:r>
            <a:r>
              <a:rPr lang="en-US" altLang="zh-CN" sz="1600" dirty="0">
                <a:latin typeface="Consolas" panose="020B0609020204030204" pitchFamily="49" charset="0"/>
              </a:rPr>
              <a:t>p</a:t>
            </a:r>
            <a:r>
              <a:rPr lang="zh-CN" altLang="en-US" sz="1600" dirty="0">
                <a:latin typeface="Consolas" panose="020B0609020204030204" pitchFamily="49" charset="0"/>
              </a:rPr>
              <a:t>数组，形成</a:t>
            </a:r>
            <a:r>
              <a:rPr lang="en-US" altLang="zh-CN" sz="1600" dirty="0">
                <a:latin typeface="Consolas" panose="020B0609020204030204" pitchFamily="49" charset="0"/>
              </a:rPr>
              <a:t>flag</a:t>
            </a:r>
            <a:r>
              <a:rPr lang="zh-CN" altLang="en-US" sz="1600" dirty="0">
                <a:latin typeface="Consolas" panose="020B0609020204030204" pitchFamily="49" charset="0"/>
              </a:rPr>
              <a:t>数组的同时，记录变量</a:t>
            </a:r>
            <a:r>
              <a:rPr lang="en-US" altLang="zh-CN" sz="1600" dirty="0" err="1">
                <a:latin typeface="Consolas" panose="020B0609020204030204" pitchFamily="49" charset="0"/>
              </a:rPr>
              <a:t>validNums</a:t>
            </a:r>
            <a:r>
              <a:rPr lang="en-US" altLang="zh-CN" sz="1600" dirty="0">
                <a:latin typeface="Consolas" panose="020B0609020204030204" pitchFamily="49" charset="0"/>
              </a:rPr>
              <a:t>(int)</a:t>
            </a:r>
            <a:endParaRPr lang="en-US" altLang="zh-CN" sz="1600" dirty="0">
              <a:latin typeface="Consolas" panose="020B0609020204030204" pitchFamily="49" charset="0"/>
            </a:endParaRPr>
          </a:p>
          <a:p>
            <a:pPr marL="0" indent="0">
              <a:buFont typeface="Arial" panose="020B0604020202020204" pitchFamily="34" charset="0"/>
              <a:buNone/>
            </a:pPr>
            <a:r>
              <a:rPr lang="zh-CN" altLang="en-US" sz="1600" dirty="0">
                <a:latin typeface="Consolas" panose="020B0609020204030204" pitchFamily="49" charset="0"/>
              </a:rPr>
              <a:t>第二次：遍历</a:t>
            </a:r>
            <a:r>
              <a:rPr lang="en-US" altLang="zh-CN" sz="1600" dirty="0">
                <a:latin typeface="Consolas" panose="020B0609020204030204" pitchFamily="49" charset="0"/>
              </a:rPr>
              <a:t>flag</a:t>
            </a:r>
            <a:r>
              <a:rPr lang="zh-CN" altLang="en-US" sz="1600" dirty="0">
                <a:latin typeface="Consolas" panose="020B0609020204030204" pitchFamily="49" charset="0"/>
              </a:rPr>
              <a:t>数组，形成</a:t>
            </a:r>
            <a:r>
              <a:rPr lang="en-US" altLang="zh-CN" sz="1600" dirty="0">
                <a:latin typeface="Consolas" panose="020B0609020204030204" pitchFamily="49" charset="0"/>
              </a:rPr>
              <a:t>copy</a:t>
            </a:r>
            <a:r>
              <a:rPr lang="zh-CN" altLang="en-US" sz="1600" dirty="0">
                <a:latin typeface="Consolas" panose="020B0609020204030204" pitchFamily="49" charset="0"/>
              </a:rPr>
              <a:t>数组</a:t>
            </a:r>
            <a:r>
              <a:rPr lang="en-US" altLang="zh-CN" sz="1600" dirty="0">
                <a:latin typeface="Consolas" panose="020B0609020204030204" pitchFamily="49" charset="0"/>
              </a:rPr>
              <a:t>(</a:t>
            </a:r>
            <a:r>
              <a:rPr lang="zh-CN" altLang="en-US" sz="1600" dirty="0">
                <a:latin typeface="Consolas" panose="020B0609020204030204" pitchFamily="49" charset="0"/>
              </a:rPr>
              <a:t>移动完成的数组</a:t>
            </a:r>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graphicFrame>
        <p:nvGraphicFramePr>
          <p:cNvPr id="7" name="表格 7"/>
          <p:cNvGraphicFramePr>
            <a:graphicFrameLocks noGrp="1"/>
          </p:cNvGraphicFramePr>
          <p:nvPr/>
        </p:nvGraphicFramePr>
        <p:xfrm>
          <a:off x="1621279" y="3129754"/>
          <a:ext cx="4177180" cy="767332"/>
        </p:xfrm>
        <a:graphic>
          <a:graphicData uri="http://schemas.openxmlformats.org/drawingml/2006/table">
            <a:tbl>
              <a:tblPr firstRow="1" bandRow="1">
                <a:tableStyleId>{5C22544A-7EE6-4342-B048-85BDC9FD1C3A}</a:tableStyleId>
              </a:tblPr>
              <a:tblGrid>
                <a:gridCol w="835436"/>
                <a:gridCol w="835436"/>
                <a:gridCol w="835436"/>
                <a:gridCol w="835436"/>
                <a:gridCol w="835436"/>
              </a:tblGrid>
              <a:tr h="383666">
                <a:tc>
                  <a:txBody>
                    <a:bodyPr/>
                    <a:lstStyle/>
                    <a:p>
                      <a:r>
                        <a:rPr lang="en-US" altLang="zh-CN" dirty="0">
                          <a:latin typeface="Adobe Devanagari" panose="02040503050201020203" pitchFamily="18" charset="0"/>
                          <a:cs typeface="Adobe Devanagari" panose="02040503050201020203" pitchFamily="18" charset="0"/>
                        </a:rPr>
                        <a:t>a</a:t>
                      </a:r>
                      <a:endParaRPr lang="zh-CN" altLang="en-US" dirty="0">
                        <a:latin typeface="Adobe Devanagari" panose="02040503050201020203" pitchFamily="18" charset="0"/>
                        <a:cs typeface="Adobe Devanagari" panose="02040503050201020203" pitchFamily="18" charset="0"/>
                      </a:endParaRPr>
                    </a:p>
                  </a:txBody>
                  <a:tcPr/>
                </a:tc>
                <a:tc>
                  <a:txBody>
                    <a:bodyPr/>
                    <a:lstStyle/>
                    <a:p>
                      <a:r>
                        <a:rPr lang="en-US" altLang="zh-CN" dirty="0">
                          <a:latin typeface="Adobe Devanagari" panose="02040503050201020203" pitchFamily="18" charset="0"/>
                          <a:cs typeface="Adobe Devanagari" panose="02040503050201020203" pitchFamily="18" charset="0"/>
                        </a:rPr>
                        <a:t>b</a:t>
                      </a:r>
                      <a:endParaRPr lang="en-US" altLang="zh-CN" dirty="0">
                        <a:latin typeface="Adobe Devanagari" panose="02040503050201020203" pitchFamily="18" charset="0"/>
                        <a:cs typeface="Adobe Devanagari" panose="02040503050201020203" pitchFamily="18" charset="0"/>
                      </a:endParaRPr>
                    </a:p>
                  </a:txBody>
                  <a:tcPr/>
                </a:tc>
                <a:tc>
                  <a:txBody>
                    <a:bodyPr/>
                    <a:lstStyle/>
                    <a:p>
                      <a:r>
                        <a:rPr lang="en-US" altLang="zh-CN" dirty="0">
                          <a:latin typeface="Adobe Devanagari" panose="02040503050201020203" pitchFamily="18" charset="0"/>
                          <a:cs typeface="Adobe Devanagari" panose="02040503050201020203" pitchFamily="18" charset="0"/>
                        </a:rPr>
                        <a:t>c</a:t>
                      </a:r>
                      <a:endParaRPr lang="zh-CN" altLang="en-US" dirty="0">
                        <a:latin typeface="Adobe Devanagari" panose="02040503050201020203" pitchFamily="18" charset="0"/>
                        <a:cs typeface="Adobe Devanagari" panose="02040503050201020203" pitchFamily="18" charset="0"/>
                      </a:endParaRPr>
                    </a:p>
                  </a:txBody>
                  <a:tcPr/>
                </a:tc>
                <a:tc>
                  <a:txBody>
                    <a:bodyPr/>
                    <a:lstStyle/>
                    <a:p>
                      <a:r>
                        <a:rPr lang="en-US" altLang="zh-CN" dirty="0">
                          <a:latin typeface="Adobe Devanagari" panose="02040503050201020203" pitchFamily="18" charset="0"/>
                          <a:cs typeface="Adobe Devanagari" panose="02040503050201020203" pitchFamily="18" charset="0"/>
                        </a:rPr>
                        <a:t>d</a:t>
                      </a:r>
                      <a:endParaRPr lang="zh-CN" altLang="en-US" dirty="0">
                        <a:latin typeface="Adobe Devanagari" panose="02040503050201020203" pitchFamily="18" charset="0"/>
                        <a:cs typeface="Adobe Devanagari" panose="02040503050201020203" pitchFamily="18" charset="0"/>
                      </a:endParaRPr>
                    </a:p>
                  </a:txBody>
                  <a:tcPr/>
                </a:tc>
                <a:tc>
                  <a:txBody>
                    <a:bodyPr/>
                    <a:lstStyle/>
                    <a:p>
                      <a:r>
                        <a:rPr lang="en-US" altLang="zh-CN" dirty="0">
                          <a:latin typeface="Adobe Devanagari" panose="02040503050201020203" pitchFamily="18" charset="0"/>
                          <a:cs typeface="Adobe Devanagari" panose="02040503050201020203" pitchFamily="18" charset="0"/>
                        </a:rPr>
                        <a:t>e</a:t>
                      </a:r>
                      <a:endParaRPr lang="zh-CN" altLang="en-US" dirty="0">
                        <a:latin typeface="Adobe Devanagari" panose="02040503050201020203" pitchFamily="18" charset="0"/>
                        <a:cs typeface="Adobe Devanagari" panose="02040503050201020203" pitchFamily="18" charset="0"/>
                      </a:endParaRPr>
                    </a:p>
                  </a:txBody>
                  <a:tcPr/>
                </a:tc>
              </a:tr>
              <a:tr h="383666">
                <a:tc>
                  <a:txBody>
                    <a:bodyPr/>
                    <a:lstStyle/>
                    <a:p>
                      <a:r>
                        <a:rPr lang="en-US" altLang="zh-CN" dirty="0">
                          <a:latin typeface="Adobe Devanagari" panose="02040503050201020203" pitchFamily="18" charset="0"/>
                          <a:cs typeface="Adobe Devanagari" panose="02040503050201020203" pitchFamily="18" charset="0"/>
                        </a:rPr>
                        <a:t>0</a:t>
                      </a:r>
                      <a:endParaRPr lang="zh-CN" altLang="en-US" dirty="0">
                        <a:latin typeface="Adobe Devanagari" panose="02040503050201020203" pitchFamily="18" charset="0"/>
                        <a:cs typeface="Adobe Devanagari" panose="02040503050201020203" pitchFamily="18" charset="0"/>
                      </a:endParaRPr>
                    </a:p>
                  </a:txBody>
                  <a:tcPr/>
                </a:tc>
                <a:tc>
                  <a:txBody>
                    <a:bodyPr/>
                    <a:lstStyle/>
                    <a:p>
                      <a:r>
                        <a:rPr lang="en-US" altLang="zh-CN" dirty="0">
                          <a:latin typeface="Adobe Devanagari" panose="02040503050201020203" pitchFamily="18" charset="0"/>
                          <a:cs typeface="Adobe Devanagari" panose="02040503050201020203" pitchFamily="18" charset="0"/>
                        </a:rPr>
                        <a:t>0</a:t>
                      </a:r>
                      <a:endParaRPr lang="zh-CN" altLang="en-US" dirty="0">
                        <a:latin typeface="Adobe Devanagari" panose="02040503050201020203" pitchFamily="18" charset="0"/>
                        <a:cs typeface="Adobe Devanagari" panose="02040503050201020203" pitchFamily="18" charset="0"/>
                      </a:endParaRPr>
                    </a:p>
                  </a:txBody>
                  <a:tcPr/>
                </a:tc>
                <a:tc>
                  <a:txBody>
                    <a:bodyPr/>
                    <a:lstStyle/>
                    <a:p>
                      <a:r>
                        <a:rPr lang="en-US" altLang="zh-CN" dirty="0">
                          <a:latin typeface="Adobe Devanagari" panose="02040503050201020203" pitchFamily="18" charset="0"/>
                          <a:cs typeface="Adobe Devanagari" panose="02040503050201020203" pitchFamily="18" charset="0"/>
                        </a:rPr>
                        <a:t>1</a:t>
                      </a:r>
                      <a:endParaRPr lang="zh-CN" altLang="en-US" dirty="0">
                        <a:latin typeface="Adobe Devanagari" panose="02040503050201020203" pitchFamily="18" charset="0"/>
                        <a:cs typeface="Adobe Devanagari" panose="02040503050201020203" pitchFamily="18" charset="0"/>
                      </a:endParaRPr>
                    </a:p>
                  </a:txBody>
                  <a:tcPr/>
                </a:tc>
                <a:tc>
                  <a:txBody>
                    <a:bodyPr/>
                    <a:lstStyle/>
                    <a:p>
                      <a:r>
                        <a:rPr lang="en-US" altLang="zh-CN" dirty="0">
                          <a:latin typeface="Adobe Devanagari" panose="02040503050201020203" pitchFamily="18" charset="0"/>
                          <a:cs typeface="Adobe Devanagari" panose="02040503050201020203" pitchFamily="18" charset="0"/>
                        </a:rPr>
                        <a:t>1</a:t>
                      </a:r>
                      <a:endParaRPr lang="zh-CN" altLang="en-US" dirty="0">
                        <a:latin typeface="Adobe Devanagari" panose="02040503050201020203" pitchFamily="18" charset="0"/>
                        <a:cs typeface="Adobe Devanagari" panose="02040503050201020203" pitchFamily="18" charset="0"/>
                      </a:endParaRPr>
                    </a:p>
                  </a:txBody>
                  <a:tcPr/>
                </a:tc>
                <a:tc>
                  <a:txBody>
                    <a:bodyPr/>
                    <a:lstStyle/>
                    <a:p>
                      <a:r>
                        <a:rPr lang="en-US" altLang="zh-CN" dirty="0">
                          <a:latin typeface="Adobe Devanagari" panose="02040503050201020203" pitchFamily="18" charset="0"/>
                          <a:cs typeface="Adobe Devanagari" panose="02040503050201020203" pitchFamily="18" charset="0"/>
                        </a:rPr>
                        <a:t>1</a:t>
                      </a:r>
                      <a:endParaRPr lang="zh-CN" altLang="en-US" dirty="0">
                        <a:latin typeface="Adobe Devanagari" panose="02040503050201020203" pitchFamily="18" charset="0"/>
                        <a:cs typeface="Adobe Devanagari" panose="02040503050201020203" pitchFamily="18" charset="0"/>
                      </a:endParaRPr>
                    </a:p>
                  </a:txBody>
                  <a:tcPr/>
                </a:tc>
              </a:tr>
            </a:tbl>
          </a:graphicData>
        </a:graphic>
      </p:graphicFrame>
      <p:graphicFrame>
        <p:nvGraphicFramePr>
          <p:cNvPr id="8" name="表格 7"/>
          <p:cNvGraphicFramePr>
            <a:graphicFrameLocks noGrp="1"/>
          </p:cNvGraphicFramePr>
          <p:nvPr/>
        </p:nvGraphicFramePr>
        <p:xfrm>
          <a:off x="6753629" y="3015839"/>
          <a:ext cx="5184370" cy="1097280"/>
        </p:xfrm>
        <a:graphic>
          <a:graphicData uri="http://schemas.openxmlformats.org/drawingml/2006/table">
            <a:tbl>
              <a:tblPr firstRow="1" bandRow="1">
                <a:tableStyleId>{5C22544A-7EE6-4342-B048-85BDC9FD1C3A}</a:tableStyleId>
              </a:tblPr>
              <a:tblGrid>
                <a:gridCol w="1036874"/>
                <a:gridCol w="1036874"/>
                <a:gridCol w="1036874"/>
                <a:gridCol w="1036874"/>
                <a:gridCol w="1036874"/>
              </a:tblGrid>
              <a:tr h="348341">
                <a:tc>
                  <a:txBody>
                    <a:bodyPr/>
                    <a:lstStyle/>
                    <a:p>
                      <a:r>
                        <a:rPr lang="en-US" altLang="zh-CN" dirty="0">
                          <a:latin typeface="Adobe Devanagari" panose="02040503050201020203" pitchFamily="18" charset="0"/>
                          <a:cs typeface="Adobe Devanagari" panose="02040503050201020203" pitchFamily="18" charset="0"/>
                        </a:rPr>
                        <a:t>a</a:t>
                      </a:r>
                      <a:endParaRPr lang="zh-CN" altLang="en-US" dirty="0">
                        <a:latin typeface="Adobe Devanagari" panose="02040503050201020203" pitchFamily="18" charset="0"/>
                        <a:cs typeface="Adobe Devanagari" panose="02040503050201020203" pitchFamily="18" charset="0"/>
                      </a:endParaRPr>
                    </a:p>
                  </a:txBody>
                  <a:tcPr/>
                </a:tc>
                <a:tc>
                  <a:txBody>
                    <a:bodyPr/>
                    <a:lstStyle/>
                    <a:p>
                      <a:r>
                        <a:rPr lang="en-US" altLang="zh-CN" dirty="0">
                          <a:latin typeface="Adobe Devanagari" panose="02040503050201020203" pitchFamily="18" charset="0"/>
                          <a:cs typeface="Adobe Devanagari" panose="02040503050201020203" pitchFamily="18" charset="0"/>
                        </a:rPr>
                        <a:t>b</a:t>
                      </a:r>
                      <a:endParaRPr lang="en-US" altLang="zh-CN" dirty="0">
                        <a:latin typeface="Adobe Devanagari" panose="02040503050201020203" pitchFamily="18" charset="0"/>
                        <a:cs typeface="Adobe Devanagari" panose="02040503050201020203" pitchFamily="18" charset="0"/>
                      </a:endParaRPr>
                    </a:p>
                  </a:txBody>
                  <a:tcPr/>
                </a:tc>
                <a:tc>
                  <a:txBody>
                    <a:bodyPr/>
                    <a:lstStyle/>
                    <a:p>
                      <a:r>
                        <a:rPr lang="en-US" altLang="zh-CN" dirty="0">
                          <a:latin typeface="Adobe Devanagari" panose="02040503050201020203" pitchFamily="18" charset="0"/>
                          <a:cs typeface="Adobe Devanagari" panose="02040503050201020203" pitchFamily="18" charset="0"/>
                        </a:rPr>
                        <a:t>c</a:t>
                      </a:r>
                      <a:endParaRPr lang="zh-CN" altLang="en-US" dirty="0">
                        <a:latin typeface="Adobe Devanagari" panose="02040503050201020203" pitchFamily="18" charset="0"/>
                        <a:cs typeface="Adobe Devanagari" panose="02040503050201020203" pitchFamily="18" charset="0"/>
                      </a:endParaRPr>
                    </a:p>
                  </a:txBody>
                  <a:tcPr/>
                </a:tc>
                <a:tc>
                  <a:txBody>
                    <a:bodyPr/>
                    <a:lstStyle/>
                    <a:p>
                      <a:r>
                        <a:rPr lang="en-US" altLang="zh-CN" dirty="0">
                          <a:latin typeface="Adobe Devanagari" panose="02040503050201020203" pitchFamily="18" charset="0"/>
                          <a:cs typeface="Adobe Devanagari" panose="02040503050201020203" pitchFamily="18" charset="0"/>
                        </a:rPr>
                        <a:t>d</a:t>
                      </a:r>
                      <a:endParaRPr lang="zh-CN" altLang="en-US" dirty="0">
                        <a:latin typeface="Adobe Devanagari" panose="02040503050201020203" pitchFamily="18" charset="0"/>
                        <a:cs typeface="Adobe Devanagari" panose="02040503050201020203" pitchFamily="18" charset="0"/>
                      </a:endParaRPr>
                    </a:p>
                  </a:txBody>
                  <a:tcPr/>
                </a:tc>
                <a:tc>
                  <a:txBody>
                    <a:bodyPr/>
                    <a:lstStyle/>
                    <a:p>
                      <a:r>
                        <a:rPr lang="en-US" altLang="zh-CN" dirty="0">
                          <a:latin typeface="Adobe Devanagari" panose="02040503050201020203" pitchFamily="18" charset="0"/>
                          <a:cs typeface="Adobe Devanagari" panose="02040503050201020203" pitchFamily="18" charset="0"/>
                        </a:rPr>
                        <a:t>e</a:t>
                      </a:r>
                      <a:endParaRPr lang="zh-CN" altLang="en-US" dirty="0">
                        <a:latin typeface="Adobe Devanagari" panose="02040503050201020203" pitchFamily="18" charset="0"/>
                        <a:cs typeface="Adobe Devanagari" panose="02040503050201020203" pitchFamily="18" charset="0"/>
                      </a:endParaRPr>
                    </a:p>
                  </a:txBody>
                  <a:tcPr/>
                </a:tc>
              </a:tr>
              <a:tr h="348341">
                <a:tc>
                  <a:txBody>
                    <a:bodyPr/>
                    <a:lstStyle/>
                    <a:p>
                      <a:r>
                        <a:rPr lang="en-US" altLang="zh-CN" dirty="0">
                          <a:latin typeface="Adobe Devanagari" panose="02040503050201020203" pitchFamily="18" charset="0"/>
                          <a:cs typeface="Adobe Devanagari" panose="02040503050201020203" pitchFamily="18" charset="0"/>
                        </a:rPr>
                        <a:t>0</a:t>
                      </a:r>
                      <a:endParaRPr lang="zh-CN" altLang="en-US" dirty="0">
                        <a:latin typeface="Adobe Devanagari" panose="02040503050201020203" pitchFamily="18" charset="0"/>
                        <a:cs typeface="Adobe Devanagari" panose="02040503050201020203" pitchFamily="18" charset="0"/>
                      </a:endParaRPr>
                    </a:p>
                  </a:txBody>
                  <a:tcPr/>
                </a:tc>
                <a:tc>
                  <a:txBody>
                    <a:bodyPr/>
                    <a:lstStyle/>
                    <a:p>
                      <a:r>
                        <a:rPr lang="en-US" altLang="zh-CN" dirty="0">
                          <a:latin typeface="Adobe Devanagari" panose="02040503050201020203" pitchFamily="18" charset="0"/>
                          <a:cs typeface="Adobe Devanagari" panose="02040503050201020203" pitchFamily="18" charset="0"/>
                        </a:rPr>
                        <a:t>0</a:t>
                      </a:r>
                      <a:endParaRPr lang="zh-CN" altLang="en-US" dirty="0">
                        <a:latin typeface="Adobe Devanagari" panose="02040503050201020203" pitchFamily="18" charset="0"/>
                        <a:cs typeface="Adobe Devanagari" panose="02040503050201020203" pitchFamily="18" charset="0"/>
                      </a:endParaRPr>
                    </a:p>
                  </a:txBody>
                  <a:tcPr/>
                </a:tc>
                <a:tc>
                  <a:txBody>
                    <a:bodyPr/>
                    <a:lstStyle/>
                    <a:p>
                      <a:r>
                        <a:rPr lang="en-US" altLang="zh-CN" dirty="0">
                          <a:latin typeface="Adobe Devanagari" panose="02040503050201020203" pitchFamily="18" charset="0"/>
                          <a:cs typeface="Adobe Devanagari" panose="02040503050201020203" pitchFamily="18" charset="0"/>
                        </a:rPr>
                        <a:t>1</a:t>
                      </a:r>
                      <a:endParaRPr lang="zh-CN" altLang="en-US" dirty="0">
                        <a:latin typeface="Adobe Devanagari" panose="02040503050201020203" pitchFamily="18" charset="0"/>
                        <a:cs typeface="Adobe Devanagari" panose="02040503050201020203" pitchFamily="18" charset="0"/>
                      </a:endParaRPr>
                    </a:p>
                  </a:txBody>
                  <a:tcPr/>
                </a:tc>
                <a:tc>
                  <a:txBody>
                    <a:bodyPr/>
                    <a:lstStyle/>
                    <a:p>
                      <a:r>
                        <a:rPr lang="en-US" altLang="zh-CN" dirty="0">
                          <a:latin typeface="Adobe Devanagari" panose="02040503050201020203" pitchFamily="18" charset="0"/>
                          <a:cs typeface="Adobe Devanagari" panose="02040503050201020203" pitchFamily="18" charset="0"/>
                        </a:rPr>
                        <a:t>1</a:t>
                      </a:r>
                      <a:endParaRPr lang="zh-CN" altLang="en-US" dirty="0">
                        <a:latin typeface="Adobe Devanagari" panose="02040503050201020203" pitchFamily="18" charset="0"/>
                        <a:cs typeface="Adobe Devanagari" panose="02040503050201020203" pitchFamily="18" charset="0"/>
                      </a:endParaRPr>
                    </a:p>
                  </a:txBody>
                  <a:tcPr/>
                </a:tc>
                <a:tc>
                  <a:txBody>
                    <a:bodyPr/>
                    <a:lstStyle/>
                    <a:p>
                      <a:r>
                        <a:rPr lang="en-US" altLang="zh-CN" dirty="0">
                          <a:latin typeface="Adobe Devanagari" panose="02040503050201020203" pitchFamily="18" charset="0"/>
                          <a:cs typeface="Adobe Devanagari" panose="02040503050201020203" pitchFamily="18" charset="0"/>
                        </a:rPr>
                        <a:t>1</a:t>
                      </a:r>
                      <a:endParaRPr lang="zh-CN" altLang="en-US" dirty="0">
                        <a:latin typeface="Adobe Devanagari" panose="02040503050201020203" pitchFamily="18" charset="0"/>
                        <a:cs typeface="Adobe Devanagari" panose="02040503050201020203" pitchFamily="18" charset="0"/>
                      </a:endParaRPr>
                    </a:p>
                  </a:txBody>
                  <a:tcPr/>
                </a:tc>
              </a:tr>
              <a:tr h="348341">
                <a:tc>
                  <a:txBody>
                    <a:bodyPr/>
                    <a:lstStyle/>
                    <a:p>
                      <a:r>
                        <a:rPr lang="en-US" altLang="zh-CN" dirty="0">
                          <a:solidFill>
                            <a:srgbClr val="FF0000"/>
                          </a:solidFill>
                          <a:latin typeface="Adobe Devanagari" panose="02040503050201020203" pitchFamily="18" charset="0"/>
                          <a:cs typeface="Adobe Devanagari" panose="02040503050201020203" pitchFamily="18" charset="0"/>
                        </a:rPr>
                        <a:t>c</a:t>
                      </a:r>
                      <a:endParaRPr lang="zh-CN" altLang="en-US" dirty="0">
                        <a:solidFill>
                          <a:srgbClr val="FF0000"/>
                        </a:solidFill>
                        <a:latin typeface="Adobe Devanagari" panose="02040503050201020203" pitchFamily="18" charset="0"/>
                        <a:cs typeface="Adobe Devanagari" panose="02040503050201020203" pitchFamily="18" charset="0"/>
                      </a:endParaRPr>
                    </a:p>
                  </a:txBody>
                  <a:tcPr/>
                </a:tc>
                <a:tc>
                  <a:txBody>
                    <a:bodyPr/>
                    <a:lstStyle/>
                    <a:p>
                      <a:r>
                        <a:rPr lang="en-US" altLang="zh-CN" dirty="0">
                          <a:solidFill>
                            <a:srgbClr val="FF0000"/>
                          </a:solidFill>
                          <a:latin typeface="Adobe Devanagari" panose="02040503050201020203" pitchFamily="18" charset="0"/>
                          <a:cs typeface="Adobe Devanagari" panose="02040503050201020203" pitchFamily="18" charset="0"/>
                        </a:rPr>
                        <a:t>d</a:t>
                      </a:r>
                      <a:endParaRPr lang="zh-CN" altLang="en-US" dirty="0">
                        <a:solidFill>
                          <a:srgbClr val="FF0000"/>
                        </a:solidFill>
                        <a:latin typeface="Adobe Devanagari" panose="02040503050201020203" pitchFamily="18" charset="0"/>
                        <a:cs typeface="Adobe Devanagari" panose="02040503050201020203" pitchFamily="18" charset="0"/>
                      </a:endParaRPr>
                    </a:p>
                  </a:txBody>
                  <a:tcPr/>
                </a:tc>
                <a:tc>
                  <a:txBody>
                    <a:bodyPr/>
                    <a:lstStyle/>
                    <a:p>
                      <a:r>
                        <a:rPr lang="en-US" altLang="zh-CN" dirty="0">
                          <a:solidFill>
                            <a:srgbClr val="FF0000"/>
                          </a:solidFill>
                          <a:latin typeface="Adobe Devanagari" panose="02040503050201020203" pitchFamily="18" charset="0"/>
                          <a:cs typeface="Adobe Devanagari" panose="02040503050201020203" pitchFamily="18" charset="0"/>
                        </a:rPr>
                        <a:t>e</a:t>
                      </a:r>
                      <a:endParaRPr lang="zh-CN" altLang="en-US" dirty="0">
                        <a:solidFill>
                          <a:srgbClr val="FF0000"/>
                        </a:solidFill>
                        <a:latin typeface="Adobe Devanagari" panose="02040503050201020203" pitchFamily="18" charset="0"/>
                        <a:cs typeface="Adobe Devanagari" panose="02040503050201020203" pitchFamily="18" charset="0"/>
                      </a:endParaRPr>
                    </a:p>
                  </a:txBody>
                  <a:tcPr/>
                </a:tc>
                <a:tc>
                  <a:txBody>
                    <a:bodyPr/>
                    <a:lstStyle/>
                    <a:p>
                      <a:r>
                        <a:rPr lang="en-US" altLang="zh-CN" dirty="0">
                          <a:solidFill>
                            <a:srgbClr val="FF0000"/>
                          </a:solidFill>
                          <a:latin typeface="Adobe Devanagari" panose="02040503050201020203" pitchFamily="18" charset="0"/>
                          <a:cs typeface="Adobe Devanagari" panose="02040503050201020203" pitchFamily="18" charset="0"/>
                        </a:rPr>
                        <a:t>a</a:t>
                      </a:r>
                      <a:endParaRPr lang="zh-CN" altLang="en-US" dirty="0">
                        <a:solidFill>
                          <a:srgbClr val="FF0000"/>
                        </a:solidFill>
                        <a:latin typeface="Adobe Devanagari" panose="02040503050201020203" pitchFamily="18" charset="0"/>
                        <a:cs typeface="Adobe Devanagari" panose="02040503050201020203" pitchFamily="18" charset="0"/>
                      </a:endParaRPr>
                    </a:p>
                  </a:txBody>
                  <a:tcPr/>
                </a:tc>
                <a:tc>
                  <a:txBody>
                    <a:bodyPr/>
                    <a:lstStyle/>
                    <a:p>
                      <a:r>
                        <a:rPr lang="en-US" altLang="zh-CN" dirty="0">
                          <a:solidFill>
                            <a:srgbClr val="FF0000"/>
                          </a:solidFill>
                          <a:latin typeface="Adobe Devanagari" panose="02040503050201020203" pitchFamily="18" charset="0"/>
                          <a:cs typeface="Adobe Devanagari" panose="02040503050201020203" pitchFamily="18" charset="0"/>
                        </a:rPr>
                        <a:t>b</a:t>
                      </a:r>
                      <a:endParaRPr lang="zh-CN" altLang="en-US" dirty="0">
                        <a:solidFill>
                          <a:srgbClr val="FF0000"/>
                        </a:solidFill>
                        <a:latin typeface="Adobe Devanagari" panose="02040503050201020203" pitchFamily="18" charset="0"/>
                        <a:cs typeface="Adobe Devanagari" panose="02040503050201020203" pitchFamily="18" charset="0"/>
                      </a:endParaRPr>
                    </a:p>
                  </a:txBody>
                  <a:tcPr/>
                </a:tc>
              </a:tr>
            </a:tbl>
          </a:graphicData>
        </a:graphic>
      </p:graphicFrame>
      <p:sp>
        <p:nvSpPr>
          <p:cNvPr id="9" name="内容占位符 2"/>
          <p:cNvSpPr txBox="1"/>
          <p:nvPr/>
        </p:nvSpPr>
        <p:spPr>
          <a:xfrm>
            <a:off x="426959" y="5012588"/>
            <a:ext cx="4991688" cy="19737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a:solidFill>
                  <a:srgbClr val="6A9955"/>
                </a:solidFill>
                <a:latin typeface="Consolas" panose="020B0609020204030204" pitchFamily="49" charset="0"/>
              </a:rPr>
              <a:t>// </a:t>
            </a:r>
            <a:r>
              <a:rPr lang="zh-CN" altLang="en-US" sz="1400" dirty="0">
                <a:solidFill>
                  <a:srgbClr val="6A9955"/>
                </a:solidFill>
                <a:latin typeface="Consolas" panose="020B0609020204030204" pitchFamily="49" charset="0"/>
              </a:rPr>
              <a:t>功能：将数组</a:t>
            </a:r>
            <a:r>
              <a:rPr lang="en-US" altLang="zh-CN" sz="1400" dirty="0">
                <a:solidFill>
                  <a:srgbClr val="6A9955"/>
                </a:solidFill>
                <a:latin typeface="Consolas" panose="020B0609020204030204" pitchFamily="49" charset="0"/>
              </a:rPr>
              <a:t>p</a:t>
            </a:r>
            <a:r>
              <a:rPr lang="zh-CN" altLang="en-US" sz="1400" dirty="0">
                <a:solidFill>
                  <a:srgbClr val="6A9955"/>
                </a:solidFill>
                <a:latin typeface="Consolas" panose="020B0609020204030204" pitchFamily="49" charset="0"/>
              </a:rPr>
              <a:t>中所有大于</a:t>
            </a:r>
            <a:r>
              <a:rPr lang="en-US" altLang="zh-CN" sz="1400" dirty="0">
                <a:solidFill>
                  <a:srgbClr val="6A9955"/>
                </a:solidFill>
                <a:latin typeface="Consolas" panose="020B0609020204030204" pitchFamily="49" charset="0"/>
              </a:rPr>
              <a:t>lever</a:t>
            </a:r>
            <a:r>
              <a:rPr lang="zh-CN" altLang="en-US" sz="1400" dirty="0">
                <a:solidFill>
                  <a:srgbClr val="6A9955"/>
                </a:solidFill>
                <a:latin typeface="Consolas" panose="020B0609020204030204" pitchFamily="49" charset="0"/>
              </a:rPr>
              <a:t>的元素按序移到前方</a:t>
            </a:r>
            <a:endParaRPr lang="fr-FR" altLang="zh-CN" sz="1400" b="1" dirty="0">
              <a:solidFill>
                <a:srgbClr val="569CD6"/>
              </a:solidFill>
              <a:latin typeface="Consolas" panose="020B0609020204030204" pitchFamily="49" charset="0"/>
            </a:endParaRPr>
          </a:p>
          <a:p>
            <a:pPr marL="0" indent="0">
              <a:buFont typeface="Arial" panose="020B0604020202020204" pitchFamily="34" charset="0"/>
              <a:buNone/>
            </a:pPr>
            <a:r>
              <a:rPr lang="fr-FR" altLang="zh-CN" sz="1400" b="1" dirty="0">
                <a:solidFill>
                  <a:srgbClr val="569CD6"/>
                </a:solidFill>
                <a:latin typeface="Consolas" panose="020B0609020204030204" pitchFamily="49" charset="0"/>
              </a:rPr>
              <a:t>template</a:t>
            </a:r>
            <a:r>
              <a:rPr lang="fr-FR" altLang="zh-CN" sz="1400" b="1" dirty="0">
                <a:solidFill>
                  <a:srgbClr val="D4D4D4"/>
                </a:solidFill>
                <a:latin typeface="Consolas" panose="020B0609020204030204" pitchFamily="49" charset="0"/>
              </a:rPr>
              <a:t> &lt;</a:t>
            </a:r>
            <a:r>
              <a:rPr lang="fr-FR" altLang="zh-CN" sz="1400" b="1" dirty="0">
                <a:solidFill>
                  <a:srgbClr val="569CD6"/>
                </a:solidFill>
                <a:latin typeface="Consolas" panose="020B0609020204030204" pitchFamily="49" charset="0"/>
              </a:rPr>
              <a:t>class</a:t>
            </a:r>
            <a:r>
              <a:rPr lang="fr-FR" altLang="zh-CN" sz="1400" b="1" dirty="0">
                <a:solidFill>
                  <a:srgbClr val="D4D4D4"/>
                </a:solidFill>
                <a:latin typeface="Consolas" panose="020B0609020204030204" pitchFamily="49" charset="0"/>
              </a:rPr>
              <a:t> </a:t>
            </a:r>
            <a:r>
              <a:rPr lang="fr-FR" altLang="zh-CN" sz="1400" b="1" dirty="0">
                <a:solidFill>
                  <a:srgbClr val="4EC9B0"/>
                </a:solidFill>
                <a:latin typeface="Consolas" panose="020B0609020204030204" pitchFamily="49" charset="0"/>
              </a:rPr>
              <a:t>T</a:t>
            </a:r>
            <a:r>
              <a:rPr lang="fr-FR" altLang="zh-CN" sz="1400" b="1" dirty="0">
                <a:solidFill>
                  <a:srgbClr val="D4D4D4"/>
                </a:solidFill>
                <a:latin typeface="Consolas" panose="020B0609020204030204" pitchFamily="49" charset="0"/>
              </a:rPr>
              <a:t>&gt; </a:t>
            </a:r>
            <a:endParaRPr lang="fr-FR" altLang="zh-CN" sz="1400" b="1" dirty="0">
              <a:solidFill>
                <a:srgbClr val="D4D4D4"/>
              </a:solidFill>
              <a:latin typeface="Consolas" panose="020B0609020204030204" pitchFamily="49" charset="0"/>
            </a:endParaRPr>
          </a:p>
          <a:p>
            <a:pPr marL="0" indent="0">
              <a:buFont typeface="Arial" panose="020B0604020202020204" pitchFamily="34" charset="0"/>
              <a:buNone/>
            </a:pPr>
            <a:r>
              <a:rPr lang="fr-FR" altLang="zh-CN" sz="1400" b="1" dirty="0">
                <a:solidFill>
                  <a:srgbClr val="569CD6"/>
                </a:solidFill>
                <a:latin typeface="Consolas" panose="020B0609020204030204" pitchFamily="49" charset="0"/>
              </a:rPr>
              <a:t>void</a:t>
            </a:r>
            <a:r>
              <a:rPr lang="fr-FR" altLang="zh-CN" sz="1400" b="1" dirty="0">
                <a:solidFill>
                  <a:srgbClr val="D4D4D4"/>
                </a:solidFill>
                <a:latin typeface="Consolas" panose="020B0609020204030204" pitchFamily="49" charset="0"/>
              </a:rPr>
              <a:t> </a:t>
            </a:r>
            <a:r>
              <a:rPr lang="fr-FR" altLang="zh-CN" sz="1400" b="1" dirty="0">
                <a:solidFill>
                  <a:srgbClr val="DCDCAA"/>
                </a:solidFill>
                <a:latin typeface="Consolas" panose="020B0609020204030204" pitchFamily="49" charset="0"/>
              </a:rPr>
              <a:t>GtLever</a:t>
            </a:r>
            <a:r>
              <a:rPr lang="fr-FR" altLang="zh-CN" sz="1400" b="1" dirty="0">
                <a:solidFill>
                  <a:srgbClr val="D4D4D4"/>
                </a:solidFill>
                <a:latin typeface="Consolas" panose="020B0609020204030204" pitchFamily="49" charset="0"/>
              </a:rPr>
              <a:t>(</a:t>
            </a:r>
            <a:r>
              <a:rPr lang="fr-FR" altLang="zh-CN" sz="1400" b="1" dirty="0">
                <a:solidFill>
                  <a:srgbClr val="4EC9B0"/>
                </a:solidFill>
                <a:latin typeface="Consolas" panose="020B0609020204030204" pitchFamily="49" charset="0"/>
              </a:rPr>
              <a:t>T</a:t>
            </a:r>
            <a:r>
              <a:rPr lang="fr-FR" altLang="zh-CN" sz="1400" b="1" dirty="0">
                <a:solidFill>
                  <a:srgbClr val="D4D4D4"/>
                </a:solidFill>
                <a:latin typeface="Consolas" panose="020B0609020204030204" pitchFamily="49" charset="0"/>
              </a:rPr>
              <a:t> </a:t>
            </a:r>
            <a:r>
              <a:rPr lang="fr-FR" altLang="zh-CN" sz="1400" b="1" dirty="0">
                <a:solidFill>
                  <a:srgbClr val="569CD6"/>
                </a:solidFill>
                <a:latin typeface="Consolas" panose="020B0609020204030204" pitchFamily="49" charset="0"/>
              </a:rPr>
              <a:t>*</a:t>
            </a:r>
            <a:r>
              <a:rPr lang="fr-FR" altLang="zh-CN" sz="1400" b="1" dirty="0">
                <a:solidFill>
                  <a:srgbClr val="9CDCFE"/>
                </a:solidFill>
                <a:latin typeface="Consolas" panose="020B0609020204030204" pitchFamily="49" charset="0"/>
              </a:rPr>
              <a:t>p</a:t>
            </a:r>
            <a:r>
              <a:rPr lang="fr-FR" altLang="zh-CN" sz="1400" b="1" dirty="0">
                <a:solidFill>
                  <a:srgbClr val="D4D4D4"/>
                </a:solidFill>
                <a:latin typeface="Consolas" panose="020B0609020204030204" pitchFamily="49" charset="0"/>
              </a:rPr>
              <a:t>, </a:t>
            </a:r>
            <a:r>
              <a:rPr lang="fr-FR" altLang="zh-CN" sz="1400" b="1" dirty="0">
                <a:solidFill>
                  <a:srgbClr val="569CD6"/>
                </a:solidFill>
                <a:latin typeface="Consolas" panose="020B0609020204030204" pitchFamily="49" charset="0"/>
              </a:rPr>
              <a:t>int</a:t>
            </a:r>
            <a:r>
              <a:rPr lang="fr-FR" altLang="zh-CN" sz="1400" b="1" dirty="0">
                <a:solidFill>
                  <a:srgbClr val="D4D4D4"/>
                </a:solidFill>
                <a:latin typeface="Consolas" panose="020B0609020204030204" pitchFamily="49" charset="0"/>
              </a:rPr>
              <a:t> </a:t>
            </a:r>
            <a:r>
              <a:rPr lang="fr-FR" altLang="zh-CN" sz="1400" b="1" dirty="0">
                <a:solidFill>
                  <a:srgbClr val="9CDCFE"/>
                </a:solidFill>
                <a:latin typeface="Consolas" panose="020B0609020204030204" pitchFamily="49" charset="0"/>
              </a:rPr>
              <a:t>n</a:t>
            </a:r>
            <a:r>
              <a:rPr lang="fr-FR" altLang="zh-CN" sz="1400" b="1" dirty="0">
                <a:solidFill>
                  <a:srgbClr val="D4D4D4"/>
                </a:solidFill>
                <a:latin typeface="Consolas" panose="020B0609020204030204" pitchFamily="49" charset="0"/>
              </a:rPr>
              <a:t>, </a:t>
            </a:r>
            <a:r>
              <a:rPr lang="fr-FR" altLang="zh-CN" sz="1400" b="1" dirty="0">
                <a:solidFill>
                  <a:srgbClr val="4EC9B0"/>
                </a:solidFill>
                <a:latin typeface="Consolas" panose="020B0609020204030204" pitchFamily="49" charset="0"/>
              </a:rPr>
              <a:t>T</a:t>
            </a:r>
            <a:r>
              <a:rPr lang="fr-FR" altLang="zh-CN" sz="1400" b="1" dirty="0">
                <a:solidFill>
                  <a:srgbClr val="D4D4D4"/>
                </a:solidFill>
                <a:latin typeface="Consolas" panose="020B0609020204030204" pitchFamily="49" charset="0"/>
              </a:rPr>
              <a:t> </a:t>
            </a:r>
            <a:r>
              <a:rPr lang="fr-FR" altLang="zh-CN" sz="1400" b="1" dirty="0">
                <a:solidFill>
                  <a:srgbClr val="9CDCFE"/>
                </a:solidFill>
                <a:latin typeface="Consolas" panose="020B0609020204030204" pitchFamily="49" charset="0"/>
              </a:rPr>
              <a:t>lever</a:t>
            </a:r>
            <a:r>
              <a:rPr lang="fr-FR" altLang="zh-CN" sz="1400" b="1" dirty="0">
                <a:solidFill>
                  <a:srgbClr val="D4D4D4"/>
                </a:solidFill>
                <a:latin typeface="Consolas" panose="020B0609020204030204" pitchFamily="49" charset="0"/>
              </a:rPr>
              <a:t>)</a:t>
            </a:r>
            <a:endParaRPr lang="fr-FR" altLang="zh-CN" sz="1400" b="1" dirty="0">
              <a:solidFill>
                <a:srgbClr val="D4D4D4"/>
              </a:solidFill>
              <a:latin typeface="Consolas" panose="020B0609020204030204" pitchFamily="49" charset="0"/>
            </a:endParaRPr>
          </a:p>
          <a:p>
            <a:pPr marL="0" indent="0">
              <a:buFont typeface="Arial" panose="020B0604020202020204" pitchFamily="34" charset="0"/>
              <a:buNone/>
            </a:pPr>
            <a:r>
              <a:rPr lang="fr-FR" altLang="zh-CN" sz="1400" b="1" dirty="0">
                <a:solidFill>
                  <a:srgbClr val="D4D4D4"/>
                </a:solidFill>
                <a:latin typeface="Consolas" panose="020B0609020204030204" pitchFamily="49" charset="0"/>
              </a:rPr>
              <a:t>{</a:t>
            </a:r>
            <a:endParaRPr lang="fr-FR" altLang="zh-CN" sz="1400" b="1" dirty="0">
              <a:solidFill>
                <a:srgbClr val="D4D4D4"/>
              </a:solidFill>
              <a:latin typeface="Consolas" panose="020B0609020204030204" pitchFamily="49" charset="0"/>
            </a:endParaRPr>
          </a:p>
          <a:p>
            <a:pPr marL="0" indent="0">
              <a:buNone/>
            </a:pPr>
            <a:r>
              <a:rPr lang="en-US" altLang="zh-CN" sz="1400" dirty="0">
                <a:solidFill>
                  <a:srgbClr val="DCDCAA"/>
                </a:solidFill>
                <a:latin typeface="Consolas" panose="020B0609020204030204" pitchFamily="49" charset="0"/>
              </a:rPr>
              <a:t>     </a:t>
            </a:r>
            <a:r>
              <a:rPr lang="en-US" altLang="zh-CN" sz="1400" b="1" dirty="0">
                <a:solidFill>
                  <a:srgbClr val="DCDCAA"/>
                </a:solidFill>
                <a:effectLst/>
                <a:highlight>
                  <a:srgbClr val="FFFF00"/>
                </a:highlight>
                <a:latin typeface="Consolas" panose="020B0609020204030204" pitchFamily="49" charset="0"/>
              </a:rPr>
              <a:t>Print</a:t>
            </a:r>
            <a:r>
              <a:rPr lang="en-US" altLang="zh-CN" sz="1400" b="1" dirty="0">
                <a:solidFill>
                  <a:srgbClr val="D4D4D4"/>
                </a:solidFill>
                <a:effectLst/>
                <a:highlight>
                  <a:srgbClr val="FFFF00"/>
                </a:highlight>
                <a:latin typeface="Consolas" panose="020B0609020204030204" pitchFamily="49" charset="0"/>
              </a:rPr>
              <a:t>(</a:t>
            </a:r>
            <a:r>
              <a:rPr lang="en-US" altLang="zh-CN" sz="1400" b="1" dirty="0">
                <a:solidFill>
                  <a:srgbClr val="9CDCFE"/>
                </a:solidFill>
                <a:effectLst/>
                <a:highlight>
                  <a:srgbClr val="FFFF00"/>
                </a:highlight>
                <a:latin typeface="Consolas" panose="020B0609020204030204" pitchFamily="49" charset="0"/>
              </a:rPr>
              <a:t>p</a:t>
            </a:r>
            <a:r>
              <a:rPr lang="en-US" altLang="zh-CN" sz="1400" b="1" dirty="0">
                <a:solidFill>
                  <a:srgbClr val="D4D4D4"/>
                </a:solidFill>
                <a:effectLst/>
                <a:highlight>
                  <a:srgbClr val="FFFF00"/>
                </a:highlight>
                <a:latin typeface="Consolas" panose="020B0609020204030204" pitchFamily="49" charset="0"/>
              </a:rPr>
              <a:t>, </a:t>
            </a:r>
            <a:r>
              <a:rPr lang="en-US" altLang="zh-CN" sz="1400" b="1" dirty="0" err="1">
                <a:solidFill>
                  <a:srgbClr val="D4D4D4"/>
                </a:solidFill>
                <a:effectLst/>
                <a:highlight>
                  <a:srgbClr val="FFFF00"/>
                </a:highlight>
                <a:latin typeface="Consolas" panose="020B0609020204030204" pitchFamily="49" charset="0"/>
              </a:rPr>
              <a:t>validNums</a:t>
            </a:r>
            <a:r>
              <a:rPr lang="en-US" altLang="zh-CN" sz="1400" b="1" dirty="0">
                <a:solidFill>
                  <a:srgbClr val="D4D4D4"/>
                </a:solidFill>
                <a:effectLst/>
                <a:highlight>
                  <a:srgbClr val="FFFF00"/>
                </a:highlight>
                <a:latin typeface="Consolas" panose="020B0609020204030204" pitchFamily="49" charset="0"/>
              </a:rPr>
              <a:t>);</a:t>
            </a:r>
            <a:r>
              <a:rPr lang="fr-FR" altLang="zh-CN" sz="1400" b="1" dirty="0">
                <a:solidFill>
                  <a:srgbClr val="D4D4D4"/>
                </a:solidFill>
                <a:highlight>
                  <a:srgbClr val="FFFF00"/>
                </a:highlight>
                <a:latin typeface="Consolas" panose="020B0609020204030204" pitchFamily="49" charset="0"/>
              </a:rPr>
              <a:t>	</a:t>
            </a:r>
            <a:r>
              <a:rPr lang="fr-FR" altLang="zh-CN" sz="1400" b="1" dirty="0">
                <a:solidFill>
                  <a:srgbClr val="D4D4D4"/>
                </a:solidFill>
                <a:latin typeface="Consolas" panose="020B0609020204030204" pitchFamily="49" charset="0"/>
              </a:rPr>
              <a:t>	</a:t>
            </a:r>
            <a:br>
              <a:rPr lang="fr-FR" altLang="zh-CN" sz="1400" b="1" dirty="0">
                <a:solidFill>
                  <a:srgbClr val="D4D4D4"/>
                </a:solidFill>
                <a:latin typeface="Consolas" panose="020B0609020204030204" pitchFamily="49" charset="0"/>
              </a:rPr>
            </a:br>
            <a:r>
              <a:rPr lang="fr-FR" altLang="zh-CN" sz="1400" b="1" dirty="0">
                <a:solidFill>
                  <a:srgbClr val="D4D4D4"/>
                </a:solidFill>
                <a:latin typeface="Consolas" panose="020B0609020204030204" pitchFamily="49" charset="0"/>
              </a:rPr>
              <a:t>}</a:t>
            </a:r>
            <a:endParaRPr lang="fr-FR" altLang="zh-CN" sz="1400" b="1" dirty="0">
              <a:solidFill>
                <a:srgbClr val="D4D4D4"/>
              </a:solidFill>
              <a:latin typeface="Consolas" panose="020B0609020204030204" pitchFamily="49" charset="0"/>
            </a:endParaRPr>
          </a:p>
        </p:txBody>
      </p:sp>
      <p:sp>
        <p:nvSpPr>
          <p:cNvPr id="11" name="文本框 10"/>
          <p:cNvSpPr txBox="1"/>
          <p:nvPr/>
        </p:nvSpPr>
        <p:spPr>
          <a:xfrm>
            <a:off x="5110581" y="2692863"/>
            <a:ext cx="2046514" cy="369332"/>
          </a:xfrm>
          <a:prstGeom prst="rect">
            <a:avLst/>
          </a:prstGeom>
          <a:noFill/>
        </p:spPr>
        <p:txBody>
          <a:bodyPr wrap="square" rtlCol="0">
            <a:spAutoFit/>
          </a:bodyPr>
          <a:lstStyle/>
          <a:p>
            <a:r>
              <a:rPr lang="en-US" altLang="zh-CN" sz="1600" dirty="0" err="1">
                <a:latin typeface="Consolas" panose="020B0609020204030204" pitchFamily="49" charset="0"/>
              </a:rPr>
              <a:t>validNums</a:t>
            </a:r>
            <a:r>
              <a:rPr lang="en-US" altLang="zh-CN" dirty="0"/>
              <a:t>=3</a:t>
            </a:r>
            <a:endParaRPr lang="en-US" altLang="zh-CN" dirty="0"/>
          </a:p>
        </p:txBody>
      </p:sp>
      <p:sp>
        <p:nvSpPr>
          <p:cNvPr id="12" name="文本框 11"/>
          <p:cNvSpPr txBox="1"/>
          <p:nvPr/>
        </p:nvSpPr>
        <p:spPr>
          <a:xfrm>
            <a:off x="7003308" y="452365"/>
            <a:ext cx="4873445" cy="830997"/>
          </a:xfrm>
          <a:prstGeom prst="rect">
            <a:avLst/>
          </a:prstGeom>
          <a:noFill/>
        </p:spPr>
        <p:txBody>
          <a:bodyPr wrap="square" rtlCol="0">
            <a:spAutoFit/>
          </a:bodyPr>
          <a:lstStyle/>
          <a:p>
            <a:r>
              <a:rPr lang="zh-CN" altLang="en-US" sz="1600" dirty="0">
                <a:latin typeface="Consolas" panose="020B0609020204030204" pitchFamily="49" charset="0"/>
              </a:rPr>
              <a:t>其他注意点：</a:t>
            </a:r>
            <a:endParaRPr lang="en-US" altLang="zh-CN" sz="1600" dirty="0">
              <a:latin typeface="Consolas" panose="020B0609020204030204" pitchFamily="49" charset="0"/>
            </a:endParaRPr>
          </a:p>
          <a:p>
            <a:r>
              <a:rPr lang="en-US" altLang="zh-CN" sz="1600" dirty="0">
                <a:latin typeface="Consolas" panose="020B0609020204030204" pitchFamily="49" charset="0"/>
              </a:rPr>
              <a:t>1</a:t>
            </a:r>
            <a:r>
              <a:rPr lang="zh-CN" altLang="en-US" sz="1600" dirty="0">
                <a:latin typeface="Consolas" panose="020B0609020204030204" pitchFamily="49" charset="0"/>
              </a:rPr>
              <a:t>、模板使用 </a:t>
            </a:r>
            <a:r>
              <a:rPr lang="en-US" altLang="zh-CN" sz="1600" dirty="0">
                <a:latin typeface="Consolas" panose="020B0609020204030204" pitchFamily="49" charset="0"/>
              </a:rPr>
              <a:t>if else/ switch case </a:t>
            </a:r>
            <a:r>
              <a:rPr lang="zh-CN" altLang="en-US" sz="1600" dirty="0">
                <a:latin typeface="Consolas" panose="020B0609020204030204" pitchFamily="49" charset="0"/>
              </a:rPr>
              <a:t>完成</a:t>
            </a:r>
            <a:endParaRPr lang="en-US" altLang="zh-CN" sz="1600" dirty="0">
              <a:latin typeface="Consolas" panose="020B0609020204030204" pitchFamily="49" charset="0"/>
            </a:endParaRPr>
          </a:p>
          <a:p>
            <a:r>
              <a:rPr lang="en-US" altLang="zh-CN" sz="1600" dirty="0">
                <a:latin typeface="Consolas" panose="020B0609020204030204" pitchFamily="49" charset="0"/>
              </a:rPr>
              <a:t>2</a:t>
            </a:r>
            <a:r>
              <a:rPr lang="zh-CN" altLang="en-US" sz="1600" dirty="0">
                <a:latin typeface="Consolas" panose="020B0609020204030204" pitchFamily="49" charset="0"/>
              </a:rPr>
              <a:t>、字符按照</a:t>
            </a:r>
            <a:r>
              <a:rPr lang="en-US" altLang="zh-CN" sz="1600" dirty="0">
                <a:latin typeface="Consolas" panose="020B0609020204030204" pitchFamily="49" charset="0"/>
              </a:rPr>
              <a:t>ASCII</a:t>
            </a:r>
            <a:r>
              <a:rPr lang="zh-CN" altLang="en-US" sz="1600" dirty="0">
                <a:latin typeface="Consolas" panose="020B0609020204030204" pitchFamily="49" charset="0"/>
              </a:rPr>
              <a:t>码排序</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662" y="1"/>
            <a:ext cx="10515600" cy="1045022"/>
          </a:xfrm>
        </p:spPr>
        <p:txBody>
          <a:bodyPr>
            <a:normAutofit/>
          </a:bodyPr>
          <a:lstStyle/>
          <a:p>
            <a:r>
              <a:rPr lang="en-US" altLang="zh-CN" sz="4000" dirty="0"/>
              <a:t>2.</a:t>
            </a:r>
            <a:r>
              <a:rPr lang="zh-CN" altLang="en-US" sz="4000" dirty="0"/>
              <a:t>类模板和元素排序</a:t>
            </a:r>
            <a:endParaRPr lang="zh-CN" altLang="en-US" sz="4000" dirty="0"/>
          </a:p>
        </p:txBody>
      </p:sp>
      <p:sp>
        <p:nvSpPr>
          <p:cNvPr id="3" name="内容占位符 2"/>
          <p:cNvSpPr>
            <a:spLocks noGrp="1"/>
          </p:cNvSpPr>
          <p:nvPr>
            <p:ph idx="1"/>
          </p:nvPr>
        </p:nvSpPr>
        <p:spPr>
          <a:xfrm>
            <a:off x="426960" y="898243"/>
            <a:ext cx="6120424" cy="651351"/>
          </a:xfrm>
        </p:spPr>
        <p:txBody>
          <a:bodyPr>
            <a:noAutofit/>
          </a:bodyPr>
          <a:lstStyle/>
          <a:p>
            <a:pPr marL="0" indent="0">
              <a:buNone/>
            </a:pPr>
            <a:r>
              <a:rPr lang="en-US" altLang="zh-CN" sz="1400" b="0" dirty="0">
                <a:solidFill>
                  <a:srgbClr val="6A9955"/>
                </a:solidFill>
                <a:effectLst/>
                <a:latin typeface="Consolas" panose="020B0609020204030204" pitchFamily="49" charset="0"/>
              </a:rPr>
              <a:t>// </a:t>
            </a:r>
            <a:r>
              <a:rPr lang="zh-CN" altLang="en-US" sz="1400" b="0" dirty="0">
                <a:solidFill>
                  <a:srgbClr val="6A9955"/>
                </a:solidFill>
                <a:effectLst/>
                <a:latin typeface="Consolas" panose="020B0609020204030204" pitchFamily="49" charset="0"/>
              </a:rPr>
              <a:t>功能：</a:t>
            </a:r>
            <a:r>
              <a:rPr lang="zh-CN" altLang="en-US" sz="1400" dirty="0">
                <a:solidFill>
                  <a:srgbClr val="6A9955"/>
                </a:solidFill>
                <a:latin typeface="Consolas" panose="020B0609020204030204" pitchFamily="49" charset="0"/>
              </a:rPr>
              <a:t>设计一个类模板，实现任意类型数组的排序（升序）</a:t>
            </a:r>
            <a:endParaRPr lang="en-US" altLang="zh-CN" sz="1400" dirty="0">
              <a:solidFill>
                <a:srgbClr val="6A9955"/>
              </a:solidFill>
              <a:latin typeface="Consolas" panose="020B0609020204030204" pitchFamily="49" charset="0"/>
            </a:endParaRPr>
          </a:p>
          <a:p>
            <a:pPr marL="0" indent="0">
              <a:buNone/>
            </a:pPr>
            <a:r>
              <a:rPr lang="en-US" altLang="zh-CN" sz="1400" dirty="0">
                <a:solidFill>
                  <a:srgbClr val="6A9955"/>
                </a:solidFill>
                <a:latin typeface="Consolas" panose="020B0609020204030204" pitchFamily="49" charset="0"/>
              </a:rPr>
              <a:t>// </a:t>
            </a:r>
            <a:r>
              <a:rPr lang="zh-CN" altLang="en-US" sz="1400" dirty="0">
                <a:solidFill>
                  <a:srgbClr val="6A9955"/>
                </a:solidFill>
                <a:latin typeface="Consolas" panose="020B0609020204030204" pitchFamily="49" charset="0"/>
              </a:rPr>
              <a:t>至少包括整型、字符、字符串类型</a:t>
            </a:r>
            <a:endParaRPr lang="en-US" altLang="zh-CN" sz="1400" dirty="0">
              <a:solidFill>
                <a:srgbClr val="6A9955"/>
              </a:solidFill>
              <a:latin typeface="Consolas" panose="020B0609020204030204" pitchFamily="49" charset="0"/>
            </a:endParaRPr>
          </a:p>
          <a:p>
            <a:pPr marL="0" indent="0">
              <a:buNone/>
            </a:pPr>
            <a:r>
              <a:rPr lang="en-US" altLang="zh-CN" sz="1400" b="0" dirty="0">
                <a:solidFill>
                  <a:srgbClr val="569CD6"/>
                </a:solidFill>
                <a:effectLst/>
                <a:latin typeface="Consolas" panose="020B0609020204030204" pitchFamily="49" charset="0"/>
              </a:rPr>
              <a:t>template</a:t>
            </a:r>
            <a:r>
              <a:rPr lang="en-US" altLang="zh-CN" sz="1400" b="0" dirty="0">
                <a:solidFill>
                  <a:srgbClr val="D4D4D4"/>
                </a:solidFill>
                <a:effectLst/>
                <a:latin typeface="Consolas" panose="020B0609020204030204" pitchFamily="49" charset="0"/>
              </a:rPr>
              <a:t>&lt;</a:t>
            </a:r>
            <a:r>
              <a:rPr lang="en-US" altLang="zh-CN" sz="1400" b="0" dirty="0" err="1">
                <a:solidFill>
                  <a:srgbClr val="569CD6"/>
                </a:solidFill>
                <a:effectLst/>
                <a:latin typeface="Consolas" panose="020B0609020204030204" pitchFamily="49" charset="0"/>
              </a:rPr>
              <a:t>typename</a:t>
            </a:r>
            <a:r>
              <a:rPr lang="en-US" altLang="zh-CN" sz="1400" b="0" dirty="0">
                <a:solidFill>
                  <a:srgbClr val="D4D4D4"/>
                </a:solidFill>
                <a:effectLst/>
                <a:latin typeface="Consolas" panose="020B0609020204030204" pitchFamily="49" charset="0"/>
              </a:rPr>
              <a:t> </a:t>
            </a:r>
            <a:r>
              <a:rPr lang="en-US" altLang="zh-CN" sz="1400" b="0" dirty="0">
                <a:solidFill>
                  <a:srgbClr val="4EC9B0"/>
                </a:solidFill>
                <a:effectLst/>
                <a:latin typeface="Consolas" panose="020B0609020204030204" pitchFamily="49" charset="0"/>
              </a:rPr>
              <a:t>T</a:t>
            </a:r>
            <a:r>
              <a:rPr lang="en-US" altLang="zh-CN" sz="1400" b="0" dirty="0">
                <a:solidFill>
                  <a:srgbClr val="D4D4D4"/>
                </a:solidFill>
                <a:effectLst/>
                <a:latin typeface="Consolas" panose="020B0609020204030204" pitchFamily="49" charset="0"/>
              </a:rPr>
              <a:t>&gt;</a:t>
            </a:r>
            <a:endParaRPr lang="en-US" altLang="zh-CN" sz="1400" b="0" dirty="0">
              <a:solidFill>
                <a:srgbClr val="D4D4D4"/>
              </a:solidFill>
              <a:effectLst/>
              <a:latin typeface="Consolas" panose="020B0609020204030204" pitchFamily="49" charset="0"/>
            </a:endParaRPr>
          </a:p>
          <a:p>
            <a:pPr marL="0" indent="0">
              <a:buNone/>
            </a:pPr>
            <a:r>
              <a:rPr lang="en-US" altLang="zh-CN" sz="1400" b="0" dirty="0">
                <a:solidFill>
                  <a:srgbClr val="569CD6"/>
                </a:solidFill>
                <a:effectLst/>
                <a:latin typeface="Consolas" panose="020B0609020204030204" pitchFamily="49" charset="0"/>
              </a:rPr>
              <a:t>class</a:t>
            </a:r>
            <a:r>
              <a:rPr lang="en-US" altLang="zh-CN" sz="1400" b="0" dirty="0">
                <a:solidFill>
                  <a:srgbClr val="D4D4D4"/>
                </a:solidFill>
                <a:effectLst/>
                <a:latin typeface="Consolas" panose="020B0609020204030204" pitchFamily="49" charset="0"/>
              </a:rPr>
              <a:t> </a:t>
            </a:r>
            <a:r>
              <a:rPr lang="en-US" altLang="zh-CN" sz="1400" b="0" dirty="0">
                <a:solidFill>
                  <a:srgbClr val="4EC9B0"/>
                </a:solidFill>
                <a:effectLst/>
                <a:latin typeface="Consolas" panose="020B0609020204030204" pitchFamily="49" charset="0"/>
              </a:rPr>
              <a:t>Array</a:t>
            </a:r>
            <a:endParaRPr lang="en-US" altLang="zh-CN" sz="1400" b="0" dirty="0">
              <a:solidFill>
                <a:srgbClr val="D4D4D4"/>
              </a:solidFill>
              <a:effectLst/>
              <a:latin typeface="Consolas" panose="020B0609020204030204" pitchFamily="49" charset="0"/>
            </a:endParaRPr>
          </a:p>
          <a:p>
            <a:pPr marL="0" indent="0">
              <a:buNone/>
            </a:pPr>
            <a:r>
              <a:rPr lang="en-US" altLang="zh-CN" sz="1400" b="0" dirty="0">
                <a:solidFill>
                  <a:srgbClr val="D4D4D4"/>
                </a:solidFill>
                <a:effectLst/>
                <a:latin typeface="Consolas" panose="020B0609020204030204" pitchFamily="49" charset="0"/>
              </a:rPr>
              <a:t>{</a:t>
            </a:r>
            <a:endParaRPr lang="en-US" altLang="zh-CN" sz="1400" b="0" dirty="0">
              <a:solidFill>
                <a:srgbClr val="D4D4D4"/>
              </a:solidFill>
              <a:effectLst/>
              <a:latin typeface="Consolas" panose="020B0609020204030204" pitchFamily="49" charset="0"/>
            </a:endParaRPr>
          </a:p>
          <a:p>
            <a:pPr marL="0" indent="0">
              <a:buNone/>
            </a:pPr>
            <a:r>
              <a:rPr lang="en-US" altLang="zh-CN" sz="1400" b="0" dirty="0">
                <a:solidFill>
                  <a:srgbClr val="569CD6"/>
                </a:solidFill>
                <a:effectLst/>
                <a:latin typeface="Consolas" panose="020B0609020204030204" pitchFamily="49" charset="0"/>
              </a:rPr>
              <a:t>private:</a:t>
            </a:r>
            <a:endParaRPr lang="en-US" altLang="zh-CN" sz="1400" b="0" dirty="0">
              <a:solidFill>
                <a:srgbClr val="D4D4D4"/>
              </a:solidFill>
              <a:effectLst/>
              <a:latin typeface="Consolas" panose="020B0609020204030204" pitchFamily="49" charset="0"/>
            </a:endParaRPr>
          </a:p>
          <a:p>
            <a:pPr marL="0" indent="0">
              <a:buNone/>
            </a:pPr>
            <a:r>
              <a:rPr lang="en-US" altLang="zh-CN" sz="1400" b="0" dirty="0">
                <a:solidFill>
                  <a:srgbClr val="D4D4D4"/>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int</a:t>
            </a:r>
            <a:r>
              <a:rPr lang="en-US" altLang="zh-CN" sz="1400" b="0" dirty="0">
                <a:solidFill>
                  <a:srgbClr val="D4D4D4"/>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len</a:t>
            </a:r>
            <a:r>
              <a:rPr lang="en-US" altLang="zh-CN" sz="1400" b="0" dirty="0">
                <a:solidFill>
                  <a:srgbClr val="D4D4D4"/>
                </a:solidFill>
                <a:effectLst/>
                <a:latin typeface="Consolas" panose="020B0609020204030204" pitchFamily="49" charset="0"/>
              </a:rPr>
              <a:t>; </a:t>
            </a:r>
            <a:r>
              <a:rPr lang="en-US" altLang="zh-CN" sz="1400" b="0" dirty="0">
                <a:solidFill>
                  <a:srgbClr val="6A9955"/>
                </a:solidFill>
                <a:effectLst/>
                <a:latin typeface="Consolas" panose="020B0609020204030204" pitchFamily="49" charset="0"/>
              </a:rPr>
              <a:t>//</a:t>
            </a:r>
            <a:r>
              <a:rPr lang="zh-CN" altLang="en-US" sz="1400" b="0" dirty="0">
                <a:solidFill>
                  <a:srgbClr val="6A9955"/>
                </a:solidFill>
                <a:effectLst/>
                <a:latin typeface="Consolas" panose="020B0609020204030204" pitchFamily="49" charset="0"/>
              </a:rPr>
              <a:t>私有成员  长度 </a:t>
            </a:r>
            <a:endParaRPr lang="zh-CN" altLang="en-US" sz="1400" b="0" dirty="0">
              <a:solidFill>
                <a:srgbClr val="D4D4D4"/>
              </a:solidFill>
              <a:effectLst/>
              <a:latin typeface="Consolas" panose="020B0609020204030204" pitchFamily="49" charset="0"/>
            </a:endParaRPr>
          </a:p>
          <a:p>
            <a:pPr marL="0" indent="0">
              <a:buNone/>
            </a:pPr>
            <a:r>
              <a:rPr lang="zh-CN" altLang="en-US" sz="1400" b="0" dirty="0">
                <a:solidFill>
                  <a:srgbClr val="D4D4D4"/>
                </a:solidFill>
                <a:effectLst/>
                <a:latin typeface="Consolas" panose="020B0609020204030204" pitchFamily="49" charset="0"/>
              </a:rPr>
              <a:t>    </a:t>
            </a:r>
            <a:r>
              <a:rPr lang="en-US" altLang="zh-CN" sz="1400" b="0" dirty="0">
                <a:solidFill>
                  <a:srgbClr val="4EC9B0"/>
                </a:solidFill>
                <a:effectLst/>
                <a:latin typeface="Consolas" panose="020B0609020204030204" pitchFamily="49" charset="0"/>
              </a:rPr>
              <a:t>T</a:t>
            </a:r>
            <a:r>
              <a:rPr lang="en-US" altLang="zh-CN" sz="1400" b="0" dirty="0">
                <a:solidFill>
                  <a:srgbClr val="D4D4D4"/>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array</a:t>
            </a:r>
            <a:r>
              <a:rPr lang="en-US" altLang="zh-CN" sz="1400" b="0" dirty="0">
                <a:solidFill>
                  <a:srgbClr val="D4D4D4"/>
                </a:solidFill>
                <a:effectLst/>
                <a:latin typeface="Consolas" panose="020B0609020204030204" pitchFamily="49" charset="0"/>
              </a:rPr>
              <a:t>;</a:t>
            </a:r>
            <a:r>
              <a:rPr lang="en-US" altLang="zh-CN" sz="1400" b="0" dirty="0">
                <a:solidFill>
                  <a:srgbClr val="6A9955"/>
                </a:solidFill>
                <a:effectLst/>
                <a:latin typeface="Consolas" panose="020B0609020204030204" pitchFamily="49" charset="0"/>
              </a:rPr>
              <a:t>//</a:t>
            </a:r>
            <a:r>
              <a:rPr lang="zh-CN" altLang="en-US" sz="1400" b="0" dirty="0">
                <a:solidFill>
                  <a:srgbClr val="6A9955"/>
                </a:solidFill>
                <a:effectLst/>
                <a:latin typeface="Consolas" panose="020B0609020204030204" pitchFamily="49" charset="0"/>
              </a:rPr>
              <a:t>私有成员  自定义类型的一个  指针</a:t>
            </a:r>
            <a:r>
              <a:rPr lang="en-US" altLang="zh-CN" sz="1400" b="0" dirty="0">
                <a:solidFill>
                  <a:srgbClr val="6A9955"/>
                </a:solidFill>
                <a:effectLst/>
                <a:latin typeface="Consolas" panose="020B0609020204030204" pitchFamily="49" charset="0"/>
              </a:rPr>
              <a:t>a </a:t>
            </a:r>
            <a:endParaRPr lang="en-US" altLang="zh-CN" sz="1400" b="0" dirty="0">
              <a:solidFill>
                <a:srgbClr val="6A9955"/>
              </a:solidFill>
              <a:effectLst/>
              <a:latin typeface="Consolas" panose="020B0609020204030204" pitchFamily="49" charset="0"/>
            </a:endParaRPr>
          </a:p>
          <a:p>
            <a:pPr marL="0" indent="0">
              <a:buNone/>
            </a:pPr>
            <a:r>
              <a:rPr lang="en-US" altLang="zh-CN" sz="1400" b="0" dirty="0">
                <a:solidFill>
                  <a:srgbClr val="569CD6"/>
                </a:solidFill>
                <a:effectLst/>
                <a:latin typeface="Consolas" panose="020B0609020204030204" pitchFamily="49" charset="0"/>
              </a:rPr>
              <a:t>public:</a:t>
            </a:r>
            <a:endParaRPr lang="en-US" altLang="zh-CN" sz="1400" b="0" dirty="0">
              <a:solidFill>
                <a:srgbClr val="D4D4D4"/>
              </a:solidFill>
              <a:effectLst/>
              <a:latin typeface="Consolas" panose="020B0609020204030204" pitchFamily="49" charset="0"/>
            </a:endParaRPr>
          </a:p>
          <a:p>
            <a:pPr marL="0" indent="0">
              <a:buNone/>
            </a:pPr>
            <a:r>
              <a:rPr lang="en-US" altLang="zh-CN" sz="1400" b="0" dirty="0">
                <a:solidFill>
                  <a:srgbClr val="D4D4D4"/>
                </a:solidFill>
                <a:effectLst/>
                <a:latin typeface="Consolas" panose="020B0609020204030204" pitchFamily="49" charset="0"/>
              </a:rPr>
              <a:t>    </a:t>
            </a:r>
            <a:r>
              <a:rPr lang="en-US" altLang="zh-CN" sz="1400" b="0" dirty="0">
                <a:solidFill>
                  <a:srgbClr val="DCDCAA"/>
                </a:solidFill>
                <a:effectLst/>
                <a:latin typeface="Consolas" panose="020B0609020204030204" pitchFamily="49" charset="0"/>
              </a:rPr>
              <a:t>Array</a:t>
            </a:r>
            <a:r>
              <a:rPr lang="en-US" altLang="zh-CN" sz="1400" b="0" dirty="0">
                <a:solidFill>
                  <a:srgbClr val="D4D4D4"/>
                </a:solidFill>
                <a:effectLst/>
                <a:latin typeface="Consolas" panose="020B0609020204030204" pitchFamily="49" charset="0"/>
              </a:rPr>
              <a:t>(</a:t>
            </a:r>
            <a:r>
              <a:rPr lang="en-US" altLang="zh-CN" sz="1400" b="0" dirty="0">
                <a:solidFill>
                  <a:srgbClr val="4EC9B0"/>
                </a:solidFill>
                <a:effectLst/>
                <a:latin typeface="Consolas" panose="020B0609020204030204" pitchFamily="49" charset="0"/>
              </a:rPr>
              <a:t>T</a:t>
            </a:r>
            <a:r>
              <a:rPr lang="en-US" altLang="zh-CN" sz="1400" b="0" dirty="0">
                <a:solidFill>
                  <a:srgbClr val="569CD6"/>
                </a:solidFill>
                <a:effectLst/>
                <a:latin typeface="Consolas" panose="020B0609020204030204" pitchFamily="49" charset="0"/>
              </a:rPr>
              <a:t>*</a:t>
            </a:r>
            <a:r>
              <a:rPr lang="en-US" altLang="zh-CN" sz="1400" b="0" dirty="0">
                <a:solidFill>
                  <a:srgbClr val="D4D4D4"/>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a</a:t>
            </a:r>
            <a:r>
              <a:rPr lang="en-US" altLang="zh-CN" sz="1400" b="0" dirty="0">
                <a:solidFill>
                  <a:srgbClr val="D4D4D4"/>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int</a:t>
            </a:r>
            <a:r>
              <a:rPr lang="en-US" altLang="zh-CN" sz="1400" b="0" dirty="0">
                <a:solidFill>
                  <a:srgbClr val="D4D4D4"/>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length</a:t>
            </a:r>
            <a:r>
              <a:rPr lang="en-US" altLang="zh-CN" sz="1400" b="0" dirty="0">
                <a:solidFill>
                  <a:srgbClr val="D4D4D4"/>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array</a:t>
            </a:r>
            <a:r>
              <a:rPr lang="en-US" altLang="zh-CN" sz="1400" b="0" dirty="0">
                <a:solidFill>
                  <a:srgbClr val="D4D4D4"/>
                </a:solidFill>
                <a:effectLst/>
                <a:latin typeface="Consolas" panose="020B0609020204030204" pitchFamily="49" charset="0"/>
              </a:rPr>
              <a:t>(</a:t>
            </a:r>
            <a:r>
              <a:rPr lang="en-US" altLang="zh-CN" sz="1400" b="0" dirty="0">
                <a:solidFill>
                  <a:srgbClr val="9CDCFE"/>
                </a:solidFill>
                <a:effectLst/>
                <a:latin typeface="Consolas" panose="020B0609020204030204" pitchFamily="49" charset="0"/>
              </a:rPr>
              <a:t>a</a:t>
            </a:r>
            <a:r>
              <a:rPr lang="en-US" altLang="zh-CN" sz="1400" b="0" dirty="0">
                <a:solidFill>
                  <a:srgbClr val="D4D4D4"/>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len</a:t>
            </a:r>
            <a:r>
              <a:rPr lang="en-US" altLang="zh-CN" sz="1400" b="0" dirty="0">
                <a:solidFill>
                  <a:srgbClr val="D4D4D4"/>
                </a:solidFill>
                <a:effectLst/>
                <a:latin typeface="Consolas" panose="020B0609020204030204" pitchFamily="49" charset="0"/>
              </a:rPr>
              <a:t>(</a:t>
            </a:r>
            <a:r>
              <a:rPr lang="en-US" altLang="zh-CN" sz="1400" b="0" dirty="0">
                <a:solidFill>
                  <a:srgbClr val="9CDCFE"/>
                </a:solidFill>
                <a:effectLst/>
                <a:latin typeface="Consolas" panose="020B0609020204030204" pitchFamily="49" charset="0"/>
              </a:rPr>
              <a:t>length</a:t>
            </a:r>
            <a:r>
              <a:rPr lang="en-US" altLang="zh-CN" sz="1400" b="0" dirty="0">
                <a:solidFill>
                  <a:srgbClr val="D4D4D4"/>
                </a:solidFill>
                <a:effectLst/>
                <a:latin typeface="Consolas" panose="020B0609020204030204" pitchFamily="49" charset="0"/>
              </a:rPr>
              <a:t>) {}</a:t>
            </a:r>
            <a:endParaRPr lang="en-US" altLang="zh-CN" sz="1400" b="0" dirty="0">
              <a:solidFill>
                <a:srgbClr val="D4D4D4"/>
              </a:solidFill>
              <a:effectLst/>
              <a:latin typeface="Consolas" panose="020B0609020204030204" pitchFamily="49" charset="0"/>
            </a:endParaRPr>
          </a:p>
          <a:p>
            <a:pPr marL="0" indent="0">
              <a:buNone/>
            </a:pPr>
            <a:r>
              <a:rPr lang="en-US" altLang="zh-CN" sz="1050" b="0" dirty="0">
                <a:solidFill>
                  <a:srgbClr val="569CD6"/>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void</a:t>
            </a:r>
            <a:r>
              <a:rPr lang="en-US" altLang="zh-CN" sz="1400" b="0" dirty="0">
                <a:solidFill>
                  <a:srgbClr val="D4D4D4"/>
                </a:solidFill>
                <a:effectLst/>
                <a:latin typeface="Consolas" panose="020B0609020204030204" pitchFamily="49" charset="0"/>
              </a:rPr>
              <a:t> </a:t>
            </a:r>
            <a:r>
              <a:rPr lang="en-US" altLang="zh-CN" sz="1400" b="0" dirty="0" err="1">
                <a:solidFill>
                  <a:srgbClr val="DCDCAA"/>
                </a:solidFill>
                <a:effectLst/>
                <a:latin typeface="Consolas" panose="020B0609020204030204" pitchFamily="49" charset="0"/>
              </a:rPr>
              <a:t>QuickSort</a:t>
            </a:r>
            <a:r>
              <a:rPr lang="en-US" altLang="zh-CN" sz="1400" b="0" dirty="0">
                <a:solidFill>
                  <a:srgbClr val="D4D4D4"/>
                </a:solidFill>
                <a:effectLst/>
                <a:latin typeface="Consolas" panose="020B0609020204030204" pitchFamily="49" charset="0"/>
              </a:rPr>
              <a:t>(</a:t>
            </a:r>
            <a:r>
              <a:rPr lang="en-US" altLang="zh-CN" sz="1400" b="0" dirty="0">
                <a:solidFill>
                  <a:srgbClr val="569CD6"/>
                </a:solidFill>
                <a:effectLst/>
                <a:latin typeface="Consolas" panose="020B0609020204030204" pitchFamily="49" charset="0"/>
              </a:rPr>
              <a:t>int</a:t>
            </a:r>
            <a:r>
              <a:rPr lang="en-US" altLang="zh-CN" sz="1400" b="0" dirty="0">
                <a:solidFill>
                  <a:srgbClr val="D4D4D4"/>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first</a:t>
            </a:r>
            <a:r>
              <a:rPr lang="en-US" altLang="zh-CN" sz="1400" b="0" dirty="0">
                <a:solidFill>
                  <a:srgbClr val="D4D4D4"/>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int</a:t>
            </a:r>
            <a:r>
              <a:rPr lang="en-US" altLang="zh-CN" sz="1400" b="0" dirty="0">
                <a:solidFill>
                  <a:srgbClr val="D4D4D4"/>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end</a:t>
            </a:r>
            <a:r>
              <a:rPr lang="en-US" altLang="zh-CN" sz="1400" b="0" dirty="0">
                <a:solidFill>
                  <a:srgbClr val="D4D4D4"/>
                </a:solidFill>
                <a:effectLst/>
                <a:latin typeface="Consolas" panose="020B0609020204030204" pitchFamily="49" charset="0"/>
              </a:rPr>
              <a:t>) {}</a:t>
            </a:r>
            <a:endParaRPr lang="en-US" altLang="zh-CN" sz="1400" b="0" dirty="0">
              <a:solidFill>
                <a:srgbClr val="D4D4D4"/>
              </a:solidFill>
              <a:effectLst/>
              <a:latin typeface="Consolas" panose="020B0609020204030204" pitchFamily="49" charset="0"/>
            </a:endParaRPr>
          </a:p>
          <a:p>
            <a:pPr marL="0" indent="0">
              <a:buNone/>
            </a:pPr>
            <a:r>
              <a:rPr lang="en-US" altLang="zh-CN" sz="1050" b="0" dirty="0">
                <a:solidFill>
                  <a:srgbClr val="569CD6"/>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void</a:t>
            </a:r>
            <a:r>
              <a:rPr lang="en-US" altLang="zh-CN" sz="1400" b="0" dirty="0">
                <a:solidFill>
                  <a:srgbClr val="D4D4D4"/>
                </a:solidFill>
                <a:effectLst/>
                <a:latin typeface="Consolas" panose="020B0609020204030204" pitchFamily="49" charset="0"/>
              </a:rPr>
              <a:t> </a:t>
            </a:r>
            <a:r>
              <a:rPr lang="en-US" altLang="zh-CN" sz="1400" b="0" dirty="0">
                <a:solidFill>
                  <a:srgbClr val="DCDCAA"/>
                </a:solidFill>
                <a:effectLst/>
                <a:latin typeface="Consolas" panose="020B0609020204030204" pitchFamily="49" charset="0"/>
              </a:rPr>
              <a:t>print</a:t>
            </a:r>
            <a:r>
              <a:rPr lang="en-US" altLang="zh-CN" sz="1400" b="0" dirty="0">
                <a:solidFill>
                  <a:srgbClr val="D4D4D4"/>
                </a:solidFill>
                <a:effectLst/>
                <a:latin typeface="Consolas" panose="020B0609020204030204" pitchFamily="49" charset="0"/>
              </a:rPr>
              <a:t>() {}</a:t>
            </a:r>
            <a:endParaRPr lang="en-US" altLang="zh-CN" sz="2000" b="0" dirty="0">
              <a:solidFill>
                <a:srgbClr val="D4D4D4"/>
              </a:solidFill>
              <a:effectLst/>
              <a:latin typeface="Consolas" panose="020B0609020204030204" pitchFamily="49" charset="0"/>
            </a:endParaRPr>
          </a:p>
          <a:p>
            <a:pPr marL="0" indent="0">
              <a:buNone/>
            </a:pPr>
            <a:r>
              <a:rPr lang="en-US" altLang="zh-CN" sz="1400" b="0" dirty="0">
                <a:solidFill>
                  <a:srgbClr val="D4D4D4"/>
                </a:solidFill>
                <a:effectLst/>
                <a:latin typeface="Consolas" panose="020B0609020204030204" pitchFamily="49" charset="0"/>
              </a:rPr>
              <a:t>};</a:t>
            </a:r>
            <a:endParaRPr lang="en-US" altLang="zh-CN" sz="1400" b="0" dirty="0">
              <a:solidFill>
                <a:srgbClr val="D4D4D4"/>
              </a:solidFill>
              <a:effectLst/>
              <a:latin typeface="Consolas" panose="020B0609020204030204" pitchFamily="49" charset="0"/>
            </a:endParaRPr>
          </a:p>
        </p:txBody>
      </p:sp>
      <p:sp>
        <p:nvSpPr>
          <p:cNvPr id="11" name="文本框 10"/>
          <p:cNvSpPr txBox="1"/>
          <p:nvPr/>
        </p:nvSpPr>
        <p:spPr>
          <a:xfrm>
            <a:off x="7223159" y="414746"/>
            <a:ext cx="4873445" cy="861774"/>
          </a:xfrm>
          <a:prstGeom prst="rect">
            <a:avLst/>
          </a:prstGeom>
          <a:noFill/>
        </p:spPr>
        <p:txBody>
          <a:bodyPr wrap="square" rtlCol="0">
            <a:spAutoFit/>
          </a:bodyPr>
          <a:lstStyle/>
          <a:p>
            <a:r>
              <a:rPr lang="zh-CN" altLang="en-US" sz="1600" dirty="0">
                <a:latin typeface="Consolas" panose="020B0609020204030204" pitchFamily="49" charset="0"/>
              </a:rPr>
              <a:t>其他注意点：</a:t>
            </a:r>
            <a:endParaRPr lang="en-US" altLang="zh-CN" sz="1600" dirty="0">
              <a:latin typeface="Consolas" panose="020B0609020204030204" pitchFamily="49" charset="0"/>
            </a:endParaRPr>
          </a:p>
          <a:p>
            <a:r>
              <a:rPr lang="en-US" altLang="zh-CN" sz="1600" dirty="0">
                <a:latin typeface="Consolas" panose="020B0609020204030204" pitchFamily="49" charset="0"/>
              </a:rPr>
              <a:t>1</a:t>
            </a:r>
            <a:r>
              <a:rPr lang="zh-CN" altLang="en-US" sz="1600" dirty="0">
                <a:latin typeface="Consolas" panose="020B0609020204030204" pitchFamily="49" charset="0"/>
              </a:rPr>
              <a:t>、输入数据格式已经确定，依次建立对应数组即可</a:t>
            </a:r>
            <a:endParaRPr lang="en-US" altLang="zh-CN" sz="1600" dirty="0">
              <a:latin typeface="Consolas" panose="020B0609020204030204" pitchFamily="49" charset="0"/>
            </a:endParaRPr>
          </a:p>
          <a:p>
            <a:r>
              <a:rPr lang="en-US" altLang="zh-CN" sz="1600" dirty="0">
                <a:latin typeface="Consolas" panose="020B0609020204030204" pitchFamily="49" charset="0"/>
              </a:rPr>
              <a:t>2</a:t>
            </a:r>
            <a:r>
              <a:rPr lang="zh-CN" altLang="en-US" sz="1600" dirty="0">
                <a:latin typeface="Consolas" panose="020B0609020204030204" pitchFamily="49" charset="0"/>
              </a:rPr>
              <a:t>、排序算法随意选择</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2414</Words>
  <Application>WPS 演示</Application>
  <PresentationFormat>宽屏</PresentationFormat>
  <Paragraphs>216</Paragraphs>
  <Slides>10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vt:i4>
      </vt:variant>
    </vt:vector>
  </HeadingPairs>
  <TitlesOfParts>
    <vt:vector size="27" baseType="lpstr">
      <vt:lpstr>Arial</vt:lpstr>
      <vt:lpstr>宋体</vt:lpstr>
      <vt:lpstr>Wingdings</vt:lpstr>
      <vt:lpstr>Wingdings</vt:lpstr>
      <vt:lpstr>Times New Roman</vt:lpstr>
      <vt:lpstr>Courier New</vt:lpstr>
      <vt:lpstr>Times New Roman</vt:lpstr>
      <vt:lpstr>Courier New</vt:lpstr>
      <vt:lpstr>Consolas</vt:lpstr>
      <vt:lpstr>Adobe Devanagari</vt:lpstr>
      <vt:lpstr>qtquickcontrols</vt:lpstr>
      <vt:lpstr>华文新魏</vt:lpstr>
      <vt:lpstr>Calibri</vt:lpstr>
      <vt:lpstr>微软雅黑</vt:lpstr>
      <vt:lpstr>Arial Unicode MS</vt:lpstr>
      <vt:lpstr>等线</vt:lpstr>
      <vt:lpstr>Office 主题</vt:lpstr>
      <vt:lpstr>PowerPoint 演示文稿</vt:lpstr>
      <vt:lpstr>例题1</vt:lpstr>
      <vt:lpstr>例题1</vt:lpstr>
      <vt:lpstr>例题2</vt:lpstr>
      <vt:lpstr>例题2</vt:lpstr>
      <vt:lpstr>例题2</vt:lpstr>
      <vt:lpstr>PowerPoint 演示文稿</vt:lpstr>
      <vt:lpstr>1. 函数模板</vt:lpstr>
      <vt:lpstr>2.类模板和元素排序</vt:lpstr>
      <vt:lpstr>3. STL基本操作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Guy Passing</dc:creator>
  <cp:lastModifiedBy>sl</cp:lastModifiedBy>
  <cp:revision>5</cp:revision>
  <dcterms:created xsi:type="dcterms:W3CDTF">2022-05-31T08:46:00Z</dcterms:created>
  <dcterms:modified xsi:type="dcterms:W3CDTF">2022-05-31T11:58:29Z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