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1"/>
  </p:notesMasterIdLst>
  <p:sldIdLst>
    <p:sldId id="285" r:id="rId3"/>
    <p:sldId id="356" r:id="rId4"/>
    <p:sldId id="313" r:id="rId5"/>
    <p:sldId id="358" r:id="rId6"/>
    <p:sldId id="360" r:id="rId7"/>
    <p:sldId id="350" r:id="rId8"/>
    <p:sldId id="364" r:id="rId9"/>
    <p:sldId id="3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AEBA7D0-9160-4F01-9151-EB312F3511D0}">
          <p14:sldIdLst>
            <p14:sldId id="285"/>
            <p14:sldId id="356"/>
            <p14:sldId id="313"/>
            <p14:sldId id="358"/>
            <p14:sldId id="360"/>
            <p14:sldId id="350"/>
            <p14:sldId id="364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1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聂 昌李" initials="聂" lastIdx="1" clrIdx="0">
    <p:extLst>
      <p:ext uri="{19B8F6BF-5375-455C-9EA6-DF929625EA0E}">
        <p15:presenceInfo xmlns:p15="http://schemas.microsoft.com/office/powerpoint/2012/main" userId="28a7977f09d081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892"/>
    <a:srgbClr val="4472C4"/>
    <a:srgbClr val="556CFB"/>
    <a:srgbClr val="0D8CFE"/>
    <a:srgbClr val="C5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01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172-884A-4605-92F8-99EE9F8ED93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9F9B7-ED1A-4DC7-9060-C5BA639F2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8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8" y="333375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63608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微软雅黑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Light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微软雅黑 阿里巴巴普惠体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1.5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pexels.com 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插画源：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stories.freepik.com/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xsjsxmooc.openjudge.cn/2022t3spring/005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1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10" name="OfficePLUS.cn-4"/>
          <p:cNvSpPr txBox="1"/>
          <p:nvPr/>
        </p:nvSpPr>
        <p:spPr>
          <a:xfrm>
            <a:off x="4037490" y="2099076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 2022-4-12</a:t>
            </a:r>
            <a:endParaRPr lang="zh-CN" altLang="en-US" sz="5400" dirty="0"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  <a:p>
            <a:r>
              <a:rPr lang="zh-CN" altLang="en-US" sz="5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实验课练习</a:t>
            </a:r>
          </a:p>
        </p:txBody>
      </p:sp>
      <p:sp>
        <p:nvSpPr>
          <p:cNvPr id="11" name="OfficePLUS.cn-5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8" name="OfficePLUS.cn-6"/>
          <p:cNvGrpSpPr/>
          <p:nvPr/>
        </p:nvGrpSpPr>
        <p:grpSpPr>
          <a:xfrm>
            <a:off x="1605872" y="2477549"/>
            <a:ext cx="5575435" cy="1502651"/>
            <a:chOff x="820256" y="3581853"/>
            <a:chExt cx="5575435" cy="1502651"/>
          </a:xfrm>
        </p:grpSpPr>
        <p:sp>
          <p:nvSpPr>
            <p:cNvPr id="27" name="OfficePLUS.cn-6-1"/>
            <p:cNvSpPr txBox="1"/>
            <p:nvPr/>
          </p:nvSpPr>
          <p:spPr>
            <a:xfrm flipH="1">
              <a:off x="1607766" y="4624129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图书和杂志销售管理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1" name="OfficePLUS.cn-6-4"/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37" name="OfficePLUS.cn-7"/>
          <p:cNvGrpSpPr/>
          <p:nvPr/>
        </p:nvGrpSpPr>
        <p:grpSpPr>
          <a:xfrm>
            <a:off x="1619824" y="2498982"/>
            <a:ext cx="7190933" cy="1545218"/>
            <a:chOff x="820256" y="4023723"/>
            <a:chExt cx="6435257" cy="1545218"/>
          </a:xfrm>
        </p:grpSpPr>
        <p:sp>
          <p:nvSpPr>
            <p:cNvPr id="32" name="OfficePLUS.cn-7-1"/>
            <p:cNvSpPr txBox="1"/>
            <p:nvPr/>
          </p:nvSpPr>
          <p:spPr>
            <a:xfrm flipH="1">
              <a:off x="1482725" y="4023723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评选优秀教师和学生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34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5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6" name="OfficePLUS.cn-7-4"/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sp>
        <p:nvSpPr>
          <p:cNvPr id="41" name="OfficePLUS.cn-8"/>
          <p:cNvSpPr txBox="1"/>
          <p:nvPr/>
        </p:nvSpPr>
        <p:spPr>
          <a:xfrm>
            <a:off x="1605872" y="492559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</a:p>
        </p:txBody>
      </p:sp>
      <p:sp>
        <p:nvSpPr>
          <p:cNvPr id="9" name="OfficePLUS.cn-15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9A901B-F6D2-4314-9E47-2299F4192561}"/>
              </a:ext>
            </a:extLst>
          </p:cNvPr>
          <p:cNvGrpSpPr/>
          <p:nvPr/>
        </p:nvGrpSpPr>
        <p:grpSpPr>
          <a:xfrm>
            <a:off x="1619824" y="1414935"/>
            <a:ext cx="5514961" cy="625657"/>
            <a:chOff x="1619824" y="1639523"/>
            <a:chExt cx="5514961" cy="625657"/>
          </a:xfrm>
        </p:grpSpPr>
        <p:grpSp>
          <p:nvGrpSpPr>
            <p:cNvPr id="39" name="OfficePLUS.cn-5"/>
            <p:cNvGrpSpPr/>
            <p:nvPr/>
          </p:nvGrpSpPr>
          <p:grpSpPr>
            <a:xfrm>
              <a:off x="1619824" y="1639523"/>
              <a:ext cx="4560008" cy="625657"/>
              <a:chOff x="820256" y="2123884"/>
              <a:chExt cx="4560008" cy="625657"/>
            </a:xfrm>
          </p:grpSpPr>
          <p:sp>
            <p:nvSpPr>
              <p:cNvPr id="13" name="OfficePLUS.cn-5-1"/>
              <p:cNvSpPr txBox="1"/>
              <p:nvPr/>
            </p:nvSpPr>
            <p:spPr>
              <a:xfrm flipH="1">
                <a:off x="1553936" y="2123884"/>
                <a:ext cx="3826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53271" y="2172153"/>
                <a:ext cx="577388" cy="577388"/>
                <a:chOff x="853271" y="2010228"/>
                <a:chExt cx="577388" cy="577388"/>
              </a:xfrm>
            </p:grpSpPr>
            <p:sp>
              <p:nvSpPr>
                <p:cNvPr id="17" name="OfficePLUS.cn-5-2"/>
                <p:cNvSpPr/>
                <p:nvPr/>
              </p:nvSpPr>
              <p:spPr>
                <a:xfrm>
                  <a:off x="853271" y="2010228"/>
                  <a:ext cx="577388" cy="577388"/>
                </a:xfrm>
                <a:prstGeom prst="roundRect">
                  <a:avLst>
                    <a:gd name="adj" fmla="val 24915"/>
                  </a:avLst>
                </a:prstGeom>
                <a:solidFill>
                  <a:srgbClr val="556CFB"/>
                </a:solidFill>
                <a:ln>
                  <a:noFill/>
                </a:ln>
                <a:effectLst>
                  <a:outerShdw blurRad="127000" dist="63500" dir="13500003" rotWithShape="0">
                    <a:srgbClr val="C9D1FE">
                      <a:alpha val="8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ym typeface="+mn-lt"/>
                  </a:endParaRPr>
                </a:p>
              </p:txBody>
            </p:sp>
            <p:sp>
              <p:nvSpPr>
                <p:cNvPr id="25" name="OfficePLUS.cn-5-3"/>
                <p:cNvSpPr/>
                <p:nvPr/>
              </p:nvSpPr>
              <p:spPr>
                <a:xfrm>
                  <a:off x="853271" y="2010228"/>
                  <a:ext cx="577388" cy="577388"/>
                </a:xfrm>
                <a:prstGeom prst="roundRect">
                  <a:avLst>
                    <a:gd name="adj" fmla="val 24915"/>
                  </a:avLst>
                </a:prstGeom>
                <a:solidFill>
                  <a:srgbClr val="556CFB"/>
                </a:solidFill>
                <a:ln>
                  <a:noFill/>
                </a:ln>
                <a:effectLst>
                  <a:outerShdw blurRad="127000" dist="63500" dir="2700001" rotWithShape="0">
                    <a:schemeClr val="tx1">
                      <a:alpha val="2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ym typeface="+mn-lt"/>
                  </a:endParaRPr>
                </a:p>
              </p:txBody>
            </p:sp>
          </p:grpSp>
          <p:sp>
            <p:nvSpPr>
              <p:cNvPr id="18" name="OfficePLUS.cn-5-4"/>
              <p:cNvSpPr txBox="1"/>
              <p:nvPr/>
            </p:nvSpPr>
            <p:spPr>
              <a:xfrm>
                <a:off x="820256" y="2218287"/>
                <a:ext cx="662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阿里巴巴普惠体 B" panose="00020600040101010101" pitchFamily="18" charset="-122"/>
                    <a:cs typeface="阿里巴巴普惠体 B" panose="00020600040101010101" pitchFamily="18" charset="-122"/>
                    <a:sym typeface="+mn-lt"/>
                  </a:rPr>
                  <a:t>01</a:t>
                </a:r>
              </a:p>
            </p:txBody>
          </p:sp>
        </p:grpSp>
        <p:sp>
          <p:nvSpPr>
            <p:cNvPr id="47" name="OfficePLUS.cn-6-1">
              <a:extLst>
                <a:ext uri="{FF2B5EF4-FFF2-40B4-BE49-F238E27FC236}">
                  <a16:creationId xmlns:a16="http://schemas.microsoft.com/office/drawing/2014/main" id="{36A61190-E029-49B6-9703-AFF64D089A53}"/>
                </a:ext>
              </a:extLst>
            </p:cNvPr>
            <p:cNvSpPr txBox="1"/>
            <p:nvPr/>
          </p:nvSpPr>
          <p:spPr>
            <a:xfrm flipH="1">
              <a:off x="2346860" y="1790655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string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和</a:t>
              </a:r>
              <a:r>
                <a:rPr lang="en-US" altLang="zh-CN" sz="2400" dirty="0" err="1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edit_string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类</a:t>
              </a:r>
            </a:p>
          </p:txBody>
        </p:sp>
      </p:grpSp>
      <p:grpSp>
        <p:nvGrpSpPr>
          <p:cNvPr id="48" name="OfficePLUS.cn-7">
            <a:extLst>
              <a:ext uri="{FF2B5EF4-FFF2-40B4-BE49-F238E27FC236}">
                <a16:creationId xmlns:a16="http://schemas.microsoft.com/office/drawing/2014/main" id="{C251FE7A-C359-4C8C-B1D2-4963760D2E45}"/>
              </a:ext>
            </a:extLst>
          </p:cNvPr>
          <p:cNvGrpSpPr/>
          <p:nvPr/>
        </p:nvGrpSpPr>
        <p:grpSpPr>
          <a:xfrm>
            <a:off x="1605872" y="4325360"/>
            <a:ext cx="7270506" cy="625657"/>
            <a:chOff x="820256" y="4943284"/>
            <a:chExt cx="6506468" cy="625657"/>
          </a:xfrm>
        </p:grpSpPr>
        <p:sp>
          <p:nvSpPr>
            <p:cNvPr id="49" name="OfficePLUS.cn-7-1">
              <a:extLst>
                <a:ext uri="{FF2B5EF4-FFF2-40B4-BE49-F238E27FC236}">
                  <a16:creationId xmlns:a16="http://schemas.microsoft.com/office/drawing/2014/main" id="{1D96A939-9B12-429C-BF40-44DC56BA51B6}"/>
                </a:ext>
              </a:extLst>
            </p:cNvPr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学生信息处理程序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3448B5C-97CC-4D25-9C9B-6E30EC5CC04B}"/>
                </a:ext>
              </a:extLst>
            </p:cNvPr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52" name="OfficePLUS.cn-7-2">
                <a:extLst>
                  <a:ext uri="{FF2B5EF4-FFF2-40B4-BE49-F238E27FC236}">
                    <a16:creationId xmlns:a16="http://schemas.microsoft.com/office/drawing/2014/main" id="{1DDD76FE-3C75-4201-B2AA-C3B6D184A72D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53" name="OfficePLUS.cn-7-3">
                <a:extLst>
                  <a:ext uri="{FF2B5EF4-FFF2-40B4-BE49-F238E27FC236}">
                    <a16:creationId xmlns:a16="http://schemas.microsoft.com/office/drawing/2014/main" id="{64609909-8D46-481A-8519-B936579E573D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51" name="OfficePLUS.cn-7-4">
              <a:extLst>
                <a:ext uri="{FF2B5EF4-FFF2-40B4-BE49-F238E27FC236}">
                  <a16:creationId xmlns:a16="http://schemas.microsoft.com/office/drawing/2014/main" id="{D21C252F-BC1C-42C8-B8B7-B6E029509DE9}"/>
                </a:ext>
              </a:extLst>
            </p:cNvPr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04</a:t>
              </a:r>
            </a:p>
          </p:txBody>
        </p:sp>
      </p:grpSp>
      <p:grpSp>
        <p:nvGrpSpPr>
          <p:cNvPr id="54" name="OfficePLUS.cn-7">
            <a:extLst>
              <a:ext uri="{FF2B5EF4-FFF2-40B4-BE49-F238E27FC236}">
                <a16:creationId xmlns:a16="http://schemas.microsoft.com/office/drawing/2014/main" id="{06F9AA4D-57B4-46D0-97AE-5349FFD0EA23}"/>
              </a:ext>
            </a:extLst>
          </p:cNvPr>
          <p:cNvGrpSpPr/>
          <p:nvPr/>
        </p:nvGrpSpPr>
        <p:grpSpPr>
          <a:xfrm>
            <a:off x="1652839" y="5361082"/>
            <a:ext cx="7270506" cy="625657"/>
            <a:chOff x="820256" y="4943284"/>
            <a:chExt cx="6506468" cy="625657"/>
          </a:xfrm>
        </p:grpSpPr>
        <p:sp>
          <p:nvSpPr>
            <p:cNvPr id="55" name="OfficePLUS.cn-7-1">
              <a:extLst>
                <a:ext uri="{FF2B5EF4-FFF2-40B4-BE49-F238E27FC236}">
                  <a16:creationId xmlns:a16="http://schemas.microsoft.com/office/drawing/2014/main" id="{B1103926-E94A-4CF9-9368-E706F4C5D193}"/>
                </a:ext>
              </a:extLst>
            </p:cNvPr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继承自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string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的</a:t>
              </a:r>
              <a:r>
                <a:rPr lang="en-US" altLang="zh-CN" sz="2400" dirty="0" err="1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MyString</a:t>
              </a:r>
              <a:endParaRPr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F2E788D9-A638-4EBC-A530-6E8D690B49FB}"/>
                </a:ext>
              </a:extLst>
            </p:cNvPr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58" name="OfficePLUS.cn-7-2">
                <a:extLst>
                  <a:ext uri="{FF2B5EF4-FFF2-40B4-BE49-F238E27FC236}">
                    <a16:creationId xmlns:a16="http://schemas.microsoft.com/office/drawing/2014/main" id="{87F0D1E6-7BCA-4045-93C7-CE91131A2341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59" name="OfficePLUS.cn-7-3">
                <a:extLst>
                  <a:ext uri="{FF2B5EF4-FFF2-40B4-BE49-F238E27FC236}">
                    <a16:creationId xmlns:a16="http://schemas.microsoft.com/office/drawing/2014/main" id="{DF24FEC7-0DFB-45EE-97D9-7181FE4E6CBD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57" name="OfficePLUS.cn-7-4">
              <a:extLst>
                <a:ext uri="{FF2B5EF4-FFF2-40B4-BE49-F238E27FC236}">
                  <a16:creationId xmlns:a16="http://schemas.microsoft.com/office/drawing/2014/main" id="{0E1D7FD3-2F5F-4823-9EDA-A92BAEBD6616}"/>
                </a:ext>
              </a:extLst>
            </p:cNvPr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2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fficePLUS.cn-1">
            <a:extLst>
              <a:ext uri="{FF2B5EF4-FFF2-40B4-BE49-F238E27FC236}">
                <a16:creationId xmlns:a16="http://schemas.microsoft.com/office/drawing/2014/main" id="{77F4FE1A-367D-41BA-B20A-67B8136DFE00}"/>
              </a:ext>
            </a:extLst>
          </p:cNvPr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28" name="OfficePLUS.cn-1-1">
              <a:extLst>
                <a:ext uri="{FF2B5EF4-FFF2-40B4-BE49-F238E27FC236}">
                  <a16:creationId xmlns:a16="http://schemas.microsoft.com/office/drawing/2014/main" id="{BC4F31CC-2411-4AFD-97BF-CE46AD17333C}"/>
                </a:ext>
              </a:extLst>
            </p:cNvPr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9" name="OfficePLUS.cn-1-2">
              <a:extLst>
                <a:ext uri="{FF2B5EF4-FFF2-40B4-BE49-F238E27FC236}">
                  <a16:creationId xmlns:a16="http://schemas.microsoft.com/office/drawing/2014/main" id="{2A41C222-5E99-49E9-B8B5-A04618FEF6EF}"/>
                </a:ext>
              </a:extLst>
            </p:cNvPr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793542" y="118162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12696C8-0B22-4E2C-A172-811ED899708B}"/>
              </a:ext>
            </a:extLst>
          </p:cNvPr>
          <p:cNvGrpSpPr/>
          <p:nvPr/>
        </p:nvGrpSpPr>
        <p:grpSpPr>
          <a:xfrm>
            <a:off x="1466850" y="403303"/>
            <a:ext cx="5514961" cy="625657"/>
            <a:chOff x="1619824" y="1639523"/>
            <a:chExt cx="5514961" cy="625657"/>
          </a:xfrm>
        </p:grpSpPr>
        <p:grpSp>
          <p:nvGrpSpPr>
            <p:cNvPr id="15" name="OfficePLUS.cn-5">
              <a:extLst>
                <a:ext uri="{FF2B5EF4-FFF2-40B4-BE49-F238E27FC236}">
                  <a16:creationId xmlns:a16="http://schemas.microsoft.com/office/drawing/2014/main" id="{5B90DD60-D315-4A63-BAE0-837788F19C49}"/>
                </a:ext>
              </a:extLst>
            </p:cNvPr>
            <p:cNvGrpSpPr/>
            <p:nvPr/>
          </p:nvGrpSpPr>
          <p:grpSpPr>
            <a:xfrm>
              <a:off x="1619824" y="1639523"/>
              <a:ext cx="4560008" cy="625657"/>
              <a:chOff x="820256" y="2123884"/>
              <a:chExt cx="4560008" cy="625657"/>
            </a:xfrm>
          </p:grpSpPr>
          <p:sp>
            <p:nvSpPr>
              <p:cNvPr id="18" name="OfficePLUS.cn-5-1">
                <a:extLst>
                  <a:ext uri="{FF2B5EF4-FFF2-40B4-BE49-F238E27FC236}">
                    <a16:creationId xmlns:a16="http://schemas.microsoft.com/office/drawing/2014/main" id="{0726BA52-CF25-4EAE-945D-62880449904B}"/>
                  </a:ext>
                </a:extLst>
              </p:cNvPr>
              <p:cNvSpPr txBox="1"/>
              <p:nvPr/>
            </p:nvSpPr>
            <p:spPr>
              <a:xfrm flipH="1">
                <a:off x="1553936" y="2123884"/>
                <a:ext cx="3826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304E3903-D26B-452B-9B0A-D54BB4A53678}"/>
                  </a:ext>
                </a:extLst>
              </p:cNvPr>
              <p:cNvGrpSpPr/>
              <p:nvPr/>
            </p:nvGrpSpPr>
            <p:grpSpPr>
              <a:xfrm>
                <a:off x="853271" y="2172153"/>
                <a:ext cx="577388" cy="577388"/>
                <a:chOff x="853271" y="2010228"/>
                <a:chExt cx="577388" cy="577388"/>
              </a:xfrm>
            </p:grpSpPr>
            <p:sp>
              <p:nvSpPr>
                <p:cNvPr id="21" name="OfficePLUS.cn-5-2">
                  <a:extLst>
                    <a:ext uri="{FF2B5EF4-FFF2-40B4-BE49-F238E27FC236}">
                      <a16:creationId xmlns:a16="http://schemas.microsoft.com/office/drawing/2014/main" id="{AACC2F24-B5CA-493B-98B1-EC7F204FF3A8}"/>
                    </a:ext>
                  </a:extLst>
                </p:cNvPr>
                <p:cNvSpPr/>
                <p:nvPr/>
              </p:nvSpPr>
              <p:spPr>
                <a:xfrm>
                  <a:off x="853271" y="2010228"/>
                  <a:ext cx="577388" cy="577388"/>
                </a:xfrm>
                <a:prstGeom prst="roundRect">
                  <a:avLst>
                    <a:gd name="adj" fmla="val 24915"/>
                  </a:avLst>
                </a:prstGeom>
                <a:solidFill>
                  <a:srgbClr val="556CFB"/>
                </a:solidFill>
                <a:ln>
                  <a:noFill/>
                </a:ln>
                <a:effectLst>
                  <a:outerShdw blurRad="127000" dist="63500" dir="13500003" rotWithShape="0">
                    <a:srgbClr val="C9D1FE">
                      <a:alpha val="8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ym typeface="+mn-lt"/>
                  </a:endParaRPr>
                </a:p>
              </p:txBody>
            </p:sp>
            <p:sp>
              <p:nvSpPr>
                <p:cNvPr id="22" name="OfficePLUS.cn-5-3">
                  <a:extLst>
                    <a:ext uri="{FF2B5EF4-FFF2-40B4-BE49-F238E27FC236}">
                      <a16:creationId xmlns:a16="http://schemas.microsoft.com/office/drawing/2014/main" id="{56708C47-FA14-440F-8A73-21B167B7CD38}"/>
                    </a:ext>
                  </a:extLst>
                </p:cNvPr>
                <p:cNvSpPr/>
                <p:nvPr/>
              </p:nvSpPr>
              <p:spPr>
                <a:xfrm>
                  <a:off x="853271" y="2010228"/>
                  <a:ext cx="577388" cy="577388"/>
                </a:xfrm>
                <a:prstGeom prst="roundRect">
                  <a:avLst>
                    <a:gd name="adj" fmla="val 24915"/>
                  </a:avLst>
                </a:prstGeom>
                <a:solidFill>
                  <a:srgbClr val="556CFB"/>
                </a:solidFill>
                <a:ln>
                  <a:noFill/>
                </a:ln>
                <a:effectLst>
                  <a:outerShdw blurRad="127000" dist="63500" dir="2700001" rotWithShape="0">
                    <a:schemeClr val="tx1">
                      <a:alpha val="2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ym typeface="+mn-lt"/>
                  </a:endParaRPr>
                </a:p>
              </p:txBody>
            </p:sp>
          </p:grpSp>
          <p:sp>
            <p:nvSpPr>
              <p:cNvPr id="20" name="OfficePLUS.cn-5-4">
                <a:extLst>
                  <a:ext uri="{FF2B5EF4-FFF2-40B4-BE49-F238E27FC236}">
                    <a16:creationId xmlns:a16="http://schemas.microsoft.com/office/drawing/2014/main" id="{E3FC5173-F752-4938-969C-6C19CBC25E5A}"/>
                  </a:ext>
                </a:extLst>
              </p:cNvPr>
              <p:cNvSpPr txBox="1"/>
              <p:nvPr/>
            </p:nvSpPr>
            <p:spPr>
              <a:xfrm>
                <a:off x="820256" y="2218287"/>
                <a:ext cx="662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阿里巴巴普惠体 B" panose="00020600040101010101" pitchFamily="18" charset="-122"/>
                    <a:cs typeface="阿里巴巴普惠体 B" panose="00020600040101010101" pitchFamily="18" charset="-122"/>
                    <a:sym typeface="+mn-lt"/>
                  </a:rPr>
                  <a:t>01</a:t>
                </a:r>
              </a:p>
            </p:txBody>
          </p:sp>
        </p:grpSp>
        <p:sp>
          <p:nvSpPr>
            <p:cNvPr id="16" name="OfficePLUS.cn-6-1">
              <a:extLst>
                <a:ext uri="{FF2B5EF4-FFF2-40B4-BE49-F238E27FC236}">
                  <a16:creationId xmlns:a16="http://schemas.microsoft.com/office/drawing/2014/main" id="{B0B4D6D3-D886-458F-BB9A-6C9D825D04EF}"/>
                </a:ext>
              </a:extLst>
            </p:cNvPr>
            <p:cNvSpPr txBox="1"/>
            <p:nvPr/>
          </p:nvSpPr>
          <p:spPr>
            <a:xfrm flipH="1">
              <a:off x="2346860" y="1790655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string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和</a:t>
              </a:r>
              <a:r>
                <a:rPr lang="en-US" altLang="zh-CN" sz="2400" dirty="0" err="1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edit_string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类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7371461-E82D-4C9D-BD79-051E06D1CD58}"/>
              </a:ext>
            </a:extLst>
          </p:cNvPr>
          <p:cNvSpPr txBox="1"/>
          <p:nvPr/>
        </p:nvSpPr>
        <p:spPr>
          <a:xfrm>
            <a:off x="784121" y="1686832"/>
            <a:ext cx="106237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编写一个程序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一个简单的串类</a:t>
            </a:r>
            <a:r>
              <a:rPr lang="en-US" altLang="zh-CN" dirty="0"/>
              <a:t>S</a:t>
            </a:r>
            <a:r>
              <a:rPr lang="en-US" altLang="zh-CN" dirty="0">
                <a:effectLst/>
              </a:rPr>
              <a:t>tring</a:t>
            </a:r>
            <a:r>
              <a:rPr lang="zh-CN" altLang="en-US" dirty="0">
                <a:effectLst/>
              </a:rPr>
              <a:t>，包含设置字符串，返回字符串长度及内容等功能。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一个具有编辑功能的串类</a:t>
            </a:r>
            <a:r>
              <a:rPr lang="en-US" altLang="zh-CN" dirty="0" err="1">
                <a:effectLst/>
              </a:rPr>
              <a:t>edit_string</a:t>
            </a:r>
            <a:r>
              <a:rPr lang="zh-CN" altLang="en-US" dirty="0">
                <a:effectLst/>
              </a:rPr>
              <a:t>，它的基类是</a:t>
            </a:r>
            <a:r>
              <a:rPr lang="en-US" altLang="zh-CN" dirty="0">
                <a:effectLst/>
              </a:rPr>
              <a:t>string</a:t>
            </a:r>
            <a:r>
              <a:rPr lang="zh-CN" altLang="en-US" dirty="0">
                <a:effectLst/>
              </a:rPr>
              <a:t>，在其中设置一个</a:t>
            </a:r>
            <a:r>
              <a:rPr lang="en-US" altLang="zh-CN" dirty="0"/>
              <a:t>cursor</a:t>
            </a:r>
            <a:r>
              <a:rPr lang="zh-CN" altLang="en-US" dirty="0">
                <a:effectLst/>
              </a:rPr>
              <a:t>，使其能支持在</a:t>
            </a:r>
            <a:r>
              <a:rPr lang="en-US" altLang="zh-CN" dirty="0"/>
              <a:t>cursor</a:t>
            </a:r>
            <a:r>
              <a:rPr lang="zh-CN" altLang="en-US" dirty="0">
                <a:effectLst/>
              </a:rPr>
              <a:t>处的</a:t>
            </a:r>
            <a:endParaRPr lang="en-US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插入</a:t>
            </a:r>
            <a:endParaRPr lang="en-US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替换</a:t>
            </a:r>
            <a:endParaRPr lang="en-US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删除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793542" y="1022376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4" name="OfficePLUS.cn-6">
            <a:extLst>
              <a:ext uri="{FF2B5EF4-FFF2-40B4-BE49-F238E27FC236}">
                <a16:creationId xmlns:a16="http://schemas.microsoft.com/office/drawing/2014/main" id="{0C023A2B-D837-4E5E-82DE-D3E319892728}"/>
              </a:ext>
            </a:extLst>
          </p:cNvPr>
          <p:cNvGrpSpPr/>
          <p:nvPr/>
        </p:nvGrpSpPr>
        <p:grpSpPr>
          <a:xfrm>
            <a:off x="1622378" y="488449"/>
            <a:ext cx="662469" cy="577388"/>
            <a:chOff x="820256" y="3581853"/>
            <a:chExt cx="662469" cy="57738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EBDF3B1-EF79-4E97-BD96-8165F2911A1B}"/>
                </a:ext>
              </a:extLst>
            </p:cNvPr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38" name="OfficePLUS.cn-6-2">
                <a:extLst>
                  <a:ext uri="{FF2B5EF4-FFF2-40B4-BE49-F238E27FC236}">
                    <a16:creationId xmlns:a16="http://schemas.microsoft.com/office/drawing/2014/main" id="{E70B2A9E-E779-440B-A77A-9A0A3B5B9301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9" name="OfficePLUS.cn-6-3">
                <a:extLst>
                  <a:ext uri="{FF2B5EF4-FFF2-40B4-BE49-F238E27FC236}">
                    <a16:creationId xmlns:a16="http://schemas.microsoft.com/office/drawing/2014/main" id="{DCFFCBF7-2C7D-46C0-B133-661A05785BB9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7" name="OfficePLUS.cn-6-4">
              <a:extLst>
                <a:ext uri="{FF2B5EF4-FFF2-40B4-BE49-F238E27FC236}">
                  <a16:creationId xmlns:a16="http://schemas.microsoft.com/office/drawing/2014/main" id="{E2731AF3-DC17-4BFB-BE57-6CD2B2EB7193}"/>
                </a:ext>
              </a:extLst>
            </p:cNvPr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1729716-1461-48E0-9586-831FC46BA4DC}"/>
              </a:ext>
            </a:extLst>
          </p:cNvPr>
          <p:cNvSpPr txBox="1"/>
          <p:nvPr/>
        </p:nvSpPr>
        <p:spPr>
          <a:xfrm>
            <a:off x="1041400" y="1561137"/>
            <a:ext cx="8388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编写一个评选优秀教师和学生的程序。</a:t>
            </a:r>
          </a:p>
        </p:txBody>
      </p:sp>
      <p:sp>
        <p:nvSpPr>
          <p:cNvPr id="16" name="OfficePLUS.cn-7-1">
            <a:extLst>
              <a:ext uri="{FF2B5EF4-FFF2-40B4-BE49-F238E27FC236}">
                <a16:creationId xmlns:a16="http://schemas.microsoft.com/office/drawing/2014/main" id="{7101DEF0-7EB4-4A13-859F-227C71EE52A0}"/>
              </a:ext>
            </a:extLst>
          </p:cNvPr>
          <p:cNvSpPr txBox="1"/>
          <p:nvPr/>
        </p:nvSpPr>
        <p:spPr>
          <a:xfrm flipH="1">
            <a:off x="2265796" y="511232"/>
            <a:ext cx="64506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评选优秀教师和学生</a:t>
            </a:r>
            <a:endParaRPr sz="2400" dirty="0"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4E7B5-7887-45A1-B30F-8C07B3EF5C5C}"/>
              </a:ext>
            </a:extLst>
          </p:cNvPr>
          <p:cNvSpPr/>
          <p:nvPr/>
        </p:nvSpPr>
        <p:spPr>
          <a:xfrm>
            <a:off x="4564787" y="2253717"/>
            <a:ext cx="3500581" cy="111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类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Base</a:t>
            </a: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纯虚函数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isGood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()=0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D7BF7D-D427-44F1-A3D3-95695BB2FD1F}"/>
              </a:ext>
            </a:extLst>
          </p:cNvPr>
          <p:cNvSpPr/>
          <p:nvPr/>
        </p:nvSpPr>
        <p:spPr>
          <a:xfrm>
            <a:off x="1924918" y="4015300"/>
            <a:ext cx="3500581" cy="111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类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Student</a:t>
            </a: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纯虚函数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isGood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实现，若考试成绩超过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90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分，则返回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true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424B04-ECB0-484B-9080-2CE6D6307605}"/>
              </a:ext>
            </a:extLst>
          </p:cNvPr>
          <p:cNvSpPr/>
          <p:nvPr/>
        </p:nvSpPr>
        <p:spPr>
          <a:xfrm>
            <a:off x="7235827" y="4015300"/>
            <a:ext cx="3500581" cy="111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类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Teacher</a:t>
            </a: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纯虚函数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isGood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实现，若一年发表论文超过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3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篇，则返回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true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1013B1B-56B6-4A6E-B903-AD878D644303}"/>
              </a:ext>
            </a:extLst>
          </p:cNvPr>
          <p:cNvCxnSpPr>
            <a:endCxn id="7" idx="2"/>
          </p:cNvCxnSpPr>
          <p:nvPr/>
        </p:nvCxnSpPr>
        <p:spPr>
          <a:xfrm flipV="1">
            <a:off x="3675208" y="3373626"/>
            <a:ext cx="2639870" cy="64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1923E7-502D-4E17-BBBB-CEC88DF2F7F5}"/>
              </a:ext>
            </a:extLst>
          </p:cNvPr>
          <p:cNvCxnSpPr>
            <a:stCxn id="20" idx="0"/>
            <a:endCxn id="7" idx="2"/>
          </p:cNvCxnSpPr>
          <p:nvPr/>
        </p:nvCxnSpPr>
        <p:spPr>
          <a:xfrm flipH="1" flipV="1">
            <a:off x="6315078" y="3373626"/>
            <a:ext cx="2671040" cy="64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793542" y="1022376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详细设计：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4" name="OfficePLUS.cn-6">
            <a:extLst>
              <a:ext uri="{FF2B5EF4-FFF2-40B4-BE49-F238E27FC236}">
                <a16:creationId xmlns:a16="http://schemas.microsoft.com/office/drawing/2014/main" id="{0C023A2B-D837-4E5E-82DE-D3E319892728}"/>
              </a:ext>
            </a:extLst>
          </p:cNvPr>
          <p:cNvGrpSpPr/>
          <p:nvPr/>
        </p:nvGrpSpPr>
        <p:grpSpPr>
          <a:xfrm>
            <a:off x="1622378" y="488449"/>
            <a:ext cx="662469" cy="577388"/>
            <a:chOff x="820256" y="3581853"/>
            <a:chExt cx="662469" cy="57738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EBDF3B1-EF79-4E97-BD96-8165F2911A1B}"/>
                </a:ext>
              </a:extLst>
            </p:cNvPr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38" name="OfficePLUS.cn-6-2">
                <a:extLst>
                  <a:ext uri="{FF2B5EF4-FFF2-40B4-BE49-F238E27FC236}">
                    <a16:creationId xmlns:a16="http://schemas.microsoft.com/office/drawing/2014/main" id="{E70B2A9E-E779-440B-A77A-9A0A3B5B9301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9" name="OfficePLUS.cn-6-3">
                <a:extLst>
                  <a:ext uri="{FF2B5EF4-FFF2-40B4-BE49-F238E27FC236}">
                    <a16:creationId xmlns:a16="http://schemas.microsoft.com/office/drawing/2014/main" id="{DCFFCBF7-2C7D-46C0-B133-661A05785BB9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7" name="OfficePLUS.cn-6-4">
              <a:extLst>
                <a:ext uri="{FF2B5EF4-FFF2-40B4-BE49-F238E27FC236}">
                  <a16:creationId xmlns:a16="http://schemas.microsoft.com/office/drawing/2014/main" id="{E2731AF3-DC17-4BFB-BE57-6CD2B2EB7193}"/>
                </a:ext>
              </a:extLst>
            </p:cNvPr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sp>
        <p:nvSpPr>
          <p:cNvPr id="16" name="OfficePLUS.cn-7-1">
            <a:extLst>
              <a:ext uri="{FF2B5EF4-FFF2-40B4-BE49-F238E27FC236}">
                <a16:creationId xmlns:a16="http://schemas.microsoft.com/office/drawing/2014/main" id="{7101DEF0-7EB4-4A13-859F-227C71EE52A0}"/>
              </a:ext>
            </a:extLst>
          </p:cNvPr>
          <p:cNvSpPr txBox="1"/>
          <p:nvPr/>
        </p:nvSpPr>
        <p:spPr>
          <a:xfrm flipH="1">
            <a:off x="2265796" y="511232"/>
            <a:ext cx="64506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评选优秀教师和学生</a:t>
            </a:r>
            <a:endParaRPr sz="2400" dirty="0"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4E7B5-7887-45A1-B30F-8C07B3EF5C5C}"/>
              </a:ext>
            </a:extLst>
          </p:cNvPr>
          <p:cNvSpPr/>
          <p:nvPr/>
        </p:nvSpPr>
        <p:spPr>
          <a:xfrm>
            <a:off x="3962401" y="1930469"/>
            <a:ext cx="3500581" cy="1535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类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Base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char name[8]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getName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():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输入姓名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printName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():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打印姓名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纯虚函数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isGood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()=0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D7BF7D-D427-44F1-A3D3-95695BB2FD1F}"/>
              </a:ext>
            </a:extLst>
          </p:cNvPr>
          <p:cNvSpPr/>
          <p:nvPr/>
        </p:nvSpPr>
        <p:spPr>
          <a:xfrm>
            <a:off x="1322532" y="4424934"/>
            <a:ext cx="3500581" cy="1535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类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Student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int num;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getNum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：输入成绩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纯虚函数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isGood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实现，若考试成绩超过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90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分，则返回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true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424B04-ECB0-484B-9080-2CE6D6307605}"/>
              </a:ext>
            </a:extLst>
          </p:cNvPr>
          <p:cNvSpPr/>
          <p:nvPr/>
        </p:nvSpPr>
        <p:spPr>
          <a:xfrm>
            <a:off x="6633441" y="4424934"/>
            <a:ext cx="3500581" cy="15356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类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Teacher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int num;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getNum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():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输入发表论文数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纯虚函数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isGood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()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实现，若一年发表论文超过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3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篇，则返回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true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1923E7-502D-4E17-BBBB-CEC88DF2F7F5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H="1" flipV="1">
            <a:off x="5712692" y="3466072"/>
            <a:ext cx="2671040" cy="95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994774-06C6-4A54-A435-472A56C2A47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3072823" y="3466072"/>
            <a:ext cx="2639869" cy="95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2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793542" y="1022376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4" name="OfficePLUS.cn-6">
            <a:extLst>
              <a:ext uri="{FF2B5EF4-FFF2-40B4-BE49-F238E27FC236}">
                <a16:creationId xmlns:a16="http://schemas.microsoft.com/office/drawing/2014/main" id="{0C023A2B-D837-4E5E-82DE-D3E319892728}"/>
              </a:ext>
            </a:extLst>
          </p:cNvPr>
          <p:cNvGrpSpPr/>
          <p:nvPr/>
        </p:nvGrpSpPr>
        <p:grpSpPr>
          <a:xfrm>
            <a:off x="1622378" y="440180"/>
            <a:ext cx="5521604" cy="625657"/>
            <a:chOff x="820256" y="3533584"/>
            <a:chExt cx="5521604" cy="625657"/>
          </a:xfrm>
        </p:grpSpPr>
        <p:sp>
          <p:nvSpPr>
            <p:cNvPr id="35" name="OfficePLUS.cn-6-1">
              <a:extLst>
                <a:ext uri="{FF2B5EF4-FFF2-40B4-BE49-F238E27FC236}">
                  <a16:creationId xmlns:a16="http://schemas.microsoft.com/office/drawing/2014/main" id="{18621D97-4A68-4DE1-A121-B99ABA5EF87A}"/>
                </a:ext>
              </a:extLst>
            </p:cNvPr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图书和杂志销售管理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EBDF3B1-EF79-4E97-BD96-8165F2911A1B}"/>
                </a:ext>
              </a:extLst>
            </p:cNvPr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38" name="OfficePLUS.cn-6-2">
                <a:extLst>
                  <a:ext uri="{FF2B5EF4-FFF2-40B4-BE49-F238E27FC236}">
                    <a16:creationId xmlns:a16="http://schemas.microsoft.com/office/drawing/2014/main" id="{E70B2A9E-E779-440B-A77A-9A0A3B5B9301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9" name="OfficePLUS.cn-6-3">
                <a:extLst>
                  <a:ext uri="{FF2B5EF4-FFF2-40B4-BE49-F238E27FC236}">
                    <a16:creationId xmlns:a16="http://schemas.microsoft.com/office/drawing/2014/main" id="{DCFFCBF7-2C7D-46C0-B133-661A05785BB9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7" name="OfficePLUS.cn-6-4">
              <a:extLst>
                <a:ext uri="{FF2B5EF4-FFF2-40B4-BE49-F238E27FC236}">
                  <a16:creationId xmlns:a16="http://schemas.microsoft.com/office/drawing/2014/main" id="{E2731AF3-DC17-4BFB-BE57-6CD2B2EB7193}"/>
                </a:ext>
              </a:extLst>
            </p:cNvPr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1729716-1461-48E0-9586-831FC46BA4DC}"/>
              </a:ext>
            </a:extLst>
          </p:cNvPr>
          <p:cNvSpPr txBox="1"/>
          <p:nvPr/>
        </p:nvSpPr>
        <p:spPr>
          <a:xfrm>
            <a:off x="1041400" y="1561137"/>
            <a:ext cx="8388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编写一个程序实现图书和杂志销售管理。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当输入一系列图书和杂志销售记录后，将销售良好的图书和杂志名称显示出来。销售良好指的是每月销售</a:t>
            </a:r>
            <a:r>
              <a:rPr lang="en-US" altLang="zh-CN" dirty="0">
                <a:effectLst/>
              </a:rPr>
              <a:t>500</a:t>
            </a:r>
            <a:r>
              <a:rPr lang="zh-CN" altLang="en-US" dirty="0">
                <a:effectLst/>
              </a:rPr>
              <a:t>本以上，杂志每月</a:t>
            </a:r>
            <a:r>
              <a:rPr lang="en-US" altLang="zh-CN" dirty="0">
                <a:effectLst/>
              </a:rPr>
              <a:t>2500</a:t>
            </a:r>
            <a:r>
              <a:rPr lang="zh-CN" altLang="en-US" dirty="0">
                <a:effectLst/>
              </a:rPr>
              <a:t>本以上。</a:t>
            </a:r>
          </a:p>
        </p:txBody>
      </p:sp>
      <p:sp>
        <p:nvSpPr>
          <p:cNvPr id="43" name="OfficePLUS.cn-6">
            <a:extLst>
              <a:ext uri="{FF2B5EF4-FFF2-40B4-BE49-F238E27FC236}">
                <a16:creationId xmlns:a16="http://schemas.microsoft.com/office/drawing/2014/main" id="{21932405-EAD9-4C93-8974-5AA4331C21AA}"/>
              </a:ext>
            </a:extLst>
          </p:cNvPr>
          <p:cNvSpPr/>
          <p:nvPr/>
        </p:nvSpPr>
        <p:spPr>
          <a:xfrm>
            <a:off x="793542" y="2998871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958431-6A6C-4F54-B7AF-A700CDA1CE5E}"/>
              </a:ext>
            </a:extLst>
          </p:cNvPr>
          <p:cNvSpPr txBox="1"/>
          <p:nvPr/>
        </p:nvSpPr>
        <p:spPr>
          <a:xfrm>
            <a:off x="1092200" y="3745537"/>
            <a:ext cx="8388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与上一题类似，按照相同思路设计即可。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4" name="OfficePLUS.cn-6">
            <a:extLst>
              <a:ext uri="{FF2B5EF4-FFF2-40B4-BE49-F238E27FC236}">
                <a16:creationId xmlns:a16="http://schemas.microsoft.com/office/drawing/2014/main" id="{0C023A2B-D837-4E5E-82DE-D3E319892728}"/>
              </a:ext>
            </a:extLst>
          </p:cNvPr>
          <p:cNvGrpSpPr/>
          <p:nvPr/>
        </p:nvGrpSpPr>
        <p:grpSpPr>
          <a:xfrm>
            <a:off x="1622378" y="440180"/>
            <a:ext cx="5521604" cy="625657"/>
            <a:chOff x="820256" y="3533584"/>
            <a:chExt cx="5521604" cy="625657"/>
          </a:xfrm>
        </p:grpSpPr>
        <p:sp>
          <p:nvSpPr>
            <p:cNvPr id="35" name="OfficePLUS.cn-6-1">
              <a:extLst>
                <a:ext uri="{FF2B5EF4-FFF2-40B4-BE49-F238E27FC236}">
                  <a16:creationId xmlns:a16="http://schemas.microsoft.com/office/drawing/2014/main" id="{18621D97-4A68-4DE1-A121-B99ABA5EF87A}"/>
                </a:ext>
              </a:extLst>
            </p:cNvPr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i="0" dirty="0">
                  <a:solidFill>
                    <a:srgbClr val="231F17"/>
                  </a:solidFill>
                  <a:effectLst/>
                  <a:latin typeface="Lucida Grande"/>
                </a:rPr>
                <a:t>学生信息处理程序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EBDF3B1-EF79-4E97-BD96-8165F2911A1B}"/>
                </a:ext>
              </a:extLst>
            </p:cNvPr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38" name="OfficePLUS.cn-6-2">
                <a:extLst>
                  <a:ext uri="{FF2B5EF4-FFF2-40B4-BE49-F238E27FC236}">
                    <a16:creationId xmlns:a16="http://schemas.microsoft.com/office/drawing/2014/main" id="{E70B2A9E-E779-440B-A77A-9A0A3B5B9301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9" name="OfficePLUS.cn-6-3">
                <a:extLst>
                  <a:ext uri="{FF2B5EF4-FFF2-40B4-BE49-F238E27FC236}">
                    <a16:creationId xmlns:a16="http://schemas.microsoft.com/office/drawing/2014/main" id="{DCFFCBF7-2C7D-46C0-B133-661A05785BB9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7" name="OfficePLUS.cn-6-4">
              <a:extLst>
                <a:ext uri="{FF2B5EF4-FFF2-40B4-BE49-F238E27FC236}">
                  <a16:creationId xmlns:a16="http://schemas.microsoft.com/office/drawing/2014/main" id="{E2731AF3-DC17-4BFB-BE57-6CD2B2EB7193}"/>
                </a:ext>
              </a:extLst>
            </p:cNvPr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04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0BB9AA6-187B-4288-9433-944E998BA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9" r="26583"/>
          <a:stretch/>
        </p:blipFill>
        <p:spPr>
          <a:xfrm>
            <a:off x="0" y="1263297"/>
            <a:ext cx="5293837" cy="5360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53826C-EAC4-4CA7-8C21-6326A717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73" y="1416165"/>
            <a:ext cx="6967200" cy="470523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B0F02A1-DF6C-4E15-80C3-FCF027460E7A}"/>
              </a:ext>
            </a:extLst>
          </p:cNvPr>
          <p:cNvSpPr/>
          <p:nvPr/>
        </p:nvSpPr>
        <p:spPr>
          <a:xfrm>
            <a:off x="2646918" y="2062252"/>
            <a:ext cx="1985131" cy="1320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可以用头文件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cstring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和</a:t>
            </a:r>
            <a:r>
              <a:rPr lang="en-US" altLang="zh-CN" sz="1400" b="1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sstream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18C5E9-D733-427D-B2CF-EA4423D004CE}"/>
              </a:ext>
            </a:extLst>
          </p:cNvPr>
          <p:cNvSpPr txBox="1"/>
          <p:nvPr/>
        </p:nvSpPr>
        <p:spPr>
          <a:xfrm>
            <a:off x="5200534" y="4852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hlinkClick r:id="rId4"/>
              </a:rPr>
              <a:t>http://cxsjsxmooc.openjudge.cn/2022t3spring/005/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770452-8676-4F1F-AC10-E7B51A0B2638}"/>
              </a:ext>
            </a:extLst>
          </p:cNvPr>
          <p:cNvCxnSpPr>
            <a:stCxn id="12" idx="1"/>
          </p:cNvCxnSpPr>
          <p:nvPr/>
        </p:nvCxnSpPr>
        <p:spPr>
          <a:xfrm flipH="1">
            <a:off x="1953612" y="2722652"/>
            <a:ext cx="693306" cy="31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4" name="OfficePLUS.cn-6">
            <a:extLst>
              <a:ext uri="{FF2B5EF4-FFF2-40B4-BE49-F238E27FC236}">
                <a16:creationId xmlns:a16="http://schemas.microsoft.com/office/drawing/2014/main" id="{0C023A2B-D837-4E5E-82DE-D3E319892728}"/>
              </a:ext>
            </a:extLst>
          </p:cNvPr>
          <p:cNvGrpSpPr/>
          <p:nvPr/>
        </p:nvGrpSpPr>
        <p:grpSpPr>
          <a:xfrm>
            <a:off x="1622378" y="440180"/>
            <a:ext cx="5521604" cy="625657"/>
            <a:chOff x="820256" y="3533584"/>
            <a:chExt cx="5521604" cy="625657"/>
          </a:xfrm>
        </p:grpSpPr>
        <p:sp>
          <p:nvSpPr>
            <p:cNvPr id="35" name="OfficePLUS.cn-6-1">
              <a:extLst>
                <a:ext uri="{FF2B5EF4-FFF2-40B4-BE49-F238E27FC236}">
                  <a16:creationId xmlns:a16="http://schemas.microsoft.com/office/drawing/2014/main" id="{18621D97-4A68-4DE1-A121-B99ABA5EF87A}"/>
                </a:ext>
              </a:extLst>
            </p:cNvPr>
            <p:cNvSpPr txBox="1"/>
            <p:nvPr/>
          </p:nvSpPr>
          <p:spPr>
            <a:xfrm flipH="1">
              <a:off x="1553935" y="3533584"/>
              <a:ext cx="4787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effectLst/>
                </a:rPr>
                <a:t>继承</a:t>
              </a:r>
              <a:r>
                <a:rPr lang="en-GB" altLang="zh-CN" sz="2400" b="1" dirty="0" err="1">
                  <a:effectLst/>
                </a:rPr>
                <a:t>strin</a:t>
              </a:r>
              <a:r>
                <a:rPr lang="en-US" altLang="zh-CN" sz="2400" b="1" dirty="0">
                  <a:effectLst/>
                </a:rPr>
                <a:t>g</a:t>
              </a:r>
              <a:r>
                <a:rPr lang="zh-CN" altLang="en-US" sz="2400" b="1" dirty="0">
                  <a:effectLst/>
                </a:rPr>
                <a:t>的</a:t>
              </a:r>
              <a:r>
                <a:rPr lang="en-GB" altLang="zh-CN" sz="2400" b="1" dirty="0" err="1">
                  <a:effectLst/>
                </a:rPr>
                <a:t>mystring</a:t>
              </a:r>
              <a:endParaRPr lang="en-GB" altLang="zh-CN" sz="2400" b="1" dirty="0">
                <a:effectLst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EBDF3B1-EF79-4E97-BD96-8165F2911A1B}"/>
                </a:ext>
              </a:extLst>
            </p:cNvPr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38" name="OfficePLUS.cn-6-2">
                <a:extLst>
                  <a:ext uri="{FF2B5EF4-FFF2-40B4-BE49-F238E27FC236}">
                    <a16:creationId xmlns:a16="http://schemas.microsoft.com/office/drawing/2014/main" id="{E70B2A9E-E779-440B-A77A-9A0A3B5B9301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9" name="OfficePLUS.cn-6-3">
                <a:extLst>
                  <a:ext uri="{FF2B5EF4-FFF2-40B4-BE49-F238E27FC236}">
                    <a16:creationId xmlns:a16="http://schemas.microsoft.com/office/drawing/2014/main" id="{DCFFCBF7-2C7D-46C0-B133-661A05785BB9}"/>
                  </a:ext>
                </a:extLst>
              </p:cNvPr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7" name="OfficePLUS.cn-6-4">
              <a:extLst>
                <a:ext uri="{FF2B5EF4-FFF2-40B4-BE49-F238E27FC236}">
                  <a16:creationId xmlns:a16="http://schemas.microsoft.com/office/drawing/2014/main" id="{E2731AF3-DC17-4BFB-BE57-6CD2B2EB7193}"/>
                </a:ext>
              </a:extLst>
            </p:cNvPr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05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7268E6F-9CBA-4DED-929E-EC78C74E6E30}"/>
              </a:ext>
            </a:extLst>
          </p:cNvPr>
          <p:cNvSpPr txBox="1"/>
          <p:nvPr/>
        </p:nvSpPr>
        <p:spPr>
          <a:xfrm>
            <a:off x="5473700" y="486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http://cxsjsxmooc.openjudge.cn/2022t3spring/020/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CA2F4A-19FC-4F63-B6D3-79C288EC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258948"/>
            <a:ext cx="2981741" cy="1371791"/>
          </a:xfrm>
          <a:prstGeom prst="rect">
            <a:avLst/>
          </a:prstGeom>
        </p:spPr>
      </p:pic>
      <p:sp>
        <p:nvSpPr>
          <p:cNvPr id="25" name="OfficePLUS.cn-6">
            <a:extLst>
              <a:ext uri="{FF2B5EF4-FFF2-40B4-BE49-F238E27FC236}">
                <a16:creationId xmlns:a16="http://schemas.microsoft.com/office/drawing/2014/main" id="{98185DA2-480D-412E-9704-A9D10A4D49FB}"/>
              </a:ext>
            </a:extLst>
          </p:cNvPr>
          <p:cNvSpPr/>
          <p:nvPr/>
        </p:nvSpPr>
        <p:spPr>
          <a:xfrm>
            <a:off x="622300" y="1452686"/>
            <a:ext cx="11004758" cy="12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    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	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A78EFC-4559-46D3-AD2C-FBB31B2FC24A}"/>
              </a:ext>
            </a:extLst>
          </p:cNvPr>
          <p:cNvSpPr txBox="1"/>
          <p:nvPr/>
        </p:nvSpPr>
        <p:spPr>
          <a:xfrm>
            <a:off x="1092200" y="3975336"/>
            <a:ext cx="9265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补充无参构造函数、有参构造函数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重写括号运算符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s(1,10)</a:t>
            </a:r>
            <a:r>
              <a:rPr lang="zh-CN" altLang="en-US" dirty="0"/>
              <a:t>返回</a:t>
            </a:r>
            <a:r>
              <a:rPr lang="en-US" altLang="zh-CN" dirty="0"/>
              <a:t>s</a:t>
            </a:r>
            <a:r>
              <a:rPr lang="zh-CN" altLang="en-US" dirty="0"/>
              <a:t>的子串</a:t>
            </a:r>
            <a:r>
              <a:rPr lang="en-US" altLang="zh-CN" dirty="0"/>
              <a:t>(</a:t>
            </a:r>
            <a:r>
              <a:rPr lang="zh-CN" altLang="en-US" dirty="0"/>
              <a:t>下标从</a:t>
            </a:r>
            <a:r>
              <a:rPr lang="en-US" altLang="zh-CN" dirty="0"/>
              <a:t>1</a:t>
            </a:r>
            <a:r>
              <a:rPr lang="zh-CN" altLang="en-US" dirty="0"/>
              <a:t>开始，长度为</a:t>
            </a:r>
            <a:r>
              <a:rPr lang="en-US" altLang="zh-CN" dirty="0"/>
              <a:t>10)</a:t>
            </a:r>
            <a:r>
              <a:rPr lang="zh-CN" altLang="en-US" dirty="0"/>
              <a:t>：调用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 err="1"/>
              <a:t>substr</a:t>
            </a:r>
            <a:r>
              <a:rPr lang="zh-CN" altLang="en-US" dirty="0"/>
              <a:t>函数即可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b="1" dirty="0"/>
              <a:t>注：</a:t>
            </a:r>
            <a:r>
              <a:rPr lang="zh-CN" altLang="en-US" dirty="0"/>
              <a:t>无需使用</a:t>
            </a:r>
            <a:r>
              <a:rPr lang="en-US" altLang="zh-CN" dirty="0"/>
              <a:t>char</a:t>
            </a:r>
            <a:r>
              <a:rPr lang="zh-CN" altLang="en-US" dirty="0"/>
              <a:t>数组来实现，都继承基类</a:t>
            </a:r>
            <a:r>
              <a:rPr lang="en-US" altLang="zh-CN" dirty="0"/>
              <a:t>string</a:t>
            </a:r>
            <a:r>
              <a:rPr lang="zh-CN" altLang="en-US" dirty="0"/>
              <a:t>即可</a:t>
            </a:r>
            <a:endParaRPr lang="zh-CN" alt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965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125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spcFirstLastPara="1" wrap="square" lIns="91433" tIns="45700" rIns="91433" bIns="45700" rtlCol="0" anchor="ctr" anchorCtr="0">
        <a:noAutofit/>
      </a:bodyPr>
      <a:lstStyle>
        <a:defPPr algn="l">
          <a:lnSpc>
            <a:spcPct val="150000"/>
          </a:lnSpc>
          <a:defRPr sz="1400" b="1" dirty="0">
            <a:latin typeface="黑体" panose="02010609060101010101" pitchFamily="49" charset="-122"/>
            <a:ea typeface="黑体" panose="02010609060101010101" pitchFamily="49" charset="-122"/>
            <a:cs typeface="Calibri" panose="020F0502020204030204"/>
            <a:sym typeface="+mn-l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434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Lucida Grande</vt:lpstr>
      <vt:lpstr>阿里巴巴普惠体 B</vt:lpstr>
      <vt:lpstr>阿里巴巴普惠体 L</vt:lpstr>
      <vt:lpstr>等线</vt:lpstr>
      <vt:lpstr>黑体</vt:lpstr>
      <vt:lpstr>微软雅黑</vt:lpstr>
      <vt:lpstr>微软雅黑 Light</vt:lpstr>
      <vt:lpstr>Arial</vt:lpstr>
      <vt:lpstr>Calibri</vt:lpstr>
      <vt:lpstr>Century Gothic</vt:lpstr>
      <vt:lpstr>Segoe UI Light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zhhaiwei</cp:lastModifiedBy>
  <cp:revision>133</cp:revision>
  <dcterms:created xsi:type="dcterms:W3CDTF">2020-08-26T05:38:00Z</dcterms:created>
  <dcterms:modified xsi:type="dcterms:W3CDTF">2022-04-12T08:26:26Z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