
<file path=[Content_Types].xml><?xml version="1.0" encoding="utf-8"?>
<Types xmlns="http://schemas.openxmlformats.org/package/2006/content-types">
  <Default Extension="wav" ContentType="audio/x-wav"/>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216"/>
  </p:handoutMasterIdLst>
  <p:sldIdLst>
    <p:sldId id="790" r:id="rId3"/>
    <p:sldId id="731" r:id="rId4"/>
    <p:sldId id="748" r:id="rId6"/>
    <p:sldId id="763" r:id="rId7"/>
    <p:sldId id="752" r:id="rId8"/>
    <p:sldId id="527" r:id="rId9"/>
    <p:sldId id="528" r:id="rId10"/>
    <p:sldId id="529" r:id="rId11"/>
    <p:sldId id="530" r:id="rId12"/>
    <p:sldId id="532" r:id="rId13"/>
    <p:sldId id="533" r:id="rId14"/>
    <p:sldId id="534" r:id="rId15"/>
    <p:sldId id="535" r:id="rId16"/>
    <p:sldId id="538" r:id="rId17"/>
    <p:sldId id="628" r:id="rId18"/>
    <p:sldId id="540" r:id="rId19"/>
    <p:sldId id="751" r:id="rId20"/>
    <p:sldId id="539" r:id="rId21"/>
    <p:sldId id="541" r:id="rId22"/>
    <p:sldId id="542" r:id="rId23"/>
    <p:sldId id="543" r:id="rId24"/>
    <p:sldId id="553" r:id="rId25"/>
    <p:sldId id="753" r:id="rId26"/>
    <p:sldId id="544" r:id="rId27"/>
    <p:sldId id="545" r:id="rId28"/>
    <p:sldId id="546" r:id="rId29"/>
    <p:sldId id="630" r:id="rId30"/>
    <p:sldId id="554" r:id="rId31"/>
    <p:sldId id="631" r:id="rId32"/>
    <p:sldId id="754" r:id="rId33"/>
    <p:sldId id="755" r:id="rId34"/>
    <p:sldId id="547" r:id="rId35"/>
    <p:sldId id="555" r:id="rId36"/>
    <p:sldId id="548" r:id="rId37"/>
    <p:sldId id="556" r:id="rId38"/>
    <p:sldId id="557" r:id="rId39"/>
    <p:sldId id="558" r:id="rId40"/>
    <p:sldId id="559" r:id="rId41"/>
    <p:sldId id="560" r:id="rId42"/>
    <p:sldId id="550" r:id="rId43"/>
    <p:sldId id="562" r:id="rId44"/>
    <p:sldId id="551" r:id="rId45"/>
    <p:sldId id="552" r:id="rId46"/>
    <p:sldId id="600" r:id="rId47"/>
    <p:sldId id="601" r:id="rId48"/>
    <p:sldId id="602" r:id="rId49"/>
    <p:sldId id="603" r:id="rId50"/>
    <p:sldId id="702" r:id="rId51"/>
    <p:sldId id="808" r:id="rId52"/>
    <p:sldId id="762" r:id="rId53"/>
    <p:sldId id="809" r:id="rId54"/>
    <p:sldId id="699" r:id="rId55"/>
    <p:sldId id="564" r:id="rId56"/>
    <p:sldId id="700" r:id="rId57"/>
    <p:sldId id="572" r:id="rId58"/>
    <p:sldId id="584" r:id="rId59"/>
    <p:sldId id="585" r:id="rId60"/>
    <p:sldId id="586" r:id="rId61"/>
    <p:sldId id="810" r:id="rId62"/>
    <p:sldId id="757" r:id="rId63"/>
    <p:sldId id="588" r:id="rId64"/>
    <p:sldId id="587" r:id="rId65"/>
    <p:sldId id="565" r:id="rId66"/>
    <p:sldId id="580" r:id="rId67"/>
    <p:sldId id="581" r:id="rId68"/>
    <p:sldId id="570" r:id="rId69"/>
    <p:sldId id="591" r:id="rId70"/>
    <p:sldId id="571" r:id="rId71"/>
    <p:sldId id="592" r:id="rId72"/>
    <p:sldId id="593" r:id="rId73"/>
    <p:sldId id="594" r:id="rId74"/>
    <p:sldId id="595" r:id="rId75"/>
    <p:sldId id="596" r:id="rId76"/>
    <p:sldId id="597" r:id="rId77"/>
    <p:sldId id="598" r:id="rId78"/>
    <p:sldId id="758" r:id="rId79"/>
    <p:sldId id="759" r:id="rId80"/>
    <p:sldId id="760" r:id="rId81"/>
    <p:sldId id="761" r:id="rId82"/>
    <p:sldId id="578" r:id="rId83"/>
    <p:sldId id="589" r:id="rId84"/>
    <p:sldId id="590" r:id="rId85"/>
    <p:sldId id="566" r:id="rId86"/>
    <p:sldId id="567" r:id="rId87"/>
    <p:sldId id="569" r:id="rId88"/>
    <p:sldId id="749" r:id="rId89"/>
    <p:sldId id="750" r:id="rId90"/>
    <p:sldId id="685" r:id="rId91"/>
    <p:sldId id="687" r:id="rId92"/>
    <p:sldId id="688" r:id="rId93"/>
    <p:sldId id="709" r:id="rId94"/>
    <p:sldId id="710" r:id="rId95"/>
    <p:sldId id="712" r:id="rId96"/>
    <p:sldId id="705" r:id="rId97"/>
    <p:sldId id="706" r:id="rId98"/>
    <p:sldId id="707" r:id="rId99"/>
    <p:sldId id="708" r:id="rId100"/>
    <p:sldId id="713" r:id="rId101"/>
    <p:sldId id="717" r:id="rId102"/>
    <p:sldId id="718" r:id="rId103"/>
    <p:sldId id="719" r:id="rId104"/>
    <p:sldId id="720" r:id="rId105"/>
    <p:sldId id="632" r:id="rId106"/>
    <p:sldId id="764" r:id="rId107"/>
    <p:sldId id="772" r:id="rId108"/>
    <p:sldId id="773" r:id="rId109"/>
    <p:sldId id="774" r:id="rId110"/>
    <p:sldId id="609" r:id="rId111"/>
    <p:sldId id="765" r:id="rId112"/>
    <p:sldId id="617" r:id="rId113"/>
    <p:sldId id="620" r:id="rId114"/>
    <p:sldId id="619" r:id="rId115"/>
    <p:sldId id="775" r:id="rId116"/>
    <p:sldId id="776" r:id="rId117"/>
    <p:sldId id="766" r:id="rId118"/>
    <p:sldId id="607" r:id="rId119"/>
    <p:sldId id="608" r:id="rId120"/>
    <p:sldId id="610" r:id="rId121"/>
    <p:sldId id="611" r:id="rId122"/>
    <p:sldId id="612" r:id="rId123"/>
    <p:sldId id="613" r:id="rId124"/>
    <p:sldId id="614" r:id="rId125"/>
    <p:sldId id="615" r:id="rId126"/>
    <p:sldId id="767" r:id="rId127"/>
    <p:sldId id="625" r:id="rId128"/>
    <p:sldId id="635" r:id="rId129"/>
    <p:sldId id="636" r:id="rId130"/>
    <p:sldId id="633" r:id="rId131"/>
    <p:sldId id="638" r:id="rId132"/>
    <p:sldId id="639" r:id="rId133"/>
    <p:sldId id="640" r:id="rId134"/>
    <p:sldId id="641" r:id="rId135"/>
    <p:sldId id="642" r:id="rId136"/>
    <p:sldId id="643" r:id="rId137"/>
    <p:sldId id="644" r:id="rId138"/>
    <p:sldId id="645" r:id="rId139"/>
    <p:sldId id="646" r:id="rId140"/>
    <p:sldId id="647" r:id="rId141"/>
    <p:sldId id="634" r:id="rId142"/>
    <p:sldId id="637" r:id="rId143"/>
    <p:sldId id="768" r:id="rId144"/>
    <p:sldId id="648" r:id="rId145"/>
    <p:sldId id="649" r:id="rId146"/>
    <p:sldId id="650" r:id="rId147"/>
    <p:sldId id="651" r:id="rId148"/>
    <p:sldId id="652" r:id="rId149"/>
    <p:sldId id="653" r:id="rId150"/>
    <p:sldId id="658" r:id="rId151"/>
    <p:sldId id="656" r:id="rId152"/>
    <p:sldId id="654" r:id="rId153"/>
    <p:sldId id="769" r:id="rId154"/>
    <p:sldId id="655" r:id="rId155"/>
    <p:sldId id="659" r:id="rId156"/>
    <p:sldId id="660" r:id="rId157"/>
    <p:sldId id="661" r:id="rId158"/>
    <p:sldId id="662" r:id="rId159"/>
    <p:sldId id="663" r:id="rId160"/>
    <p:sldId id="668" r:id="rId161"/>
    <p:sldId id="664" r:id="rId162"/>
    <p:sldId id="665" r:id="rId163"/>
    <p:sldId id="666" r:id="rId164"/>
    <p:sldId id="667" r:id="rId165"/>
    <p:sldId id="669" r:id="rId166"/>
    <p:sldId id="670" r:id="rId167"/>
    <p:sldId id="671" r:id="rId168"/>
    <p:sldId id="672" r:id="rId169"/>
    <p:sldId id="673" r:id="rId170"/>
    <p:sldId id="674" r:id="rId171"/>
    <p:sldId id="675" r:id="rId172"/>
    <p:sldId id="676" r:id="rId173"/>
    <p:sldId id="677" r:id="rId174"/>
    <p:sldId id="678" r:id="rId175"/>
    <p:sldId id="679" r:id="rId176"/>
    <p:sldId id="680" r:id="rId177"/>
    <p:sldId id="681" r:id="rId178"/>
    <p:sldId id="686" r:id="rId179"/>
    <p:sldId id="771" r:id="rId180"/>
    <p:sldId id="721" r:id="rId181"/>
    <p:sldId id="722" r:id="rId182"/>
    <p:sldId id="725" r:id="rId183"/>
    <p:sldId id="726" r:id="rId184"/>
    <p:sldId id="723" r:id="rId185"/>
    <p:sldId id="724" r:id="rId186"/>
    <p:sldId id="727" r:id="rId187"/>
    <p:sldId id="728" r:id="rId188"/>
    <p:sldId id="729" r:id="rId189"/>
    <p:sldId id="730" r:id="rId190"/>
    <p:sldId id="777" r:id="rId191"/>
    <p:sldId id="737" r:id="rId192"/>
    <p:sldId id="732" r:id="rId193"/>
    <p:sldId id="733" r:id="rId194"/>
    <p:sldId id="734" r:id="rId195"/>
    <p:sldId id="735" r:id="rId196"/>
    <p:sldId id="736" r:id="rId197"/>
    <p:sldId id="739" r:id="rId198"/>
    <p:sldId id="740" r:id="rId199"/>
    <p:sldId id="741" r:id="rId200"/>
    <p:sldId id="742" r:id="rId201"/>
    <p:sldId id="744" r:id="rId202"/>
    <p:sldId id="745" r:id="rId203"/>
    <p:sldId id="746" r:id="rId204"/>
    <p:sldId id="747" r:id="rId205"/>
    <p:sldId id="778" r:id="rId206"/>
    <p:sldId id="779" r:id="rId207"/>
    <p:sldId id="781" r:id="rId208"/>
    <p:sldId id="784" r:id="rId209"/>
    <p:sldId id="785" r:id="rId210"/>
    <p:sldId id="786" r:id="rId211"/>
    <p:sldId id="787" r:id="rId212"/>
    <p:sldId id="788" r:id="rId213"/>
    <p:sldId id="789" r:id="rId214"/>
    <p:sldId id="616" r:id="rId215"/>
  </p:sldIdLst>
  <p:sldSz cx="9144000" cy="6858000" type="screen4x3"/>
  <p:notesSz cx="9928225" cy="666877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36" autoAdjust="0"/>
  </p:normalViewPr>
  <p:slideViewPr>
    <p:cSldViewPr>
      <p:cViewPr varScale="1">
        <p:scale>
          <a:sx n="83" d="100"/>
          <a:sy n="83" d="100"/>
        </p:scale>
        <p:origin x="1406" y="53"/>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23"/>
        <p:guide pos="312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9" Type="http://schemas.openxmlformats.org/officeDocument/2006/relationships/tableStyles" Target="tableStyles.xml"/><Relationship Id="rId218" Type="http://schemas.openxmlformats.org/officeDocument/2006/relationships/viewProps" Target="viewProps.xml"/><Relationship Id="rId217" Type="http://schemas.openxmlformats.org/officeDocument/2006/relationships/presProps" Target="presProps.xml"/><Relationship Id="rId216" Type="http://schemas.openxmlformats.org/officeDocument/2006/relationships/handoutMaster" Target="handoutMasters/handoutMaster1.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anose="020B0604020202020204" pitchFamily="34" charset="0"/>
                <a:ea typeface="宋体" panose="02010600030101010101" pitchFamily="2" charset="-122"/>
              </a:defRPr>
            </a:lvl1pPr>
          </a:lstStyle>
          <a:p>
            <a:pPr>
              <a:defRPr/>
            </a:pPr>
            <a:fld id="{28501B2C-9B6C-4A37-8148-72CA3CE66EDD}" type="datetimeFigureOut">
              <a:rPr lang="zh-CN" altLang="en-US"/>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anose="020B0604020202020204" pitchFamily="34" charset="0"/>
                <a:ea typeface="宋体" panose="02010600030101010101" pitchFamily="2" charset="-122"/>
              </a:defRPr>
            </a:lvl1pPr>
          </a:lstStyle>
          <a:p>
            <a:pPr>
              <a:defRPr/>
            </a:pPr>
            <a:fld id="{9FC47D02-C625-45A8-82E7-905A8D2AAA1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endParaRPr lang="zh-CN" altLang="en-US" dirty="0"/>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6"/>
          <p:cNvSpPr>
            <a:spLocks noGrp="1"/>
          </p:cNvSpPr>
          <p:nvPr>
            <p:ph type="title"/>
          </p:nvPr>
        </p:nvSpPr>
        <p:spPr/>
        <p:txBody>
          <a:bodyPr/>
          <a:lstStyle/>
          <a:p>
            <a:r>
              <a:rPr lang="zh-CN" altLang="en-US"/>
              <a:t>单击此处编辑母版标题样式</a:t>
            </a:r>
            <a:endParaRPr lang="zh-CN" altLang="en-US"/>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emf"/><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anose="02070309020205020404" pitchFamily="49" charset="0"/>
                <a:ea typeface="黑体" panose="02010609060101010101" pitchFamily="2" charset="-122"/>
                <a:cs typeface="Courier New" panose="02070309020205020404" pitchFamily="49" charset="0"/>
              </a:defRPr>
            </a:lvl1pPr>
          </a:lstStyle>
          <a:p>
            <a:pPr>
              <a:defRPr/>
            </a:pPr>
            <a:r>
              <a:rPr lang="zh-CN" altLang="en-US"/>
              <a:t>高级语言</a:t>
            </a:r>
            <a:r>
              <a:rPr lang="en-US" altLang="zh-CN"/>
              <a:t>C++</a:t>
            </a:r>
            <a:r>
              <a:rPr lang="zh-CN" altLang="en-US"/>
              <a:t>程序设计</a:t>
            </a:r>
            <a:endParaRPr lang="zh-CN" altLang="en-US"/>
          </a:p>
        </p:txBody>
      </p:sp>
      <p:pic>
        <p:nvPicPr>
          <p:cNvPr id="1034" name="图片 12"/>
          <p:cNvPicPr>
            <a:picLocks noChangeAspect="1"/>
          </p:cNvPicPr>
          <p:nvPr/>
        </p:nvPicPr>
        <p:blipFill>
          <a:blip r:embed="rId7"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8"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endParaRPr lang="zh-CN" altLang="en-US" sz="1200" dirty="0">
              <a:solidFill>
                <a:schemeClr val="bg1"/>
              </a:solidFill>
              <a:latin typeface="+mn-lt"/>
              <a:ea typeface="方正姚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
        <a:defRPr sz="28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5.xml"/><Relationship Id="rId1" Type="http://schemas.openxmlformats.org/officeDocument/2006/relationships/image" Target="../media/image9.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5.xml"/><Relationship Id="rId1" Type="http://schemas.openxmlformats.org/officeDocument/2006/relationships/image" Target="../media/image10.pn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17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5.png"/><Relationship Id="rId1" Type="http://schemas.openxmlformats.org/officeDocument/2006/relationships/image" Target="../media/image14.png"/></Relationships>
</file>

<file path=ppt/slides/_rels/slide17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5.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slideLayout" Target="../slideLayouts/slideLayout3.xml"/><Relationship Id="rId10" Type="http://schemas.openxmlformats.org/officeDocument/2006/relationships/slide" Target="slide5.xml"/><Relationship Id="rId1" Type="http://schemas.openxmlformats.org/officeDocument/2006/relationships/image" Target="../media/image20.png"/></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89.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24.png"/><Relationship Id="rId3" Type="http://schemas.openxmlformats.org/officeDocument/2006/relationships/image" Target="../media/image30.png"/><Relationship Id="rId2" Type="http://schemas.openxmlformats.org/officeDocument/2006/relationships/image" Target="../media/image18.png"/><Relationship Id="rId11" Type="http://schemas.openxmlformats.org/officeDocument/2006/relationships/slideLayout" Target="../slideLayouts/slideLayout3.xml"/><Relationship Id="rId10" Type="http://schemas.openxmlformats.org/officeDocument/2006/relationships/slide" Target="slide5.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38.png"/><Relationship Id="rId4" Type="http://schemas.openxmlformats.org/officeDocument/2006/relationships/image" Target="../media/image26.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2.png"/></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1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2.png"/><Relationship Id="rId1" Type="http://schemas.openxmlformats.org/officeDocument/2006/relationships/image" Target="../media/image11.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audio" Target="../media/audio1.wav"/><Relationship Id="rId2" Type="http://schemas.openxmlformats.org/officeDocument/2006/relationships/slide" Target="slide5.xml"/><Relationship Id="rId1" Type="http://schemas.openxmlformats.org/officeDocument/2006/relationships/image" Target="../media/image13.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19C10EB3-7514-438F-ABED-3A5C1E597916}"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endParaRPr lang="zh-CN" altLang="en-US" dirty="0"/>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name,n</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 </a:t>
            </a:r>
            <a:r>
              <a:rPr lang="en-US" altLang="zh-CN" sz="2000" b="1" dirty="0" err="1">
                <a:latin typeface="Courier New" panose="02070309020205020404" pitchFamily="49" charset="0"/>
                <a:cs typeface="Courier New" panose="02070309020205020404" pitchFamily="49" charset="0"/>
              </a:rPr>
              <a:t>CopyObj</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name,CopyObj.name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CopyMyClassObj</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temp){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(temp.name)+1];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name,temp.name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&amp;temp){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(temp.name)+1];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name,temp.name</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*this;</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a:t>
            </a:r>
            <a:r>
              <a:rPr lang="en-US" altLang="zh-CN" sz="2000" b="1" dirty="0">
                <a:solidFill>
                  <a:schemeClr val="tx2"/>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chemeClr val="tx2"/>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lmnop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 =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执行拷贝构造函数</a:t>
            </a:r>
            <a:endParaRPr lang="zh-CN" altLang="en-US" sz="2000" dirty="0">
              <a:solidFill>
                <a:srgbClr val="007434"/>
              </a:solidFill>
              <a:latin typeface="+mj-ea"/>
              <a:ea typeface="+mj-ea"/>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 =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未执行拷贝构造函数，执行赋值运算符重载函数</a:t>
            </a:r>
            <a:endParaRPr lang="zh-CN" altLang="en-US" sz="2000" dirty="0">
              <a:solidFill>
                <a:srgbClr val="007434"/>
              </a:solidFill>
              <a:latin typeface="+mj-ea"/>
              <a:ea typeface="+mj-ea"/>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a:t>
            </a:r>
            <a:r>
              <a:rPr lang="en-US" altLang="zh-CN" sz="2000" b="1" dirty="0">
                <a:latin typeface="Courier New" panose="02070309020205020404" pitchFamily="49" charset="0"/>
                <a:cs typeface="Courier New" panose="02070309020205020404" pitchFamily="49" charset="0"/>
              </a:rPr>
              <a:t>= MyObj1;</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MyObj.CopyMyClassObj</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MyObjSwap</a:t>
            </a: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b="1" dirty="0" err="1">
                <a:solidFill>
                  <a:srgbClr val="007434"/>
                </a:solidFill>
                <a:latin typeface="Courier New" panose="02070309020205020404" pitchFamily="49" charset="0"/>
                <a:cs typeface="Courier New" panose="02070309020205020404" pitchFamily="49" charset="0"/>
              </a:rPr>
              <a:t>MyObjSwap.CopyMyClassObj</a:t>
            </a:r>
            <a:r>
              <a:rPr lang="en-US" altLang="zh-CN" sz="2000" b="1" dirty="0">
                <a:solidFill>
                  <a:srgbClr val="007434"/>
                </a:solidFill>
                <a:latin typeface="Courier New" panose="02070309020205020404" pitchFamily="49" charset="0"/>
                <a:cs typeface="Courier New" panose="02070309020205020404" pitchFamily="49" charset="0"/>
              </a:rPr>
              <a:t>(MyObj1);</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MyObjSwap.print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endParaRPr lang="en-US" altLang="zh-CN" dirty="0"/>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0" name="矩形 3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endParaRPr lang="en-US" altLang="zh-CN" b="1" dirty="0">
              <a:latin typeface="Courier New" panose="02070309020205020404" pitchFamily="49" charset="0"/>
              <a:cs typeface="Courier New" panose="02070309020205020404" pitchFamily="49" charset="0"/>
            </a:endParaRP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p:cNvSpPr>
            <a:spLocks noGrp="1"/>
          </p:cNvSpPr>
          <p:nvPr>
            <p:ph type="title"/>
          </p:nvPr>
        </p:nvSpPr>
        <p:spPr/>
        <p:txBody>
          <a:bodyPr/>
          <a:lstStyle/>
          <a:p>
            <a:r>
              <a:rPr lang="zh-CN" altLang="en-US" dirty="0"/>
              <a:t>常对象</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endParaRPr lang="zh-CN" altLang="en-US" dirty="0"/>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endParaRPr lang="zh-CN" altLang="en-US"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endParaRPr lang="zh-CN" altLang="en-US" dirty="0"/>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endParaRPr lang="zh-CN" altLang="en-US" dirty="0"/>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1"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const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类中的常量数据成员</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初始化列表处给出初值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r>
              <a:rPr lang="zh-CN" altLang="en-US" sz="2200" b="1" dirty="0">
                <a:solidFill>
                  <a:srgbClr val="0000FF"/>
                </a:solidFill>
                <a:latin typeface="Courier New" panose="02070309020205020404" pitchFamily="49" charset="0"/>
                <a:cs typeface="Courier New" panose="02070309020205020404" pitchFamily="49" charset="0"/>
              </a:rPr>
              <a:t> </a:t>
            </a:r>
            <a:endParaRPr lang="zh-CN" altLang="en-US"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printCon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 = "&lt;&lt;</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getCon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err="1">
                <a:latin typeface="Courier New" panose="02070309020205020404" pitchFamily="49" charset="0"/>
                <a:cs typeface="Courier New" panose="02070309020205020404" pitchFamily="49" charset="0"/>
              </a:rPr>
              <a:t>conMbr</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processCon</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 In </a:t>
            </a:r>
            <a:r>
              <a:rPr lang="en-US" altLang="zh-CN" sz="2200" b="1" dirty="0" err="1">
                <a:latin typeface="Courier New" panose="02070309020205020404" pitchFamily="49" charset="0"/>
                <a:cs typeface="Courier New" panose="02070309020205020404" pitchFamily="49" charset="0"/>
              </a:rPr>
              <a:t>processCon</a:t>
            </a:r>
            <a:r>
              <a:rPr lang="en-US" altLang="zh-CN" sz="2200" b="1" dirty="0">
                <a:latin typeface="Courier New" panose="02070309020205020404" pitchFamily="49" charset="0"/>
                <a:cs typeface="Courier New" panose="02070309020205020404" pitchFamily="49" charset="0"/>
              </a:rPr>
              <a: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x=2*conMbr+1;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&lt;&lt;"x = 2*conMbr+1 = "&lt;&lt;x&lt;&lt;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en-US" altLang="zh-CN" sz="2200" b="1" dirty="0" err="1">
                <a:solidFill>
                  <a:srgbClr val="00B050"/>
                </a:solidFill>
                <a:latin typeface="Courier New" panose="02070309020205020404" pitchFamily="49" charset="0"/>
                <a:cs typeface="Courier New" panose="02070309020205020404" pitchFamily="49" charset="0"/>
              </a:rPr>
              <a:t>conMbr</a:t>
            </a:r>
            <a:r>
              <a:rPr lang="en-US" altLang="zh-CN" sz="2200" b="1" dirty="0">
                <a:solidFill>
                  <a:srgbClr val="00B050"/>
                </a:solidFill>
                <a:latin typeface="Courier New" panose="02070309020205020404" pitchFamily="49" charset="0"/>
                <a:cs typeface="Courier New" panose="02070309020205020404" pitchFamily="49" charset="0"/>
              </a:rPr>
              <a:t>++;//ERR! </a:t>
            </a:r>
            <a:r>
              <a:rPr lang="zh-CN" altLang="en-US" sz="2200" b="1" dirty="0">
                <a:solidFill>
                  <a:srgbClr val="00B050"/>
                </a:solidFill>
                <a:latin typeface="Courier New" panose="02070309020205020404" pitchFamily="49" charset="0"/>
                <a:cs typeface="Courier New" panose="02070309020205020404" pitchFamily="49" charset="0"/>
              </a:rPr>
              <a:t>不能更改常量数据成员</a:t>
            </a:r>
            <a:r>
              <a:rPr lang="en-US" altLang="zh-CN" sz="2200" b="1" dirty="0" err="1">
                <a:solidFill>
                  <a:srgbClr val="00B050"/>
                </a:solidFill>
                <a:latin typeface="Courier New" panose="02070309020205020404" pitchFamily="49" charset="0"/>
                <a:cs typeface="Courier New" panose="02070309020205020404" pitchFamily="49" charset="0"/>
              </a:rPr>
              <a:t>conMbr</a:t>
            </a:r>
            <a:r>
              <a:rPr lang="zh-CN" altLang="en-US" sz="2200" b="1" dirty="0">
                <a:solidFill>
                  <a:srgbClr val="00B050"/>
                </a:solidFill>
                <a:latin typeface="Courier New" panose="02070309020205020404" pitchFamily="49" charset="0"/>
                <a:cs typeface="Courier New" panose="02070309020205020404" pitchFamily="49" charset="0"/>
              </a:rPr>
              <a:t>的值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cnstCla</a:t>
            </a:r>
            <a:r>
              <a:rPr lang="en-US" altLang="zh-CN" sz="2200" b="1" dirty="0">
                <a:latin typeface="Courier New" panose="02070309020205020404" pitchFamily="49" charset="0"/>
                <a:cs typeface="Courier New" panose="02070309020205020404" pitchFamily="49" charset="0"/>
              </a:rPr>
              <a:t> ob1(123), ob2(88);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以123和66为初值调用构造函数，给对象的常量数据成员赋值</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ob1.printCon();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&lt;&lt;"ob2.getCon() = "&lt;&lt;ob2.getCon()&lt;&lt;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ob2.processCon();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endParaRPr lang="zh-CN" altLang="en-US" dirty="0">
              <a:solidFill>
                <a:schemeClr val="accent6">
                  <a:lumMod val="75000"/>
                </a:schemeClr>
              </a:solidFill>
            </a:endParaRPr>
          </a:p>
          <a:p>
            <a:pPr algn="just">
              <a:lnSpc>
                <a:spcPct val="80000"/>
              </a:lnSpc>
              <a:buNone/>
            </a:pPr>
            <a:r>
              <a:rPr lang="en-US" altLang="zh-CN" b="1" dirty="0" err="1">
                <a:latin typeface="Courier New" panose="02070309020205020404" pitchFamily="49" charset="0"/>
                <a:cs typeface="Courier New" panose="02070309020205020404" pitchFamily="49" charset="0"/>
              </a:rPr>
              <a:t>conMbr</a:t>
            </a:r>
            <a:r>
              <a:rPr lang="en-US" altLang="zh-CN" b="1" dirty="0">
                <a:latin typeface="Courier New" panose="02070309020205020404" pitchFamily="49" charset="0"/>
                <a:cs typeface="Courier New" panose="02070309020205020404" pitchFamily="49" charset="0"/>
              </a:rPr>
              <a:t> = 123</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ob2.getCon() = 88</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 In </a:t>
            </a:r>
            <a:r>
              <a:rPr lang="en-US" altLang="zh-CN" b="1" dirty="0" err="1">
                <a:latin typeface="Courier New" panose="02070309020205020404" pitchFamily="49" charset="0"/>
                <a:cs typeface="Courier New" panose="02070309020205020404" pitchFamily="49" charset="0"/>
              </a:rPr>
              <a:t>processCon</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x = 2*conMbr+1 = 177</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anose="02070309020205020404" pitchFamily="49" charset="0"/>
                <a:cs typeface="Courier New" panose="02070309020205020404" pitchFamily="49" charset="0"/>
              </a:rPr>
              <a:t>&lt;类型说明符&gt; &lt;函数名&gt; ( &lt;参数表&gt; ) </a:t>
            </a: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lnSpc>
                <a:spcPct val="80000"/>
              </a:lnSpc>
            </a:pPr>
            <a:r>
              <a:rPr lang="zh-CN" altLang="en-US" dirty="0"/>
              <a:t>定义格式</a:t>
            </a:r>
            <a:endParaRPr lang="en-US" altLang="zh-CN" dirty="0"/>
          </a:p>
          <a:p>
            <a:pPr lvl="1">
              <a:buNone/>
            </a:pPr>
            <a:r>
              <a:rPr lang="zh-CN" altLang="en-US" dirty="0">
                <a:latin typeface="Courier New" panose="02070309020205020404" pitchFamily="49" charset="0"/>
                <a:cs typeface="Courier New" panose="02070309020205020404" pitchFamily="49" charset="0"/>
              </a:rPr>
              <a:t>&lt;类型说明符&gt; &lt;函数名&gt; ( &lt;参数表&gt; ) </a:t>
            </a:r>
            <a:r>
              <a:rPr lang="en-US" altLang="zh-CN" b="1" dirty="0">
                <a:solidFill>
                  <a:srgbClr val="0000FF"/>
                </a:solidFill>
                <a:latin typeface="Courier New" panose="02070309020205020404" pitchFamily="49" charset="0"/>
                <a:cs typeface="Courier New" panose="02070309020205020404" pitchFamily="49" charset="0"/>
              </a:rPr>
              <a:t>const</a:t>
            </a:r>
            <a:endParaRPr lang="en-US" altLang="zh-CN" b="1" dirty="0">
              <a:solidFill>
                <a:srgbClr val="0000FF"/>
              </a:solidFill>
              <a:latin typeface="Courier New" panose="02070309020205020404" pitchFamily="49" charset="0"/>
              <a:cs typeface="Courier New" panose="02070309020205020404" pitchFamily="49" charset="0"/>
            </a:endParaRPr>
          </a:p>
          <a:p>
            <a:pPr lvl="1">
              <a:buNone/>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函数体</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algn="just">
              <a:lnSpc>
                <a:spcPct val="80000"/>
              </a:lnSpc>
              <a:buNone/>
            </a:pPr>
            <a:r>
              <a:rPr lang="en-US" altLang="zh-CN" dirty="0">
                <a:solidFill>
                  <a:srgbClr val="0000FF"/>
                </a:solidFill>
                <a:latin typeface="Times New Roman" panose="02020603050405020304" pitchFamily="18" charset="0"/>
              </a:rPr>
              <a:t> 	</a:t>
            </a:r>
            <a:endParaRPr lang="en-US" altLang="zh-CN" dirty="0">
              <a:solidFill>
                <a:srgbClr val="0000FF"/>
              </a:solidFill>
              <a:latin typeface="Times New Roman" panose="02020603050405020304" pitchFamily="18" charset="0"/>
            </a:endParaRPr>
          </a:p>
          <a:p>
            <a:pPr algn="just">
              <a:lnSpc>
                <a:spcPct val="80000"/>
              </a:lnSpc>
              <a:buNone/>
            </a:pPr>
            <a:r>
              <a:rPr lang="en-US" altLang="zh-CN" dirty="0">
                <a:solidFill>
                  <a:srgbClr val="0000FF"/>
                </a:solidFill>
                <a:latin typeface="Times New Roman" panose="02020603050405020304" pitchFamily="18" charset="0"/>
              </a:rPr>
              <a:t>	</a:t>
            </a:r>
            <a:r>
              <a:rPr lang="zh-CN" altLang="en-US" dirty="0"/>
              <a:t>常对象</a:t>
            </a:r>
            <a:r>
              <a:rPr lang="zh-CN" altLang="en-US" dirty="0">
                <a:solidFill>
                  <a:srgbClr val="FF0000"/>
                </a:solidFill>
              </a:rPr>
              <a:t>可以调用</a:t>
            </a:r>
            <a:r>
              <a:rPr lang="zh-CN" altLang="en-US" dirty="0"/>
              <a:t>常量函数成员</a:t>
            </a:r>
            <a:endParaRPr lang="zh-CN" altLang="en-US" dirty="0"/>
          </a:p>
        </p:txBody>
      </p:sp>
      <p:sp>
        <p:nvSpPr>
          <p:cNvPr id="3" name="标题 2"/>
          <p:cNvSpPr>
            <a:spLocks noGrp="1"/>
          </p:cNvSpPr>
          <p:nvPr>
            <p:ph type="title"/>
          </p:nvPr>
        </p:nvSpPr>
        <p:spPr/>
        <p:txBody>
          <a:bodyPr/>
          <a:lstStyle/>
          <a:p>
            <a:r>
              <a:rPr lang="zh-CN" altLang="en-US" dirty="0"/>
              <a:t>常量函数成员</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5" name="矩形 4"/>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常对象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常量函数成员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0"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endParaRPr lang="zh-CN" altLang="en-US" dirty="0"/>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endParaRPr lang="zh-CN" altLang="en-US" dirty="0"/>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endParaRPr lang="zh-CN" altLang="en-US" dirty="0"/>
          </a:p>
          <a:p>
            <a:pPr lvl="1" algn="ctr">
              <a:lnSpc>
                <a:spcPct val="110000"/>
              </a:lnSpc>
              <a:buNone/>
            </a:pPr>
            <a:r>
              <a:rPr lang="zh-CN" altLang="en-US" dirty="0">
                <a:latin typeface="Courier New" panose="02070309020205020404" pitchFamily="49" charset="0"/>
                <a:cs typeface="Courier New" panose="02070309020205020404" pitchFamily="49" charset="0"/>
              </a:rPr>
              <a:t>&lt;类型&gt; &lt;类名&gt;::&lt;静态数据成员&gt; = &lt;初值&gt;;</a:t>
            </a:r>
            <a:endParaRPr lang="en-US" altLang="zh-CN" dirty="0">
              <a:latin typeface="Courier New" panose="02070309020205020404" pitchFamily="49" charset="0"/>
              <a:cs typeface="Courier New" panose="02070309020205020404"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对象名</a:t>
            </a:r>
            <a:r>
              <a:rPr lang="en-US" altLang="zh-CN" dirty="0">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lnSpc>
                <a:spcPct val="11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对象指针</a:t>
            </a:r>
            <a:r>
              <a:rPr lang="en-US" altLang="zh-CN" dirty="0">
                <a:latin typeface="Courier New" panose="02070309020205020404" pitchFamily="49" charset="0"/>
                <a:cs typeface="Courier New" panose="02070309020205020404" pitchFamily="49" charset="0"/>
              </a:rPr>
              <a:t>&gt;</a:t>
            </a:r>
            <a:r>
              <a:rPr lang="en-US" altLang="zh-CN" dirty="0">
                <a:solidFill>
                  <a:srgbClr val="FF0000"/>
                </a:solidFill>
                <a:latin typeface="Courier New" panose="02070309020205020404" pitchFamily="49" charset="0"/>
                <a:cs typeface="Courier New" panose="02070309020205020404" pitchFamily="49" charset="0"/>
              </a:rPr>
              <a:t> -&gt;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静态数据成员名</a:t>
            </a:r>
            <a:r>
              <a:rPr lang="en-US" altLang="zh-CN" dirty="0">
                <a:latin typeface="Courier New" panose="02070309020205020404" pitchFamily="49" charset="0"/>
                <a:cs typeface="Courier New" panose="02070309020205020404" pitchFamily="49" charset="0"/>
              </a:rPr>
              <a:t>&gt;</a:t>
            </a:r>
            <a:endParaRPr lang="zh-CN" altLang="en-US"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endParaRPr lang="zh-CN" altLang="en-US" dirty="0"/>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endParaRPr lang="zh-CN" altLang="en-US" dirty="0"/>
          </a:p>
          <a:p>
            <a:r>
              <a:rPr lang="zh-CN" altLang="en-US" dirty="0"/>
              <a:t>对类的静态成员的访问通常为</a:t>
            </a:r>
            <a:endParaRPr lang="en-US" altLang="zh-CN" dirty="0"/>
          </a:p>
          <a:p>
            <a:pPr lvl="1" algn="ctr">
              <a:buNone/>
            </a:pPr>
            <a:r>
              <a:rPr lang="zh-CN" altLang="en-US" dirty="0">
                <a:solidFill>
                  <a:schemeClr val="tx2"/>
                </a:solidFill>
                <a:latin typeface="Courier New" panose="02070309020205020404" pitchFamily="49" charset="0"/>
                <a:cs typeface="Courier New" panose="02070309020205020404" pitchFamily="49" charset="0"/>
              </a:rPr>
              <a:t>&lt;类名&gt;::&lt;静态函数成员调用&gt;</a:t>
            </a:r>
            <a:endParaRPr lang="en-US" altLang="zh-CN" dirty="0">
              <a:solidFill>
                <a:schemeClr val="tx2"/>
              </a:solidFill>
              <a:latin typeface="Courier New" panose="02070309020205020404" pitchFamily="49" charset="0"/>
              <a:cs typeface="Courier New" panose="02070309020205020404" pitchFamily="49" charset="0"/>
            </a:endParaRPr>
          </a:p>
          <a:p>
            <a:r>
              <a:rPr lang="zh-CN" altLang="en-US" dirty="0"/>
              <a:t>也可以为</a:t>
            </a:r>
            <a:endParaRPr lang="en-US" altLang="zh-CN" dirty="0"/>
          </a:p>
          <a:p>
            <a:pPr lvl="1" algn="ctr">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静态函数成员调用</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1" algn="ctr">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对象指针</a:t>
            </a:r>
            <a:r>
              <a:rPr lang="en-US" altLang="zh-CN" dirty="0">
                <a:solidFill>
                  <a:schemeClr val="tx2"/>
                </a:solidFill>
                <a:latin typeface="Courier New" panose="02070309020205020404" pitchFamily="49" charset="0"/>
                <a:cs typeface="Courier New" panose="02070309020205020404" pitchFamily="49" charset="0"/>
              </a:rPr>
              <a:t>&gt; </a:t>
            </a:r>
            <a:r>
              <a:rPr lang="en-US" altLang="zh-CN" dirty="0">
                <a:solidFill>
                  <a:srgbClr val="FF0000"/>
                </a:solidFill>
                <a:latin typeface="Courier New" panose="02070309020205020404" pitchFamily="49" charset="0"/>
                <a:cs typeface="Courier New" panose="02070309020205020404" pitchFamily="49" charset="0"/>
              </a:rPr>
              <a:t>-&gt;</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静态函数成员调用</a:t>
            </a:r>
            <a:r>
              <a:rPr lang="en-US" altLang="zh-CN" dirty="0">
                <a:solidFill>
                  <a:schemeClr val="tx2"/>
                </a:solidFill>
                <a:latin typeface="Courier New" panose="02070309020205020404" pitchFamily="49" charset="0"/>
                <a:cs typeface="Courier New" panose="02070309020205020404" pitchFamily="49" charset="0"/>
              </a:rPr>
              <a:t>&gt;</a:t>
            </a:r>
            <a:endParaRPr lang="zh-CN" altLang="en-US" dirty="0"/>
          </a:p>
          <a:p>
            <a:pPr lvl="1" algn="ctr">
              <a:buNone/>
            </a:pPr>
            <a:endParaRPr lang="zh-CN" altLang="en-US" dirty="0"/>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static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num;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公有静态数据成员 -- 供所有对象“共享”</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//用于记录已通过构造函数生成了多少个对象。</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x=0;	y=0;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num++;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每生成一个对象，</a:t>
            </a:r>
            <a:r>
              <a:rPr lang="en-US" altLang="zh-CN" sz="2400" b="1" dirty="0">
                <a:solidFill>
                  <a:srgbClr val="00B050"/>
                </a:solidFill>
                <a:latin typeface="Courier New" panose="02070309020205020404" pitchFamily="49" charset="0"/>
                <a:cs typeface="Courier New" panose="02070309020205020404" pitchFamily="49" charset="0"/>
              </a:rPr>
              <a:t>num</a:t>
            </a:r>
            <a:r>
              <a:rPr lang="zh-CN" altLang="en-US" sz="2400" b="1" dirty="0">
                <a:solidFill>
                  <a:srgbClr val="00B050"/>
                </a:solidFill>
                <a:latin typeface="Courier New" panose="02070309020205020404" pitchFamily="49" charset="0"/>
                <a:cs typeface="Courier New" panose="02070309020205020404" pitchFamily="49" charset="0"/>
              </a:rPr>
              <a:t>加1</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zh-CN" altLang="en-US" dirty="0"/>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latin typeface="Courier New" panose="02070309020205020404" pitchFamily="49" charset="0"/>
                <a:cs typeface="Courier New" panose="02070309020205020404" pitchFamily="49" charset="0"/>
              </a:rPr>
              <a:t> Poker</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number;</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点数</a:t>
            </a:r>
            <a:endParaRPr lang="en-US" altLang="zh-CN"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suit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花色</a:t>
            </a:r>
            <a:endParaRPr lang="en-US" altLang="zh-CN"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x0,</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y0)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x=x0;	 y=y0;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num++;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static void </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静态函数成员，输出静态数据成员</a:t>
            </a:r>
            <a:r>
              <a:rPr lang="en-US" altLang="zh-CN" sz="2400" b="1" dirty="0">
                <a:solidFill>
                  <a:srgbClr val="00B050"/>
                </a:solidFill>
                <a:latin typeface="Courier New" panose="02070309020205020404" pitchFamily="49" charset="0"/>
                <a:cs typeface="Courier New" panose="02070309020205020404" pitchFamily="49" charset="0"/>
              </a:rPr>
              <a:t>num</a:t>
            </a:r>
            <a:r>
              <a:rPr lang="zh-CN" altLang="en-US" sz="2400" b="1" dirty="0">
                <a:solidFill>
                  <a:srgbClr val="00B050"/>
                </a:solidFill>
                <a:latin typeface="Courier New" panose="02070309020205020404" pitchFamily="49" charset="0"/>
                <a:cs typeface="Courier New" panose="02070309020205020404" pitchFamily="49" charset="0"/>
              </a:rPr>
              <a:t>的当前值</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="&lt;&lt;num&lt;&lt;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::num=0;</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必须在类外（使用类名限定）初始化静态数据成员</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t>
            </a:r>
            <a:r>
              <a:rPr lang="en-US" altLang="zh-CN" sz="2400" b="1" dirty="0">
                <a:latin typeface="Courier New" panose="02070309020205020404" pitchFamily="49" charset="0"/>
                <a:cs typeface="Courier New" panose="02070309020205020404" pitchFamily="49" charset="0"/>
              </a:rPr>
              <a:t>(1.2, 3.4), *p;</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调用一次构造函数</a:t>
            </a:r>
            <a:endParaRPr lang="en-US" altLang="zh-CN" sz="2400" b="1" dirty="0">
              <a:solidFill>
                <a:srgbClr val="007434"/>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&lt;&lt;"obj.num="&lt;&lt;obj.num&lt;&lt;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 A[3];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将三次调用其构造函数</a:t>
            </a:r>
            <a:endParaRPr lang="zh-CN" altLang="en-US" sz="2400" b="1" dirty="0">
              <a:solidFill>
                <a:srgbClr val="007434"/>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new</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(5.6, 7.8);</a:t>
            </a:r>
            <a:r>
              <a:rPr lang="en-US" altLang="zh-CN" sz="2400" b="1" dirty="0">
                <a:solidFill>
                  <a:srgbClr val="007434"/>
                </a:solidFill>
                <a:latin typeface="Courier New" panose="02070309020205020404" pitchFamily="49" charset="0"/>
                <a:cs typeface="Courier New" panose="02070309020205020404" pitchFamily="49" charset="0"/>
              </a:rPr>
              <a:t>//</a:t>
            </a:r>
            <a:r>
              <a:rPr lang="zh-CN" altLang="en-US" sz="2400" b="1" dirty="0">
                <a:solidFill>
                  <a:srgbClr val="007434"/>
                </a:solidFill>
                <a:latin typeface="Courier New" panose="02070309020205020404" pitchFamily="49" charset="0"/>
                <a:cs typeface="Courier New" panose="02070309020205020404" pitchFamily="49" charset="0"/>
              </a:rPr>
              <a:t>调用一次构造函数</a:t>
            </a:r>
            <a:endParaRPr lang="en-US" altLang="zh-CN" sz="2400" b="1" dirty="0">
              <a:solidFill>
                <a:srgbClr val="007434"/>
              </a:solidFill>
              <a:latin typeface="Courier New" panose="02070309020205020404" pitchFamily="49" charset="0"/>
              <a:cs typeface="Courier New" panose="02070309020205020404" pitchFamily="49" charset="0"/>
            </a:endParaRPr>
          </a:p>
          <a:p>
            <a:pPr>
              <a:lnSpc>
                <a:spcPct val="8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&lt;&lt;"p-&gt;num="&lt;&lt;p-&gt;num&lt;&lt;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staFun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5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a:latin typeface="Courier New" panose="02070309020205020404" pitchFamily="49" charset="0"/>
                <a:cs typeface="Courier New" panose="02070309020205020404" pitchFamily="49" charset="0"/>
              </a:rPr>
              <a:t>obj.num=1</a:t>
            </a:r>
            <a:endParaRPr lang="en-US" altLang="zh-CN" sz="2400" b="1" dirty="0">
              <a:latin typeface="Courier New" panose="02070309020205020404" pitchFamily="49" charset="0"/>
              <a:cs typeface="Courier New" panose="02070309020205020404" pitchFamily="49" charset="0"/>
            </a:endParaRPr>
          </a:p>
          <a:p>
            <a:pPr>
              <a:lnSpc>
                <a:spcPct val="85000"/>
              </a:lnSpc>
              <a:buNone/>
            </a:pP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::num=4</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=4</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a:t>
            </a:r>
            <a:r>
              <a:rPr lang="en-US" altLang="zh-CN" sz="2400" b="1" dirty="0">
                <a:latin typeface="Courier New" panose="02070309020205020404" pitchFamily="49" charset="0"/>
                <a:cs typeface="Courier New" panose="02070309020205020404" pitchFamily="49" charset="0"/>
              </a:rPr>
              <a:t>::num=5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p-&gt;num=5</a:t>
            </a:r>
            <a:endParaRPr lang="en-US" altLang="zh-CN" sz="2400" b="1" dirty="0">
              <a:latin typeface="Courier New" panose="02070309020205020404" pitchFamily="49" charset="0"/>
              <a:cs typeface="Courier New" panose="02070309020205020404" pitchFamily="49" charset="0"/>
            </a:endParaRPr>
          </a:p>
          <a:p>
            <a:pPr>
              <a:lnSpc>
                <a:spcPct val="7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current_num</a:t>
            </a:r>
            <a:r>
              <a:rPr lang="en-US" altLang="zh-CN" sz="2400" b="1" dirty="0">
                <a:latin typeface="Courier New" panose="02070309020205020404" pitchFamily="49" charset="0"/>
                <a:cs typeface="Courier New" panose="02070309020205020404" pitchFamily="49" charset="0"/>
              </a:rPr>
              <a:t>=5</a:t>
            </a:r>
            <a:endParaRPr lang="en-US" altLang="zh-CN" sz="2400" b="1" dirty="0">
              <a:latin typeface="Courier New" panose="02070309020205020404" pitchFamily="49" charset="0"/>
              <a:cs typeface="Courier New" panose="02070309020205020404" pitchFamily="49" charset="0"/>
            </a:endParaRPr>
          </a:p>
          <a:p>
            <a:r>
              <a:rPr lang="zh-CN" altLang="en-US" dirty="0"/>
              <a:t>注意：</a:t>
            </a:r>
            <a:endParaRPr lang="zh-CN" altLang="en-US" dirty="0"/>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类的静态成员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静态数据成员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静态函数成员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矩形 4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3" name="矩形 5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endParaRPr lang="zh-CN" altLang="en-US" dirty="0"/>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anose="02070309020205020404" pitchFamily="49" charset="0"/>
                <a:cs typeface="Courier New" panose="02070309020205020404"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返回值类型&gt; &lt;函数名&gt;( &lt;参数表&gt; );</a:t>
            </a:r>
            <a:endParaRPr lang="en-US" altLang="zh-CN" b="1"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 void </a:t>
            </a:r>
            <a:r>
              <a:rPr lang="en-US" altLang="zh-CN" b="1" dirty="0" err="1">
                <a:latin typeface="Courier New" panose="02070309020205020404" pitchFamily="49" charset="0"/>
                <a:cs typeface="Courier New" panose="02070309020205020404" pitchFamily="49" charset="0"/>
              </a:rPr>
              <a:t>Func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solidFill>
                  <a:schemeClr val="tx2"/>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返回值类型&gt;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r>
              <a:rPr lang="zh-CN" altLang="en-US" dirty="0">
                <a:latin typeface="Courier New" panose="02070309020205020404" pitchFamily="49" charset="0"/>
                <a:cs typeface="Courier New" panose="02070309020205020404" pitchFamily="49" charset="0"/>
              </a:rPr>
              <a:t>&lt;函数名&gt;(&lt;参数表&gt;);</a:t>
            </a:r>
            <a:endParaRPr lang="en-US" altLang="zh-CN"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a:t>
            </a:r>
            <a:r>
              <a:rPr lang="en-US" altLang="zh-CN" b="1" dirty="0" err="1">
                <a:latin typeface="Courier New" panose="02070309020205020404" pitchFamily="49" charset="0"/>
                <a:cs typeface="Courier New" panose="02070309020205020404" pitchFamily="49" charset="0"/>
              </a:rPr>
              <a:t>Func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之前已经对类</a:t>
            </a:r>
            <a:r>
              <a:rPr lang="en-US" altLang="zh-CN" dirty="0"/>
              <a:t>B</a:t>
            </a:r>
            <a:r>
              <a:rPr lang="zh-CN" altLang="en-US" dirty="0"/>
              <a:t>进行了定义或说明</a:t>
            </a:r>
            <a:endParaRPr lang="zh-CN" altLang="en-US"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endParaRPr lang="zh-CN" altLang="en-US" dirty="0"/>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endParaRPr lang="zh-CN" altLang="en-US" dirty="0"/>
          </a:p>
          <a:p>
            <a:pPr lvl="1"/>
            <a:r>
              <a:rPr lang="zh-CN" altLang="en-US" dirty="0"/>
              <a:t>友元函数不受类中的访问权限关键字限制，可以把它放在类的公有、私有、保护部分，但结果一样。</a:t>
            </a:r>
            <a:endParaRPr lang="zh-CN" altLang="en-US" dirty="0"/>
          </a:p>
          <a:p>
            <a:pPr lvl="1"/>
            <a:r>
              <a:rPr lang="zh-CN" altLang="en-US" dirty="0"/>
              <a:t>某类的友元函数的作用域并非该类域。如果该友元函数是另一类的成员函数，则其作用域为另一类的类域，否则与一般函数相同。</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cmath</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pixel{</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pixel(</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x0,</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y0){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x=x0;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y=y0;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printxy</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&lt;&lt;"pixel: ("&lt;&lt;x&lt;&lt;","&lt;&lt;y&lt;&lt;")"&lt;&lt;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friend double </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(pixel p1, pixel p2);</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友元函数（原型）</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000" b="1" dirty="0">
                <a:latin typeface="Courier New" panose="02070309020205020404" pitchFamily="49" charset="0"/>
                <a:cs typeface="Courier New" panose="02070309020205020404" pitchFamily="49" charset="0"/>
              </a:rPr>
              <a:t>};</a:t>
            </a:r>
            <a:r>
              <a:rPr lang="zh-CN" altLang="en-US" sz="2000" b="1" dirty="0">
                <a:solidFill>
                  <a:schemeClr val="tx2"/>
                </a:solidFill>
                <a:latin typeface="Courier New" panose="02070309020205020404" pitchFamily="49" charset="0"/>
                <a:cs typeface="Courier New" panose="02070309020205020404" pitchFamily="49" charset="0"/>
              </a:rPr>
              <a:t> </a:t>
            </a:r>
            <a:endParaRPr lang="zh-CN" altLang="en-US" sz="20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zh-CN" altLang="en-US" dirty="0"/>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(pixel p1, pixel p2){</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友元函数在类体外定义</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xd</a:t>
            </a:r>
            <a:r>
              <a:rPr lang="en-US" altLang="zh-CN" sz="2000" b="1" dirty="0">
                <a:latin typeface="Courier New" panose="02070309020205020404" pitchFamily="49" charset="0"/>
                <a:cs typeface="Courier New" panose="02070309020205020404" pitchFamily="49" charset="0"/>
              </a:rPr>
              <a:t>=double(p1.x-p2.x);</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使用</a:t>
            </a:r>
            <a:r>
              <a:rPr lang="en-US" altLang="zh-CN" sz="2000" b="1" dirty="0">
                <a:solidFill>
                  <a:srgbClr val="00B050"/>
                </a:solidFill>
                <a:latin typeface="Courier New" panose="02070309020205020404" pitchFamily="49" charset="0"/>
                <a:cs typeface="Courier New" panose="02070309020205020404" pitchFamily="49" charset="0"/>
              </a:rPr>
              <a:t>pixel</a:t>
            </a:r>
            <a:r>
              <a:rPr lang="zh-CN" altLang="en-US" sz="2000" b="1" dirty="0">
                <a:solidFill>
                  <a:srgbClr val="00B050"/>
                </a:solidFill>
                <a:latin typeface="Courier New" panose="02070309020205020404" pitchFamily="49" charset="0"/>
                <a:cs typeface="Courier New" panose="02070309020205020404" pitchFamily="49" charset="0"/>
              </a:rPr>
              <a:t>类的私有成员</a:t>
            </a:r>
            <a:r>
              <a:rPr lang="en-US" altLang="zh-CN" sz="2000" b="1" dirty="0">
                <a:solidFill>
                  <a:srgbClr val="00B050"/>
                </a:solidFill>
                <a:latin typeface="Courier New" panose="02070309020205020404" pitchFamily="49" charset="0"/>
                <a:cs typeface="Courier New" panose="02070309020205020404" pitchFamily="49" charset="0"/>
              </a:rPr>
              <a:t>x</a:t>
            </a:r>
            <a:endParaRPr lang="en-US" altLang="zh-CN" sz="20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yd=double(p1.y-p2.y);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sqrt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xd</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xd+yd</a:t>
            </a:r>
            <a:r>
              <a:rPr lang="en-US" altLang="zh-CN" sz="2000" b="1" dirty="0">
                <a:latin typeface="Courier New" panose="02070309020205020404" pitchFamily="49" charset="0"/>
                <a:cs typeface="Courier New" panose="02070309020205020404" pitchFamily="49" charset="0"/>
              </a:rPr>
              <a:t>*yd);</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pixel p1(0,0), p2(10,10);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p1.printxy();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p2.printxy();</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(p1,p2)="&lt;&lt;</a:t>
            </a: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zh-CN" altLang="en-US" sz="2000" b="1" dirty="0">
                <a:solidFill>
                  <a:schemeClr val="accent6"/>
                </a:solidFill>
                <a:latin typeface="Courier New" panose="02070309020205020404" pitchFamily="49" charset="0"/>
                <a:cs typeface="Courier New" panose="02070309020205020404" pitchFamily="49" charset="0"/>
              </a:rPr>
              <a:t>程序执行后的显示结果如下：</a:t>
            </a:r>
            <a:endParaRPr lang="zh-CN" altLang="en-US" sz="2000" b="1" dirty="0">
              <a:solidFill>
                <a:schemeClr val="accent6"/>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pixel: (0,0)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a:latin typeface="Courier New" panose="02070309020205020404" pitchFamily="49" charset="0"/>
                <a:cs typeface="Courier New" panose="02070309020205020404" pitchFamily="49" charset="0"/>
              </a:rPr>
              <a:t>pixel: (10,10)</a:t>
            </a:r>
            <a:endParaRPr lang="en-US" altLang="zh-CN" sz="2000" b="1" dirty="0">
              <a:latin typeface="Courier New" panose="02070309020205020404" pitchFamily="49" charset="0"/>
              <a:cs typeface="Courier New" panose="02070309020205020404" pitchFamily="49" charset="0"/>
            </a:endParaRPr>
          </a:p>
          <a:p>
            <a:pPr algn="just">
              <a:spcBef>
                <a:spcPts val="0"/>
              </a:spcBef>
              <a:buNone/>
            </a:pPr>
            <a:r>
              <a:rPr lang="en-US" altLang="zh-CN" sz="2000" b="1" dirty="0" err="1">
                <a:latin typeface="Courier New" panose="02070309020205020404" pitchFamily="49" charset="0"/>
                <a:cs typeface="Courier New" panose="02070309020205020404" pitchFamily="49" charset="0"/>
              </a:rPr>
              <a:t>getLen</a:t>
            </a:r>
            <a:r>
              <a:rPr lang="en-US" altLang="zh-CN" sz="2000" b="1" dirty="0">
                <a:latin typeface="Courier New" panose="02070309020205020404" pitchFamily="49" charset="0"/>
                <a:cs typeface="Courier New" panose="02070309020205020404" pitchFamily="49" charset="0"/>
              </a:rPr>
              <a:t>(p1,p2)=14.1421</a:t>
            </a:r>
            <a:endParaRPr lang="en-US" altLang="zh-CN" sz="2000" b="1" dirty="0">
              <a:latin typeface="Courier New" panose="02070309020205020404" pitchFamily="49" charset="0"/>
              <a:cs typeface="Courier New" panose="02070309020205020404" pitchFamily="49" charset="0"/>
            </a:endParaRPr>
          </a:p>
          <a:p>
            <a:pPr>
              <a:buNone/>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complex();</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friend </a:t>
            </a: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c1, complex c2);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友元函数，复数</a:t>
            </a:r>
            <a:r>
              <a:rPr lang="en-US" altLang="zh-CN" sz="2400" b="1" dirty="0">
                <a:solidFill>
                  <a:srgbClr val="00B050"/>
                </a:solidFill>
                <a:latin typeface="Courier New" panose="02070309020205020404" pitchFamily="49" charset="0"/>
                <a:cs typeface="Courier New" panose="02070309020205020404" pitchFamily="49" charset="0"/>
              </a:rPr>
              <a:t>c1 + c2 （</a:t>
            </a:r>
            <a:r>
              <a:rPr lang="zh-CN" altLang="en-US" sz="2400" b="1" dirty="0">
                <a:solidFill>
                  <a:srgbClr val="00B050"/>
                </a:solidFill>
                <a:latin typeface="Courier New" panose="02070309020205020404" pitchFamily="49" charset="0"/>
                <a:cs typeface="Courier New" panose="02070309020205020404" pitchFamily="49" charset="0"/>
              </a:rPr>
              <a:t>二参数对象相加）</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friend 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(complex c); </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友元函数，输出类对象</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的有关数据（</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为参数对象）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zh-CN" altLang="en-US" sz="2400" b="1" dirty="0">
              <a:solidFill>
                <a:schemeClr val="tx2"/>
              </a:solidFill>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anose="02070309020205020404" pitchFamily="49" charset="0"/>
                <a:cs typeface="Courier New" panose="02070309020205020404" pitchFamily="49" charset="0"/>
              </a:rPr>
              <a:t>complex::complex()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real=0;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=0;</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real=r;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c1,  complex c2)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c.real</a:t>
            </a:r>
            <a:r>
              <a:rPr lang="en-US" altLang="zh-CN" sz="2400" b="1" dirty="0">
                <a:latin typeface="Courier New" panose="02070309020205020404" pitchFamily="49" charset="0"/>
                <a:cs typeface="Courier New" panose="02070309020205020404" pitchFamily="49" charset="0"/>
              </a:rPr>
              <a:t>=c1.real+c2.real;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c.imag</a:t>
            </a:r>
            <a:r>
              <a:rPr lang="en-US" altLang="zh-CN" sz="2400" b="1" dirty="0">
                <a:latin typeface="Courier New" panose="02070309020205020404" pitchFamily="49" charset="0"/>
                <a:cs typeface="Courier New" panose="02070309020205020404" pitchFamily="49" charset="0"/>
              </a:rPr>
              <a:t>=c1.imag+c2.imag;</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(complex com)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com.real</a:t>
            </a:r>
            <a:r>
              <a:rPr lang="en-US" altLang="zh-CN" sz="2400" b="1" dirty="0">
                <a:latin typeface="Courier New" panose="02070309020205020404" pitchFamily="49" charset="0"/>
                <a:cs typeface="Courier New" panose="02070309020205020404" pitchFamily="49" charset="0"/>
              </a:rPr>
              <a:t>&lt;&lt;", "&lt;&lt;</a:t>
            </a:r>
            <a:r>
              <a:rPr lang="en-US" altLang="zh-CN" sz="2400" b="1" dirty="0" err="1">
                <a:latin typeface="Courier New" panose="02070309020205020404" pitchFamily="49" charset="0"/>
                <a:cs typeface="Courier New" panose="02070309020205020404" pitchFamily="49" charset="0"/>
              </a:rPr>
              <a:t>com.imag</a:t>
            </a:r>
            <a:r>
              <a:rPr lang="en-US" altLang="zh-CN" sz="2400" b="1" dirty="0">
                <a:latin typeface="Courier New" panose="02070309020205020404" pitchFamily="49" charset="0"/>
                <a:cs typeface="Courier New" panose="02070309020205020404" pitchFamily="49" charset="0"/>
              </a:rPr>
              <a:t>&lt;&lt;")";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c1(1,2), c2(3,4), res;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res=</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(c1, c2);</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调用友元函数时不通过类对象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(c1);</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(c2);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(res);</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endParaRPr lang="en-US" altLang="zh-CN" sz="2400"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zh-CN" altLang="en-US" sz="2400"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dirty="0">
              <a:solidFill>
                <a:schemeClr val="accent6"/>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(1, 2) + (3, 4) = (4, 6)</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c2);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类成员函数</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//调用者对象与参数对象</a:t>
            </a:r>
            <a:r>
              <a:rPr lang="en-US" altLang="zh-CN" sz="2400" b="1" dirty="0">
                <a:solidFill>
                  <a:srgbClr val="00B050"/>
                </a:solidFill>
                <a:latin typeface="Courier New" panose="02070309020205020404" pitchFamily="49" charset="0"/>
                <a:cs typeface="Courier New" panose="02070309020205020404" pitchFamily="49" charset="0"/>
              </a:rPr>
              <a:t>c2</a:t>
            </a:r>
            <a:r>
              <a:rPr lang="zh-CN" altLang="en-US" sz="2400" b="1" dirty="0">
                <a:solidFill>
                  <a:srgbClr val="00B050"/>
                </a:solidFill>
                <a:latin typeface="Courier New" panose="02070309020205020404" pitchFamily="49" charset="0"/>
                <a:cs typeface="Courier New" panose="02070309020205020404" pitchFamily="49" charset="0"/>
              </a:rPr>
              <a:t>相加</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类成员函数</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//输出调用者对象的有关数据</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anose="02070309020205020404" pitchFamily="49" charset="0"/>
                <a:cs typeface="Courier New" panose="02070309020205020404" pitchFamily="49" charset="0"/>
              </a:rPr>
              <a:t>complex::complex()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real=0;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=0;</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complex::complex(</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real=r;   </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complex </a:t>
            </a:r>
            <a:r>
              <a:rPr lang="en-US" altLang="zh-CN" sz="2400" b="1" dirty="0" err="1">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addCom</a:t>
            </a:r>
            <a:r>
              <a:rPr lang="en-US" altLang="zh-CN" sz="2400" b="1" dirty="0">
                <a:latin typeface="Courier New" panose="02070309020205020404" pitchFamily="49" charset="0"/>
                <a:cs typeface="Courier New" panose="02070309020205020404" pitchFamily="49" charset="0"/>
              </a:rPr>
              <a:t>(complex c2)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c.real</a:t>
            </a:r>
            <a:r>
              <a:rPr lang="en-US" altLang="zh-CN" sz="2400" b="1" dirty="0">
                <a:latin typeface="Courier New" panose="02070309020205020404" pitchFamily="49" charset="0"/>
                <a:cs typeface="Courier New" panose="02070309020205020404" pitchFamily="49" charset="0"/>
              </a:rPr>
              <a:t>=real+c2.real;</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c.imag</a:t>
            </a:r>
            <a:r>
              <a:rPr lang="en-US" altLang="zh-CN" sz="2400" b="1" dirty="0">
                <a:latin typeface="Courier New" panose="02070309020205020404" pitchFamily="49" charset="0"/>
                <a:cs typeface="Courier New" panose="02070309020205020404" pitchFamily="49" charset="0"/>
              </a:rPr>
              <a:t>=imag+c2.imag;</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return c;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complex::</a:t>
            </a:r>
            <a:r>
              <a:rPr lang="en-US" altLang="zh-CN" sz="2400" b="1" dirty="0" err="1">
                <a:latin typeface="Courier New" panose="02070309020205020404" pitchFamily="49" charset="0"/>
                <a:cs typeface="Courier New" panose="02070309020205020404" pitchFamily="49" charset="0"/>
              </a:rPr>
              <a:t>outCom</a:t>
            </a: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&lt;&lt;"("&lt;&lt;real&lt;&lt;", "&lt;&lt;</a:t>
            </a:r>
            <a:r>
              <a:rPr lang="en-US" altLang="zh-CN" sz="2400" b="1" dirty="0" err="1">
                <a:latin typeface="Courier New" panose="02070309020205020404" pitchFamily="49" charset="0"/>
                <a:cs typeface="Courier New" panose="02070309020205020404" pitchFamily="49" charset="0"/>
              </a:rPr>
              <a:t>imag</a:t>
            </a:r>
            <a:r>
              <a:rPr lang="en-US" altLang="zh-CN" sz="2400" b="1" dirty="0">
                <a:latin typeface="Courier New" panose="02070309020205020404" pitchFamily="49" charset="0"/>
                <a:cs typeface="Courier New" panose="02070309020205020404" pitchFamily="49" charset="0"/>
              </a:rPr>
              <a:t>&lt;&lt;")";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complex c1(1, 2), c2(3, 4), res;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res=c1.addCom(c2);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调用成员函数必须通过类对象</a:t>
            </a:r>
            <a:endParaRPr lang="zh-CN" altLang="en-US"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c1.outCom();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c2.outCom();</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res.outCom</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endParaRPr lang="en-US" altLang="zh-CN" sz="2400" b="1" dirty="0">
              <a:solidFill>
                <a:srgbClr val="009900"/>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solidFill>
                  <a:schemeClr val="accent6">
                    <a:lumMod val="75000"/>
                  </a:schemeClr>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lumMod val="75000"/>
                </a:schemeClr>
              </a:solidFill>
              <a:latin typeface="Courier New" panose="02070309020205020404" pitchFamily="49" charset="0"/>
              <a:cs typeface="Courier New" panose="02070309020205020404" pitchFamily="49" charset="0"/>
            </a:endParaRPr>
          </a:p>
          <a:p>
            <a:pPr algn="just">
              <a:spcBef>
                <a:spcPts val="0"/>
              </a:spcBef>
              <a:buNone/>
            </a:pPr>
            <a:r>
              <a:rPr lang="zh-CN" altLang="en-US" sz="2400" b="1" dirty="0">
                <a:latin typeface="Courier New" panose="02070309020205020404" pitchFamily="49" charset="0"/>
                <a:cs typeface="Courier New" panose="02070309020205020404" pitchFamily="49" charset="0"/>
              </a:rPr>
              <a:t>(1, 2) + (3, 4) = (4, 6)</a:t>
            </a:r>
            <a:endParaRPr lang="zh-CN" altLang="en-US"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endParaRPr lang="zh-CN" altLang="en-US" dirty="0"/>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anose="02070309020205020404" pitchFamily="49" charset="0"/>
                <a:cs typeface="Courier New" panose="02070309020205020404" pitchFamily="49" charset="0"/>
              </a:rPr>
              <a:t>friend</a:t>
            </a:r>
            <a:r>
              <a:rPr lang="en-US" altLang="zh-CN" dirty="0">
                <a:latin typeface="Courier New" panose="02070309020205020404" pitchFamily="49" charset="0"/>
                <a:cs typeface="Courier New" panose="02070309020205020404" pitchFamily="49" charset="0"/>
              </a:rPr>
              <a:t> &lt;</a:t>
            </a:r>
            <a:r>
              <a:rPr lang="zh-CN" altLang="en-US" dirty="0">
                <a:latin typeface="Courier New" panose="02070309020205020404" pitchFamily="49" charset="0"/>
                <a:cs typeface="Courier New" panose="02070309020205020404" pitchFamily="49" charset="0"/>
              </a:rPr>
              <a:t>类名</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friend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lvl="1"/>
            <a:r>
              <a:rPr lang="en-US" altLang="zh-CN" sz="2400" b="1" dirty="0">
                <a:latin typeface="Courier New" panose="02070309020205020404" pitchFamily="49" charset="0"/>
                <a:cs typeface="Courier New" panose="02070309020205020404" pitchFamily="49" charset="0"/>
              </a:rPr>
              <a:t>};</a:t>
            </a:r>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endParaRPr lang="zh-CN" altLang="en-US" dirty="0">
              <a:solidFill>
                <a:srgbClr val="C00000"/>
              </a:solidFill>
            </a:endParaRP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endParaRPr lang="zh-CN" altLang="en-US" dirty="0"/>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endParaRPr lang="zh-CN" altLang="en-US" dirty="0"/>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友元类</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5" name="矩形 4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6" name="矩形 4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7" name="矩形 4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5" name="矩形 5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6" name="矩形 5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endParaRPr lang="zh-CN" altLang="en-US" dirty="0"/>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endParaRPr lang="zh-CN" altLang="en-US" dirty="0"/>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endParaRPr lang="zh-CN" altLang="en-US" dirty="0"/>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endParaRPr lang="en-US" altLang="zh-CN" dirty="0"/>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pixel(){x=0;y=0;}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x0,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y0){ x=x0; y=y0;}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start,end</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sx,</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sy,</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ex,</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ey,</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start(</a:t>
            </a:r>
            <a:r>
              <a:rPr lang="en-US" altLang="zh-CN" sz="2400" b="1" dirty="0" err="1">
                <a:latin typeface="Courier New" panose="02070309020205020404" pitchFamily="49" charset="0"/>
                <a:cs typeface="Courier New" panose="02070309020205020404" pitchFamily="49" charset="0"/>
              </a:rPr>
              <a:t>sx,sy</a:t>
            </a:r>
            <a:r>
              <a:rPr lang="en-US" altLang="zh-CN" sz="2400" b="1" dirty="0">
                <a:latin typeface="Courier New" panose="02070309020205020404" pitchFamily="49" charset="0"/>
                <a:cs typeface="Courier New" panose="02070309020205020404" pitchFamily="49" charset="0"/>
              </a:rPr>
              <a:t>),end(</a:t>
            </a:r>
            <a:r>
              <a:rPr lang="en-US" altLang="zh-CN" sz="2400" b="1" dirty="0" err="1">
                <a:latin typeface="Courier New" panose="02070309020205020404" pitchFamily="49" charset="0"/>
                <a:cs typeface="Courier New" panose="02070309020205020404" pitchFamily="49" charset="0"/>
              </a:rPr>
              <a:t>ex,ey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line line1(20,20,100,20,2), line2(20,20,20,100,1);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endParaRPr lang="zh-CN" altLang="en-US" dirty="0"/>
          </a:p>
          <a:p>
            <a:pPr lvl="1">
              <a:lnSpc>
                <a:spcPct val="90000"/>
              </a:lnSpc>
              <a:buNone/>
            </a:pP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成员初始化符</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成员初始化符</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a:lnSpc>
                <a:spcPct val="90000"/>
              </a:lnSpc>
            </a:pPr>
            <a:r>
              <a:rPr lang="zh-CN" altLang="en-US" dirty="0">
                <a:latin typeface="Courier New" panose="02070309020205020404" pitchFamily="49" charset="0"/>
                <a:cs typeface="Courier New" panose="02070309020205020404" pitchFamily="49" charset="0"/>
              </a:rPr>
              <a:t>成员初始化符有两种形式：</a:t>
            </a:r>
            <a:endParaRPr lang="en-US" altLang="zh-CN" dirty="0">
              <a:latin typeface="Courier New" panose="02070309020205020404" pitchFamily="49" charset="0"/>
              <a:cs typeface="Courier New" panose="02070309020205020404" pitchFamily="49" charset="0"/>
            </a:endParaRPr>
          </a:p>
          <a:p>
            <a:pPr lvl="1">
              <a:lnSpc>
                <a:spcPct val="9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对象成员</a:t>
            </a:r>
            <a:r>
              <a:rPr lang="en-US" altLang="zh-CN" dirty="0">
                <a:latin typeface="Courier New" panose="02070309020205020404" pitchFamily="49" charset="0"/>
                <a:cs typeface="Courier New" panose="02070309020205020404" pitchFamily="49" charset="0"/>
              </a:rPr>
              <a:t>&gt; (&lt;</a:t>
            </a:r>
            <a:r>
              <a:rPr lang="zh-CN" altLang="en-US" dirty="0">
                <a:latin typeface="Courier New" panose="02070309020205020404" pitchFamily="49" charset="0"/>
                <a:cs typeface="Courier New" panose="02070309020205020404" pitchFamily="49" charset="0"/>
              </a:rPr>
              <a:t>实参表</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a:p>
            <a:pPr lvl="2">
              <a:lnSpc>
                <a:spcPct val="90000"/>
              </a:lnSpc>
            </a:pPr>
            <a:r>
              <a:rPr lang="zh-CN" altLang="en-US" dirty="0"/>
              <a:t>对象成员所属类的构造函数实参表，用于初始化对象成员</a:t>
            </a:r>
            <a:endParaRPr lang="zh-CN" altLang="en-US" dirty="0"/>
          </a:p>
          <a:p>
            <a:pPr lvl="1">
              <a:lnSpc>
                <a:spcPct val="90000"/>
              </a:lnSpc>
            </a:pP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普通成员变量</a:t>
            </a:r>
            <a:r>
              <a:rPr lang="en-US" altLang="zh-CN" dirty="0">
                <a:latin typeface="Courier New" panose="02070309020205020404" pitchFamily="49" charset="0"/>
                <a:cs typeface="Courier New" panose="02070309020205020404" pitchFamily="49" charset="0"/>
              </a:rPr>
              <a:t>&gt; (&lt;</a:t>
            </a:r>
            <a:r>
              <a:rPr lang="zh-CN" altLang="en-US" dirty="0">
                <a:latin typeface="Courier New" panose="02070309020205020404" pitchFamily="49" charset="0"/>
                <a:cs typeface="Courier New" panose="02070309020205020404" pitchFamily="49" charset="0"/>
              </a:rPr>
              <a:t>初值</a:t>
            </a:r>
            <a:r>
              <a:rPr lang="en-US" altLang="zh-CN" dirty="0">
                <a:latin typeface="Courier New" panose="02070309020205020404" pitchFamily="49" charset="0"/>
                <a:cs typeface="Courier New" panose="02070309020205020404" pitchFamily="49" charset="0"/>
              </a:rPr>
              <a:t>&gt;)</a:t>
            </a:r>
            <a:endParaRPr lang="en-US" altLang="zh-CN"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初始化符表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br>
              <a:rPr lang="en-US" altLang="zh-CN" sz="2400" b="1" dirty="0">
                <a:solidFill>
                  <a:srgbClr val="0000FF"/>
                </a:solidFill>
                <a:latin typeface="Courier New" panose="02070309020205020404" pitchFamily="49" charset="0"/>
                <a:cs typeface="Courier New" panose="02070309020205020404" pitchFamily="49" charset="0"/>
              </a:rPr>
            </a:br>
            <a:r>
              <a:rPr lang="en-US" altLang="zh-CN" sz="2400" b="1" dirty="0">
                <a:solidFill>
                  <a:srgbClr val="0000FF"/>
                </a:solidFill>
                <a:latin typeface="Courier New" panose="02070309020205020404" pitchFamily="49" charset="0"/>
                <a:cs typeface="Courier New" panose="02070309020205020404" pitchFamily="49" charset="0"/>
              </a:rPr>
              <a:t>	class </a:t>
            </a:r>
            <a:r>
              <a:rPr lang="en-US" altLang="zh-CN" sz="2400" b="1" dirty="0">
                <a:latin typeface="Courier New" panose="02070309020205020404" pitchFamily="49" charset="0"/>
                <a:cs typeface="Courier New" panose="02070309020205020404" pitchFamily="49" charset="0"/>
              </a:rPr>
              <a:t>C1{…};</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class </a:t>
            </a:r>
            <a:r>
              <a:rPr lang="en-US" altLang="zh-CN" sz="2400" b="1" dirty="0">
                <a:latin typeface="Courier New" panose="02070309020205020404" pitchFamily="49" charset="0"/>
                <a:cs typeface="Courier New" panose="02070309020205020404" pitchFamily="49" charset="0"/>
              </a:rPr>
              <a:t>C2{…};</a:t>
            </a:r>
            <a:endParaRPr lang="en-US" altLang="zh-CN" sz="2400" b="1" dirty="0">
              <a:latin typeface="Courier New" panose="02070309020205020404" pitchFamily="49" charset="0"/>
              <a:cs typeface="Courier New" panose="02070309020205020404" pitchFamily="49" charset="0"/>
            </a:endParaRPr>
          </a:p>
          <a:p>
            <a:pPr marL="609600" indent="-609600">
              <a:lnSpc>
                <a:spcPct val="80000"/>
              </a:lnSpc>
              <a:buNone/>
            </a:pPr>
            <a:r>
              <a:rPr lang="en-US" altLang="zh-CN" sz="2400" b="1" dirty="0">
                <a:latin typeface="Courier New" panose="02070309020205020404" pitchFamily="49" charset="0"/>
                <a:cs typeface="Courier New" panose="02070309020205020404" pitchFamily="49" charset="0"/>
              </a:rPr>
              <a:t>		C1 f1(C2);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Product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name;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count;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price;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total_price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成员函数若干</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anose="02070309020205020404" pitchFamily="49" charset="0"/>
                <a:cs typeface="Courier New" panose="02070309020205020404" pitchFamily="49" charset="0"/>
              </a:rPr>
              <a:t>	C1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br>
              <a:rPr lang="en-US" altLang="zh-CN" dirty="0">
                <a:latin typeface="Courier New" panose="02070309020205020404" pitchFamily="49" charset="0"/>
                <a:cs typeface="Courier New" panose="02070309020205020404" pitchFamily="49" charset="0"/>
              </a:rPr>
            </a:br>
            <a:r>
              <a:rPr lang="en-US" altLang="zh-CN" dirty="0">
                <a:latin typeface="Courier New" panose="02070309020205020404" pitchFamily="49" charset="0"/>
                <a:cs typeface="Courier New" panose="02070309020205020404" pitchFamily="49" charset="0"/>
              </a:rPr>
              <a:t>C2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br>
              <a:rPr lang="en-US" altLang="zh-CN" dirty="0">
                <a:latin typeface="Courier New" panose="02070309020205020404" pitchFamily="49" charset="0"/>
                <a:cs typeface="Courier New" panose="02070309020205020404" pitchFamily="49" charset="0"/>
              </a:rPr>
            </a:br>
            <a:r>
              <a:rPr lang="en-US" altLang="zh-CN" dirty="0">
                <a:latin typeface="Courier New" panose="02070309020205020404" pitchFamily="49" charset="0"/>
                <a:cs typeface="Courier New" panose="02070309020205020404" pitchFamily="49" charset="0"/>
              </a:rPr>
              <a:t>CC::C1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lvl="2">
              <a:lnSpc>
                <a:spcPct val="80000"/>
              </a:lnSpc>
            </a:pPr>
            <a:r>
              <a:rPr lang="zh-CN" altLang="en-US" dirty="0"/>
              <a:t>都是非法的</a:t>
            </a:r>
            <a:endParaRPr lang="zh-CN" altLang="en-US" dirty="0"/>
          </a:p>
          <a:p>
            <a:pPr lvl="1">
              <a:lnSpc>
                <a:spcPct val="80000"/>
              </a:lnSpc>
              <a:buNone/>
            </a:pPr>
            <a:r>
              <a:rPr lang="en-US" altLang="zh-CN" dirty="0">
                <a:latin typeface="Courier New" panose="02070309020205020404" pitchFamily="49" charset="0"/>
                <a:cs typeface="Courier New" panose="02070309020205020404" pitchFamily="49" charset="0"/>
              </a:rPr>
              <a:t>	CC::C2 </a:t>
            </a:r>
            <a:r>
              <a:rPr lang="en-US" altLang="zh-CN" dirty="0" err="1">
                <a:latin typeface="Courier New" panose="02070309020205020404" pitchFamily="49" charset="0"/>
                <a:cs typeface="Courier New" panose="02070309020205020404" pitchFamily="49" charset="0"/>
              </a:rPr>
              <a:t>a,b</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lvl="2">
              <a:spcBef>
                <a:spcPts val="0"/>
              </a:spcBef>
            </a:pPr>
            <a:r>
              <a:rPr lang="zh-CN" altLang="en-US" dirty="0"/>
              <a:t>是合法的，它说明了两个嵌套类</a:t>
            </a:r>
            <a:r>
              <a:rPr lang="en-US" altLang="zh-CN" dirty="0"/>
              <a:t>C2 </a:t>
            </a:r>
            <a:r>
              <a:rPr lang="zh-CN" altLang="en-US" dirty="0"/>
              <a:t>的对象。嵌套类的使用并不方便，不宜多用</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类与类之间的关系概述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类的对象成员</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类嵌套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3" name="矩形 4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5" name="矩形 4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6" name="矩形 4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endParaRPr lang="en-US" altLang="zh-CN" b="1" dirty="0">
              <a:latin typeface="Courier New" panose="02070309020205020404" pitchFamily="49" charset="0"/>
              <a:cs typeface="Courier New" panose="02070309020205020404" pitchFamily="49" charset="0"/>
            </a:endParaRP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endParaRPr lang="zh-CN" altLang="en-US" dirty="0"/>
          </a:p>
          <a:p>
            <a:pPr algn="just">
              <a:buNone/>
            </a:pPr>
            <a:r>
              <a:rPr lang="zh-CN" altLang="en-US" sz="2400" dirty="0">
                <a:solidFill>
                  <a:srgbClr val="0000FF"/>
                </a:solidFill>
              </a:rPr>
              <a:t>      </a:t>
            </a:r>
            <a:r>
              <a:rPr lang="en-US" altLang="zh-CN" sz="2400" dirty="0">
                <a:latin typeface="Courier New" panose="02070309020205020404" pitchFamily="49" charset="0"/>
                <a:cs typeface="Courier New" panose="02070309020205020404" pitchFamily="49" charset="0"/>
              </a:rPr>
              <a:t>set s1,s2,s3,s4,s5; </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s3=s1*s2; s4=s1+s2;</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s5=s1-s2; if(3&amp;s1)...; if (s1&gt;=s2)...;</a:t>
            </a:r>
            <a:endParaRPr lang="en-US" altLang="zh-CN" sz="2400" dirty="0">
              <a:latin typeface="Courier New" panose="02070309020205020404" pitchFamily="49" charset="0"/>
              <a:cs typeface="Courier New" panose="02070309020205020404" pitchFamily="49" charset="0"/>
            </a:endParaRPr>
          </a:p>
          <a:p>
            <a:pPr algn="just">
              <a:buNone/>
            </a:pPr>
            <a:r>
              <a:rPr lang="en-US" altLang="zh-CN" sz="2400" dirty="0">
                <a:latin typeface="Courier New" panose="02070309020205020404" pitchFamily="49" charset="0"/>
                <a:cs typeface="Courier New" panose="02070309020205020404" pitchFamily="49" charset="0"/>
              </a:rPr>
              <a:t>	 if (s1&gt;s2) ...;</a:t>
            </a:r>
            <a:endParaRPr lang="zh-CN" altLang="en-US"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endParaRPr lang="zh-CN" altLang="en-US" dirty="0">
              <a:solidFill>
                <a:srgbClr val="C00000"/>
              </a:solidFill>
            </a:endParaRPr>
          </a:p>
          <a:p>
            <a:pPr algn="just">
              <a:lnSpc>
                <a:spcPct val="80000"/>
              </a:lnSpc>
              <a:buNone/>
            </a:pPr>
            <a:r>
              <a:rPr lang="zh-CN" altLang="en-US" dirty="0">
                <a:solidFill>
                  <a:srgbClr val="0000FF"/>
                </a:solidFill>
              </a:rPr>
              <a:t>    </a:t>
            </a:r>
            <a:r>
              <a:rPr lang="en-US" altLang="zh-CN" sz="2400" dirty="0">
                <a:solidFill>
                  <a:srgbClr val="0000FF"/>
                </a:solidFill>
                <a:latin typeface="Courier New" panose="02070309020205020404" pitchFamily="49" charset="0"/>
                <a:cs typeface="Courier New" panose="02070309020205020404" pitchFamily="49" charset="0"/>
              </a:rPr>
              <a:t>class</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Set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elems</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maxcard</a:t>
            </a:r>
            <a:r>
              <a:rPr lang="en-US" altLang="zh-CN" sz="2400" dirty="0">
                <a:latin typeface="Courier New" panose="02070309020205020404" pitchFamily="49" charset="0"/>
                <a:cs typeface="Courier New" panose="02070309020205020404" pitchFamily="49" charset="0"/>
              </a:rPr>
              <a:t>];</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card;</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public</a:t>
            </a:r>
            <a:r>
              <a:rPr lang="en-US" altLang="zh-CN" sz="2400" dirty="0">
                <a:latin typeface="Courier New" panose="02070309020205020404" pitchFamily="49" charset="0"/>
                <a:cs typeface="Courier New" panose="02070309020205020404" pitchFamily="49" charset="0"/>
              </a:rPr>
              <a:t>:</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r>
              <a:rPr lang="en-US" altLang="zh-CN" sz="2400" dirty="0">
                <a:solidFill>
                  <a:schemeClr val="tx2"/>
                </a:solidFill>
                <a:latin typeface="Courier New" panose="02070309020205020404" pitchFamily="49" charset="0"/>
                <a:cs typeface="Courier New" panose="02070309020205020404" pitchFamily="49" charset="0"/>
              </a:rPr>
              <a:t>	</a:t>
            </a:r>
            <a:endParaRPr lang="en-US" altLang="zh-CN" sz="2400" dirty="0">
              <a:solidFill>
                <a:schemeClr val="tx2"/>
              </a:solidFill>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friend </a:t>
            </a:r>
            <a:r>
              <a:rPr lang="en-US" altLang="zh-CN" sz="2400" dirty="0" err="1">
                <a:solidFill>
                  <a:srgbClr val="0000FF"/>
                </a:solidFill>
                <a:latin typeface="Courier New" panose="02070309020205020404" pitchFamily="49" charset="0"/>
                <a:cs typeface="Courier New" panose="02070309020205020404" pitchFamily="49" charset="0"/>
              </a:rPr>
              <a:t>bool</a:t>
            </a:r>
            <a:r>
              <a:rPr lang="en-US" altLang="zh-CN" sz="2400" dirty="0">
                <a:solidFill>
                  <a:srgbClr val="0000FF"/>
                </a:solidFill>
                <a:latin typeface="Courier New" panose="02070309020205020404" pitchFamily="49" charset="0"/>
                <a:cs typeface="Courier New" panose="02070309020205020404" pitchFamily="49" charset="0"/>
              </a:rPr>
              <a:t> operator</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&amp;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Set);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      Set </a:t>
            </a:r>
            <a:r>
              <a:rPr lang="en-US" altLang="zh-CN" sz="2400" dirty="0">
                <a:solidFill>
                  <a:srgbClr val="0000FF"/>
                </a:solidFill>
                <a:latin typeface="Courier New" panose="02070309020205020404" pitchFamily="49" charset="0"/>
                <a:cs typeface="Courier New" panose="02070309020205020404" pitchFamily="49" charset="0"/>
              </a:rPr>
              <a:t>operator</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 (Set S2);</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endParaRPr lang="en-US" altLang="zh-CN" sz="2400" dirty="0">
              <a:latin typeface="Courier New" panose="02070309020205020404" pitchFamily="49" charset="0"/>
              <a:cs typeface="Courier New" panose="02070309020205020404" pitchFamily="49" charset="0"/>
            </a:endParaRPr>
          </a:p>
          <a:p>
            <a:pPr algn="just">
              <a:lnSpc>
                <a:spcPct val="80000"/>
              </a:lnSpc>
              <a:buNone/>
            </a:pPr>
            <a:r>
              <a:rPr lang="en-US" altLang="zh-CN" sz="2400" dirty="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endParaRPr lang="zh-CN" altLang="en-US" dirty="0"/>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endParaRPr lang="zh-CN" altLang="en-US" dirty="0"/>
          </a:p>
          <a:p>
            <a:pPr lvl="1">
              <a:lnSpc>
                <a:spcPct val="90000"/>
              </a:lnSpc>
            </a:pPr>
            <a:r>
              <a:rPr lang="zh-CN" altLang="en-US" dirty="0"/>
              <a:t>如下5个运算符不可重载：</a:t>
            </a:r>
            <a:endParaRPr lang="zh-CN" altLang="en-US" dirty="0"/>
          </a:p>
          <a:p>
            <a:pPr lvl="1">
              <a:lnSpc>
                <a:spcPct val="90000"/>
              </a:lnSpc>
              <a:buNone/>
            </a:pPr>
            <a:r>
              <a:rPr lang="zh-CN" altLang="en-US" dirty="0"/>
              <a:t>  </a:t>
            </a:r>
            <a:r>
              <a:rPr lang="zh-CN" altLang="en-US" sz="2400" dirty="0">
                <a:solidFill>
                  <a:schemeClr val="tx2"/>
                </a:solidFill>
                <a:latin typeface="Courier New" panose="02070309020205020404" pitchFamily="49" charset="0"/>
                <a:cs typeface="Courier New" panose="02070309020205020404" pitchFamily="49" charset="0"/>
              </a:rPr>
              <a:t>.    ::    ?:    .*    </a:t>
            </a:r>
            <a:r>
              <a:rPr lang="en-US" altLang="zh-CN" sz="2400" dirty="0" err="1">
                <a:solidFill>
                  <a:schemeClr val="tx2"/>
                </a:solidFill>
                <a:latin typeface="Courier New" panose="02070309020205020404" pitchFamily="49" charset="0"/>
                <a:cs typeface="Courier New" panose="02070309020205020404" pitchFamily="49" charset="0"/>
              </a:rPr>
              <a:t>sizeof</a:t>
            </a:r>
            <a:endParaRPr lang="en-US" altLang="zh-CN" sz="2400"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只能以类成员而不能以友元身份重载的运算符:</a:t>
            </a:r>
            <a:endParaRPr lang="zh-CN" altLang="en-US" dirty="0"/>
          </a:p>
          <a:p>
            <a:pPr lvl="1">
              <a:lnSpc>
                <a:spcPct val="90000"/>
              </a:lnSpc>
              <a:buNone/>
            </a:pPr>
            <a:r>
              <a:rPr lang="zh-CN" altLang="en-US" dirty="0"/>
              <a:t>  </a:t>
            </a:r>
            <a:r>
              <a:rPr lang="zh-CN" altLang="en-US" sz="2400" dirty="0">
                <a:solidFill>
                  <a:schemeClr val="tx2"/>
                </a:solidFill>
                <a:latin typeface="Courier New" panose="02070309020205020404" pitchFamily="49" charset="0"/>
                <a:cs typeface="Courier New" panose="02070309020205020404" pitchFamily="49" charset="0"/>
              </a:rPr>
              <a:t>=    ( )    [ ]   -&gt;   </a:t>
            </a:r>
            <a:r>
              <a:rPr lang="en-US" altLang="zh-CN" sz="2400" dirty="0">
                <a:solidFill>
                  <a:schemeClr val="tx2"/>
                </a:solidFill>
                <a:latin typeface="Courier New" panose="02070309020205020404" pitchFamily="49" charset="0"/>
                <a:cs typeface="Courier New" panose="02070309020205020404" pitchFamily="49" charset="0"/>
              </a:rPr>
              <a:t>typedef</a:t>
            </a:r>
            <a:endParaRPr lang="en-US" altLang="zh-CN" sz="2400" dirty="0">
              <a:latin typeface="Courier New" panose="02070309020205020404" pitchFamily="49" charset="0"/>
              <a:cs typeface="Courier New" panose="02070309020205020404"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cmath</a:t>
            </a:r>
            <a:r>
              <a:rPr lang="en-US" altLang="zh-CN" sz="2200" b="1" dirty="0">
                <a:latin typeface="Courier New" panose="02070309020205020404" pitchFamily="49" charset="0"/>
                <a:cs typeface="Courier New" panose="02070309020205020404" pitchFamily="49" charset="0"/>
              </a:rPr>
              <a:t>&gt;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zh-CN" altLang="en-US"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x,y</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x0=0,</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y0=0);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重载函数</a:t>
            </a:r>
            <a:endParaRPr lang="en-US" altLang="zh-CN"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a:t>
            </a:r>
            <a:r>
              <a:rPr lang="en-US" altLang="zh-CN" sz="2200" b="1" dirty="0">
                <a:latin typeface="Courier New" panose="02070309020205020404" pitchFamily="49" charset="0"/>
                <a:cs typeface="Courier New" panose="02070309020205020404" pitchFamily="49" charset="0"/>
              </a:rPr>
              <a:t>==(point pt1,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friend double operator</a:t>
            </a:r>
            <a:r>
              <a:rPr lang="en-US" altLang="zh-CN" sz="2200" b="1" dirty="0">
                <a:latin typeface="Courier New" panose="02070309020205020404" pitchFamily="49" charset="0"/>
                <a:cs typeface="Courier New" panose="02070309020205020404" pitchFamily="49" charset="0"/>
              </a:rPr>
              <a:t>^(point pt1, point pt2);</a:t>
            </a: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point::point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x0,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y0)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x=x0;	y=y0;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(point pt)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temp;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pt.x</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pt.y</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pt1, point pt2) {	</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point temp;</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=pt1.x+pt2.x;</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=pt1.y+pt2.y;</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lnSpc>
                <a:spcPct val="9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1"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pt1,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(point pt1,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a:t>
            </a:r>
            <a:r>
              <a:rPr lang="en-US" altLang="zh-CN" sz="2200" b="1" dirty="0">
                <a:latin typeface="Courier New" panose="02070309020205020404" pitchFamily="49" charset="0"/>
                <a:cs typeface="Courier New" panose="02070309020205020404" pitchFamily="49" charset="0"/>
              </a:rPr>
              <a:t>( (pt1.x==pt2.x) &amp;&amp;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operator ^ (point pt1, point pt2)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a:latin typeface="Courier New" panose="02070309020205020404" pitchFamily="49" charset="0"/>
                <a:cs typeface="Courier New" panose="02070309020205020404" pitchFamily="49" charset="0"/>
              </a:rPr>
              <a:t>d1, d2, 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d1=pt1.x-pt2.x;</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d2=...;</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(d);</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point::display ()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&lt;&lt;"( "&lt;&lt;x&lt;&lt;", "&lt;&lt;y&lt;&lt;"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point s0, s1(1.2, -3.5),s2(-1, 2.8),s3(6, 6);</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point s4, s5;</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	s0.display();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	s3.display();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s0=s1+s2; </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将调用“</a:t>
            </a:r>
            <a:r>
              <a:rPr lang="en-US" altLang="zh-CN" sz="2200" b="1" dirty="0">
                <a:solidFill>
                  <a:srgbClr val="00B050"/>
                </a:solidFill>
                <a:latin typeface="Courier New" panose="02070309020205020404" pitchFamily="49" charset="0"/>
                <a:cs typeface="Courier New" panose="02070309020205020404" pitchFamily="49" charset="0"/>
              </a:rPr>
              <a:t>operator +”</a:t>
            </a:r>
            <a:r>
              <a:rPr lang="zh-CN" altLang="en-US" sz="2200" b="1" dirty="0">
                <a:solidFill>
                  <a:srgbClr val="00B050"/>
                </a:solidFill>
                <a:latin typeface="Courier New" panose="02070309020205020404" pitchFamily="49" charset="0"/>
                <a:cs typeface="Courier New" panose="02070309020205020404" pitchFamily="49" charset="0"/>
              </a:rPr>
              <a:t>函数</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lnSpc>
                <a:spcPct val="115000"/>
              </a:lnSpc>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&lt;&lt;"s0=s1+s2=";  s0.display();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s4=s1-s2;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&lt;&lt;"s4=s1-s2=";  s4.display();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s5=-s1; </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&lt;&lt;"s5=-s1=";    s5.display();</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if(s1==s1)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&lt;&lt;"s1==s1"&lt;&lt;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&lt;&lt;"s2^s3="&lt;&lt;(s2^s3)&lt;&lt;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5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endParaRPr lang="zh-CN" altLang="en-US" sz="2800" dirty="0">
              <a:solidFill>
                <a:schemeClr val="accent6">
                  <a:lumMod val="75000"/>
                </a:schemeClr>
              </a:solidFill>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s0=( 0, 0 )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 -1, 2.8 )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s3=( 6, 6 )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s0=s1+s2=( 0.2, -0.7 )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s4=s1-s2=( 2.2, -6.3 )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s5=-s1=(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s1==s1</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s2^s3=7.69675</a:t>
            </a:r>
            <a:endParaRPr lang="zh-CN" altLang="en-US" sz="28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cmath</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a:latin typeface="Courier New" panose="02070309020205020404" pitchFamily="49" charset="0"/>
                <a:cs typeface="Courier New" panose="02070309020205020404" pitchFamily="49" charset="0"/>
              </a:rPr>
              <a:t>point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err="1">
                <a:latin typeface="Courier New" panose="02070309020205020404" pitchFamily="49" charset="0"/>
                <a:cs typeface="Courier New" panose="02070309020205020404" pitchFamily="49" charset="0"/>
              </a:rPr>
              <a:t>x,y</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public</a:t>
            </a:r>
            <a:r>
              <a:rPr lang="en-US" altLang="zh-CN" sz="2200" b="1" dirty="0">
                <a:solidFill>
                  <a:schemeClr val="tx2"/>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 (</a:t>
            </a: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x0=0,</a:t>
            </a:r>
            <a:r>
              <a:rPr lang="en-US" altLang="zh-CN" sz="2200" b="1" dirty="0">
                <a:solidFill>
                  <a:srgbClr val="0000FF"/>
                </a:solidFill>
                <a:latin typeface="Courier New" panose="02070309020205020404" pitchFamily="49" charset="0"/>
                <a:cs typeface="Courier New" panose="02070309020205020404" pitchFamily="49" charset="0"/>
              </a:rPr>
              <a:t> double </a:t>
            </a:r>
            <a:r>
              <a:rPr lang="en-US" altLang="zh-CN" sz="2200" b="1" dirty="0">
                <a:latin typeface="Courier New" panose="02070309020205020404" pitchFamily="49" charset="0"/>
                <a:cs typeface="Courier New" panose="02070309020205020404" pitchFamily="49" charset="0"/>
              </a:rPr>
              <a:t>y0=0);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latin typeface="Courier New" panose="02070309020205020404" pitchFamily="49" charset="0"/>
                <a:cs typeface="Courier New" panose="02070309020205020404" pitchFamily="49" charset="0"/>
              </a:rPr>
              <a:t> - (point pt2);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point::point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x0,</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double</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y0)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x=x0;	y=y0;</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在类体外定义，使用“&lt;类名&gt;::”限定</a:t>
            </a:r>
            <a:endParaRPr lang="zh-CN" altLang="en-US" sz="22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	</a:t>
            </a:r>
            <a:r>
              <a:rPr lang="zh-CN" altLang="en-US"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zh-CN" altLang="en-US"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temp.x</a:t>
            </a:r>
            <a:r>
              <a:rPr lang="en-US" altLang="zh-CN" sz="2200" b="1" dirty="0">
                <a:latin typeface="Courier New" panose="02070309020205020404" pitchFamily="49" charset="0"/>
                <a:cs typeface="Courier New" panose="02070309020205020404" pitchFamily="49" charset="0"/>
              </a:rPr>
              <a:t>=x+pt2.x;</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temp.y</a:t>
            </a:r>
            <a:r>
              <a:rPr lang="en-US" altLang="zh-CN" sz="2200" b="1" dirty="0">
                <a:latin typeface="Courier New" panose="02070309020205020404" pitchFamily="49" charset="0"/>
                <a:cs typeface="Courier New" panose="02070309020205020404" pitchFamily="49" charset="0"/>
              </a:rPr>
              <a:t>=y+pt2.y;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return </a:t>
            </a:r>
            <a:r>
              <a:rPr lang="en-US" altLang="zh-CN" sz="2200" b="1" dirty="0">
                <a:latin typeface="Courier New" panose="02070309020205020404" pitchFamily="49" charset="0"/>
                <a:cs typeface="Courier New" panose="02070309020205020404" pitchFamily="49" charset="0"/>
              </a:rPr>
              <a:t>temp;</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anose="02070309020205020404" pitchFamily="49" charset="0"/>
                <a:cs typeface="Courier New" panose="02070309020205020404" pitchFamily="49" charset="0"/>
              </a:rPr>
              <a:t>point </a:t>
            </a:r>
            <a:r>
              <a:rPr lang="en-US" altLang="zh-CN" sz="2200" b="1" dirty="0" err="1">
                <a:latin typeface="Courier New" panose="02070309020205020404" pitchFamily="49" charset="0"/>
                <a:cs typeface="Courier New" panose="02070309020205020404" pitchFamily="49" charset="0"/>
              </a:rPr>
              <a:t>point</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 </a:t>
            </a:r>
            <a:r>
              <a:rPr lang="en-US" altLang="zh-CN" sz="2200" b="1" dirty="0">
                <a:latin typeface="Courier New" panose="02070309020205020404" pitchFamily="49" charset="0"/>
                <a:cs typeface="Courier New" panose="02070309020205020404" pitchFamily="49" charset="0"/>
              </a:rPr>
              <a:t>( (x==pt2.x) &amp;&amp;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double </a:t>
            </a:r>
            <a:r>
              <a:rPr lang="en-US" altLang="zh-CN" sz="2200" b="1" dirty="0">
                <a:latin typeface="Courier New" panose="02070309020205020404" pitchFamily="49" charset="0"/>
                <a:cs typeface="Courier New" panose="02070309020205020404" pitchFamily="49" charset="0"/>
              </a:rPr>
              <a:t>point::</a:t>
            </a:r>
            <a:r>
              <a:rPr lang="en-US" altLang="zh-CN" sz="2200" b="1" dirty="0">
                <a:solidFill>
                  <a:srgbClr val="0000FF"/>
                </a:solidFill>
                <a:latin typeface="Courier New" panose="02070309020205020404" pitchFamily="49" charset="0"/>
                <a:cs typeface="Courier New" panose="02070309020205020404" pitchFamily="49" charset="0"/>
              </a:rPr>
              <a:t>operator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(point pt2)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point::display ()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&lt;&lt;"( "&lt;&lt;x&lt;&lt;", "&lt;&lt;y&lt;&lt;"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s0, s1(1.2,-3.5),s2(-1,2.8),s3(6, 6);</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point s4, s5;</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    	s0.display();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    	s3.display();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s0=s1+s2;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&lt;&lt;"s0=s1+s2=";    s0.display();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s4=s1-s2;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&lt;&lt;"s4=s1-s2=";     s4.display();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s5=-s1;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&lt;&lt;"s5=-s1=";         s5.display();</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if(s1==s1)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&lt;&lt;"s1==s1"&lt;&lt;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&lt;&lt;"s2^s3="&lt;&lt;(s2^s3)&lt;&lt;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endParaRPr lang="zh-CN" altLang="en-US" dirty="0">
              <a:solidFill>
                <a:schemeClr val="accent6"/>
              </a:solidFill>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s0=( 0, 0 )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 -1, 2.8 )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s3=( 6, 6 )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s0=s1+s2=( 0.2, -0.7 )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s4=s1-s2=( 2.2, -6.3 )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s5=-s1=( -1.2, 3.5 )</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s1==s1</a:t>
            </a:r>
            <a:endParaRPr lang="en-US" altLang="zh-CN" sz="2800" b="1" dirty="0">
              <a:latin typeface="Courier New" panose="02070309020205020404" pitchFamily="49" charset="0"/>
              <a:cs typeface="Courier New" panose="02070309020205020404" pitchFamily="49" charset="0"/>
            </a:endParaRPr>
          </a:p>
          <a:p>
            <a:pPr algn="just">
              <a:lnSpc>
                <a:spcPct val="90000"/>
              </a:lnSpc>
              <a:buNone/>
            </a:pPr>
            <a:r>
              <a:rPr lang="en-US" altLang="zh-CN" sz="2800" b="1" dirty="0">
                <a:latin typeface="Courier New" panose="02070309020205020404" pitchFamily="49" charset="0"/>
                <a:cs typeface="Courier New" panose="02070309020205020404" pitchFamily="49" charset="0"/>
              </a:rPr>
              <a:t>s2^s3=7.69675</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anose="02070309020205020404" pitchFamily="49" charset="0"/>
                <a:cs typeface="Courier New" panose="02070309020205020404" pitchFamily="49" charset="0"/>
              </a:rPr>
              <a:t>'+'、 '-'、 '*'、 '&lt;'、 '&lt;='、 '&amp;'、 '=='、 '!=' </a:t>
            </a:r>
            <a:endParaRPr lang="en-US" altLang="zh-CN" dirty="0">
              <a:latin typeface="Courier New" panose="02070309020205020404" pitchFamily="49" charset="0"/>
              <a:cs typeface="Courier New" panose="02070309020205020404" pitchFamily="49" charset="0"/>
            </a:endParaRPr>
          </a:p>
          <a:p>
            <a:pPr lvl="1"/>
            <a:r>
              <a:rPr lang="zh-CN" altLang="en-US" dirty="0"/>
              <a:t>使用友元函数</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6" name="矩形 6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8919"/>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include </a:t>
            </a:r>
            <a:r>
              <a:rPr lang="en-US" altLang="zh-CN" sz="2200" b="1" dirty="0">
                <a:latin typeface="Courier New" panose="02070309020205020404" pitchFamily="49" charset="0"/>
                <a:cs typeface="Courier New" panose="02070309020205020404" pitchFamily="49" charset="0"/>
              </a:rPr>
              <a:t>&lt;</a:t>
            </a:r>
            <a:r>
              <a:rPr lang="en-US" altLang="zh-CN" sz="2200" b="1" dirty="0" err="1">
                <a:latin typeface="Courier New" panose="02070309020205020404" pitchFamily="49" charset="0"/>
                <a:cs typeface="Courier New" panose="02070309020205020404" pitchFamily="49" charset="0"/>
              </a:rPr>
              <a:t>iostream</a:t>
            </a:r>
            <a:r>
              <a:rPr lang="en-US" altLang="zh-CN" sz="2200" b="1" dirty="0">
                <a:latin typeface="Courier New" panose="02070309020205020404" pitchFamily="49" charset="0"/>
                <a:cs typeface="Courier New" panose="02070309020205020404" pitchFamily="49" charset="0"/>
              </a:rPr>
              <a:t>&gt;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using namespace </a:t>
            </a:r>
            <a:r>
              <a:rPr lang="en-US" altLang="zh-CN" sz="2200" b="1" dirty="0" err="1">
                <a:solidFill>
                  <a:srgbClr val="000000"/>
                </a:solidFill>
                <a:latin typeface="Courier New" panose="02070309020205020404" pitchFamily="49" charset="0"/>
                <a:cs typeface="Courier New" panose="02070309020205020404" pitchFamily="49" charset="0"/>
              </a:rPr>
              <a:t>std</a:t>
            </a:r>
            <a:r>
              <a:rPr lang="en-US" altLang="zh-CN" sz="2200" b="1" dirty="0">
                <a:solidFill>
                  <a:srgbClr val="000000"/>
                </a:solidFill>
                <a:latin typeface="Courier New" panose="02070309020205020404" pitchFamily="49" charset="0"/>
                <a:cs typeface="Courier New" panose="02070309020205020404" pitchFamily="49" charset="0"/>
              </a:rPr>
              <a:t>;</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const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maxcard</a:t>
            </a:r>
            <a:r>
              <a:rPr lang="en-US" altLang="zh-CN" sz="2200" b="1" dirty="0">
                <a:latin typeface="Courier New" panose="02070309020205020404" pitchFamily="49" charset="0"/>
                <a:cs typeface="Courier New" panose="02070309020205020404" pitchFamily="49" charset="0"/>
              </a:rPr>
              <a:t>=20;</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class </a:t>
            </a:r>
            <a:r>
              <a:rPr lang="en-US" altLang="zh-CN" sz="2200" b="1" dirty="0">
                <a:latin typeface="Courier New" panose="02070309020205020404" pitchFamily="49" charset="0"/>
                <a:cs typeface="Courier New" panose="02070309020205020404" pitchFamily="49" charset="0"/>
              </a:rPr>
              <a:t>Set {</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elems</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maxcard</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card;</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public</a:t>
            </a: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Set (</a:t>
            </a:r>
            <a:r>
              <a:rPr lang="en-US" altLang="zh-CN" sz="2200" b="1" dirty="0">
                <a:solidFill>
                  <a:srgbClr val="0000FF"/>
                </a:solidFill>
                <a:latin typeface="Courier New" panose="02070309020205020404" pitchFamily="49" charset="0"/>
                <a:cs typeface="Courier New" panose="02070309020205020404" pitchFamily="49" charset="0"/>
              </a:rPr>
              <a:t>void</a:t>
            </a:r>
            <a:r>
              <a:rPr lang="en-US" altLang="zh-CN" sz="2200" b="1" dirty="0">
                <a:latin typeface="Courier New" panose="02070309020205020404" pitchFamily="49" charset="0"/>
                <a:cs typeface="Courier New" panose="02070309020205020404" pitchFamily="49" charset="0"/>
              </a:rPr>
              <a:t>){card=0;};</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void </a:t>
            </a:r>
            <a:r>
              <a:rPr lang="en-US" altLang="zh-CN" sz="2200" b="1" dirty="0">
                <a:latin typeface="Courier New" panose="02070309020205020404" pitchFamily="49" charset="0"/>
                <a:cs typeface="Courier New" panose="02070309020205020404" pitchFamily="49" charset="0"/>
              </a:rPr>
              <a:t>print();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&amp;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a:latin typeface="Courier New" panose="02070309020205020404" pitchFamily="49" charset="0"/>
                <a:cs typeface="Courier New" panose="02070309020205020404" pitchFamily="49" charset="0"/>
              </a:rPr>
              <a:t>Set</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&lt;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friend </a:t>
            </a: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&lt;= (Set, Set);</a:t>
            </a:r>
            <a:endParaRPr lang="en-US" altLang="zh-CN" sz="2200" b="1" dirty="0">
              <a:latin typeface="Courier New" panose="02070309020205020404" pitchFamily="49" charset="0"/>
              <a:cs typeface="Courier New" panose="02070309020205020404" pitchFamily="49" charset="0"/>
            </a:endParaRPr>
          </a:p>
          <a:p>
            <a:pPr algn="just">
              <a:lnSpc>
                <a:spcPct val="8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&amp; (</a:t>
            </a:r>
            <a:r>
              <a:rPr lang="en-US" altLang="zh-CN" sz="2200" b="1" dirty="0" err="1">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elem</a:t>
            </a:r>
            <a:r>
              <a:rPr lang="en-US" altLang="zh-CN" sz="2200" b="1" dirty="0">
                <a:latin typeface="Courier New" panose="02070309020205020404" pitchFamily="49" charset="0"/>
                <a:cs typeface="Courier New" panose="02070309020205020404" pitchFamily="49" charset="0"/>
              </a:rPr>
              <a:t>, Set s) {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bool</a:t>
            </a:r>
            <a:r>
              <a:rPr lang="en-US" altLang="zh-CN" sz="2200" b="1" dirty="0">
                <a:solidFill>
                  <a:srgbClr val="0000FF"/>
                </a:solidFill>
                <a:latin typeface="Courier New" panose="02070309020205020404" pitchFamily="49" charset="0"/>
                <a:cs typeface="Courier New" panose="02070309020205020404" pitchFamily="49" charset="0"/>
              </a:rPr>
              <a:t> operator </a:t>
            </a:r>
            <a:r>
              <a:rPr lang="en-US" altLang="zh-CN" sz="2200" b="1" dirty="0">
                <a:latin typeface="Courier New" panose="02070309020205020404" pitchFamily="49" charset="0"/>
                <a:cs typeface="Courier New" panose="02070309020205020404" pitchFamily="49" charset="0"/>
              </a:rPr>
              <a:t>== (Set s1, Set s2)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err="1">
                <a:solidFill>
                  <a:srgbClr val="0000FF"/>
                </a:solidFill>
                <a:latin typeface="Courier New" panose="02070309020205020404" pitchFamily="49" charset="0"/>
                <a:cs typeface="Courier New" panose="02070309020205020404" pitchFamily="49" charset="0"/>
              </a:rPr>
              <a:t>void </a:t>
            </a:r>
            <a:r>
              <a:rPr lang="en-US" altLang="zh-CN" sz="2200" b="1" dirty="0" err="1">
                <a:latin typeface="Courier New" panose="02070309020205020404" pitchFamily="49" charset="0"/>
                <a:cs typeface="Courier New" panose="02070309020205020404" pitchFamily="49" charset="0"/>
              </a:rPr>
              <a:t>Set::print () {</a:t>
            </a:r>
            <a:endParaRPr lang="en-US" altLang="zh-CN" sz="2200" b="1" dirty="0" err="1">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lnSpc>
                <a:spcPct val="110000"/>
              </a:lnSpc>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void </a:t>
            </a:r>
            <a:r>
              <a:rPr lang="en-US" altLang="zh-CN" sz="2200" b="1" dirty="0">
                <a:latin typeface="Courier New" panose="02070309020205020404" pitchFamily="49" charset="0"/>
                <a:cs typeface="Courier New" panose="02070309020205020404" pitchFamily="49" charset="0"/>
              </a:rPr>
              <a:t>main(){</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Set s,s1,s2,s3,s4;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for </a:t>
            </a:r>
            <a:r>
              <a:rPr lang="en-US" altLang="zh-CN" sz="2200" b="1" dirty="0">
                <a:latin typeface="Courier New" panose="02070309020205020404" pitchFamily="49" charset="0"/>
                <a:cs typeface="Courier New" panose="02070309020205020404" pitchFamily="49" charset="0"/>
              </a:rPr>
              <a:t>(</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a:t>
            </a:r>
            <a:r>
              <a:rPr lang="en-US" altLang="zh-CN" sz="2200" b="1" dirty="0" err="1">
                <a:latin typeface="Courier New" panose="02070309020205020404" pitchFamily="49" charset="0"/>
                <a:cs typeface="Courier New" panose="02070309020205020404" pitchFamily="49" charset="0"/>
              </a:rPr>
              <a:t>s+i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s1=s1+2*</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s2=s2+3*</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	</a:t>
            </a:r>
            <a:r>
              <a:rPr lang="en-US" altLang="zh-CN" sz="2200" b="1" dirty="0" err="1">
                <a:latin typeface="Courier New" panose="02070309020205020404" pitchFamily="49" charset="0"/>
                <a:cs typeface="Courier New" panose="02070309020205020404" pitchFamily="49" charset="0"/>
              </a:rPr>
              <a:t>s.print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&lt;&lt;"s1=";	s1.print();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&lt;&lt;"s2=";	s2.print();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for </a:t>
            </a:r>
            <a:r>
              <a:rPr lang="en-US" altLang="zh-CN" sz="2200" b="1" dirty="0">
                <a:latin typeface="Courier New" panose="02070309020205020404" pitchFamily="49" charset="0"/>
                <a:cs typeface="Courier New" panose="02070309020205020404" pitchFamily="49" charset="0"/>
              </a:rPr>
              <a:t>(</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=0;i&lt;5;i++){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s=s-</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s1=s1-i;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s2=s2-i;</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endParaRPr lang="zh-CN" altLang="en-US" sz="22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s.print</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s1.print();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s2.print();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s3=s*s1;</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s4=s+s2;</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&lt;&lt;"s3=s*s1=";	s3.print();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&lt;&lt;"s4=s+s2=";	s4.print(); </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(s3==s4)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endParaRPr lang="en-US" altLang="zh-CN" sz="2200" b="1" dirty="0">
              <a:latin typeface="Courier New" panose="02070309020205020404" pitchFamily="49" charset="0"/>
              <a:cs typeface="Courier New" panose="02070309020205020404" pitchFamily="49" charset="0"/>
            </a:endParaRPr>
          </a:p>
          <a:p>
            <a:pPr>
              <a:spcBef>
                <a:spcPts val="0"/>
              </a:spcBef>
              <a:buNone/>
            </a:pP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(s3==s3)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s3=s3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s3!=s3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(s4&lt;=s3)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 contains 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s3 do not contains s4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endParaRPr lang="en-US" altLang="zh-CN" sz="22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if</a:t>
            </a:r>
            <a:r>
              <a:rPr lang="en-US" altLang="zh-CN" sz="2200" b="1" dirty="0">
                <a:latin typeface="Courier New" panose="02070309020205020404" pitchFamily="49" charset="0"/>
                <a:cs typeface="Courier New" panose="02070309020205020404" pitchFamily="49" charset="0"/>
              </a:rPr>
              <a:t>(s2&lt;=s4)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s4 contains s2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else</a:t>
            </a:r>
            <a:endParaRPr lang="en-US" altLang="zh-CN" sz="2200" b="1" dirty="0">
              <a:solidFill>
                <a:srgbClr val="0000FF"/>
              </a:solidFill>
              <a:latin typeface="Courier New" panose="02070309020205020404" pitchFamily="49" charset="0"/>
              <a:cs typeface="Courier New" panose="02070309020205020404" pitchFamily="49" charset="0"/>
            </a:endParaRPr>
          </a:p>
          <a:p>
            <a:pPr algn="just">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&lt;&lt;"SET s4 do not contains s2 "&lt;&lt;</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anose="02020603050405020304" pitchFamily="18" charset="0"/>
              </a:rPr>
              <a:t>程序执行后的显示结果如下：</a:t>
            </a:r>
            <a:endParaRPr lang="zh-CN" altLang="en-US" sz="2800" b="1" dirty="0">
              <a:solidFill>
                <a:schemeClr val="accent6"/>
              </a:solidFill>
              <a:latin typeface="Times New Roman" panose="02020603050405020304" pitchFamily="18"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s={0,1,2,3,4,5,6,7,8,9}</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s1={0,2,4,6,8,10,12,14,16,18}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s2={0,3,6,9,12,15,18,21,24,27}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s={5,6,7,8,9}</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s1={6,8,10,12,14,16,18}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After </a:t>
            </a:r>
            <a:r>
              <a:rPr lang="en-US" altLang="zh-CN" sz="2200" b="1" dirty="0" err="1">
                <a:latin typeface="Courier New" panose="02070309020205020404" pitchFamily="49" charset="0"/>
                <a:cs typeface="Courier New" panose="02070309020205020404" pitchFamily="49" charset="0"/>
              </a:rPr>
              <a:t>RmvElem</a:t>
            </a:r>
            <a:r>
              <a:rPr lang="en-US" altLang="zh-CN" sz="2200" b="1" dirty="0">
                <a:latin typeface="Courier New" panose="02070309020205020404" pitchFamily="49" charset="0"/>
                <a:cs typeface="Courier New" panose="02070309020205020404" pitchFamily="49" charset="0"/>
              </a:rPr>
              <a:t>(0-&gt;4), s2={6,9,12,15,18,21,24,27}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s3=s*s1={6,8}</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s4=s+s2={5,6,7,8,9,12,15,18,21,24,27}</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s3=s3</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s3 do not contains s4</a:t>
            </a:r>
            <a:endParaRPr lang="en-US" altLang="zh-CN" sz="2200" b="1" dirty="0">
              <a:latin typeface="Courier New" panose="02070309020205020404" pitchFamily="49" charset="0"/>
              <a:cs typeface="Courier New" panose="02070309020205020404" pitchFamily="49" charset="0"/>
            </a:endParaRPr>
          </a:p>
          <a:p>
            <a:pPr algn="just">
              <a:spcBef>
                <a:spcPts val="0"/>
              </a:spcBef>
              <a:buNone/>
            </a:pPr>
            <a:r>
              <a:rPr lang="en-US" altLang="zh-CN" sz="2200" b="1" dirty="0">
                <a:latin typeface="Courier New" panose="02070309020205020404" pitchFamily="49" charset="0"/>
                <a:cs typeface="Courier New" panose="02070309020205020404" pitchFamily="49" charset="0"/>
              </a:rPr>
              <a:t>SET s4 contains s2</a:t>
            </a:r>
            <a:endParaRPr lang="en-US" altLang="zh-CN" sz="22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类中的运算符重载概述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成员方式重载运算符</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静态成员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友元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类与类之间的关系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26" name="矩形 2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4" name="矩形 3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3" name="矩形 4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1"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endParaRPr lang="zh-CN" altLang="en-US" dirty="0"/>
          </a:p>
        </p:txBody>
      </p:sp>
      <p:pic>
        <p:nvPicPr>
          <p:cNvPr id="2051" name="Picture 3"/>
          <p:cNvPicPr>
            <a:picLocks noChangeAspect="1" noChangeArrowheads="1"/>
          </p:cNvPicPr>
          <p:nvPr/>
        </p:nvPicPr>
        <p:blipFill>
          <a:blip r:embed="rId1"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2"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1"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2"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3"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4"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链表类型定义</a:t>
            </a:r>
            <a:endParaRPr lang="zh-CN" altLang="en-US" dirty="0"/>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endParaRPr lang="zh-CN" altLang="en-US" dirty="0"/>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自定义类类型名&gt; {	</a:t>
            </a:r>
            <a:r>
              <a:rPr lang="zh-CN" altLang="en-US" b="1" dirty="0">
                <a:solidFill>
                  <a:schemeClr val="tx2"/>
                </a:solidFill>
                <a:latin typeface="Courier New" panose="02070309020205020404" pitchFamily="49" charset="0"/>
                <a:cs typeface="Courier New" panose="02070309020205020404" pitchFamily="49" charset="0"/>
              </a:rPr>
              <a:t>	</a:t>
            </a:r>
            <a:endParaRPr lang="zh-CN" altLang="en-US" b="1" dirty="0">
              <a:solidFill>
                <a:schemeClr val="tx2"/>
              </a:solidFill>
              <a:latin typeface="Courier New" panose="02070309020205020404" pitchFamily="49" charset="0"/>
              <a:cs typeface="Courier New" panose="02070309020205020404" pitchFamily="49" charset="0"/>
            </a:endParaRPr>
          </a:p>
          <a:p>
            <a:pPr algn="just">
              <a:lnSpc>
                <a:spcPct val="80000"/>
              </a:lnSpc>
              <a:buNone/>
            </a:pPr>
            <a:r>
              <a:rPr lang="zh-CN" altLang="en-US" b="1" dirty="0">
                <a:solidFill>
                  <a:schemeClr val="tx2"/>
                </a:solidFill>
                <a:latin typeface="Courier New" panose="02070309020205020404" pitchFamily="49" charset="0"/>
                <a:cs typeface="Courier New" panose="02070309020205020404" pitchFamily="49" charset="0"/>
              </a:rPr>
              <a:t>	  </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各私有成员说明&gt;;</a:t>
            </a:r>
            <a:endParaRPr lang="zh-CN" altLang="en-US" b="1" dirty="0">
              <a:latin typeface="Courier New" panose="02070309020205020404" pitchFamily="49" charset="0"/>
              <a:cs typeface="Courier New" panose="02070309020205020404" pitchFamily="49" charset="0"/>
            </a:endParaRPr>
          </a:p>
          <a:p>
            <a:pPr algn="just">
              <a:lnSpc>
                <a:spcPct val="80000"/>
              </a:lnSpc>
              <a:buNone/>
            </a:pPr>
            <a:r>
              <a:rPr lang="zh-CN" altLang="en-US" b="1" dirty="0">
                <a:solidFill>
                  <a:schemeClr val="tx2"/>
                </a:solidFill>
                <a:latin typeface="Courier New" panose="02070309020205020404" pitchFamily="49" charset="0"/>
                <a:cs typeface="Courier New" panose="02070309020205020404" pitchFamily="49" charset="0"/>
              </a:rPr>
              <a:t>	  </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各公有成员说明&gt;;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rgbClr val="0000FF"/>
                </a:solidFill>
                <a:latin typeface="Courier New" panose="02070309020205020404" pitchFamily="49" charset="0"/>
                <a:cs typeface="Courier New" panose="02070309020205020404" pitchFamily="49" charset="0"/>
              </a:rPr>
              <a:t>		protected</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各保护成员说明&gt;;</a:t>
            </a:r>
            <a:endParaRPr lang="en-US" altLang="zh-CN" b="1" dirty="0">
              <a:latin typeface="Courier New" panose="02070309020205020404" pitchFamily="49" charset="0"/>
              <a:cs typeface="Courier New" panose="02070309020205020404" pitchFamily="49" charset="0"/>
            </a:endParaRPr>
          </a:p>
          <a:p>
            <a:pPr algn="just">
              <a:lnSpc>
                <a:spcPct val="80000"/>
              </a:lnSpc>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&lt;以关键字</a:t>
            </a:r>
            <a:r>
              <a:rPr lang="en-US" altLang="zh-CN" b="1" dirty="0">
                <a:solidFill>
                  <a:srgbClr val="0000FF"/>
                </a:solidFill>
                <a:latin typeface="Courier New" panose="02070309020205020404" pitchFamily="49" charset="0"/>
                <a:cs typeface="Courier New" panose="02070309020205020404" pitchFamily="49" charset="0"/>
              </a:rPr>
              <a:t>friend</a:t>
            </a:r>
            <a:r>
              <a:rPr lang="zh-CN" altLang="en-US" b="1" dirty="0">
                <a:latin typeface="Courier New" panose="02070309020205020404" pitchFamily="49" charset="0"/>
                <a:cs typeface="Courier New" panose="02070309020205020404" pitchFamily="49" charset="0"/>
              </a:rPr>
              <a:t>开头的友元说明&gt;;</a:t>
            </a:r>
            <a:endParaRPr lang="zh-CN" altLang="en-US" b="1" dirty="0">
              <a:latin typeface="Courier New" panose="02070309020205020404" pitchFamily="49" charset="0"/>
              <a:cs typeface="Courier New" panose="02070309020205020404" pitchFamily="49" charset="0"/>
            </a:endParaRPr>
          </a:p>
          <a:p>
            <a:pPr algn="just">
              <a:lnSpc>
                <a:spcPct val="80000"/>
              </a:lnSpc>
              <a:buNone/>
            </a:pPr>
            <a:r>
              <a:rPr lang="zh-CN" altLang="en-US" b="1" dirty="0">
                <a:latin typeface="Courier New" panose="02070309020205020404" pitchFamily="49" charset="0"/>
                <a:cs typeface="Courier New" panose="02070309020205020404" pitchFamily="49" charset="0"/>
              </a:rPr>
              <a:t>    };</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注意类定义后面</a:t>
            </a:r>
            <a:r>
              <a:rPr lang="zh-CN" altLang="en-US" b="1" dirty="0">
                <a:solidFill>
                  <a:srgbClr val="FF0000"/>
                </a:solidFill>
                <a:latin typeface="Courier New" panose="02070309020205020404" pitchFamily="49" charset="0"/>
                <a:cs typeface="Courier New" panose="02070309020205020404" pitchFamily="49" charset="0"/>
              </a:rPr>
              <a:t>带分号</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15185"/>
    </mc:Choice>
    <mc:Fallback>
      <p:transition spd="slow" advTm="115185"/>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endParaRPr lang="zh-CN" altLang="en-US" dirty="0"/>
          </a:p>
        </p:txBody>
      </p:sp>
      <p:sp>
        <p:nvSpPr>
          <p:cNvPr id="8" name="矩形 7"/>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endParaRPr lang="zh-CN" altLang="en-US" dirty="0"/>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ListNode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node_num</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*head = &amp;</a:t>
            </a:r>
            <a:r>
              <a:rPr lang="en-US" altLang="zh-CN" b="1" dirty="0" err="1">
                <a:latin typeface="Courier New" panose="02070309020205020404" pitchFamily="49" charset="0"/>
                <a:cs typeface="Courier New" panose="02070309020205020404" pitchFamily="49" charset="0"/>
              </a:rPr>
              <a:t>ListNode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1"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2"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3"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4"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head;</a:t>
            </a:r>
            <a:endParaRPr lang="en-US" altLang="zh-CN" b="1" dirty="0">
              <a:latin typeface="Courier New" panose="02070309020205020404" pitchFamily="49" charset="0"/>
              <a:cs typeface="Courier New" panose="02070309020205020404" pitchFamily="49" charset="0"/>
            </a:endParaRPr>
          </a:p>
          <a:p>
            <a:r>
              <a:rPr lang="zh-CN" altLang="en-US" dirty="0"/>
              <a:t>通过循环，由头指针所指地址，移动到尾指针所指地址，每移动到一个节点</a:t>
            </a:r>
            <a:r>
              <a:rPr lang="zh-CN" altLang="en-US" dirty="0">
                <a:latin typeface="Courier New" panose="02070309020205020404" pitchFamily="49" charset="0"/>
                <a:cs typeface="Courier New" panose="02070309020205020404" pitchFamily="49" charset="0"/>
              </a:rPr>
              <a:t>访问该节点保存的数据</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while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NULL)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 &lt;&lt;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-&gt;num;</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访问数据</a:t>
            </a:r>
            <a:endParaRPr lang="zh-CN" altLang="en-US" b="1" dirty="0">
              <a:solidFill>
                <a:srgbClr val="00B050"/>
              </a:solidFill>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curr</a:t>
            </a:r>
            <a:r>
              <a:rPr lang="en-US" altLang="zh-CN" b="1" dirty="0">
                <a:latin typeface="Courier New" panose="02070309020205020404" pitchFamily="49" charset="0"/>
                <a:cs typeface="Courier New" panose="02070309020205020404" pitchFamily="49" charset="0"/>
              </a:rPr>
              <a:t>-&gt;next;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移动到下一个</a:t>
            </a:r>
            <a:endParaRPr lang="zh-CN" altLang="en-US" b="1" dirty="0">
              <a:solidFill>
                <a:srgbClr val="00B050"/>
              </a:solidFill>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2"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3"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4"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5"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6"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7"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8"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9" cstate="print"/>
          <a:stretch>
            <a:fillRect/>
          </a:stretch>
        </p:blipFill>
        <p:spPr>
          <a:xfrm>
            <a:off x="2756011" y="2950594"/>
            <a:ext cx="1030131" cy="825397"/>
          </a:xfrm>
          <a:prstGeom prst="rect">
            <a:avLst/>
          </a:prstGeom>
        </p:spPr>
      </p:pic>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endParaRPr lang="zh-CN" altLang="en-US" sz="2000" b="1" dirty="0">
              <a:latin typeface="Courier New" panose="02070309020205020404" pitchFamily="49" charset="0"/>
              <a:cs typeface="Courier New" panose="02070309020205020404" pitchFamily="49" charset="0"/>
            </a:endParaRPr>
          </a:p>
        </p:txBody>
      </p:sp>
      <p:sp>
        <p:nvSpPr>
          <p:cNvPr id="6" name="矩形 5"/>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endParaRPr lang="zh-CN" altLang="en-US" dirty="0"/>
          </a:p>
        </p:txBody>
      </p:sp>
      <p:pic>
        <p:nvPicPr>
          <p:cNvPr id="4098" name="Picture 2"/>
          <p:cNvPicPr>
            <a:picLocks noChangeAspect="1" noChangeArrowheads="1"/>
          </p:cNvPicPr>
          <p:nvPr/>
        </p:nvPicPr>
        <p:blipFill>
          <a:blip r:embed="rId1"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5"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6"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6"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7"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8"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9"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endParaRPr lang="zh-CN" altLang="en-US" dirty="0"/>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anose="02070309020205020404" pitchFamily="49" charset="0"/>
                <a:cs typeface="Courier New" panose="02070309020205020404"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anose="02070309020205020404" pitchFamily="49" charset="0"/>
                <a:cs typeface="Courier New" panose="02070309020205020404"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anose="02070309020205020404" pitchFamily="49" charset="0"/>
                <a:cs typeface="Courier New" panose="02070309020205020404"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9672"/>
    </mc:Choice>
    <mc:Fallback>
      <p:transition spd="slow" advTm="69672"/>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endParaRPr lang="zh-CN" altLang="en-US" dirty="0"/>
          </a:p>
        </p:txBody>
      </p:sp>
      <p:pic>
        <p:nvPicPr>
          <p:cNvPr id="4099" name="Picture 3"/>
          <p:cNvPicPr>
            <a:picLocks noChangeAspect="1" noChangeArrowheads="1"/>
          </p:cNvPicPr>
          <p:nvPr/>
        </p:nvPicPr>
        <p:blipFill>
          <a:blip r:embed="rId1"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2"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4"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5"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4" cstate="print"/>
          <a:stretch>
            <a:fillRect/>
          </a:stretch>
        </p:blipFill>
        <p:spPr>
          <a:xfrm>
            <a:off x="3541829" y="2562054"/>
            <a:ext cx="520635" cy="520635"/>
          </a:xfrm>
          <a:prstGeom prst="rect">
            <a:avLst/>
          </a:prstGeom>
        </p:spPr>
      </p:pic>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endParaRPr lang="zh-CN" altLang="en-US" dirty="0"/>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8" name="矩形 7"/>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endParaRPr lang="zh-CN" altLang="en-US" dirty="0"/>
          </a:p>
          <a:p>
            <a:pPr lvl="1"/>
            <a:r>
              <a:rPr lang="zh-CN" altLang="en-US" dirty="0"/>
              <a:t>它只有一个对数据进行存入和取出的端口；</a:t>
            </a:r>
            <a:endParaRPr lang="zh-CN" altLang="en-US" dirty="0"/>
          </a:p>
          <a:p>
            <a:pPr lvl="1"/>
            <a:r>
              <a:rPr lang="zh-CN" altLang="en-US" dirty="0"/>
              <a:t>后进者先出，即最后被存入的数据将首先被取出。其形式很像一种存储硬币的小容器，每次只可以从顶端压入一个硬币，而取出也只可从顶端进行，即后进先出。</a:t>
            </a:r>
            <a:endParaRPr lang="zh-CN" altLang="en-US" dirty="0"/>
          </a:p>
          <a:p>
            <a:r>
              <a:rPr lang="zh-CN" altLang="en-US" dirty="0"/>
              <a:t>这样的数据存储和管理形式在一些实际的程序设计中很有用 </a:t>
            </a:r>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endParaRPr lang="zh-CN" altLang="en-US" dirty="0"/>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endParaRPr lang="zh-CN" altLang="en-US" dirty="0">
              <a:solidFill>
                <a:srgbClr val="00743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zh-CN" altLang="en-US" dirty="0"/>
          </a:p>
        </p:txBody>
      </p:sp>
      <p:sp>
        <p:nvSpPr>
          <p:cNvPr id="3" name="内容占位符 2"/>
          <p:cNvSpPr>
            <a:spLocks noGrp="1"/>
          </p:cNvSpPr>
          <p:nvPr>
            <p:ph idx="1"/>
          </p:nvPr>
        </p:nvSpPr>
        <p:spPr/>
        <p:txBody>
          <a:bodyPr/>
          <a:lstStyle/>
          <a:p>
            <a:r>
              <a:rPr lang="zh-CN" altLang="en-US" dirty="0"/>
              <a:t>考虑对栈中数据要施加的操作，而抽象出其成员函数：</a:t>
            </a:r>
            <a:endParaRPr lang="zh-CN" altLang="en-US" dirty="0"/>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endParaRPr lang="en-US" altLang="zh-CN" b="1"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endParaRPr lang="zh-CN" altLang="en-US" dirty="0">
              <a:solidFill>
                <a:srgbClr val="007434"/>
              </a:solidFill>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endParaRPr lang="zh-CN" altLang="en-US" dirty="0">
              <a:solidFill>
                <a:srgbClr val="007434"/>
              </a:solidFill>
              <a:latin typeface="Courier New" panose="02070309020205020404" pitchFamily="49" charset="0"/>
              <a:cs typeface="Courier New" panose="02070309020205020404" pitchFamily="49" charset="0"/>
            </a:endParaRPr>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zh-CN" altLang="en-US" dirty="0"/>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endParaRPr lang="zh-CN" altLang="en-US" dirty="0"/>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endParaRPr lang="zh-CN" altLang="en-US" dirty="0"/>
          </a:p>
          <a:p>
            <a:endParaRPr lang="zh-CN" altLang="en-US" dirty="0"/>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1"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类和对象</a:t>
            </a:r>
            <a:endParaRPr lang="zh-CN" altLang="en-US"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a:t>
            </a:r>
            <a:r>
              <a:rPr lang="zh-CN" altLang="en-US" sz="2400" dirty="0">
                <a:solidFill>
                  <a:schemeClr val="bg1"/>
                </a:solidFill>
                <a:latin typeface="华文琥珀" pitchFamily="2" charset="-122"/>
                <a:ea typeface="华文琥珀" pitchFamily="2" charset="-122"/>
              </a:rPr>
              <a:t>程序设计</a:t>
            </a:r>
            <a:endParaRPr lang="zh-CN" altLang="en-US" sz="2400" dirty="0">
              <a:solidFill>
                <a:schemeClr val="bg1"/>
              </a:solidFill>
              <a:latin typeface="华文琥珀" pitchFamily="2" charset="-122"/>
              <a:ea typeface="华文琥珀" pitchFamily="2" charset="-122"/>
            </a:endParaRPr>
          </a:p>
        </p:txBody>
      </p:sp>
      <p:sp>
        <p:nvSpPr>
          <p:cNvPr id="11" name="副标题 8"/>
          <p:cNvSpPr>
            <a:spLocks noGrp="1"/>
          </p:cNvSpPr>
          <p:nvPr>
            <p:ph type="subTitle" idx="1"/>
          </p:nvPr>
        </p:nvSpPr>
        <p:spPr>
          <a:xfrm>
            <a:off x="714375" y="4000500"/>
            <a:ext cx="7715250" cy="1928813"/>
          </a:xfrm>
        </p:spPr>
        <p:txBody>
          <a:bodyPr/>
          <a:lstStyle/>
          <a:p>
            <a:pPr indent="2510155" algn="l"/>
            <a:r>
              <a:rPr lang="zh-CN" altLang="en-US" sz="2000" dirty="0"/>
              <a:t>主讲： 刘晓光   张海威</a:t>
            </a:r>
            <a:endParaRPr lang="en-US" altLang="zh-CN" sz="2000" dirty="0"/>
          </a:p>
          <a:p>
            <a:pPr indent="3319780" algn="l"/>
            <a:r>
              <a:rPr lang="zh-CN" altLang="en-US" sz="2000" dirty="0"/>
              <a:t>张    莹   殷爱茹</a:t>
            </a:r>
            <a:endParaRPr lang="en-US" altLang="zh-CN" sz="2000" dirty="0"/>
          </a:p>
          <a:p>
            <a:pPr indent="3319780" algn="l"/>
            <a:r>
              <a:rPr lang="zh-CN" altLang="en-US" sz="2000" dirty="0"/>
              <a:t>沈    玮   宋春瑶</a:t>
            </a:r>
            <a:endParaRPr lang="en-US" altLang="zh-CN" sz="2000" dirty="0"/>
          </a:p>
          <a:p>
            <a:pPr indent="3319780" algn="l"/>
            <a:r>
              <a:rPr lang="zh-CN" altLang="en-US" sz="2000" dirty="0"/>
              <a:t>李雨森   卢少平</a:t>
            </a:r>
            <a:endParaRPr lang="zh-CN" altLang="en-US" sz="2000"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advTm="7227"/>
    </mc:Choice>
    <mc:Fallback>
      <p:transition spd="slow" advTm="72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27837"/>
    </mc:Choice>
    <mc:Fallback>
      <p:transition spd="slow" advTm="127837"/>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endParaRPr lang="en-US" altLang="zh-CN" sz="2400" b="1" dirty="0">
              <a:latin typeface="Courier New" panose="02070309020205020404" pitchFamily="49" charset="0"/>
              <a:cs typeface="Courier New" panose="02070309020205020404" pitchFamily="49" charset="0"/>
            </a:endParaRP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endParaRPr lang="en-US" altLang="zh-CN" sz="2400" b="1" dirty="0">
              <a:latin typeface="Courier New" panose="02070309020205020404" pitchFamily="49" charset="0"/>
              <a:cs typeface="Courier New" panose="02070309020205020404" pitchFamily="49" charset="0"/>
            </a:endParaRP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endParaRPr lang="en-US" altLang="zh-CN" sz="2000" b="1" dirty="0">
              <a:latin typeface="Courier New" panose="02070309020205020404" pitchFamily="49" charset="0"/>
              <a:cs typeface="Courier New" panose="02070309020205020404" pitchFamily="49" charset="0"/>
            </a:endParaRP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endParaRPr lang="en-US" altLang="zh-CN" sz="2000" b="1" dirty="0">
              <a:latin typeface="Courier New" panose="02070309020205020404" pitchFamily="49" charset="0"/>
              <a:cs typeface="Courier New" panose="02070309020205020404" pitchFamily="49" charset="0"/>
            </a:endParaRP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12  10  8  6  4  2</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2.5  5  7.5  10  12.5  15</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destroyed.</a:t>
            </a:r>
            <a:endParaRPr lang="en-US" altLang="zh-CN" b="1" dirty="0">
              <a:latin typeface="Courier New" panose="02070309020205020404" pitchFamily="49" charset="0"/>
              <a:cs typeface="Courier New" panose="02070309020205020404" pitchFamily="49" charset="0"/>
            </a:endParaRP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endParaRPr lang="zh-CN" altLang="en-US" dirty="0"/>
          </a:p>
        </p:txBody>
      </p:sp>
      <p:sp>
        <p:nvSpPr>
          <p:cNvPr id="3" name="标题 2"/>
          <p:cNvSpPr>
            <a:spLocks noGrp="1"/>
          </p:cNvSpPr>
          <p:nvPr>
            <p:ph type="title"/>
          </p:nvPr>
        </p:nvSpPr>
        <p:spPr/>
        <p:txBody>
          <a:bodyPr/>
          <a:lstStyle/>
          <a:p>
            <a:r>
              <a:rPr lang="zh-CN" altLang="en-US" dirty="0"/>
              <a:t>队列（</a:t>
            </a:r>
            <a:r>
              <a:rPr lang="en-US" altLang="zh-CN" dirty="0"/>
              <a:t>Queue</a:t>
            </a:r>
            <a:r>
              <a:rPr lang="zh-CN" altLang="en-US" dirty="0"/>
              <a:t>）</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endParaRPr lang="zh-CN" altLang="en-US" dirty="0"/>
          </a:p>
        </p:txBody>
      </p:sp>
      <p:sp>
        <p:nvSpPr>
          <p:cNvPr id="3" name="标题 2"/>
          <p:cNvSpPr>
            <a:spLocks noGrp="1"/>
          </p:cNvSpPr>
          <p:nvPr>
            <p:ph type="title"/>
          </p:nvPr>
        </p:nvSpPr>
        <p:spPr/>
        <p:txBody>
          <a:bodyPr/>
          <a:lstStyle/>
          <a:p>
            <a:r>
              <a:rPr lang="zh-CN" altLang="en-US" dirty="0"/>
              <a:t>队列的实现方式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7"/>
            <a:ext cx="8229600" cy="504056"/>
          </a:xfrm>
        </p:spPr>
        <p:txBody>
          <a:bodyPr/>
          <a:lstStyle/>
          <a:p>
            <a:r>
              <a:rPr lang="zh-CN" altLang="en-US" dirty="0"/>
              <a:t>节点类和队列类</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315"/>
    </mc:Choice>
    <mc:Fallback>
      <p:transition spd="slow" advTm="2315"/>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endParaRPr lang="en-US" altLang="zh-CN" sz="2000" b="1" dirty="0">
              <a:latin typeface="Courier New" panose="02070309020205020404" pitchFamily="49" charset="0"/>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endParaRPr lang="en-US" altLang="zh-CN" sz="2000" b="1" dirty="0">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链表</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队列</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简单的数据结构设计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1"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endParaRPr lang="zh-CN" altLang="en-US" dirty="0"/>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a:t>
            </a:r>
            <a:r>
              <a:rPr lang="zh-CN" altLang="en-US" sz="2400" dirty="0">
                <a:solidFill>
                  <a:schemeClr val="bg1"/>
                </a:solidFill>
                <a:latin typeface="华文琥珀" pitchFamily="2" charset="-122"/>
                <a:ea typeface="华文琥珀" pitchFamily="2" charset="-122"/>
              </a:rPr>
              <a:t>程序设计</a:t>
            </a:r>
            <a:endParaRPr lang="zh-CN" altLang="en-US" sz="2400" dirty="0">
              <a:solidFill>
                <a:schemeClr val="bg1"/>
              </a:solidFill>
              <a:latin typeface="华文琥珀" pitchFamily="2" charset="-122"/>
              <a:ea typeface="华文琥珀" pitchFamily="2"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endParaRPr lang="zh-CN" altLang="en-US" dirty="0"/>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endParaRPr lang="zh-CN" altLang="en-US"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dirty="0">
                <a:solidFill>
                  <a:srgbClr val="0000FF"/>
                </a:solidFill>
                <a:latin typeface="Courier New" panose="02070309020205020404" pitchFamily="49" charset="0"/>
                <a:cs typeface="Courier New" panose="02070309020205020404"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panose="02020603050405020304"/>
              </a:rPr>
              <a:t>“</a:t>
            </a:r>
            <a:r>
              <a:rPr lang="zh-CN" altLang="en-US" dirty="0"/>
              <a:t>权利</a:t>
            </a:r>
            <a:r>
              <a:rPr lang="zh-CN" altLang="en-US" dirty="0">
                <a:latin typeface="Times New Roman" panose="02020603050405020304"/>
              </a:rPr>
              <a:t>”，即</a:t>
            </a:r>
            <a:r>
              <a:rPr lang="zh-CN" altLang="en-US" dirty="0"/>
              <a:t>可以访问本类的私有成员</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类的友元说明</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endParaRPr lang="zh-CN" altLang="en-US" dirty="0"/>
          </a:p>
        </p:txBody>
      </p:sp>
      <p:sp>
        <p:nvSpPr>
          <p:cNvPr id="3" name="内容占位符 2"/>
          <p:cNvSpPr>
            <a:spLocks noGrp="1"/>
          </p:cNvSpPr>
          <p:nvPr>
            <p:ph idx="1"/>
          </p:nvPr>
        </p:nvSpPr>
        <p:spPr/>
        <p:txBody>
          <a:bodyPr/>
          <a:lstStyle/>
          <a:p>
            <a:r>
              <a:rPr lang="en-US" altLang="zh-CN" dirty="0" err="1"/>
              <a:t>private、public</a:t>
            </a:r>
            <a:r>
              <a:rPr lang="zh-CN" altLang="en-US" dirty="0"/>
              <a:t>、</a:t>
            </a:r>
            <a:r>
              <a:rPr lang="en-US" altLang="zh-CN" dirty="0"/>
              <a:t>protected</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endParaRPr lang="zh-CN" altLang="en-US" dirty="0"/>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endParaRPr lang="zh-CN" altLang="en-US" dirty="0"/>
          </a:p>
          <a:p>
            <a:r>
              <a:rPr lang="zh-CN" altLang="en-US" dirty="0"/>
              <a:t>访问限定符的作用域是从该说明符出现开始到下一个说明符之前或类体结束之前结束。</a:t>
            </a:r>
            <a:endParaRPr lang="zh-CN" altLang="en-US" dirty="0"/>
          </a:p>
          <a:p>
            <a:r>
              <a:rPr lang="zh-CN" altLang="en-US" dirty="0"/>
              <a:t>如果在类体起始点无访问说明符，系统默认定义为私有（</a:t>
            </a:r>
            <a:r>
              <a:rPr lang="en-US" altLang="zh-CN" dirty="0"/>
              <a:t>private</a:t>
            </a:r>
            <a:r>
              <a:rPr lang="zh-CN" altLang="en-US" dirty="0"/>
              <a:t>）。</a:t>
            </a:r>
            <a:endParaRPr lang="zh-CN" altLang="en-US" dirty="0"/>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endParaRPr lang="en-US" altLang="zh-CN" dirty="0"/>
          </a:p>
          <a:p>
            <a:pPr lvl="2"/>
            <a:r>
              <a:rPr lang="en-US" altLang="zh-CN" dirty="0"/>
              <a:t>……</a:t>
            </a:r>
            <a:endParaRPr lang="en-US" altLang="zh-CN" dirty="0"/>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ShowHand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Poker pokers[5];</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成员变量即数据成员</a:t>
            </a:r>
            <a:endParaRPr lang="en-US" altLang="zh-CN" sz="24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Straight_Flush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Four_of_a_Kind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Full_House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Straight();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Flush();</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Three_of_a_Kind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Two_Pairs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根据实际需要，设计其它成员</a:t>
            </a:r>
            <a:endParaRPr lang="en-US" altLang="zh-CN" sz="24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endParaRPr lang="en-US" altLang="zh-CN" dirty="0"/>
          </a:p>
          <a:p>
            <a:pPr marL="342900" lvl="1" indent="-342900">
              <a:spcBef>
                <a:spcPts val="0"/>
              </a:spcBef>
              <a:buClr>
                <a:schemeClr val="hlink"/>
              </a:buClr>
              <a:buNone/>
            </a:pPr>
            <a:endParaRPr lang="en-US" altLang="zh-CN" sz="2200"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ShowHand</a:t>
            </a:r>
            <a:r>
              <a:rPr lang="en-US" altLang="zh-CN" b="1" dirty="0">
                <a:latin typeface="Courier New" panose="02070309020205020404" pitchFamily="49" charset="0"/>
                <a:cs typeface="Courier New" panose="02070309020205020404" pitchFamily="49" charset="0"/>
              </a:rPr>
              <a:t>::Flush()</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while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&lt;5){</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(pokers[i-1].suit!=pokers[</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].suit){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return false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return true</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342900" lvl="1" indent="-342900">
              <a:spcBef>
                <a:spcPts val="0"/>
              </a:spcBef>
              <a:buClr>
                <a:schemeClr val="hlink"/>
              </a:buClr>
              <a:buNone/>
            </a:pPr>
            <a:r>
              <a:rPr lang="en-US" altLang="zh-CN" b="1" dirty="0">
                <a:latin typeface="Courier New" panose="02070309020205020404" pitchFamily="49" charset="0"/>
                <a:cs typeface="Courier New" panose="02070309020205020404" pitchFamily="49" charset="0"/>
              </a:rPr>
              <a:t>}</a:t>
            </a:r>
            <a:endParaRPr lang="en-US" altLang="zh-CN" sz="2200" b="1" dirty="0">
              <a:latin typeface="Courier New" panose="02070309020205020404" pitchFamily="49" charset="0"/>
              <a:cs typeface="Courier New" panose="02070309020205020404" pitchFamily="49" charset="0"/>
            </a:endParaRPr>
          </a:p>
          <a:p>
            <a:endParaRPr lang="en-US" altLang="zh-CN" sz="2400"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1"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panose="020B0604020202020204"/>
              <a:ea typeface="黑体" panose="02010609060101010101" pitchFamily="2" charset="-122"/>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p:cNvPicPr>
            <a:picLocks noChangeAspect="1"/>
          </p:cNvPicPr>
          <p:nvPr/>
        </p:nvPicPr>
        <p:blipFill>
          <a:blip r:embed="rId1" cstate="print"/>
          <a:srcRect/>
          <a:stretch>
            <a:fillRect/>
          </a:stretch>
        </p:blipFill>
        <p:spPr bwMode="auto">
          <a:xfrm>
            <a:off x="1640174" y="5652819"/>
            <a:ext cx="788984" cy="788985"/>
          </a:xfrm>
          <a:prstGeom prst="rect">
            <a:avLst/>
          </a:prstGeom>
          <a:noFill/>
          <a:ln w="9525">
            <a:noFill/>
            <a:miter lim="800000"/>
            <a:headEnd/>
            <a:tailEnd/>
          </a:ln>
        </p:spPr>
      </p:pic>
    </p:spTree>
  </p:cSld>
  <p:clrMapOvr>
    <a:masterClrMapping/>
  </p:clrMapOvr>
  <p:transition advTm="513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endParaRPr lang="zh-CN" altLang="en-US" dirty="0"/>
          </a:p>
        </p:txBody>
      </p:sp>
      <p:sp>
        <p:nvSpPr>
          <p:cNvPr id="3" name="标题 2"/>
          <p:cNvSpPr>
            <a:spLocks noGrp="1"/>
          </p:cNvSpPr>
          <p:nvPr>
            <p:ph type="title"/>
          </p:nvPr>
        </p:nvSpPr>
        <p:spPr/>
        <p:txBody>
          <a:bodyPr/>
          <a:lstStyle/>
          <a:p>
            <a:r>
              <a:rPr lang="zh-CN" altLang="en-US" dirty="0"/>
              <a:t>类的成员变量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p:cNvSpPr>
            <a:spLocks noGrp="1"/>
          </p:cNvSpPr>
          <p:nvPr>
            <p:ph type="title"/>
          </p:nvPr>
        </p:nvSpPr>
        <p:spPr/>
        <p:txBody>
          <a:bodyPr/>
          <a:lstStyle/>
          <a:p>
            <a:r>
              <a:rPr lang="zh-CN" altLang="en-US" dirty="0"/>
              <a:t>类的成员变量</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endParaRPr lang="zh-CN" altLang="en-US" dirty="0"/>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endParaRPr lang="zh-CN" altLang="en-US" dirty="0"/>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endParaRPr lang="en-US" altLang="zh-CN" sz="2800" dirty="0"/>
          </a:p>
          <a:p>
            <a:pPr lvl="2">
              <a:buNone/>
            </a:pPr>
            <a:r>
              <a:rPr lang="en-US" altLang="zh-CN" sz="2800" dirty="0"/>
              <a:t>{&lt;</a:t>
            </a:r>
            <a:r>
              <a:rPr lang="zh-CN" altLang="en-US" sz="2800" dirty="0"/>
              <a:t>函数体</a:t>
            </a:r>
            <a:r>
              <a:rPr lang="en-US" altLang="zh-CN" sz="2800" dirty="0"/>
              <a:t>&gt;}</a:t>
            </a:r>
            <a:endParaRPr lang="en-US" altLang="zh-CN" sz="2800"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bool</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ShowHand</a:t>
            </a:r>
            <a:r>
              <a:rPr lang="en-US" altLang="zh-CN" sz="2400" b="1" dirty="0">
                <a:latin typeface="Courier New" panose="02070309020205020404" pitchFamily="49" charset="0"/>
                <a:cs typeface="Courier New" panose="02070309020205020404" pitchFamily="49" charset="0"/>
              </a:rPr>
              <a:t>::Straight()</a:t>
            </a:r>
            <a:endParaRPr lang="en-US" altLang="zh-CN" sz="2400" b="1" dirty="0">
              <a:latin typeface="Courier New" panose="02070309020205020404" pitchFamily="49" charset="0"/>
              <a:cs typeface="Courier New" panose="02070309020205020404" pitchFamily="49" charset="0"/>
            </a:endParaRPr>
          </a:p>
          <a:p>
            <a:pPr lvl="2">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2">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函数体</a:t>
            </a:r>
            <a:endParaRPr lang="en-US" altLang="zh-CN" sz="2400" b="1" dirty="0">
              <a:solidFill>
                <a:srgbClr val="00B050"/>
              </a:solidFill>
              <a:latin typeface="Courier New" panose="02070309020205020404" pitchFamily="49" charset="0"/>
              <a:cs typeface="Courier New" panose="02070309020205020404" pitchFamily="49" charset="0"/>
            </a:endParaRPr>
          </a:p>
          <a:p>
            <a:pPr lvl="2">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endParaRPr lang="zh-CN" altLang="en-US" dirty="0"/>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endParaRPr lang="zh-CN" altLang="en-US" dirty="0"/>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endParaRPr lang="zh-CN" altLang="en-US" dirty="0"/>
          </a:p>
          <a:p>
            <a:pPr lvl="1"/>
            <a:r>
              <a:rPr lang="zh-CN" altLang="en-US" dirty="0"/>
              <a:t>类是一种数据类型，定义类时系统</a:t>
            </a:r>
            <a:r>
              <a:rPr lang="zh-CN" altLang="en-US" dirty="0">
                <a:solidFill>
                  <a:srgbClr val="FF0000"/>
                </a:solidFill>
              </a:rPr>
              <a:t>不为类分配存储空间</a:t>
            </a:r>
            <a:r>
              <a:rPr lang="zh-CN" altLang="en-US" dirty="0"/>
              <a:t>，类中的任何数据成员也不能使用关键字</a:t>
            </a:r>
            <a:r>
              <a:rPr lang="en-US" altLang="zh-CN" dirty="0"/>
              <a:t>extern</a:t>
            </a:r>
            <a:r>
              <a:rPr lang="zh-CN" altLang="en-US" dirty="0"/>
              <a:t>限定其存储类型。</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endParaRPr lang="zh-CN" altLang="en-US" dirty="0"/>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endParaRPr lang="zh-CN" altLang="en-US" dirty="0"/>
          </a:p>
        </p:txBody>
      </p:sp>
      <p:sp>
        <p:nvSpPr>
          <p:cNvPr id="13" name="矩形 1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endParaRPr lang="en-US" altLang="zh-CN" dirty="0"/>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endParaRPr lang="en-US" altLang="zh-CN" dirty="0"/>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endParaRPr lang="en-US" altLang="zh-CN" dirty="0"/>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endParaRPr lang="en-US" altLang="zh-CN" dirty="0"/>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endParaRPr lang="en-US" altLang="zh-CN"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anose="02070309020205020404" pitchFamily="49" charset="0"/>
                <a:cs typeface="Courier New" panose="02070309020205020404" pitchFamily="49" charset="0"/>
              </a:rPr>
              <a:t>Poker </a:t>
            </a:r>
            <a:r>
              <a:rPr lang="en-US" altLang="zh-CN" b="1" dirty="0" err="1">
                <a:latin typeface="Courier New" panose="02070309020205020404" pitchFamily="49" charset="0"/>
                <a:cs typeface="Courier New" panose="02070309020205020404" pitchFamily="49" charset="0"/>
              </a:rPr>
              <a:t>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一副扑克牌</a:t>
            </a:r>
            <a:endParaRPr lang="en-US" altLang="zh-CN" dirty="0"/>
          </a:p>
          <a:p>
            <a:pPr lvl="1">
              <a:buNone/>
            </a:pPr>
            <a:r>
              <a:rPr lang="en-US" altLang="zh-CN" b="1" dirty="0">
                <a:latin typeface="Courier New" panose="02070309020205020404" pitchFamily="49" charset="0"/>
                <a:cs typeface="Courier New" panose="02070309020205020404" pitchFamily="49" charset="0"/>
              </a:rPr>
              <a:t>Poker pokers[54];</a:t>
            </a:r>
            <a:endParaRPr lang="en-US" altLang="zh-CN" b="1" dirty="0">
              <a:latin typeface="Courier New" panose="02070309020205020404" pitchFamily="49" charset="0"/>
              <a:cs typeface="Courier New" panose="02070309020205020404" pitchFamily="49" charset="0"/>
            </a:endParaRPr>
          </a:p>
          <a:p>
            <a:pPr lvl="1"/>
            <a:r>
              <a:rPr lang="zh-CN" altLang="en-US" dirty="0"/>
              <a:t>指向一张扑克牌的指针</a:t>
            </a:r>
            <a:endParaRPr lang="en-US" altLang="zh-CN" dirty="0"/>
          </a:p>
          <a:p>
            <a:pPr lvl="1">
              <a:buNone/>
            </a:pPr>
            <a:r>
              <a:rPr lang="en-US" altLang="zh-CN" b="1" dirty="0">
                <a:latin typeface="Courier New" panose="02070309020205020404" pitchFamily="49" charset="0"/>
                <a:cs typeface="Courier New" panose="02070309020205020404" pitchFamily="49" charset="0"/>
              </a:rPr>
              <a:t>Poker *</a:t>
            </a:r>
            <a:r>
              <a:rPr lang="en-US" altLang="zh-CN" b="1" dirty="0" err="1">
                <a:latin typeface="Courier New" panose="02070309020205020404" pitchFamily="49" charset="0"/>
                <a:cs typeface="Courier New" panose="02070309020205020404" pitchFamily="49" charset="0"/>
              </a:rPr>
              <a:t>ptr_poker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一张扑克牌的引用</a:t>
            </a:r>
            <a:endParaRPr lang="en-US" altLang="zh-CN" dirty="0"/>
          </a:p>
          <a:p>
            <a:pPr lvl="1">
              <a:buNone/>
            </a:pPr>
            <a:r>
              <a:rPr lang="en-US" altLang="zh-CN" b="1" dirty="0">
                <a:latin typeface="Courier New" panose="02070309020205020404" pitchFamily="49" charset="0"/>
                <a:cs typeface="Courier New" panose="02070309020205020404" pitchFamily="49" charset="0"/>
              </a:rPr>
              <a:t>Poker &amp;</a:t>
            </a:r>
            <a:r>
              <a:rPr lang="en-US" altLang="zh-CN" b="1" dirty="0" err="1">
                <a:latin typeface="Courier New" panose="02070309020205020404" pitchFamily="49" charset="0"/>
                <a:cs typeface="Courier New" panose="02070309020205020404" pitchFamily="49" charset="0"/>
              </a:rPr>
              <a:t>ref_poker</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endParaRPr lang="zh-CN" altLang="en-US" dirty="0"/>
          </a:p>
          <a:p>
            <a:pPr lvl="1">
              <a:spcBef>
                <a:spcPts val="600"/>
              </a:spcBef>
            </a:pPr>
            <a:r>
              <a:rPr lang="zh-CN" altLang="en-US" dirty="0"/>
              <a:t>同类型的对象间可以相互赋值。</a:t>
            </a:r>
            <a:endParaRPr lang="zh-CN" altLang="en-US" dirty="0"/>
          </a:p>
          <a:p>
            <a:pPr lvl="1">
              <a:spcBef>
                <a:spcPts val="600"/>
              </a:spcBef>
            </a:pPr>
            <a:r>
              <a:rPr lang="zh-CN" altLang="en-US" dirty="0"/>
              <a:t>对象可作为函数参数（如，对象作形参，对象指针作函数参数等）。</a:t>
            </a:r>
            <a:endParaRPr lang="zh-CN" altLang="en-US" dirty="0"/>
          </a:p>
          <a:p>
            <a:pPr lvl="1">
              <a:spcBef>
                <a:spcPts val="600"/>
              </a:spcBef>
            </a:pPr>
            <a:r>
              <a:rPr lang="zh-CN" altLang="en-US" dirty="0"/>
              <a:t>函数的返回值可以是对象（或指向对象的指针）。</a:t>
            </a:r>
            <a:endParaRPr lang="zh-CN" altLang="en-US" dirty="0"/>
          </a:p>
          <a:p>
            <a:pPr lvl="1">
              <a:spcBef>
                <a:spcPts val="600"/>
              </a:spcBef>
            </a:pPr>
            <a:r>
              <a:rPr lang="zh-CN" altLang="en-US" dirty="0"/>
              <a:t>可以在一个类中说明具有类类型的成员，可以是该类的对象，亦可是其它类的对象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1"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类与类之间的关系</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类中的运算符重载</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简单的数据结构设计</a:t>
            </a:r>
            <a:endParaRPr lang="zh-CN" altLang="en-US" sz="3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11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endParaRPr lang="zh-CN" altLang="en-US" dirty="0"/>
          </a:p>
        </p:txBody>
      </p:sp>
      <p:grpSp>
        <p:nvGrpSpPr>
          <p:cNvPr id="18" name="Group 40"/>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16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ln>
          </p:spPr>
          <p:txBody>
            <a:bodyPr lIns="0" tIns="0" rIns="0" bIns="0"/>
            <a:lstStyle/>
            <a:p>
              <a:pPr algn="just" eaLnBrk="0" hangingPunct="0"/>
              <a:r>
                <a:rPr lang="zh-CN" altLang="en-US" sz="2400" b="1" dirty="0">
                  <a:latin typeface="Tahoma" panose="020B0604030504040204" pitchFamily="34" charset="0"/>
                  <a:ea typeface="幼圆" pitchFamily="49" charset="-122"/>
                </a:rPr>
                <a:t>对象</a:t>
              </a:r>
              <a:r>
                <a:rPr lang="en-US" altLang="zh-CN" sz="2400" b="1" dirty="0">
                  <a:latin typeface="Tahoma" panose="020B0604030504040204" pitchFamily="34" charset="0"/>
                  <a:ea typeface="幼圆" pitchFamily="49" charset="-122"/>
                </a:rPr>
                <a:t>1</a:t>
              </a:r>
              <a:endParaRPr lang="en-US" altLang="zh-CN" sz="2400" b="1" dirty="0">
                <a:latin typeface="Tahoma" panose="020B0604030504040204" pitchFamily="34" charset="0"/>
                <a:ea typeface="幼圆" pitchFamily="49" charset="-122"/>
              </a:endParaRPr>
            </a:p>
          </p:txBody>
        </p:sp>
        <p:sp>
          <p:nvSpPr>
            <p:cNvPr id="22" name="Rectangle 12"/>
            <p:cNvSpPr>
              <a:spLocks noChangeArrowheads="1"/>
            </p:cNvSpPr>
            <p:nvPr/>
          </p:nvSpPr>
          <p:spPr bwMode="auto">
            <a:xfrm>
              <a:off x="1383" y="527"/>
              <a:ext cx="759" cy="289"/>
            </a:xfrm>
            <a:prstGeom prst="rect">
              <a:avLst/>
            </a:prstGeom>
            <a:noFill/>
            <a:ln w="9525">
              <a:noFill/>
              <a:miter lim="800000"/>
            </a:ln>
          </p:spPr>
          <p:txBody>
            <a:bodyPr lIns="0" tIns="0" rIns="0" bIns="0"/>
            <a:lstStyle/>
            <a:p>
              <a:pPr algn="just" eaLnBrk="0" hangingPunct="0"/>
              <a:r>
                <a:rPr lang="zh-CN" altLang="en-US" sz="2400" b="1">
                  <a:latin typeface="Tahoma" panose="020B0604030504040204" pitchFamily="34" charset="0"/>
                  <a:ea typeface="幼圆" pitchFamily="49" charset="-122"/>
                </a:rPr>
                <a:t>对象２</a:t>
              </a:r>
              <a:endParaRPr lang="zh-CN" altLang="en-US" sz="2400" b="1">
                <a:latin typeface="Tahoma" panose="020B0604030504040204" pitchFamily="34" charset="0"/>
                <a:ea typeface="幼圆" pitchFamily="49" charset="-122"/>
              </a:endParaRPr>
            </a:p>
          </p:txBody>
        </p:sp>
        <p:grpSp>
          <p:nvGrpSpPr>
            <p:cNvPr id="23" name="Group 13"/>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20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2000" b="1" dirty="0">
                  <a:solidFill>
                    <a:srgbClr val="000000"/>
                  </a:solidFill>
                  <a:latin typeface="Times New Roman" panose="02020603050405020304"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ln>
            </p:spPr>
            <p:txBody>
              <a:bodyPr lIns="0" tIns="0" rIns="0" bIns="0"/>
              <a:lstStyle/>
              <a:p>
                <a:pPr algn="just" eaLnBrk="0" hangingPunct="0"/>
                <a:r>
                  <a:rPr lang="zh-CN" altLang="en-US" sz="2400" b="1">
                    <a:latin typeface="Tahoma" panose="020B0604030504040204" pitchFamily="34" charset="0"/>
                    <a:ea typeface="幼圆" pitchFamily="49" charset="-122"/>
                  </a:rPr>
                  <a:t>对象ｎ</a:t>
                </a:r>
                <a:endParaRPr lang="zh-CN" altLang="en-US" sz="2400" b="1">
                  <a:latin typeface="Tahoma" panose="020B0604030504040204" pitchFamily="34" charset="0"/>
                  <a:ea typeface="幼圆" pitchFamily="49" charset="-122"/>
                </a:endParaRPr>
              </a:p>
            </p:txBody>
          </p:sp>
        </p:grpSp>
        <p:sp>
          <p:nvSpPr>
            <p:cNvPr id="24" name="Rectangle 17"/>
            <p:cNvSpPr>
              <a:spLocks noChangeArrowheads="1"/>
            </p:cNvSpPr>
            <p:nvPr/>
          </p:nvSpPr>
          <p:spPr bwMode="auto">
            <a:xfrm>
              <a:off x="2133" y="1230"/>
              <a:ext cx="1280" cy="289"/>
            </a:xfrm>
            <a:prstGeom prst="rect">
              <a:avLst/>
            </a:prstGeom>
            <a:noFill/>
            <a:ln w="9525">
              <a:noFill/>
              <a:miter lim="800000"/>
            </a:ln>
          </p:spPr>
          <p:txBody>
            <a:bodyPr lIns="0" tIns="0" rIns="0" bIns="0"/>
            <a:lstStyle/>
            <a:p>
              <a:pPr algn="just" eaLnBrk="0" hangingPunct="0"/>
              <a:r>
                <a:rPr lang="zh-CN" altLang="en-US" sz="1600" b="1">
                  <a:latin typeface="Times New Roman" panose="02020603050405020304" pitchFamily="18" charset="0"/>
                </a:rPr>
                <a:t>．．．．．．　</a:t>
              </a:r>
              <a:endParaRPr lang="zh-CN" altLang="en-US" sz="1600" b="1">
                <a:latin typeface="Times New Roman" panose="02020603050405020304" pitchFamily="18" charset="0"/>
              </a:endParaRP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a:p>
              <a:pPr algn="ctr" eaLnBrk="0" hangingPunct="0"/>
              <a:endParaRPr lang="zh-CN" altLang="en-US" sz="1600" b="1" dirty="0">
                <a:solidFill>
                  <a:srgbClr val="000000"/>
                </a:solidFill>
                <a:latin typeface="Times New Roman" panose="02020603050405020304" pitchFamily="18" charset="0"/>
              </a:endParaRPr>
            </a:p>
            <a:p>
              <a:pPr algn="ctr" eaLnBrk="0" hangingPunct="0"/>
              <a:r>
                <a:rPr lang="zh-CN" altLang="en-US" sz="2000" b="1" dirty="0">
                  <a:solidFill>
                    <a:srgbClr val="000000"/>
                  </a:solidFill>
                  <a:latin typeface="Times New Roman" panose="02020603050405020304" pitchFamily="18" charset="0"/>
                </a:rPr>
                <a:t>代码区</a:t>
              </a:r>
              <a:endParaRPr lang="zh-CN" altLang="en-US" sz="2000" b="1" dirty="0">
                <a:solidFill>
                  <a:srgbClr val="000000"/>
                </a:solidFill>
                <a:latin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ln>
          </p:spPr>
          <p:txBody>
            <a:bodyPr/>
            <a:lstStyle/>
            <a:p>
              <a:endParaRPr lang="zh-CN" altLang="en-US"/>
            </a:p>
          </p:txBody>
        </p:sp>
      </p:grpSp>
      <p:sp>
        <p:nvSpPr>
          <p:cNvPr id="16" name="矩形 1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0" name="矩形 2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1" name="矩形 3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2" name="矩形 3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3" name="矩形 3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4" name="矩形 3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endParaRPr lang="zh-CN" altLang="en-US" dirty="0"/>
          </a:p>
        </p:txBody>
      </p:sp>
      <p:grpSp>
        <p:nvGrpSpPr>
          <p:cNvPr id="7" name="Group 30"/>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dirty="0">
                  <a:solidFill>
                    <a:srgbClr val="000000"/>
                  </a:solidFill>
                  <a:latin typeface="Times New Roman" panose="02020603050405020304" pitchFamily="18" charset="0"/>
                </a:rPr>
                <a:t>数据区</a:t>
              </a:r>
              <a:endParaRPr lang="zh-CN" altLang="en-US" sz="2000" b="1" dirty="0">
                <a:solidFill>
                  <a:srgbClr val="000000"/>
                </a:solidFill>
                <a:latin typeface="Times New Roman" panose="02020603050405020304" pitchFamily="18" charset="0"/>
              </a:endParaRPr>
            </a:p>
          </p:txBody>
        </p:sp>
        <p:sp>
          <p:nvSpPr>
            <p:cNvPr id="9" name="Rectangle 18"/>
            <p:cNvSpPr>
              <a:spLocks noChangeArrowheads="1"/>
            </p:cNvSpPr>
            <p:nvPr/>
          </p:nvSpPr>
          <p:spPr bwMode="auto">
            <a:xfrm>
              <a:off x="3000" y="443"/>
              <a:ext cx="422" cy="145"/>
            </a:xfrm>
            <a:prstGeom prst="rect">
              <a:avLst/>
            </a:prstGeom>
            <a:noFill/>
            <a:ln w="9525">
              <a:noFill/>
              <a:miter lim="800000"/>
            </a:ln>
          </p:spPr>
          <p:txBody>
            <a:bodyPr lIns="0" tIns="0" rIns="0" bIns="0"/>
            <a:lstStyle/>
            <a:p>
              <a:pPr algn="just" eaLnBrk="0" hangingPunct="0"/>
              <a:r>
                <a:rPr lang="zh-CN" altLang="en-US" sz="2000" b="1" dirty="0">
                  <a:latin typeface="Times New Roman" panose="02020603050405020304" pitchFamily="18" charset="0"/>
                </a:rPr>
                <a:t>对象</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a:solidFill>
                    <a:srgbClr val="000000"/>
                  </a:solidFill>
                  <a:latin typeface="Times New Roman" panose="02020603050405020304" pitchFamily="18" charset="0"/>
                </a:rPr>
                <a:t>数据区</a:t>
              </a:r>
              <a:endParaRPr lang="zh-CN" altLang="en-US" sz="2000" b="1">
                <a:solidFill>
                  <a:srgbClr val="000000"/>
                </a:solidFill>
                <a:latin typeface="Times New Roman" panose="02020603050405020304" pitchFamily="18" charset="0"/>
              </a:endParaRPr>
            </a:p>
          </p:txBody>
        </p:sp>
        <p:sp>
          <p:nvSpPr>
            <p:cNvPr id="11" name="Rectangle 20"/>
            <p:cNvSpPr>
              <a:spLocks noChangeArrowheads="1"/>
            </p:cNvSpPr>
            <p:nvPr/>
          </p:nvSpPr>
          <p:spPr bwMode="auto">
            <a:xfrm>
              <a:off x="3710" y="454"/>
              <a:ext cx="531" cy="134"/>
            </a:xfrm>
            <a:prstGeom prst="rect">
              <a:avLst/>
            </a:prstGeom>
            <a:noFill/>
            <a:ln w="9525">
              <a:noFill/>
              <a:miter lim="800000"/>
            </a:ln>
          </p:spPr>
          <p:txBody>
            <a:bodyPr lIns="0" tIns="0" rIns="0" bIns="0"/>
            <a:lstStyle/>
            <a:p>
              <a:pPr algn="just" eaLnBrk="0" hangingPunct="0"/>
              <a:r>
                <a:rPr lang="zh-CN" altLang="en-US" sz="2000" b="1">
                  <a:latin typeface="Times New Roman" panose="02020603050405020304" pitchFamily="18" charset="0"/>
                </a:rPr>
                <a:t>对象２</a:t>
              </a:r>
              <a:endParaRPr lang="zh-CN" altLang="en-US" sz="2000" b="1">
                <a:latin typeface="Times New Roman" panose="02020603050405020304" pitchFamily="18" charset="0"/>
              </a:endParaRP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ln>
          </p:spPr>
          <p:txBody>
            <a:bodyPr lIns="0" tIns="0" rIns="0" bIns="0"/>
            <a:lstStyle/>
            <a:p>
              <a:pPr algn="ctr" eaLnBrk="0" hangingPunct="0"/>
              <a:r>
                <a:rPr lang="zh-CN" altLang="en-US" sz="2000" b="1">
                  <a:solidFill>
                    <a:srgbClr val="000000"/>
                  </a:solidFill>
                  <a:latin typeface="Times New Roman" panose="02020603050405020304" pitchFamily="18" charset="0"/>
                </a:rPr>
                <a:t>数据区</a:t>
              </a:r>
              <a:endParaRPr lang="zh-CN" altLang="en-US" sz="2000" b="1">
                <a:solidFill>
                  <a:srgbClr val="000000"/>
                </a:solidFill>
                <a:latin typeface="Times New Roman" panose="02020603050405020304" pitchFamily="18" charset="0"/>
              </a:endParaRPr>
            </a:p>
          </p:txBody>
        </p:sp>
        <p:sp>
          <p:nvSpPr>
            <p:cNvPr id="13" name="Rectangle 22"/>
            <p:cNvSpPr>
              <a:spLocks noChangeArrowheads="1"/>
            </p:cNvSpPr>
            <p:nvPr/>
          </p:nvSpPr>
          <p:spPr bwMode="auto">
            <a:xfrm>
              <a:off x="5098" y="443"/>
              <a:ext cx="504" cy="147"/>
            </a:xfrm>
            <a:prstGeom prst="rect">
              <a:avLst/>
            </a:prstGeom>
            <a:noFill/>
            <a:ln w="9525">
              <a:noFill/>
              <a:miter lim="800000"/>
            </a:ln>
          </p:spPr>
          <p:txBody>
            <a:bodyPr lIns="0" tIns="0" rIns="0" bIns="0"/>
            <a:lstStyle/>
            <a:p>
              <a:pPr algn="just" eaLnBrk="0" hangingPunct="0"/>
              <a:r>
                <a:rPr lang="zh-CN" altLang="en-US" sz="2000" b="1">
                  <a:latin typeface="Times New Roman" panose="02020603050405020304" pitchFamily="18" charset="0"/>
                </a:rPr>
                <a:t>对象ｎ</a:t>
              </a:r>
              <a:endParaRPr lang="zh-CN" altLang="en-US" sz="2000" b="1">
                <a:latin typeface="Times New Roman" panose="02020603050405020304" pitchFamily="18" charset="0"/>
              </a:endParaRPr>
            </a:p>
          </p:txBody>
        </p:sp>
        <p:sp>
          <p:nvSpPr>
            <p:cNvPr id="14" name="Rectangle 23"/>
            <p:cNvSpPr>
              <a:spLocks noChangeArrowheads="1"/>
            </p:cNvSpPr>
            <p:nvPr/>
          </p:nvSpPr>
          <p:spPr bwMode="auto">
            <a:xfrm>
              <a:off x="4166" y="862"/>
              <a:ext cx="913" cy="134"/>
            </a:xfrm>
            <a:prstGeom prst="rect">
              <a:avLst/>
            </a:prstGeom>
            <a:noFill/>
            <a:ln w="9525">
              <a:noFill/>
              <a:miter lim="800000"/>
            </a:ln>
          </p:spPr>
          <p:txBody>
            <a:bodyPr lIns="0" tIns="0" rIns="0" bIns="0"/>
            <a:lstStyle/>
            <a:p>
              <a:pPr algn="just" eaLnBrk="0" hangingPunct="0"/>
              <a:r>
                <a:rPr lang="zh-CN" altLang="en-US" sz="1600" b="1">
                  <a:latin typeface="Times New Roman" panose="02020603050405020304" pitchFamily="18" charset="0"/>
                </a:rPr>
                <a:t>．．．．．．　</a:t>
              </a:r>
              <a:endParaRPr lang="zh-CN" altLang="en-US" sz="1600" b="1">
                <a:latin typeface="Times New Roman" panose="02020603050405020304" pitchFamily="18" charset="0"/>
              </a:endParaRP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ln>
          </p:spPr>
          <p:txBody>
            <a:bodyPr/>
            <a:lstStyle/>
            <a:p>
              <a:pPr algn="just" eaLnBrk="0" hangingPunct="0"/>
              <a:r>
                <a:rPr lang="zh-CN" altLang="en-US" sz="2000" b="1">
                  <a:solidFill>
                    <a:srgbClr val="000000"/>
                  </a:solidFill>
                  <a:latin typeface="Times New Roman" panose="02020603050405020304" pitchFamily="18" charset="0"/>
                </a:rPr>
                <a:t>公共代码区</a:t>
              </a:r>
              <a:endParaRPr lang="zh-CN" altLang="en-US" sz="2000" b="1">
                <a:solidFill>
                  <a:srgbClr val="000000"/>
                </a:solidFill>
                <a:latin typeface="Times New Roman" panose="02020603050405020304" pitchFamily="18" charset="0"/>
              </a:endParaRPr>
            </a:p>
          </p:txBody>
        </p:sp>
      </p:grpSp>
      <p:sp>
        <p:nvSpPr>
          <p:cNvPr id="16" name="矩形 1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4" name="矩形 2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endParaRPr lang="zh-CN" altLang="en-US" dirty="0"/>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endParaRPr lang="zh-CN" altLang="en-US" dirty="0"/>
          </a:p>
          <a:p>
            <a:pPr lvl="1"/>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endParaRPr lang="zh-CN" altLang="en-US" dirty="0"/>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endParaRPr lang="en-US" altLang="zh-CN" dirty="0"/>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endParaRPr lang="en-US" altLang="zh-CN" dirty="0"/>
          </a:p>
          <a:p>
            <a:pPr lvl="1"/>
            <a:r>
              <a:rPr lang="zh-CN" altLang="en-US" dirty="0">
                <a:solidFill>
                  <a:srgbClr val="FF0000"/>
                </a:solidFill>
              </a:rPr>
              <a:t>注意成员的访问权限</a:t>
            </a:r>
            <a:endParaRPr lang="zh-CN" altLang="en-US" dirty="0">
              <a:solidFill>
                <a:srgbClr val="FF0000"/>
              </a:solidFill>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MyClassType1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private</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x,y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getx</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 </a:t>
            </a:r>
            <a:r>
              <a:rPr lang="en-US" altLang="zh-CN" sz="2000" b="1" dirty="0">
                <a:latin typeface="Courier New" panose="02070309020205020404" pitchFamily="49" charset="0"/>
                <a:cs typeface="Courier New" panose="02070309020205020404" pitchFamily="49" charset="0"/>
              </a:rPr>
              <a:t>x;}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setx</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x0) {x=x0;}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sety</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y0);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displayx</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&lt;&lt;"x="&lt;&lt;x&lt;&lt;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displayy</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&lt;&lt;"y="&lt;&lt;y&lt;&lt;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MyClassType1::</a:t>
            </a:r>
            <a:r>
              <a:rPr lang="en-US" altLang="zh-CN" sz="2000" b="1" dirty="0" err="1">
                <a:latin typeface="Courier New" panose="02070309020205020404" pitchFamily="49" charset="0"/>
                <a:cs typeface="Courier New" panose="02070309020205020404" pitchFamily="49" charset="0"/>
              </a:rPr>
              <a:t>gety</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 </a:t>
            </a:r>
            <a:r>
              <a:rPr lang="en-US" altLang="zh-CN" sz="2000" b="1" dirty="0">
                <a:latin typeface="Courier New" panose="02070309020205020404" pitchFamily="49" charset="0"/>
                <a:cs typeface="Courier New" panose="02070309020205020404" pitchFamily="49" charset="0"/>
              </a:rPr>
              <a:t>y;}    </a:t>
            </a:r>
            <a:endParaRPr lang="en-US" altLang="zh-CN" sz="2000" b="1" dirty="0">
              <a:latin typeface="Courier New" panose="02070309020205020404" pitchFamily="49" charset="0"/>
              <a:cs typeface="Courier New" panose="02070309020205020404" pitchFamily="49" charset="0"/>
            </a:endParaRPr>
          </a:p>
          <a:p>
            <a:pPr>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MyClassType1::</a:t>
            </a:r>
            <a:r>
              <a:rPr lang="en-US" altLang="zh-CN" sz="2000" b="1" dirty="0" err="1">
                <a:latin typeface="Courier New" panose="02070309020205020404" pitchFamily="49" charset="0"/>
                <a:cs typeface="Courier New" panose="02070309020205020404" pitchFamily="49" charset="0"/>
              </a:rPr>
              <a:t>sety</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y0) {y=y0;}</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MyClassType1 obj1, *p,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[10];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obj1.setx(111);</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&lt;&lt;obj1.x&lt;&lt;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//ERR!</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&lt;&lt;obj1.getx()&lt;&lt;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obj1.displayx();</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 = </a:t>
            </a:r>
            <a:r>
              <a:rPr lang="en-US" altLang="zh-CN" sz="2400" b="1" dirty="0">
                <a:solidFill>
                  <a:srgbClr val="0000FF"/>
                </a:solidFill>
                <a:latin typeface="Courier New" panose="02070309020205020404" pitchFamily="49" charset="0"/>
                <a:cs typeface="Courier New" panose="02070309020205020404" pitchFamily="49" charset="0"/>
              </a:rPr>
              <a:t>new </a:t>
            </a:r>
            <a:r>
              <a:rPr lang="en-US" altLang="zh-CN" sz="2400" b="1" dirty="0">
                <a:latin typeface="Courier New" panose="02070309020205020404" pitchFamily="49" charset="0"/>
                <a:cs typeface="Courier New" panose="02070309020205020404" pitchFamily="49" charset="0"/>
              </a:rPr>
              <a:t>MyClassType1;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(56);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(78);</a:t>
            </a: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k=(*p).</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m=p-&gt;</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&lt;&lt;"k="&lt;&lt;k&lt;&lt;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9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&lt;&lt;"m="&lt;&lt;m&lt;&lt;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(i+10);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(i+20);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 = &amp;</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[9];</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while </a:t>
            </a:r>
            <a:r>
              <a:rPr lang="en-US" altLang="zh-CN" sz="2400" b="1" dirty="0">
                <a:latin typeface="Courier New" panose="02070309020205020404" pitchFamily="49" charset="0"/>
                <a:cs typeface="Courier New" panose="02070309020205020404" pitchFamily="49" charset="0"/>
              </a:rPr>
              <a:t>( p&gt;=&amp;</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[5]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setx</a:t>
            </a:r>
            <a:r>
              <a:rPr lang="en-US" altLang="zh-CN" sz="2400" b="1" dirty="0">
                <a:latin typeface="Courier New" panose="02070309020205020404" pitchFamily="49" charset="0"/>
                <a:cs typeface="Courier New" panose="02070309020205020404" pitchFamily="49" charset="0"/>
              </a:rPr>
              <a:t>(88);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p-&gt;</a:t>
            </a:r>
            <a:r>
              <a:rPr lang="en-US" altLang="zh-CN" sz="2400" b="1" dirty="0" err="1">
                <a:latin typeface="Courier New" panose="02070309020205020404" pitchFamily="49" charset="0"/>
                <a:cs typeface="Courier New" panose="02070309020205020404" pitchFamily="49" charset="0"/>
              </a:rPr>
              <a:t>sety</a:t>
            </a:r>
            <a:r>
              <a:rPr lang="en-US" altLang="zh-CN" sz="2400" b="1" dirty="0">
                <a:latin typeface="Courier New" panose="02070309020205020404" pitchFamily="49" charset="0"/>
                <a:cs typeface="Courier New" panose="02070309020205020404" pitchFamily="49" charset="0"/>
              </a:rPr>
              <a:t>(99);</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p--;</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&lt;10;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()&lt;&lt;"    "&lt;&lt;</a:t>
            </a:r>
            <a:r>
              <a:rPr lang="en-US" altLang="zh-CN" sz="2400" b="1" dirty="0" err="1">
                <a:latin typeface="Courier New" panose="02070309020205020404" pitchFamily="49" charset="0"/>
                <a:cs typeface="Courier New" panose="02070309020205020404" pitchFamily="49" charset="0"/>
              </a:rPr>
              <a:t>objArr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gn="just">
              <a:lnSpc>
                <a:spcPct val="85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anose="02070309020205020404" pitchFamily="49" charset="0"/>
                <a:cs typeface="Courier New" panose="02070309020205020404" pitchFamily="49" charset="0"/>
              </a:rPr>
              <a:t>程序执行后的显示结果如下：</a:t>
            </a:r>
            <a:endParaRPr lang="zh-CN" altLang="en-US" sz="2800" dirty="0">
              <a:solidFill>
                <a:schemeClr val="accent6">
                  <a:lumMod val="75000"/>
                </a:schemeClr>
              </a:solidFill>
              <a:latin typeface="Courier New" panose="02070309020205020404" pitchFamily="49" charset="0"/>
              <a:cs typeface="Courier New" panose="02070309020205020404" pitchFamily="49" charset="0"/>
            </a:endParaRPr>
          </a:p>
          <a:p>
            <a:pPr algn="just">
              <a:spcBef>
                <a:spcPct val="0"/>
              </a:spcBef>
              <a:buClrTx/>
              <a:buSzTx/>
              <a:buFontTx/>
              <a:buNone/>
            </a:pPr>
            <a:r>
              <a:rPr lang="zh-CN" altLang="en-US" sz="2000" b="1" dirty="0">
                <a:latin typeface="Courier New" panose="02070309020205020404" pitchFamily="49" charset="0"/>
                <a:cs typeface="Courier New" panose="02070309020205020404" pitchFamily="49" charset="0"/>
              </a:rPr>
              <a:t>111</a:t>
            </a:r>
            <a:endParaRPr lang="zh-CN" altLang="en-US"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x=111</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k=56</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m=78</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10    20</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11    21</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12    22</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13    23</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14    24</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en-US" altLang="zh-CN" sz="2000" b="1" dirty="0">
              <a:latin typeface="Courier New" panose="02070309020205020404" pitchFamily="49" charset="0"/>
              <a:cs typeface="Courier New" panose="02070309020205020404" pitchFamily="49" charset="0"/>
            </a:endParaRPr>
          </a:p>
          <a:p>
            <a:pPr algn="just">
              <a:spcBef>
                <a:spcPct val="0"/>
              </a:spcBef>
              <a:buClrTx/>
              <a:buSzTx/>
              <a:buFontTx/>
              <a:buNone/>
            </a:pPr>
            <a:r>
              <a:rPr lang="en-US" altLang="zh-CN" sz="2000" b="1" dirty="0">
                <a:latin typeface="Courier New" panose="02070309020205020404" pitchFamily="49" charset="0"/>
                <a:cs typeface="Courier New" panose="02070309020205020404" pitchFamily="49" charset="0"/>
              </a:rPr>
              <a:t>88    99</a:t>
            </a:r>
            <a:endParaRPr lang="zh-CN" altLang="en-US" sz="20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endParaRPr lang="zh-CN" altLang="en-US" dirty="0"/>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anose="02070309020205020404" pitchFamily="49" charset="0"/>
                <a:cs typeface="Courier New" panose="02070309020205020404" pitchFamily="49" charset="0"/>
              </a:rPr>
              <a:t>this-&gt;value</a:t>
            </a:r>
            <a:r>
              <a:rPr lang="zh-CN" altLang="en-US" dirty="0">
                <a:latin typeface="Courier New" panose="02070309020205020404" pitchFamily="49" charset="0"/>
                <a:cs typeface="Courier New" panose="02070309020205020404" pitchFamily="49" charset="0"/>
              </a:rPr>
              <a:t>相当于</a:t>
            </a:r>
            <a:r>
              <a:rPr lang="en-US" altLang="zh-CN" dirty="0" err="1">
                <a:latin typeface="Courier New" panose="02070309020205020404" pitchFamily="49" charset="0"/>
                <a:cs typeface="Courier New" panose="02070309020205020404" pitchFamily="49" charset="0"/>
              </a:rPr>
              <a:t>a.value</a:t>
            </a:r>
            <a:endParaRPr lang="zh-CN" altLang="en-US" dirty="0">
              <a:latin typeface="Courier New" panose="02070309020205020404" pitchFamily="49" charset="0"/>
              <a:cs typeface="Courier New" panose="02070309020205020404" pitchFamily="49" charset="0"/>
            </a:endParaRPr>
          </a:p>
        </p:txBody>
      </p:sp>
      <p:sp>
        <p:nvSpPr>
          <p:cNvPr id="6" name="TextBox 5"/>
          <p:cNvSpPr txBox="1"/>
          <p:nvPr/>
        </p:nvSpPr>
        <p:spPr>
          <a:xfrm>
            <a:off x="2555776" y="4499511"/>
            <a:ext cx="4392488" cy="1938992"/>
          </a:xfrm>
          <a:prstGeom prst="rect">
            <a:avLst/>
          </a:prstGeom>
          <a:solidFill>
            <a:srgbClr val="FFCCCC"/>
          </a:solid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void print ()</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&lt;&lt;value&lt;&lt;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类的定义</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说明格式：</a:t>
            </a:r>
            <a:r>
              <a:rPr lang="en-US" altLang="zh-CN" dirty="0"/>
              <a:t>&lt;</a:t>
            </a:r>
            <a:r>
              <a:rPr lang="zh-CN" altLang="en-US" dirty="0"/>
              <a:t>类型名</a:t>
            </a:r>
            <a:r>
              <a:rPr lang="en-US" altLang="zh-CN" dirty="0"/>
              <a:t>&gt; &lt;</a:t>
            </a:r>
            <a:r>
              <a:rPr lang="zh-CN" altLang="en-US" dirty="0"/>
              <a:t>类名</a:t>
            </a:r>
            <a:r>
              <a:rPr lang="en-US" altLang="zh-CN" dirty="0"/>
              <a:t>&gt;::*&lt;</a:t>
            </a:r>
            <a:r>
              <a:rPr lang="zh-CN" altLang="en-US" dirty="0"/>
              <a:t>指针变量名</a:t>
            </a:r>
            <a:r>
              <a:rPr lang="en-US" altLang="zh-CN" dirty="0"/>
              <a:t>&gt;;</a:t>
            </a:r>
            <a:endParaRPr lang="en-US" altLang="zh-CN" dirty="0"/>
          </a:p>
          <a:p>
            <a:pPr algn="ctr"/>
            <a:r>
              <a:rPr lang="en-US" altLang="zh-CN" dirty="0"/>
              <a:t>     &lt;</a:t>
            </a:r>
            <a:r>
              <a:rPr lang="zh-CN" altLang="en-US" dirty="0"/>
              <a:t>类型名</a:t>
            </a:r>
            <a:r>
              <a:rPr lang="en-US" altLang="zh-CN" dirty="0"/>
              <a:t>&gt; (&lt;</a:t>
            </a:r>
            <a:r>
              <a:rPr lang="zh-CN" altLang="en-US" dirty="0"/>
              <a:t>类名</a:t>
            </a:r>
            <a:r>
              <a:rPr lang="en-US" altLang="zh-CN" dirty="0"/>
              <a:t>&gt;::*&lt;</a:t>
            </a:r>
            <a:r>
              <a:rPr lang="zh-CN" altLang="en-US" dirty="0"/>
              <a:t>函数指针名</a:t>
            </a:r>
            <a:r>
              <a:rPr lang="en-US" altLang="zh-CN" dirty="0"/>
              <a:t>&gt;)(</a:t>
            </a:r>
            <a:r>
              <a:rPr lang="zh-CN" altLang="en-US" dirty="0"/>
              <a:t>形参表</a:t>
            </a:r>
            <a:r>
              <a:rPr lang="en-US" altLang="zh-CN" dirty="0"/>
              <a:t>);</a:t>
            </a:r>
            <a:endParaRPr lang="en-US" altLang="zh-CN" dirty="0"/>
          </a:p>
          <a:p>
            <a:pPr lvl="1"/>
            <a:r>
              <a:rPr lang="zh-CN" altLang="en-US" dirty="0"/>
              <a:t>对于已创建的对象，可将其包含的类成员（包括</a:t>
            </a:r>
            <a:r>
              <a:rPr lang="zh-CN" altLang="en-US" dirty="0">
                <a:solidFill>
                  <a:srgbClr val="FF0000"/>
                </a:solidFill>
              </a:rPr>
              <a:t>非静态</a:t>
            </a:r>
            <a:r>
              <a:rPr lang="zh-CN" altLang="en-US" dirty="0"/>
              <a:t>成员变量和成员函数）地址赋给指向成员的指针</a:t>
            </a:r>
            <a:endParaRPr lang="en-US" altLang="zh-CN" dirty="0"/>
          </a:p>
        </p:txBody>
      </p:sp>
      <p:sp>
        <p:nvSpPr>
          <p:cNvPr id="3" name="标题 2"/>
          <p:cNvSpPr>
            <a:spLocks noGrp="1"/>
          </p:cNvSpPr>
          <p:nvPr>
            <p:ph type="title"/>
          </p:nvPr>
        </p:nvSpPr>
        <p:spPr>
          <a:xfrm>
            <a:off x="457200" y="1000125"/>
            <a:ext cx="8229600" cy="714375"/>
          </a:xfrm>
        </p:spPr>
        <p:txBody>
          <a:bodyPr/>
          <a:lstStyle/>
          <a:p>
            <a:r>
              <a:rPr lang="zh-CN" altLang="en-US" dirty="0"/>
              <a:t>指向成员的指针</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成员变量与成员函数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类对象的说明</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a:t>
            </a:r>
            <a:r>
              <a:rPr lang="en-US" altLang="zh-CN" sz="1200" b="1" dirty="0">
                <a:solidFill>
                  <a:srgbClr val="820064"/>
                </a:solidFill>
                <a:latin typeface="Courier New" panose="02070309020205020404" pitchFamily="49" charset="0"/>
                <a:cs typeface="Courier New" panose="02070309020205020404" pitchFamily="49" charset="0"/>
              </a:rPr>
              <a:t>this</a:t>
            </a:r>
            <a:r>
              <a:rPr lang="zh-CN" altLang="en-US" sz="1200" b="1" dirty="0">
                <a:solidFill>
                  <a:srgbClr val="820064"/>
                </a:solidFill>
                <a:latin typeface="Courier New" panose="02070309020205020404" pitchFamily="49" charset="0"/>
                <a:cs typeface="Courier New" panose="02070309020205020404" pitchFamily="49" charset="0"/>
              </a:rPr>
              <a:t>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指向成员的指针</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文本框 13"/>
          <p:cNvSpPr txBox="1"/>
          <p:nvPr/>
        </p:nvSpPr>
        <p:spPr>
          <a:xfrm>
            <a:off x="1384672" y="3719938"/>
            <a:ext cx="2777480" cy="2862322"/>
          </a:xfrm>
          <a:prstGeom prst="rect">
            <a:avLst/>
          </a:prstGeom>
          <a:noFill/>
        </p:spPr>
        <p:txBody>
          <a:bodyPr wrap="square" rtlCol="0">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15" name="矩形 14"/>
          <p:cNvSpPr/>
          <p:nvPr/>
        </p:nvSpPr>
        <p:spPr>
          <a:xfrm>
            <a:off x="3897933" y="3710413"/>
            <a:ext cx="5116338"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10;</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17" name="矩形 16"/>
          <p:cNvSpPr/>
          <p:nvPr/>
        </p:nvSpPr>
        <p:spPr>
          <a:xfrm>
            <a:off x="-438864" y="3710413"/>
            <a:ext cx="1877437" cy="461665"/>
          </a:xfrm>
          <a:prstGeom prst="rect">
            <a:avLst/>
          </a:prstGeom>
        </p:spPr>
        <p:txBody>
          <a:bodyPr wrap="square">
            <a:spAutoFit/>
          </a:bodyPr>
          <a:lstStyle/>
          <a:p>
            <a:pPr lvl="1" eaLnBrk="0" hangingPunct="0">
              <a:spcBef>
                <a:spcPct val="20000"/>
              </a:spcBef>
            </a:pPr>
            <a:r>
              <a:rPr lang="en-US" altLang="zh-CN" sz="2400" dirty="0">
                <a:solidFill>
                  <a:srgbClr val="C00000"/>
                </a:solidFill>
                <a:latin typeface="Arial" panose="020B0604020202020204"/>
                <a:ea typeface="黑体" panose="02010609060101010101" pitchFamily="2" charset="-122"/>
              </a:rPr>
              <a:t>【</a:t>
            </a:r>
            <a:r>
              <a:rPr lang="zh-CN" altLang="en-US" sz="2400" dirty="0">
                <a:solidFill>
                  <a:srgbClr val="C00000"/>
                </a:solidFill>
                <a:latin typeface="Arial" panose="020B0604020202020204"/>
                <a:ea typeface="黑体" panose="02010609060101010101" pitchFamily="2" charset="-122"/>
              </a:rPr>
              <a:t>例如</a:t>
            </a:r>
            <a:r>
              <a:rPr lang="en-US" altLang="zh-CN" sz="2400" dirty="0">
                <a:solidFill>
                  <a:srgbClr val="C00000"/>
                </a:solidFill>
                <a:latin typeface="Arial" panose="020B0604020202020204"/>
                <a:ea typeface="黑体" panose="02010609060101010101" pitchFamily="2" charset="-122"/>
              </a:rPr>
              <a:t>】</a:t>
            </a:r>
            <a:endParaRPr lang="zh-CN" altLang="en-US" sz="2400" dirty="0">
              <a:solidFill>
                <a:srgbClr val="C00000"/>
              </a:solidFill>
              <a:latin typeface="Arial" panose="020B0604020202020204"/>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4" name="矩形 4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3" name="矩形 5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4" name="矩形 5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advTm="5325"/>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 name="组合 19"/>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1"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1"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grpSp>
          <p:nvGrpSpPr>
            <p:cNvPr id="32" name="组合 28"/>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1"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面向对象程序设计思想</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类的定义与对象的说明</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构造函数与析构函数</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常对象与常量成员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45" name="五边形 15"/>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20204"/>
              <a:ea typeface="黑体" panose="02010609060101010101" pitchFamily="2" charset="-122"/>
            </a:endParaRPr>
          </a:p>
        </p:txBody>
      </p:sp>
      <p:sp>
        <p:nvSpPr>
          <p:cNvPr id="46" name="椭圆 45"/>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p:cNvPicPr>
            <a:picLocks noChangeAspect="1"/>
          </p:cNvPicPr>
          <p:nvPr/>
        </p:nvPicPr>
        <p:blipFill>
          <a:blip r:embed="rId1"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友元</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56"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静态成员</a:t>
            </a:r>
            <a:endParaRPr lang="zh-CN" altLang="en-US" sz="3200" b="1" dirty="0">
              <a:solidFill>
                <a:schemeClr val="bg1"/>
              </a:solidFill>
              <a:latin typeface="Courier New" panose="02070309020205020404" pitchFamily="49" charset="0"/>
              <a:cs typeface="Courier New" panose="02070309020205020404" pitchFamily="49" charset="0"/>
            </a:endParaRPr>
          </a:p>
        </p:txBody>
      </p:sp>
      <p:sp>
        <p:nvSpPr>
          <p:cNvPr id="57" name="椭圆 56"/>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p:cNvPicPr>
            <a:picLocks noChangeAspect="1"/>
          </p:cNvPicPr>
          <p:nvPr/>
        </p:nvPicPr>
        <p:blipFill>
          <a:blip r:embed="rId1"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0" name="矩形 5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1" name="矩形 6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2" name="矩形 6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3" name="矩形 6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4" name="矩形 6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5" name="矩形 6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67" name="矩形 66">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0" name="矩形 3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5" name="矩形 3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36" name="矩形 3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endParaRPr lang="zh-CN" altLang="en-US" dirty="0"/>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anose="02070309020205020404" pitchFamily="49" charset="0"/>
              <a:cs typeface="Courier New" panose="02070309020205020404" pitchFamily="49" charset="0"/>
            </a:endParaRPr>
          </a:p>
          <a:p>
            <a:pPr lvl="1">
              <a:buNone/>
            </a:pPr>
            <a:endParaRPr lang="en-US" altLang="zh-CN" sz="2000" dirty="0">
              <a:solidFill>
                <a:schemeClr val="tx2"/>
              </a:solidFill>
              <a:latin typeface="Courier New" panose="02070309020205020404" pitchFamily="49" charset="0"/>
              <a:cs typeface="Courier New" panose="02070309020205020404" pitchFamily="49" charset="0"/>
            </a:endParaRPr>
          </a:p>
          <a:p>
            <a:pPr lvl="1">
              <a:buNone/>
            </a:pPr>
            <a:endParaRPr lang="en-US" altLang="zh-CN" sz="2000" dirty="0">
              <a:solidFill>
                <a:schemeClr val="tx2"/>
              </a:solidFill>
              <a:latin typeface="Courier New" panose="02070309020205020404" pitchFamily="49" charset="0"/>
              <a:cs typeface="Courier New" panose="02070309020205020404" pitchFamily="49" charset="0"/>
            </a:endParaRPr>
          </a:p>
          <a:p>
            <a:pPr lvl="1">
              <a:buNone/>
            </a:pPr>
            <a:r>
              <a:rPr lang="en-US" altLang="zh-CN" sz="2000" b="1" dirty="0">
                <a:latin typeface="Courier New" panose="02070309020205020404" pitchFamily="49" charset="0"/>
                <a:cs typeface="Courier New" panose="02070309020205020404" pitchFamily="49" charset="0"/>
              </a:rPr>
              <a:t>person p1={"Zhang Hua",23,{2475096, "</a:t>
            </a:r>
            <a:r>
              <a:rPr lang="en-US" altLang="zh-CN" sz="2000" b="1" dirty="0" err="1">
                <a:latin typeface="Courier New" panose="02070309020205020404" pitchFamily="49" charset="0"/>
                <a:cs typeface="Courier New" panose="02070309020205020404" pitchFamily="49" charset="0"/>
              </a:rPr>
              <a:t>NanKai</a:t>
            </a:r>
            <a:r>
              <a:rPr lang="en-US" altLang="zh-CN" sz="2000" b="1" dirty="0">
                <a:latin typeface="Courier New" panose="02070309020205020404" pitchFamily="49" charset="0"/>
                <a:cs typeface="Courier New" panose="02070309020205020404" pitchFamily="49" charset="0"/>
              </a:rPr>
              <a:t> University"}}; </a:t>
            </a:r>
            <a:endParaRPr lang="zh-CN" altLang="en-US" sz="2000" b="1" dirty="0">
              <a:latin typeface="Courier New" panose="02070309020205020404" pitchFamily="49" charset="0"/>
              <a:cs typeface="Courier New" panose="02070309020205020404"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address{</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long</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telenum</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addr</a:t>
            </a:r>
            <a:r>
              <a:rPr lang="en-US" altLang="zh-CN" sz="2000" b="1" dirty="0">
                <a:latin typeface="Courier New" panose="02070309020205020404" pitchFamily="49" charset="0"/>
                <a:cs typeface="Courier New" panose="02070309020205020404" pitchFamily="49" charset="0"/>
              </a:rPr>
              <a:t>[30];</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person{</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name[15];</a:t>
            </a:r>
            <a:endParaRPr lang="en-US" altLang="zh-CN" sz="2000" b="1" dirty="0">
              <a:latin typeface="Courier New" panose="02070309020205020404" pitchFamily="49" charset="0"/>
              <a:cs typeface="Courier New" panose="02070309020205020404" pitchFamily="49" charset="0"/>
            </a:endParaRPr>
          </a:p>
          <a:p>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age;</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address </a:t>
            </a:r>
            <a:r>
              <a:rPr lang="en-US" altLang="zh-CN" sz="2000" b="1" dirty="0" err="1">
                <a:latin typeface="Courier New" panose="02070309020205020404" pitchFamily="49" charset="0"/>
                <a:cs typeface="Courier New" panose="02070309020205020404" pitchFamily="49" charset="0"/>
              </a:rPr>
              <a:t>paddr</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ln>
          <a:effectLst/>
        </p:spPr>
        <p:txBody>
          <a:bodyPr wrap="none" anchor="ctr"/>
          <a:lstStyle/>
          <a:p>
            <a:pPr algn="ctr" eaLnBrk="0" hangingPunct="0"/>
            <a:endParaRPr lang="zh-CN" altLang="zh-CN">
              <a:latin typeface="Verdana" panose="020B0604030504040204"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ln>
          <a:effectLst/>
        </p:spPr>
        <p:txBody>
          <a:bodyPr wrap="none" anchor="ctr"/>
          <a:lstStyle/>
          <a:p>
            <a:pPr algn="ctr" eaLnBrk="0" hangingPunct="0"/>
            <a:endParaRPr lang="zh-CN" altLang="zh-CN">
              <a:latin typeface="Verdana" panose="020B0604030504040204"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anose="05000000000000000000"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ln>
        </p:spPr>
        <p:txBody>
          <a:bodyPr/>
          <a:lstStyle/>
          <a:p>
            <a:endParaRPr lang="zh-CN" altLang="en-US"/>
          </a:p>
        </p:txBody>
      </p:sp>
      <p:sp>
        <p:nvSpPr>
          <p:cNvPr id="43018" name="Freeform 10"/>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endParaRPr lang="zh-CN" altLang="en-US"/>
          </a:p>
        </p:txBody>
      </p:sp>
      <p:grpSp>
        <p:nvGrpSpPr>
          <p:cNvPr id="2" name="Group 11"/>
          <p:cNvGrpSpPr/>
          <p:nvPr/>
        </p:nvGrpSpPr>
        <p:grpSpPr bwMode="auto">
          <a:xfrm>
            <a:off x="2699792" y="1240979"/>
            <a:ext cx="3540224" cy="1885603"/>
            <a:chOff x="1997" y="1314"/>
            <a:chExt cx="1889" cy="1009"/>
          </a:xfrm>
        </p:grpSpPr>
        <p:grpSp>
          <p:nvGrpSpPr>
            <p:cNvPr id="3" name="Group 12"/>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27" name="矩形 2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endParaRPr lang="zh-CN" altLang="en-US" dirty="0"/>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anose="02070309020205020404" pitchFamily="49" charset="0"/>
                <a:cs typeface="Courier New" panose="02070309020205020404" pitchFamily="49" charset="0"/>
              </a:rPr>
              <a:t>&lt;类名&gt;(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lnSpc>
                <a:spcPct val="85000"/>
              </a:lnSpc>
            </a:pPr>
            <a:r>
              <a:rPr lang="zh-CN" altLang="en-US" dirty="0"/>
              <a:t>此函数无参，且什么事情也不做</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endParaRPr lang="zh-CN" altLang="en-US" dirty="0"/>
          </a:p>
        </p:txBody>
      </p:sp>
      <p:sp>
        <p:nvSpPr>
          <p:cNvPr id="3" name="内容占位符 2"/>
          <p:cNvSpPr>
            <a:spLocks noGrp="1"/>
          </p:cNvSpPr>
          <p:nvPr>
            <p:ph idx="1"/>
          </p:nvPr>
        </p:nvSpPr>
        <p:spPr/>
        <p:txBody>
          <a:bodyPr/>
          <a:lstStyle/>
          <a:p>
            <a:pPr lvl="1" algn="ctr">
              <a:buNone/>
            </a:pPr>
            <a:r>
              <a:rPr lang="zh-CN" altLang="en-US" sz="2800" b="1" dirty="0">
                <a:latin typeface="Courier New" panose="02070309020205020404" pitchFamily="49" charset="0"/>
                <a:cs typeface="Courier New" panose="02070309020205020404" pitchFamily="49" charset="0"/>
              </a:rPr>
              <a:t>&lt;类名&gt;(</a:t>
            </a:r>
            <a:r>
              <a:rPr lang="en-US" altLang="zh-CN" sz="2800" b="1" dirty="0">
                <a:latin typeface="Courier New" panose="02070309020205020404" pitchFamily="49" charset="0"/>
                <a:cs typeface="Courier New" panose="02070309020205020404" pitchFamily="49" charset="0"/>
              </a:rPr>
              <a:t>){}</a:t>
            </a:r>
            <a:endParaRPr lang="en-US" altLang="zh-CN" sz="2800" b="1" dirty="0">
              <a:latin typeface="Courier New" panose="02070309020205020404" pitchFamily="49" charset="0"/>
              <a:cs typeface="Courier New" panose="02070309020205020404" pitchFamily="49" charset="0"/>
            </a:endParaRP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endParaRPr lang="zh-CN" altLang="en-US" dirty="0"/>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address{</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addr</a:t>
            </a:r>
            <a:r>
              <a:rPr lang="en-US" altLang="zh-CN" sz="2400" b="1" dirty="0">
                <a:latin typeface="Courier New" panose="02070309020205020404" pitchFamily="49" charset="0"/>
                <a:cs typeface="Courier New" panose="02070309020205020404" pitchFamily="49" charset="0"/>
              </a:rPr>
              <a:t>[30];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endParaRPr lang="zh-CN" altLang="en-US" dirty="0"/>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address{</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addr</a:t>
            </a:r>
            <a:r>
              <a:rPr lang="en-US" altLang="zh-CN" sz="2400" b="1" dirty="0">
                <a:latin typeface="Courier New" panose="02070309020205020404" pitchFamily="49" charset="0"/>
                <a:cs typeface="Courier New" panose="02070309020205020404" pitchFamily="49" charset="0"/>
              </a:rPr>
              <a:t>[30];</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address(</a:t>
            </a:r>
            <a:r>
              <a:rPr lang="en-US" altLang="zh-CN" sz="2400" b="1" dirty="0" err="1">
                <a:solidFill>
                  <a:srgbClr val="0000FF"/>
                </a:solidFill>
                <a:latin typeface="Courier New" panose="02070309020205020404" pitchFamily="49" charset="0"/>
                <a:cs typeface="Courier New" panose="02070309020205020404" pitchFamily="49" charset="0"/>
              </a:rPr>
              <a:t>long</a:t>
            </a:r>
            <a:r>
              <a:rPr lang="en-US" altLang="zh-CN" sz="2400" b="1" dirty="0" err="1">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endParaRPr lang="zh-CN" altLang="en-US" dirty="0"/>
          </a:p>
        </p:txBody>
      </p:sp>
      <p:sp>
        <p:nvSpPr>
          <p:cNvPr id="3" name="内容占位符 2"/>
          <p:cNvSpPr>
            <a:spLocks noGrp="1"/>
          </p:cNvSpPr>
          <p:nvPr>
            <p:ph idx="1"/>
          </p:nvPr>
        </p:nvSpPr>
        <p:spPr>
          <a:xfrm>
            <a:off x="457200" y="1916832"/>
            <a:ext cx="8229600" cy="4512543"/>
          </a:xfrm>
        </p:spPr>
        <p:txBody>
          <a:bodyPr/>
          <a:lstStyle/>
          <a:p>
            <a:pPr>
              <a:spcBef>
                <a:spcPts val="575"/>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address::address(</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telenum</a:t>
            </a:r>
            <a:r>
              <a:rPr lang="en-US" altLang="zh-CN" sz="2400" b="1" dirty="0">
                <a:latin typeface="Courier New" panose="02070309020205020404" pitchFamily="49" charset="0"/>
                <a:cs typeface="Courier New" panose="02070309020205020404"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addr,add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address::address(</a:t>
            </a:r>
            <a:r>
              <a:rPr lang="en-US" altLang="zh-CN" sz="2400" b="1" dirty="0">
                <a:solidFill>
                  <a:srgbClr val="0000FF"/>
                </a:solidFill>
                <a:latin typeface="Courier New" panose="02070309020205020404" pitchFamily="49" charset="0"/>
                <a:cs typeface="Courier New" panose="02070309020205020404" pitchFamily="49" charset="0"/>
              </a:rPr>
              <a:t>long</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add[]):</a:t>
            </a:r>
            <a:endParaRPr lang="en-US" altLang="zh-CN" sz="2400" b="1" dirty="0">
              <a:latin typeface="Courier New" panose="02070309020205020404" pitchFamily="49" charset="0"/>
              <a:cs typeface="Courier New" panose="02070309020205020404" pitchFamily="49" charset="0"/>
            </a:endParaRPr>
          </a:p>
          <a:p>
            <a:r>
              <a:rPr lang="en-US" altLang="zh-CN" sz="2400" b="1" dirty="0" err="1">
                <a:solidFill>
                  <a:srgbClr val="FF0000"/>
                </a:solidFill>
                <a:latin typeface="Courier New" panose="02070309020205020404" pitchFamily="49" charset="0"/>
                <a:cs typeface="Courier New" panose="02070309020205020404" pitchFamily="49" charset="0"/>
              </a:rPr>
              <a:t>telenum</a:t>
            </a:r>
            <a:r>
              <a:rPr lang="en-US" altLang="zh-CN" sz="2400" b="1" dirty="0">
                <a:solidFill>
                  <a:srgbClr val="FF0000"/>
                </a:solidFill>
                <a:latin typeface="Courier New" panose="02070309020205020404" pitchFamily="49" charset="0"/>
                <a:cs typeface="Courier New" panose="02070309020205020404" pitchFamily="49" charset="0"/>
              </a:rPr>
              <a:t>(t) </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也可以写为</a:t>
            </a:r>
            <a:r>
              <a:rPr lang="en-US" altLang="zh-CN" sz="2400" b="1" dirty="0" err="1">
                <a:solidFill>
                  <a:srgbClr val="00B050"/>
                </a:solidFill>
                <a:latin typeface="Courier New" panose="02070309020205020404" pitchFamily="49" charset="0"/>
                <a:cs typeface="Courier New" panose="02070309020205020404" pitchFamily="49" charset="0"/>
              </a:rPr>
              <a:t>telenum</a:t>
            </a:r>
            <a:r>
              <a:rPr lang="en-US" altLang="zh-CN" sz="2400" b="1" dirty="0">
                <a:solidFill>
                  <a:srgbClr val="00B050"/>
                </a:solidFill>
                <a:latin typeface="Courier New" panose="02070309020205020404" pitchFamily="49" charset="0"/>
                <a:cs typeface="Courier New" panose="02070309020205020404" pitchFamily="49" charset="0"/>
              </a:rPr>
              <a:t>{t}</a:t>
            </a:r>
            <a:endParaRPr lang="en-US" altLang="zh-CN" sz="2400" b="1" dirty="0">
              <a:solidFill>
                <a:srgbClr val="00B050"/>
              </a:solidFill>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addr,add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anose="02070309020205020404"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8" name="矩形 7">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endParaRPr lang="zh-CN" altLang="en-US" dirty="0"/>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87046"/>
    </mc:Choice>
    <mc:Fallback>
      <p:transition spd="slow" advTm="8704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endParaRPr lang="en-US" altLang="zh-CN" b="1" dirty="0">
              <a:latin typeface="Courier New" panose="02070309020205020404" pitchFamily="49" charset="0"/>
              <a:cs typeface="Courier New" panose="02070309020205020404" pitchFamily="49" charset="0"/>
            </a:endParaRP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endParaRPr lang="zh-CN" altLang="en-US" dirty="0"/>
          </a:p>
        </p:txBody>
      </p:sp>
      <p:sp>
        <p:nvSpPr>
          <p:cNvPr id="3" name="标题 2"/>
          <p:cNvSpPr>
            <a:spLocks noGrp="1"/>
          </p:cNvSpPr>
          <p:nvPr>
            <p:ph type="title"/>
          </p:nvPr>
        </p:nvSpPr>
        <p:spPr/>
        <p:txBody>
          <a:bodyPr/>
          <a:lstStyle/>
          <a:p>
            <a:r>
              <a:rPr lang="zh-CN" altLang="en-US" dirty="0"/>
              <a:t>自定义默认构造函数</a:t>
            </a:r>
            <a:endParaRPr lang="zh-CN" altLang="en-US" dirty="0"/>
          </a:p>
        </p:txBody>
      </p:sp>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fld>
            <a:endParaRPr lang="zh-CN" altLang="en-US" dirty="0"/>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zh-CN" altLang="en-US" dirty="0"/>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 &lt;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 &lt;</a:t>
            </a:r>
            <a:r>
              <a:rPr lang="zh-CN" altLang="en-US" dirty="0">
                <a:solidFill>
                  <a:schemeClr val="tx2"/>
                </a:solidFill>
                <a:latin typeface="Courier New" panose="02070309020205020404" pitchFamily="49" charset="0"/>
                <a:cs typeface="Courier New" panose="02070309020205020404" pitchFamily="49" charset="0"/>
              </a:rPr>
              <a:t>对象名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实参表</a:t>
            </a:r>
            <a:r>
              <a:rPr lang="en-US" altLang="zh-CN" dirty="0">
                <a:solidFill>
                  <a:schemeClr val="tx2"/>
                </a:solidFill>
                <a:latin typeface="Courier New" panose="02070309020205020404" pitchFamily="49" charset="0"/>
                <a:cs typeface="Courier New" panose="02070309020205020404" pitchFamily="49" charset="0"/>
              </a:rPr>
              <a:t>&gt;);</a:t>
            </a:r>
            <a:endParaRPr lang="en-US" altLang="zh-CN" dirty="0">
              <a:solidFill>
                <a:schemeClr val="tx2"/>
              </a:solidFill>
              <a:latin typeface="Courier New" panose="02070309020205020404" pitchFamily="49" charset="0"/>
              <a:cs typeface="Courier New" panose="02070309020205020404" pitchFamily="49" charset="0"/>
            </a:endParaRPr>
          </a:p>
          <a:p>
            <a:pPr lvl="2"/>
            <a:r>
              <a:rPr lang="zh-CN" altLang="en-US" dirty="0"/>
              <a:t>定义了带有参数的构造函数</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endParaRPr lang="zh-CN" altLang="en-US" dirty="0">
              <a:solidFill>
                <a:srgbClr val="C00000"/>
              </a:solidFill>
            </a:endParaRPr>
          </a:p>
          <a:p>
            <a:pPr lvl="1"/>
            <a:r>
              <a:rPr lang="zh-CN" altLang="en-US" dirty="0"/>
              <a:t>在说明</a:t>
            </a:r>
            <a:r>
              <a:rPr lang="en-US" altLang="zh-CN" dirty="0"/>
              <a:t>MyClassType1</a:t>
            </a:r>
            <a:r>
              <a:rPr lang="zh-CN" altLang="en-US" dirty="0"/>
              <a:t>的类对象时，系统将根据实参的多少去自动调用相应的构造函数。</a:t>
            </a:r>
            <a:endParaRPr lang="zh-CN" altLang="en-US" dirty="0"/>
          </a:p>
          <a:p>
            <a:pPr lvl="1"/>
            <a:r>
              <a:rPr lang="zh-CN" altLang="en-US" dirty="0"/>
              <a:t>类定义中没出现显式的析构函数(意味着使用系统隐含的什么事也不做的析构函数)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MyClassType1{</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private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MyClassType1() { x=0; y=0;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 { x=x0; y=0;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y0);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display(){</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&lt;&lt;"x="&lt;&lt;x&lt;&lt;", y="&lt;&lt;y&lt;&lt;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		}  </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endParaRPr lang="zh-CN" altLang="en-US" sz="24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anose="02070309020205020404" pitchFamily="49" charset="0"/>
                <a:cs typeface="Courier New" panose="02070309020205020404" pitchFamily="49" charset="0"/>
              </a:rPr>
              <a:t>MyClassType1::MyClassType1(</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x0,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y0) { x=x0;  y=y0; }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MyClassType1 obj1;</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用无参构造函数初始化</a:t>
            </a:r>
            <a:endParaRPr lang="en-US" altLang="zh-CN" sz="2400" b="1" dirty="0">
              <a:solidFill>
                <a:srgbClr val="00B050"/>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MyClassType1 obj2(21), obj3(31,32);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obj1.display(); </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obj2.display();</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obj3.display();</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zh-CN" altLang="en-US" sz="2400" b="1" dirty="0">
                <a:solidFill>
                  <a:schemeClr val="accent6">
                    <a:lumMod val="75000"/>
                  </a:schemeClr>
                </a:solidFill>
              </a:rPr>
              <a:t>程序执行后的显示结果为：</a:t>
            </a:r>
            <a:endParaRPr lang="zh-CN" altLang="en-US" sz="2400" b="1" dirty="0">
              <a:solidFill>
                <a:schemeClr val="accent6">
                  <a:lumMod val="75000"/>
                </a:schemeClr>
              </a:solidFill>
            </a:endParaRP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anose="02070309020205020404" pitchFamily="49" charset="0"/>
                <a:ea typeface="楷体_GB2312" pitchFamily="49" charset="-122"/>
                <a:cs typeface="Courier New" panose="02070309020205020404" pitchFamily="49" charset="0"/>
              </a:rPr>
              <a:t>x=0, y=0</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buNone/>
            </a:pPr>
            <a:r>
              <a:rPr lang="en-US" altLang="zh-CN" sz="2400" b="1" dirty="0">
                <a:latin typeface="Courier New" panose="02070309020205020404" pitchFamily="49" charset="0"/>
                <a:ea typeface="楷体_GB2312" pitchFamily="49" charset="-122"/>
                <a:cs typeface="Courier New" panose="02070309020205020404" pitchFamily="49" charset="0"/>
              </a:rPr>
              <a:t>x=21, y=0</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buNone/>
            </a:pPr>
            <a:r>
              <a:rPr lang="en-US" altLang="zh-CN" sz="2400" b="1" dirty="0">
                <a:latin typeface="Courier New" panose="02070309020205020404" pitchFamily="49" charset="0"/>
                <a:ea typeface="楷体_GB2312" pitchFamily="49" charset="-122"/>
                <a:cs typeface="Courier New" panose="02070309020205020404" pitchFamily="49" charset="0"/>
              </a:rPr>
              <a:t>x=31, y=32</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const double </a:t>
            </a:r>
            <a:r>
              <a:rPr lang="en-US" altLang="zh-CN" sz="2400" b="1" dirty="0">
                <a:latin typeface="Courier New" panose="02070309020205020404" pitchFamily="49" charset="0"/>
                <a:cs typeface="Courier New" panose="02070309020205020404" pitchFamily="49" charset="0"/>
              </a:rPr>
              <a:t>PI = 3.1415926;</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cylinder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 h;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cylinder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r0 ,</a:t>
            </a: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h0 ) { r=r0; h=h0;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circum();</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area();</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volume();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cylinder::circum()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2 * PI * r;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cylinder::area() {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PI * r * r;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a:latin typeface="Courier New" panose="02070309020205020404" pitchFamily="49" charset="0"/>
                <a:cs typeface="Courier New" panose="02070309020205020404" pitchFamily="49" charset="0"/>
              </a:rPr>
              <a:t>cylinder::volume()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PI * r * r *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r and 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&gt;&gt;r&gt;&gt;h;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cylinder </a:t>
            </a:r>
            <a:r>
              <a:rPr lang="en-US" altLang="zh-CN" sz="2400" b="1" dirty="0" err="1">
                <a:latin typeface="Courier New" panose="02070309020205020404" pitchFamily="49" charset="0"/>
                <a:cs typeface="Courier New" panose="02070309020205020404" pitchFamily="49" charset="0"/>
              </a:rPr>
              <a:t>obj</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r,h</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a, v;</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 = 2*</a:t>
            </a:r>
            <a:r>
              <a:rPr lang="en-US" altLang="zh-CN" sz="2400" b="1" dirty="0" err="1">
                <a:latin typeface="Courier New" panose="02070309020205020404" pitchFamily="49" charset="0"/>
                <a:cs typeface="Courier New" panose="02070309020205020404" pitchFamily="49" charset="0"/>
              </a:rPr>
              <a:t>obj.area</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obj.circum</a:t>
            </a:r>
            <a:r>
              <a:rPr lang="en-US" altLang="zh-CN" sz="2400" b="1" dirty="0">
                <a:latin typeface="Courier New" panose="02070309020205020404" pitchFamily="49" charset="0"/>
                <a:cs typeface="Courier New" panose="02070309020205020404" pitchFamily="49" charset="0"/>
              </a:rPr>
              <a:t>()*h;</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v = </a:t>
            </a:r>
            <a:r>
              <a:rPr lang="en-US" altLang="zh-CN" sz="2400" b="1" dirty="0" err="1">
                <a:latin typeface="Courier New" panose="02070309020205020404" pitchFamily="49" charset="0"/>
                <a:cs typeface="Courier New" panose="02070309020205020404" pitchFamily="49" charset="0"/>
              </a:rPr>
              <a:t>obj.volume</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&lt;&lt;"area="&lt;&lt;a&lt;&lt;",  volume="&lt;&lt;v&lt;&lt;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4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80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程序执行后，屏幕显示结果为：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Input r and h: 1.1 10</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area=76.7177,  volume=38.0133</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endParaRPr lang="zh-CN" altLang="en-US" dirty="0"/>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118"/>
    </mc:Choice>
    <mc:Fallback>
      <p:transition spd="slow" advTm="211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anose="02020603050405020304" pitchFamily="18" charset="0"/>
              </a:rPr>
              <a:t> </a:t>
            </a:r>
            <a:endParaRPr lang="zh-CN" altLang="en-US" dirty="0">
              <a:solidFill>
                <a:srgbClr val="0000FF"/>
              </a:solidFill>
            </a:endParaRPr>
          </a:p>
          <a:p>
            <a:pPr lvl="1">
              <a:spcBef>
                <a:spcPts val="575"/>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endParaRPr lang="zh-CN" altLang="en-US" dirty="0"/>
          </a:p>
          <a:p>
            <a:pPr lvl="1">
              <a:spcBef>
                <a:spcPts val="575"/>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panose="02010600030101010101" pitchFamily="2" charset="-122"/>
              </a:rPr>
              <a:t>反序输出问题</a:t>
            </a:r>
            <a:endParaRPr lang="en-US" altLang="zh-CN" dirty="0">
              <a:solidFill>
                <a:srgbClr val="C00000"/>
              </a:solidFill>
              <a:latin typeface="宋体" panose="02010600030101010101" pitchFamily="2"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[10];</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dataIn</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reverseOut</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lvl="1">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dataIn</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10 integers:"&lt;&lt;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&lt;10;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reverseOut</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The result ----"&lt;&lt;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=9;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dat</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8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main()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a:t>
            </a:r>
            <a:r>
              <a:rPr lang="en-US" altLang="zh-CN" sz="2400" b="1" dirty="0">
                <a:latin typeface="Courier New" panose="02070309020205020404" pitchFamily="49" charset="0"/>
                <a:cs typeface="Courier New" panose="02070309020205020404" pitchFamily="49" charset="0"/>
              </a:rPr>
              <a:t> obj1;</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obj1.dataIn();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obj1.reverseOut();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lnSpc>
                <a:spcPct val="90000"/>
              </a:lnSpc>
              <a:buNone/>
            </a:pPr>
            <a:endParaRPr lang="zh-CN" altLang="en-US" sz="2400" b="1" dirty="0">
              <a:solidFill>
                <a:srgbClr val="008000"/>
              </a:solidFill>
              <a:latin typeface="Courier New" panose="02070309020205020404" pitchFamily="49" charset="0"/>
              <a:cs typeface="Courier New" panose="02070309020205020404" pitchFamily="49" charset="0"/>
            </a:endParaRPr>
          </a:p>
          <a:p>
            <a:pPr>
              <a:lnSpc>
                <a:spcPct val="90000"/>
              </a:lnSpc>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程序执行后的输出结果为:</a:t>
            </a:r>
            <a:endParaRPr lang="zh-CN" altLang="en-US" sz="2400" b="1" dirty="0">
              <a:solidFill>
                <a:schemeClr val="accent6"/>
              </a:solidFill>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input 10 integers:</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solidFill>
                  <a:srgbClr val="FF00FF"/>
                </a:solidFill>
                <a:latin typeface="Courier New" panose="02070309020205020404" pitchFamily="49" charset="0"/>
                <a:cs typeface="Courier New" panose="02070309020205020404" pitchFamily="49" charset="0"/>
              </a:rPr>
              <a:t>1 2 3 4 5 6 7 8 9 10</a:t>
            </a:r>
            <a:endParaRPr lang="en-US" altLang="zh-CN" sz="2400" b="1" dirty="0">
              <a:solidFill>
                <a:srgbClr val="0000FF"/>
              </a:solidFill>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 The result ----</a:t>
            </a:r>
            <a:endParaRPr lang="en-US" altLang="zh-CN" sz="2400" b="1" dirty="0">
              <a:latin typeface="Courier New" panose="02070309020205020404" pitchFamily="49" charset="0"/>
              <a:cs typeface="Courier New" panose="02070309020205020404" pitchFamily="49" charset="0"/>
            </a:endParaRPr>
          </a:p>
          <a:p>
            <a:pPr>
              <a:lnSpc>
                <a:spcPct val="90000"/>
              </a:lnSpc>
              <a:buNone/>
            </a:pPr>
            <a:r>
              <a:rPr lang="en-US" altLang="zh-CN" sz="2400" b="1" dirty="0">
                <a:latin typeface="Courier New" panose="02070309020205020404" pitchFamily="49" charset="0"/>
                <a:cs typeface="Courier New" panose="02070309020205020404" pitchFamily="49" charset="0"/>
              </a:rPr>
              <a:t>10 9 8 7 6 5 4 3 2 1 </a:t>
            </a:r>
            <a:endParaRPr lang="en-US" altLang="zh-CN" sz="2400" b="1" dirty="0">
              <a:latin typeface="Courier New" panose="02070309020205020404" pitchFamily="49" charset="0"/>
              <a:cs typeface="Courier New" panose="02070309020205020404" pitchFamily="49" charset="0"/>
            </a:endParaRP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endParaRPr lang="zh-CN" altLang="en-US" dirty="0"/>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Poker </a:t>
            </a:r>
            <a:r>
              <a:rPr lang="en-US" altLang="zh-CN" sz="2400" b="1" dirty="0" err="1">
                <a:latin typeface="Courier New" panose="02070309020205020404" pitchFamily="49" charset="0"/>
                <a:cs typeface="Courier New" panose="02070309020205020404" pitchFamily="49" charset="0"/>
              </a:rPr>
              <a:t>poker</a:t>
            </a:r>
            <a:r>
              <a:rPr lang="en-US" altLang="zh-CN" sz="2400" b="1" dirty="0">
                <a:latin typeface="Courier New" panose="02070309020205020404" pitchFamily="49" charset="0"/>
                <a:cs typeface="Courier New" panose="02070309020205020404" pitchFamily="49" charset="0"/>
              </a:rPr>
              <a:t>[5] = {</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Poker(11, "spade"),</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Poker(10, "diamond"),</a:t>
            </a:r>
            <a:endParaRPr lang="zh-CN" altLang="en-US"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Poker(13, "heart"),</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Poker(12, "club"),</a:t>
            </a:r>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		Poker(1, "heart"),</a:t>
            </a:r>
            <a:endParaRPr lang="zh-CN" altLang="en-US"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endParaRPr lang="zh-CN" altLang="en-US" dirty="0"/>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Poker *poker = </a:t>
            </a:r>
            <a:r>
              <a:rPr lang="en-US" altLang="zh-CN" sz="2400" b="1" dirty="0">
                <a:solidFill>
                  <a:srgbClr val="0000FF"/>
                </a:solidFill>
                <a:latin typeface="Courier New" panose="02070309020205020404" pitchFamily="49" charset="0"/>
                <a:cs typeface="Courier New" panose="02070309020205020404" pitchFamily="49" charset="0"/>
              </a:rPr>
              <a:t>new </a:t>
            </a:r>
            <a:r>
              <a:rPr lang="en-US" altLang="zh-CN" sz="2400" b="1" dirty="0">
                <a:latin typeface="Courier New" panose="02070309020205020404" pitchFamily="49" charset="0"/>
                <a:cs typeface="Courier New" panose="02070309020205020404" pitchFamily="49" charset="0"/>
              </a:rPr>
              <a:t>Poker(10, "club");</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a:t>
            </a:r>
            <a:r>
              <a:rPr lang="zh-CN" altLang="en-US" dirty="0">
                <a:solidFill>
                  <a:srgbClr val="FF0000"/>
                </a:solidFill>
              </a:rPr>
              <a:t>带有一个参数的构造函数</a:t>
            </a:r>
            <a:r>
              <a:rPr lang="zh-CN" altLang="en-US" dirty="0"/>
              <a:t>，将参数类型隐式转换为相应的类类型。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solidFill>
                <a:srgbClr val="C00000"/>
              </a:solidFill>
            </a:endParaRPr>
          </a:p>
        </p:txBody>
      </p:sp>
      <p:sp>
        <p:nvSpPr>
          <p:cNvPr id="3" name="标题 2"/>
          <p:cNvSpPr>
            <a:spLocks noGrp="1"/>
          </p:cNvSpPr>
          <p:nvPr>
            <p:ph type="title"/>
          </p:nvPr>
        </p:nvSpPr>
        <p:spPr/>
        <p:txBody>
          <a:bodyPr/>
          <a:lstStyle/>
          <a:p>
            <a:r>
              <a:rPr lang="zh-CN" altLang="en-US" dirty="0"/>
              <a:t>构造函数的进一步讨论</a:t>
            </a:r>
            <a:endParaRPr lang="zh-CN" altLang="en-US" dirty="0"/>
          </a:p>
        </p:txBody>
      </p:sp>
      <p:sp>
        <p:nvSpPr>
          <p:cNvPr id="5" name="矩形 4"/>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endParaRPr lang="en-US" altLang="zh-CN" sz="2000"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3</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50</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50</a:t>
            </a:r>
            <a:endParaRPr lang="zh-CN" altLang="en-US" b="1" dirty="0">
              <a:latin typeface="Courier New" panose="02070309020205020404" pitchFamily="49" charset="0"/>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3</a:t>
            </a:r>
            <a:endParaRPr lang="zh-CN" altLang="en-US" b="1" dirty="0">
              <a:latin typeface="Courier New" panose="02070309020205020404" pitchFamily="49" charset="0"/>
              <a:cs typeface="Courier New" panose="02070309020205020404" pitchFamily="49" charset="0"/>
            </a:endParaRPr>
          </a:p>
        </p:txBody>
      </p:sp>
      <p:cxnSp>
        <p:nvCxnSpPr>
          <p:cNvPr id="8" name="直接连接符 7"/>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endParaRPr lang="zh-CN" altLang="en-US" dirty="0">
              <a:latin typeface="Courier New" panose="02070309020205020404" pitchFamily="49" charset="0"/>
              <a:ea typeface="+mj-ea"/>
              <a:cs typeface="Courier New" panose="02070309020205020404" pitchFamily="49" charset="0"/>
            </a:endParaRPr>
          </a:p>
        </p:txBody>
      </p:sp>
      <p:sp>
        <p:nvSpPr>
          <p:cNvPr id="7" name="矩形 6">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endParaRPr lang="zh-CN" altLang="en-US" dirty="0"/>
          </a:p>
        </p:txBody>
      </p:sp>
      <p:sp>
        <p:nvSpPr>
          <p:cNvPr id="3" name="标题 2"/>
          <p:cNvSpPr>
            <a:spLocks noGrp="1"/>
          </p:cNvSpPr>
          <p:nvPr>
            <p:ph type="title"/>
          </p:nvPr>
        </p:nvSpPr>
        <p:spPr/>
        <p:txBody>
          <a:bodyPr/>
          <a:lstStyle/>
          <a:p>
            <a:r>
              <a:rPr lang="zh-CN" altLang="en-US" dirty="0"/>
              <a:t>构造函数的进一步讨论</a:t>
            </a:r>
            <a:endParaRPr lang="zh-CN" altLang="en-US" dirty="0"/>
          </a:p>
        </p:txBody>
      </p:sp>
      <p:sp>
        <p:nvSpPr>
          <p:cNvPr id="5" name="矩形 4"/>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endParaRPr lang="zh-CN" altLang="en-US" dirty="0"/>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8612"/>
    </mc:Choice>
    <mc:Fallback>
      <p:transition spd="slow" advTm="8612"/>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endParaRPr lang="zh-CN" altLang="en-US" dirty="0"/>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anose="02070309020205020404" pitchFamily="49" charset="0"/>
                <a:ea typeface="仿宋" panose="02010609060101010101" pitchFamily="49" charset="-122"/>
                <a:cs typeface="Courier New" panose="02070309020205020404" pitchFamily="49" charset="0"/>
              </a:rPr>
              <a:t>~</a:t>
            </a:r>
            <a:r>
              <a:rPr lang="zh-CN" altLang="en-US" dirty="0">
                <a:solidFill>
                  <a:srgbClr val="002060"/>
                </a:solidFill>
                <a:latin typeface="Courier New" panose="02070309020205020404" pitchFamily="49" charset="0"/>
                <a:cs typeface="Courier New" panose="02070309020205020404" pitchFamily="49" charset="0"/>
              </a:rPr>
              <a:t>&lt;类名&gt;</a:t>
            </a:r>
            <a:endParaRPr lang="en-US" altLang="zh-CN" dirty="0">
              <a:solidFill>
                <a:srgbClr val="002060"/>
              </a:solidFill>
              <a:latin typeface="Courier New" panose="02070309020205020404" pitchFamily="49" charset="0"/>
              <a:cs typeface="Courier New" panose="02070309020205020404"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endParaRPr lang="zh-CN" altLang="en-US" dirty="0"/>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anose="02070309020205020404" pitchFamily="49" charset="0"/>
                <a:cs typeface="Courier New" panose="02070309020205020404" pitchFamily="49" charset="0"/>
              </a:rPr>
              <a:t>~&lt;类名&gt;(</a:t>
            </a:r>
            <a:r>
              <a:rPr lang="en-US" altLang="zh-CN" b="1" dirty="0">
                <a:latin typeface="Courier New" panose="02070309020205020404" pitchFamily="49" charset="0"/>
                <a:cs typeface="Courier New" panose="02070309020205020404" pitchFamily="49" charset="0"/>
              </a:rPr>
              <a:t>){}</a:t>
            </a:r>
            <a:r>
              <a:rPr lang="en-US" altLang="zh-CN" b="1" dirty="0"/>
              <a:t>		</a:t>
            </a:r>
            <a:endParaRPr lang="en-US" altLang="zh-CN" b="1" dirty="0"/>
          </a:p>
          <a:p>
            <a:pPr lvl="1">
              <a:spcBef>
                <a:spcPts val="1200"/>
              </a:spcBef>
            </a:pPr>
            <a:r>
              <a:rPr lang="zh-CN" altLang="en-US" dirty="0"/>
              <a:t>此函数什么事情也不做</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endParaRPr lang="zh-CN" altLang="en-US" dirty="0"/>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endParaRPr lang="zh-CN" altLang="en-US" dirty="0"/>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String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 text;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String(</a:t>
            </a: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printStr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&lt;&lt;text&lt;&lt;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String::String( </a:t>
            </a:r>
            <a:r>
              <a:rPr lang="en-US" altLang="zh-CN" sz="2000" b="1" dirty="0">
                <a:solidFill>
                  <a:srgbClr val="0000FF"/>
                </a:solidFill>
                <a:latin typeface="Courier New" panose="02070309020205020404" pitchFamily="49" charset="0"/>
                <a:cs typeface="Courier New" panose="02070309020205020404" pitchFamily="49" charset="0"/>
              </a:rPr>
              <a:t>char </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&lt;&lt;"enter 'String::String',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=&gt;"&lt;&lt;</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text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)+1];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a:t>
            </a:r>
            <a:r>
              <a:rPr lang="en-US" altLang="zh-CN" sz="2000" b="1" dirty="0">
                <a:latin typeface="Courier New" panose="02070309020205020404" pitchFamily="49" charset="0"/>
                <a:cs typeface="Courier New" panose="02070309020205020404" pitchFamily="49" charset="0"/>
              </a:rPr>
              <a:t>( text, </a:t>
            </a:r>
            <a:r>
              <a:rPr lang="en-US" altLang="zh-CN" sz="2000" b="1" dirty="0" err="1">
                <a:latin typeface="Courier New" panose="02070309020205020404" pitchFamily="49" charset="0"/>
                <a:cs typeface="Courier New" panose="02070309020205020404" pitchFamily="49" charset="0"/>
              </a:rPr>
              <a:t>str</a:t>
            </a:r>
            <a:r>
              <a:rPr lang="en-US" altLang="zh-CN" sz="2000" b="1" dirty="0">
                <a:latin typeface="Courier New" panose="02070309020205020404" pitchFamily="49" charset="0"/>
                <a:cs typeface="Courier New" panose="02070309020205020404" pitchFamily="49" charset="0"/>
              </a:rPr>
              <a:t> );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anose="02070309020205020404" pitchFamily="49" charset="0"/>
                <a:cs typeface="Courier New" panose="02070309020205020404" pitchFamily="49" charset="0"/>
              </a:rPr>
              <a:t>String::~String()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&lt;&lt;"enter 'String::~String', text=&gt;"&lt;&lt;text&lt;&lt;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endParaRPr lang="en-US" altLang="zh-CN" sz="2000" b="1" dirty="0">
              <a:solidFill>
                <a:schemeClr val="tx2"/>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delete</a:t>
            </a:r>
            <a:r>
              <a:rPr lang="en-US" altLang="zh-CN" sz="2000" b="1" dirty="0">
                <a:latin typeface="Courier New" panose="02070309020205020404" pitchFamily="49" charset="0"/>
                <a:cs typeface="Courier New" panose="02070309020205020404" pitchFamily="49" charset="0"/>
              </a:rPr>
              <a:t>[]text;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spcBef>
                <a:spcPts val="0"/>
              </a:spcBef>
              <a:buNone/>
            </a:pPr>
            <a:endParaRPr lang="en-US" altLang="zh-CN" sz="2000" b="1" dirty="0">
              <a:solidFill>
                <a:srgbClr val="0000FF"/>
              </a:solidFill>
              <a:latin typeface="Courier New" panose="02070309020205020404" pitchFamily="49" charset="0"/>
              <a:cs typeface="Courier New" panose="02070309020205020404" pitchFamily="49" charset="0"/>
            </a:endParaRP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 str1("a1d11");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String str2("s22g22");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str1.printStr();</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str2.printStr();</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&lt;&lt;"ending main!"&lt;&lt;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4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endParaRPr lang="zh-CN" altLang="en-US" dirty="0">
              <a:solidFill>
                <a:schemeClr val="accent6">
                  <a:lumMod val="75000"/>
                </a:schemeClr>
              </a:solidFill>
            </a:endParaRPr>
          </a:p>
          <a:p>
            <a:pPr>
              <a:buNone/>
            </a:pPr>
            <a:r>
              <a:rPr lang="en-US" altLang="zh-CN" sz="2400" b="1" dirty="0">
                <a:latin typeface="Courier New" panose="02070309020205020404" pitchFamily="49" charset="0"/>
                <a:cs typeface="Courier New" panose="02070309020205020404" pitchFamily="49" charset="0"/>
              </a:rPr>
              <a:t>enter 'String::String', </a:t>
            </a:r>
            <a:r>
              <a:rPr lang="en-US" altLang="zh-CN" sz="2400" b="1" dirty="0" err="1">
                <a:latin typeface="Courier New" panose="02070309020205020404" pitchFamily="49" charset="0"/>
                <a:cs typeface="Courier New" panose="02070309020205020404" pitchFamily="49" charset="0"/>
              </a:rPr>
              <a:t>str</a:t>
            </a:r>
            <a:r>
              <a:rPr lang="en-US" altLang="zh-CN" sz="2400" b="1" dirty="0">
                <a:latin typeface="Courier New" panose="02070309020205020404" pitchFamily="49" charset="0"/>
                <a:cs typeface="Courier New" panose="02070309020205020404" pitchFamily="49" charset="0"/>
              </a:rPr>
              <a:t>=&gt;a1d11</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a:t>
            </a:r>
            <a:r>
              <a:rPr lang="en-US" altLang="zh-CN" sz="2400" b="1" dirty="0" err="1">
                <a:latin typeface="Courier New" panose="02070309020205020404" pitchFamily="49" charset="0"/>
                <a:cs typeface="Courier New" panose="02070309020205020404" pitchFamily="49" charset="0"/>
              </a:rPr>
              <a:t>str</a:t>
            </a:r>
            <a:r>
              <a:rPr lang="en-US" altLang="zh-CN" sz="2400" b="1" dirty="0">
                <a:latin typeface="Courier New" panose="02070309020205020404" pitchFamily="49" charset="0"/>
                <a:cs typeface="Courier New" panose="02070309020205020404" pitchFamily="49" charset="0"/>
              </a:rPr>
              <a:t>=&gt;s22g22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a1d11</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ending main!</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text=&gt;s22g22</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enter ‘String::~String’, text=&gt;a1d11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anose="02070309020205020404" pitchFamily="49" charset="0"/>
                <a:cs typeface="Courier New" panose="02070309020205020404" pitchFamily="49" charset="0"/>
              </a:rPr>
              <a:t>void </a:t>
            </a:r>
            <a:r>
              <a:rPr lang="en-US" altLang="zh-CN" b="1" dirty="0">
                <a:latin typeface="Courier New" panose="02070309020205020404" pitchFamily="49" charset="0"/>
                <a:cs typeface="Courier New" panose="02070309020205020404" pitchFamily="49" charset="0"/>
              </a:rPr>
              <a:t>main()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String str1("a1d11");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String str2 = str1;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str1.printStr();</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str2.printStr();</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&lt;&lt;"ending main!"&lt;&lt;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a:spcBef>
                <a:spcPts val="0"/>
              </a:spcBef>
              <a:buNone/>
            </a:pPr>
            <a:r>
              <a:rPr lang="en-US" altLang="zh-CN" b="1" dirty="0">
                <a:latin typeface="Courier New" panose="02070309020205020404" pitchFamily="49" charset="0"/>
                <a:cs typeface="Courier New" panose="02070309020205020404" pitchFamily="49" charset="0"/>
              </a:rPr>
              <a:t>}</a:t>
            </a:r>
            <a:endParaRPr lang="zh-CN" altLang="en-US" b="1" dirty="0"/>
          </a:p>
          <a:p>
            <a:pPr marL="0" indent="0">
              <a:buNone/>
            </a:pP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endParaRPr lang="zh-CN" altLang="en-US" dirty="0"/>
          </a:p>
        </p:txBody>
      </p:sp>
      <p:pic>
        <p:nvPicPr>
          <p:cNvPr id="6" name="图片 5"/>
          <p:cNvPicPr>
            <a:picLocks noChangeAspect="1"/>
          </p:cNvPicPr>
          <p:nvPr/>
        </p:nvPicPr>
        <p:blipFill>
          <a:blip r:embed="rId1"/>
          <a:stretch>
            <a:fillRect/>
          </a:stretch>
        </p:blipFill>
        <p:spPr>
          <a:xfrm>
            <a:off x="107504" y="1098237"/>
            <a:ext cx="6588224" cy="3705876"/>
          </a:xfrm>
          <a:prstGeom prst="rect">
            <a:avLst/>
          </a:prstGeom>
        </p:spPr>
      </p:pic>
      <p:pic>
        <p:nvPicPr>
          <p:cNvPr id="12" name="内容占位符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a:t>
            </a:r>
            <a:endParaRPr lang="en-US" altLang="zh-CN" b="1" dirty="0">
              <a:latin typeface="Courier New" panose="02070309020205020404" pitchFamily="49" charset="0"/>
              <a:cs typeface="Courier New" panose="02070309020205020404" pitchFamily="49" charset="0"/>
            </a:endParaRP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2&gt;(&lt;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1&gt;);</a:t>
            </a:r>
            <a:endParaRPr lang="en-US" altLang="zh-CN" b="1" dirty="0">
              <a:latin typeface="Courier New" panose="02070309020205020404" pitchFamily="49" charset="0"/>
              <a:cs typeface="Courier New" panose="02070309020205020404" pitchFamily="49" charset="0"/>
            </a:endParaRPr>
          </a:p>
          <a:p>
            <a:pPr marL="914400" lvl="2"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2&gt; = &lt;</a:t>
            </a:r>
            <a:r>
              <a:rPr lang="zh-CN" altLang="en-US" b="1" dirty="0">
                <a:latin typeface="Courier New" panose="02070309020205020404" pitchFamily="49" charset="0"/>
                <a:cs typeface="Courier New" panose="02070309020205020404" pitchFamily="49" charset="0"/>
              </a:rPr>
              <a:t>对象名</a:t>
            </a:r>
            <a:r>
              <a:rPr lang="en-US" altLang="zh-CN" b="1" dirty="0">
                <a:latin typeface="Courier New" panose="02070309020205020404" pitchFamily="49" charset="0"/>
                <a:cs typeface="Courier New" panose="02070309020205020404" pitchFamily="49" charset="0"/>
              </a:rPr>
              <a:t>1&gt;;</a:t>
            </a:r>
            <a:endParaRPr lang="en-US" altLang="zh-CN" b="1" dirty="0">
              <a:latin typeface="Courier New" panose="02070309020205020404" pitchFamily="49" charset="0"/>
              <a:cs typeface="Courier New" panose="02070309020205020404" pitchFamily="49" charset="0"/>
            </a:endParaRP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endParaRPr lang="zh-CN" altLang="en-US" dirty="0">
              <a:solidFill>
                <a:srgbClr val="FF0000"/>
              </a:solidFill>
            </a:endParaRPr>
          </a:p>
          <a:p>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endParaRPr lang="zh-CN" altLang="en-US" dirty="0"/>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结构化程序设计与面向对象程序设计</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类和对象的基本概念</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面向对象程序设计的特点</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面向对象程序设计的过程</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endParaRPr lang="zh-CN" altLang="en-US" dirty="0"/>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endParaRPr lang="zh-CN" altLang="en-US"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MyClass.h</a:t>
            </a:r>
            <a:endParaRPr lang="en-US" altLang="zh-CN" sz="2400" b="1" dirty="0">
              <a:solidFill>
                <a:srgbClr val="007434"/>
              </a:solidFill>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*name;</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print();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 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en-US" altLang="zh-CN" sz="20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执行拷贝构造函数</a:t>
            </a:r>
            <a:endParaRPr lang="zh-CN" altLang="en-US" sz="2000" b="1" dirty="0">
              <a:solidFill>
                <a:srgbClr val="007434"/>
              </a:solidFill>
              <a:latin typeface="Courier New" panose="02070309020205020404" pitchFamily="49" charset="0"/>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2" charset="-122"/>
                <a:ea typeface="黑体" panose="02010609060101010101" pitchFamily="2" charset="-122"/>
              </a:rPr>
              <a:t>运行结果：</a:t>
            </a:r>
            <a:endParaRPr lang="en-US" altLang="zh-CN" sz="2400" b="1" dirty="0">
              <a:solidFill>
                <a:schemeClr val="accent6">
                  <a:lumMod val="75000"/>
                </a:schemeClr>
              </a:solidFill>
              <a:latin typeface="黑体" panose="02010609060101010101" pitchFamily="2" charset="-122"/>
              <a:ea typeface="黑体" panose="02010609060101010101" pitchFamily="2" charset="-122"/>
            </a:endParaRPr>
          </a:p>
          <a:p>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en-US" altLang="zh-CN" b="1" dirty="0">
              <a:latin typeface="Courier New" panose="02070309020205020404" pitchFamily="49" charset="0"/>
              <a:ea typeface="楷体_GB2312" pitchFamily="49" charset="-122"/>
              <a:cs typeface="Courier New" panose="02070309020205020404" pitchFamily="49" charset="0"/>
            </a:endParaRPr>
          </a:p>
          <a:p>
            <a:r>
              <a:rPr lang="en-US" altLang="zh-CN" b="1" dirty="0">
                <a:latin typeface="Courier New" panose="02070309020205020404" pitchFamily="49" charset="0"/>
                <a:ea typeface="楷体_GB2312" pitchFamily="49" charset="-122"/>
                <a:cs typeface="Courier New" panose="02070309020205020404" pitchFamily="49" charset="0"/>
              </a:rPr>
              <a:t>Member name=</a:t>
            </a:r>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en-US" altLang="zh-CN" b="1" dirty="0">
              <a:latin typeface="Courier New" panose="02070309020205020404" pitchFamily="49" charset="0"/>
              <a:ea typeface="楷体_GB2312" pitchFamily="49" charset="-122"/>
              <a:cs typeface="Courier New" panose="02070309020205020404" pitchFamily="49" charset="0"/>
            </a:endParaRPr>
          </a:p>
          <a:p>
            <a:r>
              <a:rPr lang="en-US" altLang="zh-CN" b="1" dirty="0">
                <a:latin typeface="Courier New" panose="02070309020205020404" pitchFamily="49" charset="0"/>
                <a:ea typeface="楷体_GB2312" pitchFamily="49" charset="-122"/>
                <a:cs typeface="Courier New" panose="02070309020205020404" pitchFamily="49" charset="0"/>
              </a:rPr>
              <a:t>Member name=</a:t>
            </a:r>
            <a:r>
              <a:rPr lang="en-US" altLang="zh-CN" b="1" dirty="0" err="1">
                <a:latin typeface="Courier New" panose="02070309020205020404" pitchFamily="49" charset="0"/>
                <a:ea typeface="楷体_GB2312" pitchFamily="49" charset="-122"/>
                <a:cs typeface="Courier New" panose="02070309020205020404" pitchFamily="49" charset="0"/>
              </a:rPr>
              <a:t>abcde</a:t>
            </a:r>
            <a:endParaRPr lang="zh-CN" altLang="en-US" b="1" dirty="0">
              <a:latin typeface="Courier New" panose="02070309020205020404" pitchFamily="49" charset="0"/>
              <a:ea typeface="楷体_GB2312" pitchFamily="49" charset="-122"/>
              <a:cs typeface="Courier New" panose="02070309020205020404" pitchFamily="49" charset="0"/>
            </a:endParaRPr>
          </a:p>
        </p:txBody>
      </p:sp>
      <p:pic>
        <p:nvPicPr>
          <p:cNvPr id="8" name="图片 7" descr="报错图1.png"/>
          <p:cNvPicPr>
            <a:picLocks noChangeAspect="1"/>
          </p:cNvPicPr>
          <p:nvPr/>
        </p:nvPicPr>
        <p:blipFill>
          <a:blip r:embed="rId1" cstate="print"/>
          <a:stretch>
            <a:fillRect/>
          </a:stretch>
        </p:blipFill>
        <p:spPr>
          <a:xfrm>
            <a:off x="4355976" y="4149080"/>
            <a:ext cx="3816424" cy="2165168"/>
          </a:xfrm>
          <a:prstGeom prst="rect">
            <a:avLst/>
          </a:prstGeom>
        </p:spPr>
      </p:pic>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5" name="矩形 14">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MyClass.h</a:t>
            </a:r>
            <a:endParaRPr lang="en-US" altLang="zh-CN" sz="2400" b="1" dirty="0">
              <a:solidFill>
                <a:srgbClr val="007434"/>
              </a:solidFill>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*name;</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&amp;);</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MyClass</a:t>
            </a:r>
            <a:r>
              <a:rPr lang="en-US" altLang="zh-CN"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print();</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52736"/>
            <a:ext cx="9036496" cy="5376639"/>
          </a:xfrm>
        </p:spPr>
        <p:txBody>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//MyClass.cpp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(n)+1, 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自定义拷贝构造函数，实现深拷贝</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 </a:t>
            </a:r>
            <a:r>
              <a:rPr lang="en-US" altLang="zh-CN" sz="2000" b="1" dirty="0" err="1">
                <a:latin typeface="Courier New" panose="02070309020205020404" pitchFamily="49" charset="0"/>
                <a:cs typeface="Courier New" panose="02070309020205020404" pitchFamily="49" charset="0"/>
              </a:rPr>
              <a:t>CopyObj</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name = </a:t>
            </a:r>
            <a:r>
              <a:rPr lang="en-US" altLang="zh-CN" sz="2000" b="1" dirty="0">
                <a:solidFill>
                  <a:srgbClr val="0000FF"/>
                </a:solidFill>
                <a:latin typeface="Courier New" panose="02070309020205020404" pitchFamily="49" charset="0"/>
                <a:cs typeface="Courier New" panose="02070309020205020404" pitchFamily="49" charset="0"/>
              </a:rPr>
              <a:t>new char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strcpy_s</a:t>
            </a:r>
            <a:r>
              <a:rPr lang="en-US" altLang="zh-CN" sz="2000" b="1" dirty="0">
                <a:latin typeface="Courier New" panose="02070309020205020404" pitchFamily="49" charset="0"/>
                <a:cs typeface="Courier New" panose="02070309020205020404" pitchFamily="49" charset="0"/>
              </a:rPr>
              <a:t>(name, </a:t>
            </a:r>
            <a:r>
              <a:rPr lang="en-US" altLang="zh-CN" sz="2000" b="1" dirty="0" err="1">
                <a:latin typeface="Courier New" panose="02070309020205020404" pitchFamily="49" charset="0"/>
                <a:cs typeface="Courier New" panose="02070309020205020404" pitchFamily="49" charset="0"/>
              </a:rPr>
              <a:t>strlen</a:t>
            </a:r>
            <a:r>
              <a:rPr lang="en-US" altLang="zh-CN" sz="2000" b="1" dirty="0">
                <a:latin typeface="Courier New" panose="02070309020205020404" pitchFamily="49" charset="0"/>
                <a:cs typeface="Courier New" panose="02070309020205020404" pitchFamily="49" charset="0"/>
              </a:rPr>
              <a:t>(CopyObj.name)+1, CopyObj.name);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delete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&lt;&lt;"Member name="&lt;&lt;name&lt;&lt;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kern="0" dirty="0">
                <a:solidFill>
                  <a:srgbClr val="0000FF"/>
                </a:solidFill>
                <a:latin typeface="Courier New" panose="02070309020205020404" pitchFamily="49" charset="0"/>
                <a:ea typeface="楷体_GB2312" pitchFamily="49" charset="-122"/>
                <a:cs typeface="Courier New" panose="02070309020205020404" pitchFamily="49" charset="0"/>
              </a:rPr>
              <a:t>using namespace </a:t>
            </a:r>
            <a:r>
              <a:rPr lang="en-US" altLang="zh-CN" sz="2000" b="1" kern="0" dirty="0" err="1">
                <a:solidFill>
                  <a:srgbClr val="000000"/>
                </a:solidFill>
                <a:latin typeface="Courier New" panose="02070309020205020404" pitchFamily="49" charset="0"/>
                <a:ea typeface="楷体_GB2312" pitchFamily="49" charset="-122"/>
                <a:cs typeface="Courier New" panose="02070309020205020404" pitchFamily="49" charset="0"/>
              </a:rPr>
              <a:t>std</a:t>
            </a:r>
            <a:r>
              <a:rPr lang="en-US" altLang="zh-CN" sz="2000" b="1" kern="0" dirty="0">
                <a:solidFill>
                  <a:srgbClr val="000000"/>
                </a:solidFill>
                <a:latin typeface="Courier New" panose="02070309020205020404" pitchFamily="49" charset="0"/>
                <a:ea typeface="楷体_GB2312" pitchFamily="49" charset="-122"/>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MyObj1=</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anose="02070309020205020404"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anose="02070309020205020404" pitchFamily="49" charset="0"/>
              </a:rPr>
              <a:t>执行拷贝构造函数</a:t>
            </a:r>
            <a:endParaRPr lang="zh-CN" altLang="en-US" sz="2000" b="1" dirty="0">
              <a:solidFill>
                <a:srgbClr val="007434"/>
              </a:solidFill>
              <a:latin typeface="宋体" panose="02010600030101010101" pitchFamily="2" charset="-122"/>
              <a:ea typeface="宋体" panose="02010600030101010101" pitchFamily="2" charset="-122"/>
              <a:cs typeface="Courier New" panose="02070309020205020404" pitchFamily="49" charset="0"/>
            </a:endParaRPr>
          </a:p>
          <a:p>
            <a:pPr>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7434"/>
                </a:solidFill>
                <a:latin typeface="Courier New" panose="02070309020205020404" pitchFamily="49" charset="0"/>
                <a:cs typeface="Courier New" panose="02070309020205020404" pitchFamily="49" charset="0"/>
              </a:rPr>
              <a:t>//Main.cpp</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"MyClass.h</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solidFill>
                  <a:srgbClr val="000000"/>
                </a:solidFill>
                <a:latin typeface="Courier New" panose="02070309020205020404" pitchFamily="49" charset="0"/>
                <a:cs typeface="Courier New" panose="02070309020205020404" pitchFamily="49" charset="0"/>
              </a:rPr>
              <a:t>std</a:t>
            </a:r>
            <a:r>
              <a:rPr lang="en-US" altLang="zh-CN" sz="2000" b="1" dirty="0">
                <a:solidFill>
                  <a:srgbClr val="000000"/>
                </a:solidFill>
                <a:latin typeface="Courier New" panose="02070309020205020404" pitchFamily="49" charset="0"/>
                <a:cs typeface="Courier New" panose="02070309020205020404" pitchFamily="49" charset="0"/>
              </a:rPr>
              <a:t>;</a:t>
            </a:r>
            <a:endParaRPr lang="en-US" altLang="zh-CN" sz="2000" b="1" dirty="0">
              <a:solidFill>
                <a:srgbClr val="0000FF"/>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void </a:t>
            </a:r>
            <a:r>
              <a:rPr lang="en-US" altLang="zh-CN" sz="2000" b="1" dirty="0">
                <a:latin typeface="Courier New" panose="02070309020205020404" pitchFamily="49" charset="0"/>
                <a:cs typeface="Courier New" panose="02070309020205020404" pitchFamily="49" charset="0"/>
              </a:rPr>
              <a:t>main(){</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char </a:t>
            </a:r>
            <a:r>
              <a:rPr lang="en-US" altLang="zh-CN" sz="2000" b="1" dirty="0">
                <a:latin typeface="Courier New" panose="02070309020205020404" pitchFamily="49" charset="0"/>
                <a:cs typeface="Courier New" panose="02070309020205020404" pitchFamily="49" charset="0"/>
              </a:rPr>
              <a:t>*p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a:latin typeface="Courier New" panose="02070309020205020404" pitchFamily="49" charset="0"/>
                <a:cs typeface="Courier New" panose="02070309020205020404" pitchFamily="49" charset="0"/>
              </a:rPr>
              <a:t>char[20];</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(p),MyObj1("</a:t>
            </a:r>
            <a:r>
              <a:rPr lang="en-US" altLang="zh-CN" sz="2000" b="1" dirty="0" err="1">
                <a:latin typeface="Courier New" panose="02070309020205020404" pitchFamily="49" charset="0"/>
                <a:cs typeface="Courier New" panose="02070309020205020404" pitchFamily="49" charset="0"/>
              </a:rPr>
              <a:t>lmnop</a:t>
            </a:r>
            <a:r>
              <a:rPr lang="en-US" altLang="zh-CN" sz="2000" b="1" dirty="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TempObj</a:t>
            </a:r>
            <a:r>
              <a:rPr lang="en-US" altLang="zh-CN" sz="2000" b="1" dirty="0">
                <a:latin typeface="Courier New" panose="02070309020205020404" pitchFamily="49" charset="0"/>
                <a:cs typeface="Courier New" panose="02070309020205020404" pitchFamily="49" charset="0"/>
              </a:rPr>
              <a:t> =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执行拷贝构造函数</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7434"/>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a:t>
            </a:r>
            <a:r>
              <a:rPr lang="en-US" altLang="zh-CN" sz="2000" b="1" dirty="0">
                <a:latin typeface="Courier New" panose="02070309020205020404" pitchFamily="49" charset="0"/>
                <a:cs typeface="Courier New" panose="02070309020205020404" pitchFamily="49" charset="0"/>
              </a:rPr>
              <a:t> = MyObj1;</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赋值语句，未执行拷贝构造函数</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MyObj1 = </a:t>
            </a:r>
            <a:r>
              <a:rPr lang="en-US" altLang="zh-CN" sz="2000" b="1" dirty="0" err="1">
                <a:latin typeface="Courier New" panose="02070309020205020404" pitchFamily="49" charset="0"/>
                <a:cs typeface="Courier New" panose="02070309020205020404" pitchFamily="49" charset="0"/>
              </a:rPr>
              <a:t>TempObj</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MyObj.print</a:t>
            </a:r>
            <a:r>
              <a:rPr lang="en-US" altLang="zh-CN" sz="2000" b="1" dirty="0">
                <a:latin typeface="Courier New" panose="02070309020205020404" pitchFamily="49" charset="0"/>
                <a:cs typeface="Courier New" panose="02070309020205020404" pitchFamily="49" charset="0"/>
              </a:rPr>
              <a:t>();	MyObj1.print();	</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anose="02070309020205020404" pitchFamily="49" charset="0"/>
                <a:cs typeface="Courier New" panose="02070309020205020404" pitchFamily="49" charset="0"/>
              </a:rPr>
              <a:t>//</a:t>
            </a:r>
            <a:r>
              <a:rPr lang="en-US" altLang="zh-CN" sz="2000" b="1" dirty="0" err="1">
                <a:solidFill>
                  <a:srgbClr val="007434"/>
                </a:solidFill>
                <a:latin typeface="Courier New" panose="02070309020205020404" pitchFamily="49" charset="0"/>
                <a:cs typeface="Courier New" panose="02070309020205020404" pitchFamily="49" charset="0"/>
              </a:rPr>
              <a:t>MyClass.h</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*name;</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char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a:t>
            </a:r>
            <a:endParaRPr lang="zh-CN" altLang="en-US" sz="2000" b="1" dirty="0">
              <a:latin typeface="Courier New" panose="02070309020205020404" pitchFamily="49" charset="0"/>
              <a:cs typeface="Courier New" panose="02070309020205020404"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CopyMyClassObj</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自定义成员函数，实现对象赋值</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&amp;);</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434"/>
                </a:solidFill>
                <a:latin typeface="Courier New" panose="02070309020205020404" pitchFamily="49" charset="0"/>
                <a:cs typeface="Courier New" panose="02070309020205020404" pitchFamily="49" charset="0"/>
              </a:rPr>
              <a:t>//</a:t>
            </a:r>
            <a:r>
              <a:rPr lang="zh-CN" altLang="en-US" sz="2000" b="1" dirty="0">
                <a:solidFill>
                  <a:srgbClr val="007434"/>
                </a:solidFill>
                <a:latin typeface="Courier New" panose="02070309020205020404" pitchFamily="49" charset="0"/>
                <a:cs typeface="Courier New" panose="02070309020205020404" pitchFamily="49" charset="0"/>
              </a:rPr>
              <a:t>重载赋值运算符</a:t>
            </a:r>
            <a:endParaRPr lang="en-US" altLang="zh-CN" sz="2000" b="1" dirty="0">
              <a:solidFill>
                <a:srgbClr val="007434"/>
              </a:solidFill>
              <a:latin typeface="Courier New" panose="02070309020205020404" pitchFamily="49" charset="0"/>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MyClass</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print();</a:t>
            </a:r>
            <a:endParaRPr lang="en-US" altLang="zh-CN" sz="2000" b="1" dirty="0">
              <a:latin typeface="Courier New" panose="02070309020205020404" pitchFamily="49" charset="0"/>
              <a:cs typeface="Courier New" panose="02070309020205020404" pitchFamily="49" charset="0"/>
            </a:endParaRPr>
          </a:p>
          <a:p>
            <a:pPr>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endParaRPr lang="zh-CN" altLang="en-US" sz="2000" b="1" dirty="0"/>
          </a:p>
        </p:txBody>
      </p:sp>
      <p:sp>
        <p:nvSpPr>
          <p:cNvPr id="4" name="矩形 3">
            <a:hlinkClick r:id="rId1"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面向对象程序设计思想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类的定义与对象的说明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构造函数与析构函数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对象的初始化</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析构函数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矩形 11">
            <a:hlinkClick r:id="" action="ppaction://noaction"/>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拷贝构造函数</a:t>
            </a:r>
            <a:endParaRPr lang="zh-CN" altLang="en-US" sz="1200" b="1" dirty="0">
              <a:solidFill>
                <a:srgbClr val="820064"/>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48172</Words>
  <Application>WPS 演示</Application>
  <PresentationFormat>全屏显示(4:3)</PresentationFormat>
  <Paragraphs>5336</Paragraphs>
  <Slides>212</Slides>
  <Notes>22</Notes>
  <HiddenSlides>1</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212</vt:i4>
      </vt:variant>
    </vt:vector>
  </HeadingPairs>
  <TitlesOfParts>
    <vt:vector size="232" baseType="lpstr">
      <vt:lpstr>Arial</vt:lpstr>
      <vt:lpstr>宋体</vt:lpstr>
      <vt:lpstr>Wingdings</vt:lpstr>
      <vt:lpstr>Courier New</vt:lpstr>
      <vt:lpstr>黑体</vt:lpstr>
      <vt:lpstr>方正姚体</vt:lpstr>
      <vt:lpstr>Calibri</vt:lpstr>
      <vt:lpstr>华文琥珀</vt:lpstr>
      <vt:lpstr>Arial</vt:lpstr>
      <vt:lpstr>微软雅黑</vt:lpstr>
      <vt:lpstr>Arial Unicode MS</vt:lpstr>
      <vt:lpstr>Times New Roman</vt:lpstr>
      <vt:lpstr>新宋体</vt:lpstr>
      <vt:lpstr>Times New Roman</vt:lpstr>
      <vt:lpstr>Tahoma</vt:lpstr>
      <vt:lpstr>幼圆</vt:lpstr>
      <vt:lpstr>楷体_GB2312</vt:lpstr>
      <vt:lpstr>Verdana</vt:lpstr>
      <vt:lpstr>仿宋</vt:lpstr>
      <vt:lpstr>Office 主题</vt:lpstr>
      <vt:lpstr>PowerPoint 演示文稿</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this指针</vt:lpstr>
      <vt:lpstr>指向成员的指针</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PowerPoint 演示文稿</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第七章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cp:lastModifiedBy>
  <cp:revision>9</cp:revision>
  <dcterms:created xsi:type="dcterms:W3CDTF">2009-05-27T07:01:00Z</dcterms:created>
  <dcterms:modified xsi:type="dcterms:W3CDTF">2022-03-02T04:52:18Z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