
<file path=[Content_Types].xml><?xml version="1.0" encoding="utf-8"?>
<Types xmlns="http://schemas.openxmlformats.org/package/2006/content-types">
  <Default Extension="wav" ContentType="audio/x-wav"/>
  <Default Extension="emf" ContentType="image/x-emf"/>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5"/>
  </p:notesMasterIdLst>
  <p:handoutMasterIdLst>
    <p:handoutMasterId r:id="rId230"/>
  </p:handoutMasterIdLst>
  <p:sldIdLst>
    <p:sldId id="790" r:id="rId3"/>
    <p:sldId id="731" r:id="rId4"/>
    <p:sldId id="748" r:id="rId6"/>
    <p:sldId id="763" r:id="rId7"/>
    <p:sldId id="752" r:id="rId8"/>
    <p:sldId id="527" r:id="rId9"/>
    <p:sldId id="528" r:id="rId10"/>
    <p:sldId id="529" r:id="rId11"/>
    <p:sldId id="530" r:id="rId12"/>
    <p:sldId id="532" r:id="rId13"/>
    <p:sldId id="533" r:id="rId14"/>
    <p:sldId id="534" r:id="rId15"/>
    <p:sldId id="535" r:id="rId16"/>
    <p:sldId id="538" r:id="rId17"/>
    <p:sldId id="628" r:id="rId18"/>
    <p:sldId id="540" r:id="rId19"/>
    <p:sldId id="751" r:id="rId20"/>
    <p:sldId id="539" r:id="rId21"/>
    <p:sldId id="541" r:id="rId22"/>
    <p:sldId id="542" r:id="rId23"/>
    <p:sldId id="543" r:id="rId24"/>
    <p:sldId id="553" r:id="rId25"/>
    <p:sldId id="753" r:id="rId26"/>
    <p:sldId id="544" r:id="rId27"/>
    <p:sldId id="545" r:id="rId28"/>
    <p:sldId id="546" r:id="rId29"/>
    <p:sldId id="630" r:id="rId30"/>
    <p:sldId id="554" r:id="rId31"/>
    <p:sldId id="631" r:id="rId32"/>
    <p:sldId id="754" r:id="rId33"/>
    <p:sldId id="755" r:id="rId34"/>
    <p:sldId id="547" r:id="rId35"/>
    <p:sldId id="555" r:id="rId36"/>
    <p:sldId id="548" r:id="rId37"/>
    <p:sldId id="556" r:id="rId38"/>
    <p:sldId id="557" r:id="rId39"/>
    <p:sldId id="558" r:id="rId40"/>
    <p:sldId id="559" r:id="rId41"/>
    <p:sldId id="560" r:id="rId42"/>
    <p:sldId id="550" r:id="rId43"/>
    <p:sldId id="562" r:id="rId44"/>
    <p:sldId id="551" r:id="rId45"/>
    <p:sldId id="552" r:id="rId46"/>
    <p:sldId id="600" r:id="rId47"/>
    <p:sldId id="601" r:id="rId48"/>
    <p:sldId id="602" r:id="rId49"/>
    <p:sldId id="603" r:id="rId50"/>
    <p:sldId id="702" r:id="rId51"/>
    <p:sldId id="808" r:id="rId52"/>
    <p:sldId id="762" r:id="rId53"/>
    <p:sldId id="809" r:id="rId54"/>
    <p:sldId id="699" r:id="rId55"/>
    <p:sldId id="564" r:id="rId56"/>
    <p:sldId id="700" r:id="rId57"/>
    <p:sldId id="572" r:id="rId58"/>
    <p:sldId id="584" r:id="rId59"/>
    <p:sldId id="585" r:id="rId60"/>
    <p:sldId id="586" r:id="rId61"/>
    <p:sldId id="810" r:id="rId62"/>
    <p:sldId id="757" r:id="rId63"/>
    <p:sldId id="588" r:id="rId64"/>
    <p:sldId id="587" r:id="rId65"/>
    <p:sldId id="565" r:id="rId66"/>
    <p:sldId id="580" r:id="rId67"/>
    <p:sldId id="581" r:id="rId68"/>
    <p:sldId id="570" r:id="rId69"/>
    <p:sldId id="591" r:id="rId70"/>
    <p:sldId id="571" r:id="rId71"/>
    <p:sldId id="592" r:id="rId72"/>
    <p:sldId id="593" r:id="rId73"/>
    <p:sldId id="594" r:id="rId74"/>
    <p:sldId id="595" r:id="rId75"/>
    <p:sldId id="596" r:id="rId76"/>
    <p:sldId id="597" r:id="rId77"/>
    <p:sldId id="598" r:id="rId78"/>
    <p:sldId id="758" r:id="rId79"/>
    <p:sldId id="759" r:id="rId80"/>
    <p:sldId id="760" r:id="rId81"/>
    <p:sldId id="761" r:id="rId82"/>
    <p:sldId id="578" r:id="rId83"/>
    <p:sldId id="589" r:id="rId84"/>
    <p:sldId id="590" r:id="rId85"/>
    <p:sldId id="566" r:id="rId86"/>
    <p:sldId id="567" r:id="rId87"/>
    <p:sldId id="569" r:id="rId88"/>
    <p:sldId id="749" r:id="rId89"/>
    <p:sldId id="750" r:id="rId90"/>
    <p:sldId id="685" r:id="rId91"/>
    <p:sldId id="687" r:id="rId92"/>
    <p:sldId id="688" r:id="rId93"/>
    <p:sldId id="709" r:id="rId94"/>
    <p:sldId id="710" r:id="rId95"/>
    <p:sldId id="712" r:id="rId96"/>
    <p:sldId id="705" r:id="rId97"/>
    <p:sldId id="706" r:id="rId98"/>
    <p:sldId id="707" r:id="rId99"/>
    <p:sldId id="708" r:id="rId100"/>
    <p:sldId id="713" r:id="rId101"/>
    <p:sldId id="717" r:id="rId102"/>
    <p:sldId id="718" r:id="rId103"/>
    <p:sldId id="719" r:id="rId104"/>
    <p:sldId id="720" r:id="rId105"/>
    <p:sldId id="632" r:id="rId106"/>
    <p:sldId id="811" r:id="rId107"/>
    <p:sldId id="764" r:id="rId108"/>
    <p:sldId id="772" r:id="rId109"/>
    <p:sldId id="773" r:id="rId110"/>
    <p:sldId id="774" r:id="rId111"/>
    <p:sldId id="609" r:id="rId112"/>
    <p:sldId id="765" r:id="rId113"/>
    <p:sldId id="617" r:id="rId114"/>
    <p:sldId id="620" r:id="rId115"/>
    <p:sldId id="619" r:id="rId116"/>
    <p:sldId id="775" r:id="rId117"/>
    <p:sldId id="776" r:id="rId118"/>
    <p:sldId id="766" r:id="rId119"/>
    <p:sldId id="607" r:id="rId120"/>
    <p:sldId id="608" r:id="rId121"/>
    <p:sldId id="610" r:id="rId122"/>
    <p:sldId id="611" r:id="rId123"/>
    <p:sldId id="612" r:id="rId124"/>
    <p:sldId id="613" r:id="rId125"/>
    <p:sldId id="614" r:id="rId126"/>
    <p:sldId id="615" r:id="rId127"/>
    <p:sldId id="767" r:id="rId128"/>
    <p:sldId id="625" r:id="rId129"/>
    <p:sldId id="635" r:id="rId130"/>
    <p:sldId id="636" r:id="rId131"/>
    <p:sldId id="633" r:id="rId132"/>
    <p:sldId id="638" r:id="rId133"/>
    <p:sldId id="639" r:id="rId134"/>
    <p:sldId id="640" r:id="rId135"/>
    <p:sldId id="641" r:id="rId136"/>
    <p:sldId id="642" r:id="rId137"/>
    <p:sldId id="643" r:id="rId138"/>
    <p:sldId id="644" r:id="rId139"/>
    <p:sldId id="645" r:id="rId140"/>
    <p:sldId id="646" r:id="rId141"/>
    <p:sldId id="647" r:id="rId142"/>
    <p:sldId id="634" r:id="rId143"/>
    <p:sldId id="637" r:id="rId144"/>
    <p:sldId id="768" r:id="rId145"/>
    <p:sldId id="648" r:id="rId146"/>
    <p:sldId id="649" r:id="rId147"/>
    <p:sldId id="650" r:id="rId148"/>
    <p:sldId id="651" r:id="rId149"/>
    <p:sldId id="652" r:id="rId150"/>
    <p:sldId id="653" r:id="rId151"/>
    <p:sldId id="658" r:id="rId152"/>
    <p:sldId id="656" r:id="rId153"/>
    <p:sldId id="654" r:id="rId154"/>
    <p:sldId id="769" r:id="rId155"/>
    <p:sldId id="655" r:id="rId156"/>
    <p:sldId id="659" r:id="rId157"/>
    <p:sldId id="660" r:id="rId158"/>
    <p:sldId id="661" r:id="rId159"/>
    <p:sldId id="662" r:id="rId160"/>
    <p:sldId id="663" r:id="rId161"/>
    <p:sldId id="668" r:id="rId162"/>
    <p:sldId id="664" r:id="rId163"/>
    <p:sldId id="665" r:id="rId164"/>
    <p:sldId id="666" r:id="rId165"/>
    <p:sldId id="667" r:id="rId166"/>
    <p:sldId id="669" r:id="rId167"/>
    <p:sldId id="670" r:id="rId168"/>
    <p:sldId id="671" r:id="rId169"/>
    <p:sldId id="672" r:id="rId170"/>
    <p:sldId id="673" r:id="rId171"/>
    <p:sldId id="674" r:id="rId172"/>
    <p:sldId id="675" r:id="rId173"/>
    <p:sldId id="676" r:id="rId174"/>
    <p:sldId id="677" r:id="rId175"/>
    <p:sldId id="678" r:id="rId176"/>
    <p:sldId id="679" r:id="rId177"/>
    <p:sldId id="680" r:id="rId178"/>
    <p:sldId id="681" r:id="rId179"/>
    <p:sldId id="686" r:id="rId180"/>
    <p:sldId id="812" r:id="rId181"/>
    <p:sldId id="813" r:id="rId182"/>
    <p:sldId id="814" r:id="rId183"/>
    <p:sldId id="815" r:id="rId184"/>
    <p:sldId id="816" r:id="rId185"/>
    <p:sldId id="817" r:id="rId186"/>
    <p:sldId id="818" r:id="rId187"/>
    <p:sldId id="823" r:id="rId188"/>
    <p:sldId id="819" r:id="rId189"/>
    <p:sldId id="821" r:id="rId190"/>
    <p:sldId id="820" r:id="rId191"/>
    <p:sldId id="822" r:id="rId192"/>
    <p:sldId id="771" r:id="rId193"/>
    <p:sldId id="721" r:id="rId194"/>
    <p:sldId id="722" r:id="rId195"/>
    <p:sldId id="725" r:id="rId196"/>
    <p:sldId id="726" r:id="rId197"/>
    <p:sldId id="723" r:id="rId198"/>
    <p:sldId id="724" r:id="rId199"/>
    <p:sldId id="727" r:id="rId200"/>
    <p:sldId id="728" r:id="rId201"/>
    <p:sldId id="729" r:id="rId202"/>
    <p:sldId id="730" r:id="rId203"/>
    <p:sldId id="777" r:id="rId204"/>
    <p:sldId id="737" r:id="rId205"/>
    <p:sldId id="732" r:id="rId206"/>
    <p:sldId id="733" r:id="rId207"/>
    <p:sldId id="734" r:id="rId208"/>
    <p:sldId id="735" r:id="rId209"/>
    <p:sldId id="736" r:id="rId210"/>
    <p:sldId id="739" r:id="rId211"/>
    <p:sldId id="740" r:id="rId212"/>
    <p:sldId id="741" r:id="rId213"/>
    <p:sldId id="742" r:id="rId214"/>
    <p:sldId id="744" r:id="rId215"/>
    <p:sldId id="745" r:id="rId216"/>
    <p:sldId id="746" r:id="rId217"/>
    <p:sldId id="747" r:id="rId218"/>
    <p:sldId id="778" r:id="rId219"/>
    <p:sldId id="779" r:id="rId220"/>
    <p:sldId id="781" r:id="rId221"/>
    <p:sldId id="784" r:id="rId222"/>
    <p:sldId id="785" r:id="rId223"/>
    <p:sldId id="786" r:id="rId224"/>
    <p:sldId id="787" r:id="rId225"/>
    <p:sldId id="788" r:id="rId226"/>
    <p:sldId id="789" r:id="rId227"/>
    <p:sldId id="824" r:id="rId228"/>
    <p:sldId id="616" r:id="rId229"/>
  </p:sldIdLst>
  <p:sldSz cx="9144000" cy="6858000" type="screen4x3"/>
  <p:notesSz cx="9928225" cy="666877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E9FB"/>
    <a:srgbClr val="006600"/>
    <a:srgbClr val="820064"/>
    <a:srgbClr val="86006A"/>
    <a:srgbClr val="FFF1FC"/>
    <a:srgbClr val="173660"/>
    <a:srgbClr val="00FF00"/>
    <a:srgbClr val="3399FF"/>
    <a:srgbClr val="6400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36" autoAdjust="0"/>
  </p:normalViewPr>
  <p:slideViewPr>
    <p:cSldViewPr>
      <p:cViewPr varScale="1">
        <p:scale>
          <a:sx n="83" d="100"/>
          <a:sy n="83" d="100"/>
        </p:scale>
        <p:origin x="140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902" y="-96"/>
      </p:cViewPr>
      <p:guideLst>
        <p:guide orient="horz" pos="2101"/>
        <p:guide pos="3127"/>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3" Type="http://schemas.openxmlformats.org/officeDocument/2006/relationships/tableStyles" Target="tableStyles.xml"/><Relationship Id="rId232" Type="http://schemas.openxmlformats.org/officeDocument/2006/relationships/viewProps" Target="viewProps.xml"/><Relationship Id="rId231" Type="http://schemas.openxmlformats.org/officeDocument/2006/relationships/presProps" Target="presProps.xml"/><Relationship Id="rId230" Type="http://schemas.openxmlformats.org/officeDocument/2006/relationships/handoutMaster" Target="handoutMasters/handoutMaster1.xml"/><Relationship Id="rId23" Type="http://schemas.openxmlformats.org/officeDocument/2006/relationships/slide" Target="slides/slide20.xml"/><Relationship Id="rId229" Type="http://schemas.openxmlformats.org/officeDocument/2006/relationships/slide" Target="slides/slide226.xml"/><Relationship Id="rId228" Type="http://schemas.openxmlformats.org/officeDocument/2006/relationships/slide" Target="slides/slide225.xml"/><Relationship Id="rId227" Type="http://schemas.openxmlformats.org/officeDocument/2006/relationships/slide" Target="slides/slide224.xml"/><Relationship Id="rId226" Type="http://schemas.openxmlformats.org/officeDocument/2006/relationships/slide" Target="slides/slide223.xml"/><Relationship Id="rId225" Type="http://schemas.openxmlformats.org/officeDocument/2006/relationships/slide" Target="slides/slide222.xml"/><Relationship Id="rId224" Type="http://schemas.openxmlformats.org/officeDocument/2006/relationships/slide" Target="slides/slide221.xml"/><Relationship Id="rId223" Type="http://schemas.openxmlformats.org/officeDocument/2006/relationships/slide" Target="slides/slide220.xml"/><Relationship Id="rId222" Type="http://schemas.openxmlformats.org/officeDocument/2006/relationships/slide" Target="slides/slide219.xml"/><Relationship Id="rId221" Type="http://schemas.openxmlformats.org/officeDocument/2006/relationships/slide" Target="slides/slide218.xml"/><Relationship Id="rId220" Type="http://schemas.openxmlformats.org/officeDocument/2006/relationships/slide" Target="slides/slide217.xml"/><Relationship Id="rId22" Type="http://schemas.openxmlformats.org/officeDocument/2006/relationships/slide" Target="slides/slide19.xml"/><Relationship Id="rId219" Type="http://schemas.openxmlformats.org/officeDocument/2006/relationships/slide" Target="slides/slide216.xml"/><Relationship Id="rId218" Type="http://schemas.openxmlformats.org/officeDocument/2006/relationships/slide" Target="slides/slide215.xml"/><Relationship Id="rId217" Type="http://schemas.openxmlformats.org/officeDocument/2006/relationships/slide" Target="slides/slide214.xml"/><Relationship Id="rId216" Type="http://schemas.openxmlformats.org/officeDocument/2006/relationships/slide" Target="slides/slide213.xml"/><Relationship Id="rId215" Type="http://schemas.openxmlformats.org/officeDocument/2006/relationships/slide" Target="slides/slide212.xml"/><Relationship Id="rId214" Type="http://schemas.openxmlformats.org/officeDocument/2006/relationships/slide" Target="slides/slide211.xml"/><Relationship Id="rId213" Type="http://schemas.openxmlformats.org/officeDocument/2006/relationships/slide" Target="slides/slide210.xml"/><Relationship Id="rId212" Type="http://schemas.openxmlformats.org/officeDocument/2006/relationships/slide" Target="slides/slide209.xml"/><Relationship Id="rId211" Type="http://schemas.openxmlformats.org/officeDocument/2006/relationships/slide" Target="slides/slide208.xml"/><Relationship Id="rId210" Type="http://schemas.openxmlformats.org/officeDocument/2006/relationships/slide" Target="slides/slide207.xml"/><Relationship Id="rId21" Type="http://schemas.openxmlformats.org/officeDocument/2006/relationships/slide" Target="slides/slide18.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5624513" y="0"/>
            <a:ext cx="4302125" cy="333375"/>
          </a:xfrm>
          <a:prstGeom prst="rect">
            <a:avLst/>
          </a:prstGeom>
        </p:spPr>
        <p:txBody>
          <a:bodyPr vert="horz" lIns="94838" tIns="47419" rIns="94838" bIns="47419" rtlCol="0"/>
          <a:lstStyle>
            <a:lvl1pPr algn="r">
              <a:defRPr sz="1200">
                <a:latin typeface="Arial" panose="020B0604020202020204" pitchFamily="34" charset="0"/>
                <a:ea typeface="宋体" panose="02010600030101010101" pitchFamily="2" charset="-122"/>
              </a:defRPr>
            </a:lvl1pPr>
          </a:lstStyle>
          <a:p>
            <a:pPr>
              <a:defRPr/>
            </a:pPr>
            <a:fld id="{28501B2C-9B6C-4A37-8148-72CA3CE66EDD}" type="datetimeFigureOut">
              <a:rPr lang="zh-CN" altLang="en-US"/>
            </a:fld>
            <a:endParaRPr lang="zh-CN" altLang="en-US"/>
          </a:p>
        </p:txBody>
      </p:sp>
      <p:sp>
        <p:nvSpPr>
          <p:cNvPr id="4" name="页脚占位符 3"/>
          <p:cNvSpPr>
            <a:spLocks noGrp="1"/>
          </p:cNvSpPr>
          <p:nvPr>
            <p:ph type="ftr" sz="quarter" idx="2"/>
          </p:nvPr>
        </p:nvSpPr>
        <p:spPr>
          <a:xfrm>
            <a:off x="0" y="6334125"/>
            <a:ext cx="4302125" cy="333375"/>
          </a:xfrm>
          <a:prstGeom prst="rect">
            <a:avLst/>
          </a:prstGeom>
        </p:spPr>
        <p:txBody>
          <a:bodyPr vert="horz" lIns="94838" tIns="47419" rIns="94838" bIns="47419"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5624513" y="6334125"/>
            <a:ext cx="4302125" cy="333375"/>
          </a:xfrm>
          <a:prstGeom prst="rect">
            <a:avLst/>
          </a:prstGeom>
        </p:spPr>
        <p:txBody>
          <a:bodyPr vert="horz" lIns="94838" tIns="47419" rIns="94838" bIns="47419" rtlCol="0" anchor="b"/>
          <a:lstStyle>
            <a:lvl1pPr algn="r">
              <a:defRPr sz="1200">
                <a:latin typeface="Arial" panose="020B0604020202020204" pitchFamily="34" charset="0"/>
                <a:ea typeface="宋体" panose="02010600030101010101" pitchFamily="2" charset="-122"/>
              </a:defRPr>
            </a:lvl1pPr>
          </a:lstStyle>
          <a:p>
            <a:pPr>
              <a:defRPr/>
            </a:pPr>
            <a:fld id="{9FC47D02-C625-45A8-82E7-905A8D2AAA1D}"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624513" y="0"/>
            <a:ext cx="4302125" cy="333375"/>
          </a:xfrm>
          <a:prstGeom prst="rect">
            <a:avLst/>
          </a:prstGeom>
        </p:spPr>
        <p:txBody>
          <a:bodyPr vert="horz" lIns="94838" tIns="47419" rIns="94838" bIns="47419" rtlCol="0"/>
          <a:lstStyle>
            <a:lvl1pPr algn="r" fontAlgn="auto">
              <a:spcBef>
                <a:spcPts val="0"/>
              </a:spcBef>
              <a:spcAft>
                <a:spcPts val="0"/>
              </a:spcAft>
              <a:defRPr sz="1200">
                <a:latin typeface="+mn-lt"/>
                <a:ea typeface="+mn-ea"/>
              </a:defRPr>
            </a:lvl1pPr>
          </a:lstStyle>
          <a:p>
            <a:pPr>
              <a:defRPr/>
            </a:pPr>
            <a:fld id="{C9222EA9-D2ED-491C-960B-2AC3CE6D8FB0}" type="datetimeFigureOut">
              <a:rPr lang="zh-CN" altLang="en-US"/>
            </a:fld>
            <a:endParaRPr lang="zh-CN" altLang="en-US"/>
          </a:p>
        </p:txBody>
      </p:sp>
      <p:sp>
        <p:nvSpPr>
          <p:cNvPr id="4" name="幻灯片图像占位符 3"/>
          <p:cNvSpPr>
            <a:spLocks noGrp="1" noRot="1" noChangeAspect="1"/>
          </p:cNvSpPr>
          <p:nvPr>
            <p:ph type="sldImg" idx="2"/>
          </p:nvPr>
        </p:nvSpPr>
        <p:spPr>
          <a:xfrm>
            <a:off x="3297238" y="500063"/>
            <a:ext cx="3333750" cy="2500312"/>
          </a:xfrm>
          <a:prstGeom prst="rect">
            <a:avLst/>
          </a:prstGeom>
          <a:noFill/>
          <a:ln w="12700">
            <a:solidFill>
              <a:prstClr val="black"/>
            </a:solidFill>
          </a:ln>
        </p:spPr>
        <p:txBody>
          <a:bodyPr vert="horz" lIns="94838" tIns="47419" rIns="94838" bIns="47419" rtlCol="0" anchor="ctr"/>
          <a:lstStyle/>
          <a:p>
            <a:pPr lvl="0"/>
            <a:endParaRPr lang="zh-CN" altLang="en-US" noProof="0"/>
          </a:p>
        </p:txBody>
      </p:sp>
      <p:sp>
        <p:nvSpPr>
          <p:cNvPr id="5" name="备注占位符 4"/>
          <p:cNvSpPr>
            <a:spLocks noGrp="1"/>
          </p:cNvSpPr>
          <p:nvPr>
            <p:ph type="body" sz="quarter" idx="3"/>
          </p:nvPr>
        </p:nvSpPr>
        <p:spPr>
          <a:xfrm>
            <a:off x="993775" y="3167063"/>
            <a:ext cx="7940675" cy="3001962"/>
          </a:xfrm>
          <a:prstGeom prst="rect">
            <a:avLst/>
          </a:prstGeom>
        </p:spPr>
        <p:txBody>
          <a:bodyPr vert="horz" lIns="94838" tIns="47419" rIns="94838" bIns="47419" rtlCol="0">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6334125"/>
            <a:ext cx="4302125" cy="333375"/>
          </a:xfrm>
          <a:prstGeom prst="rect">
            <a:avLst/>
          </a:prstGeom>
        </p:spPr>
        <p:txBody>
          <a:bodyPr vert="horz" lIns="94838" tIns="47419" rIns="94838" bIns="4741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624513" y="6334125"/>
            <a:ext cx="4302125" cy="333375"/>
          </a:xfrm>
          <a:prstGeom prst="rect">
            <a:avLst/>
          </a:prstGeom>
        </p:spPr>
        <p:txBody>
          <a:bodyPr vert="horz" lIns="94838" tIns="47419" rIns="94838" bIns="47419" rtlCol="0" anchor="b"/>
          <a:lstStyle>
            <a:lvl1pPr algn="r" fontAlgn="auto">
              <a:spcBef>
                <a:spcPts val="0"/>
              </a:spcBef>
              <a:spcAft>
                <a:spcPts val="0"/>
              </a:spcAft>
              <a:defRPr sz="1200">
                <a:latin typeface="+mn-lt"/>
                <a:ea typeface="+mn-ea"/>
              </a:defRPr>
            </a:lvl1pPr>
          </a:lstStyle>
          <a:p>
            <a:pPr>
              <a:defRPr/>
            </a:pPr>
            <a:fld id="{F1FEECBA-06CB-4ED2-B9B8-A5DB6840A686}"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查一下静态数据成员的访问权限</a:t>
            </a: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top</a:t>
            </a:r>
            <a:r>
              <a:rPr lang="zh-CN" altLang="en-US" dirty="0"/>
              <a:t>是游标，指向能够增加数据的位置，即比栈顶位置多</a:t>
            </a:r>
            <a:r>
              <a:rPr lang="en-US" altLang="zh-CN" dirty="0"/>
              <a:t>1</a:t>
            </a:r>
            <a:endParaRPr lang="zh-CN" altLang="en-US" dirty="0"/>
          </a:p>
        </p:txBody>
      </p:sp>
      <p:sp>
        <p:nvSpPr>
          <p:cNvPr id="4" name="灯片编号占位符 3"/>
          <p:cNvSpPr>
            <a:spLocks noGrp="1"/>
          </p:cNvSpPr>
          <p:nvPr>
            <p:ph type="sldNum" sz="quarter" idx="5"/>
          </p:nvPr>
        </p:nvSpPr>
        <p:spPr/>
        <p:txBody>
          <a:bodyPr/>
          <a:lstStyle/>
          <a:p>
            <a:fld id="{4DA5206D-904B-4230-84F4-E1C0F70D07E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学生类（计算平均学分绩）、商品类（卖商品函数，以数量为参数）、足球队类（计算积分）</a:t>
            </a:r>
            <a:endParaRPr lang="zh-CN" altLang="en-US"/>
          </a:p>
        </p:txBody>
      </p:sp>
      <p:sp>
        <p:nvSpPr>
          <p:cNvPr id="4" name="灯片编号占位符 3"/>
          <p:cNvSpPr>
            <a:spLocks noGrp="1"/>
          </p:cNvSpPr>
          <p:nvPr>
            <p:ph type="sldNum" sz="quarter" idx="10"/>
          </p:nvPr>
        </p:nvSpPr>
        <p:spPr/>
        <p:txBody>
          <a:bodyPr/>
          <a:lstStyle/>
          <a:p>
            <a:fld id="{4DA5206D-904B-4230-84F4-E1C0F70D07E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用程序再进行验证</a:t>
            </a: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572250" y="179388"/>
            <a:ext cx="1447800" cy="646112"/>
          </a:xfrm>
          <a:prstGeom prst="rect">
            <a:avLst/>
          </a:prstGeom>
          <a:effectLst>
            <a:outerShdw blurRad="25400" dist="12700" dir="2700000" algn="tl" rotWithShape="0">
              <a:schemeClr val="bg1">
                <a:alpha val="60000"/>
              </a:schemeClr>
            </a:outerShdw>
          </a:effectLst>
        </p:spPr>
      </p:pic>
      <p:sp>
        <p:nvSpPr>
          <p:cNvPr id="2" name="标题 1"/>
          <p:cNvSpPr>
            <a:spLocks noGrp="1"/>
          </p:cNvSpPr>
          <p:nvPr>
            <p:ph type="ctrTitle"/>
          </p:nvPr>
        </p:nvSpPr>
        <p:spPr>
          <a:xfrm>
            <a:off x="714348" y="2000240"/>
            <a:ext cx="7715304" cy="1928826"/>
          </a:xfrm>
        </p:spPr>
        <p:txBody>
          <a:bodyPr/>
          <a:lstStyle>
            <a:lvl1pPr algn="ctr">
              <a:defRPr sz="4800">
                <a:solidFill>
                  <a:schemeClr val="bg1"/>
                </a:solidFill>
                <a:latin typeface="黑体" panose="02010609060101010101" pitchFamily="2" charset="-122"/>
                <a:ea typeface="黑体" panose="02010609060101010101" pitchFamily="2"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714348" y="4000504"/>
            <a:ext cx="7715304" cy="1928826"/>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标题 1"/>
          <p:cNvSpPr>
            <a:spLocks noGrp="1"/>
          </p:cNvSpPr>
          <p:nvPr>
            <p:ph type="title"/>
          </p:nvPr>
        </p:nvSpPr>
        <p:spPr>
          <a:xfrm>
            <a:off x="457200" y="1000125"/>
            <a:ext cx="8229600" cy="857250"/>
          </a:xfrm>
        </p:spPr>
        <p:txBody>
          <a:bodyPr/>
          <a:lstStyle>
            <a:lvl1pPr algn="ctr">
              <a:defRPr sz="4400"/>
            </a:lvl1pPr>
          </a:lstStyle>
          <a:p>
            <a:r>
              <a:rPr lang="zh-CN" altLang="en-US" dirty="0"/>
              <a:t>单击此处编辑母版标题样式</a:t>
            </a:r>
            <a:endParaRPr lang="zh-CN" altLang="en-US" dirty="0"/>
          </a:p>
        </p:txBody>
      </p:sp>
      <p:sp>
        <p:nvSpPr>
          <p:cNvPr id="4" name="页脚占位符 4"/>
          <p:cNvSpPr>
            <a:spLocks noGrp="1"/>
          </p:cNvSpPr>
          <p:nvPr>
            <p:ph type="ftr" sz="quarter" idx="11"/>
          </p:nvPr>
        </p:nvSpPr>
        <p:spPr/>
        <p:txBody>
          <a:bodyPr/>
          <a:lstStyle>
            <a:lvl1pPr>
              <a:defRPr b="1"/>
            </a:lvl1pPr>
          </a:lstStyle>
          <a:p>
            <a:pPr>
              <a:defRPr/>
            </a:pPr>
            <a:r>
              <a:rPr lang="zh-CN" altLang="en-US"/>
              <a:t>高级语言</a:t>
            </a:r>
            <a:r>
              <a:rPr lang="en-US" altLang="zh-CN"/>
              <a:t>C++</a:t>
            </a:r>
            <a:r>
              <a:rPr lang="zh-CN" altLang="en-US"/>
              <a:t>程序设计</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标题 6"/>
          <p:cNvSpPr>
            <a:spLocks noGrp="1"/>
          </p:cNvSpPr>
          <p:nvPr>
            <p:ph type="title"/>
          </p:nvPr>
        </p:nvSpPr>
        <p:spPr/>
        <p:txBody>
          <a:bodyPr/>
          <a:lstStyle/>
          <a:p>
            <a:r>
              <a:rPr lang="zh-CN" altLang="en-US"/>
              <a:t>单击此处编辑母版标题样式</a:t>
            </a:r>
            <a:endParaRPr lang="zh-CN" altLang="en-US"/>
          </a:p>
        </p:txBody>
      </p:sp>
      <p:sp>
        <p:nvSpPr>
          <p:cNvPr id="10" name="页脚占位符 9"/>
          <p:cNvSpPr>
            <a:spLocks noGrp="1"/>
          </p:cNvSpPr>
          <p:nvPr>
            <p:ph type="ftr" sz="quarter" idx="12"/>
          </p:nvPr>
        </p:nvSpPr>
        <p:spPr/>
        <p:txBody>
          <a:bodyPr/>
          <a:lstStyle/>
          <a:p>
            <a:pPr>
              <a:defRPr/>
            </a:pPr>
            <a:r>
              <a:rPr lang="zh-CN" altLang="en-US"/>
              <a:t>高级语言</a:t>
            </a:r>
            <a:r>
              <a:rPr lang="en-US" altLang="zh-CN"/>
              <a:t>C++</a:t>
            </a:r>
            <a:r>
              <a:rPr lang="zh-CN" altLang="en-US"/>
              <a:t>程序设计</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48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10" name="文本占位符 2"/>
          <p:cNvSpPr>
            <a:spLocks noGrp="1"/>
          </p:cNvSpPr>
          <p:nvPr>
            <p:ph type="body" idx="1"/>
          </p:nvPr>
        </p:nvSpPr>
        <p:spPr>
          <a:xfrm>
            <a:off x="457200"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11" name="内容占位符 3"/>
          <p:cNvSpPr>
            <a:spLocks noGrp="1"/>
          </p:cNvSpPr>
          <p:nvPr>
            <p:ph sz="half" idx="2"/>
          </p:nvPr>
        </p:nvSpPr>
        <p:spPr>
          <a:xfrm>
            <a:off x="457200"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4" name="文本占位符 2"/>
          <p:cNvSpPr>
            <a:spLocks noGrp="1"/>
          </p:cNvSpPr>
          <p:nvPr>
            <p:ph type="body" idx="13"/>
          </p:nvPr>
        </p:nvSpPr>
        <p:spPr>
          <a:xfrm>
            <a:off x="3243282"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15" name="内容占位符 3"/>
          <p:cNvSpPr>
            <a:spLocks noGrp="1"/>
          </p:cNvSpPr>
          <p:nvPr>
            <p:ph sz="half" idx="14"/>
          </p:nvPr>
        </p:nvSpPr>
        <p:spPr>
          <a:xfrm>
            <a:off x="3243282"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6" name="文本占位符 2"/>
          <p:cNvSpPr>
            <a:spLocks noGrp="1"/>
          </p:cNvSpPr>
          <p:nvPr>
            <p:ph type="body" idx="15"/>
          </p:nvPr>
        </p:nvSpPr>
        <p:spPr>
          <a:xfrm>
            <a:off x="6072198"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17" name="内容占位符 3"/>
          <p:cNvSpPr>
            <a:spLocks noGrp="1"/>
          </p:cNvSpPr>
          <p:nvPr>
            <p:ph sz="half" idx="16"/>
          </p:nvPr>
        </p:nvSpPr>
        <p:spPr>
          <a:xfrm>
            <a:off x="6072198"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页脚占位符 4"/>
          <p:cNvSpPr>
            <a:spLocks noGrp="1"/>
          </p:cNvSpPr>
          <p:nvPr>
            <p:ph type="ftr" sz="quarter" idx="18"/>
          </p:nvPr>
        </p:nvSpPr>
        <p:spPr/>
        <p:txBody>
          <a:bodyPr/>
          <a:lstStyle>
            <a:lvl1pPr>
              <a:defRPr/>
            </a:lvl1pPr>
          </a:lstStyle>
          <a:p>
            <a:pPr>
              <a:defRPr/>
            </a:pP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7" name="页脚占位符 6"/>
          <p:cNvSpPr>
            <a:spLocks noGrp="1"/>
          </p:cNvSpPr>
          <p:nvPr>
            <p:ph type="ftr" sz="quarter" idx="11"/>
          </p:nvPr>
        </p:nvSpPr>
        <p:spPr/>
        <p:txBody>
          <a:bodyPr/>
          <a:lstStyle/>
          <a:p>
            <a:pPr>
              <a:defRPr/>
            </a:pPr>
            <a:r>
              <a:rPr lang="zh-CN" altLang="en-US"/>
              <a:t>高级语言</a:t>
            </a:r>
            <a:r>
              <a:rPr lang="en-US" altLang="zh-CN"/>
              <a:t>C++</a:t>
            </a:r>
            <a:r>
              <a:rPr lang="zh-CN" altLang="en-US"/>
              <a:t>程序设计</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3.emf"/><Relationship Id="rId7" Type="http://schemas.openxmlformats.org/officeDocument/2006/relationships/image" Target="../media/image2.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572250"/>
            <a:ext cx="9144000" cy="28575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6"/>
          <p:cNvSpPr/>
          <p:nvPr/>
        </p:nvSpPr>
        <p:spPr>
          <a:xfrm>
            <a:off x="0" y="0"/>
            <a:ext cx="2786063" cy="857250"/>
          </a:xfrm>
          <a:prstGeom prst="rect">
            <a:avLst/>
          </a:prstGeom>
          <a:gradFill flip="none" rotWithShape="1">
            <a:gsLst>
              <a:gs pos="0">
                <a:schemeClr val="tx2">
                  <a:lumMod val="50000"/>
                </a:schemeClr>
              </a:gs>
              <a:gs pos="50000">
                <a:schemeClr val="tx2"/>
              </a:gs>
              <a:gs pos="100000">
                <a:schemeClr val="tx2">
                  <a:lumMod val="60000"/>
                  <a:lumOff val="40000"/>
                </a:schemeClr>
              </a:gs>
            </a:gsLst>
            <a:lin ang="10800000" scaled="1"/>
            <a:tileRect/>
          </a:gra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2786063" y="0"/>
            <a:ext cx="6357937" cy="857250"/>
          </a:xfrm>
          <a:prstGeom prst="rect">
            <a:avLst/>
          </a:prstGeom>
          <a:gradFill flip="none" rotWithShape="1">
            <a:gsLst>
              <a:gs pos="30000">
                <a:schemeClr val="tx2"/>
              </a:gs>
              <a:gs pos="60000">
                <a:schemeClr val="tx2">
                  <a:lumMod val="40000"/>
                  <a:lumOff val="60000"/>
                </a:schemeClr>
              </a:gs>
              <a:gs pos="90000">
                <a:schemeClr val="bg1"/>
              </a:gs>
            </a:gsLst>
            <a:lin ang="10800000" scaled="1"/>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标题占位符 1"/>
          <p:cNvSpPr>
            <a:spLocks noGrp="1"/>
          </p:cNvSpPr>
          <p:nvPr>
            <p:ph type="title"/>
          </p:nvPr>
        </p:nvSpPr>
        <p:spPr bwMode="auto">
          <a:xfrm>
            <a:off x="457200" y="1000125"/>
            <a:ext cx="8229600" cy="714375"/>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30" name="文本占位符 2"/>
          <p:cNvSpPr>
            <a:spLocks noGrp="1"/>
          </p:cNvSpPr>
          <p:nvPr>
            <p:ph type="body" idx="1"/>
          </p:nvPr>
        </p:nvSpPr>
        <p:spPr bwMode="auto">
          <a:xfrm>
            <a:off x="457200" y="1928813"/>
            <a:ext cx="8229600" cy="4500562"/>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3"/>
          </p:nvPr>
        </p:nvSpPr>
        <p:spPr>
          <a:xfrm>
            <a:off x="3721026" y="6551613"/>
            <a:ext cx="1715070"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Courier New" panose="02070309020205020404" pitchFamily="49" charset="0"/>
                <a:ea typeface="黑体" panose="02010609060101010101" pitchFamily="2" charset="-122"/>
                <a:cs typeface="Courier New" panose="02070309020205020404" pitchFamily="49" charset="0"/>
              </a:defRPr>
            </a:lvl1pPr>
          </a:lstStyle>
          <a:p>
            <a:pPr>
              <a:defRPr/>
            </a:pPr>
            <a:r>
              <a:rPr lang="zh-CN" altLang="en-US"/>
              <a:t>高级语言</a:t>
            </a:r>
            <a:r>
              <a:rPr lang="en-US" altLang="zh-CN"/>
              <a:t>C++</a:t>
            </a:r>
            <a:r>
              <a:rPr lang="zh-CN" altLang="en-US"/>
              <a:t>程序设计</a:t>
            </a:r>
            <a:endParaRPr lang="zh-CN" altLang="en-US"/>
          </a:p>
        </p:txBody>
      </p:sp>
      <p:pic>
        <p:nvPicPr>
          <p:cNvPr id="1034" name="图片 12"/>
          <p:cNvPicPr>
            <a:picLocks noChangeAspect="1"/>
          </p:cNvPicPr>
          <p:nvPr/>
        </p:nvPicPr>
        <p:blipFill>
          <a:blip r:embed="rId7" cstate="print"/>
          <a:srcRect/>
          <a:stretch>
            <a:fillRect/>
          </a:stretch>
        </p:blipFill>
        <p:spPr bwMode="auto">
          <a:xfrm>
            <a:off x="214313" y="6594475"/>
            <a:ext cx="1951037" cy="244475"/>
          </a:xfrm>
          <a:prstGeom prst="rect">
            <a:avLst/>
          </a:prstGeom>
          <a:noFill/>
          <a:ln w="9525">
            <a:noFill/>
            <a:miter lim="800000"/>
            <a:headEnd/>
            <a:tailEnd/>
          </a:ln>
        </p:spPr>
      </p:pic>
      <p:pic>
        <p:nvPicPr>
          <p:cNvPr id="1035" name="Picture 12">
            <a:hlinkClick r:id="" action="ppaction://hlinkshowjump?jump=firstslide"/>
          </p:cNvPr>
          <p:cNvPicPr>
            <a:picLocks noChangeAspect="1" noChangeArrowheads="1"/>
          </p:cNvPicPr>
          <p:nvPr/>
        </p:nvPicPr>
        <p:blipFill>
          <a:blip r:embed="rId8" cstate="print"/>
          <a:srcRect/>
          <a:stretch>
            <a:fillRect/>
          </a:stretch>
        </p:blipFill>
        <p:spPr bwMode="auto">
          <a:xfrm>
            <a:off x="8329613" y="50800"/>
            <a:ext cx="781050" cy="776288"/>
          </a:xfrm>
          <a:prstGeom prst="rect">
            <a:avLst/>
          </a:prstGeom>
          <a:noFill/>
          <a:ln w="9525">
            <a:noFill/>
            <a:miter lim="800000"/>
            <a:headEnd/>
            <a:tailEnd/>
          </a:ln>
        </p:spPr>
      </p:pic>
      <p:sp>
        <p:nvSpPr>
          <p:cNvPr id="12" name="TextBox 9"/>
          <p:cNvSpPr txBox="1"/>
          <p:nvPr userDrawn="1"/>
        </p:nvSpPr>
        <p:spPr>
          <a:xfrm>
            <a:off x="5868144" y="6572250"/>
            <a:ext cx="3242519" cy="291426"/>
          </a:xfrm>
          <a:prstGeom prst="rect">
            <a:avLst/>
          </a:prstGeom>
          <a:noFill/>
        </p:spPr>
        <p:txBody>
          <a:bodyPr wrap="square" rtlCol="0">
            <a:spAutoFit/>
          </a:bodyPr>
          <a:lstStyle/>
          <a:p>
            <a:pPr algn="r">
              <a:lnSpc>
                <a:spcPct val="120000"/>
              </a:lnSpc>
              <a:defRPr/>
            </a:pPr>
            <a:r>
              <a:rPr lang="zh-CN" altLang="en-US" sz="1200" dirty="0">
                <a:solidFill>
                  <a:schemeClr val="bg1"/>
                </a:solidFill>
                <a:latin typeface="+mn-lt"/>
                <a:ea typeface="方正姚体" pitchFamily="2" charset="-122"/>
              </a:rPr>
              <a:t>计算机学院</a:t>
            </a:r>
            <a:r>
              <a:rPr lang="en-US" altLang="zh-CN" sz="1200" dirty="0">
                <a:solidFill>
                  <a:schemeClr val="bg1"/>
                </a:solidFill>
                <a:latin typeface="+mn-lt"/>
                <a:ea typeface="方正姚体" pitchFamily="2" charset="-122"/>
              </a:rPr>
              <a:t>&amp;</a:t>
            </a:r>
            <a:r>
              <a:rPr lang="zh-CN" altLang="en-US" sz="1200" dirty="0">
                <a:solidFill>
                  <a:schemeClr val="bg1"/>
                </a:solidFill>
                <a:latin typeface="+mn-lt"/>
                <a:ea typeface="方正姚体" pitchFamily="2" charset="-122"/>
              </a:rPr>
              <a:t>网络空间安全学院</a:t>
            </a:r>
            <a:endParaRPr lang="zh-CN" altLang="en-US" sz="1200" dirty="0">
              <a:solidFill>
                <a:schemeClr val="bg1"/>
              </a:solidFill>
              <a:latin typeface="+mn-lt"/>
              <a:ea typeface="方正姚体"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3600">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3600">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3600">
          <a:solidFill>
            <a:schemeClr val="tx2"/>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
        <a:defRPr sz="2800" kern="1200">
          <a:solidFill>
            <a:schemeClr val="tx1"/>
          </a:solidFill>
          <a:latin typeface="+mn-lt"/>
          <a:ea typeface="黑体" panose="02010609060101010101" pitchFamily="2"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黑体" panose="02010609060101010101" pitchFamily="2"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黑体" panose="0201060906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黑体" panose="0201060906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黑体" panose="0201060906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slide" Target="slide5.xml"/><Relationship Id="rId2" Type="http://schemas.openxmlformats.org/officeDocument/2006/relationships/image" Target="../media/image8.png"/><Relationship Id="rId1" Type="http://schemas.openxmlformats.org/officeDocument/2006/relationships/image" Target="../media/image7.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 Target="slide5.xml"/><Relationship Id="rId1" Type="http://schemas.openxmlformats.org/officeDocument/2006/relationships/image" Target="../media/image9.jpeg"/></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slide" Target="slide5.xml"/><Relationship Id="rId2" Type="http://schemas.openxmlformats.org/officeDocument/2006/relationships/image" Target="../media/image8.png"/><Relationship Id="rId1" Type="http://schemas.openxmlformats.org/officeDocument/2006/relationships/image" Target="../media/image7.png"/></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25.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slide" Target="slide5.xml"/><Relationship Id="rId2" Type="http://schemas.openxmlformats.org/officeDocument/2006/relationships/image" Target="../media/image8.png"/><Relationship Id="rId1" Type="http://schemas.openxmlformats.org/officeDocument/2006/relationships/image" Target="../media/image7.png"/></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42.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slide" Target="slide5.xml"/><Relationship Id="rId2" Type="http://schemas.openxmlformats.org/officeDocument/2006/relationships/image" Target="../media/image8.png"/><Relationship Id="rId1" Type="http://schemas.openxmlformats.org/officeDocument/2006/relationships/image" Target="../media/image7.png"/></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52.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slide" Target="slide5.xml"/><Relationship Id="rId2" Type="http://schemas.openxmlformats.org/officeDocument/2006/relationships/image" Target="../media/image8.png"/><Relationship Id="rId1" Type="http://schemas.openxmlformats.org/officeDocument/2006/relationships/image" Target="../media/image7.png"/></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 Target="slide5.xml"/><Relationship Id="rId1" Type="http://schemas.openxmlformats.org/officeDocument/2006/relationships/image" Target="../media/image10.png"/></Relationships>
</file>

<file path=ppt/slides/_rels/slide16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6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6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6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slide" Target="slide5.xml"/><Relationship Id="rId2" Type="http://schemas.openxmlformats.org/officeDocument/2006/relationships/image" Target="../media/image8.png"/><Relationship Id="rId1" Type="http://schemas.openxmlformats.org/officeDocument/2006/relationships/image" Target="../media/image7.png"/></Relationships>
</file>

<file path=ppt/slides/_rels/slide17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7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7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7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7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7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7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7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7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7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8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8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8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8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8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8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8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8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8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8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9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slide" Target="slide5.xml"/><Relationship Id="rId2" Type="http://schemas.openxmlformats.org/officeDocument/2006/relationships/image" Target="../media/image8.png"/><Relationship Id="rId1" Type="http://schemas.openxmlformats.org/officeDocument/2006/relationships/image" Target="../media/image7.png"/></Relationships>
</file>

<file path=ppt/slides/_rels/slide19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slide" Target="slide5.xml"/><Relationship Id="rId2" Type="http://schemas.openxmlformats.org/officeDocument/2006/relationships/image" Target="../media/image15.png"/><Relationship Id="rId1" Type="http://schemas.openxmlformats.org/officeDocument/2006/relationships/image" Target="../media/image14.png"/></Relationships>
</file>

<file path=ppt/slides/_rels/slide192.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slide" Target="slide5.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9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9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9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96.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slide" Target="slide5.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9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98.xml.rels><?xml version="1.0" encoding="UTF-8" standalone="yes"?>
<Relationships xmlns="http://schemas.openxmlformats.org/package/2006/relationships"><Relationship Id="rId9" Type="http://schemas.openxmlformats.org/officeDocument/2006/relationships/image" Target="../media/image28.png"/><Relationship Id="rId8" Type="http://schemas.openxmlformats.org/officeDocument/2006/relationships/image" Target="../media/image27.png"/><Relationship Id="rId7" Type="http://schemas.openxmlformats.org/officeDocument/2006/relationships/image" Target="../media/image26.png"/><Relationship Id="rId6" Type="http://schemas.openxmlformats.org/officeDocument/2006/relationships/image" Target="../media/image25.emf"/><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1" Type="http://schemas.openxmlformats.org/officeDocument/2006/relationships/slideLayout" Target="../slideLayouts/slideLayout3.xml"/><Relationship Id="rId10" Type="http://schemas.openxmlformats.org/officeDocument/2006/relationships/slide" Target="slide5.xml"/><Relationship Id="rId1" Type="http://schemas.openxmlformats.org/officeDocument/2006/relationships/image" Target="../media/image20.png"/></Relationships>
</file>

<file path=ppt/slides/_rels/slide19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0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0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02.xml.rels><?xml version="1.0" encoding="UTF-8" standalone="yes"?>
<Relationships xmlns="http://schemas.openxmlformats.org/package/2006/relationships"><Relationship Id="rId9" Type="http://schemas.openxmlformats.org/officeDocument/2006/relationships/image" Target="../media/image35.png"/><Relationship Id="rId8" Type="http://schemas.openxmlformats.org/officeDocument/2006/relationships/image" Target="../media/image34.png"/><Relationship Id="rId7" Type="http://schemas.openxmlformats.org/officeDocument/2006/relationships/image" Target="../media/image33.png"/><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24.png"/><Relationship Id="rId3" Type="http://schemas.openxmlformats.org/officeDocument/2006/relationships/image" Target="../media/image30.png"/><Relationship Id="rId2" Type="http://schemas.openxmlformats.org/officeDocument/2006/relationships/image" Target="../media/image18.png"/><Relationship Id="rId11" Type="http://schemas.openxmlformats.org/officeDocument/2006/relationships/slideLayout" Target="../slideLayouts/slideLayout3.xml"/><Relationship Id="rId10" Type="http://schemas.openxmlformats.org/officeDocument/2006/relationships/slide" Target="slide5.xml"/><Relationship Id="rId1" Type="http://schemas.openxmlformats.org/officeDocument/2006/relationships/image" Target="../media/image29.png"/></Relationships>
</file>

<file path=ppt/slides/_rels/slide203.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slide" Target="slide5.xml"/><Relationship Id="rId5" Type="http://schemas.openxmlformats.org/officeDocument/2006/relationships/image" Target="../media/image38.png"/><Relationship Id="rId4" Type="http://schemas.openxmlformats.org/officeDocument/2006/relationships/image" Target="../media/image26.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22.png"/></Relationships>
</file>

<file path=ppt/slides/_rels/slide20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0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0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0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0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0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1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slide" Target="slide5.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slide" Target="slide5.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slide" Target="slide5.xml"/><Relationship Id="rId2" Type="http://schemas.openxmlformats.org/officeDocument/2006/relationships/image" Target="../media/image8.png"/><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slide" Target="slide5.xml"/><Relationship Id="rId2" Type="http://schemas.openxmlformats.org/officeDocument/2006/relationships/image" Target="../media/image8.png"/><Relationship Id="rId1"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slide" Target="slide5.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slide" Target="slide5.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8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slide" Target="slide5.xml"/><Relationship Id="rId2" Type="http://schemas.openxmlformats.org/officeDocument/2006/relationships/image" Target="../media/image12.png"/><Relationship Id="rId1" Type="http://schemas.openxmlformats.org/officeDocument/2006/relationships/image" Target="../media/image11.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9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audio" Target="../media/audio1.wav"/><Relationship Id="rId2" Type="http://schemas.openxmlformats.org/officeDocument/2006/relationships/slide" Target="slide5.xml"/><Relationship Id="rId1" Type="http://schemas.openxmlformats.org/officeDocument/2006/relationships/image" Target="../media/image13.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slide" Target="slide5.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19C10EB3-7514-438F-ABED-3A5C1E597916}"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面向对象程序设计的特点</a:t>
            </a:r>
            <a:endParaRPr lang="zh-CN" altLang="en-US" dirty="0"/>
          </a:p>
        </p:txBody>
      </p:sp>
      <p:sp>
        <p:nvSpPr>
          <p:cNvPr id="3" name="内容占位符 2"/>
          <p:cNvSpPr>
            <a:spLocks noGrp="1"/>
          </p:cNvSpPr>
          <p:nvPr>
            <p:ph idx="1"/>
          </p:nvPr>
        </p:nvSpPr>
        <p:spPr/>
        <p:txBody>
          <a:bodyPr/>
          <a:lstStyle/>
          <a:p>
            <a:r>
              <a:rPr lang="zh-CN" altLang="en-US" dirty="0"/>
              <a:t>类的主要组成</a:t>
            </a:r>
            <a:endParaRPr lang="en-US" altLang="zh-CN" dirty="0"/>
          </a:p>
          <a:p>
            <a:pPr lvl="1"/>
            <a:r>
              <a:rPr lang="zh-CN" altLang="en-US" dirty="0"/>
              <a:t>类的成员变量</a:t>
            </a:r>
            <a:endParaRPr lang="en-US" altLang="zh-CN" dirty="0"/>
          </a:p>
          <a:p>
            <a:pPr lvl="1"/>
            <a:r>
              <a:rPr lang="zh-CN" altLang="en-US" dirty="0"/>
              <a:t>类的成员函数</a:t>
            </a:r>
            <a:endParaRPr lang="en-US" altLang="zh-CN" dirty="0"/>
          </a:p>
          <a:p>
            <a:r>
              <a:rPr lang="zh-CN" altLang="en-US" dirty="0"/>
              <a:t>类的确定</a:t>
            </a:r>
            <a:endParaRPr lang="en-US" altLang="zh-CN" dirty="0"/>
          </a:p>
          <a:p>
            <a:pPr lvl="1"/>
            <a:r>
              <a:rPr lang="zh-CN" altLang="en-US" dirty="0"/>
              <a:t>抽象事物的共同特征</a:t>
            </a:r>
            <a:endParaRPr lang="en-US" altLang="zh-CN" dirty="0"/>
          </a:p>
          <a:p>
            <a:pPr lvl="1"/>
            <a:r>
              <a:rPr lang="zh-CN" altLang="en-US" dirty="0"/>
              <a:t>将事物的共同特征最为类的成员（以变量形式描述）</a:t>
            </a:r>
            <a:endParaRPr lang="en-US" altLang="zh-CN" dirty="0"/>
          </a:p>
          <a:p>
            <a:pPr lvl="1"/>
            <a:r>
              <a:rPr lang="zh-CN" altLang="en-US" dirty="0"/>
              <a:t>将对事物共同特征的处理设计为成员函数</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结构化程序设计与面向对象程序设计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类和对象的基本概念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面向对象程序设计的特点</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面向对象程序设计的过程</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520655"/>
          </a:xfrm>
        </p:spPr>
        <p:txBody>
          <a:bodyPr/>
          <a:lstStyle/>
          <a:p>
            <a:pPr>
              <a:buNone/>
            </a:pPr>
            <a:r>
              <a:rPr lang="en-US" altLang="zh-CN" sz="2000" b="1" dirty="0">
                <a:solidFill>
                  <a:srgbClr val="007434"/>
                </a:solidFill>
                <a:latin typeface="Courier New" panose="02070309020205020404" pitchFamily="49" charset="0"/>
                <a:cs typeface="Courier New" panose="02070309020205020404" pitchFamily="49" charset="0"/>
              </a:rPr>
              <a:t>//MyClass.cpp</a:t>
            </a:r>
            <a:endParaRPr lang="en-US" altLang="zh-CN" sz="2000" b="1" dirty="0">
              <a:solidFill>
                <a:srgbClr val="007434"/>
              </a:solidFill>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&lt;string&gt;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include</a:t>
            </a:r>
            <a:r>
              <a:rPr lang="en-US" altLang="zh-CN" sz="2000" b="1" dirty="0" err="1">
                <a:latin typeface="Courier New" panose="02070309020205020404" pitchFamily="49" charset="0"/>
                <a:cs typeface="Courier New" panose="02070309020205020404" pitchFamily="49" charset="0"/>
              </a:rPr>
              <a:t>"MyClass.h</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solidFill>
                  <a:srgbClr val="000000"/>
                </a:solidFill>
                <a:latin typeface="Courier New" panose="02070309020205020404" pitchFamily="49" charset="0"/>
                <a:cs typeface="Courier New" panose="02070309020205020404" pitchFamily="49" charset="0"/>
              </a:rPr>
              <a:t>std</a:t>
            </a:r>
            <a:r>
              <a:rPr lang="en-US" altLang="zh-CN" sz="2000" b="1" dirty="0">
                <a:solidFill>
                  <a:srgbClr val="000000"/>
                </a:solidFill>
                <a:latin typeface="Courier New" panose="02070309020205020404" pitchFamily="49" charset="0"/>
                <a:cs typeface="Courier New" panose="02070309020205020404" pitchFamily="49" charset="0"/>
              </a:rPr>
              <a:t>;</a:t>
            </a:r>
            <a:endParaRPr lang="en-US" altLang="zh-CN" sz="2000" b="1" dirty="0">
              <a:solidFill>
                <a:schemeClr val="tx2"/>
              </a:solidFill>
              <a:latin typeface="Courier New" panose="02070309020205020404" pitchFamily="49" charset="0"/>
              <a:cs typeface="Courier New" panose="02070309020205020404" pitchFamily="49" charset="0"/>
            </a:endParaRPr>
          </a:p>
          <a:p>
            <a:pPr>
              <a:buNone/>
            </a:pP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char</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n)</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name = </a:t>
            </a:r>
            <a:r>
              <a:rPr lang="en-US" altLang="zh-CN" sz="2000" b="1" dirty="0">
                <a:solidFill>
                  <a:srgbClr val="0000FF"/>
                </a:solidFill>
                <a:latin typeface="Courier New" panose="02070309020205020404" pitchFamily="49" charset="0"/>
                <a:cs typeface="Courier New" panose="02070309020205020404" pitchFamily="49" charset="0"/>
              </a:rPr>
              <a:t>new char</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strlen</a:t>
            </a:r>
            <a:r>
              <a:rPr lang="en-US" altLang="zh-CN" sz="2000" b="1" dirty="0">
                <a:latin typeface="Courier New" panose="02070309020205020404" pitchFamily="49" charset="0"/>
                <a:cs typeface="Courier New" panose="02070309020205020404" pitchFamily="49" charset="0"/>
              </a:rPr>
              <a:t>(n)+1];</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strcpy</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name,n</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&amp; </a:t>
            </a:r>
            <a:r>
              <a:rPr lang="en-US" altLang="zh-CN" sz="2000" b="1" dirty="0" err="1">
                <a:latin typeface="Courier New" panose="02070309020205020404" pitchFamily="49" charset="0"/>
                <a:cs typeface="Courier New" panose="02070309020205020404" pitchFamily="49" charset="0"/>
              </a:rPr>
              <a:t>CopyObj</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name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new char</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strlen</a:t>
            </a:r>
            <a:r>
              <a:rPr lang="en-US" altLang="zh-CN" sz="2000" b="1" dirty="0">
                <a:latin typeface="Courier New" panose="02070309020205020404" pitchFamily="49" charset="0"/>
                <a:cs typeface="Courier New" panose="02070309020205020404" pitchFamily="49" charset="0"/>
              </a:rPr>
              <a:t>(CopyObj.name)+1];</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strcpy</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name,CopyObj.name</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1296000"/>
            <a:ext cx="8280920" cy="4708981"/>
          </a:xfrm>
          <a:prstGeom prst="rect">
            <a:avLst/>
          </a:prstGeom>
        </p:spPr>
        <p:txBody>
          <a:bodyPr wrap="square">
            <a:spAutoFit/>
          </a:bodyPr>
          <a:lstStyle/>
          <a:p>
            <a:pPr>
              <a:buNone/>
            </a:pP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CopyMyClassObj</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 temp){</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name =</a:t>
            </a:r>
            <a:r>
              <a:rPr lang="en-US" altLang="zh-CN" sz="2000" b="1" dirty="0">
                <a:solidFill>
                  <a:srgbClr val="0000FF"/>
                </a:solidFill>
                <a:latin typeface="Courier New" panose="02070309020205020404" pitchFamily="49" charset="0"/>
                <a:cs typeface="Courier New" panose="02070309020205020404" pitchFamily="49" charset="0"/>
              </a:rPr>
              <a:t>new char</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strlen</a:t>
            </a:r>
            <a:r>
              <a:rPr lang="en-US" altLang="zh-CN" sz="2000" b="1" dirty="0">
                <a:latin typeface="Courier New" panose="02070309020205020404" pitchFamily="49" charset="0"/>
                <a:cs typeface="Courier New" panose="02070309020205020404" pitchFamily="49" charset="0"/>
              </a:rPr>
              <a:t>(temp.name)+1];</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strcpy</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name,temp.name</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operator</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 &amp;temp){</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name = </a:t>
            </a:r>
            <a:r>
              <a:rPr lang="en-US" altLang="zh-CN" sz="2000" b="1" dirty="0">
                <a:solidFill>
                  <a:srgbClr val="0000FF"/>
                </a:solidFill>
                <a:latin typeface="Courier New" panose="02070309020205020404" pitchFamily="49" charset="0"/>
                <a:cs typeface="Courier New" panose="02070309020205020404" pitchFamily="49" charset="0"/>
              </a:rPr>
              <a:t>new char</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strlen</a:t>
            </a:r>
            <a:r>
              <a:rPr lang="en-US" altLang="zh-CN" sz="2000" b="1" dirty="0">
                <a:latin typeface="Courier New" panose="02070309020205020404" pitchFamily="49" charset="0"/>
                <a:cs typeface="Courier New" panose="02070309020205020404" pitchFamily="49" charset="0"/>
              </a:rPr>
              <a:t>(temp.name)+1];</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strcpy</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name,temp.name</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*this;</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delete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[]name;</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::print(){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&lt;&lt;"Member name="&lt;&lt;name&lt;&lt;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980728"/>
            <a:ext cx="8280920" cy="5632311"/>
          </a:xfrm>
          <a:prstGeom prst="rect">
            <a:avLst/>
          </a:prstGeom>
        </p:spPr>
        <p:txBody>
          <a:bodyPr wrap="square">
            <a:spAutoFit/>
          </a:bodyPr>
          <a:lstStyle/>
          <a:p>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7434"/>
                </a:solidFill>
                <a:latin typeface="Courier New" panose="02070309020205020404" pitchFamily="49" charset="0"/>
                <a:cs typeface="Courier New" panose="02070309020205020404" pitchFamily="49" charset="0"/>
              </a:rPr>
              <a:t>//Main.cpp</a:t>
            </a:r>
            <a:endParaRPr lang="en-US" altLang="zh-CN" sz="2000" b="1" dirty="0">
              <a:solidFill>
                <a:srgbClr val="007434"/>
              </a:solidFill>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include</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kern="0" dirty="0">
                <a:solidFill>
                  <a:srgbClr val="0000FF"/>
                </a:solidFill>
                <a:latin typeface="Courier New" panose="02070309020205020404" pitchFamily="49" charset="0"/>
                <a:ea typeface="楷体_GB2312" pitchFamily="49" charset="-122"/>
                <a:cs typeface="Courier New" panose="02070309020205020404" pitchFamily="49" charset="0"/>
              </a:rPr>
              <a:t>using namespace </a:t>
            </a:r>
            <a:r>
              <a:rPr lang="en-US" altLang="zh-CN" sz="2000" b="1" kern="0" dirty="0" err="1">
                <a:solidFill>
                  <a:srgbClr val="000000"/>
                </a:solidFill>
                <a:latin typeface="Courier New" panose="02070309020205020404" pitchFamily="49" charset="0"/>
                <a:ea typeface="楷体_GB2312" pitchFamily="49" charset="-122"/>
                <a:cs typeface="Courier New" panose="02070309020205020404" pitchFamily="49" charset="0"/>
              </a:rPr>
              <a:t>std</a:t>
            </a:r>
            <a:r>
              <a:rPr lang="en-US" altLang="zh-CN" sz="2000" b="1" kern="0" dirty="0">
                <a:solidFill>
                  <a:srgbClr val="000000"/>
                </a:solidFill>
                <a:latin typeface="Courier New" panose="02070309020205020404" pitchFamily="49" charset="0"/>
                <a:ea typeface="楷体_GB2312" pitchFamily="49" charset="-122"/>
                <a:cs typeface="Courier New" panose="02070309020205020404" pitchFamily="49" charset="0"/>
              </a:rPr>
              <a:t>;</a:t>
            </a:r>
            <a:endParaRPr lang="en-US" altLang="zh-CN" sz="2000" b="1" dirty="0">
              <a:solidFill>
                <a:srgbClr val="0000FF"/>
              </a:solidFill>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void </a:t>
            </a:r>
            <a:r>
              <a:rPr lang="en-US" altLang="zh-CN" sz="2000" b="1" dirty="0">
                <a:latin typeface="Courier New" panose="02070309020205020404" pitchFamily="49" charset="0"/>
                <a:cs typeface="Courier New" panose="02070309020205020404" pitchFamily="49" charset="0"/>
              </a:rPr>
              <a:t>main(){</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	char </a:t>
            </a:r>
            <a:r>
              <a:rPr lang="en-US" altLang="zh-CN" sz="2000" b="1" dirty="0">
                <a:latin typeface="Courier New" panose="02070309020205020404" pitchFamily="49" charset="0"/>
                <a:cs typeface="Courier New" panose="02070309020205020404" pitchFamily="49" charset="0"/>
              </a:rPr>
              <a:t>*p </a:t>
            </a:r>
            <a:r>
              <a:rPr lang="en-US" altLang="zh-CN" sz="2000" b="1" dirty="0">
                <a:solidFill>
                  <a:schemeClr val="tx2"/>
                </a:solidFill>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 new </a:t>
            </a:r>
            <a:r>
              <a:rPr lang="en-US" altLang="zh-CN" sz="2000" b="1" dirty="0">
                <a:latin typeface="Courier New" panose="02070309020205020404" pitchFamily="49" charset="0"/>
                <a:cs typeface="Courier New" panose="02070309020205020404" pitchFamily="49" charset="0"/>
              </a:rPr>
              <a:t>char[20];</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&gt;&gt;p;</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MyObj</a:t>
            </a:r>
            <a:r>
              <a:rPr lang="en-US" altLang="zh-CN" sz="2000" b="1" dirty="0">
                <a:latin typeface="Courier New" panose="02070309020205020404" pitchFamily="49" charset="0"/>
                <a:cs typeface="Courier New" panose="02070309020205020404" pitchFamily="49" charset="0"/>
              </a:rPr>
              <a:t>(p);</a:t>
            </a:r>
            <a:r>
              <a:rPr lang="en-US" altLang="zh-CN" sz="2000" b="1" dirty="0">
                <a:solidFill>
                  <a:srgbClr val="007434"/>
                </a:solidFill>
                <a:latin typeface="Courier New" panose="02070309020205020404" pitchFamily="49" charset="0"/>
                <a:ea typeface="楷体_GB2312" pitchFamily="49" charset="-122"/>
                <a:cs typeface="Courier New" panose="02070309020205020404" pitchFamily="49" charset="0"/>
              </a:rPr>
              <a:t> </a:t>
            </a:r>
            <a:r>
              <a:rPr lang="en-US" altLang="zh-CN" sz="2000" dirty="0">
                <a:solidFill>
                  <a:srgbClr val="007434"/>
                </a:solidFill>
                <a:latin typeface="+mj-ea"/>
                <a:ea typeface="+mj-ea"/>
                <a:cs typeface="Courier New" panose="02070309020205020404" pitchFamily="49" charset="0"/>
              </a:rPr>
              <a:t>//</a:t>
            </a:r>
            <a:r>
              <a:rPr lang="zh-CN" altLang="en-US" sz="2000" dirty="0">
                <a:solidFill>
                  <a:srgbClr val="007434"/>
                </a:solidFill>
                <a:latin typeface="+mj-ea"/>
                <a:ea typeface="+mj-ea"/>
                <a:cs typeface="Courier New" panose="02070309020205020404" pitchFamily="49" charset="0"/>
              </a:rPr>
              <a:t>执行构造函数</a:t>
            </a:r>
            <a:endParaRPr lang="en-US" altLang="zh-CN" sz="2000" dirty="0">
              <a:solidFill>
                <a:schemeClr val="tx2"/>
              </a:solidFill>
              <a:latin typeface="+mj-ea"/>
              <a:ea typeface="+mj-ea"/>
              <a:cs typeface="Courier New" panose="02070309020205020404" pitchFamily="49" charset="0"/>
            </a:endParaRPr>
          </a:p>
          <a:p>
            <a:pPr>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MyObjSwap</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lmnop</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7434"/>
                </a:solidFill>
                <a:latin typeface="Courier New" panose="02070309020205020404" pitchFamily="49" charset="0"/>
                <a:ea typeface="楷体_GB2312" pitchFamily="49" charset="-122"/>
                <a:cs typeface="Courier New" panose="02070309020205020404" pitchFamily="49" charset="0"/>
              </a:rPr>
              <a:t> </a:t>
            </a:r>
            <a:r>
              <a:rPr lang="en-US" altLang="zh-CN" sz="2000" dirty="0">
                <a:solidFill>
                  <a:srgbClr val="007434"/>
                </a:solidFill>
                <a:latin typeface="+mj-ea"/>
                <a:ea typeface="+mj-ea"/>
                <a:cs typeface="Courier New" panose="02070309020205020404" pitchFamily="49" charset="0"/>
              </a:rPr>
              <a:t>//</a:t>
            </a:r>
            <a:r>
              <a:rPr lang="zh-CN" altLang="en-US" sz="2000" dirty="0">
                <a:solidFill>
                  <a:srgbClr val="007434"/>
                </a:solidFill>
                <a:latin typeface="+mj-ea"/>
                <a:ea typeface="+mj-ea"/>
                <a:cs typeface="Courier New" panose="02070309020205020404" pitchFamily="49" charset="0"/>
              </a:rPr>
              <a:t>执行构造函数</a:t>
            </a:r>
            <a:endParaRPr lang="en-US" altLang="zh-CN" sz="2000" dirty="0">
              <a:solidFill>
                <a:srgbClr val="007434"/>
              </a:solidFill>
              <a:latin typeface="+mj-ea"/>
              <a:ea typeface="+mj-ea"/>
              <a:cs typeface="Courier New" panose="02070309020205020404" pitchFamily="49" charset="0"/>
            </a:endParaRPr>
          </a:p>
          <a:p>
            <a:pPr>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 MyObj1 = </a:t>
            </a:r>
            <a:r>
              <a:rPr lang="en-US" altLang="zh-CN" sz="2000" b="1" dirty="0" err="1">
                <a:latin typeface="Courier New" panose="02070309020205020404" pitchFamily="49" charset="0"/>
                <a:cs typeface="Courier New" panose="02070309020205020404" pitchFamily="49" charset="0"/>
              </a:rPr>
              <a:t>MyObj</a:t>
            </a:r>
            <a:r>
              <a:rPr lang="en-US" altLang="zh-CN" sz="2000" b="1" dirty="0">
                <a:latin typeface="Courier New" panose="02070309020205020404" pitchFamily="49" charset="0"/>
                <a:cs typeface="Courier New" panose="02070309020205020404" pitchFamily="49" charset="0"/>
              </a:rPr>
              <a:t>;</a:t>
            </a:r>
            <a:r>
              <a:rPr lang="en-US" altLang="zh-CN" sz="2000" dirty="0">
                <a:solidFill>
                  <a:srgbClr val="007434"/>
                </a:solidFill>
                <a:latin typeface="+mj-ea"/>
                <a:ea typeface="+mj-ea"/>
                <a:cs typeface="Courier New" panose="02070309020205020404" pitchFamily="49" charset="0"/>
              </a:rPr>
              <a:t>//</a:t>
            </a:r>
            <a:r>
              <a:rPr lang="zh-CN" altLang="en-US" sz="2000" dirty="0">
                <a:solidFill>
                  <a:srgbClr val="007434"/>
                </a:solidFill>
                <a:latin typeface="+mj-ea"/>
                <a:ea typeface="+mj-ea"/>
                <a:cs typeface="Courier New" panose="02070309020205020404" pitchFamily="49" charset="0"/>
              </a:rPr>
              <a:t>执行拷贝构造函数</a:t>
            </a:r>
            <a:endParaRPr lang="zh-CN" altLang="en-US" sz="2000" dirty="0">
              <a:solidFill>
                <a:srgbClr val="007434"/>
              </a:solidFill>
              <a:latin typeface="+mj-ea"/>
              <a:ea typeface="+mj-ea"/>
              <a:cs typeface="Courier New" panose="02070309020205020404" pitchFamily="49" charset="0"/>
            </a:endParaRPr>
          </a:p>
          <a:p>
            <a:pPr>
              <a:buNone/>
            </a:pPr>
            <a:r>
              <a:rPr lang="zh-CN" altLang="en-US"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MyObj</a:t>
            </a:r>
            <a:r>
              <a:rPr lang="en-US" altLang="zh-CN" sz="2000" b="1" dirty="0">
                <a:latin typeface="Courier New" panose="02070309020205020404" pitchFamily="49" charset="0"/>
                <a:cs typeface="Courier New" panose="02070309020205020404" pitchFamily="49" charset="0"/>
              </a:rPr>
              <a:t> = </a:t>
            </a:r>
            <a:r>
              <a:rPr lang="en-US" altLang="zh-CN" sz="2000" b="1" dirty="0" err="1">
                <a:latin typeface="Courier New" panose="02070309020205020404" pitchFamily="49" charset="0"/>
                <a:cs typeface="Courier New" panose="02070309020205020404" pitchFamily="49" charset="0"/>
              </a:rPr>
              <a:t>MyObjSwap</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7434"/>
                </a:solidFill>
                <a:latin typeface="Courier New" panose="02070309020205020404" pitchFamily="49" charset="0"/>
                <a:cs typeface="Courier New" panose="02070309020205020404" pitchFamily="49" charset="0"/>
              </a:rPr>
              <a:t>	</a:t>
            </a:r>
            <a:r>
              <a:rPr lang="en-US" altLang="zh-CN" sz="2000" dirty="0">
                <a:solidFill>
                  <a:srgbClr val="007434"/>
                </a:solidFill>
                <a:latin typeface="+mj-ea"/>
                <a:ea typeface="+mj-ea"/>
                <a:cs typeface="Courier New" panose="02070309020205020404" pitchFamily="49" charset="0"/>
              </a:rPr>
              <a:t>//</a:t>
            </a:r>
            <a:r>
              <a:rPr lang="zh-CN" altLang="en-US" sz="2000" dirty="0">
                <a:solidFill>
                  <a:srgbClr val="007434"/>
                </a:solidFill>
                <a:latin typeface="+mj-ea"/>
                <a:ea typeface="+mj-ea"/>
                <a:cs typeface="Courier New" panose="02070309020205020404" pitchFamily="49" charset="0"/>
              </a:rPr>
              <a:t>未执行拷贝构造函数，执行赋值运算符重载函数</a:t>
            </a:r>
            <a:endParaRPr lang="zh-CN" altLang="en-US" sz="2000" dirty="0">
              <a:solidFill>
                <a:srgbClr val="007434"/>
              </a:solidFill>
              <a:latin typeface="+mj-ea"/>
              <a:ea typeface="+mj-ea"/>
              <a:cs typeface="Courier New" panose="02070309020205020404" pitchFamily="49" charset="0"/>
            </a:endParaRPr>
          </a:p>
          <a:p>
            <a:pPr>
              <a:buNone/>
            </a:pPr>
            <a:r>
              <a:rPr lang="zh-CN" altLang="en-US"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MyObjSwap</a:t>
            </a:r>
            <a:r>
              <a:rPr lang="en-US" altLang="zh-CN" sz="2000" b="1" dirty="0">
                <a:latin typeface="Courier New" panose="02070309020205020404" pitchFamily="49" charset="0"/>
                <a:cs typeface="Courier New" panose="02070309020205020404" pitchFamily="49" charset="0"/>
              </a:rPr>
              <a:t>= MyObj1;</a:t>
            </a:r>
            <a:endParaRPr lang="en-US" altLang="zh-CN" sz="2000" b="1" dirty="0">
              <a:latin typeface="Courier New" panose="02070309020205020404" pitchFamily="49" charset="0"/>
              <a:cs typeface="Courier New" panose="02070309020205020404" pitchFamily="49" charset="0"/>
            </a:endParaRPr>
          </a:p>
          <a:p>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7434"/>
                </a:solidFill>
                <a:latin typeface="Courier New" panose="02070309020205020404" pitchFamily="49" charset="0"/>
                <a:cs typeface="Courier New" panose="02070309020205020404" pitchFamily="49" charset="0"/>
              </a:rPr>
              <a:t>//</a:t>
            </a:r>
            <a:r>
              <a:rPr lang="en-US" altLang="zh-CN" sz="2000" b="1" dirty="0" err="1">
                <a:solidFill>
                  <a:srgbClr val="007434"/>
                </a:solidFill>
                <a:latin typeface="Courier New" panose="02070309020205020404" pitchFamily="49" charset="0"/>
                <a:cs typeface="Courier New" panose="02070309020205020404" pitchFamily="49" charset="0"/>
              </a:rPr>
              <a:t>MyObj.CopyMyClassObj</a:t>
            </a:r>
            <a:r>
              <a:rPr lang="en-US" altLang="zh-CN" sz="2000" b="1" dirty="0">
                <a:solidFill>
                  <a:srgbClr val="007434"/>
                </a:solidFill>
                <a:latin typeface="Courier New" panose="02070309020205020404" pitchFamily="49" charset="0"/>
                <a:cs typeface="Courier New" panose="02070309020205020404" pitchFamily="49" charset="0"/>
              </a:rPr>
              <a:t>(</a:t>
            </a:r>
            <a:r>
              <a:rPr lang="en-US" altLang="zh-CN" sz="2000" b="1" dirty="0" err="1">
                <a:solidFill>
                  <a:srgbClr val="007434"/>
                </a:solidFill>
                <a:latin typeface="Courier New" panose="02070309020205020404" pitchFamily="49" charset="0"/>
                <a:cs typeface="Courier New" panose="02070309020205020404" pitchFamily="49" charset="0"/>
              </a:rPr>
              <a:t>MyObjSwap</a:t>
            </a:r>
            <a:r>
              <a:rPr lang="en-US" altLang="zh-CN" sz="2000" b="1" dirty="0">
                <a:solidFill>
                  <a:srgbClr val="007434"/>
                </a:solidFill>
                <a:latin typeface="Courier New" panose="02070309020205020404" pitchFamily="49" charset="0"/>
                <a:cs typeface="Courier New" panose="02070309020205020404" pitchFamily="49" charset="0"/>
              </a:rPr>
              <a:t>);</a:t>
            </a:r>
            <a:r>
              <a:rPr lang="en-US" altLang="zh-CN" sz="2000" dirty="0">
                <a:solidFill>
                  <a:srgbClr val="007434"/>
                </a:solidFill>
                <a:latin typeface="+mj-ea"/>
                <a:ea typeface="+mj-ea"/>
                <a:cs typeface="Courier New" panose="02070309020205020404" pitchFamily="49" charset="0"/>
              </a:rPr>
              <a:t>//</a:t>
            </a:r>
            <a:r>
              <a:rPr lang="zh-CN" altLang="en-US" sz="2000" dirty="0">
                <a:solidFill>
                  <a:srgbClr val="007434"/>
                </a:solidFill>
                <a:latin typeface="+mj-ea"/>
                <a:ea typeface="+mj-ea"/>
                <a:cs typeface="Courier New" panose="02070309020205020404" pitchFamily="49" charset="0"/>
              </a:rPr>
              <a:t>调用成员函数</a:t>
            </a:r>
            <a:endParaRPr lang="en-US" altLang="zh-CN" sz="2000" dirty="0">
              <a:solidFill>
                <a:srgbClr val="007434"/>
              </a:solidFill>
              <a:latin typeface="+mj-ea"/>
              <a:ea typeface="+mj-ea"/>
              <a:cs typeface="Courier New" panose="02070309020205020404" pitchFamily="49" charset="0"/>
            </a:endParaRPr>
          </a:p>
          <a:p>
            <a:r>
              <a:rPr lang="en-US" altLang="zh-CN" sz="2000" b="1" dirty="0">
                <a:solidFill>
                  <a:srgbClr val="007434"/>
                </a:solidFill>
                <a:latin typeface="Courier New" panose="02070309020205020404" pitchFamily="49" charset="0"/>
                <a:cs typeface="Courier New" panose="02070309020205020404" pitchFamily="49" charset="0"/>
              </a:rPr>
              <a:t>	//</a:t>
            </a:r>
            <a:r>
              <a:rPr lang="en-US" altLang="zh-CN" sz="2000" b="1" dirty="0" err="1">
                <a:solidFill>
                  <a:srgbClr val="007434"/>
                </a:solidFill>
                <a:latin typeface="Courier New" panose="02070309020205020404" pitchFamily="49" charset="0"/>
                <a:cs typeface="Courier New" panose="02070309020205020404" pitchFamily="49" charset="0"/>
              </a:rPr>
              <a:t>MyObjSwap.CopyMyClassObj</a:t>
            </a:r>
            <a:r>
              <a:rPr lang="en-US" altLang="zh-CN" sz="2000" b="1" dirty="0">
                <a:solidFill>
                  <a:srgbClr val="007434"/>
                </a:solidFill>
                <a:latin typeface="Courier New" panose="02070309020205020404" pitchFamily="49" charset="0"/>
                <a:cs typeface="Courier New" panose="02070309020205020404" pitchFamily="49" charset="0"/>
              </a:rPr>
              <a:t>(MyObj1);</a:t>
            </a:r>
            <a:r>
              <a:rPr lang="en-US" altLang="zh-CN" sz="2000" dirty="0">
                <a:solidFill>
                  <a:srgbClr val="007434"/>
                </a:solidFill>
                <a:latin typeface="+mj-ea"/>
                <a:ea typeface="+mj-ea"/>
                <a:cs typeface="Courier New" panose="02070309020205020404" pitchFamily="49" charset="0"/>
              </a:rPr>
              <a:t>//</a:t>
            </a:r>
            <a:r>
              <a:rPr lang="zh-CN" altLang="en-US" sz="2000" dirty="0">
                <a:solidFill>
                  <a:srgbClr val="007434"/>
                </a:solidFill>
                <a:latin typeface="+mj-ea"/>
                <a:ea typeface="+mj-ea"/>
                <a:cs typeface="Courier New" panose="02070309020205020404" pitchFamily="49" charset="0"/>
              </a:rPr>
              <a:t>调用成员函数</a:t>
            </a:r>
            <a:endParaRPr lang="en-US" altLang="zh-CN" sz="2000" dirty="0">
              <a:solidFill>
                <a:srgbClr val="007434"/>
              </a:solidFill>
              <a:latin typeface="+mj-ea"/>
              <a:ea typeface="+mj-ea"/>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MyObj.print</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MyObj1.print();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MyObjSwap.print</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7.1</a:t>
            </a:r>
            <a:endParaRPr lang="zh-CN" altLang="en-US" dirty="0"/>
          </a:p>
        </p:txBody>
      </p:sp>
      <p:sp>
        <p:nvSpPr>
          <p:cNvPr id="3" name="内容占位符 2"/>
          <p:cNvSpPr>
            <a:spLocks noGrp="1"/>
          </p:cNvSpPr>
          <p:nvPr>
            <p:ph idx="1"/>
          </p:nvPr>
        </p:nvSpPr>
        <p:spPr/>
        <p:txBody>
          <a:bodyPr/>
          <a:lstStyle/>
          <a:p>
            <a:r>
              <a:rPr lang="zh-CN" altLang="en-US" dirty="0"/>
              <a:t>定义一个学生类（</a:t>
            </a:r>
            <a:r>
              <a:rPr lang="en-US" altLang="zh-CN" dirty="0"/>
              <a:t>Student</a:t>
            </a:r>
            <a:r>
              <a:rPr lang="zh-CN" altLang="en-US" dirty="0"/>
              <a:t>），私有数据成员包括：姓名、性别、年龄、成绩；函数成员包括打印学生的信息（</a:t>
            </a:r>
            <a:r>
              <a:rPr lang="en-US" altLang="zh-CN" dirty="0" err="1"/>
              <a:t>printInfo</a:t>
            </a:r>
            <a:r>
              <a:rPr lang="en-US" altLang="zh-CN" dirty="0"/>
              <a:t>)</a:t>
            </a:r>
            <a:endParaRPr lang="en-US" altLang="zh-CN" dirty="0"/>
          </a:p>
          <a:p>
            <a:pPr lvl="1"/>
            <a:r>
              <a:rPr lang="zh-CN" altLang="en-US" dirty="0"/>
              <a:t>请自定义类的构造函数和析构函数</a:t>
            </a:r>
            <a:endParaRPr lang="en-US" altLang="zh-CN" dirty="0"/>
          </a:p>
          <a:p>
            <a:pPr lvl="1"/>
            <a:r>
              <a:rPr lang="zh-CN" altLang="en-US" dirty="0"/>
              <a:t>在主函数中定义学生类的对象数组并初始化</a:t>
            </a:r>
            <a:endParaRPr lang="en-US" altLang="zh-CN" dirty="0"/>
          </a:p>
          <a:p>
            <a:pPr lvl="1"/>
            <a:r>
              <a:rPr lang="zh-CN" altLang="en-US" dirty="0"/>
              <a:t>根据学生成绩排序并输出学生信息</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p:nvPr/>
        </p:nvGrpSpPr>
        <p:grpSpPr bwMode="auto">
          <a:xfrm>
            <a:off x="1643063" y="1916832"/>
            <a:ext cx="5356225" cy="1729852"/>
            <a:chOff x="1643042" y="1339883"/>
            <a:chExt cx="5356246" cy="1729860"/>
          </a:xfrm>
        </p:grpSpPr>
        <p:sp>
          <p:nvSpPr>
            <p:cNvPr id="14" name="五边形 13"/>
            <p:cNvSpPr/>
            <p:nvPr/>
          </p:nvSpPr>
          <p:spPr bwMode="auto">
            <a:xfrm flipH="1">
              <a:off x="2041506" y="133988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16" name="五边形 15"/>
            <p:cNvSpPr/>
            <p:nvPr/>
          </p:nvSpPr>
          <p:spPr bwMode="auto">
            <a:xfrm flipH="1">
              <a:off x="2041506" y="227599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 name="组合 19"/>
            <p:cNvGrpSpPr/>
            <p:nvPr/>
          </p:nvGrpSpPr>
          <p:grpSpPr bwMode="auto">
            <a:xfrm>
              <a:off x="1643042" y="1339883"/>
              <a:ext cx="792165" cy="788992"/>
              <a:chOff x="854055" y="696941"/>
              <a:chExt cx="792165" cy="788992"/>
            </a:xfrm>
          </p:grpSpPr>
          <p:sp>
            <p:nvSpPr>
              <p:cNvPr id="27" name="椭圆 26"/>
              <p:cNvSpPr>
                <a:spLocks noChangeAspect="1"/>
              </p:cNvSpPr>
              <p:nvPr/>
            </p:nvSpPr>
            <p:spPr bwMode="auto">
              <a:xfrm>
                <a:off x="857230" y="696941"/>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1" cstate="print"/>
              <a:srcRect/>
              <a:stretch>
                <a:fillRect/>
              </a:stretch>
            </p:blipFill>
            <p:spPr bwMode="auto">
              <a:xfrm>
                <a:off x="854055" y="696941"/>
                <a:ext cx="788987" cy="788988"/>
              </a:xfrm>
              <a:prstGeom prst="rect">
                <a:avLst/>
              </a:prstGeom>
              <a:noFill/>
              <a:ln w="9525">
                <a:noFill/>
                <a:miter lim="800000"/>
                <a:headEnd/>
                <a:tailEnd/>
              </a:ln>
            </p:spPr>
          </p:pic>
        </p:grpSp>
        <p:grpSp>
          <p:nvGrpSpPr>
            <p:cNvPr id="5" name="组合 28"/>
            <p:cNvGrpSpPr/>
            <p:nvPr/>
          </p:nvGrpSpPr>
          <p:grpSpPr bwMode="auto">
            <a:xfrm>
              <a:off x="1643042" y="2275990"/>
              <a:ext cx="792165" cy="788992"/>
              <a:chOff x="854055" y="-224340"/>
              <a:chExt cx="792165" cy="788992"/>
            </a:xfrm>
          </p:grpSpPr>
          <p:sp>
            <p:nvSpPr>
              <p:cNvPr id="30" name="椭圆 29"/>
              <p:cNvSpPr>
                <a:spLocks noChangeAspect="1"/>
              </p:cNvSpPr>
              <p:nvPr/>
            </p:nvSpPr>
            <p:spPr bwMode="auto">
              <a:xfrm>
                <a:off x="857230" y="-224339"/>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1" cstate="print"/>
              <a:srcRect/>
              <a:stretch>
                <a:fillRect/>
              </a:stretch>
            </p:blipFill>
            <p:spPr bwMode="auto">
              <a:xfrm>
                <a:off x="854055" y="-224340"/>
                <a:ext cx="788987" cy="788988"/>
              </a:xfrm>
              <a:prstGeom prst="rect">
                <a:avLst/>
              </a:prstGeom>
              <a:noFill/>
              <a:ln w="9525">
                <a:noFill/>
                <a:miter lim="800000"/>
                <a:headEnd/>
                <a:tailEnd/>
              </a:ln>
            </p:spPr>
          </p:pic>
        </p:grpSp>
      </p:grpSp>
      <p:grpSp>
        <p:nvGrpSpPr>
          <p:cNvPr id="22" name="组合 34"/>
          <p:cNvGrpSpPr/>
          <p:nvPr/>
        </p:nvGrpSpPr>
        <p:grpSpPr bwMode="auto">
          <a:xfrm>
            <a:off x="1641600" y="980731"/>
            <a:ext cx="5356225" cy="5472605"/>
            <a:chOff x="1643042" y="3212102"/>
            <a:chExt cx="5356246" cy="5472613"/>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2" name="组合 28"/>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1"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36613" y="378904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4419" y="3740609"/>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面向对象程序设计思想</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类的定义与对象的说明</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构造函数与析构函数</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常对象与常量成员</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5" name="五边形 15"/>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46" name="椭圆 45"/>
          <p:cNvSpPr>
            <a:spLocks noChangeAspect="1"/>
          </p:cNvSpPr>
          <p:nvPr/>
        </p:nvSpPr>
        <p:spPr bwMode="auto">
          <a:xfrm>
            <a:off x="1622847" y="472514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p:cNvPicPr>
            <a:picLocks noChangeAspect="1"/>
          </p:cNvPicPr>
          <p:nvPr/>
        </p:nvPicPr>
        <p:blipFill>
          <a:blip r:embed="rId1" cstate="print"/>
          <a:srcRect/>
          <a:stretch>
            <a:fillRect/>
          </a:stretch>
        </p:blipFill>
        <p:spPr bwMode="auto">
          <a:xfrm>
            <a:off x="1622847" y="4725144"/>
            <a:ext cx="788984" cy="788985"/>
          </a:xfrm>
          <a:prstGeom prst="rect">
            <a:avLst/>
          </a:prstGeom>
          <a:noFill/>
          <a:ln w="9525">
            <a:noFill/>
            <a:miter lim="800000"/>
            <a:headEnd/>
            <a:tailEnd/>
          </a:ln>
        </p:spPr>
      </p:pic>
      <p:sp>
        <p:nvSpPr>
          <p:cNvPr id="55" name="TextBox 46"/>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友元</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56" name="TextBox 46"/>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静态成员</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57" name="椭圆 56"/>
          <p:cNvSpPr>
            <a:spLocks noChangeAspect="1"/>
          </p:cNvSpPr>
          <p:nvPr/>
        </p:nvSpPr>
        <p:spPr bwMode="auto">
          <a:xfrm>
            <a:off x="1644775" y="5664347"/>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p:cNvPicPr>
            <a:picLocks noChangeAspect="1"/>
          </p:cNvPicPr>
          <p:nvPr/>
        </p:nvPicPr>
        <p:blipFill>
          <a:blip r:embed="rId1" cstate="print"/>
          <a:srcRect/>
          <a:stretch>
            <a:fillRect/>
          </a:stretch>
        </p:blipFill>
        <p:spPr bwMode="auto">
          <a:xfrm>
            <a:off x="1643063" y="5664349"/>
            <a:ext cx="788984" cy="788987"/>
          </a:xfrm>
          <a:prstGeom prst="rect">
            <a:avLst/>
          </a:prstGeom>
          <a:noFill/>
          <a:ln w="9525">
            <a:noFill/>
            <a:miter lim="800000"/>
            <a:headEnd/>
            <a:tailEnd/>
          </a:ln>
        </p:spPr>
      </p:pic>
      <p:sp>
        <p:nvSpPr>
          <p:cNvPr id="59" name="矩形 58">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0" name="矩形 5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1" name="矩形 6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2" name="矩形 6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3" name="矩形 6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常对象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4" name="矩形 6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5" name="矩形 6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7" name="矩形 66">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0" name="矩形 3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类类型的</a:t>
            </a:r>
            <a:r>
              <a:rPr lang="en-US" altLang="zh-CN" dirty="0"/>
              <a:t>const</a:t>
            </a:r>
            <a:r>
              <a:rPr lang="zh-CN" altLang="en-US" dirty="0"/>
              <a:t>变量</a:t>
            </a:r>
            <a:endParaRPr lang="en-US" altLang="zh-CN" dirty="0"/>
          </a:p>
          <a:p>
            <a:r>
              <a:rPr lang="zh-CN" altLang="en-US" dirty="0"/>
              <a:t>说明格式：</a:t>
            </a:r>
            <a:endParaRPr lang="en-US" altLang="zh-CN" dirty="0"/>
          </a:p>
          <a:p>
            <a:pPr algn="ctr"/>
            <a:r>
              <a:rPr lang="en-US" altLang="zh-CN" b="1" dirty="0">
                <a:solidFill>
                  <a:srgbClr val="0000FF"/>
                </a:solidFill>
                <a:latin typeface="Courier New" panose="02070309020205020404" pitchFamily="49" charset="0"/>
                <a:cs typeface="Courier New" panose="02070309020205020404" pitchFamily="49" charset="0"/>
              </a:rPr>
              <a:t>const</a:t>
            </a:r>
            <a:r>
              <a:rPr lang="en-US" altLang="zh-CN" b="1" dirty="0">
                <a:latin typeface="Courier New" panose="02070309020205020404" pitchFamily="49" charset="0"/>
                <a:cs typeface="Courier New" panose="02070309020205020404" pitchFamily="49" charset="0"/>
              </a:rPr>
              <a:t> &lt;</a:t>
            </a:r>
            <a:r>
              <a:rPr lang="zh-CN" altLang="en-US" b="1" dirty="0">
                <a:latin typeface="Courier New" panose="02070309020205020404" pitchFamily="49" charset="0"/>
                <a:cs typeface="Courier New" panose="02070309020205020404" pitchFamily="49" charset="0"/>
              </a:rPr>
              <a:t>类名</a:t>
            </a:r>
            <a:r>
              <a:rPr lang="en-US" altLang="zh-CN" b="1" dirty="0">
                <a:latin typeface="Courier New" panose="02070309020205020404" pitchFamily="49" charset="0"/>
                <a:cs typeface="Courier New" panose="02070309020205020404" pitchFamily="49" charset="0"/>
              </a:rPr>
              <a:t>&gt; &lt;</a:t>
            </a:r>
            <a:r>
              <a:rPr lang="zh-CN" altLang="en-US" b="1" dirty="0">
                <a:latin typeface="Courier New" panose="02070309020205020404" pitchFamily="49" charset="0"/>
                <a:cs typeface="Courier New" panose="02070309020205020404" pitchFamily="49" charset="0"/>
              </a:rPr>
              <a:t>常对象名</a:t>
            </a:r>
            <a:r>
              <a:rPr lang="en-US" altLang="zh-CN" b="1" dirty="0">
                <a:latin typeface="Courier New" panose="02070309020205020404" pitchFamily="49" charset="0"/>
                <a:cs typeface="Courier New" panose="02070309020205020404" pitchFamily="49" charset="0"/>
              </a:rPr>
              <a:t>&gt; (&lt;</a:t>
            </a:r>
            <a:r>
              <a:rPr lang="zh-CN" altLang="en-US" b="1" dirty="0">
                <a:latin typeface="Courier New" panose="02070309020205020404" pitchFamily="49" charset="0"/>
                <a:cs typeface="Courier New" panose="02070309020205020404" pitchFamily="49" charset="0"/>
              </a:rPr>
              <a:t>实参表</a:t>
            </a:r>
            <a:r>
              <a:rPr lang="en-US" altLang="zh-CN" b="1" dirty="0">
                <a:latin typeface="Courier New" panose="02070309020205020404" pitchFamily="49" charset="0"/>
                <a:cs typeface="Courier New" panose="02070309020205020404" pitchFamily="49" charset="0"/>
              </a:rPr>
              <a:t>&gt;);</a:t>
            </a:r>
            <a:endParaRPr lang="en-US" altLang="zh-CN" b="1" dirty="0">
              <a:latin typeface="Courier New" panose="02070309020205020404" pitchFamily="49" charset="0"/>
              <a:cs typeface="Courier New" panose="02070309020205020404" pitchFamily="49" charset="0"/>
            </a:endParaRPr>
          </a:p>
          <a:p>
            <a:r>
              <a:rPr lang="zh-CN" altLang="en-US" dirty="0"/>
              <a:t>构成常对象的任何成员变量（不包括由</a:t>
            </a:r>
            <a:r>
              <a:rPr lang="en-US" altLang="zh-CN" dirty="0">
                <a:solidFill>
                  <a:srgbClr val="0000FF"/>
                </a:solidFill>
              </a:rPr>
              <a:t>mutable</a:t>
            </a:r>
            <a:r>
              <a:rPr lang="zh-CN" altLang="en-US" dirty="0"/>
              <a:t>修饰的）都不能被修改，但是可以读取成员变量值</a:t>
            </a:r>
            <a:endParaRPr lang="en-US" altLang="zh-CN" dirty="0"/>
          </a:p>
          <a:p>
            <a:r>
              <a:rPr lang="zh-CN" altLang="en-US" dirty="0"/>
              <a:t>常对象不能够调用任何成员函数</a:t>
            </a:r>
            <a:endParaRPr lang="en-US" altLang="zh-CN" dirty="0"/>
          </a:p>
          <a:p>
            <a:pPr lvl="1"/>
            <a:r>
              <a:rPr lang="zh-CN" altLang="en-US" dirty="0"/>
              <a:t>成员函数中能够访问成员变量，有可能间接改变成员变量的值</a:t>
            </a:r>
            <a:endParaRPr lang="en-US" altLang="zh-CN" dirty="0"/>
          </a:p>
        </p:txBody>
      </p:sp>
      <p:sp>
        <p:nvSpPr>
          <p:cNvPr id="3" name="标题 2"/>
          <p:cNvSpPr>
            <a:spLocks noGrp="1"/>
          </p:cNvSpPr>
          <p:nvPr>
            <p:ph type="title"/>
          </p:nvPr>
        </p:nvSpPr>
        <p:spPr/>
        <p:txBody>
          <a:bodyPr/>
          <a:lstStyle/>
          <a:p>
            <a:r>
              <a:rPr lang="zh-CN" altLang="en-US" dirty="0"/>
              <a:t>常对象</a:t>
            </a:r>
            <a:endParaRPr lang="zh-CN" altLang="en-US" dirty="0"/>
          </a:p>
        </p:txBody>
      </p:sp>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fld>
            <a:endParaRPr lang="zh-CN" altLang="en-US" dirty="0"/>
          </a:p>
        </p:txBody>
      </p:sp>
      <p:sp>
        <p:nvSpPr>
          <p:cNvPr id="5" name="矩形 4">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常对象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3528" y="965041"/>
            <a:ext cx="8676456" cy="5632311"/>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 = 1;</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 2;</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 3;</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print()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"length="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"width="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"height="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3" name="矩形 2">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常对象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63588" y="1124744"/>
            <a:ext cx="7416824" cy="3416320"/>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Box</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myBox.print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myBox_const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myBox_const.length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myBox_const.width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4;</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//error</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latin typeface="Courier New" panose="02070309020205020404" pitchFamily="49" charset="0"/>
                <a:ea typeface="新宋体" panose="02010609030101010101" pitchFamily="49" charset="-122"/>
                <a:cs typeface="Courier New" panose="02070309020205020404" pitchFamily="49" charset="0"/>
              </a:rPr>
              <a:t>myBox_const.print</a:t>
            </a:r>
            <a:r>
              <a:rPr lang="en-US" altLang="zh-CN" sz="24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//error</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3" name="矩形 2">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常对象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类的常量成员</a:t>
            </a:r>
            <a:endParaRPr lang="zh-CN" altLang="en-US" dirty="0"/>
          </a:p>
        </p:txBody>
      </p:sp>
      <p:sp>
        <p:nvSpPr>
          <p:cNvPr id="3" name="内容占位符 2"/>
          <p:cNvSpPr>
            <a:spLocks noGrp="1"/>
          </p:cNvSpPr>
          <p:nvPr>
            <p:ph idx="1"/>
          </p:nvPr>
        </p:nvSpPr>
        <p:spPr/>
        <p:txBody>
          <a:bodyPr/>
          <a:lstStyle/>
          <a:p>
            <a:r>
              <a:rPr lang="zh-CN" altLang="en-US" dirty="0"/>
              <a:t>由关键字</a:t>
            </a:r>
            <a:r>
              <a:rPr lang="en-US" altLang="zh-CN" dirty="0">
                <a:solidFill>
                  <a:srgbClr val="0000FF"/>
                </a:solidFill>
              </a:rPr>
              <a:t>const</a:t>
            </a:r>
            <a:r>
              <a:rPr lang="zh-CN" altLang="en-US" dirty="0"/>
              <a:t>修饰的类成员说明称为类的常量成员</a:t>
            </a:r>
            <a:endParaRPr lang="en-US" altLang="zh-CN" dirty="0"/>
          </a:p>
          <a:p>
            <a:pPr lvl="1"/>
            <a:r>
              <a:rPr lang="zh-CN" altLang="en-US" dirty="0"/>
              <a:t>常量数据成员</a:t>
            </a:r>
            <a:endParaRPr lang="en-US" altLang="zh-CN" dirty="0"/>
          </a:p>
          <a:p>
            <a:pPr lvl="1"/>
            <a:r>
              <a:rPr lang="zh-CN" altLang="en-US" dirty="0"/>
              <a:t>常量函数成员</a:t>
            </a:r>
            <a:endParaRPr lang="zh-CN" altLang="en-US" dirty="0"/>
          </a:p>
          <a:p>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常对象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en-US" altLang="zh-CN" dirty="0"/>
          </a:p>
        </p:txBody>
      </p:sp>
      <p:sp>
        <p:nvSpPr>
          <p:cNvPr id="10" name="内容占位符 9"/>
          <p:cNvSpPr>
            <a:spLocks noGrp="1"/>
          </p:cNvSpPr>
          <p:nvPr>
            <p:ph idx="1"/>
          </p:nvPr>
        </p:nvSpPr>
        <p:spPr>
          <a:xfrm>
            <a:off x="457200" y="1844824"/>
            <a:ext cx="8153400" cy="4298820"/>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a:t>
            </a:r>
            <a:r>
              <a:rPr lang="zh-CN" altLang="en-US" dirty="0"/>
              <a:t>抽象公共属性</a:t>
            </a:r>
            <a:endParaRPr lang="en-US" altLang="zh-CN" dirty="0"/>
          </a:p>
          <a:p>
            <a:pPr lvl="1"/>
            <a:r>
              <a:rPr lang="zh-CN" altLang="en-US" dirty="0"/>
              <a:t>花色</a:t>
            </a:r>
            <a:endParaRPr lang="en-US" altLang="zh-CN" dirty="0"/>
          </a:p>
          <a:p>
            <a:pPr lvl="1"/>
            <a:r>
              <a:rPr lang="zh-CN" altLang="en-US" dirty="0"/>
              <a:t>点数</a:t>
            </a:r>
            <a:endParaRPr lang="en-US" altLang="zh-CN" dirty="0"/>
          </a:p>
        </p:txBody>
      </p:sp>
      <p:pic>
        <p:nvPicPr>
          <p:cNvPr id="11" name="内容占位符 8" descr="poker.jpg"/>
          <p:cNvPicPr>
            <a:picLocks noChangeAspect="1"/>
          </p:cNvPicPr>
          <p:nvPr/>
        </p:nvPicPr>
        <p:blipFill>
          <a:blip r:embed="rId1" cstate="print"/>
          <a:stretch>
            <a:fillRect/>
          </a:stretch>
        </p:blipFill>
        <p:spPr bwMode="auto">
          <a:xfrm>
            <a:off x="2627784" y="2587793"/>
            <a:ext cx="5524500" cy="3686175"/>
          </a:xfrm>
          <a:prstGeom prst="rect">
            <a:avLst/>
          </a:prstGeom>
          <a:noFill/>
          <a:ln w="9525">
            <a:noFill/>
            <a:miter lim="800000"/>
            <a:headEnd/>
            <a:tailEnd/>
          </a:ln>
          <a:effectLst/>
        </p:spPr>
      </p:pic>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结构化程序设计与面向对象程序设计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类和对象的基本概念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面向对象程序设计的特点</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面向对象程序设计的过程</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常量数据成员</a:t>
            </a:r>
            <a:endParaRPr lang="zh-CN" altLang="en-US" dirty="0"/>
          </a:p>
        </p:txBody>
      </p:sp>
      <p:sp>
        <p:nvSpPr>
          <p:cNvPr id="3" name="内容占位符 2"/>
          <p:cNvSpPr>
            <a:spLocks noGrp="1"/>
          </p:cNvSpPr>
          <p:nvPr>
            <p:ph idx="1"/>
          </p:nvPr>
        </p:nvSpPr>
        <p:spPr/>
        <p:txBody>
          <a:bodyPr/>
          <a:lstStyle/>
          <a:p>
            <a:r>
              <a:rPr lang="zh-CN" altLang="en-US" dirty="0"/>
              <a:t>类的常量数据成员必须进行初始化，而且只能通过</a:t>
            </a:r>
            <a:r>
              <a:rPr lang="zh-CN" altLang="en-US" dirty="0">
                <a:solidFill>
                  <a:srgbClr val="FF0000"/>
                </a:solidFill>
              </a:rPr>
              <a:t>构造函数的成员初始化列表</a:t>
            </a:r>
            <a:r>
              <a:rPr lang="zh-CN" altLang="en-US" dirty="0"/>
              <a:t>的方式来进行。</a:t>
            </a:r>
            <a:endParaRPr lang="zh-CN" altLang="en-US" dirty="0"/>
          </a:p>
          <a:p>
            <a:r>
              <a:rPr lang="zh-CN" altLang="en-US" dirty="0"/>
              <a:t>在对象被创建以后，其常量数据成员的值就不允许被修改（只可读取其值，但不可进行改变）</a:t>
            </a:r>
            <a:endParaRPr lang="en-US" altLang="zh-CN" dirty="0"/>
          </a:p>
          <a:p>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常对象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472518" cy="5590974"/>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7.10】</a:t>
            </a:r>
            <a:r>
              <a:rPr lang="zh-CN" altLang="en-US" dirty="0">
                <a:solidFill>
                  <a:srgbClr val="C00000"/>
                </a:solidFill>
              </a:rPr>
              <a:t>读下面的程序，给出程序执行后的屏幕输出结果</a:t>
            </a:r>
            <a:endParaRPr lang="en-US" altLang="zh-CN" dirty="0">
              <a:solidFill>
                <a:srgbClr val="C00000"/>
              </a:solidFill>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#include</a:t>
            </a:r>
            <a:r>
              <a:rPr lang="en-US" altLang="zh-CN" sz="2200" b="1" dirty="0">
                <a:latin typeface="Courier New" panose="02070309020205020404" pitchFamily="49" charset="0"/>
                <a:cs typeface="Courier New" panose="02070309020205020404" pitchFamily="49" charset="0"/>
              </a:rPr>
              <a:t>&lt;</a:t>
            </a:r>
            <a:r>
              <a:rPr lang="en-US" altLang="zh-CN" sz="2200" b="1" dirty="0" err="1">
                <a:latin typeface="Courier New" panose="02070309020205020404" pitchFamily="49" charset="0"/>
                <a:cs typeface="Courier New" panose="02070309020205020404" pitchFamily="49" charset="0"/>
              </a:rPr>
              <a:t>iostream</a:t>
            </a:r>
            <a:r>
              <a:rPr lang="en-US" altLang="zh-CN" sz="2200" b="1" dirty="0">
                <a:latin typeface="Courier New" panose="02070309020205020404" pitchFamily="49" charset="0"/>
                <a:cs typeface="Courier New" panose="02070309020205020404" pitchFamily="49" charset="0"/>
              </a:rPr>
              <a:t>&gt;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solidFill>
                  <a:srgbClr val="000000"/>
                </a:solidFill>
                <a:latin typeface="Courier New" panose="02070309020205020404" pitchFamily="49" charset="0"/>
                <a:cs typeface="Courier New" panose="02070309020205020404" pitchFamily="49" charset="0"/>
              </a:rPr>
              <a:t>std</a:t>
            </a:r>
            <a:r>
              <a:rPr lang="en-US" altLang="zh-CN" sz="2400" b="1" dirty="0">
                <a:solidFill>
                  <a:srgbClr val="000000"/>
                </a:solidFill>
                <a:latin typeface="Courier New" panose="02070309020205020404" pitchFamily="49" charset="0"/>
                <a:cs typeface="Courier New" panose="02070309020205020404" pitchFamily="49" charset="0"/>
              </a:rPr>
              <a:t>;</a:t>
            </a:r>
            <a:endParaRPr lang="en-US" altLang="zh-CN" sz="2200" b="1" dirty="0">
              <a:solidFill>
                <a:schemeClr val="tx2"/>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class </a:t>
            </a:r>
            <a:r>
              <a:rPr lang="en-US" altLang="zh-CN" sz="2200" b="1" dirty="0" err="1">
                <a:latin typeface="Courier New" panose="02070309020205020404" pitchFamily="49" charset="0"/>
                <a:cs typeface="Courier New" panose="02070309020205020404" pitchFamily="49" charset="0"/>
              </a:rPr>
              <a:t>cnstCla</a:t>
            </a: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const </a:t>
            </a:r>
            <a:r>
              <a:rPr lang="en-US" altLang="zh-CN" sz="2200" b="1" dirty="0" err="1">
                <a:solidFill>
                  <a:srgbClr val="0000FF"/>
                </a:solidFill>
                <a:latin typeface="Courier New" panose="02070309020205020404" pitchFamily="49" charset="0"/>
                <a:cs typeface="Courier New" panose="02070309020205020404" pitchFamily="49" charset="0"/>
              </a:rPr>
              <a:t>int</a:t>
            </a: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conMbr</a:t>
            </a:r>
            <a:r>
              <a:rPr lang="en-US" altLang="zh-CN" sz="2200" b="1" dirty="0">
                <a:latin typeface="Courier New" panose="02070309020205020404" pitchFamily="49" charset="0"/>
                <a:cs typeface="Courier New" panose="02070309020205020404" pitchFamily="49" charset="0"/>
              </a:rPr>
              <a:t>;</a:t>
            </a: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类中的常量数据成员</a:t>
            </a:r>
            <a:endParaRPr lang="zh-CN" altLang="en-US" sz="22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public</a:t>
            </a:r>
            <a:r>
              <a:rPr lang="en-US" altLang="zh-CN" sz="2200" b="1" dirty="0">
                <a:solidFill>
                  <a:schemeClr val="tx2"/>
                </a:solidFill>
                <a:latin typeface="Courier New" panose="02070309020205020404" pitchFamily="49" charset="0"/>
                <a:cs typeface="Courier New" panose="02070309020205020404" pitchFamily="49" charset="0"/>
              </a:rPr>
              <a:t>:</a:t>
            </a:r>
            <a:endParaRPr lang="en-US" altLang="zh-CN" sz="2200" b="1" dirty="0">
              <a:solidFill>
                <a:schemeClr val="tx2"/>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cnstCla</a:t>
            </a:r>
            <a:r>
              <a:rPr lang="en-US" altLang="zh-CN" sz="2200" b="1" dirty="0">
                <a:latin typeface="Courier New" panose="02070309020205020404" pitchFamily="49" charset="0"/>
                <a:cs typeface="Courier New" panose="02070309020205020404" pitchFamily="49" charset="0"/>
              </a:rPr>
              <a:t>(</a:t>
            </a:r>
            <a:r>
              <a:rPr lang="en-US" altLang="zh-CN" sz="2200" b="1" dirty="0" err="1">
                <a:solidFill>
                  <a:srgbClr val="0000FF"/>
                </a:solidFill>
                <a:latin typeface="Courier New" panose="02070309020205020404" pitchFamily="49" charset="0"/>
                <a:cs typeface="Courier New" panose="02070309020205020404" pitchFamily="49" charset="0"/>
              </a:rPr>
              <a:t>int</a:t>
            </a: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i</a:t>
            </a:r>
            <a:r>
              <a:rPr lang="en-US" altLang="zh-CN" sz="2200" b="1" dirty="0">
                <a:latin typeface="Courier New" panose="02070309020205020404" pitchFamily="49" charset="0"/>
                <a:cs typeface="Courier New" panose="02070309020205020404" pitchFamily="49" charset="0"/>
              </a:rPr>
              <a:t>):</a:t>
            </a:r>
            <a:r>
              <a:rPr lang="en-US" altLang="zh-CN" sz="2200" b="1" dirty="0" err="1">
                <a:latin typeface="Courier New" panose="02070309020205020404" pitchFamily="49" charset="0"/>
                <a:cs typeface="Courier New" panose="02070309020205020404" pitchFamily="49" charset="0"/>
              </a:rPr>
              <a:t>conMbr</a:t>
            </a:r>
            <a:r>
              <a:rPr lang="en-US" altLang="zh-CN" sz="2200" b="1" dirty="0">
                <a:latin typeface="Courier New" panose="02070309020205020404" pitchFamily="49" charset="0"/>
                <a:cs typeface="Courier New" panose="02070309020205020404" pitchFamily="49" charset="0"/>
              </a:rPr>
              <a:t>(</a:t>
            </a:r>
            <a:r>
              <a:rPr lang="en-US" altLang="zh-CN" sz="2200" b="1" dirty="0" err="1">
                <a:latin typeface="Courier New" panose="02070309020205020404" pitchFamily="49" charset="0"/>
                <a:cs typeface="Courier New" panose="02070309020205020404" pitchFamily="49" charset="0"/>
              </a:rPr>
              <a:t>i</a:t>
            </a:r>
            <a:r>
              <a:rPr lang="en-US" altLang="zh-CN" sz="2200" b="1" dirty="0">
                <a:latin typeface="Courier New" panose="02070309020205020404" pitchFamily="49" charset="0"/>
                <a:cs typeface="Courier New" panose="02070309020205020404" pitchFamily="49" charset="0"/>
              </a:rPr>
              <a:t>){</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初始化列表处给出初值</a:t>
            </a:r>
            <a:endParaRPr lang="zh-CN" altLang="en-US" sz="22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zh-CN" altLang="en-US" sz="2200" b="1" dirty="0">
                <a:solidFill>
                  <a:srgbClr val="0000FF"/>
                </a:solidFill>
                <a:latin typeface="Courier New" panose="02070309020205020404" pitchFamily="49" charset="0"/>
                <a:cs typeface="Courier New" panose="02070309020205020404" pitchFamily="49" charset="0"/>
              </a:rPr>
              <a:t>	  </a:t>
            </a:r>
            <a:r>
              <a:rPr lang="zh-CN" altLang="en-US" sz="2200" b="1" dirty="0">
                <a:latin typeface="Courier New" panose="02070309020205020404" pitchFamily="49" charset="0"/>
                <a:cs typeface="Courier New" panose="02070309020205020404" pitchFamily="49" charset="0"/>
              </a:rPr>
              <a:t>}</a:t>
            </a:r>
            <a:r>
              <a:rPr lang="zh-CN" altLang="en-US" sz="2200" b="1" dirty="0">
                <a:solidFill>
                  <a:srgbClr val="0000FF"/>
                </a:solidFill>
                <a:latin typeface="Courier New" panose="02070309020205020404" pitchFamily="49" charset="0"/>
                <a:cs typeface="Courier New" panose="02070309020205020404" pitchFamily="49" charset="0"/>
              </a:rPr>
              <a:t> </a:t>
            </a:r>
            <a:endParaRPr lang="zh-CN" altLang="en-US" sz="2200" b="1" dirty="0">
              <a:solidFill>
                <a:srgbClr val="0000FF"/>
              </a:solidFill>
              <a:latin typeface="Courier New" panose="02070309020205020404" pitchFamily="49" charset="0"/>
              <a:cs typeface="Courier New" panose="02070309020205020404" pitchFamily="49" charset="0"/>
            </a:endParaRPr>
          </a:p>
          <a:p>
            <a:pPr algn="just">
              <a:spcBef>
                <a:spcPts val="0"/>
              </a:spcBef>
              <a:buNone/>
            </a:pPr>
            <a:r>
              <a:rPr lang="zh-CN" altLang="en-US" sz="2200" b="1" dirty="0">
                <a:solidFill>
                  <a:srgbClr val="0000FF"/>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void </a:t>
            </a:r>
            <a:r>
              <a:rPr lang="en-US" altLang="zh-CN" sz="2200" b="1" dirty="0" err="1">
                <a:latin typeface="Courier New" panose="02070309020205020404" pitchFamily="49" charset="0"/>
                <a:cs typeface="Courier New" panose="02070309020205020404" pitchFamily="49" charset="0"/>
              </a:rPr>
              <a:t>printCon</a:t>
            </a: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a:t>
            </a:r>
            <a:r>
              <a:rPr lang="en-US" altLang="zh-CN" sz="2200" b="1" dirty="0" err="1">
                <a:latin typeface="Courier New" panose="02070309020205020404" pitchFamily="49" charset="0"/>
                <a:cs typeface="Courier New" panose="02070309020205020404" pitchFamily="49" charset="0"/>
              </a:rPr>
              <a:t>conMbr</a:t>
            </a:r>
            <a:r>
              <a:rPr lang="en-US" altLang="zh-CN" sz="2200" b="1" dirty="0">
                <a:latin typeface="Courier New" panose="02070309020205020404" pitchFamily="49" charset="0"/>
                <a:cs typeface="Courier New" panose="02070309020205020404" pitchFamily="49" charset="0"/>
              </a:rPr>
              <a:t> = "&lt;&lt;</a:t>
            </a:r>
            <a:r>
              <a:rPr lang="en-US" altLang="zh-CN" sz="2200" b="1" dirty="0" err="1">
                <a:latin typeface="Courier New" panose="02070309020205020404" pitchFamily="49" charset="0"/>
                <a:cs typeface="Courier New" panose="02070309020205020404" pitchFamily="49" charset="0"/>
              </a:rPr>
              <a:t>conMbr</a:t>
            </a:r>
            <a:r>
              <a:rPr lang="en-US" altLang="zh-CN" sz="2200" b="1" dirty="0">
                <a:latin typeface="Courier New" panose="02070309020205020404" pitchFamily="49" charset="0"/>
                <a:cs typeface="Courier New" panose="02070309020205020404" pitchFamily="49" charset="0"/>
              </a:rPr>
              <a:t>&lt;&lt;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solidFill>
                  <a:srgbClr val="0000FF"/>
                </a:solidFill>
                <a:latin typeface="Courier New" panose="02070309020205020404" pitchFamily="49" charset="0"/>
                <a:cs typeface="Courier New" panose="02070309020205020404" pitchFamily="49" charset="0"/>
              </a:rPr>
              <a:t>int</a:t>
            </a: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getCon</a:t>
            </a: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return </a:t>
            </a:r>
            <a:r>
              <a:rPr lang="en-US" altLang="zh-CN" sz="2200" b="1" dirty="0" err="1">
                <a:latin typeface="Courier New" panose="02070309020205020404" pitchFamily="49" charset="0"/>
                <a:cs typeface="Courier New" panose="02070309020205020404" pitchFamily="49" charset="0"/>
              </a:rPr>
              <a:t>conMbr</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endParaRPr lang="zh-CN" altLang="en-US" b="1"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常对象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72518" cy="5343872"/>
          </a:xfrm>
        </p:spPr>
        <p:txBody>
          <a:bodyPr/>
          <a:lstStyle/>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void </a:t>
            </a:r>
            <a:r>
              <a:rPr lang="en-US" altLang="zh-CN" sz="2200" b="1" dirty="0" err="1">
                <a:latin typeface="Courier New" panose="02070309020205020404" pitchFamily="49" charset="0"/>
                <a:cs typeface="Courier New" panose="02070309020205020404" pitchFamily="49" charset="0"/>
              </a:rPr>
              <a:t>processCon</a:t>
            </a: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 In </a:t>
            </a:r>
            <a:r>
              <a:rPr lang="en-US" altLang="zh-CN" sz="2200" b="1" dirty="0" err="1">
                <a:latin typeface="Courier New" panose="02070309020205020404" pitchFamily="49" charset="0"/>
                <a:cs typeface="Courier New" panose="02070309020205020404" pitchFamily="49" charset="0"/>
              </a:rPr>
              <a:t>processCon</a:t>
            </a:r>
            <a:r>
              <a:rPr lang="en-US" altLang="zh-CN" sz="2200" b="1" dirty="0">
                <a:latin typeface="Courier New" panose="02070309020205020404" pitchFamily="49" charset="0"/>
                <a:cs typeface="Courier New" panose="02070309020205020404" pitchFamily="49" charset="0"/>
              </a:rPr>
              <a:t> --"&lt;&lt;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solidFill>
                  <a:srgbClr val="0000FF"/>
                </a:solidFill>
                <a:latin typeface="Courier New" panose="02070309020205020404" pitchFamily="49" charset="0"/>
                <a:cs typeface="Courier New" panose="02070309020205020404" pitchFamily="49" charset="0"/>
              </a:rPr>
              <a:t>int</a:t>
            </a: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x=2*conMbr+1;</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&lt;&lt;"x = 2*conMbr+1 = "&lt;&lt;x&lt;&lt;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B050"/>
                </a:solidFill>
                <a:latin typeface="Courier New" panose="02070309020205020404" pitchFamily="49" charset="0"/>
                <a:cs typeface="Courier New" panose="02070309020205020404" pitchFamily="49" charset="0"/>
              </a:rPr>
              <a:t>//</a:t>
            </a:r>
            <a:r>
              <a:rPr lang="en-US" altLang="zh-CN" sz="2200" b="1" dirty="0" err="1">
                <a:solidFill>
                  <a:srgbClr val="00B050"/>
                </a:solidFill>
                <a:latin typeface="Courier New" panose="02070309020205020404" pitchFamily="49" charset="0"/>
                <a:cs typeface="Courier New" panose="02070309020205020404" pitchFamily="49" charset="0"/>
              </a:rPr>
              <a:t>conMbr</a:t>
            </a:r>
            <a:r>
              <a:rPr lang="en-US" altLang="zh-CN" sz="2200" b="1" dirty="0">
                <a:solidFill>
                  <a:srgbClr val="00B050"/>
                </a:solidFill>
                <a:latin typeface="Courier New" panose="02070309020205020404" pitchFamily="49" charset="0"/>
                <a:cs typeface="Courier New" panose="02070309020205020404" pitchFamily="49" charset="0"/>
              </a:rPr>
              <a:t>++;//ERR! </a:t>
            </a:r>
            <a:r>
              <a:rPr lang="zh-CN" altLang="en-US" sz="2200" b="1" dirty="0">
                <a:solidFill>
                  <a:srgbClr val="00B050"/>
                </a:solidFill>
                <a:latin typeface="Courier New" panose="02070309020205020404" pitchFamily="49" charset="0"/>
                <a:cs typeface="Courier New" panose="02070309020205020404" pitchFamily="49" charset="0"/>
              </a:rPr>
              <a:t>不能更改常量数据成员</a:t>
            </a:r>
            <a:r>
              <a:rPr lang="en-US" altLang="zh-CN" sz="2200" b="1" dirty="0" err="1">
                <a:solidFill>
                  <a:srgbClr val="00B050"/>
                </a:solidFill>
                <a:latin typeface="Courier New" panose="02070309020205020404" pitchFamily="49" charset="0"/>
                <a:cs typeface="Courier New" panose="02070309020205020404" pitchFamily="49" charset="0"/>
              </a:rPr>
              <a:t>conMbr</a:t>
            </a:r>
            <a:r>
              <a:rPr lang="zh-CN" altLang="en-US" sz="2200" b="1" dirty="0">
                <a:solidFill>
                  <a:srgbClr val="00B050"/>
                </a:solidFill>
                <a:latin typeface="Courier New" panose="02070309020205020404" pitchFamily="49" charset="0"/>
                <a:cs typeface="Courier New" panose="02070309020205020404" pitchFamily="49" charset="0"/>
              </a:rPr>
              <a:t>的值</a:t>
            </a:r>
            <a:endParaRPr lang="zh-CN" altLang="en-US" sz="22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zh-CN" altLang="en-US" sz="2200" b="1" dirty="0">
                <a:solidFill>
                  <a:srgbClr val="0000FF"/>
                </a:solidFill>
                <a:latin typeface="Courier New" panose="02070309020205020404" pitchFamily="49" charset="0"/>
                <a:cs typeface="Courier New" panose="02070309020205020404" pitchFamily="49" charset="0"/>
              </a:rPr>
              <a:t>	</a:t>
            </a:r>
            <a:r>
              <a:rPr lang="zh-CN" altLang="en-US" sz="2200" b="1" dirty="0">
                <a:latin typeface="Courier New" panose="02070309020205020404" pitchFamily="49" charset="0"/>
                <a:cs typeface="Courier New" panose="02070309020205020404" pitchFamily="49" charset="0"/>
              </a:rPr>
              <a:t>}</a:t>
            </a:r>
            <a:endParaRPr lang="zh-CN" altLang="en-US" sz="2200" b="1" dirty="0">
              <a:latin typeface="Courier New" panose="02070309020205020404" pitchFamily="49" charset="0"/>
              <a:cs typeface="Courier New" panose="02070309020205020404" pitchFamily="49" charset="0"/>
            </a:endParaRPr>
          </a:p>
          <a:p>
            <a:pPr algn="just">
              <a:spcBef>
                <a:spcPts val="0"/>
              </a:spcBef>
              <a:buNone/>
            </a:pPr>
            <a:r>
              <a:rPr lang="zh-CN" altLang="en-US" sz="2200" b="1" dirty="0">
                <a:latin typeface="Courier New" panose="02070309020205020404" pitchFamily="49" charset="0"/>
                <a:cs typeface="Courier New" panose="02070309020205020404" pitchFamily="49" charset="0"/>
              </a:rPr>
              <a:t>}; </a:t>
            </a:r>
            <a:endParaRPr lang="zh-CN" altLang="en-US"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void </a:t>
            </a:r>
            <a:r>
              <a:rPr lang="en-US" altLang="zh-CN" sz="2200" b="1" dirty="0">
                <a:latin typeface="Courier New" panose="02070309020205020404" pitchFamily="49" charset="0"/>
                <a:cs typeface="Courier New" panose="02070309020205020404" pitchFamily="49" charset="0"/>
              </a:rPr>
              <a:t>main()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cnstCla</a:t>
            </a:r>
            <a:r>
              <a:rPr lang="en-US" altLang="zh-CN" sz="2200" b="1" dirty="0">
                <a:latin typeface="Courier New" panose="02070309020205020404" pitchFamily="49" charset="0"/>
                <a:cs typeface="Courier New" panose="02070309020205020404" pitchFamily="49" charset="0"/>
              </a:rPr>
              <a:t> ob1(123), ob2(88);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以123和66为初值调用构造函数，给对象的常量数据成员赋值</a:t>
            </a:r>
            <a:endParaRPr lang="zh-CN" altLang="en-US" sz="22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zh-CN" altLang="en-US" sz="2200" b="1" dirty="0">
                <a:solidFill>
                  <a:srgbClr val="0000FF"/>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ob1.printCon();</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&lt;&lt;"ob2.getCon() = "&lt;&lt;ob2.getCon()&lt;&lt;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ob2.processCon();</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a:t>
            </a:r>
            <a:endParaRPr lang="zh-CN" altLang="en-US" sz="22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常对象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4784"/>
            <a:ext cx="8229600" cy="4944591"/>
          </a:xfrm>
        </p:spPr>
        <p:txBody>
          <a:bodyPr/>
          <a:lstStyle/>
          <a:p>
            <a:pPr algn="just">
              <a:lnSpc>
                <a:spcPct val="80000"/>
              </a:lnSpc>
              <a:buNone/>
            </a:pPr>
            <a:r>
              <a:rPr lang="zh-CN" altLang="en-US" dirty="0">
                <a:solidFill>
                  <a:schemeClr val="accent6">
                    <a:lumMod val="75000"/>
                  </a:schemeClr>
                </a:solidFill>
              </a:rPr>
              <a:t>程序执行后，屏幕显示结果为：</a:t>
            </a:r>
            <a:endParaRPr lang="zh-CN" altLang="en-US" dirty="0">
              <a:solidFill>
                <a:schemeClr val="accent6">
                  <a:lumMod val="75000"/>
                </a:schemeClr>
              </a:solidFill>
            </a:endParaRPr>
          </a:p>
          <a:p>
            <a:pPr algn="just">
              <a:lnSpc>
                <a:spcPct val="80000"/>
              </a:lnSpc>
              <a:buNone/>
            </a:pPr>
            <a:r>
              <a:rPr lang="en-US" altLang="zh-CN" b="1" dirty="0" err="1">
                <a:latin typeface="Courier New" panose="02070309020205020404" pitchFamily="49" charset="0"/>
                <a:cs typeface="Courier New" panose="02070309020205020404" pitchFamily="49" charset="0"/>
              </a:rPr>
              <a:t>conMbr</a:t>
            </a:r>
            <a:r>
              <a:rPr lang="en-US" altLang="zh-CN" b="1" dirty="0">
                <a:latin typeface="Courier New" panose="02070309020205020404" pitchFamily="49" charset="0"/>
                <a:cs typeface="Courier New" panose="02070309020205020404" pitchFamily="49" charset="0"/>
              </a:rPr>
              <a:t> = 123</a:t>
            </a:r>
            <a:endParaRPr lang="en-US" altLang="zh-CN" b="1" dirty="0">
              <a:latin typeface="Courier New" panose="02070309020205020404" pitchFamily="49" charset="0"/>
              <a:cs typeface="Courier New" panose="02070309020205020404" pitchFamily="49" charset="0"/>
            </a:endParaRPr>
          </a:p>
          <a:p>
            <a:pPr algn="just">
              <a:lnSpc>
                <a:spcPct val="80000"/>
              </a:lnSpc>
              <a:buNone/>
            </a:pPr>
            <a:r>
              <a:rPr lang="en-US" altLang="zh-CN" b="1" dirty="0">
                <a:latin typeface="Courier New" panose="02070309020205020404" pitchFamily="49" charset="0"/>
                <a:cs typeface="Courier New" panose="02070309020205020404" pitchFamily="49" charset="0"/>
              </a:rPr>
              <a:t>ob2.getCon() = 88</a:t>
            </a:r>
            <a:endParaRPr lang="en-US" altLang="zh-CN" b="1" dirty="0">
              <a:latin typeface="Courier New" panose="02070309020205020404" pitchFamily="49" charset="0"/>
              <a:cs typeface="Courier New" panose="02070309020205020404" pitchFamily="49" charset="0"/>
            </a:endParaRPr>
          </a:p>
          <a:p>
            <a:pPr algn="just">
              <a:lnSpc>
                <a:spcPct val="80000"/>
              </a:lnSpc>
              <a:buNone/>
            </a:pPr>
            <a:r>
              <a:rPr lang="en-US" altLang="zh-CN" b="1" dirty="0">
                <a:latin typeface="Courier New" panose="02070309020205020404" pitchFamily="49" charset="0"/>
                <a:cs typeface="Courier New" panose="02070309020205020404" pitchFamily="49" charset="0"/>
              </a:rPr>
              <a:t>-- In </a:t>
            </a:r>
            <a:r>
              <a:rPr lang="en-US" altLang="zh-CN" b="1" dirty="0" err="1">
                <a:latin typeface="Courier New" panose="02070309020205020404" pitchFamily="49" charset="0"/>
                <a:cs typeface="Courier New" panose="02070309020205020404" pitchFamily="49" charset="0"/>
              </a:rPr>
              <a:t>processCon</a:t>
            </a:r>
            <a:r>
              <a:rPr lang="en-US" altLang="zh-CN" b="1" dirty="0">
                <a:latin typeface="Courier New" panose="02070309020205020404" pitchFamily="49" charset="0"/>
                <a:cs typeface="Courier New" panose="02070309020205020404" pitchFamily="49" charset="0"/>
              </a:rPr>
              <a:t> --</a:t>
            </a:r>
            <a:endParaRPr lang="en-US" altLang="zh-CN" b="1" dirty="0">
              <a:latin typeface="Courier New" panose="02070309020205020404" pitchFamily="49" charset="0"/>
              <a:cs typeface="Courier New" panose="02070309020205020404" pitchFamily="49" charset="0"/>
            </a:endParaRPr>
          </a:p>
          <a:p>
            <a:pPr algn="just">
              <a:lnSpc>
                <a:spcPct val="80000"/>
              </a:lnSpc>
              <a:buNone/>
            </a:pPr>
            <a:r>
              <a:rPr lang="en-US" altLang="zh-CN" b="1" dirty="0">
                <a:latin typeface="Courier New" panose="02070309020205020404" pitchFamily="49" charset="0"/>
                <a:cs typeface="Courier New" panose="02070309020205020404" pitchFamily="49" charset="0"/>
              </a:rPr>
              <a:t>x = 2*conMbr+1 = 177</a:t>
            </a:r>
            <a:endParaRPr lang="zh-CN" altLang="en-US" b="1"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常对象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常量函数成员只有权读取相应对象的内容，但无权修改它们。</a:t>
            </a:r>
            <a:endParaRPr lang="en-US" altLang="zh-CN" dirty="0"/>
          </a:p>
          <a:p>
            <a:pPr lvl="1"/>
            <a:r>
              <a:rPr lang="zh-CN" altLang="en-US" dirty="0"/>
              <a:t>说明格式</a:t>
            </a:r>
            <a:endParaRPr lang="en-US" altLang="zh-CN" dirty="0"/>
          </a:p>
          <a:p>
            <a:pPr lvl="1">
              <a:buNone/>
            </a:pPr>
            <a:r>
              <a:rPr lang="zh-CN" altLang="en-US" dirty="0">
                <a:latin typeface="Courier New" panose="02070309020205020404" pitchFamily="49" charset="0"/>
                <a:cs typeface="Courier New" panose="02070309020205020404" pitchFamily="49" charset="0"/>
              </a:rPr>
              <a:t>&lt;类型说明符&gt; &lt;函数名&gt; ( &lt;参数表&gt; ) </a:t>
            </a:r>
            <a:r>
              <a:rPr lang="en-US" altLang="zh-CN" b="1" dirty="0">
                <a:solidFill>
                  <a:srgbClr val="0000FF"/>
                </a:solidFill>
                <a:latin typeface="Courier New" panose="02070309020205020404" pitchFamily="49" charset="0"/>
                <a:cs typeface="Courier New" panose="02070309020205020404" pitchFamily="49" charset="0"/>
              </a:rPr>
              <a:t>const</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lvl="1">
              <a:lnSpc>
                <a:spcPct val="80000"/>
              </a:lnSpc>
            </a:pPr>
            <a:r>
              <a:rPr lang="zh-CN" altLang="en-US" dirty="0"/>
              <a:t>定义格式</a:t>
            </a:r>
            <a:endParaRPr lang="en-US" altLang="zh-CN" dirty="0"/>
          </a:p>
          <a:p>
            <a:pPr lvl="1">
              <a:buNone/>
            </a:pPr>
            <a:r>
              <a:rPr lang="zh-CN" altLang="en-US" dirty="0">
                <a:latin typeface="Courier New" panose="02070309020205020404" pitchFamily="49" charset="0"/>
                <a:cs typeface="Courier New" panose="02070309020205020404" pitchFamily="49" charset="0"/>
              </a:rPr>
              <a:t>&lt;类型说明符&gt; &lt;函数名&gt; ( &lt;参数表&gt; ) </a:t>
            </a:r>
            <a:r>
              <a:rPr lang="en-US" altLang="zh-CN" b="1" dirty="0">
                <a:solidFill>
                  <a:srgbClr val="0000FF"/>
                </a:solidFill>
                <a:latin typeface="Courier New" panose="02070309020205020404" pitchFamily="49" charset="0"/>
                <a:cs typeface="Courier New" panose="02070309020205020404" pitchFamily="49" charset="0"/>
              </a:rPr>
              <a:t>const</a:t>
            </a:r>
            <a:endParaRPr lang="en-US" altLang="zh-CN" b="1" dirty="0">
              <a:solidFill>
                <a:srgbClr val="0000FF"/>
              </a:solidFill>
              <a:latin typeface="Courier New" panose="02070309020205020404" pitchFamily="49" charset="0"/>
              <a:cs typeface="Courier New" panose="02070309020205020404" pitchFamily="49" charset="0"/>
            </a:endParaRPr>
          </a:p>
          <a:p>
            <a:pPr lvl="1">
              <a:buNone/>
            </a:pPr>
            <a:r>
              <a:rPr lang="en-US" altLang="zh-CN" dirty="0">
                <a:latin typeface="Courier New" panose="02070309020205020404" pitchFamily="49" charset="0"/>
                <a:cs typeface="Courier New" panose="02070309020205020404" pitchFamily="49" charset="0"/>
              </a:rPr>
              <a:t>{&lt;</a:t>
            </a:r>
            <a:r>
              <a:rPr lang="zh-CN" altLang="en-US" dirty="0">
                <a:latin typeface="Courier New" panose="02070309020205020404" pitchFamily="49" charset="0"/>
                <a:cs typeface="Courier New" panose="02070309020205020404" pitchFamily="49" charset="0"/>
              </a:rPr>
              <a:t>函数体</a:t>
            </a:r>
            <a:r>
              <a:rPr lang="en-US" altLang="zh-CN" dirty="0">
                <a:latin typeface="Courier New" panose="02070309020205020404" pitchFamily="49" charset="0"/>
                <a:cs typeface="Courier New" panose="02070309020205020404" pitchFamily="49" charset="0"/>
              </a:rPr>
              <a:t>&gt;}</a:t>
            </a:r>
            <a:endParaRPr lang="en-US" altLang="zh-CN" dirty="0">
              <a:latin typeface="Courier New" panose="02070309020205020404" pitchFamily="49" charset="0"/>
              <a:cs typeface="Courier New" panose="02070309020205020404" pitchFamily="49" charset="0"/>
            </a:endParaRPr>
          </a:p>
          <a:p>
            <a:pPr algn="just">
              <a:lnSpc>
                <a:spcPct val="80000"/>
              </a:lnSpc>
              <a:buNone/>
            </a:pPr>
            <a:r>
              <a:rPr lang="en-US" altLang="zh-CN" dirty="0">
                <a:solidFill>
                  <a:srgbClr val="0000FF"/>
                </a:solidFill>
                <a:latin typeface="Times New Roman" panose="02020603050405020304" pitchFamily="18" charset="0"/>
              </a:rPr>
              <a:t> 	</a:t>
            </a:r>
            <a:endParaRPr lang="en-US" altLang="zh-CN" dirty="0">
              <a:solidFill>
                <a:srgbClr val="0000FF"/>
              </a:solidFill>
              <a:latin typeface="Times New Roman" panose="02020603050405020304" pitchFamily="18" charset="0"/>
            </a:endParaRPr>
          </a:p>
          <a:p>
            <a:pPr algn="just">
              <a:lnSpc>
                <a:spcPct val="80000"/>
              </a:lnSpc>
              <a:buNone/>
            </a:pPr>
            <a:r>
              <a:rPr lang="en-US" altLang="zh-CN" dirty="0">
                <a:solidFill>
                  <a:srgbClr val="0000FF"/>
                </a:solidFill>
                <a:latin typeface="Times New Roman" panose="02020603050405020304" pitchFamily="18" charset="0"/>
              </a:rPr>
              <a:t>	</a:t>
            </a:r>
            <a:r>
              <a:rPr lang="zh-CN" altLang="en-US" dirty="0"/>
              <a:t>常对象</a:t>
            </a:r>
            <a:r>
              <a:rPr lang="zh-CN" altLang="en-US" dirty="0">
                <a:solidFill>
                  <a:srgbClr val="FF0000"/>
                </a:solidFill>
              </a:rPr>
              <a:t>可以调用</a:t>
            </a:r>
            <a:r>
              <a:rPr lang="zh-CN" altLang="en-US" dirty="0"/>
              <a:t>常量函数成员</a:t>
            </a:r>
            <a:endParaRPr lang="zh-CN" altLang="en-US" dirty="0"/>
          </a:p>
        </p:txBody>
      </p:sp>
      <p:sp>
        <p:nvSpPr>
          <p:cNvPr id="3" name="标题 2"/>
          <p:cNvSpPr>
            <a:spLocks noGrp="1"/>
          </p:cNvSpPr>
          <p:nvPr>
            <p:ph type="title"/>
          </p:nvPr>
        </p:nvSpPr>
        <p:spPr/>
        <p:txBody>
          <a:bodyPr/>
          <a:lstStyle/>
          <a:p>
            <a:r>
              <a:rPr lang="zh-CN" altLang="en-US" dirty="0"/>
              <a:t>常量函数成员</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常对象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52736"/>
            <a:ext cx="8229600" cy="5376639"/>
          </a:xfrm>
        </p:spPr>
        <p:txBody>
          <a:bodyPr/>
          <a:lstStyle/>
          <a:p>
            <a:r>
              <a:rPr lang="zh-CN" altLang="en-US" dirty="0"/>
              <a:t>将</a:t>
            </a:r>
            <a:r>
              <a:rPr lang="en-US" altLang="zh-CN" dirty="0">
                <a:solidFill>
                  <a:srgbClr val="C00000"/>
                </a:solidFill>
              </a:rPr>
              <a:t>【</a:t>
            </a:r>
            <a:r>
              <a:rPr lang="zh-CN" altLang="en-US" dirty="0">
                <a:solidFill>
                  <a:srgbClr val="C00000"/>
                </a:solidFill>
              </a:rPr>
              <a:t>例</a:t>
            </a:r>
            <a:r>
              <a:rPr lang="en-US" altLang="zh-CN" dirty="0">
                <a:solidFill>
                  <a:srgbClr val="C00000"/>
                </a:solidFill>
              </a:rPr>
              <a:t>7.10】</a:t>
            </a:r>
            <a:r>
              <a:rPr lang="zh-CN" altLang="en-US" dirty="0"/>
              <a:t>中的</a:t>
            </a:r>
            <a:r>
              <a:rPr lang="en-US" altLang="zh-CN" dirty="0"/>
              <a:t>print</a:t>
            </a:r>
            <a:r>
              <a:rPr lang="zh-CN" altLang="en-US" dirty="0"/>
              <a:t>成员函数改写为：</a:t>
            </a:r>
            <a:endParaRPr lang="en-US" altLang="zh-CN" dirty="0"/>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print()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"length="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"width="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"height="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pPr marL="0" indent="0">
              <a:buNone/>
            </a:pP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endParaRPr lang="zh-CN" altLang="en-US" dirty="0"/>
          </a:p>
        </p:txBody>
      </p:sp>
      <p:sp>
        <p:nvSpPr>
          <p:cNvPr id="5" name="矩形 4"/>
          <p:cNvSpPr/>
          <p:nvPr/>
        </p:nvSpPr>
        <p:spPr>
          <a:xfrm>
            <a:off x="899592" y="4235603"/>
            <a:ext cx="7848872" cy="1938992"/>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myBox_const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latin typeface="Courier New" panose="02070309020205020404" pitchFamily="49" charset="0"/>
                <a:ea typeface="新宋体" panose="02010609030101010101" pitchFamily="49" charset="-122"/>
                <a:cs typeface="Courier New" panose="02070309020205020404" pitchFamily="49" charset="0"/>
              </a:rPr>
              <a:t>myBox_const.print</a:t>
            </a:r>
            <a:r>
              <a:rPr lang="en-US" altLang="zh-CN" sz="24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//correct!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常对象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p:nvPr/>
        </p:nvGrpSpPr>
        <p:grpSpPr bwMode="auto">
          <a:xfrm>
            <a:off x="1643063" y="1916832"/>
            <a:ext cx="5356225" cy="1729852"/>
            <a:chOff x="1643042" y="1339883"/>
            <a:chExt cx="5356246" cy="1729860"/>
          </a:xfrm>
        </p:grpSpPr>
        <p:sp>
          <p:nvSpPr>
            <p:cNvPr id="14" name="五边形 13"/>
            <p:cNvSpPr/>
            <p:nvPr/>
          </p:nvSpPr>
          <p:spPr bwMode="auto">
            <a:xfrm flipH="1">
              <a:off x="2041506" y="133988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16" name="五边形 15"/>
            <p:cNvSpPr/>
            <p:nvPr/>
          </p:nvSpPr>
          <p:spPr bwMode="auto">
            <a:xfrm flipH="1">
              <a:off x="2041506" y="227599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 name="组合 19"/>
            <p:cNvGrpSpPr/>
            <p:nvPr/>
          </p:nvGrpSpPr>
          <p:grpSpPr bwMode="auto">
            <a:xfrm>
              <a:off x="1643042" y="1339883"/>
              <a:ext cx="792165" cy="788992"/>
              <a:chOff x="854055" y="696941"/>
              <a:chExt cx="792165" cy="788992"/>
            </a:xfrm>
          </p:grpSpPr>
          <p:sp>
            <p:nvSpPr>
              <p:cNvPr id="27" name="椭圆 26"/>
              <p:cNvSpPr>
                <a:spLocks noChangeAspect="1"/>
              </p:cNvSpPr>
              <p:nvPr/>
            </p:nvSpPr>
            <p:spPr bwMode="auto">
              <a:xfrm>
                <a:off x="857230" y="696941"/>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1" cstate="print"/>
              <a:srcRect/>
              <a:stretch>
                <a:fillRect/>
              </a:stretch>
            </p:blipFill>
            <p:spPr bwMode="auto">
              <a:xfrm>
                <a:off x="854055" y="696941"/>
                <a:ext cx="788987" cy="788988"/>
              </a:xfrm>
              <a:prstGeom prst="rect">
                <a:avLst/>
              </a:prstGeom>
              <a:noFill/>
              <a:ln w="9525">
                <a:noFill/>
                <a:miter lim="800000"/>
                <a:headEnd/>
                <a:tailEnd/>
              </a:ln>
            </p:spPr>
          </p:pic>
        </p:grpSp>
        <p:grpSp>
          <p:nvGrpSpPr>
            <p:cNvPr id="5" name="组合 28"/>
            <p:cNvGrpSpPr/>
            <p:nvPr/>
          </p:nvGrpSpPr>
          <p:grpSpPr bwMode="auto">
            <a:xfrm>
              <a:off x="1643042" y="2275990"/>
              <a:ext cx="792165" cy="788992"/>
              <a:chOff x="854055" y="-224340"/>
              <a:chExt cx="792165" cy="788992"/>
            </a:xfrm>
          </p:grpSpPr>
          <p:sp>
            <p:nvSpPr>
              <p:cNvPr id="30" name="椭圆 29"/>
              <p:cNvSpPr>
                <a:spLocks noChangeAspect="1"/>
              </p:cNvSpPr>
              <p:nvPr/>
            </p:nvSpPr>
            <p:spPr bwMode="auto">
              <a:xfrm>
                <a:off x="857230" y="-224339"/>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1" cstate="print"/>
              <a:srcRect/>
              <a:stretch>
                <a:fillRect/>
              </a:stretch>
            </p:blipFill>
            <p:spPr bwMode="auto">
              <a:xfrm>
                <a:off x="854055" y="-224340"/>
                <a:ext cx="788987" cy="788988"/>
              </a:xfrm>
              <a:prstGeom prst="rect">
                <a:avLst/>
              </a:prstGeom>
              <a:noFill/>
              <a:ln w="9525">
                <a:noFill/>
                <a:miter lim="800000"/>
                <a:headEnd/>
                <a:tailEnd/>
              </a:ln>
            </p:spPr>
          </p:pic>
        </p:grpSp>
      </p:grpSp>
      <p:grpSp>
        <p:nvGrpSpPr>
          <p:cNvPr id="22" name="组合 34"/>
          <p:cNvGrpSpPr/>
          <p:nvPr/>
        </p:nvGrpSpPr>
        <p:grpSpPr bwMode="auto">
          <a:xfrm>
            <a:off x="1641600" y="980731"/>
            <a:ext cx="5356225" cy="5472605"/>
            <a:chOff x="1643042" y="3212102"/>
            <a:chExt cx="5356246" cy="5472613"/>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2" name="组合 28"/>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1"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51720" y="472673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3736" y="4694564"/>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面向对象程序设计思想</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类的定义与对象的说明</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构造函数与析构函数</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5" name="五边形 15"/>
          <p:cNvSpPr/>
          <p:nvPr/>
        </p:nvSpPr>
        <p:spPr bwMode="auto">
          <a:xfrm flipH="1">
            <a:off x="2051720" y="3789040"/>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46" name="椭圆 45"/>
          <p:cNvSpPr>
            <a:spLocks noChangeAspect="1"/>
          </p:cNvSpPr>
          <p:nvPr/>
        </p:nvSpPr>
        <p:spPr bwMode="auto">
          <a:xfrm>
            <a:off x="1622847" y="3789040"/>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p:cNvPicPr>
            <a:picLocks noChangeAspect="1"/>
          </p:cNvPicPr>
          <p:nvPr/>
        </p:nvPicPr>
        <p:blipFill>
          <a:blip r:embed="rId1" cstate="print"/>
          <a:srcRect/>
          <a:stretch>
            <a:fillRect/>
          </a:stretch>
        </p:blipFill>
        <p:spPr bwMode="auto">
          <a:xfrm>
            <a:off x="1622847" y="3789040"/>
            <a:ext cx="788984" cy="788985"/>
          </a:xfrm>
          <a:prstGeom prst="rect">
            <a:avLst/>
          </a:prstGeom>
          <a:noFill/>
          <a:ln w="9525">
            <a:noFill/>
            <a:miter lim="800000"/>
            <a:headEnd/>
            <a:tailEnd/>
          </a:ln>
        </p:spPr>
      </p:pic>
      <p:sp>
        <p:nvSpPr>
          <p:cNvPr id="55" name="TextBox 46"/>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友元</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56" name="TextBox 46"/>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静态成员</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57" name="椭圆 56"/>
          <p:cNvSpPr>
            <a:spLocks noChangeAspect="1"/>
          </p:cNvSpPr>
          <p:nvPr/>
        </p:nvSpPr>
        <p:spPr bwMode="auto">
          <a:xfrm>
            <a:off x="1644775" y="5664347"/>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p:cNvPicPr>
            <a:picLocks noChangeAspect="1"/>
          </p:cNvPicPr>
          <p:nvPr/>
        </p:nvPicPr>
        <p:blipFill>
          <a:blip r:embed="rId1" cstate="print"/>
          <a:srcRect/>
          <a:stretch>
            <a:fillRect/>
          </a:stretch>
        </p:blipFill>
        <p:spPr bwMode="auto">
          <a:xfrm>
            <a:off x="1643063" y="5664349"/>
            <a:ext cx="788984" cy="788987"/>
          </a:xfrm>
          <a:prstGeom prst="rect">
            <a:avLst/>
          </a:prstGeom>
          <a:noFill/>
          <a:ln w="9525">
            <a:noFill/>
            <a:miter lim="800000"/>
            <a:headEnd/>
            <a:tailEnd/>
          </a:ln>
        </p:spPr>
      </p:pic>
      <p:sp>
        <p:nvSpPr>
          <p:cNvPr id="63" name="矩形 6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类的静态成员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4" name="矩形 6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5" name="矩形 6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40"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常对象与常量成员</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4" name="矩形 4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1" name="矩形 5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类的静态成员</a:t>
            </a:r>
            <a:endParaRPr lang="zh-CN" altLang="en-US" dirty="0"/>
          </a:p>
        </p:txBody>
      </p:sp>
      <p:sp>
        <p:nvSpPr>
          <p:cNvPr id="3" name="内容占位符 2"/>
          <p:cNvSpPr>
            <a:spLocks noGrp="1"/>
          </p:cNvSpPr>
          <p:nvPr>
            <p:ph idx="1"/>
          </p:nvPr>
        </p:nvSpPr>
        <p:spPr/>
        <p:txBody>
          <a:bodyPr/>
          <a:lstStyle/>
          <a:p>
            <a:r>
              <a:rPr lang="zh-CN" altLang="en-US" dirty="0"/>
              <a:t>由关键字</a:t>
            </a:r>
            <a:r>
              <a:rPr lang="en-US" altLang="zh-CN" b="1" dirty="0">
                <a:solidFill>
                  <a:srgbClr val="0000FF"/>
                </a:solidFill>
                <a:latin typeface="Courier New" panose="02070309020205020404" pitchFamily="49" charset="0"/>
                <a:cs typeface="Courier New" panose="02070309020205020404" pitchFamily="49" charset="0"/>
              </a:rPr>
              <a:t>static</a:t>
            </a:r>
            <a:r>
              <a:rPr lang="zh-CN" altLang="en-US" dirty="0"/>
              <a:t>修饰的类成员说明称为类的静态成员。</a:t>
            </a:r>
            <a:endParaRPr lang="en-US" altLang="zh-CN" dirty="0"/>
          </a:p>
          <a:p>
            <a:pPr lvl="1"/>
            <a:r>
              <a:rPr lang="zh-CN" altLang="en-US" dirty="0"/>
              <a:t>静态数据成员</a:t>
            </a:r>
            <a:endParaRPr lang="en-US" altLang="zh-CN" dirty="0"/>
          </a:p>
          <a:p>
            <a:pPr lvl="1"/>
            <a:r>
              <a:rPr lang="zh-CN" altLang="en-US" dirty="0"/>
              <a:t>静态函数成员</a:t>
            </a:r>
            <a:endParaRPr lang="en-US" altLang="zh-CN" dirty="0"/>
          </a:p>
          <a:p>
            <a:r>
              <a:rPr lang="zh-CN" altLang="en-US" dirty="0"/>
              <a:t>类的静态成员为其所有对象所共享，不管有多少对象，静态成员都只有一份存于公用内存中</a:t>
            </a:r>
            <a:endParaRPr lang="en-US" altLang="zh-CN" dirty="0"/>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类的静态成员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6" name="矩形 15">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静态数据成员</a:t>
            </a:r>
            <a:endParaRPr lang="zh-CN" altLang="en-US" dirty="0"/>
          </a:p>
        </p:txBody>
      </p:sp>
      <p:sp>
        <p:nvSpPr>
          <p:cNvPr id="3" name="内容占位符 2"/>
          <p:cNvSpPr>
            <a:spLocks noGrp="1"/>
          </p:cNvSpPr>
          <p:nvPr>
            <p:ph idx="1"/>
          </p:nvPr>
        </p:nvSpPr>
        <p:spPr/>
        <p:txBody>
          <a:bodyPr/>
          <a:lstStyle/>
          <a:p>
            <a:pPr>
              <a:lnSpc>
                <a:spcPct val="110000"/>
              </a:lnSpc>
            </a:pPr>
            <a:r>
              <a:rPr lang="zh-CN" altLang="en-US" dirty="0"/>
              <a:t>类的静态数据成员为该类的所有对象所共享。</a:t>
            </a:r>
            <a:endParaRPr lang="zh-CN" altLang="en-US" dirty="0"/>
          </a:p>
          <a:p>
            <a:pPr>
              <a:lnSpc>
                <a:spcPct val="110000"/>
              </a:lnSpc>
            </a:pPr>
            <a:r>
              <a:rPr lang="zh-CN" altLang="en-US" dirty="0"/>
              <a:t>在类定义中对静态数据成员进行说明</a:t>
            </a:r>
            <a:endParaRPr lang="en-US" altLang="zh-CN" dirty="0"/>
          </a:p>
          <a:p>
            <a:pPr>
              <a:lnSpc>
                <a:spcPct val="110000"/>
              </a:lnSpc>
            </a:pPr>
            <a:r>
              <a:rPr lang="zh-CN" altLang="en-US" dirty="0"/>
              <a:t>必须在</a:t>
            </a:r>
            <a:r>
              <a:rPr lang="zh-CN" altLang="en-US" dirty="0">
                <a:solidFill>
                  <a:srgbClr val="FF0000"/>
                </a:solidFill>
              </a:rPr>
              <a:t>类外</a:t>
            </a:r>
            <a:r>
              <a:rPr lang="zh-CN" altLang="en-US" u="sng" dirty="0">
                <a:solidFill>
                  <a:srgbClr val="FF0000"/>
                </a:solidFill>
              </a:rPr>
              <a:t>文件作用域</a:t>
            </a:r>
            <a:r>
              <a:rPr lang="zh-CN" altLang="en-US" dirty="0"/>
              <a:t>中的某个地方对静态数据成员赋初值（且要按如下的格式）：</a:t>
            </a:r>
            <a:endParaRPr lang="zh-CN" altLang="en-US" dirty="0"/>
          </a:p>
          <a:p>
            <a:pPr lvl="1" algn="ctr">
              <a:lnSpc>
                <a:spcPct val="110000"/>
              </a:lnSpc>
              <a:buNone/>
            </a:pPr>
            <a:r>
              <a:rPr lang="zh-CN" altLang="en-US" dirty="0">
                <a:latin typeface="Courier New" panose="02070309020205020404" pitchFamily="49" charset="0"/>
                <a:cs typeface="Courier New" panose="02070309020205020404" pitchFamily="49" charset="0"/>
              </a:rPr>
              <a:t>&lt;类型&gt; &lt;类名&gt;::&lt;静态数据成员&gt; = &lt;初值&gt;;</a:t>
            </a:r>
            <a:endParaRPr lang="en-US" altLang="zh-CN" dirty="0">
              <a:latin typeface="Courier New" panose="02070309020205020404" pitchFamily="49" charset="0"/>
              <a:cs typeface="Courier New" panose="02070309020205020404" pitchFamily="49" charset="0"/>
            </a:endParaRPr>
          </a:p>
          <a:p>
            <a:pPr>
              <a:lnSpc>
                <a:spcPct val="110000"/>
              </a:lnSpc>
            </a:pPr>
            <a:r>
              <a:rPr lang="zh-CN" altLang="en-US" dirty="0"/>
              <a:t>访问静态数据成员有三种方式</a:t>
            </a:r>
            <a:endParaRPr lang="en-US" altLang="zh-CN" dirty="0"/>
          </a:p>
          <a:p>
            <a:pPr lvl="1">
              <a:lnSpc>
                <a:spcPct val="110000"/>
              </a:lnSpc>
            </a:pPr>
            <a:r>
              <a:rPr lang="en-US" altLang="zh-CN" dirty="0">
                <a:latin typeface="Courier New" panose="02070309020205020404" pitchFamily="49" charset="0"/>
                <a:cs typeface="Courier New" panose="02070309020205020404" pitchFamily="49" charset="0"/>
              </a:rPr>
              <a:t>&lt;</a:t>
            </a:r>
            <a:r>
              <a:rPr lang="zh-CN" altLang="en-US" dirty="0">
                <a:latin typeface="Courier New" panose="02070309020205020404" pitchFamily="49" charset="0"/>
                <a:cs typeface="Courier New" panose="02070309020205020404" pitchFamily="49" charset="0"/>
              </a:rPr>
              <a:t>类名</a:t>
            </a:r>
            <a:r>
              <a:rPr lang="en-US" altLang="zh-CN" dirty="0">
                <a:latin typeface="Courier New" panose="02070309020205020404" pitchFamily="49" charset="0"/>
                <a:cs typeface="Courier New" panose="02070309020205020404" pitchFamily="49" charset="0"/>
              </a:rPr>
              <a:t>&gt;</a:t>
            </a:r>
            <a:r>
              <a:rPr lang="en-US" altLang="zh-CN" dirty="0">
                <a:solidFill>
                  <a:srgbClr val="FF0000"/>
                </a:solidFill>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&lt;</a:t>
            </a:r>
            <a:r>
              <a:rPr lang="zh-CN" altLang="en-US" dirty="0">
                <a:latin typeface="Courier New" panose="02070309020205020404" pitchFamily="49" charset="0"/>
                <a:cs typeface="Courier New" panose="02070309020205020404" pitchFamily="49" charset="0"/>
              </a:rPr>
              <a:t>静态数据成员名</a:t>
            </a:r>
            <a:r>
              <a:rPr lang="en-US" altLang="zh-CN" dirty="0">
                <a:latin typeface="Courier New" panose="02070309020205020404" pitchFamily="49" charset="0"/>
                <a:cs typeface="Courier New" panose="02070309020205020404" pitchFamily="49" charset="0"/>
              </a:rPr>
              <a:t>&gt;</a:t>
            </a:r>
            <a:endParaRPr lang="en-US" altLang="zh-CN" dirty="0">
              <a:latin typeface="Courier New" panose="02070309020205020404" pitchFamily="49" charset="0"/>
              <a:cs typeface="Courier New" panose="02070309020205020404" pitchFamily="49" charset="0"/>
            </a:endParaRPr>
          </a:p>
          <a:p>
            <a:pPr lvl="1">
              <a:lnSpc>
                <a:spcPct val="110000"/>
              </a:lnSpc>
            </a:pPr>
            <a:r>
              <a:rPr lang="en-US" altLang="zh-CN" dirty="0">
                <a:latin typeface="Courier New" panose="02070309020205020404" pitchFamily="49" charset="0"/>
                <a:cs typeface="Courier New" panose="02070309020205020404" pitchFamily="49" charset="0"/>
              </a:rPr>
              <a:t>&lt;</a:t>
            </a:r>
            <a:r>
              <a:rPr lang="zh-CN" altLang="en-US" dirty="0">
                <a:latin typeface="Courier New" panose="02070309020205020404" pitchFamily="49" charset="0"/>
                <a:cs typeface="Courier New" panose="02070309020205020404" pitchFamily="49" charset="0"/>
              </a:rPr>
              <a:t>对象名</a:t>
            </a:r>
            <a:r>
              <a:rPr lang="en-US" altLang="zh-CN" dirty="0">
                <a:latin typeface="Courier New" panose="02070309020205020404" pitchFamily="49" charset="0"/>
                <a:cs typeface="Courier New" panose="02070309020205020404" pitchFamily="49" charset="0"/>
              </a:rPr>
              <a:t>&gt; </a:t>
            </a:r>
            <a:r>
              <a:rPr lang="en-US" altLang="zh-CN" dirty="0">
                <a:solidFill>
                  <a:srgbClr val="FF0000"/>
                </a:solidFill>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&lt;</a:t>
            </a:r>
            <a:r>
              <a:rPr lang="zh-CN" altLang="en-US" dirty="0">
                <a:latin typeface="Courier New" panose="02070309020205020404" pitchFamily="49" charset="0"/>
                <a:cs typeface="Courier New" panose="02070309020205020404" pitchFamily="49" charset="0"/>
              </a:rPr>
              <a:t>静态数据成员名</a:t>
            </a:r>
            <a:r>
              <a:rPr lang="en-US" altLang="zh-CN" dirty="0">
                <a:latin typeface="Courier New" panose="02070309020205020404" pitchFamily="49" charset="0"/>
                <a:cs typeface="Courier New" panose="02070309020205020404" pitchFamily="49" charset="0"/>
              </a:rPr>
              <a:t>&gt;</a:t>
            </a:r>
            <a:endParaRPr lang="en-US" altLang="zh-CN" dirty="0">
              <a:latin typeface="Courier New" panose="02070309020205020404" pitchFamily="49" charset="0"/>
              <a:cs typeface="Courier New" panose="02070309020205020404" pitchFamily="49" charset="0"/>
            </a:endParaRPr>
          </a:p>
          <a:p>
            <a:pPr lvl="1">
              <a:lnSpc>
                <a:spcPct val="110000"/>
              </a:lnSpc>
            </a:pPr>
            <a:r>
              <a:rPr lang="en-US" altLang="zh-CN" dirty="0">
                <a:latin typeface="Courier New" panose="02070309020205020404" pitchFamily="49" charset="0"/>
                <a:cs typeface="Courier New" panose="02070309020205020404" pitchFamily="49" charset="0"/>
              </a:rPr>
              <a:t>&lt;</a:t>
            </a:r>
            <a:r>
              <a:rPr lang="zh-CN" altLang="en-US" dirty="0">
                <a:latin typeface="Courier New" panose="02070309020205020404" pitchFamily="49" charset="0"/>
                <a:cs typeface="Courier New" panose="02070309020205020404" pitchFamily="49" charset="0"/>
              </a:rPr>
              <a:t>对象指针</a:t>
            </a:r>
            <a:r>
              <a:rPr lang="en-US" altLang="zh-CN" dirty="0">
                <a:latin typeface="Courier New" panose="02070309020205020404" pitchFamily="49" charset="0"/>
                <a:cs typeface="Courier New" panose="02070309020205020404" pitchFamily="49" charset="0"/>
              </a:rPr>
              <a:t>&gt;</a:t>
            </a:r>
            <a:r>
              <a:rPr lang="en-US" altLang="zh-CN" dirty="0">
                <a:solidFill>
                  <a:srgbClr val="FF0000"/>
                </a:solidFill>
                <a:latin typeface="Courier New" panose="02070309020205020404" pitchFamily="49" charset="0"/>
                <a:cs typeface="Courier New" panose="02070309020205020404" pitchFamily="49" charset="0"/>
              </a:rPr>
              <a:t> -&gt; </a:t>
            </a:r>
            <a:r>
              <a:rPr lang="en-US" altLang="zh-CN" dirty="0">
                <a:latin typeface="Courier New" panose="02070309020205020404" pitchFamily="49" charset="0"/>
                <a:cs typeface="Courier New" panose="02070309020205020404" pitchFamily="49" charset="0"/>
              </a:rPr>
              <a:t>&lt;</a:t>
            </a:r>
            <a:r>
              <a:rPr lang="zh-CN" altLang="en-US" dirty="0">
                <a:latin typeface="Courier New" panose="02070309020205020404" pitchFamily="49" charset="0"/>
                <a:cs typeface="Courier New" panose="02070309020205020404" pitchFamily="49" charset="0"/>
              </a:rPr>
              <a:t>静态数据成员名</a:t>
            </a:r>
            <a:r>
              <a:rPr lang="en-US" altLang="zh-CN" dirty="0">
                <a:latin typeface="Courier New" panose="02070309020205020404" pitchFamily="49" charset="0"/>
                <a:cs typeface="Courier New" panose="02070309020205020404" pitchFamily="49" charset="0"/>
              </a:rPr>
              <a:t>&gt;</a:t>
            </a:r>
            <a:endParaRPr lang="zh-CN" altLang="en-US" dirty="0"/>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类的静态成员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6" name="矩形 15">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静态函数成员</a:t>
            </a:r>
            <a:endParaRPr lang="zh-CN" altLang="en-US" dirty="0"/>
          </a:p>
        </p:txBody>
      </p:sp>
      <p:sp>
        <p:nvSpPr>
          <p:cNvPr id="3" name="内容占位符 2"/>
          <p:cNvSpPr>
            <a:spLocks noGrp="1"/>
          </p:cNvSpPr>
          <p:nvPr>
            <p:ph idx="1"/>
          </p:nvPr>
        </p:nvSpPr>
        <p:spPr/>
        <p:txBody>
          <a:bodyPr/>
          <a:lstStyle/>
          <a:p>
            <a:r>
              <a:rPr lang="zh-CN" altLang="en-US" dirty="0"/>
              <a:t>类的静态函数成员没有</a:t>
            </a:r>
            <a:r>
              <a:rPr lang="en-US" altLang="zh-CN" dirty="0"/>
              <a:t>this </a:t>
            </a:r>
            <a:r>
              <a:rPr lang="zh-CN" altLang="en-US" dirty="0"/>
              <a:t>指针，从而无法处理不同调用者对象的各自数据成员值。通常情况下，类的静态函数只处理类的静态数据成员。 </a:t>
            </a:r>
            <a:endParaRPr lang="zh-CN" altLang="en-US" dirty="0"/>
          </a:p>
          <a:p>
            <a:r>
              <a:rPr lang="zh-CN" altLang="en-US" dirty="0"/>
              <a:t>对类的静态成员的访问通常为</a:t>
            </a:r>
            <a:endParaRPr lang="en-US" altLang="zh-CN" dirty="0"/>
          </a:p>
          <a:p>
            <a:pPr lvl="1" algn="ctr">
              <a:buNone/>
            </a:pPr>
            <a:r>
              <a:rPr lang="zh-CN" altLang="en-US" dirty="0">
                <a:solidFill>
                  <a:schemeClr val="tx2"/>
                </a:solidFill>
                <a:latin typeface="Courier New" panose="02070309020205020404" pitchFamily="49" charset="0"/>
                <a:cs typeface="Courier New" panose="02070309020205020404" pitchFamily="49" charset="0"/>
              </a:rPr>
              <a:t>&lt;类名&gt;::&lt;静态函数成员调用&gt;</a:t>
            </a:r>
            <a:endParaRPr lang="en-US" altLang="zh-CN" dirty="0">
              <a:solidFill>
                <a:schemeClr val="tx2"/>
              </a:solidFill>
              <a:latin typeface="Courier New" panose="02070309020205020404" pitchFamily="49" charset="0"/>
              <a:cs typeface="Courier New" panose="02070309020205020404" pitchFamily="49" charset="0"/>
            </a:endParaRPr>
          </a:p>
          <a:p>
            <a:r>
              <a:rPr lang="zh-CN" altLang="en-US" dirty="0"/>
              <a:t>也可以为</a:t>
            </a:r>
            <a:endParaRPr lang="en-US" altLang="zh-CN" dirty="0"/>
          </a:p>
          <a:p>
            <a:pPr lvl="1" algn="ctr">
              <a:buNone/>
            </a:pPr>
            <a:r>
              <a:rPr lang="en-US" altLang="zh-CN" dirty="0">
                <a:solidFill>
                  <a:schemeClr val="tx2"/>
                </a:solidFill>
                <a:latin typeface="Courier New" panose="02070309020205020404" pitchFamily="49" charset="0"/>
                <a:cs typeface="Courier New" panose="02070309020205020404" pitchFamily="49" charset="0"/>
              </a:rPr>
              <a:t>&lt;</a:t>
            </a:r>
            <a:r>
              <a:rPr lang="zh-CN" altLang="en-US" dirty="0">
                <a:solidFill>
                  <a:schemeClr val="tx2"/>
                </a:solidFill>
                <a:latin typeface="Courier New" panose="02070309020205020404" pitchFamily="49" charset="0"/>
                <a:cs typeface="Courier New" panose="02070309020205020404" pitchFamily="49" charset="0"/>
              </a:rPr>
              <a:t>对象名</a:t>
            </a:r>
            <a:r>
              <a:rPr lang="en-US" altLang="zh-CN" dirty="0">
                <a:solidFill>
                  <a:schemeClr val="tx2"/>
                </a:solidFill>
                <a:latin typeface="Courier New" panose="02070309020205020404" pitchFamily="49" charset="0"/>
                <a:cs typeface="Courier New" panose="02070309020205020404" pitchFamily="49" charset="0"/>
              </a:rPr>
              <a:t>&gt; </a:t>
            </a:r>
            <a:r>
              <a:rPr lang="en-US" altLang="zh-CN" dirty="0">
                <a:solidFill>
                  <a:srgbClr val="FF0000"/>
                </a:solidFill>
                <a:latin typeface="Courier New" panose="02070309020205020404" pitchFamily="49" charset="0"/>
                <a:cs typeface="Courier New" panose="02070309020205020404" pitchFamily="49" charset="0"/>
              </a:rPr>
              <a:t>. </a:t>
            </a:r>
            <a:r>
              <a:rPr lang="en-US" altLang="zh-CN" dirty="0">
                <a:solidFill>
                  <a:schemeClr val="tx2"/>
                </a:solidFill>
                <a:latin typeface="Courier New" panose="02070309020205020404" pitchFamily="49" charset="0"/>
                <a:cs typeface="Courier New" panose="02070309020205020404" pitchFamily="49" charset="0"/>
              </a:rPr>
              <a:t>&lt;</a:t>
            </a:r>
            <a:r>
              <a:rPr lang="zh-CN" altLang="en-US" dirty="0">
                <a:solidFill>
                  <a:schemeClr val="tx2"/>
                </a:solidFill>
                <a:latin typeface="Courier New" panose="02070309020205020404" pitchFamily="49" charset="0"/>
                <a:cs typeface="Courier New" panose="02070309020205020404" pitchFamily="49" charset="0"/>
              </a:rPr>
              <a:t>静态函数成员调用</a:t>
            </a:r>
            <a:r>
              <a:rPr lang="en-US" altLang="zh-CN" dirty="0">
                <a:solidFill>
                  <a:schemeClr val="tx2"/>
                </a:solidFill>
                <a:latin typeface="Courier New" panose="02070309020205020404" pitchFamily="49" charset="0"/>
                <a:cs typeface="Courier New" panose="02070309020205020404" pitchFamily="49" charset="0"/>
              </a:rPr>
              <a:t>&gt;</a:t>
            </a:r>
            <a:endParaRPr lang="en-US" altLang="zh-CN" dirty="0">
              <a:solidFill>
                <a:schemeClr val="tx2"/>
              </a:solidFill>
              <a:latin typeface="Courier New" panose="02070309020205020404" pitchFamily="49" charset="0"/>
              <a:cs typeface="Courier New" panose="02070309020205020404" pitchFamily="49" charset="0"/>
            </a:endParaRPr>
          </a:p>
          <a:p>
            <a:pPr lvl="1" algn="ctr">
              <a:buNone/>
            </a:pPr>
            <a:r>
              <a:rPr lang="en-US" altLang="zh-CN" dirty="0">
                <a:solidFill>
                  <a:schemeClr val="tx2"/>
                </a:solidFill>
                <a:latin typeface="Courier New" panose="02070309020205020404" pitchFamily="49" charset="0"/>
                <a:cs typeface="Courier New" panose="02070309020205020404" pitchFamily="49" charset="0"/>
              </a:rPr>
              <a:t>&lt;</a:t>
            </a:r>
            <a:r>
              <a:rPr lang="zh-CN" altLang="en-US" dirty="0">
                <a:solidFill>
                  <a:schemeClr val="tx2"/>
                </a:solidFill>
                <a:latin typeface="Courier New" panose="02070309020205020404" pitchFamily="49" charset="0"/>
                <a:cs typeface="Courier New" panose="02070309020205020404" pitchFamily="49" charset="0"/>
              </a:rPr>
              <a:t>对象指针</a:t>
            </a:r>
            <a:r>
              <a:rPr lang="en-US" altLang="zh-CN" dirty="0">
                <a:solidFill>
                  <a:schemeClr val="tx2"/>
                </a:solidFill>
                <a:latin typeface="Courier New" panose="02070309020205020404" pitchFamily="49" charset="0"/>
                <a:cs typeface="Courier New" panose="02070309020205020404" pitchFamily="49" charset="0"/>
              </a:rPr>
              <a:t>&gt; </a:t>
            </a:r>
            <a:r>
              <a:rPr lang="en-US" altLang="zh-CN" dirty="0">
                <a:solidFill>
                  <a:srgbClr val="FF0000"/>
                </a:solidFill>
                <a:latin typeface="Courier New" panose="02070309020205020404" pitchFamily="49" charset="0"/>
                <a:cs typeface="Courier New" panose="02070309020205020404" pitchFamily="49" charset="0"/>
              </a:rPr>
              <a:t>-&gt;</a:t>
            </a:r>
            <a:r>
              <a:rPr lang="en-US" altLang="zh-CN" dirty="0">
                <a:solidFill>
                  <a:schemeClr val="tx2"/>
                </a:solidFill>
                <a:latin typeface="Courier New" panose="02070309020205020404" pitchFamily="49" charset="0"/>
                <a:cs typeface="Courier New" panose="02070309020205020404" pitchFamily="49" charset="0"/>
              </a:rPr>
              <a:t>&lt;</a:t>
            </a:r>
            <a:r>
              <a:rPr lang="zh-CN" altLang="en-US" dirty="0">
                <a:solidFill>
                  <a:schemeClr val="tx2"/>
                </a:solidFill>
                <a:latin typeface="Courier New" panose="02070309020205020404" pitchFamily="49" charset="0"/>
                <a:cs typeface="Courier New" panose="02070309020205020404" pitchFamily="49" charset="0"/>
              </a:rPr>
              <a:t>静态函数成员调用</a:t>
            </a:r>
            <a:r>
              <a:rPr lang="en-US" altLang="zh-CN" dirty="0">
                <a:solidFill>
                  <a:schemeClr val="tx2"/>
                </a:solidFill>
                <a:latin typeface="Courier New" panose="02070309020205020404" pitchFamily="49" charset="0"/>
                <a:cs typeface="Courier New" panose="02070309020205020404" pitchFamily="49" charset="0"/>
              </a:rPr>
              <a:t>&gt;</a:t>
            </a:r>
            <a:endParaRPr lang="zh-CN" altLang="en-US" dirty="0"/>
          </a:p>
          <a:p>
            <a:pPr lvl="1" algn="ctr">
              <a:buNone/>
            </a:pPr>
            <a:endParaRPr lang="zh-CN" altLang="en-US" dirty="0"/>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类的静态成员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6" name="矩形 15">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zh-CN" altLang="en-US" dirty="0"/>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a:t>
            </a:r>
            <a:r>
              <a:rPr lang="en-US" altLang="zh-CN" dirty="0"/>
              <a:t>Poker</a:t>
            </a:r>
            <a:r>
              <a:rPr lang="zh-CN" altLang="en-US" dirty="0"/>
              <a:t>类成员变量的设计</a:t>
            </a:r>
            <a:endParaRPr lang="en-US" altLang="zh-CN" dirty="0"/>
          </a:p>
          <a:p>
            <a:pPr lvl="1">
              <a:buNone/>
            </a:pPr>
            <a:r>
              <a:rPr lang="en-US" altLang="zh-CN" b="1" dirty="0">
                <a:solidFill>
                  <a:srgbClr val="0000FF"/>
                </a:solidFill>
                <a:latin typeface="Courier New" panose="02070309020205020404" pitchFamily="49" charset="0"/>
                <a:cs typeface="Courier New" panose="02070309020205020404" pitchFamily="49" charset="0"/>
              </a:rPr>
              <a:t>class</a:t>
            </a:r>
            <a:r>
              <a:rPr lang="en-US" altLang="zh-CN" b="1" dirty="0">
                <a:latin typeface="Courier New" panose="02070309020205020404" pitchFamily="49" charset="0"/>
                <a:cs typeface="Courier New" panose="02070309020205020404" pitchFamily="49" charset="0"/>
              </a:rPr>
              <a:t> Poker</a:t>
            </a:r>
            <a:endParaRPr lang="en-US" altLang="zh-CN" b="1" dirty="0">
              <a:latin typeface="Courier New" panose="02070309020205020404" pitchFamily="49" charset="0"/>
              <a:cs typeface="Courier New" panose="02070309020205020404" pitchFamily="49" charset="0"/>
            </a:endParaRPr>
          </a:p>
          <a:p>
            <a:pPr lvl="1">
              <a:buNone/>
            </a:pP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lvl="1">
              <a:buNone/>
            </a:pP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number;</a:t>
            </a:r>
            <a:r>
              <a:rPr lang="en-US" altLang="zh-CN" b="1" dirty="0">
                <a:solidFill>
                  <a:srgbClr val="00B050"/>
                </a:solidFill>
                <a:latin typeface="Courier New" panose="02070309020205020404" pitchFamily="49" charset="0"/>
                <a:cs typeface="Courier New" panose="02070309020205020404" pitchFamily="49" charset="0"/>
              </a:rPr>
              <a:t>//</a:t>
            </a:r>
            <a:r>
              <a:rPr lang="zh-CN" altLang="en-US" b="1" dirty="0">
                <a:solidFill>
                  <a:srgbClr val="00B050"/>
                </a:solidFill>
                <a:latin typeface="Courier New" panose="02070309020205020404" pitchFamily="49" charset="0"/>
                <a:cs typeface="Courier New" panose="02070309020205020404" pitchFamily="49" charset="0"/>
              </a:rPr>
              <a:t>点数</a:t>
            </a:r>
            <a:endParaRPr lang="en-US" altLang="zh-CN" b="1" dirty="0">
              <a:solidFill>
                <a:srgbClr val="00B050"/>
              </a:solidFill>
              <a:latin typeface="Courier New" panose="02070309020205020404" pitchFamily="49" charset="0"/>
              <a:cs typeface="Courier New" panose="02070309020205020404" pitchFamily="49" charset="0"/>
            </a:endParaRPr>
          </a:p>
          <a:p>
            <a:pPr lvl="1">
              <a:buNone/>
            </a:pP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solidFill>
                  <a:schemeClr val="tx2"/>
                </a:solidFill>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suit</a:t>
            </a:r>
            <a:r>
              <a:rPr lang="en-US" altLang="zh-CN" b="1" dirty="0">
                <a:latin typeface="Courier New" panose="02070309020205020404" pitchFamily="49" charset="0"/>
                <a:cs typeface="Courier New" panose="02070309020205020404" pitchFamily="49" charset="0"/>
              </a:rPr>
              <a:t>;</a:t>
            </a:r>
            <a:r>
              <a:rPr lang="en-US" altLang="zh-CN" b="1" dirty="0">
                <a:solidFill>
                  <a:srgbClr val="00B050"/>
                </a:solidFill>
                <a:latin typeface="Courier New" panose="02070309020205020404" pitchFamily="49" charset="0"/>
                <a:cs typeface="Courier New" panose="02070309020205020404" pitchFamily="49" charset="0"/>
              </a:rPr>
              <a:t>//</a:t>
            </a:r>
            <a:r>
              <a:rPr lang="zh-CN" altLang="en-US" b="1" dirty="0">
                <a:solidFill>
                  <a:srgbClr val="00B050"/>
                </a:solidFill>
                <a:latin typeface="Courier New" panose="02070309020205020404" pitchFamily="49" charset="0"/>
                <a:cs typeface="Courier New" panose="02070309020205020404" pitchFamily="49" charset="0"/>
              </a:rPr>
              <a:t>花色</a:t>
            </a:r>
            <a:endParaRPr lang="en-US" altLang="zh-CN" b="1" dirty="0">
              <a:solidFill>
                <a:srgbClr val="00B050"/>
              </a:solidFill>
              <a:latin typeface="Courier New" panose="02070309020205020404" pitchFamily="49" charset="0"/>
              <a:cs typeface="Courier New" panose="02070309020205020404" pitchFamily="49" charset="0"/>
            </a:endParaRPr>
          </a:p>
          <a:p>
            <a:pPr lvl="1">
              <a:buNone/>
            </a:pPr>
            <a:r>
              <a:rPr lang="en-US" altLang="zh-CN" b="1" dirty="0">
                <a:latin typeface="Courier New" panose="02070309020205020404" pitchFamily="49" charset="0"/>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结构化程序设计与面向对象程序设计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类和对象的基本概念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面向对象程序设计的特点</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面向对象程序设计的过程</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7.11】</a:t>
            </a:r>
            <a:r>
              <a:rPr lang="zh-CN" altLang="en-US" dirty="0">
                <a:solidFill>
                  <a:srgbClr val="C00000"/>
                </a:solidFill>
              </a:rPr>
              <a:t>读下面的程序，给出程序执行后的屏幕显示结果</a:t>
            </a:r>
            <a:endParaRPr lang="en-US" altLang="zh-CN" dirty="0">
              <a:solidFill>
                <a:srgbClr val="C00000"/>
              </a:solidFill>
            </a:endParaRP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err="1">
                <a:latin typeface="Courier New" panose="02070309020205020404" pitchFamily="49" charset="0"/>
                <a:cs typeface="Courier New" panose="02070309020205020404" pitchFamily="49" charset="0"/>
              </a:rPr>
              <a:t>x,y</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static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num;</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公有静态数据成员 -- 供所有对象“共享”</a:t>
            </a:r>
            <a:endParaRPr lang="zh-CN" altLang="en-US"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zh-CN" altLang="en-US" sz="2400" b="1" dirty="0">
                <a:solidFill>
                  <a:srgbClr val="00B050"/>
                </a:solidFill>
                <a:latin typeface="Courier New" panose="02070309020205020404" pitchFamily="49" charset="0"/>
                <a:cs typeface="Courier New" panose="02070309020205020404" pitchFamily="49" charset="0"/>
              </a:rPr>
              <a:t>		//用于记录已通过构造函数生成了多少个对象。</a:t>
            </a:r>
            <a:endParaRPr lang="zh-CN" altLang="en-US"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zh-CN" altLang="en-US" sz="2400" b="1" dirty="0">
                <a:solidFill>
                  <a:srgbClr val="0000FF"/>
                </a:solidFill>
              </a:rPr>
              <a:t>    </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 {	</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x=0;	y=0;</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num++;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每生成一个对象，</a:t>
            </a:r>
            <a:r>
              <a:rPr lang="en-US" altLang="zh-CN" sz="2400" b="1" dirty="0">
                <a:solidFill>
                  <a:srgbClr val="00B050"/>
                </a:solidFill>
                <a:latin typeface="Courier New" panose="02070309020205020404" pitchFamily="49" charset="0"/>
                <a:cs typeface="Courier New" panose="02070309020205020404" pitchFamily="49" charset="0"/>
              </a:rPr>
              <a:t>num</a:t>
            </a:r>
            <a:r>
              <a:rPr lang="zh-CN" altLang="en-US" sz="2400" b="1" dirty="0">
                <a:solidFill>
                  <a:srgbClr val="00B050"/>
                </a:solidFill>
                <a:latin typeface="Courier New" panose="02070309020205020404" pitchFamily="49" charset="0"/>
                <a:cs typeface="Courier New" panose="02070309020205020404" pitchFamily="49" charset="0"/>
              </a:rPr>
              <a:t>加1</a:t>
            </a:r>
            <a:endParaRPr lang="zh-CN" altLang="en-US"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类的静态成员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6" name="矩形 15">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double </a:t>
            </a:r>
            <a:r>
              <a:rPr lang="en-US" altLang="zh-CN" sz="2400" b="1" dirty="0">
                <a:latin typeface="Courier New" panose="02070309020205020404" pitchFamily="49" charset="0"/>
                <a:cs typeface="Courier New" panose="02070309020205020404" pitchFamily="49" charset="0"/>
              </a:rPr>
              <a:t>x0,</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double </a:t>
            </a:r>
            <a:r>
              <a:rPr lang="en-US" altLang="zh-CN" sz="2400" b="1" dirty="0">
                <a:latin typeface="Courier New" panose="02070309020205020404" pitchFamily="49" charset="0"/>
                <a:cs typeface="Courier New" panose="02070309020205020404" pitchFamily="49" charset="0"/>
              </a:rPr>
              <a:t>y0) {</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x=x0;	 y=y0;</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num++;</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static void </a:t>
            </a:r>
            <a:r>
              <a:rPr lang="en-US" altLang="zh-CN" sz="2400" b="1" dirty="0" err="1">
                <a:latin typeface="Courier New" panose="02070309020205020404" pitchFamily="49" charset="0"/>
                <a:cs typeface="Courier New" panose="02070309020205020404" pitchFamily="49" charset="0"/>
              </a:rPr>
              <a:t>staFun</a:t>
            </a:r>
            <a:r>
              <a:rPr lang="en-US" altLang="zh-CN" sz="2400" b="1" dirty="0">
                <a:latin typeface="Courier New" panose="02070309020205020404" pitchFamily="49" charset="0"/>
                <a:cs typeface="Courier New" panose="02070309020205020404" pitchFamily="49" charset="0"/>
              </a:rPr>
              <a:t>() { </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静态函数成员，输出静态数据成员</a:t>
            </a:r>
            <a:r>
              <a:rPr lang="en-US" altLang="zh-CN" sz="2400" b="1" dirty="0">
                <a:solidFill>
                  <a:srgbClr val="00B050"/>
                </a:solidFill>
                <a:latin typeface="Courier New" panose="02070309020205020404" pitchFamily="49" charset="0"/>
                <a:cs typeface="Courier New" panose="02070309020205020404" pitchFamily="49" charset="0"/>
              </a:rPr>
              <a:t>num</a:t>
            </a:r>
            <a:r>
              <a:rPr lang="zh-CN" altLang="en-US" sz="2400" b="1" dirty="0">
                <a:solidFill>
                  <a:srgbClr val="00B050"/>
                </a:solidFill>
                <a:latin typeface="Courier New" panose="02070309020205020404" pitchFamily="49" charset="0"/>
                <a:cs typeface="Courier New" panose="02070309020205020404" pitchFamily="49" charset="0"/>
              </a:rPr>
              <a:t>的当前值</a:t>
            </a:r>
            <a:endParaRPr lang="zh-CN" altLang="en-US"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current_num</a:t>
            </a:r>
            <a:r>
              <a:rPr lang="en-US" altLang="zh-CN" sz="2400" b="1" dirty="0">
                <a:latin typeface="Courier New" panose="02070309020205020404" pitchFamily="49" charset="0"/>
                <a:cs typeface="Courier New" panose="02070309020205020404" pitchFamily="49" charset="0"/>
              </a:rPr>
              <a:t>="&lt;&lt;num&lt;&lt;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::num=0;</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必须在类外（使用类名限定）初始化静态数据成员</a:t>
            </a:r>
            <a:endParaRPr lang="zh-CN" altLang="en-US" sz="2400" b="1" dirty="0">
              <a:solidFill>
                <a:srgbClr val="00B050"/>
              </a:solidFill>
              <a:latin typeface="Courier New" panose="02070309020205020404" pitchFamily="49" charset="0"/>
              <a:cs typeface="Courier New" panose="02070309020205020404" pitchFamily="49" charset="0"/>
            </a:endParaRPr>
          </a:p>
          <a:p>
            <a:pPr>
              <a:spcBef>
                <a:spcPts val="0"/>
              </a:spcBef>
            </a:pPr>
            <a:endParaRPr lang="zh-CN" altLang="en-US" sz="2400" b="1" dirty="0">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类的静态成员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6" name="矩形 15">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obj</a:t>
            </a:r>
            <a:r>
              <a:rPr lang="en-US" altLang="zh-CN" sz="2400" b="1" dirty="0">
                <a:latin typeface="Courier New" panose="02070309020205020404" pitchFamily="49" charset="0"/>
                <a:cs typeface="Courier New" panose="02070309020205020404" pitchFamily="49" charset="0"/>
              </a:rPr>
              <a:t>(1.2, 3.4), *p;</a:t>
            </a:r>
            <a:r>
              <a:rPr lang="en-US" altLang="zh-CN" sz="2400" b="1" dirty="0">
                <a:solidFill>
                  <a:srgbClr val="007434"/>
                </a:solidFill>
                <a:latin typeface="Courier New" panose="02070309020205020404" pitchFamily="49" charset="0"/>
                <a:cs typeface="Courier New" panose="02070309020205020404" pitchFamily="49" charset="0"/>
              </a:rPr>
              <a:t>//</a:t>
            </a:r>
            <a:r>
              <a:rPr lang="zh-CN" altLang="en-US" sz="2400" b="1" dirty="0">
                <a:solidFill>
                  <a:srgbClr val="007434"/>
                </a:solidFill>
                <a:latin typeface="Courier New" panose="02070309020205020404" pitchFamily="49" charset="0"/>
                <a:cs typeface="Courier New" panose="02070309020205020404" pitchFamily="49" charset="0"/>
              </a:rPr>
              <a:t>调用一次构造函数</a:t>
            </a:r>
            <a:endParaRPr lang="en-US" altLang="zh-CN" sz="2400" b="1" dirty="0">
              <a:solidFill>
                <a:srgbClr val="007434"/>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endParaRPr lang="en-US" altLang="zh-CN" sz="2400" b="1" dirty="0">
              <a:solidFill>
                <a:schemeClr val="tx2"/>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::num="&lt;&lt;</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::num&lt;&lt;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staFun</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&lt;&lt;"obj.num="&lt;&lt;obj.num&lt;&lt;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obj.staFun</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 A[3];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7434"/>
                </a:solidFill>
                <a:latin typeface="Courier New" panose="02070309020205020404" pitchFamily="49" charset="0"/>
                <a:cs typeface="Courier New" panose="02070309020205020404" pitchFamily="49" charset="0"/>
              </a:rPr>
              <a:t>//</a:t>
            </a:r>
            <a:r>
              <a:rPr lang="zh-CN" altLang="en-US" sz="2400" b="1" dirty="0">
                <a:solidFill>
                  <a:srgbClr val="007434"/>
                </a:solidFill>
                <a:latin typeface="Courier New" panose="02070309020205020404" pitchFamily="49" charset="0"/>
                <a:cs typeface="Courier New" panose="02070309020205020404" pitchFamily="49" charset="0"/>
              </a:rPr>
              <a:t>将三次调用其构造函数</a:t>
            </a:r>
            <a:endParaRPr lang="zh-CN" altLang="en-US" sz="2400" b="1" dirty="0">
              <a:solidFill>
                <a:srgbClr val="007434"/>
              </a:solidFill>
              <a:latin typeface="Courier New" panose="02070309020205020404" pitchFamily="49" charset="0"/>
              <a:cs typeface="Courier New" panose="02070309020205020404" pitchFamily="49" charset="0"/>
            </a:endParaRP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::num="&lt;&lt;</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::num&lt;&lt;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staFun</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类的静态成员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6" name="矩形 15">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nSpc>
                <a:spcPct val="85000"/>
              </a:lnSpc>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new</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(5.6, 7.8);</a:t>
            </a:r>
            <a:r>
              <a:rPr lang="en-US" altLang="zh-CN" sz="2400" b="1" dirty="0">
                <a:solidFill>
                  <a:srgbClr val="007434"/>
                </a:solidFill>
                <a:latin typeface="Courier New" panose="02070309020205020404" pitchFamily="49" charset="0"/>
                <a:cs typeface="Courier New" panose="02070309020205020404" pitchFamily="49" charset="0"/>
              </a:rPr>
              <a:t>//</a:t>
            </a:r>
            <a:r>
              <a:rPr lang="zh-CN" altLang="en-US" sz="2400" b="1" dirty="0">
                <a:solidFill>
                  <a:srgbClr val="007434"/>
                </a:solidFill>
                <a:latin typeface="Courier New" panose="02070309020205020404" pitchFamily="49" charset="0"/>
                <a:cs typeface="Courier New" panose="02070309020205020404" pitchFamily="49" charset="0"/>
              </a:rPr>
              <a:t>调用一次构造函数</a:t>
            </a:r>
            <a:endParaRPr lang="en-US" altLang="zh-CN" sz="2400" b="1" dirty="0">
              <a:solidFill>
                <a:srgbClr val="007434"/>
              </a:solidFill>
              <a:latin typeface="Courier New" panose="02070309020205020404" pitchFamily="49" charset="0"/>
              <a:cs typeface="Courier New" panose="02070309020205020404" pitchFamily="49" charset="0"/>
            </a:endParaRPr>
          </a:p>
          <a:p>
            <a:pPr>
              <a:lnSpc>
                <a:spcPct val="85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::num="&lt;&lt;</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::num&lt;&lt;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85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staFun</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85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&lt;&lt;"p-&gt;num="&lt;&lt;p-&gt;num&lt;&lt;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nSpc>
                <a:spcPct val="85000"/>
              </a:lnSpc>
              <a:buNone/>
            </a:pPr>
            <a:r>
              <a:rPr lang="en-US" altLang="zh-CN" sz="2400" b="1" dirty="0">
                <a:latin typeface="Courier New" panose="02070309020205020404" pitchFamily="49" charset="0"/>
                <a:cs typeface="Courier New" panose="02070309020205020404" pitchFamily="49" charset="0"/>
              </a:rPr>
              <a:t>	p-&gt;</a:t>
            </a:r>
            <a:r>
              <a:rPr lang="en-US" altLang="zh-CN" sz="2400" b="1" dirty="0" err="1">
                <a:latin typeface="Courier New" panose="02070309020205020404" pitchFamily="49" charset="0"/>
                <a:cs typeface="Courier New" panose="02070309020205020404" pitchFamily="49" charset="0"/>
              </a:rPr>
              <a:t>staFun</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85000"/>
              </a:lnSpc>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85000"/>
              </a:lnSpc>
              <a:buNone/>
            </a:pPr>
            <a:r>
              <a:rPr lang="en-US" altLang="zh-CN" sz="2400" b="1" dirty="0">
                <a:solidFill>
                  <a:srgbClr val="0000FF"/>
                </a:solidFill>
                <a:latin typeface="Courier New" panose="02070309020205020404" pitchFamily="49" charset="0"/>
                <a:cs typeface="Courier New" panose="02070309020205020404" pitchFamily="49" charset="0"/>
              </a:rPr>
              <a:t> </a:t>
            </a:r>
            <a:endParaRPr lang="en-US" altLang="zh-CN" sz="2400" b="1" dirty="0">
              <a:solidFill>
                <a:srgbClr val="0000FF"/>
              </a:solidFill>
              <a:latin typeface="Courier New" panose="02070309020205020404" pitchFamily="49" charset="0"/>
              <a:cs typeface="Courier New" panose="02070309020205020404" pitchFamily="49" charset="0"/>
            </a:endParaRPr>
          </a:p>
          <a:p>
            <a:pPr>
              <a:lnSpc>
                <a:spcPct val="85000"/>
              </a:lnSpc>
              <a:buNone/>
            </a:pPr>
            <a:r>
              <a:rPr lang="zh-CN" altLang="en-US" sz="2400" b="1" dirty="0">
                <a:solidFill>
                  <a:schemeClr val="accent6"/>
                </a:solidFill>
                <a:latin typeface="Courier New" panose="02070309020205020404" pitchFamily="49" charset="0"/>
                <a:cs typeface="Courier New" panose="02070309020205020404" pitchFamily="49" charset="0"/>
              </a:rPr>
              <a:t>程序执行后，屏幕显示结果为：</a:t>
            </a:r>
            <a:endParaRPr lang="zh-CN" altLang="en-US" sz="2400" b="1" dirty="0">
              <a:solidFill>
                <a:schemeClr val="accent6"/>
              </a:solidFill>
              <a:latin typeface="Courier New" panose="02070309020205020404" pitchFamily="49" charset="0"/>
              <a:cs typeface="Courier New" panose="02070309020205020404" pitchFamily="49" charset="0"/>
            </a:endParaRPr>
          </a:p>
          <a:p>
            <a:pPr>
              <a:lnSpc>
                <a:spcPct val="85000"/>
              </a:lnSpc>
              <a:buNone/>
            </a:pP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::num=1</a:t>
            </a:r>
            <a:endParaRPr lang="en-US" altLang="zh-CN" sz="2400" b="1" dirty="0">
              <a:latin typeface="Courier New" panose="02070309020205020404" pitchFamily="49" charset="0"/>
              <a:cs typeface="Courier New" panose="02070309020205020404" pitchFamily="49" charset="0"/>
            </a:endParaRPr>
          </a:p>
          <a:p>
            <a:pPr>
              <a:lnSpc>
                <a:spcPct val="85000"/>
              </a:lnSpc>
              <a:buNone/>
            </a:pPr>
            <a:r>
              <a:rPr lang="en-US" altLang="zh-CN" sz="2400" b="1" dirty="0" err="1">
                <a:latin typeface="Courier New" panose="02070309020205020404" pitchFamily="49" charset="0"/>
                <a:cs typeface="Courier New" panose="02070309020205020404" pitchFamily="49" charset="0"/>
              </a:rPr>
              <a:t>current_num</a:t>
            </a:r>
            <a:r>
              <a:rPr lang="en-US" altLang="zh-CN" sz="2400" b="1" dirty="0">
                <a:latin typeface="Courier New" panose="02070309020205020404" pitchFamily="49" charset="0"/>
                <a:cs typeface="Courier New" panose="02070309020205020404" pitchFamily="49" charset="0"/>
              </a:rPr>
              <a:t>=1</a:t>
            </a:r>
            <a:endParaRPr lang="en-US" altLang="zh-CN" sz="2400" b="1" dirty="0">
              <a:latin typeface="Courier New" panose="02070309020205020404" pitchFamily="49" charset="0"/>
              <a:cs typeface="Courier New" panose="02070309020205020404" pitchFamily="49" charset="0"/>
            </a:endParaRPr>
          </a:p>
          <a:p>
            <a:pPr>
              <a:lnSpc>
                <a:spcPct val="85000"/>
              </a:lnSpc>
              <a:buNone/>
            </a:pPr>
            <a:r>
              <a:rPr lang="en-US" altLang="zh-CN" sz="2400" b="1" dirty="0">
                <a:latin typeface="Courier New" panose="02070309020205020404" pitchFamily="49" charset="0"/>
                <a:cs typeface="Courier New" panose="02070309020205020404" pitchFamily="49" charset="0"/>
              </a:rPr>
              <a:t>obj.num=1</a:t>
            </a:r>
            <a:endParaRPr lang="en-US" altLang="zh-CN" sz="2400" b="1" dirty="0">
              <a:latin typeface="Courier New" panose="02070309020205020404" pitchFamily="49" charset="0"/>
              <a:cs typeface="Courier New" panose="02070309020205020404" pitchFamily="49" charset="0"/>
            </a:endParaRPr>
          </a:p>
          <a:p>
            <a:pPr>
              <a:lnSpc>
                <a:spcPct val="85000"/>
              </a:lnSpc>
              <a:buNone/>
            </a:pPr>
            <a:r>
              <a:rPr lang="en-US" altLang="zh-CN" sz="2400" b="1" dirty="0" err="1">
                <a:latin typeface="Courier New" panose="02070309020205020404" pitchFamily="49" charset="0"/>
                <a:cs typeface="Courier New" panose="02070309020205020404" pitchFamily="49" charset="0"/>
              </a:rPr>
              <a:t>current_num</a:t>
            </a:r>
            <a:r>
              <a:rPr lang="en-US" altLang="zh-CN" sz="2400" b="1" dirty="0">
                <a:latin typeface="Courier New" panose="02070309020205020404" pitchFamily="49" charset="0"/>
                <a:cs typeface="Courier New" panose="02070309020205020404" pitchFamily="49" charset="0"/>
              </a:rPr>
              <a:t>=1</a:t>
            </a:r>
            <a:r>
              <a:rPr lang="zh-CN" altLang="en-US"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类的静态成员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6" name="矩形 15">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nSpc>
                <a:spcPct val="70000"/>
              </a:lnSpc>
              <a:buNone/>
            </a:pPr>
            <a:r>
              <a:rPr lang="zh-CN" altLang="en-US" sz="2400" b="1"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::num=4</a:t>
            </a:r>
            <a:endParaRPr lang="en-US" altLang="zh-CN" sz="2400" b="1" dirty="0">
              <a:latin typeface="Courier New" panose="02070309020205020404" pitchFamily="49" charset="0"/>
              <a:cs typeface="Courier New" panose="02070309020205020404" pitchFamily="49" charset="0"/>
            </a:endParaRPr>
          </a:p>
          <a:p>
            <a:pPr>
              <a:lnSpc>
                <a:spcPct val="70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current_num</a:t>
            </a:r>
            <a:r>
              <a:rPr lang="en-US" altLang="zh-CN" sz="2400" b="1" dirty="0">
                <a:latin typeface="Courier New" panose="02070309020205020404" pitchFamily="49" charset="0"/>
                <a:cs typeface="Courier New" panose="02070309020205020404" pitchFamily="49" charset="0"/>
              </a:rPr>
              <a:t>=4</a:t>
            </a:r>
            <a:endParaRPr lang="en-US" altLang="zh-CN" sz="2400" b="1" dirty="0">
              <a:latin typeface="Courier New" panose="02070309020205020404" pitchFamily="49" charset="0"/>
              <a:cs typeface="Courier New" panose="02070309020205020404" pitchFamily="49" charset="0"/>
            </a:endParaRPr>
          </a:p>
          <a:p>
            <a:pPr>
              <a:lnSpc>
                <a:spcPct val="70000"/>
              </a:lnSpc>
              <a:buNone/>
            </a:pP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nSpc>
                <a:spcPct val="70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::num=5</a:t>
            </a:r>
            <a:endParaRPr lang="en-US" altLang="zh-CN" sz="2400" b="1" dirty="0">
              <a:latin typeface="Courier New" panose="02070309020205020404" pitchFamily="49" charset="0"/>
              <a:cs typeface="Courier New" panose="02070309020205020404" pitchFamily="49" charset="0"/>
            </a:endParaRPr>
          </a:p>
          <a:p>
            <a:pPr>
              <a:lnSpc>
                <a:spcPct val="70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current_num</a:t>
            </a:r>
            <a:r>
              <a:rPr lang="en-US" altLang="zh-CN" sz="2400" b="1" dirty="0">
                <a:latin typeface="Courier New" panose="02070309020205020404" pitchFamily="49" charset="0"/>
                <a:cs typeface="Courier New" panose="02070309020205020404" pitchFamily="49" charset="0"/>
              </a:rPr>
              <a:t>=5</a:t>
            </a:r>
            <a:endParaRPr lang="en-US" altLang="zh-CN" sz="2400" b="1" dirty="0">
              <a:latin typeface="Courier New" panose="02070309020205020404" pitchFamily="49" charset="0"/>
              <a:cs typeface="Courier New" panose="02070309020205020404" pitchFamily="49" charset="0"/>
            </a:endParaRPr>
          </a:p>
          <a:p>
            <a:pPr>
              <a:lnSpc>
                <a:spcPct val="70000"/>
              </a:lnSpc>
              <a:buNone/>
            </a:pPr>
            <a:r>
              <a:rPr lang="en-US" altLang="zh-CN" sz="2400" b="1" dirty="0">
                <a:latin typeface="Courier New" panose="02070309020205020404" pitchFamily="49" charset="0"/>
                <a:cs typeface="Courier New" panose="02070309020205020404" pitchFamily="49" charset="0"/>
              </a:rPr>
              <a:t>  p-&gt;num=5</a:t>
            </a:r>
            <a:endParaRPr lang="en-US" altLang="zh-CN" sz="2400" b="1" dirty="0">
              <a:latin typeface="Courier New" panose="02070309020205020404" pitchFamily="49" charset="0"/>
              <a:cs typeface="Courier New" panose="02070309020205020404" pitchFamily="49" charset="0"/>
            </a:endParaRPr>
          </a:p>
          <a:p>
            <a:pPr>
              <a:lnSpc>
                <a:spcPct val="70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current_num</a:t>
            </a:r>
            <a:r>
              <a:rPr lang="en-US" altLang="zh-CN" sz="2400" b="1" dirty="0">
                <a:latin typeface="Courier New" panose="02070309020205020404" pitchFamily="49" charset="0"/>
                <a:cs typeface="Courier New" panose="02070309020205020404" pitchFamily="49" charset="0"/>
              </a:rPr>
              <a:t>=5</a:t>
            </a:r>
            <a:endParaRPr lang="en-US" altLang="zh-CN" sz="2400" b="1" dirty="0">
              <a:latin typeface="Courier New" panose="02070309020205020404" pitchFamily="49" charset="0"/>
              <a:cs typeface="Courier New" panose="02070309020205020404" pitchFamily="49" charset="0"/>
            </a:endParaRPr>
          </a:p>
          <a:p>
            <a:r>
              <a:rPr lang="zh-CN" altLang="en-US" dirty="0"/>
              <a:t>注意：</a:t>
            </a:r>
            <a:endParaRPr lang="zh-CN" altLang="en-US" dirty="0"/>
          </a:p>
          <a:p>
            <a:pPr lvl="1"/>
            <a:r>
              <a:rPr lang="zh-CN" altLang="en-US" dirty="0"/>
              <a:t>将</a:t>
            </a:r>
            <a:r>
              <a:rPr lang="en-US" altLang="zh-CN" dirty="0" err="1"/>
              <a:t>claA</a:t>
            </a:r>
            <a:r>
              <a:rPr lang="zh-CN" altLang="en-US" dirty="0"/>
              <a:t>类中的数据成员</a:t>
            </a:r>
            <a:r>
              <a:rPr lang="en-US" altLang="zh-CN" dirty="0" err="1"/>
              <a:t>x、y</a:t>
            </a:r>
            <a:r>
              <a:rPr lang="zh-CN" altLang="en-US" dirty="0"/>
              <a:t>以及</a:t>
            </a:r>
            <a:r>
              <a:rPr lang="en-US" altLang="zh-CN" dirty="0"/>
              <a:t>num</a:t>
            </a:r>
            <a:r>
              <a:rPr lang="zh-CN" altLang="en-US" dirty="0"/>
              <a:t>都说明为</a:t>
            </a:r>
            <a:r>
              <a:rPr lang="en-US" altLang="zh-CN" dirty="0"/>
              <a:t>public</a:t>
            </a:r>
            <a:r>
              <a:rPr lang="zh-CN" altLang="en-US" dirty="0"/>
              <a:t>公有型的，是为了在主调函数</a:t>
            </a:r>
            <a:r>
              <a:rPr lang="en-US" altLang="zh-CN" dirty="0"/>
              <a:t>main</a:t>
            </a:r>
            <a:r>
              <a:rPr lang="zh-CN" altLang="en-US" dirty="0"/>
              <a:t>中可以直接存取它们而使程序简单化，否则（对非公有型的数据成员），在类外存取它们时还要设立类似于</a:t>
            </a:r>
            <a:r>
              <a:rPr lang="en-US" altLang="zh-CN" dirty="0" err="1"/>
              <a:t>getx</a:t>
            </a:r>
            <a:r>
              <a:rPr lang="en-US" altLang="zh-CN" dirty="0"/>
              <a:t>()</a:t>
            </a:r>
            <a:r>
              <a:rPr lang="zh-CN" altLang="en-US" dirty="0"/>
              <a:t>那样的公有成员函数。</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类的静态成员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p:nvPr/>
        </p:nvGrpSpPr>
        <p:grpSpPr bwMode="auto">
          <a:xfrm>
            <a:off x="1643063" y="1916832"/>
            <a:ext cx="5356225" cy="1729852"/>
            <a:chOff x="1643042" y="1339883"/>
            <a:chExt cx="5356246" cy="1729860"/>
          </a:xfrm>
        </p:grpSpPr>
        <p:sp>
          <p:nvSpPr>
            <p:cNvPr id="14" name="五边形 13"/>
            <p:cNvSpPr/>
            <p:nvPr/>
          </p:nvSpPr>
          <p:spPr bwMode="auto">
            <a:xfrm flipH="1">
              <a:off x="2041506" y="133988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16" name="五边形 15"/>
            <p:cNvSpPr/>
            <p:nvPr/>
          </p:nvSpPr>
          <p:spPr bwMode="auto">
            <a:xfrm flipH="1">
              <a:off x="2041506" y="227599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 name="组合 19"/>
            <p:cNvGrpSpPr/>
            <p:nvPr/>
          </p:nvGrpSpPr>
          <p:grpSpPr bwMode="auto">
            <a:xfrm>
              <a:off x="1643042" y="1339883"/>
              <a:ext cx="792165" cy="788992"/>
              <a:chOff x="854055" y="696941"/>
              <a:chExt cx="792165" cy="788992"/>
            </a:xfrm>
          </p:grpSpPr>
          <p:sp>
            <p:nvSpPr>
              <p:cNvPr id="27" name="椭圆 26"/>
              <p:cNvSpPr>
                <a:spLocks noChangeAspect="1"/>
              </p:cNvSpPr>
              <p:nvPr/>
            </p:nvSpPr>
            <p:spPr bwMode="auto">
              <a:xfrm>
                <a:off x="857230" y="696941"/>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1" cstate="print"/>
              <a:srcRect/>
              <a:stretch>
                <a:fillRect/>
              </a:stretch>
            </p:blipFill>
            <p:spPr bwMode="auto">
              <a:xfrm>
                <a:off x="854055" y="696941"/>
                <a:ext cx="788987" cy="788988"/>
              </a:xfrm>
              <a:prstGeom prst="rect">
                <a:avLst/>
              </a:prstGeom>
              <a:noFill/>
              <a:ln w="9525">
                <a:noFill/>
                <a:miter lim="800000"/>
                <a:headEnd/>
                <a:tailEnd/>
              </a:ln>
            </p:spPr>
          </p:pic>
        </p:grpSp>
        <p:grpSp>
          <p:nvGrpSpPr>
            <p:cNvPr id="5" name="组合 28"/>
            <p:cNvGrpSpPr/>
            <p:nvPr/>
          </p:nvGrpSpPr>
          <p:grpSpPr bwMode="auto">
            <a:xfrm>
              <a:off x="1643042" y="2275990"/>
              <a:ext cx="792165" cy="788992"/>
              <a:chOff x="854055" y="-224340"/>
              <a:chExt cx="792165" cy="788992"/>
            </a:xfrm>
          </p:grpSpPr>
          <p:sp>
            <p:nvSpPr>
              <p:cNvPr id="30" name="椭圆 29"/>
              <p:cNvSpPr>
                <a:spLocks noChangeAspect="1"/>
              </p:cNvSpPr>
              <p:nvPr/>
            </p:nvSpPr>
            <p:spPr bwMode="auto">
              <a:xfrm>
                <a:off x="857230" y="-224339"/>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1" cstate="print"/>
              <a:srcRect/>
              <a:stretch>
                <a:fillRect/>
              </a:stretch>
            </p:blipFill>
            <p:spPr bwMode="auto">
              <a:xfrm>
                <a:off x="854055" y="-224340"/>
                <a:ext cx="788987" cy="788988"/>
              </a:xfrm>
              <a:prstGeom prst="rect">
                <a:avLst/>
              </a:prstGeom>
              <a:noFill/>
              <a:ln w="9525">
                <a:noFill/>
                <a:miter lim="800000"/>
                <a:headEnd/>
                <a:tailEnd/>
              </a:ln>
            </p:spPr>
          </p:pic>
        </p:grpSp>
      </p:grpSp>
      <p:grpSp>
        <p:nvGrpSpPr>
          <p:cNvPr id="22" name="组合 34"/>
          <p:cNvGrpSpPr/>
          <p:nvPr/>
        </p:nvGrpSpPr>
        <p:grpSpPr bwMode="auto">
          <a:xfrm>
            <a:off x="1641600" y="980731"/>
            <a:ext cx="5356225" cy="4536576"/>
            <a:chOff x="1643042" y="3212102"/>
            <a:chExt cx="5356246" cy="4536584"/>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28" name="五边形 27"/>
            <p:cNvSpPr/>
            <p:nvPr/>
          </p:nvSpPr>
          <p:spPr bwMode="auto">
            <a:xfrm flipH="1">
              <a:off x="2041506" y="6956521"/>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2" name="组合 28"/>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1"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51720" y="5661248"/>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4419" y="5615203"/>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面向对象程序设计思想</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类的定义与对象的说明</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构造函数与析构函数</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5" name="五边形 15"/>
          <p:cNvSpPr/>
          <p:nvPr/>
        </p:nvSpPr>
        <p:spPr bwMode="auto">
          <a:xfrm flipH="1">
            <a:off x="2051720" y="3789040"/>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46" name="椭圆 45"/>
          <p:cNvSpPr>
            <a:spLocks noChangeAspect="1"/>
          </p:cNvSpPr>
          <p:nvPr/>
        </p:nvSpPr>
        <p:spPr bwMode="auto">
          <a:xfrm>
            <a:off x="1622847" y="3789040"/>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p:cNvPicPr>
            <a:picLocks noChangeAspect="1"/>
          </p:cNvPicPr>
          <p:nvPr/>
        </p:nvPicPr>
        <p:blipFill>
          <a:blip r:embed="rId1" cstate="print"/>
          <a:srcRect/>
          <a:stretch>
            <a:fillRect/>
          </a:stretch>
        </p:blipFill>
        <p:spPr bwMode="auto">
          <a:xfrm>
            <a:off x="1622847" y="3789040"/>
            <a:ext cx="788984" cy="788985"/>
          </a:xfrm>
          <a:prstGeom prst="rect">
            <a:avLst/>
          </a:prstGeom>
          <a:noFill/>
          <a:ln w="9525">
            <a:noFill/>
            <a:miter lim="800000"/>
            <a:headEnd/>
            <a:tailEnd/>
          </a:ln>
        </p:spPr>
      </p:pic>
      <p:sp>
        <p:nvSpPr>
          <p:cNvPr id="55" name="TextBox 46"/>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友元</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56" name="TextBox 46"/>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静态成员</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57" name="椭圆 56"/>
          <p:cNvSpPr>
            <a:spLocks noChangeAspect="1"/>
          </p:cNvSpPr>
          <p:nvPr/>
        </p:nvSpPr>
        <p:spPr bwMode="auto">
          <a:xfrm>
            <a:off x="1644775" y="472514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p:cNvPicPr>
            <a:picLocks noChangeAspect="1"/>
          </p:cNvPicPr>
          <p:nvPr/>
        </p:nvPicPr>
        <p:blipFill>
          <a:blip r:embed="rId1" cstate="print"/>
          <a:srcRect/>
          <a:stretch>
            <a:fillRect/>
          </a:stretch>
        </p:blipFill>
        <p:spPr bwMode="auto">
          <a:xfrm>
            <a:off x="1643063" y="4725146"/>
            <a:ext cx="788984" cy="788987"/>
          </a:xfrm>
          <a:prstGeom prst="rect">
            <a:avLst/>
          </a:prstGeom>
          <a:noFill/>
          <a:ln w="9525">
            <a:noFill/>
            <a:miter lim="800000"/>
            <a:headEnd/>
            <a:tailEnd/>
          </a:ln>
        </p:spPr>
      </p:pic>
      <p:sp>
        <p:nvSpPr>
          <p:cNvPr id="40"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常对象与常量成员</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3" name="矩形 42">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4" name="矩形 4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8" name="矩形 4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9" name="矩形 4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0" name="矩形 4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1" name="矩形 5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2" name="矩形 5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3" name="矩形 52">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友元的基本概念</a:t>
            </a:r>
            <a:endParaRPr lang="zh-CN" altLang="en-US" dirty="0"/>
          </a:p>
        </p:txBody>
      </p:sp>
      <p:sp>
        <p:nvSpPr>
          <p:cNvPr id="3" name="内容占位符 2"/>
          <p:cNvSpPr>
            <a:spLocks noGrp="1"/>
          </p:cNvSpPr>
          <p:nvPr>
            <p:ph idx="1"/>
          </p:nvPr>
        </p:nvSpPr>
        <p:spPr/>
        <p:txBody>
          <a:bodyPr/>
          <a:lstStyle/>
          <a:p>
            <a:r>
              <a:rPr lang="zh-CN" altLang="en-US" dirty="0"/>
              <a:t>一种类成员访问权限</a:t>
            </a:r>
            <a:endParaRPr lang="en-US" altLang="zh-CN" dirty="0"/>
          </a:p>
          <a:p>
            <a:pPr lvl="1"/>
            <a:r>
              <a:rPr lang="zh-CN" altLang="en-US" dirty="0"/>
              <a:t>能够访问类的任何数据成员</a:t>
            </a:r>
            <a:endParaRPr lang="en-US" altLang="zh-CN" dirty="0"/>
          </a:p>
          <a:p>
            <a:r>
              <a:rPr lang="zh-CN" altLang="en-US" dirty="0"/>
              <a:t>在类的定义中，以关键字</a:t>
            </a:r>
            <a:r>
              <a:rPr lang="en-US" altLang="zh-CN" b="1" dirty="0">
                <a:solidFill>
                  <a:srgbClr val="0000FF"/>
                </a:solidFill>
                <a:latin typeface="Courier New" panose="02070309020205020404" pitchFamily="49" charset="0"/>
                <a:cs typeface="Courier New" panose="02070309020205020404" pitchFamily="49" charset="0"/>
              </a:rPr>
              <a:t>friend</a:t>
            </a:r>
            <a:r>
              <a:rPr lang="zh-CN" altLang="en-US" dirty="0"/>
              <a:t>标识</a:t>
            </a:r>
            <a:endParaRPr lang="en-US" altLang="zh-CN" dirty="0"/>
          </a:p>
          <a:p>
            <a:pPr lvl="1"/>
            <a:r>
              <a:rPr lang="zh-CN" altLang="en-US" dirty="0"/>
              <a:t>出现在函数说明语句前，表示该函数为类的友元函数</a:t>
            </a:r>
            <a:endParaRPr lang="en-US" altLang="zh-CN" dirty="0"/>
          </a:p>
          <a:p>
            <a:pPr lvl="2"/>
            <a:r>
              <a:rPr lang="zh-CN" altLang="en-US" dirty="0"/>
              <a:t>一个函数可以同时说明为多个类的友元函数</a:t>
            </a:r>
            <a:endParaRPr lang="en-US" altLang="zh-CN" dirty="0"/>
          </a:p>
          <a:p>
            <a:pPr lvl="1"/>
            <a:r>
              <a:rPr lang="zh-CN" altLang="en-US" dirty="0"/>
              <a:t>出现在类名之前，表示该类为类的友元类</a:t>
            </a:r>
            <a:endParaRPr lang="en-US" altLang="zh-CN"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友元函数</a:t>
            </a:r>
            <a:endParaRPr lang="zh-CN" altLang="en-US" dirty="0"/>
          </a:p>
        </p:txBody>
      </p:sp>
      <p:sp>
        <p:nvSpPr>
          <p:cNvPr id="3" name="内容占位符 2"/>
          <p:cNvSpPr>
            <a:spLocks noGrp="1"/>
          </p:cNvSpPr>
          <p:nvPr>
            <p:ph idx="1"/>
          </p:nvPr>
        </p:nvSpPr>
        <p:spPr/>
        <p:txBody>
          <a:bodyPr/>
          <a:lstStyle/>
          <a:p>
            <a:r>
              <a:rPr lang="zh-CN" altLang="en-US" dirty="0"/>
              <a:t>将普通函数说明为某类的友元函数</a:t>
            </a:r>
            <a:endParaRPr lang="en-US" altLang="zh-CN" dirty="0"/>
          </a:p>
          <a:p>
            <a:pPr lvl="1"/>
            <a:r>
              <a:rPr lang="zh-CN" altLang="en-US" dirty="0"/>
              <a:t>该函数定义在类外</a:t>
            </a:r>
            <a:endParaRPr lang="en-US" altLang="zh-CN" dirty="0"/>
          </a:p>
          <a:p>
            <a:pPr lvl="1"/>
            <a:r>
              <a:rPr lang="zh-CN" altLang="en-US" dirty="0"/>
              <a:t>说明格式为：</a:t>
            </a:r>
            <a:endParaRPr lang="en-US" altLang="zh-CN" dirty="0"/>
          </a:p>
          <a:p>
            <a:pPr lvl="1">
              <a:buNone/>
            </a:pPr>
            <a:r>
              <a:rPr lang="en-US" altLang="zh-CN" b="1" dirty="0">
                <a:solidFill>
                  <a:srgbClr val="0000FF"/>
                </a:solidFill>
                <a:latin typeface="Courier New" panose="02070309020205020404" pitchFamily="49" charset="0"/>
                <a:cs typeface="Courier New" panose="02070309020205020404" pitchFamily="49" charset="0"/>
              </a:rPr>
              <a:t>friend</a:t>
            </a:r>
            <a:r>
              <a:rPr lang="en-US" altLang="zh-CN" b="1" dirty="0">
                <a:latin typeface="Courier New" panose="02070309020205020404" pitchFamily="49" charset="0"/>
                <a:cs typeface="Courier New" panose="02070309020205020404" pitchFamily="49" charset="0"/>
              </a:rPr>
              <a:t> &lt;</a:t>
            </a:r>
            <a:r>
              <a:rPr lang="zh-CN" altLang="en-US" b="1" dirty="0">
                <a:latin typeface="Courier New" panose="02070309020205020404" pitchFamily="49" charset="0"/>
                <a:cs typeface="Courier New" panose="02070309020205020404" pitchFamily="49" charset="0"/>
              </a:rPr>
              <a:t>返回值类型&gt; &lt;函数名&gt;( &lt;参数表&gt; );</a:t>
            </a:r>
            <a:endParaRPr lang="en-US" altLang="zh-CN" b="1" dirty="0">
              <a:latin typeface="Courier New" panose="02070309020205020404" pitchFamily="49" charset="0"/>
              <a:cs typeface="Courier New" panose="02070309020205020404" pitchFamily="49" charset="0"/>
            </a:endParaRP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在类</a:t>
            </a:r>
            <a:r>
              <a:rPr lang="en-US" altLang="zh-CN" dirty="0"/>
              <a:t>A</a:t>
            </a:r>
            <a:r>
              <a:rPr lang="zh-CN" altLang="en-US" dirty="0"/>
              <a:t>的定义中，将函数</a:t>
            </a:r>
            <a:r>
              <a:rPr lang="en-US" altLang="zh-CN" dirty="0" err="1"/>
              <a:t>Func</a:t>
            </a:r>
            <a:r>
              <a:rPr lang="zh-CN" altLang="en-US" dirty="0"/>
              <a:t>说明为类</a:t>
            </a:r>
            <a:r>
              <a:rPr lang="en-US" altLang="zh-CN" dirty="0"/>
              <a:t>A</a:t>
            </a:r>
            <a:r>
              <a:rPr lang="zh-CN" altLang="en-US" dirty="0"/>
              <a:t>的友元函数：</a:t>
            </a:r>
            <a:endParaRPr lang="en-US" altLang="zh-CN" dirty="0"/>
          </a:p>
          <a:p>
            <a:pPr lvl="1">
              <a:buNone/>
            </a:pPr>
            <a:r>
              <a:rPr lang="en-US" altLang="zh-CN" b="1" dirty="0">
                <a:solidFill>
                  <a:srgbClr val="0000FF"/>
                </a:solidFill>
                <a:latin typeface="Courier New" panose="02070309020205020404" pitchFamily="49" charset="0"/>
                <a:cs typeface="Courier New" panose="02070309020205020404" pitchFamily="49" charset="0"/>
              </a:rPr>
              <a:t>friend void </a:t>
            </a:r>
            <a:r>
              <a:rPr lang="en-US" altLang="zh-CN" b="1" dirty="0" err="1">
                <a:latin typeface="Courier New" panose="02070309020205020404" pitchFamily="49" charset="0"/>
                <a:cs typeface="Courier New" panose="02070309020205020404" pitchFamily="49" charset="0"/>
              </a:rPr>
              <a:t>Func</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友元函数</a:t>
            </a:r>
            <a:endParaRPr lang="zh-CN" altLang="en-US" dirty="0"/>
          </a:p>
        </p:txBody>
      </p:sp>
      <p:sp>
        <p:nvSpPr>
          <p:cNvPr id="3" name="内容占位符 2"/>
          <p:cNvSpPr>
            <a:spLocks noGrp="1"/>
          </p:cNvSpPr>
          <p:nvPr>
            <p:ph idx="1"/>
          </p:nvPr>
        </p:nvSpPr>
        <p:spPr>
          <a:xfrm>
            <a:off x="457200" y="1928813"/>
            <a:ext cx="8507288" cy="4500562"/>
          </a:xfrm>
        </p:spPr>
        <p:txBody>
          <a:bodyPr/>
          <a:lstStyle/>
          <a:p>
            <a:r>
              <a:rPr lang="zh-CN" altLang="en-US" dirty="0"/>
              <a:t>将其它类的成员函数说明为某类的友元函数</a:t>
            </a:r>
            <a:endParaRPr lang="en-US" altLang="zh-CN" dirty="0"/>
          </a:p>
          <a:p>
            <a:pPr lvl="1"/>
            <a:r>
              <a:rPr lang="zh-CN" altLang="en-US" dirty="0"/>
              <a:t>前提是已有其它类的定义</a:t>
            </a:r>
            <a:endParaRPr lang="en-US" altLang="zh-CN" dirty="0"/>
          </a:p>
          <a:p>
            <a:pPr lvl="1"/>
            <a:r>
              <a:rPr lang="zh-CN" altLang="en-US" dirty="0"/>
              <a:t>说明格式为：</a:t>
            </a:r>
            <a:endParaRPr lang="en-US" altLang="zh-CN" dirty="0"/>
          </a:p>
          <a:p>
            <a:pPr lvl="1">
              <a:buNone/>
            </a:pPr>
            <a:r>
              <a:rPr lang="en-US" altLang="zh-CN" b="1" dirty="0">
                <a:solidFill>
                  <a:srgbClr val="0000FF"/>
                </a:solidFill>
                <a:latin typeface="Courier New" panose="02070309020205020404" pitchFamily="49" charset="0"/>
                <a:cs typeface="Courier New" panose="02070309020205020404" pitchFamily="49" charset="0"/>
              </a:rPr>
              <a:t>friend</a:t>
            </a:r>
            <a:r>
              <a:rPr lang="en-US" altLang="zh-CN" dirty="0">
                <a:solidFill>
                  <a:schemeClr val="tx2"/>
                </a:solidFill>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&lt;</a:t>
            </a:r>
            <a:r>
              <a:rPr lang="zh-CN" altLang="en-US" dirty="0">
                <a:latin typeface="Courier New" panose="02070309020205020404" pitchFamily="49" charset="0"/>
                <a:cs typeface="Courier New" panose="02070309020205020404" pitchFamily="49" charset="0"/>
              </a:rPr>
              <a:t>返回值类型&gt; </a:t>
            </a:r>
            <a:r>
              <a:rPr lang="en-US" altLang="zh-CN" dirty="0">
                <a:latin typeface="Courier New" panose="02070309020205020404" pitchFamily="49" charset="0"/>
                <a:cs typeface="Courier New" panose="02070309020205020404" pitchFamily="49" charset="0"/>
              </a:rPr>
              <a:t>&lt;</a:t>
            </a:r>
            <a:r>
              <a:rPr lang="zh-CN" altLang="en-US" dirty="0">
                <a:latin typeface="Courier New" panose="02070309020205020404" pitchFamily="49" charset="0"/>
                <a:cs typeface="Courier New" panose="02070309020205020404" pitchFamily="49" charset="0"/>
              </a:rPr>
              <a:t>类名</a:t>
            </a:r>
            <a:r>
              <a:rPr lang="en-US" altLang="zh-CN" dirty="0">
                <a:latin typeface="Courier New" panose="02070309020205020404" pitchFamily="49" charset="0"/>
                <a:cs typeface="Courier New" panose="02070309020205020404" pitchFamily="49" charset="0"/>
              </a:rPr>
              <a:t>&gt;::</a:t>
            </a:r>
            <a:r>
              <a:rPr lang="zh-CN" altLang="en-US" dirty="0">
                <a:latin typeface="Courier New" panose="02070309020205020404" pitchFamily="49" charset="0"/>
                <a:cs typeface="Courier New" panose="02070309020205020404" pitchFamily="49" charset="0"/>
              </a:rPr>
              <a:t>&lt;函数名&gt;(&lt;参数表&gt;);</a:t>
            </a:r>
            <a:endParaRPr lang="en-US" altLang="zh-CN" dirty="0">
              <a:latin typeface="Courier New" panose="02070309020205020404" pitchFamily="49" charset="0"/>
              <a:cs typeface="Courier New" panose="02070309020205020404" pitchFamily="49" charset="0"/>
            </a:endParaRP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在类</a:t>
            </a:r>
            <a:r>
              <a:rPr lang="en-US" altLang="zh-CN" dirty="0"/>
              <a:t>A</a:t>
            </a:r>
            <a:r>
              <a:rPr lang="zh-CN" altLang="en-US" dirty="0"/>
              <a:t>的定义中，将类</a:t>
            </a:r>
            <a:r>
              <a:rPr lang="en-US" altLang="zh-CN" dirty="0"/>
              <a:t>B</a:t>
            </a:r>
            <a:r>
              <a:rPr lang="zh-CN" altLang="en-US" dirty="0"/>
              <a:t>的成员函数说明为类</a:t>
            </a:r>
            <a:r>
              <a:rPr lang="en-US" altLang="zh-CN" dirty="0"/>
              <a:t>A</a:t>
            </a:r>
            <a:r>
              <a:rPr lang="zh-CN" altLang="en-US" dirty="0"/>
              <a:t>的友元函数：</a:t>
            </a:r>
            <a:endParaRPr lang="en-US" altLang="zh-CN" dirty="0"/>
          </a:p>
          <a:p>
            <a:pPr lvl="1">
              <a:buNone/>
            </a:pPr>
            <a:r>
              <a:rPr lang="en-US" altLang="zh-CN" b="1" dirty="0">
                <a:solidFill>
                  <a:srgbClr val="0000FF"/>
                </a:solidFill>
                <a:latin typeface="Courier New" panose="02070309020205020404" pitchFamily="49" charset="0"/>
                <a:cs typeface="Courier New" panose="02070309020205020404" pitchFamily="49" charset="0"/>
              </a:rPr>
              <a:t>friend</a:t>
            </a:r>
            <a:r>
              <a:rPr lang="en-US" altLang="zh-CN" dirty="0">
                <a:solidFill>
                  <a:srgbClr val="0000FF"/>
                </a:solidFill>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void</a:t>
            </a:r>
            <a:r>
              <a:rPr lang="en-US" altLang="zh-CN"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B::</a:t>
            </a:r>
            <a:r>
              <a:rPr lang="en-US" altLang="zh-CN" b="1" dirty="0" err="1">
                <a:latin typeface="Courier New" panose="02070309020205020404" pitchFamily="49" charset="0"/>
                <a:cs typeface="Courier New" panose="02070309020205020404" pitchFamily="49" charset="0"/>
              </a:rPr>
              <a:t>Func</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lvl="2"/>
            <a:r>
              <a:rPr lang="zh-CN" altLang="en-US" dirty="0"/>
              <a:t>之前已经对类</a:t>
            </a:r>
            <a:r>
              <a:rPr lang="en-US" altLang="zh-CN" dirty="0"/>
              <a:t>B</a:t>
            </a:r>
            <a:r>
              <a:rPr lang="zh-CN" altLang="en-US" dirty="0"/>
              <a:t>进行了定义或说明</a:t>
            </a:r>
            <a:endParaRPr lang="zh-CN" altLang="en-US" dirty="0"/>
          </a:p>
          <a:p>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友元函数</a:t>
            </a:r>
            <a:endParaRPr lang="zh-CN" altLang="en-US" dirty="0"/>
          </a:p>
        </p:txBody>
      </p:sp>
      <p:sp>
        <p:nvSpPr>
          <p:cNvPr id="3" name="内容占位符 2"/>
          <p:cNvSpPr>
            <a:spLocks noGrp="1"/>
          </p:cNvSpPr>
          <p:nvPr>
            <p:ph idx="1"/>
          </p:nvPr>
        </p:nvSpPr>
        <p:spPr/>
        <p:txBody>
          <a:bodyPr/>
          <a:lstStyle/>
          <a:p>
            <a:r>
              <a:rPr lang="zh-CN" altLang="en-US" dirty="0"/>
              <a:t>友元函数</a:t>
            </a:r>
            <a:r>
              <a:rPr lang="zh-CN" altLang="en-US" dirty="0">
                <a:solidFill>
                  <a:srgbClr val="FF0000"/>
                </a:solidFill>
              </a:rPr>
              <a:t>不是</a:t>
            </a:r>
            <a:r>
              <a:rPr lang="zh-CN" altLang="en-US" dirty="0"/>
              <a:t>类的成员函数，在函数体中访问对象的成员，必须用对象名加运算符“</a:t>
            </a:r>
            <a:r>
              <a:rPr lang="en-US" altLang="zh-CN" dirty="0"/>
              <a:t>.”</a:t>
            </a:r>
            <a:r>
              <a:rPr lang="zh-CN" altLang="en-US" dirty="0"/>
              <a:t>加对象成员名。但友元函数可以访问类中的所有成员，一般函数只能访问类中的公有成员。</a:t>
            </a:r>
            <a:endParaRPr lang="zh-CN" altLang="en-US" dirty="0"/>
          </a:p>
          <a:p>
            <a:pPr lvl="1"/>
            <a:r>
              <a:rPr lang="zh-CN" altLang="en-US" dirty="0"/>
              <a:t>友元函数不受类中的访问权限关键字限制，可以把它放在类的公有、私有、保护部分，但结果一样。</a:t>
            </a:r>
            <a:endParaRPr lang="zh-CN" altLang="en-US" dirty="0"/>
          </a:p>
          <a:p>
            <a:pPr lvl="1"/>
            <a:r>
              <a:rPr lang="zh-CN" altLang="en-US" dirty="0"/>
              <a:t>某类的友元函数的作用域并非该类域。如果该友元函数是另一类的成员函数，则其作用域为另一类的类域，否则与一般函数相同。</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zh-CN" altLang="en-US" dirty="0"/>
          </a:p>
        </p:txBody>
      </p:sp>
      <p:sp>
        <p:nvSpPr>
          <p:cNvPr id="3" name="内容占位符 2"/>
          <p:cNvSpPr>
            <a:spLocks noGrp="1"/>
          </p:cNvSpPr>
          <p:nvPr>
            <p:ph idx="1"/>
          </p:nvPr>
        </p:nvSpPr>
        <p:spPr>
          <a:xfrm>
            <a:off x="457200" y="1983134"/>
            <a:ext cx="8401080" cy="434146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a:t>
            </a:r>
            <a:r>
              <a:rPr lang="en-US" altLang="zh-CN" dirty="0"/>
              <a:t>Poker</a:t>
            </a:r>
            <a:r>
              <a:rPr lang="zh-CN" altLang="en-US" dirty="0"/>
              <a:t>类成员函数的设计</a:t>
            </a:r>
            <a:endParaRPr lang="en-US" altLang="zh-CN" dirty="0"/>
          </a:p>
          <a:p>
            <a:pPr lvl="1"/>
            <a:r>
              <a:rPr lang="zh-CN" altLang="en-US" dirty="0"/>
              <a:t>考虑一张扑克牌可能进行的操作，对花色或者点数的操作</a:t>
            </a:r>
            <a:endParaRPr lang="en-US" altLang="zh-CN" dirty="0"/>
          </a:p>
          <a:p>
            <a:r>
              <a:rPr lang="zh-CN" altLang="en-US" dirty="0"/>
              <a:t>可以设计其它的类，使用</a:t>
            </a:r>
            <a:r>
              <a:rPr lang="en-US" altLang="zh-CN" dirty="0"/>
              <a:t>Poker</a:t>
            </a:r>
            <a:r>
              <a:rPr lang="zh-CN" altLang="en-US" dirty="0"/>
              <a:t>类的对象</a:t>
            </a:r>
            <a:endParaRPr lang="en-US" altLang="zh-CN" dirty="0"/>
          </a:p>
          <a:p>
            <a:pPr lvl="1"/>
            <a:r>
              <a:rPr lang="zh-CN" altLang="en-US" dirty="0"/>
              <a:t>拖拉机</a:t>
            </a:r>
            <a:endParaRPr lang="en-US" dirty="0"/>
          </a:p>
          <a:p>
            <a:pPr lvl="1"/>
            <a:r>
              <a:rPr lang="zh-CN" altLang="en-US" dirty="0"/>
              <a:t>斗地主</a:t>
            </a:r>
            <a:endParaRPr lang="en-US" altLang="zh-CN" dirty="0"/>
          </a:p>
          <a:p>
            <a:pPr lvl="1"/>
            <a:r>
              <a:rPr lang="zh-CN" altLang="en-US" dirty="0"/>
              <a:t>梭哈</a:t>
            </a:r>
            <a:endParaRPr lang="en-US" altLang="zh-CN" dirty="0"/>
          </a:p>
          <a:p>
            <a:pPr lvl="1"/>
            <a:r>
              <a:rPr lang="en-US" altLang="zh-CN" dirty="0"/>
              <a:t>……</a:t>
            </a:r>
            <a:endParaRPr lang="en-US" altLang="zh-CN"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结构化程序设计与面向对象程序设计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类和对象的基本概念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面向对象程序设计的特点</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面向对象程序设计的过程</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7.12】</a:t>
            </a:r>
            <a:r>
              <a:rPr lang="zh-CN" altLang="en-US" dirty="0">
                <a:solidFill>
                  <a:srgbClr val="C00000"/>
                </a:solidFill>
              </a:rPr>
              <a:t>读程序，分析运行结果</a:t>
            </a:r>
            <a:endParaRPr lang="en-US" altLang="zh-CN" dirty="0">
              <a:solidFill>
                <a:srgbClr val="C00000"/>
              </a:solidFill>
            </a:endParaRPr>
          </a:p>
          <a:p>
            <a:pPr algn="just">
              <a:spcBef>
                <a:spcPts val="0"/>
              </a:spcBef>
              <a:buNone/>
            </a:pPr>
            <a:r>
              <a:rPr lang="zh-CN" altLang="en-US" sz="2000" b="1" dirty="0">
                <a:solidFill>
                  <a:srgbClr val="0000FF"/>
                </a:solidFill>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cmath</a:t>
            </a:r>
            <a:r>
              <a:rPr lang="en-US" altLang="zh-CN" sz="2000" b="1" dirty="0">
                <a:latin typeface="Courier New" panose="02070309020205020404" pitchFamily="49" charset="0"/>
                <a:cs typeface="Courier New" panose="02070309020205020404" pitchFamily="49" charset="0"/>
              </a:rPr>
              <a:t>&gt;</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pixel{</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x,y</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pixel(</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x0,</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y0){</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latin typeface="Courier New" panose="02070309020205020404" pitchFamily="49" charset="0"/>
                <a:cs typeface="Courier New" panose="02070309020205020404" pitchFamily="49" charset="0"/>
              </a:rPr>
              <a:t>		x=x0;</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latin typeface="Courier New" panose="02070309020205020404" pitchFamily="49" charset="0"/>
                <a:cs typeface="Courier New" panose="02070309020205020404" pitchFamily="49" charset="0"/>
              </a:rPr>
              <a:t>		y=y0;</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latin typeface="Courier New" panose="02070309020205020404" pitchFamily="49" charset="0"/>
                <a:cs typeface="Courier New" panose="02070309020205020404" pitchFamily="49" charset="0"/>
              </a:rPr>
              <a:t>	}</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printxy</a:t>
            </a:r>
            <a:r>
              <a:rPr lang="en-US" altLang="zh-CN" sz="2000" b="1" dirty="0">
                <a:latin typeface="Courier New" panose="02070309020205020404" pitchFamily="49" charset="0"/>
                <a:cs typeface="Courier New" panose="02070309020205020404" pitchFamily="49" charset="0"/>
              </a:rPr>
              <a:t>(){	</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&lt;&lt;"pixel: ("&lt;&lt;x&lt;&lt;","&lt;&lt;y&lt;&lt;")"&lt;&lt;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latin typeface="Courier New" panose="02070309020205020404" pitchFamily="49" charset="0"/>
                <a:cs typeface="Courier New" panose="02070309020205020404" pitchFamily="49" charset="0"/>
              </a:rPr>
              <a:t>	}  </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friend double </a:t>
            </a:r>
            <a:r>
              <a:rPr lang="en-US" altLang="zh-CN" sz="2000" b="1" dirty="0" err="1">
                <a:latin typeface="Courier New" panose="02070309020205020404" pitchFamily="49" charset="0"/>
                <a:cs typeface="Courier New" panose="02070309020205020404" pitchFamily="49" charset="0"/>
              </a:rPr>
              <a:t>getLen</a:t>
            </a:r>
            <a:r>
              <a:rPr lang="en-US" altLang="zh-CN" sz="2000" b="1" dirty="0">
                <a:latin typeface="Courier New" panose="02070309020205020404" pitchFamily="49" charset="0"/>
                <a:cs typeface="Courier New" panose="02070309020205020404" pitchFamily="49" charset="0"/>
              </a:rPr>
              <a:t>(pixel p1, pixel p2);</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友元函数（原型）</a:t>
            </a:r>
            <a:endParaRPr lang="zh-CN" altLang="en-US" sz="20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zh-CN" altLang="en-US" sz="2000" b="1" dirty="0">
                <a:latin typeface="Courier New" panose="02070309020205020404" pitchFamily="49" charset="0"/>
                <a:cs typeface="Courier New" panose="02070309020205020404" pitchFamily="49" charset="0"/>
              </a:rPr>
              <a:t>};</a:t>
            </a:r>
            <a:r>
              <a:rPr lang="zh-CN" altLang="en-US" sz="2000" b="1" dirty="0">
                <a:solidFill>
                  <a:schemeClr val="tx2"/>
                </a:solidFill>
                <a:latin typeface="Courier New" panose="02070309020205020404" pitchFamily="49" charset="0"/>
                <a:cs typeface="Courier New" panose="02070309020205020404" pitchFamily="49" charset="0"/>
              </a:rPr>
              <a:t> </a:t>
            </a:r>
            <a:endParaRPr lang="zh-CN" altLang="en-US" sz="2000" b="1" dirty="0">
              <a:solidFill>
                <a:schemeClr val="tx2"/>
              </a:solidFill>
              <a:latin typeface="Courier New" panose="02070309020205020404" pitchFamily="49" charset="0"/>
              <a:cs typeface="Courier New" panose="02070309020205020404" pitchFamily="49" charset="0"/>
            </a:endParaRPr>
          </a:p>
          <a:p>
            <a:pPr>
              <a:buNone/>
            </a:pP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72518" cy="5448668"/>
          </a:xfrm>
        </p:spPr>
        <p:txBody>
          <a:bodyPr/>
          <a:lstStyle/>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double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getLen</a:t>
            </a:r>
            <a:r>
              <a:rPr lang="en-US" altLang="zh-CN" sz="2000" b="1" dirty="0">
                <a:latin typeface="Courier New" panose="02070309020205020404" pitchFamily="49" charset="0"/>
                <a:cs typeface="Courier New" panose="02070309020205020404" pitchFamily="49" charset="0"/>
              </a:rPr>
              <a:t>(pixel p1, pixel p2){</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友元函数在类体外定义</a:t>
            </a:r>
            <a:endParaRPr lang="zh-CN" altLang="en-US" sz="20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double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xd</a:t>
            </a:r>
            <a:r>
              <a:rPr lang="en-US" altLang="zh-CN" sz="2000" b="1" dirty="0">
                <a:latin typeface="Courier New" panose="02070309020205020404" pitchFamily="49" charset="0"/>
                <a:cs typeface="Courier New" panose="02070309020205020404" pitchFamily="49" charset="0"/>
              </a:rPr>
              <a:t>=double(p1.x-p2.x);</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使用</a:t>
            </a:r>
            <a:r>
              <a:rPr lang="en-US" altLang="zh-CN" sz="2000" b="1" dirty="0">
                <a:solidFill>
                  <a:srgbClr val="00B050"/>
                </a:solidFill>
                <a:latin typeface="Courier New" panose="02070309020205020404" pitchFamily="49" charset="0"/>
                <a:cs typeface="Courier New" panose="02070309020205020404" pitchFamily="49" charset="0"/>
              </a:rPr>
              <a:t>pixel</a:t>
            </a:r>
            <a:r>
              <a:rPr lang="zh-CN" altLang="en-US" sz="2000" b="1" dirty="0">
                <a:solidFill>
                  <a:srgbClr val="00B050"/>
                </a:solidFill>
                <a:latin typeface="Courier New" panose="02070309020205020404" pitchFamily="49" charset="0"/>
                <a:cs typeface="Courier New" panose="02070309020205020404" pitchFamily="49" charset="0"/>
              </a:rPr>
              <a:t>类的私有成员</a:t>
            </a:r>
            <a:r>
              <a:rPr lang="en-US" altLang="zh-CN" sz="2000" b="1" dirty="0">
                <a:solidFill>
                  <a:srgbClr val="00B050"/>
                </a:solidFill>
                <a:latin typeface="Courier New" panose="02070309020205020404" pitchFamily="49" charset="0"/>
                <a:cs typeface="Courier New" panose="02070309020205020404" pitchFamily="49" charset="0"/>
              </a:rPr>
              <a:t>x</a:t>
            </a:r>
            <a:endParaRPr lang="en-US" altLang="zh-CN" sz="20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double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yd=double(p1.y-p2.y);</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sqrt</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xd</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xd+yd</a:t>
            </a:r>
            <a:r>
              <a:rPr lang="en-US" altLang="zh-CN" sz="2000" b="1" dirty="0">
                <a:latin typeface="Courier New" panose="02070309020205020404" pitchFamily="49" charset="0"/>
                <a:cs typeface="Courier New" panose="02070309020205020404" pitchFamily="49" charset="0"/>
              </a:rPr>
              <a:t>*yd);</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a:t>
            </a:r>
            <a:endParaRPr lang="en-US" altLang="zh-CN" sz="2000" b="1" dirty="0">
              <a:solidFill>
                <a:schemeClr val="tx2"/>
              </a:solidFill>
              <a:latin typeface="Courier New" panose="02070309020205020404" pitchFamily="49" charset="0"/>
              <a:cs typeface="Courier New" panose="02070309020205020404" pitchFamily="49" charset="0"/>
            </a:endParaRP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main() {</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latin typeface="Courier New" panose="02070309020205020404" pitchFamily="49" charset="0"/>
                <a:cs typeface="Courier New" panose="02070309020205020404" pitchFamily="49" charset="0"/>
              </a:rPr>
              <a:t>	  pixel p1(0,0), p2(10,10);</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latin typeface="Courier New" panose="02070309020205020404" pitchFamily="49" charset="0"/>
                <a:cs typeface="Courier New" panose="02070309020205020404" pitchFamily="49" charset="0"/>
              </a:rPr>
              <a:t>	  p1.printxy();</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latin typeface="Courier New" panose="02070309020205020404" pitchFamily="49" charset="0"/>
                <a:cs typeface="Courier New" panose="02070309020205020404" pitchFamily="49" charset="0"/>
              </a:rPr>
              <a:t>	  p2.printxy();</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getLen</a:t>
            </a:r>
            <a:r>
              <a:rPr lang="en-US" altLang="zh-CN" sz="2000" b="1" dirty="0">
                <a:latin typeface="Courier New" panose="02070309020205020404" pitchFamily="49" charset="0"/>
                <a:cs typeface="Courier New" panose="02070309020205020404" pitchFamily="49" charset="0"/>
              </a:rPr>
              <a:t>(p1,p2)="&lt;&lt;</a:t>
            </a:r>
            <a:r>
              <a:rPr lang="en-US" altLang="zh-CN" sz="2000" b="1" dirty="0" err="1">
                <a:latin typeface="Courier New" panose="02070309020205020404" pitchFamily="49" charset="0"/>
                <a:cs typeface="Courier New" panose="02070309020205020404" pitchFamily="49" charset="0"/>
              </a:rPr>
              <a:t>getLen</a:t>
            </a:r>
            <a:r>
              <a:rPr lang="en-US" altLang="zh-CN" sz="2000" b="1" dirty="0">
                <a:latin typeface="Courier New" panose="02070309020205020404" pitchFamily="49" charset="0"/>
                <a:cs typeface="Courier New" panose="02070309020205020404" pitchFamily="49" charset="0"/>
              </a:rPr>
              <a:t>(p1,p2)&lt;&lt;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  </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zh-CN" altLang="en-US" sz="2000" b="1" dirty="0">
                <a:solidFill>
                  <a:schemeClr val="accent6"/>
                </a:solidFill>
                <a:latin typeface="Courier New" panose="02070309020205020404" pitchFamily="49" charset="0"/>
                <a:cs typeface="Courier New" panose="02070309020205020404" pitchFamily="49" charset="0"/>
              </a:rPr>
              <a:t>程序执行后的显示结果如下：</a:t>
            </a:r>
            <a:endParaRPr lang="zh-CN" altLang="en-US" sz="2000" b="1" dirty="0">
              <a:solidFill>
                <a:schemeClr val="accent6"/>
              </a:solidFill>
              <a:latin typeface="Courier New" panose="02070309020205020404" pitchFamily="49" charset="0"/>
              <a:cs typeface="Courier New" panose="02070309020205020404" pitchFamily="49" charset="0"/>
            </a:endParaRPr>
          </a:p>
          <a:p>
            <a:pPr algn="just">
              <a:spcBef>
                <a:spcPts val="0"/>
              </a:spcBef>
              <a:buNone/>
            </a:pPr>
            <a:r>
              <a:rPr lang="en-US" altLang="zh-CN" sz="2000" b="1" dirty="0">
                <a:latin typeface="Courier New" panose="02070309020205020404" pitchFamily="49" charset="0"/>
                <a:cs typeface="Courier New" panose="02070309020205020404" pitchFamily="49" charset="0"/>
              </a:rPr>
              <a:t>pixel: (0,0)</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latin typeface="Courier New" panose="02070309020205020404" pitchFamily="49" charset="0"/>
                <a:cs typeface="Courier New" panose="02070309020205020404" pitchFamily="49" charset="0"/>
              </a:rPr>
              <a:t>pixel: (10,10)</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err="1">
                <a:latin typeface="Courier New" panose="02070309020205020404" pitchFamily="49" charset="0"/>
                <a:cs typeface="Courier New" panose="02070309020205020404" pitchFamily="49" charset="0"/>
              </a:rPr>
              <a:t>getLen</a:t>
            </a:r>
            <a:r>
              <a:rPr lang="en-US" altLang="zh-CN" sz="2000" b="1" dirty="0">
                <a:latin typeface="Courier New" panose="02070309020205020404" pitchFamily="49" charset="0"/>
                <a:cs typeface="Courier New" panose="02070309020205020404" pitchFamily="49" charset="0"/>
              </a:rPr>
              <a:t>(p1,p2)=14.1421</a:t>
            </a:r>
            <a:endParaRPr lang="en-US" altLang="zh-CN" sz="2000" b="1" dirty="0">
              <a:latin typeface="Courier New" panose="02070309020205020404" pitchFamily="49" charset="0"/>
              <a:cs typeface="Courier New" panose="02070309020205020404" pitchFamily="49" charset="0"/>
            </a:endParaRPr>
          </a:p>
          <a:p>
            <a:pPr>
              <a:buNone/>
            </a:pP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7.13】</a:t>
            </a:r>
            <a:r>
              <a:rPr lang="zh-CN" altLang="en-US" dirty="0">
                <a:solidFill>
                  <a:srgbClr val="C00000"/>
                </a:solidFill>
              </a:rPr>
              <a:t>自定义一个示意性的复数类型</a:t>
            </a:r>
            <a:r>
              <a:rPr lang="en-US" altLang="zh-CN" dirty="0">
                <a:solidFill>
                  <a:srgbClr val="C00000"/>
                </a:solidFill>
              </a:rPr>
              <a:t>complex，</a:t>
            </a:r>
            <a:r>
              <a:rPr lang="zh-CN" altLang="en-US" dirty="0">
                <a:solidFill>
                  <a:srgbClr val="C00000"/>
                </a:solidFill>
              </a:rPr>
              <a:t>其中说明了两个友元函数，使用该类可以完成复数的加法以及对复数的输出。并编制了主函数，说明</a:t>
            </a:r>
            <a:r>
              <a:rPr lang="en-US" altLang="zh-CN" dirty="0">
                <a:solidFill>
                  <a:srgbClr val="C00000"/>
                </a:solidFill>
              </a:rPr>
              <a:t>complex</a:t>
            </a:r>
            <a:r>
              <a:rPr lang="zh-CN" altLang="en-US" dirty="0">
                <a:solidFill>
                  <a:srgbClr val="C00000"/>
                </a:solidFill>
              </a:rPr>
              <a:t>类对象，对定义的各函数进行调用</a:t>
            </a:r>
            <a:endParaRPr lang="en-US" altLang="zh-CN" dirty="0"/>
          </a:p>
          <a:p>
            <a:pPr lvl="1"/>
            <a:r>
              <a:rPr lang="zh-CN" altLang="en-US" dirty="0"/>
              <a:t>使用友元函数的注意：</a:t>
            </a:r>
            <a:endParaRPr lang="en-US" altLang="zh-CN" dirty="0"/>
          </a:p>
          <a:p>
            <a:pPr lvl="2"/>
            <a:r>
              <a:rPr lang="zh-CN" altLang="en-US" dirty="0"/>
              <a:t>参加运算的所有运算分量（如类对象）必须显式地列在友元函数的参数表中。</a:t>
            </a:r>
            <a:endParaRPr lang="en-US" altLang="zh-CN" dirty="0"/>
          </a:p>
          <a:p>
            <a:pPr lvl="2"/>
            <a:r>
              <a:rPr lang="zh-CN" altLang="en-US" dirty="0"/>
              <a:t>调用友元函数时根本不通过类对象</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980728"/>
            <a:ext cx="9108504" cy="5448647"/>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complex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real;</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err="1">
                <a:latin typeface="Courier New" panose="02070309020205020404" pitchFamily="49" charset="0"/>
                <a:cs typeface="Courier New" panose="02070309020205020404" pitchFamily="49" charset="0"/>
              </a:rPr>
              <a:t>imag</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a:t>
            </a:r>
            <a:endParaRPr lang="en-US" altLang="zh-CN" sz="2400" b="1" dirty="0">
              <a:solidFill>
                <a:schemeClr val="tx2"/>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complex();</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complex(</a:t>
            </a:r>
            <a:r>
              <a:rPr lang="en-US" altLang="zh-CN" sz="2400" b="1" dirty="0">
                <a:solidFill>
                  <a:srgbClr val="0000FF"/>
                </a:solidFill>
                <a:latin typeface="Courier New" panose="02070309020205020404" pitchFamily="49" charset="0"/>
                <a:cs typeface="Courier New" panose="02070309020205020404" pitchFamily="49" charset="0"/>
              </a:rPr>
              <a:t>double </a:t>
            </a:r>
            <a:r>
              <a:rPr lang="en-US" altLang="zh-CN" sz="2400" b="1" dirty="0">
                <a:latin typeface="Courier New" panose="02070309020205020404" pitchFamily="49" charset="0"/>
                <a:cs typeface="Courier New" panose="02070309020205020404" pitchFamily="49" charset="0"/>
              </a:rPr>
              <a:t>r, </a:t>
            </a:r>
            <a:r>
              <a:rPr lang="en-US" altLang="zh-CN" sz="2400" b="1" dirty="0">
                <a:solidFill>
                  <a:srgbClr val="0000FF"/>
                </a:solidFill>
                <a:latin typeface="Courier New" panose="02070309020205020404" pitchFamily="49" charset="0"/>
                <a:cs typeface="Courier New" panose="02070309020205020404" pitchFamily="49" charset="0"/>
              </a:rPr>
              <a:t>double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friend </a:t>
            </a:r>
            <a:r>
              <a:rPr lang="en-US" altLang="zh-CN" sz="2400" b="1" dirty="0">
                <a:latin typeface="Courier New" panose="02070309020205020404" pitchFamily="49" charset="0"/>
                <a:cs typeface="Courier New" panose="02070309020205020404" pitchFamily="49" charset="0"/>
              </a:rPr>
              <a:t>complex </a:t>
            </a:r>
            <a:r>
              <a:rPr lang="en-US" altLang="zh-CN" sz="2400" b="1" dirty="0" err="1">
                <a:latin typeface="Courier New" panose="02070309020205020404" pitchFamily="49" charset="0"/>
                <a:cs typeface="Courier New" panose="02070309020205020404" pitchFamily="49" charset="0"/>
              </a:rPr>
              <a:t>addCom</a:t>
            </a:r>
            <a:r>
              <a:rPr lang="en-US" altLang="zh-CN" sz="2400" b="1" dirty="0">
                <a:latin typeface="Courier New" panose="02070309020205020404" pitchFamily="49" charset="0"/>
                <a:cs typeface="Courier New" panose="02070309020205020404" pitchFamily="49" charset="0"/>
              </a:rPr>
              <a:t>(complex c1, complex c2);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友元函数，复数</a:t>
            </a:r>
            <a:r>
              <a:rPr lang="en-US" altLang="zh-CN" sz="2400" b="1" dirty="0">
                <a:solidFill>
                  <a:srgbClr val="00B050"/>
                </a:solidFill>
                <a:latin typeface="Courier New" panose="02070309020205020404" pitchFamily="49" charset="0"/>
                <a:cs typeface="Courier New" panose="02070309020205020404" pitchFamily="49" charset="0"/>
              </a:rPr>
              <a:t>c1 + c2 （</a:t>
            </a:r>
            <a:r>
              <a:rPr lang="zh-CN" altLang="en-US" sz="2400" b="1" dirty="0">
                <a:solidFill>
                  <a:srgbClr val="00B050"/>
                </a:solidFill>
                <a:latin typeface="Courier New" panose="02070309020205020404" pitchFamily="49" charset="0"/>
                <a:cs typeface="Courier New" panose="02070309020205020404" pitchFamily="49" charset="0"/>
              </a:rPr>
              <a:t>二参数对象相加）</a:t>
            </a:r>
            <a:endParaRPr lang="zh-CN" altLang="en-US"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friend void </a:t>
            </a:r>
            <a:r>
              <a:rPr lang="en-US" altLang="zh-CN" sz="2400" b="1" dirty="0" err="1">
                <a:latin typeface="Courier New" panose="02070309020205020404" pitchFamily="49" charset="0"/>
                <a:cs typeface="Courier New" panose="02070309020205020404" pitchFamily="49" charset="0"/>
              </a:rPr>
              <a:t>outCom</a:t>
            </a:r>
            <a:r>
              <a:rPr lang="en-US" altLang="zh-CN" sz="2400" b="1" dirty="0">
                <a:latin typeface="Courier New" panose="02070309020205020404" pitchFamily="49" charset="0"/>
                <a:cs typeface="Courier New" panose="02070309020205020404" pitchFamily="49" charset="0"/>
              </a:rPr>
              <a:t> (complex c); </a:t>
            </a:r>
            <a:r>
              <a:rPr lang="en-US" altLang="zh-CN" sz="2400" b="1" dirty="0">
                <a:solidFill>
                  <a:srgbClr val="0000FF"/>
                </a:solidFill>
                <a:latin typeface="Courier New" panose="02070309020205020404" pitchFamily="49" charset="0"/>
                <a:cs typeface="Courier New" panose="02070309020205020404" pitchFamily="49" charset="0"/>
              </a:rPr>
              <a:t>		      </a:t>
            </a:r>
            <a:endParaRPr lang="en-US" altLang="zh-CN" sz="2400" b="1" dirty="0">
              <a:solidFill>
                <a:srgbClr val="0000FF"/>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友元函数，输出类对象</a:t>
            </a:r>
            <a:r>
              <a:rPr lang="en-US" altLang="zh-CN" sz="2400" b="1" dirty="0">
                <a:solidFill>
                  <a:srgbClr val="00B050"/>
                </a:solidFill>
                <a:latin typeface="Courier New" panose="02070309020205020404" pitchFamily="49" charset="0"/>
                <a:cs typeface="Courier New" panose="02070309020205020404" pitchFamily="49" charset="0"/>
              </a:rPr>
              <a:t>c</a:t>
            </a:r>
            <a:r>
              <a:rPr lang="zh-CN" altLang="en-US" sz="2400" b="1" dirty="0">
                <a:solidFill>
                  <a:srgbClr val="00B050"/>
                </a:solidFill>
                <a:latin typeface="Courier New" panose="02070309020205020404" pitchFamily="49" charset="0"/>
                <a:cs typeface="Courier New" panose="02070309020205020404" pitchFamily="49" charset="0"/>
              </a:rPr>
              <a:t>的有关数据（</a:t>
            </a:r>
            <a:r>
              <a:rPr lang="en-US" altLang="zh-CN" sz="2400" b="1" dirty="0">
                <a:solidFill>
                  <a:srgbClr val="00B050"/>
                </a:solidFill>
                <a:latin typeface="Courier New" panose="02070309020205020404" pitchFamily="49" charset="0"/>
                <a:cs typeface="Courier New" panose="02070309020205020404" pitchFamily="49" charset="0"/>
              </a:rPr>
              <a:t>c</a:t>
            </a:r>
            <a:r>
              <a:rPr lang="zh-CN" altLang="en-US" sz="2400" b="1" dirty="0">
                <a:solidFill>
                  <a:srgbClr val="00B050"/>
                </a:solidFill>
                <a:latin typeface="Courier New" panose="02070309020205020404" pitchFamily="49" charset="0"/>
                <a:cs typeface="Courier New" panose="02070309020205020404" pitchFamily="49" charset="0"/>
              </a:rPr>
              <a:t>为参数对象）</a:t>
            </a:r>
            <a:endParaRPr lang="zh-CN" altLang="en-US"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zh-CN" altLang="en-US" sz="2400" b="1" dirty="0">
                <a:latin typeface="Courier New" panose="02070309020205020404" pitchFamily="49" charset="0"/>
                <a:cs typeface="Courier New" panose="02070309020205020404" pitchFamily="49" charset="0"/>
              </a:rPr>
              <a:t>};</a:t>
            </a:r>
            <a:r>
              <a:rPr lang="zh-CN" altLang="en-US" sz="2400" b="1" dirty="0">
                <a:solidFill>
                  <a:schemeClr val="tx2"/>
                </a:solidFill>
                <a:latin typeface="Courier New" panose="02070309020205020404" pitchFamily="49" charset="0"/>
                <a:cs typeface="Courier New" panose="02070309020205020404" pitchFamily="49" charset="0"/>
              </a:rPr>
              <a:t> </a:t>
            </a:r>
            <a:endParaRPr lang="zh-CN" altLang="en-US" sz="2400" b="1" dirty="0">
              <a:solidFill>
                <a:schemeClr val="tx2"/>
              </a:solidFill>
              <a:latin typeface="Courier New" panose="02070309020205020404" pitchFamily="49" charset="0"/>
              <a:cs typeface="Courier New" panose="02070309020205020404" pitchFamily="49" charset="0"/>
            </a:endParaRP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153400" cy="5806428"/>
          </a:xfrm>
        </p:spPr>
        <p:txBody>
          <a:bodyPr/>
          <a:lstStyle/>
          <a:p>
            <a:pPr algn="just">
              <a:spcBef>
                <a:spcPts val="0"/>
              </a:spcBef>
              <a:buNone/>
            </a:pPr>
            <a:r>
              <a:rPr lang="en-US" altLang="zh-CN" sz="2400" b="1" dirty="0">
                <a:latin typeface="Courier New" panose="02070309020205020404" pitchFamily="49" charset="0"/>
                <a:cs typeface="Courier New" panose="02070309020205020404" pitchFamily="49" charset="0"/>
              </a:rPr>
              <a:t>complex::complex()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real=0; 	</a:t>
            </a:r>
            <a:r>
              <a:rPr lang="en-US" altLang="zh-CN" sz="2400" b="1" dirty="0" err="1">
                <a:latin typeface="Courier New" panose="02070309020205020404" pitchFamily="49" charset="0"/>
                <a:cs typeface="Courier New" panose="02070309020205020404" pitchFamily="49" charset="0"/>
              </a:rPr>
              <a:t>imag</a:t>
            </a:r>
            <a:r>
              <a:rPr lang="en-US" altLang="zh-CN" sz="2400" b="1" dirty="0">
                <a:latin typeface="Courier New" panose="02070309020205020404" pitchFamily="49" charset="0"/>
                <a:cs typeface="Courier New" panose="02070309020205020404" pitchFamily="49" charset="0"/>
              </a:rPr>
              <a:t>=0;</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complex::complex(</a:t>
            </a:r>
            <a:r>
              <a:rPr lang="en-US" altLang="zh-CN" sz="2400" b="1" dirty="0">
                <a:solidFill>
                  <a:srgbClr val="0000FF"/>
                </a:solidFill>
                <a:latin typeface="Courier New" panose="02070309020205020404" pitchFamily="49" charset="0"/>
                <a:cs typeface="Courier New" panose="02070309020205020404" pitchFamily="49" charset="0"/>
              </a:rPr>
              <a:t>double </a:t>
            </a:r>
            <a:r>
              <a:rPr lang="en-US" altLang="zh-CN" sz="2400" b="1" dirty="0">
                <a:latin typeface="Courier New" panose="02070309020205020404" pitchFamily="49" charset="0"/>
                <a:cs typeface="Courier New" panose="02070309020205020404" pitchFamily="49" charset="0"/>
              </a:rPr>
              <a:t>r,</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double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real=r; 	</a:t>
            </a:r>
            <a:r>
              <a:rPr lang="en-US" altLang="zh-CN" sz="2400" b="1" dirty="0" err="1">
                <a:latin typeface="Courier New" panose="02070309020205020404" pitchFamily="49" charset="0"/>
                <a:cs typeface="Courier New" panose="02070309020205020404" pitchFamily="49" charset="0"/>
              </a:rPr>
              <a:t>imag</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complex </a:t>
            </a:r>
            <a:r>
              <a:rPr lang="en-US" altLang="zh-CN" sz="2400" b="1" dirty="0" err="1">
                <a:latin typeface="Courier New" panose="02070309020205020404" pitchFamily="49" charset="0"/>
                <a:cs typeface="Courier New" panose="02070309020205020404" pitchFamily="49" charset="0"/>
              </a:rPr>
              <a:t>addCom</a:t>
            </a:r>
            <a:r>
              <a:rPr lang="en-US" altLang="zh-CN" sz="2400" b="1" dirty="0">
                <a:latin typeface="Courier New" panose="02070309020205020404" pitchFamily="49" charset="0"/>
                <a:cs typeface="Courier New" panose="02070309020205020404" pitchFamily="49" charset="0"/>
              </a:rPr>
              <a:t>(complex c1,  complex c2) {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complex c;</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c.real</a:t>
            </a:r>
            <a:r>
              <a:rPr lang="en-US" altLang="zh-CN" sz="2400" b="1" dirty="0">
                <a:latin typeface="Courier New" panose="02070309020205020404" pitchFamily="49" charset="0"/>
                <a:cs typeface="Courier New" panose="02070309020205020404" pitchFamily="49" charset="0"/>
              </a:rPr>
              <a:t>=c1.real+c2.real;</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c.imag</a:t>
            </a:r>
            <a:r>
              <a:rPr lang="en-US" altLang="zh-CN" sz="2400" b="1" dirty="0">
                <a:latin typeface="Courier New" panose="02070309020205020404" pitchFamily="49" charset="0"/>
                <a:cs typeface="Courier New" panose="02070309020205020404" pitchFamily="49" charset="0"/>
              </a:rPr>
              <a:t>=c1.imag+c2.imag;</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return </a:t>
            </a:r>
            <a:r>
              <a:rPr lang="en-US" altLang="zh-CN" sz="2400" b="1" dirty="0">
                <a:latin typeface="Courier New" panose="02070309020205020404" pitchFamily="49" charset="0"/>
                <a:cs typeface="Courier New" panose="02070309020205020404" pitchFamily="49" charset="0"/>
              </a:rPr>
              <a:t>c;</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err="1">
                <a:latin typeface="Courier New" panose="02070309020205020404" pitchFamily="49" charset="0"/>
                <a:cs typeface="Courier New" panose="02070309020205020404" pitchFamily="49" charset="0"/>
              </a:rPr>
              <a:t>outCom</a:t>
            </a:r>
            <a:r>
              <a:rPr lang="en-US" altLang="zh-CN" sz="2400" b="1" dirty="0">
                <a:latin typeface="Courier New" panose="02070309020205020404" pitchFamily="49" charset="0"/>
                <a:cs typeface="Courier New" panose="02070309020205020404" pitchFamily="49" charset="0"/>
              </a:rPr>
              <a:t> (complex com)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&lt;&lt;"("&lt;&lt;</a:t>
            </a:r>
            <a:r>
              <a:rPr lang="en-US" altLang="zh-CN" sz="2400" b="1" dirty="0" err="1">
                <a:latin typeface="Courier New" panose="02070309020205020404" pitchFamily="49" charset="0"/>
                <a:cs typeface="Courier New" panose="02070309020205020404" pitchFamily="49" charset="0"/>
              </a:rPr>
              <a:t>com.real</a:t>
            </a:r>
            <a:r>
              <a:rPr lang="en-US" altLang="zh-CN" sz="2400" b="1" dirty="0">
                <a:latin typeface="Courier New" panose="02070309020205020404" pitchFamily="49" charset="0"/>
                <a:cs typeface="Courier New" panose="02070309020205020404" pitchFamily="49" charset="0"/>
              </a:rPr>
              <a:t>&lt;&lt;", "&lt;&lt;</a:t>
            </a:r>
            <a:r>
              <a:rPr lang="en-US" altLang="zh-CN" sz="2400" b="1" dirty="0" err="1">
                <a:latin typeface="Courier New" panose="02070309020205020404" pitchFamily="49" charset="0"/>
                <a:cs typeface="Courier New" panose="02070309020205020404" pitchFamily="49" charset="0"/>
              </a:rPr>
              <a:t>com.imag</a:t>
            </a:r>
            <a:r>
              <a:rPr lang="en-US" altLang="zh-CN" sz="2400" b="1" dirty="0">
                <a:latin typeface="Courier New" panose="02070309020205020404" pitchFamily="49" charset="0"/>
                <a:cs typeface="Courier New" panose="02070309020205020404" pitchFamily="49" charset="0"/>
              </a:rPr>
              <a:t>&lt;&lt;")";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472518" cy="5448098"/>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complex c1(1,2), c2(3,4), res;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res=</a:t>
            </a:r>
            <a:r>
              <a:rPr lang="en-US" altLang="zh-CN" sz="2400" b="1" dirty="0" err="1">
                <a:latin typeface="Courier New" panose="02070309020205020404" pitchFamily="49" charset="0"/>
                <a:cs typeface="Courier New" panose="02070309020205020404" pitchFamily="49" charset="0"/>
              </a:rPr>
              <a:t>addCom</a:t>
            </a:r>
            <a:r>
              <a:rPr lang="en-US" altLang="zh-CN" sz="2400" b="1" dirty="0">
                <a:latin typeface="Courier New" panose="02070309020205020404" pitchFamily="49" charset="0"/>
                <a:cs typeface="Courier New" panose="02070309020205020404" pitchFamily="49" charset="0"/>
              </a:rPr>
              <a:t>(c1, c2);</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调用友元函数时不通过类对象</a:t>
            </a:r>
            <a:endParaRPr lang="zh-CN" altLang="en-US"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outCom</a:t>
            </a:r>
            <a:r>
              <a:rPr lang="en-US" altLang="zh-CN" sz="2400" b="1" dirty="0">
                <a:latin typeface="Courier New" panose="02070309020205020404" pitchFamily="49" charset="0"/>
                <a:cs typeface="Courier New" panose="02070309020205020404" pitchFamily="49" charset="0"/>
              </a:rPr>
              <a:t>(c1);</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 +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outCom</a:t>
            </a:r>
            <a:r>
              <a:rPr lang="en-US" altLang="zh-CN" sz="2400" b="1" dirty="0">
                <a:latin typeface="Courier New" panose="02070309020205020404" pitchFamily="49" charset="0"/>
                <a:cs typeface="Courier New" panose="02070309020205020404" pitchFamily="49" charset="0"/>
              </a:rPr>
              <a:t>(c2);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 =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outCom</a:t>
            </a:r>
            <a:r>
              <a:rPr lang="en-US" altLang="zh-CN" sz="2400" b="1" dirty="0">
                <a:latin typeface="Courier New" panose="02070309020205020404" pitchFamily="49" charset="0"/>
                <a:cs typeface="Courier New" panose="02070309020205020404" pitchFamily="49" charset="0"/>
              </a:rPr>
              <a:t>(res);</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endParaRPr lang="en-US" altLang="zh-CN" sz="2400" dirty="0">
              <a:solidFill>
                <a:srgbClr val="0000FF"/>
              </a:solidFill>
              <a:latin typeface="Courier New" panose="02070309020205020404" pitchFamily="49" charset="0"/>
              <a:cs typeface="Courier New" panose="02070309020205020404" pitchFamily="49" charset="0"/>
            </a:endParaRPr>
          </a:p>
          <a:p>
            <a:pPr algn="just">
              <a:spcBef>
                <a:spcPts val="0"/>
              </a:spcBef>
              <a:buNone/>
            </a:pPr>
            <a:r>
              <a:rPr lang="zh-CN" altLang="en-US" sz="2400" dirty="0">
                <a:solidFill>
                  <a:schemeClr val="accent6"/>
                </a:solidFill>
                <a:latin typeface="Courier New" panose="02070309020205020404" pitchFamily="49" charset="0"/>
                <a:cs typeface="Courier New" panose="02070309020205020404" pitchFamily="49" charset="0"/>
              </a:rPr>
              <a:t>程序执行后，屏幕显示结果为:</a:t>
            </a:r>
            <a:endParaRPr lang="zh-CN" altLang="en-US" sz="2400" dirty="0">
              <a:solidFill>
                <a:schemeClr val="accent6"/>
              </a:solidFill>
              <a:latin typeface="Courier New" panose="02070309020205020404" pitchFamily="49" charset="0"/>
              <a:cs typeface="Courier New" panose="02070309020205020404" pitchFamily="49" charset="0"/>
            </a:endParaRPr>
          </a:p>
          <a:p>
            <a:pPr algn="just">
              <a:spcBef>
                <a:spcPts val="0"/>
              </a:spcBef>
              <a:buNone/>
            </a:pPr>
            <a:r>
              <a:rPr lang="zh-CN" altLang="en-US" sz="2400" b="1" dirty="0">
                <a:latin typeface="Courier New" panose="02070309020205020404" pitchFamily="49" charset="0"/>
                <a:cs typeface="Courier New" panose="02070309020205020404" pitchFamily="49" charset="0"/>
              </a:rPr>
              <a:t>(1, 2) + (3, 4) = (4, 6)</a:t>
            </a:r>
            <a:endParaRPr lang="zh-CN" altLang="en-US" sz="2400" b="1" dirty="0">
              <a:latin typeface="Courier New" panose="02070309020205020404" pitchFamily="49" charset="0"/>
              <a:cs typeface="Courier New" panose="02070309020205020404" pitchFamily="49" charset="0"/>
            </a:endParaRPr>
          </a:p>
          <a:p>
            <a:pPr>
              <a:spcBef>
                <a:spcPts val="0"/>
              </a:spcBef>
              <a:buNone/>
            </a:pPr>
            <a:endParaRPr lang="zh-CN" altLang="en-US" sz="2400"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153400" cy="5447528"/>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7.14】</a:t>
            </a:r>
            <a:r>
              <a:rPr lang="zh-CN" altLang="en-US" dirty="0">
                <a:solidFill>
                  <a:srgbClr val="C00000"/>
                </a:solidFill>
              </a:rPr>
              <a:t>自定义一个示意性复数类型</a:t>
            </a:r>
            <a:r>
              <a:rPr lang="en-US" altLang="zh-CN" dirty="0">
                <a:solidFill>
                  <a:srgbClr val="C00000"/>
                </a:solidFill>
              </a:rPr>
              <a:t>complex，</a:t>
            </a:r>
            <a:r>
              <a:rPr lang="zh-CN" altLang="en-US" dirty="0">
                <a:solidFill>
                  <a:srgbClr val="C00000"/>
                </a:solidFill>
              </a:rPr>
              <a:t>其中说明了几个类成员函数，使用该类可以完成复数的加法以及对复数的输出。并编制了主函数，说明</a:t>
            </a:r>
            <a:r>
              <a:rPr lang="en-US" altLang="zh-CN" dirty="0">
                <a:solidFill>
                  <a:srgbClr val="C00000"/>
                </a:solidFill>
              </a:rPr>
              <a:t>complex</a:t>
            </a:r>
            <a:r>
              <a:rPr lang="zh-CN" altLang="en-US" dirty="0">
                <a:solidFill>
                  <a:srgbClr val="C00000"/>
                </a:solidFill>
              </a:rPr>
              <a:t>类对象，对定义的各函数进行调用，以验证它们的正确性。使用成员函数的注意：</a:t>
            </a:r>
            <a:endParaRPr lang="en-US" altLang="zh-CN" dirty="0">
              <a:solidFill>
                <a:srgbClr val="C00000"/>
              </a:solidFill>
            </a:endParaRPr>
          </a:p>
          <a:p>
            <a:pPr lvl="1"/>
            <a:r>
              <a:rPr lang="zh-CN" altLang="en-US" dirty="0"/>
              <a:t>总以当前调用者对象（*</a:t>
            </a:r>
            <a:r>
              <a:rPr lang="en-US" altLang="zh-CN" dirty="0"/>
              <a:t>this）</a:t>
            </a:r>
            <a:r>
              <a:rPr lang="zh-CN" altLang="en-US" dirty="0"/>
              <a:t>作为该成员函数的隐式第一运算分量；若所定义的运算多于一个运算对象时，才将其余运算对象显式地列在该成员函数的参数表中。</a:t>
            </a:r>
            <a:endParaRPr lang="en-US" altLang="zh-CN" dirty="0"/>
          </a:p>
          <a:p>
            <a:pPr lvl="1">
              <a:lnSpc>
                <a:spcPct val="110000"/>
              </a:lnSpc>
            </a:pPr>
            <a:r>
              <a:rPr lang="zh-CN" altLang="en-US" dirty="0"/>
              <a:t>调用类成员函数时必须通过类对象。</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complex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double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real;</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err="1">
                <a:latin typeface="Courier New" panose="02070309020205020404" pitchFamily="49" charset="0"/>
                <a:cs typeface="Courier New" panose="02070309020205020404" pitchFamily="49" charset="0"/>
              </a:rPr>
              <a:t>imag</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complex();</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complex(</a:t>
            </a:r>
            <a:r>
              <a:rPr lang="en-US" altLang="zh-CN" sz="2400" b="1" dirty="0">
                <a:solidFill>
                  <a:srgbClr val="0000FF"/>
                </a:solidFill>
                <a:latin typeface="Courier New" panose="02070309020205020404" pitchFamily="49" charset="0"/>
                <a:cs typeface="Courier New" panose="02070309020205020404" pitchFamily="49" charset="0"/>
              </a:rPr>
              <a:t>double </a:t>
            </a:r>
            <a:r>
              <a:rPr lang="en-US" altLang="zh-CN" sz="2400" b="1" dirty="0">
                <a:latin typeface="Courier New" panose="02070309020205020404" pitchFamily="49" charset="0"/>
                <a:cs typeface="Courier New" panose="02070309020205020404" pitchFamily="49" charset="0"/>
              </a:rPr>
              <a:t>r,</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double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complex </a:t>
            </a:r>
            <a:r>
              <a:rPr lang="en-US" altLang="zh-CN" sz="2400" b="1" dirty="0" err="1">
                <a:latin typeface="Courier New" panose="02070309020205020404" pitchFamily="49" charset="0"/>
                <a:cs typeface="Courier New" panose="02070309020205020404" pitchFamily="49" charset="0"/>
              </a:rPr>
              <a:t>addCom</a:t>
            </a:r>
            <a:r>
              <a:rPr lang="en-US" altLang="zh-CN" sz="2400" b="1" dirty="0">
                <a:latin typeface="Courier New" panose="02070309020205020404" pitchFamily="49" charset="0"/>
                <a:cs typeface="Courier New" panose="02070309020205020404" pitchFamily="49" charset="0"/>
              </a:rPr>
              <a:t>(complex c2);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类成员函数</a:t>
            </a:r>
            <a:endParaRPr lang="zh-CN" altLang="en-US"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//调用者对象与参数对象</a:t>
            </a:r>
            <a:r>
              <a:rPr lang="en-US" altLang="zh-CN" sz="2400" b="1" dirty="0">
                <a:solidFill>
                  <a:srgbClr val="00B050"/>
                </a:solidFill>
                <a:latin typeface="Courier New" panose="02070309020205020404" pitchFamily="49" charset="0"/>
                <a:cs typeface="Courier New" panose="02070309020205020404" pitchFamily="49" charset="0"/>
              </a:rPr>
              <a:t>c2</a:t>
            </a:r>
            <a:r>
              <a:rPr lang="zh-CN" altLang="en-US" sz="2400" b="1" dirty="0">
                <a:solidFill>
                  <a:srgbClr val="00B050"/>
                </a:solidFill>
                <a:latin typeface="Courier New" panose="02070309020205020404" pitchFamily="49" charset="0"/>
                <a:cs typeface="Courier New" panose="02070309020205020404" pitchFamily="49" charset="0"/>
              </a:rPr>
              <a:t>相加</a:t>
            </a:r>
            <a:endParaRPr lang="zh-CN" altLang="en-US"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err="1">
                <a:latin typeface="Courier New" panose="02070309020205020404" pitchFamily="49" charset="0"/>
                <a:cs typeface="Courier New" panose="02070309020205020404" pitchFamily="49" charset="0"/>
              </a:rPr>
              <a:t>outCom</a:t>
            </a:r>
            <a:r>
              <a:rPr lang="en-US" altLang="zh-CN" sz="2400" b="1" dirty="0">
                <a:latin typeface="Courier New" panose="02070309020205020404" pitchFamily="49" charset="0"/>
                <a:cs typeface="Courier New" panose="02070309020205020404" pitchFamily="49" charset="0"/>
              </a:rPr>
              <a:t> ();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类成员函数</a:t>
            </a:r>
            <a:endParaRPr lang="zh-CN" altLang="en-US"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//输出调用者对象的有关数据</a:t>
            </a:r>
            <a:endParaRPr lang="zh-CN" altLang="en-US"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zh-CN" altLang="en-US"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153400" cy="5663552"/>
          </a:xfrm>
        </p:spPr>
        <p:txBody>
          <a:bodyPr/>
          <a:lstStyle/>
          <a:p>
            <a:pPr algn="just">
              <a:spcBef>
                <a:spcPts val="0"/>
              </a:spcBef>
              <a:buNone/>
            </a:pPr>
            <a:r>
              <a:rPr lang="en-US" altLang="zh-CN" sz="2400" b="1" dirty="0">
                <a:latin typeface="Courier New" panose="02070309020205020404" pitchFamily="49" charset="0"/>
                <a:cs typeface="Courier New" panose="02070309020205020404" pitchFamily="49" charset="0"/>
              </a:rPr>
              <a:t>complex::complex()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real=0;   </a:t>
            </a:r>
            <a:r>
              <a:rPr lang="en-US" altLang="zh-CN" sz="2400" b="1" dirty="0" err="1">
                <a:latin typeface="Courier New" panose="02070309020205020404" pitchFamily="49" charset="0"/>
                <a:cs typeface="Courier New" panose="02070309020205020404" pitchFamily="49" charset="0"/>
              </a:rPr>
              <a:t>imag</a:t>
            </a:r>
            <a:r>
              <a:rPr lang="en-US" altLang="zh-CN" sz="2400" b="1" dirty="0">
                <a:latin typeface="Courier New" panose="02070309020205020404" pitchFamily="49" charset="0"/>
                <a:cs typeface="Courier New" panose="02070309020205020404" pitchFamily="49" charset="0"/>
              </a:rPr>
              <a:t>=0;</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complex::complex(</a:t>
            </a:r>
            <a:r>
              <a:rPr lang="en-US" altLang="zh-CN" sz="2400" b="1" dirty="0">
                <a:solidFill>
                  <a:srgbClr val="0000FF"/>
                </a:solidFill>
                <a:latin typeface="Courier New" panose="02070309020205020404" pitchFamily="49" charset="0"/>
                <a:cs typeface="Courier New" panose="02070309020205020404" pitchFamily="49" charset="0"/>
              </a:rPr>
              <a:t>double </a:t>
            </a:r>
            <a:r>
              <a:rPr lang="en-US" altLang="zh-CN" sz="2400" b="1" dirty="0">
                <a:latin typeface="Courier New" panose="02070309020205020404" pitchFamily="49" charset="0"/>
                <a:cs typeface="Courier New" panose="02070309020205020404" pitchFamily="49" charset="0"/>
              </a:rPr>
              <a:t>r,</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real=r;   </a:t>
            </a:r>
            <a:r>
              <a:rPr lang="en-US" altLang="zh-CN" sz="2400" b="1" dirty="0" err="1">
                <a:latin typeface="Courier New" panose="02070309020205020404" pitchFamily="49" charset="0"/>
                <a:cs typeface="Courier New" panose="02070309020205020404" pitchFamily="49" charset="0"/>
              </a:rPr>
              <a:t>imag</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complex </a:t>
            </a:r>
            <a:r>
              <a:rPr lang="en-US" altLang="zh-CN" sz="2400" b="1" dirty="0" err="1">
                <a:latin typeface="Courier New" panose="02070309020205020404" pitchFamily="49" charset="0"/>
                <a:cs typeface="Courier New" panose="02070309020205020404" pitchFamily="49" charset="0"/>
              </a:rPr>
              <a:t>complex</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addCom</a:t>
            </a:r>
            <a:r>
              <a:rPr lang="en-US" altLang="zh-CN" sz="2400" b="1" dirty="0">
                <a:latin typeface="Courier New" panose="02070309020205020404" pitchFamily="49" charset="0"/>
                <a:cs typeface="Courier New" panose="02070309020205020404" pitchFamily="49" charset="0"/>
              </a:rPr>
              <a:t>(complex c2)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complex c;</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c.real</a:t>
            </a:r>
            <a:r>
              <a:rPr lang="en-US" altLang="zh-CN" sz="2400" b="1" dirty="0">
                <a:latin typeface="Courier New" panose="02070309020205020404" pitchFamily="49" charset="0"/>
                <a:cs typeface="Courier New" panose="02070309020205020404" pitchFamily="49" charset="0"/>
              </a:rPr>
              <a:t>=real+c2.real;</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c.imag</a:t>
            </a:r>
            <a:r>
              <a:rPr lang="en-US" altLang="zh-CN" sz="2400" b="1" dirty="0">
                <a:latin typeface="Courier New" panose="02070309020205020404" pitchFamily="49" charset="0"/>
                <a:cs typeface="Courier New" panose="02070309020205020404" pitchFamily="49" charset="0"/>
              </a:rPr>
              <a:t>=imag+c2.imag;</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return c;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complex::</a:t>
            </a:r>
            <a:r>
              <a:rPr lang="en-US" altLang="zh-CN" sz="2400" b="1" dirty="0" err="1">
                <a:latin typeface="Courier New" panose="02070309020205020404" pitchFamily="49" charset="0"/>
                <a:cs typeface="Courier New" panose="02070309020205020404" pitchFamily="49" charset="0"/>
              </a:rPr>
              <a:t>outCom</a:t>
            </a:r>
            <a:r>
              <a:rPr lang="en-US" altLang="zh-CN" sz="2400" b="1" dirty="0">
                <a:latin typeface="Courier New" panose="02070309020205020404" pitchFamily="49" charset="0"/>
                <a:cs typeface="Courier New" panose="02070309020205020404" pitchFamily="49" charset="0"/>
              </a:rPr>
              <a:t> ()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&lt;&lt;"("&lt;&lt;real&lt;&lt;", "&lt;&lt;</a:t>
            </a:r>
            <a:r>
              <a:rPr lang="en-US" altLang="zh-CN" sz="2400" b="1" dirty="0" err="1">
                <a:latin typeface="Courier New" panose="02070309020205020404" pitchFamily="49" charset="0"/>
                <a:cs typeface="Courier New" panose="02070309020205020404" pitchFamily="49" charset="0"/>
              </a:rPr>
              <a:t>imag</a:t>
            </a:r>
            <a:r>
              <a:rPr lang="en-US" altLang="zh-CN" sz="2400" b="1" dirty="0">
                <a:latin typeface="Courier New" panose="02070309020205020404" pitchFamily="49" charset="0"/>
                <a:cs typeface="Courier New" panose="02070309020205020404" pitchFamily="49" charset="0"/>
              </a:rPr>
              <a:t>&lt;&lt;")";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72518" cy="5520106"/>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complex c1(1, 2), c2(3, 4), res;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res=c1.addCom(c2);</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调用成员函数必须通过类对象</a:t>
            </a:r>
            <a:endParaRPr lang="zh-CN" altLang="en-US"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c1.outCom();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 +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c2.outCom();</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 =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res.outCom</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endParaRPr lang="en-US" altLang="zh-CN" sz="2400" b="1" dirty="0">
              <a:solidFill>
                <a:srgbClr val="009900"/>
              </a:solidFill>
              <a:latin typeface="Courier New" panose="02070309020205020404" pitchFamily="49" charset="0"/>
              <a:cs typeface="Courier New" panose="02070309020205020404" pitchFamily="49" charset="0"/>
            </a:endParaRPr>
          </a:p>
          <a:p>
            <a:pPr algn="just">
              <a:spcBef>
                <a:spcPts val="0"/>
              </a:spcBef>
              <a:buNone/>
            </a:pPr>
            <a:r>
              <a:rPr lang="zh-CN" altLang="en-US" sz="2400" b="1" dirty="0">
                <a:solidFill>
                  <a:schemeClr val="accent6">
                    <a:lumMod val="75000"/>
                  </a:schemeClr>
                </a:solidFill>
                <a:latin typeface="Courier New" panose="02070309020205020404" pitchFamily="49" charset="0"/>
                <a:cs typeface="Courier New" panose="02070309020205020404" pitchFamily="49" charset="0"/>
              </a:rPr>
              <a:t>程序执行后，屏幕显示结果为:</a:t>
            </a:r>
            <a:endParaRPr lang="zh-CN" altLang="en-US" sz="2400" b="1" dirty="0">
              <a:solidFill>
                <a:schemeClr val="accent6">
                  <a:lumMod val="75000"/>
                </a:schemeClr>
              </a:solidFill>
              <a:latin typeface="Courier New" panose="02070309020205020404" pitchFamily="49" charset="0"/>
              <a:cs typeface="Courier New" panose="02070309020205020404" pitchFamily="49" charset="0"/>
            </a:endParaRPr>
          </a:p>
          <a:p>
            <a:pPr algn="just">
              <a:spcBef>
                <a:spcPts val="0"/>
              </a:spcBef>
              <a:buNone/>
            </a:pPr>
            <a:r>
              <a:rPr lang="zh-CN" altLang="en-US" sz="2400" b="1" dirty="0">
                <a:latin typeface="Courier New" panose="02070309020205020404" pitchFamily="49" charset="0"/>
                <a:cs typeface="Courier New" panose="02070309020205020404" pitchFamily="49" charset="0"/>
              </a:rPr>
              <a:t>(1, 2) + (3, 4) = (4, 6)</a:t>
            </a:r>
            <a:endParaRPr lang="zh-CN" altLang="en-US" sz="2400" b="1" dirty="0">
              <a:latin typeface="Courier New" panose="02070309020205020404" pitchFamily="49" charset="0"/>
              <a:cs typeface="Courier New" panose="02070309020205020404" pitchFamily="49" charset="0"/>
            </a:endParaRP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en-US" altLang="zh-CN" dirty="0"/>
          </a:p>
        </p:txBody>
      </p:sp>
      <p:sp>
        <p:nvSpPr>
          <p:cNvPr id="3" name="内容占位符 2"/>
          <p:cNvSpPr>
            <a:spLocks noGrp="1"/>
          </p:cNvSpPr>
          <p:nvPr>
            <p:ph idx="1"/>
          </p:nvPr>
        </p:nvSpPr>
        <p:spPr/>
        <p:txBody>
          <a:bodyPr/>
          <a:lstStyle/>
          <a:p>
            <a:r>
              <a:rPr lang="zh-CN" altLang="en-US" dirty="0"/>
              <a:t>描述客观事物必须用</a:t>
            </a:r>
            <a:r>
              <a:rPr lang="zh-CN" altLang="en-US" dirty="0">
                <a:solidFill>
                  <a:srgbClr val="FF0000"/>
                </a:solidFill>
              </a:rPr>
              <a:t>不同的数据类型</a:t>
            </a:r>
            <a:r>
              <a:rPr lang="zh-CN" altLang="en-US" dirty="0"/>
              <a:t>来描述不同的方面。</a:t>
            </a:r>
            <a:endParaRPr lang="en-US" altLang="zh-CN" dirty="0"/>
          </a:p>
          <a:p>
            <a:r>
              <a:rPr lang="en-US" altLang="zh-CN" dirty="0">
                <a:solidFill>
                  <a:srgbClr val="C00000"/>
                </a:solidFill>
              </a:rPr>
              <a:t>【</a:t>
            </a:r>
            <a:r>
              <a:rPr lang="zh-CN" altLang="en-US" dirty="0">
                <a:solidFill>
                  <a:srgbClr val="C00000"/>
                </a:solidFill>
              </a:rPr>
              <a:t>例</a:t>
            </a:r>
            <a:r>
              <a:rPr lang="en-US" altLang="zh-CN" dirty="0">
                <a:solidFill>
                  <a:srgbClr val="C00000"/>
                </a:solidFill>
              </a:rPr>
              <a:t>7.2】</a:t>
            </a:r>
            <a:r>
              <a:rPr lang="zh-CN" altLang="en-US" dirty="0">
                <a:solidFill>
                  <a:srgbClr val="C00000"/>
                </a:solidFill>
              </a:rPr>
              <a:t>描述商品</a:t>
            </a:r>
            <a:endParaRPr lang="zh-CN" altLang="en-US" dirty="0">
              <a:solidFill>
                <a:srgbClr val="C00000"/>
              </a:solidFill>
            </a:endParaRPr>
          </a:p>
          <a:p>
            <a:pPr lvl="1"/>
            <a:r>
              <a:rPr lang="zh-CN" altLang="en-US" dirty="0"/>
              <a:t>商品名称（用</a:t>
            </a:r>
            <a:r>
              <a:rPr lang="zh-CN" altLang="en-US" dirty="0">
                <a:solidFill>
                  <a:srgbClr val="FF0000"/>
                </a:solidFill>
              </a:rPr>
              <a:t>字符串</a:t>
            </a:r>
            <a:r>
              <a:rPr lang="zh-CN" altLang="en-US" dirty="0"/>
              <a:t>描述），该商品数量（用</a:t>
            </a:r>
            <a:r>
              <a:rPr lang="zh-CN" altLang="en-US" dirty="0">
                <a:solidFill>
                  <a:srgbClr val="FF0000"/>
                </a:solidFill>
              </a:rPr>
              <a:t>整型</a:t>
            </a:r>
            <a:r>
              <a:rPr lang="zh-CN" altLang="en-US" dirty="0"/>
              <a:t>数描述），该商品单价（用</a:t>
            </a:r>
            <a:r>
              <a:rPr lang="zh-CN" altLang="en-US" dirty="0">
                <a:solidFill>
                  <a:srgbClr val="FF0000"/>
                </a:solidFill>
              </a:rPr>
              <a:t>浮点数</a:t>
            </a:r>
            <a:r>
              <a:rPr lang="zh-CN" altLang="en-US" dirty="0"/>
              <a:t>描述），该商品总价（用</a:t>
            </a:r>
            <a:r>
              <a:rPr lang="zh-CN" altLang="en-US" dirty="0">
                <a:solidFill>
                  <a:srgbClr val="FF0000"/>
                </a:solidFill>
              </a:rPr>
              <a:t>浮点数</a:t>
            </a:r>
            <a:r>
              <a:rPr lang="zh-CN" altLang="en-US" dirty="0"/>
              <a:t>描述）。</a:t>
            </a:r>
            <a:endParaRPr lang="zh-CN" altLang="en-US" dirty="0"/>
          </a:p>
          <a:p>
            <a:pPr lvl="1"/>
            <a:r>
              <a:rPr lang="zh-CN" altLang="en-US" dirty="0"/>
              <a:t>使用属于三种不同数据类型的四个数据成员（</a:t>
            </a:r>
            <a:r>
              <a:rPr lang="en-US" altLang="zh-CN" dirty="0"/>
              <a:t>data member</a:t>
            </a:r>
            <a:r>
              <a:rPr lang="zh-CN" altLang="en-US" dirty="0"/>
              <a:t>）来描述一种商品</a:t>
            </a:r>
            <a:endParaRPr lang="en-US" altLang="zh-CN" dirty="0"/>
          </a:p>
          <a:p>
            <a:pPr lvl="1"/>
            <a:r>
              <a:rPr lang="zh-CN" altLang="en-US" dirty="0"/>
              <a:t>商品类的函数成员需根据具体的需求进行设计，如商品出库、入库等等</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结构化程序设计与面向对象程序设计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类和对象的基本概念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面向对象程序设计的特点</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面向对象程序设计的过程</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友元类</a:t>
            </a:r>
            <a:endParaRPr lang="zh-CN" altLang="en-US" dirty="0"/>
          </a:p>
        </p:txBody>
      </p:sp>
      <p:sp>
        <p:nvSpPr>
          <p:cNvPr id="3" name="内容占位符 2"/>
          <p:cNvSpPr>
            <a:spLocks noGrp="1"/>
          </p:cNvSpPr>
          <p:nvPr>
            <p:ph idx="1"/>
          </p:nvPr>
        </p:nvSpPr>
        <p:spPr>
          <a:xfrm>
            <a:off x="457200" y="1844824"/>
            <a:ext cx="8153400" cy="2941498"/>
          </a:xfrm>
        </p:spPr>
        <p:txBody>
          <a:bodyPr/>
          <a:lstStyle/>
          <a:p>
            <a:r>
              <a:rPr lang="zh-CN" altLang="en-US" dirty="0"/>
              <a:t>将一个类</a:t>
            </a:r>
            <a:r>
              <a:rPr lang="en-US" altLang="zh-CN" dirty="0"/>
              <a:t>B</a:t>
            </a:r>
            <a:r>
              <a:rPr lang="zh-CN" altLang="en-US" dirty="0"/>
              <a:t>说明为另一个类</a:t>
            </a:r>
            <a:r>
              <a:rPr lang="en-US" altLang="zh-CN" dirty="0"/>
              <a:t>A</a:t>
            </a:r>
            <a:r>
              <a:rPr lang="zh-CN" altLang="en-US" dirty="0"/>
              <a:t>的友元类，类</a:t>
            </a:r>
            <a:r>
              <a:rPr lang="en-US" altLang="zh-CN" dirty="0"/>
              <a:t>B</a:t>
            </a:r>
            <a:r>
              <a:rPr lang="zh-CN" altLang="en-US" dirty="0"/>
              <a:t>中的所有函数都是类</a:t>
            </a:r>
            <a:r>
              <a:rPr lang="en-US" altLang="zh-CN" dirty="0"/>
              <a:t>A</a:t>
            </a:r>
            <a:r>
              <a:rPr lang="zh-CN" altLang="en-US" dirty="0"/>
              <a:t>的友元函数，可以访问类</a:t>
            </a:r>
            <a:r>
              <a:rPr lang="en-US" altLang="zh-CN" dirty="0"/>
              <a:t>A</a:t>
            </a:r>
            <a:r>
              <a:rPr lang="zh-CN" altLang="en-US" dirty="0"/>
              <a:t>中的所有成员</a:t>
            </a:r>
            <a:endParaRPr lang="en-US" altLang="zh-CN" dirty="0"/>
          </a:p>
          <a:p>
            <a:r>
              <a:rPr lang="zh-CN" altLang="en-US" dirty="0"/>
              <a:t>说明方式：</a:t>
            </a:r>
            <a:endParaRPr lang="en-US" altLang="zh-CN" dirty="0"/>
          </a:p>
          <a:p>
            <a:pPr marL="0" indent="0" algn="ctr">
              <a:buNone/>
            </a:pPr>
            <a:r>
              <a:rPr lang="en-US" altLang="zh-CN" b="1" dirty="0">
                <a:solidFill>
                  <a:srgbClr val="0000FF"/>
                </a:solidFill>
                <a:latin typeface="Courier New" panose="02070309020205020404" pitchFamily="49" charset="0"/>
                <a:cs typeface="Courier New" panose="02070309020205020404" pitchFamily="49" charset="0"/>
              </a:rPr>
              <a:t>friend</a:t>
            </a:r>
            <a:r>
              <a:rPr lang="en-US" altLang="zh-CN" dirty="0">
                <a:latin typeface="Courier New" panose="02070309020205020404" pitchFamily="49" charset="0"/>
                <a:cs typeface="Courier New" panose="02070309020205020404" pitchFamily="49" charset="0"/>
              </a:rPr>
              <a:t> &lt;</a:t>
            </a:r>
            <a:r>
              <a:rPr lang="zh-CN" altLang="en-US" dirty="0">
                <a:latin typeface="Courier New" panose="02070309020205020404" pitchFamily="49" charset="0"/>
                <a:cs typeface="Courier New" panose="02070309020205020404" pitchFamily="49" charset="0"/>
              </a:rPr>
              <a:t>类名</a:t>
            </a:r>
            <a:r>
              <a:rPr lang="en-US" altLang="zh-CN" dirty="0">
                <a:latin typeface="Courier New" panose="02070309020205020404" pitchFamily="49" charset="0"/>
                <a:cs typeface="Courier New" panose="02070309020205020404" pitchFamily="49" charset="0"/>
              </a:rPr>
              <a:t>&gt;;</a:t>
            </a:r>
            <a:endParaRPr lang="en-US" altLang="zh-CN" dirty="0">
              <a:latin typeface="Courier New" panose="02070309020205020404" pitchFamily="49" charset="0"/>
              <a:cs typeface="Courier New" panose="02070309020205020404" pitchFamily="49" charset="0"/>
            </a:endParaRP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en-US" altLang="zh-CN" dirty="0">
              <a:solidFill>
                <a:srgbClr val="C00000"/>
              </a:solidFill>
            </a:endParaRPr>
          </a:p>
        </p:txBody>
      </p:sp>
      <p:sp>
        <p:nvSpPr>
          <p:cNvPr id="7" name="TextBox 6"/>
          <p:cNvSpPr txBox="1"/>
          <p:nvPr/>
        </p:nvSpPr>
        <p:spPr>
          <a:xfrm>
            <a:off x="755576" y="4642009"/>
            <a:ext cx="3429024" cy="1938992"/>
          </a:xfrm>
          <a:prstGeom prst="rect">
            <a:avLst/>
          </a:prstGeom>
          <a:noFill/>
        </p:spPr>
        <p:txBody>
          <a:bodyPr wrap="square" rtlCol="0">
            <a:spAutoFit/>
          </a:bodyPr>
          <a:lstStyle/>
          <a:p>
            <a:pPr lvl="1"/>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endParaRPr lang="en-US" altLang="zh-CN" sz="2400" b="1" dirty="0">
              <a:latin typeface="Courier New" panose="02070309020205020404" pitchFamily="49" charset="0"/>
              <a:cs typeface="Courier New" panose="02070309020205020404" pitchFamily="49" charset="0"/>
            </a:endParaRPr>
          </a:p>
          <a:p>
            <a:pPr lvl="1"/>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lvl="1"/>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friend</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endParaRPr lang="en-US" altLang="zh-CN" sz="2400" b="1" dirty="0">
              <a:latin typeface="Courier New" panose="02070309020205020404" pitchFamily="49" charset="0"/>
              <a:cs typeface="Courier New" panose="02070309020205020404" pitchFamily="49" charset="0"/>
            </a:endParaRPr>
          </a:p>
          <a:p>
            <a:pPr lvl="1"/>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lvl="1"/>
            <a:r>
              <a:rPr lang="en-US" altLang="zh-CN" sz="2400" b="1" dirty="0">
                <a:latin typeface="Courier New" panose="02070309020205020404" pitchFamily="49" charset="0"/>
                <a:cs typeface="Courier New" panose="02070309020205020404" pitchFamily="49" charset="0"/>
              </a:rPr>
              <a:t>};</a:t>
            </a:r>
            <a:endParaRPr lang="zh-CN" altLang="en-US" dirty="0"/>
          </a:p>
        </p:txBody>
      </p:sp>
      <p:sp>
        <p:nvSpPr>
          <p:cNvPr id="5" name="矩形 4">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友元类</a:t>
            </a:r>
            <a:endParaRPr lang="zh-CN" altLang="en-US" dirty="0"/>
          </a:p>
        </p:txBody>
      </p:sp>
      <p:sp>
        <p:nvSpPr>
          <p:cNvPr id="3" name="内容占位符 2"/>
          <p:cNvSpPr>
            <a:spLocks noGrp="1"/>
          </p:cNvSpPr>
          <p:nvPr>
            <p:ph idx="1"/>
          </p:nvPr>
        </p:nvSpPr>
        <p:spPr/>
        <p:txBody>
          <a:bodyPr/>
          <a:lstStyle/>
          <a:p>
            <a:r>
              <a:rPr lang="zh-CN" altLang="en-US" dirty="0"/>
              <a:t>友元类的关系是单向的，如果说明类</a:t>
            </a:r>
            <a:r>
              <a:rPr lang="en-US" altLang="zh-CN" dirty="0"/>
              <a:t>B</a:t>
            </a:r>
            <a:r>
              <a:rPr lang="zh-CN" altLang="en-US" dirty="0"/>
              <a:t>是类</a:t>
            </a:r>
            <a:r>
              <a:rPr lang="en-US" altLang="zh-CN" dirty="0"/>
              <a:t>A</a:t>
            </a:r>
            <a:r>
              <a:rPr lang="zh-CN" altLang="en-US" dirty="0"/>
              <a:t>的友元类，不等于类</a:t>
            </a:r>
            <a:r>
              <a:rPr lang="en-US" altLang="zh-CN" dirty="0"/>
              <a:t>A</a:t>
            </a:r>
            <a:r>
              <a:rPr lang="zh-CN" altLang="en-US" dirty="0"/>
              <a:t>也是类</a:t>
            </a:r>
            <a:r>
              <a:rPr lang="en-US" altLang="zh-CN" dirty="0"/>
              <a:t>B</a:t>
            </a:r>
            <a:r>
              <a:rPr lang="zh-CN" altLang="en-US" dirty="0"/>
              <a:t>的友元类</a:t>
            </a:r>
            <a:endParaRPr lang="en-US" altLang="zh-CN" dirty="0"/>
          </a:p>
          <a:p>
            <a:r>
              <a:rPr lang="zh-CN" altLang="en-US" dirty="0"/>
              <a:t>友元类的关系不能传递，如果类</a:t>
            </a:r>
            <a:r>
              <a:rPr lang="en-US" altLang="zh-CN" dirty="0"/>
              <a:t>B</a:t>
            </a:r>
            <a:r>
              <a:rPr lang="zh-CN" altLang="en-US" dirty="0"/>
              <a:t>是类</a:t>
            </a:r>
            <a:r>
              <a:rPr lang="en-US" altLang="zh-CN" dirty="0"/>
              <a:t>A</a:t>
            </a:r>
            <a:r>
              <a:rPr lang="zh-CN" altLang="en-US" dirty="0"/>
              <a:t>的友元类，而类</a:t>
            </a:r>
            <a:r>
              <a:rPr lang="en-US" altLang="zh-CN" dirty="0"/>
              <a:t>C</a:t>
            </a:r>
            <a:r>
              <a:rPr lang="zh-CN" altLang="en-US" dirty="0"/>
              <a:t>是类</a:t>
            </a:r>
            <a:r>
              <a:rPr lang="en-US" altLang="zh-CN" dirty="0"/>
              <a:t>B</a:t>
            </a:r>
            <a:r>
              <a:rPr lang="zh-CN" altLang="en-US" dirty="0"/>
              <a:t>的友元类，不等于类</a:t>
            </a:r>
            <a:r>
              <a:rPr lang="en-US" altLang="zh-CN" dirty="0"/>
              <a:t>C</a:t>
            </a:r>
            <a:r>
              <a:rPr lang="zh-CN" altLang="en-US" dirty="0"/>
              <a:t>是类</a:t>
            </a:r>
            <a:r>
              <a:rPr lang="en-US" altLang="zh-CN" dirty="0"/>
              <a:t>A</a:t>
            </a:r>
            <a:r>
              <a:rPr lang="zh-CN" altLang="en-US" dirty="0"/>
              <a:t>的友元类</a:t>
            </a:r>
            <a:endParaRPr lang="en-US" altLang="zh-CN" dirty="0"/>
          </a:p>
          <a:p>
            <a:r>
              <a:rPr lang="zh-CN" altLang="en-US" dirty="0"/>
              <a:t>除非确有必要，一般不把整个类说明为友元类，而把成员函数说明为友元函数</a:t>
            </a:r>
            <a:endParaRPr lang="en-US" altLang="zh-CN" dirty="0"/>
          </a:p>
          <a:p>
            <a:r>
              <a:rPr lang="zh-CN" altLang="en-US" dirty="0"/>
              <a:t>友元的概念</a:t>
            </a:r>
            <a:r>
              <a:rPr lang="zh-CN" altLang="en-US" dirty="0">
                <a:solidFill>
                  <a:srgbClr val="FF0000"/>
                </a:solidFill>
              </a:rPr>
              <a:t>破坏</a:t>
            </a:r>
            <a:r>
              <a:rPr lang="zh-CN" altLang="en-US" dirty="0"/>
              <a:t>了类的封装性，但有助于数据共享，能够提高程序的效率</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p:nvPr/>
        </p:nvGrpSpPr>
        <p:grpSpPr bwMode="auto">
          <a:xfrm>
            <a:off x="1643063" y="2852938"/>
            <a:ext cx="5356225" cy="792162"/>
            <a:chOff x="1643042" y="2275996"/>
            <a:chExt cx="5356246" cy="792166"/>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 name="组合 19"/>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1" cstate="print"/>
              <a:srcRect/>
              <a:stretch>
                <a:fillRect/>
              </a:stretch>
            </p:blipFill>
            <p:spPr bwMode="auto">
              <a:xfrm>
                <a:off x="854055" y="1636157"/>
                <a:ext cx="788987" cy="788988"/>
              </a:xfrm>
              <a:prstGeom prst="rect">
                <a:avLst/>
              </a:prstGeom>
              <a:noFill/>
              <a:ln w="9525">
                <a:noFill/>
                <a:miter lim="800000"/>
                <a:headEnd/>
                <a:tailEnd/>
              </a:ln>
            </p:spPr>
          </p:pic>
        </p:grpSp>
      </p:grpSp>
      <p:grpSp>
        <p:nvGrpSpPr>
          <p:cNvPr id="22" name="组合 34"/>
          <p:cNvGrpSpPr/>
          <p:nvPr/>
        </p:nvGrpSpPr>
        <p:grpSpPr bwMode="auto">
          <a:xfrm>
            <a:off x="1643060" y="1915096"/>
            <a:ext cx="5354765" cy="793827"/>
            <a:chOff x="1644502" y="4146465"/>
            <a:chExt cx="5354786" cy="793828"/>
          </a:xfrm>
        </p:grpSpPr>
        <p:sp>
          <p:nvSpPr>
            <p:cNvPr id="25" name="五边形 24"/>
            <p:cNvSpPr/>
            <p:nvPr/>
          </p:nvSpPr>
          <p:spPr bwMode="auto">
            <a:xfrm flipH="1">
              <a:off x="2041506" y="414654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2" name="组合 28"/>
            <p:cNvGrpSpPr/>
            <p:nvPr/>
          </p:nvGrpSpPr>
          <p:grpSpPr bwMode="auto">
            <a:xfrm>
              <a:off x="1644502" y="4146465"/>
              <a:ext cx="788990" cy="788991"/>
              <a:chOff x="855515" y="1646135"/>
              <a:chExt cx="788990" cy="788991"/>
            </a:xfrm>
          </p:grpSpPr>
          <p:sp>
            <p:nvSpPr>
              <p:cNvPr id="37" name="椭圆 36"/>
              <p:cNvSpPr>
                <a:spLocks noChangeAspect="1"/>
              </p:cNvSpPr>
              <p:nvPr/>
            </p:nvSpPr>
            <p:spPr bwMode="auto">
              <a:xfrm>
                <a:off x="855515" y="164613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1" cstate="print"/>
              <a:srcRect/>
              <a:stretch>
                <a:fillRect/>
              </a:stretch>
            </p:blipFill>
            <p:spPr bwMode="auto">
              <a:xfrm>
                <a:off x="855516" y="1646138"/>
                <a:ext cx="788987" cy="788988"/>
              </a:xfrm>
              <a:prstGeom prst="rect">
                <a:avLst/>
              </a:prstGeom>
              <a:noFill/>
              <a:ln w="9525">
                <a:noFill/>
                <a:miter lim="800000"/>
                <a:headEnd/>
                <a:tailEnd/>
              </a:ln>
            </p:spPr>
          </p:pic>
        </p:grpSp>
      </p:grpSp>
      <p:sp>
        <p:nvSpPr>
          <p:cNvPr id="31" name="五边形 30"/>
          <p:cNvSpPr/>
          <p:nvPr/>
        </p:nvSpPr>
        <p:spPr bwMode="auto">
          <a:xfrm flipH="1">
            <a:off x="2036613" y="97906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693" y="932115"/>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类与类之间的关系</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类中的运算符重载</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简单的数据结构设计</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50" name="矩形 4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类与类之间的关系概述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1" name="矩形 5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类的对象成员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2" name="矩形 5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类嵌套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45" name="矩形 44">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6" name="矩形 4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7" name="矩形 4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5" name="矩形 5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6" name="矩形 55">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类与类之间的关系</a:t>
            </a:r>
            <a:endParaRPr lang="zh-CN" altLang="en-US" dirty="0"/>
          </a:p>
        </p:txBody>
      </p:sp>
      <p:sp>
        <p:nvSpPr>
          <p:cNvPr id="3" name="内容占位符 2"/>
          <p:cNvSpPr>
            <a:spLocks noGrp="1"/>
          </p:cNvSpPr>
          <p:nvPr>
            <p:ph idx="1"/>
          </p:nvPr>
        </p:nvSpPr>
        <p:spPr/>
        <p:txBody>
          <a:bodyPr/>
          <a:lstStyle/>
          <a:p>
            <a:pPr>
              <a:spcBef>
                <a:spcPts val="600"/>
              </a:spcBef>
            </a:pPr>
            <a:r>
              <a:rPr lang="zh-CN" altLang="en-US" dirty="0"/>
              <a:t>封装的实现主要是通过把若干数据和函数成员组织到一个类中完成的。</a:t>
            </a:r>
            <a:endParaRPr lang="zh-CN" altLang="en-US" dirty="0"/>
          </a:p>
          <a:p>
            <a:pPr>
              <a:spcBef>
                <a:spcPts val="600"/>
              </a:spcBef>
            </a:pPr>
            <a:r>
              <a:rPr lang="zh-CN" altLang="en-US" dirty="0"/>
              <a:t>问题的另一方面就是被封装起来的各个类之间是如何发生联系的，</a:t>
            </a:r>
            <a:r>
              <a:rPr lang="en-US" altLang="zh-CN" dirty="0"/>
              <a:t>C++</a:t>
            </a:r>
            <a:r>
              <a:rPr lang="zh-CN" altLang="en-US" dirty="0"/>
              <a:t>语言为类和对象之间的联系提供了许多方式，主要有：</a:t>
            </a:r>
            <a:endParaRPr lang="zh-CN" altLang="en-US" dirty="0"/>
          </a:p>
          <a:p>
            <a:pPr lvl="1">
              <a:spcBef>
                <a:spcPts val="600"/>
              </a:spcBef>
            </a:pPr>
            <a:r>
              <a:rPr lang="zh-CN" altLang="en-US" dirty="0">
                <a:solidFill>
                  <a:srgbClr val="C00000"/>
                </a:solidFill>
              </a:rPr>
              <a:t>一个类的对象作为另一个类的成员</a:t>
            </a:r>
            <a:endParaRPr lang="zh-CN" altLang="en-US" dirty="0"/>
          </a:p>
          <a:p>
            <a:pPr lvl="1">
              <a:spcBef>
                <a:spcPts val="600"/>
              </a:spcBef>
            </a:pPr>
            <a:r>
              <a:rPr lang="zh-CN" altLang="en-US" dirty="0"/>
              <a:t>一个类的成员函数作为另一个类的友元</a:t>
            </a:r>
            <a:endParaRPr lang="zh-CN" altLang="en-US" dirty="0"/>
          </a:p>
          <a:p>
            <a:pPr lvl="1">
              <a:spcBef>
                <a:spcPts val="600"/>
              </a:spcBef>
            </a:pPr>
            <a:r>
              <a:rPr lang="zh-CN" altLang="en-US" dirty="0">
                <a:solidFill>
                  <a:srgbClr val="C00000"/>
                </a:solidFill>
              </a:rPr>
              <a:t>一个类定义在另一个类的说明中，即类的嵌套</a:t>
            </a:r>
            <a:endParaRPr lang="zh-CN" altLang="en-US" dirty="0"/>
          </a:p>
          <a:p>
            <a:pPr lvl="1">
              <a:spcBef>
                <a:spcPts val="600"/>
              </a:spcBef>
            </a:pPr>
            <a:r>
              <a:rPr lang="zh-CN" altLang="en-US" dirty="0"/>
              <a:t>一个类作为另一个类的派生类 </a:t>
            </a:r>
            <a:endParaRPr lang="en-US" altLang="zh-CN" dirty="0"/>
          </a:p>
          <a:p>
            <a:pPr>
              <a:spcBef>
                <a:spcPts val="0"/>
              </a:spcBef>
            </a:pPr>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类与类之间的关系概述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类的对象成员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类嵌套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Bef>
                <a:spcPts val="600"/>
              </a:spcBef>
            </a:pPr>
            <a:r>
              <a:rPr lang="zh-CN" altLang="en-US" dirty="0"/>
              <a:t>类的对象成员</a:t>
            </a:r>
            <a:endParaRPr lang="en-US" altLang="zh-CN" dirty="0"/>
          </a:p>
        </p:txBody>
      </p:sp>
      <p:sp>
        <p:nvSpPr>
          <p:cNvPr id="3" name="内容占位符 2"/>
          <p:cNvSpPr>
            <a:spLocks noGrp="1"/>
          </p:cNvSpPr>
          <p:nvPr>
            <p:ph idx="1"/>
          </p:nvPr>
        </p:nvSpPr>
        <p:spPr/>
        <p:txBody>
          <a:bodyPr/>
          <a:lstStyle/>
          <a:p>
            <a:pPr>
              <a:spcBef>
                <a:spcPts val="600"/>
              </a:spcBef>
            </a:pPr>
            <a:r>
              <a:rPr lang="zh-CN" altLang="en-US" dirty="0"/>
              <a:t>自定义类中的数据成员可以是另一个类的类对象</a:t>
            </a:r>
            <a:r>
              <a:rPr lang="en-US" altLang="zh-CN" dirty="0"/>
              <a:t>——</a:t>
            </a:r>
            <a:r>
              <a:rPr lang="zh-CN" altLang="en-US" dirty="0"/>
              <a:t>靠类定义中的对象说明来指定这样的数据成员，意味着在一个“大对象”中包含着属于另外一个类的“小对象”</a:t>
            </a:r>
            <a:r>
              <a:rPr lang="en-US" altLang="zh-CN" dirty="0"/>
              <a:t>	</a:t>
            </a:r>
            <a:endParaRPr lang="en-US" altLang="zh-CN" dirty="0"/>
          </a:p>
          <a:p>
            <a:pPr>
              <a:spcBef>
                <a:spcPts val="600"/>
              </a:spcBef>
            </a:pPr>
            <a:r>
              <a:rPr lang="zh-CN" altLang="en-US" dirty="0"/>
              <a:t>类定义中的对象说明与居于在类外的对象说明语句不同，后者意味着对象的创建；类中的对象成员说明并不直接与对象的创建和初始化相联系，它要等所在的类的对象被创建时（通过构造函数）一同被创建。</a:t>
            </a:r>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类与类之间的关系概述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类的对象成员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类嵌套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7.15】</a:t>
            </a:r>
            <a:r>
              <a:rPr lang="zh-CN" altLang="zh-CN" dirty="0">
                <a:solidFill>
                  <a:srgbClr val="C00000"/>
                </a:solidFill>
              </a:rPr>
              <a:t>类</a:t>
            </a:r>
            <a:r>
              <a:rPr lang="en-US" altLang="zh-CN" dirty="0">
                <a:solidFill>
                  <a:srgbClr val="C00000"/>
                </a:solidFill>
              </a:rPr>
              <a:t>line</a:t>
            </a:r>
            <a:r>
              <a:rPr lang="zh-CN" altLang="en-US" dirty="0">
                <a:solidFill>
                  <a:srgbClr val="C00000"/>
                </a:solidFill>
              </a:rPr>
              <a:t>的定义中，其数据成员</a:t>
            </a:r>
            <a:r>
              <a:rPr lang="en-US" altLang="zh-CN" dirty="0">
                <a:solidFill>
                  <a:srgbClr val="C00000"/>
                </a:solidFill>
              </a:rPr>
              <a:t>start</a:t>
            </a:r>
            <a:r>
              <a:rPr lang="zh-CN" altLang="en-US" dirty="0">
                <a:solidFill>
                  <a:srgbClr val="C00000"/>
                </a:solidFill>
              </a:rPr>
              <a:t>与</a:t>
            </a:r>
            <a:r>
              <a:rPr lang="en-US" altLang="zh-CN" dirty="0">
                <a:solidFill>
                  <a:srgbClr val="C00000"/>
                </a:solidFill>
              </a:rPr>
              <a:t>end</a:t>
            </a:r>
            <a:r>
              <a:rPr lang="zh-CN" altLang="en-US" dirty="0">
                <a:solidFill>
                  <a:srgbClr val="C00000"/>
                </a:solidFill>
              </a:rPr>
              <a:t>为另一个称为</a:t>
            </a:r>
            <a:r>
              <a:rPr lang="en-US" altLang="zh-CN" dirty="0">
                <a:solidFill>
                  <a:srgbClr val="C00000"/>
                </a:solidFill>
              </a:rPr>
              <a:t>pixel</a:t>
            </a:r>
            <a:r>
              <a:rPr lang="zh-CN" altLang="en-US" dirty="0">
                <a:solidFill>
                  <a:srgbClr val="C00000"/>
                </a:solidFill>
              </a:rPr>
              <a:t>的类对象。负责创建类</a:t>
            </a:r>
            <a:r>
              <a:rPr lang="en-US" altLang="zh-CN" dirty="0">
                <a:solidFill>
                  <a:srgbClr val="C00000"/>
                </a:solidFill>
              </a:rPr>
              <a:t>line</a:t>
            </a:r>
            <a:r>
              <a:rPr lang="zh-CN" altLang="en-US" dirty="0">
                <a:solidFill>
                  <a:srgbClr val="C00000"/>
                </a:solidFill>
              </a:rPr>
              <a:t>对象的构造函数还要负责一同创建出类</a:t>
            </a:r>
            <a:r>
              <a:rPr lang="en-US" altLang="zh-CN" dirty="0">
                <a:solidFill>
                  <a:srgbClr val="C00000"/>
                </a:solidFill>
              </a:rPr>
              <a:t>line</a:t>
            </a:r>
            <a:r>
              <a:rPr lang="zh-CN" altLang="en-US" dirty="0">
                <a:solidFill>
                  <a:srgbClr val="C00000"/>
                </a:solidFill>
              </a:rPr>
              <a:t>所包含的对象成员</a:t>
            </a:r>
            <a:r>
              <a:rPr lang="en-US" altLang="zh-CN" dirty="0">
                <a:solidFill>
                  <a:srgbClr val="C00000"/>
                </a:solidFill>
              </a:rPr>
              <a:t>start</a:t>
            </a:r>
            <a:r>
              <a:rPr lang="zh-CN" altLang="en-US" dirty="0">
                <a:solidFill>
                  <a:srgbClr val="C00000"/>
                </a:solidFill>
              </a:rPr>
              <a:t>与</a:t>
            </a:r>
            <a:r>
              <a:rPr lang="en-US" altLang="zh-CN" dirty="0">
                <a:solidFill>
                  <a:srgbClr val="C00000"/>
                </a:solidFill>
              </a:rPr>
              <a:t>end</a:t>
            </a:r>
            <a:endParaRPr lang="en-US" altLang="zh-CN" dirty="0">
              <a:solidFill>
                <a:srgbClr val="C00000"/>
              </a:solidFill>
            </a:endParaRP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endParaRPr lang="en-US" altLang="zh-CN" sz="2400" b="1" dirty="0">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pixel { </a:t>
            </a:r>
            <a:endParaRPr lang="en-US" altLang="zh-CN" sz="2400" b="1" dirty="0">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x,y</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pixel(){x=0;y=0;} </a:t>
            </a:r>
            <a:endParaRPr lang="en-US" altLang="zh-CN" sz="2400" b="1" dirty="0">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pixel(</a:t>
            </a:r>
            <a:r>
              <a:rPr lang="en-US" altLang="zh-CN" sz="2400" b="1" dirty="0" err="1">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x0, </a:t>
            </a:r>
            <a:r>
              <a:rPr lang="en-US" altLang="zh-CN" sz="2400" b="1" dirty="0" err="1">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y0){ x=x0; y=y0;} </a:t>
            </a:r>
            <a:endParaRPr lang="en-US" altLang="zh-CN" sz="2400" b="1" dirty="0">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b="1"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类与类之间的关系概述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类的对象成员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类嵌套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579296" cy="5376639"/>
          </a:xfrm>
        </p:spPr>
        <p:txBody>
          <a:bodyPr/>
          <a:lstStyle/>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line{ </a:t>
            </a:r>
            <a:endParaRPr lang="en-US" altLang="zh-CN" sz="2400" b="1" dirty="0">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pixel </a:t>
            </a:r>
            <a:r>
              <a:rPr lang="en-US" altLang="zh-CN" sz="2400" b="1" dirty="0" err="1">
                <a:latin typeface="Courier New" panose="02070309020205020404" pitchFamily="49" charset="0"/>
                <a:cs typeface="Courier New" panose="02070309020205020404" pitchFamily="49" charset="0"/>
              </a:rPr>
              <a:t>start,end</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endParaRPr lang="en-US" altLang="zh-CN" sz="2400" b="1" dirty="0">
              <a:solidFill>
                <a:schemeClr val="tx2"/>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color; </a:t>
            </a:r>
            <a:endParaRPr lang="en-US" altLang="zh-CN" sz="2400" b="1" dirty="0">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a:t>
            </a:r>
            <a:endParaRPr lang="en-US" altLang="zh-CN" sz="2400" b="1" dirty="0">
              <a:solidFill>
                <a:schemeClr val="tx2"/>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line(</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sx,</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sy,</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ex,</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ey,</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start(</a:t>
            </a:r>
            <a:r>
              <a:rPr lang="en-US" altLang="zh-CN" sz="2400" b="1" dirty="0" err="1">
                <a:latin typeface="Courier New" panose="02070309020205020404" pitchFamily="49" charset="0"/>
                <a:cs typeface="Courier New" panose="02070309020205020404" pitchFamily="49" charset="0"/>
              </a:rPr>
              <a:t>sx,sy</a:t>
            </a:r>
            <a:r>
              <a:rPr lang="en-US" altLang="zh-CN" sz="2400" b="1" dirty="0">
                <a:latin typeface="Courier New" panose="02070309020205020404" pitchFamily="49" charset="0"/>
                <a:cs typeface="Courier New" panose="02070309020205020404" pitchFamily="49" charset="0"/>
              </a:rPr>
              <a:t>),end(</a:t>
            </a:r>
            <a:r>
              <a:rPr lang="en-US" altLang="zh-CN" sz="2400" b="1" dirty="0" err="1">
                <a:latin typeface="Courier New" panose="02070309020205020404" pitchFamily="49" charset="0"/>
                <a:cs typeface="Courier New" panose="02070309020205020404" pitchFamily="49" charset="0"/>
              </a:rPr>
              <a:t>ex,ey</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color=</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 </a:t>
            </a:r>
            <a:endParaRPr lang="en-US" altLang="zh-CN" sz="2400" b="1" dirty="0">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main(){ </a:t>
            </a:r>
            <a:endParaRPr lang="en-US" altLang="zh-CN" sz="2400" b="1" dirty="0">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line line1(20,20,100,20,2), line2(20,20,20,100,1); </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类与类之间的关系概述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类的对象成员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类嵌套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7.15】</a:t>
            </a:r>
            <a:r>
              <a:rPr lang="zh-CN" altLang="en-US" dirty="0">
                <a:solidFill>
                  <a:srgbClr val="C00000"/>
                </a:solidFill>
              </a:rPr>
              <a:t>分析</a:t>
            </a:r>
            <a:endParaRPr lang="en-US" altLang="zh-CN" dirty="0">
              <a:solidFill>
                <a:srgbClr val="C00000"/>
              </a:solidFill>
            </a:endParaRPr>
          </a:p>
          <a:p>
            <a:r>
              <a:rPr lang="zh-CN" altLang="en-US" dirty="0"/>
              <a:t>类</a:t>
            </a:r>
            <a:r>
              <a:rPr lang="en-US" altLang="zh-CN" dirty="0"/>
              <a:t>line </a:t>
            </a:r>
            <a:r>
              <a:rPr lang="zh-CN" altLang="en-US" dirty="0"/>
              <a:t>有两个对象成员</a:t>
            </a:r>
            <a:r>
              <a:rPr lang="en-US" altLang="zh-CN" dirty="0"/>
              <a:t>start </a:t>
            </a:r>
            <a:r>
              <a:rPr lang="zh-CN" altLang="en-US" dirty="0"/>
              <a:t>和</a:t>
            </a:r>
            <a:r>
              <a:rPr lang="en-US" altLang="zh-CN" dirty="0"/>
              <a:t>end</a:t>
            </a:r>
            <a:r>
              <a:rPr lang="zh-CN" altLang="en-US" dirty="0"/>
              <a:t>，它们是</a:t>
            </a:r>
            <a:r>
              <a:rPr lang="en-US" altLang="zh-CN" dirty="0"/>
              <a:t>pixel </a:t>
            </a:r>
            <a:r>
              <a:rPr lang="zh-CN" altLang="en-US" dirty="0"/>
              <a:t>类的对象。当在程序中创建</a:t>
            </a:r>
            <a:r>
              <a:rPr lang="en-US" altLang="zh-CN" dirty="0"/>
              <a:t>line </a:t>
            </a:r>
            <a:r>
              <a:rPr lang="zh-CN" altLang="en-US" dirty="0"/>
              <a:t>类的对象时，必须同时创建</a:t>
            </a:r>
            <a:r>
              <a:rPr lang="en-US" altLang="zh-CN" dirty="0"/>
              <a:t>pixel </a:t>
            </a:r>
            <a:r>
              <a:rPr lang="zh-CN" altLang="en-US" dirty="0"/>
              <a:t>类的两个对象 ：</a:t>
            </a:r>
            <a:endParaRPr lang="en-US" altLang="zh-CN" dirty="0"/>
          </a:p>
          <a:p>
            <a:r>
              <a:rPr lang="en-US" altLang="zh-CN" dirty="0"/>
              <a:t>line line1</a:t>
            </a:r>
            <a:r>
              <a:rPr lang="zh-CN" altLang="en-US" dirty="0"/>
              <a:t>（</a:t>
            </a:r>
            <a:r>
              <a:rPr lang="en-US" altLang="zh-CN" dirty="0"/>
              <a:t>20</a:t>
            </a:r>
            <a:r>
              <a:rPr lang="zh-CN" altLang="en-US" dirty="0"/>
              <a:t>，</a:t>
            </a:r>
            <a:r>
              <a:rPr lang="en-US" altLang="zh-CN" dirty="0"/>
              <a:t>20</a:t>
            </a:r>
            <a:r>
              <a:rPr lang="zh-CN" altLang="en-US" dirty="0"/>
              <a:t>，</a:t>
            </a:r>
            <a:r>
              <a:rPr lang="en-US" altLang="zh-CN" dirty="0"/>
              <a:t>100</a:t>
            </a:r>
            <a:r>
              <a:rPr lang="zh-CN" altLang="en-US" dirty="0"/>
              <a:t>，</a:t>
            </a:r>
            <a:r>
              <a:rPr lang="en-US" altLang="zh-CN" dirty="0"/>
              <a:t>20</a:t>
            </a:r>
            <a:r>
              <a:rPr lang="zh-CN" altLang="en-US" dirty="0"/>
              <a:t>，</a:t>
            </a:r>
            <a:r>
              <a:rPr lang="en-US" altLang="zh-CN" dirty="0"/>
              <a:t>2</a:t>
            </a:r>
            <a:r>
              <a:rPr lang="zh-CN" altLang="en-US" dirty="0"/>
              <a:t>），</a:t>
            </a:r>
            <a:r>
              <a:rPr lang="en-US" altLang="zh-CN" dirty="0"/>
              <a:t>line2</a:t>
            </a:r>
            <a:r>
              <a:rPr lang="zh-CN" altLang="en-US" dirty="0"/>
              <a:t>（</a:t>
            </a:r>
            <a:r>
              <a:rPr lang="en-US" altLang="zh-CN" dirty="0"/>
              <a:t>20</a:t>
            </a:r>
            <a:r>
              <a:rPr lang="zh-CN" altLang="en-US" dirty="0"/>
              <a:t>，</a:t>
            </a:r>
            <a:r>
              <a:rPr lang="en-US" altLang="zh-CN" dirty="0"/>
              <a:t>20</a:t>
            </a:r>
            <a:r>
              <a:rPr lang="zh-CN" altLang="en-US" dirty="0"/>
              <a:t>，</a:t>
            </a:r>
            <a:r>
              <a:rPr lang="en-US" altLang="zh-CN" dirty="0"/>
              <a:t>20</a:t>
            </a:r>
            <a:r>
              <a:rPr lang="zh-CN" altLang="en-US" dirty="0"/>
              <a:t>，</a:t>
            </a:r>
            <a:r>
              <a:rPr lang="en-US" altLang="zh-CN" dirty="0"/>
              <a:t>100</a:t>
            </a:r>
            <a:r>
              <a:rPr lang="zh-CN" altLang="en-US" dirty="0"/>
              <a:t>，</a:t>
            </a:r>
            <a:r>
              <a:rPr lang="en-US" altLang="zh-CN" dirty="0"/>
              <a:t>1</a:t>
            </a:r>
            <a:r>
              <a:rPr lang="zh-CN" altLang="en-US" dirty="0"/>
              <a:t>）；  </a:t>
            </a:r>
            <a:endParaRPr lang="en-US" altLang="zh-CN" dirty="0"/>
          </a:p>
          <a:p>
            <a:r>
              <a:rPr lang="zh-CN" altLang="en-US" dirty="0"/>
              <a:t>首先用实参</a:t>
            </a:r>
            <a:r>
              <a:rPr lang="en-US" altLang="zh-CN" dirty="0"/>
              <a:t>20</a:t>
            </a:r>
            <a:r>
              <a:rPr lang="zh-CN" altLang="en-US" dirty="0"/>
              <a:t>，</a:t>
            </a:r>
            <a:r>
              <a:rPr lang="en-US" altLang="zh-CN" dirty="0"/>
              <a:t>20</a:t>
            </a:r>
            <a:r>
              <a:rPr lang="zh-CN" altLang="en-US" dirty="0"/>
              <a:t>对</a:t>
            </a:r>
            <a:r>
              <a:rPr lang="en-US" altLang="zh-CN" dirty="0"/>
              <a:t>line1.start </a:t>
            </a:r>
            <a:r>
              <a:rPr lang="zh-CN" altLang="en-US" dirty="0"/>
              <a:t>进行初始化，用实参</a:t>
            </a:r>
            <a:r>
              <a:rPr lang="en-US" altLang="zh-CN" dirty="0"/>
              <a:t>100</a:t>
            </a:r>
            <a:r>
              <a:rPr lang="zh-CN" altLang="en-US" dirty="0"/>
              <a:t>，</a:t>
            </a:r>
            <a:r>
              <a:rPr lang="en-US" altLang="zh-CN" dirty="0"/>
              <a:t>20</a:t>
            </a:r>
            <a:r>
              <a:rPr lang="zh-CN" altLang="en-US" dirty="0"/>
              <a:t>对</a:t>
            </a:r>
            <a:r>
              <a:rPr lang="en-US" altLang="zh-CN" dirty="0"/>
              <a:t>line1.end </a:t>
            </a:r>
            <a:r>
              <a:rPr lang="zh-CN" altLang="en-US" dirty="0"/>
              <a:t>初始化，再进行</a:t>
            </a:r>
            <a:r>
              <a:rPr lang="en-US" altLang="zh-CN" dirty="0"/>
              <a:t>line1.color=2</a:t>
            </a:r>
            <a:r>
              <a:rPr lang="zh-CN" altLang="en-US" dirty="0"/>
              <a:t>，完成</a:t>
            </a:r>
            <a:r>
              <a:rPr lang="en-US" altLang="zh-CN" dirty="0"/>
              <a:t>line1 </a:t>
            </a:r>
            <a:r>
              <a:rPr lang="zh-CN" altLang="en-US" dirty="0"/>
              <a:t>的初始化，其次进行</a:t>
            </a:r>
            <a:r>
              <a:rPr lang="en-US" altLang="zh-CN" dirty="0"/>
              <a:t>line2 </a:t>
            </a:r>
            <a:r>
              <a:rPr lang="zh-CN" altLang="en-US" dirty="0"/>
              <a:t>的初始化。</a:t>
            </a:r>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类与类之间的关系概述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类的对象成员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类嵌套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类的对象成员的初始化</a:t>
            </a:r>
            <a:endParaRPr lang="en-US" altLang="zh-CN" dirty="0"/>
          </a:p>
        </p:txBody>
      </p:sp>
      <p:sp>
        <p:nvSpPr>
          <p:cNvPr id="3" name="内容占位符 2"/>
          <p:cNvSpPr>
            <a:spLocks noGrp="1"/>
          </p:cNvSpPr>
          <p:nvPr>
            <p:ph idx="1"/>
          </p:nvPr>
        </p:nvSpPr>
        <p:spPr/>
        <p:txBody>
          <a:bodyPr/>
          <a:lstStyle/>
          <a:p>
            <a:pPr>
              <a:lnSpc>
                <a:spcPct val="90000"/>
              </a:lnSpc>
            </a:pPr>
            <a:r>
              <a:rPr lang="zh-CN" altLang="en-US" dirty="0"/>
              <a:t>在类的构造函数中，使用成员初始化符表初始化该类的对象成员，</a:t>
            </a:r>
            <a:endParaRPr lang="en-US" altLang="zh-CN" dirty="0"/>
          </a:p>
          <a:p>
            <a:pPr>
              <a:lnSpc>
                <a:spcPct val="90000"/>
              </a:lnSpc>
            </a:pPr>
            <a:r>
              <a:rPr lang="zh-CN" altLang="en-US" dirty="0"/>
              <a:t>成员初始化符表的格式为：</a:t>
            </a:r>
            <a:endParaRPr lang="zh-CN" altLang="en-US" dirty="0"/>
          </a:p>
          <a:p>
            <a:pPr lvl="1">
              <a:lnSpc>
                <a:spcPct val="90000"/>
              </a:lnSpc>
              <a:buNone/>
            </a:pPr>
            <a:r>
              <a:rPr lang="en-US" altLang="zh-CN" dirty="0">
                <a:solidFill>
                  <a:schemeClr val="tx2"/>
                </a:solidFill>
                <a:latin typeface="Courier New" panose="02070309020205020404" pitchFamily="49" charset="0"/>
                <a:cs typeface="Courier New" panose="02070309020205020404" pitchFamily="49" charset="0"/>
              </a:rPr>
              <a:t>:&lt;</a:t>
            </a:r>
            <a:r>
              <a:rPr lang="zh-CN" altLang="en-US" dirty="0">
                <a:solidFill>
                  <a:schemeClr val="tx2"/>
                </a:solidFill>
                <a:latin typeface="Courier New" panose="02070309020205020404" pitchFamily="49" charset="0"/>
                <a:cs typeface="Courier New" panose="02070309020205020404" pitchFamily="49" charset="0"/>
              </a:rPr>
              <a:t>成员初始化符</a:t>
            </a:r>
            <a:r>
              <a:rPr lang="en-US" altLang="zh-CN" dirty="0">
                <a:solidFill>
                  <a:schemeClr val="tx2"/>
                </a:solidFill>
                <a:latin typeface="Courier New" panose="02070309020205020404" pitchFamily="49" charset="0"/>
                <a:cs typeface="Courier New" panose="02070309020205020404" pitchFamily="49" charset="0"/>
              </a:rPr>
              <a:t>&gt;,…,&lt;</a:t>
            </a:r>
            <a:r>
              <a:rPr lang="zh-CN" altLang="en-US" dirty="0">
                <a:solidFill>
                  <a:schemeClr val="tx2"/>
                </a:solidFill>
                <a:latin typeface="Courier New" panose="02070309020205020404" pitchFamily="49" charset="0"/>
                <a:cs typeface="Courier New" panose="02070309020205020404" pitchFamily="49" charset="0"/>
              </a:rPr>
              <a:t>成员初始化符</a:t>
            </a:r>
            <a:r>
              <a:rPr lang="en-US" altLang="zh-CN" dirty="0">
                <a:solidFill>
                  <a:schemeClr val="tx2"/>
                </a:solidFill>
                <a:latin typeface="Courier New" panose="02070309020205020404" pitchFamily="49" charset="0"/>
                <a:cs typeface="Courier New" panose="02070309020205020404" pitchFamily="49" charset="0"/>
              </a:rPr>
              <a:t>&gt;</a:t>
            </a:r>
            <a:endParaRPr lang="en-US" altLang="zh-CN" dirty="0">
              <a:solidFill>
                <a:schemeClr val="tx2"/>
              </a:solidFill>
              <a:latin typeface="Courier New" panose="02070309020205020404" pitchFamily="49" charset="0"/>
              <a:cs typeface="Courier New" panose="02070309020205020404" pitchFamily="49" charset="0"/>
            </a:endParaRPr>
          </a:p>
          <a:p>
            <a:pPr>
              <a:lnSpc>
                <a:spcPct val="90000"/>
              </a:lnSpc>
            </a:pPr>
            <a:r>
              <a:rPr lang="zh-CN" altLang="en-US" dirty="0">
                <a:latin typeface="Courier New" panose="02070309020205020404" pitchFamily="49" charset="0"/>
                <a:cs typeface="Courier New" panose="02070309020205020404" pitchFamily="49" charset="0"/>
              </a:rPr>
              <a:t>成员初始化符有两种形式：</a:t>
            </a:r>
            <a:endParaRPr lang="en-US" altLang="zh-CN" dirty="0">
              <a:latin typeface="Courier New" panose="02070309020205020404" pitchFamily="49" charset="0"/>
              <a:cs typeface="Courier New" panose="02070309020205020404" pitchFamily="49" charset="0"/>
            </a:endParaRPr>
          </a:p>
          <a:p>
            <a:pPr lvl="1">
              <a:lnSpc>
                <a:spcPct val="90000"/>
              </a:lnSpc>
            </a:pPr>
            <a:r>
              <a:rPr lang="en-US" altLang="zh-CN" dirty="0">
                <a:latin typeface="Courier New" panose="02070309020205020404" pitchFamily="49" charset="0"/>
                <a:cs typeface="Courier New" panose="02070309020205020404" pitchFamily="49" charset="0"/>
              </a:rPr>
              <a:t>&lt;</a:t>
            </a:r>
            <a:r>
              <a:rPr lang="zh-CN" altLang="en-US" dirty="0">
                <a:latin typeface="Courier New" panose="02070309020205020404" pitchFamily="49" charset="0"/>
                <a:cs typeface="Courier New" panose="02070309020205020404" pitchFamily="49" charset="0"/>
              </a:rPr>
              <a:t>对象成员</a:t>
            </a:r>
            <a:r>
              <a:rPr lang="en-US" altLang="zh-CN" dirty="0">
                <a:latin typeface="Courier New" panose="02070309020205020404" pitchFamily="49" charset="0"/>
                <a:cs typeface="Courier New" panose="02070309020205020404" pitchFamily="49" charset="0"/>
              </a:rPr>
              <a:t>&gt; (&lt;</a:t>
            </a:r>
            <a:r>
              <a:rPr lang="zh-CN" altLang="en-US" dirty="0">
                <a:latin typeface="Courier New" panose="02070309020205020404" pitchFamily="49" charset="0"/>
                <a:cs typeface="Courier New" panose="02070309020205020404" pitchFamily="49" charset="0"/>
              </a:rPr>
              <a:t>实参表</a:t>
            </a:r>
            <a:r>
              <a:rPr lang="en-US" altLang="zh-CN" dirty="0">
                <a:latin typeface="Courier New" panose="02070309020205020404" pitchFamily="49" charset="0"/>
                <a:cs typeface="Courier New" panose="02070309020205020404" pitchFamily="49" charset="0"/>
              </a:rPr>
              <a:t>&gt;)</a:t>
            </a:r>
            <a:endParaRPr lang="en-US" altLang="zh-CN" dirty="0">
              <a:latin typeface="Courier New" panose="02070309020205020404" pitchFamily="49" charset="0"/>
              <a:cs typeface="Courier New" panose="02070309020205020404" pitchFamily="49" charset="0"/>
            </a:endParaRPr>
          </a:p>
          <a:p>
            <a:pPr lvl="2">
              <a:lnSpc>
                <a:spcPct val="90000"/>
              </a:lnSpc>
            </a:pPr>
            <a:r>
              <a:rPr lang="zh-CN" altLang="en-US" dirty="0"/>
              <a:t>对象成员所属类的构造函数实参表，用于初始化对象成员</a:t>
            </a:r>
            <a:endParaRPr lang="zh-CN" altLang="en-US" dirty="0"/>
          </a:p>
          <a:p>
            <a:pPr lvl="1">
              <a:lnSpc>
                <a:spcPct val="90000"/>
              </a:lnSpc>
            </a:pPr>
            <a:r>
              <a:rPr lang="en-US" altLang="zh-CN" dirty="0">
                <a:latin typeface="Courier New" panose="02070309020205020404" pitchFamily="49" charset="0"/>
                <a:cs typeface="Courier New" panose="02070309020205020404" pitchFamily="49" charset="0"/>
              </a:rPr>
              <a:t>&lt;</a:t>
            </a:r>
            <a:r>
              <a:rPr lang="zh-CN" altLang="en-US" dirty="0">
                <a:latin typeface="Courier New" panose="02070309020205020404" pitchFamily="49" charset="0"/>
                <a:cs typeface="Courier New" panose="02070309020205020404" pitchFamily="49" charset="0"/>
              </a:rPr>
              <a:t>普通成员变量</a:t>
            </a:r>
            <a:r>
              <a:rPr lang="en-US" altLang="zh-CN" dirty="0">
                <a:latin typeface="Courier New" panose="02070309020205020404" pitchFamily="49" charset="0"/>
                <a:cs typeface="Courier New" panose="02070309020205020404" pitchFamily="49" charset="0"/>
              </a:rPr>
              <a:t>&gt; (&lt;</a:t>
            </a:r>
            <a:r>
              <a:rPr lang="zh-CN" altLang="en-US" dirty="0">
                <a:latin typeface="Courier New" panose="02070309020205020404" pitchFamily="49" charset="0"/>
                <a:cs typeface="Courier New" panose="02070309020205020404" pitchFamily="49" charset="0"/>
              </a:rPr>
              <a:t>初值</a:t>
            </a:r>
            <a:r>
              <a:rPr lang="en-US" altLang="zh-CN" dirty="0">
                <a:latin typeface="Courier New" panose="02070309020205020404" pitchFamily="49" charset="0"/>
                <a:cs typeface="Courier New" panose="02070309020205020404" pitchFamily="49" charset="0"/>
              </a:rPr>
              <a:t>&gt;)</a:t>
            </a:r>
            <a:endParaRPr lang="en-US" altLang="zh-CN"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类与类之间的关系概述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类的对象成员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类嵌套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包含对象成员的类对象构造</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a:t>在定义（生成）一个含有对象成员的类对象时，它的构造函数被系统调用，这时将首先按照初始化符表来依次执行各对象成员的构造函数，完成各对象成员的初始化工作，而后执行本类的构造函数体。析构函数的调用顺序恰好与之相反。 </a:t>
            </a:r>
            <a:endParaRPr lang="en-US" altLang="zh-CN" dirty="0"/>
          </a:p>
          <a:p>
            <a:pPr>
              <a:lnSpc>
                <a:spcPct val="90000"/>
              </a:lnSpc>
            </a:pPr>
            <a:r>
              <a:rPr lang="zh-CN" altLang="en-US" dirty="0"/>
              <a:t>如果初始化符表中没有对象成员的显式初始化，则调用</a:t>
            </a:r>
            <a:r>
              <a:rPr lang="zh-CN" altLang="en-US" dirty="0">
                <a:solidFill>
                  <a:srgbClr val="FF0000"/>
                </a:solidFill>
              </a:rPr>
              <a:t>无参构造函数</a:t>
            </a:r>
            <a:r>
              <a:rPr lang="zh-CN" altLang="en-US" dirty="0"/>
              <a:t>初始化类对象成员</a:t>
            </a:r>
            <a:endParaRPr lang="en-US" altLang="zh-CN" dirty="0"/>
          </a:p>
          <a:p>
            <a:endParaRPr lang="zh-CN" altLang="en-US" dirty="0"/>
          </a:p>
          <a:p>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类与类之间的关系概述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类的对象成员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类嵌套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en-US" altLang="zh-CN" dirty="0"/>
          </a:p>
        </p:txBody>
      </p:sp>
      <p:sp>
        <p:nvSpPr>
          <p:cNvPr id="3" name="内容占位符 2"/>
          <p:cNvSpPr>
            <a:spLocks noGrp="1"/>
          </p:cNvSpPr>
          <p:nvPr>
            <p:ph idx="1"/>
          </p:nvPr>
        </p:nvSpPr>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7.2】</a:t>
            </a:r>
            <a:r>
              <a:rPr lang="zh-CN" altLang="en-US" dirty="0"/>
              <a:t>商品类的设计</a:t>
            </a:r>
            <a:endParaRPr lang="en-US" altLang="zh-CN" dirty="0"/>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Product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name;</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count;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float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price;</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float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total_price</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成员函数若干</a:t>
            </a:r>
            <a:endParaRPr lang="zh-CN" altLang="en-US"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结构化程序设计与面向对象程序设计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类和对象的基本概念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面向对象程序设计的特点</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面向对象程序设计的过程</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类的嵌套</a:t>
            </a:r>
            <a:endParaRPr lang="en-US" altLang="zh-CN" dirty="0"/>
          </a:p>
        </p:txBody>
      </p:sp>
      <p:sp>
        <p:nvSpPr>
          <p:cNvPr id="3" name="内容占位符 2"/>
          <p:cNvSpPr>
            <a:spLocks noGrp="1"/>
          </p:cNvSpPr>
          <p:nvPr>
            <p:ph idx="1"/>
          </p:nvPr>
        </p:nvSpPr>
        <p:spPr/>
        <p:txBody>
          <a:bodyPr/>
          <a:lstStyle/>
          <a:p>
            <a:r>
              <a:rPr lang="zh-CN" altLang="en-US" dirty="0"/>
              <a:t>一个类的说明包含在另一个类说明中，即为类的嵌套</a:t>
            </a:r>
            <a:endParaRPr lang="en-US" altLang="zh-CN" dirty="0"/>
          </a:p>
          <a:p>
            <a:pPr marL="609600" indent="-609600">
              <a:lnSpc>
                <a:spcPct val="80000"/>
              </a:lnSpc>
              <a:buNone/>
            </a:pPr>
            <a:r>
              <a:rPr lang="en-US" altLang="zh-CN" sz="2000" dirty="0">
                <a:solidFill>
                  <a:srgbClr val="0000FF"/>
                </a:solidFill>
              </a:rPr>
              <a:t>	</a:t>
            </a: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CC{</a:t>
            </a:r>
            <a:br>
              <a:rPr lang="en-US" altLang="zh-CN" sz="2400" b="1" dirty="0">
                <a:solidFill>
                  <a:srgbClr val="0000FF"/>
                </a:solidFill>
                <a:latin typeface="Courier New" panose="02070309020205020404" pitchFamily="49" charset="0"/>
                <a:cs typeface="Courier New" panose="02070309020205020404" pitchFamily="49" charset="0"/>
              </a:rPr>
            </a:br>
            <a:r>
              <a:rPr lang="en-US" altLang="zh-CN" sz="2400" b="1" dirty="0">
                <a:solidFill>
                  <a:srgbClr val="0000FF"/>
                </a:solidFill>
                <a:latin typeface="Courier New" panose="02070309020205020404" pitchFamily="49" charset="0"/>
                <a:cs typeface="Courier New" panose="02070309020205020404" pitchFamily="49" charset="0"/>
              </a:rPr>
              <a:t>	class </a:t>
            </a:r>
            <a:r>
              <a:rPr lang="en-US" altLang="zh-CN" sz="2400" b="1" dirty="0">
                <a:latin typeface="Courier New" panose="02070309020205020404" pitchFamily="49" charset="0"/>
                <a:cs typeface="Courier New" panose="02070309020205020404" pitchFamily="49" charset="0"/>
              </a:rPr>
              <a:t>C1{…};</a:t>
            </a:r>
            <a:endParaRPr lang="en-US" altLang="zh-CN" sz="2400" b="1" dirty="0">
              <a:latin typeface="Courier New" panose="02070309020205020404" pitchFamily="49" charset="0"/>
              <a:cs typeface="Courier New" panose="02070309020205020404" pitchFamily="49" charset="0"/>
            </a:endParaRPr>
          </a:p>
          <a:p>
            <a:pPr marL="609600" indent="-609600">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marL="609600" indent="-609600">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     class </a:t>
            </a:r>
            <a:r>
              <a:rPr lang="en-US" altLang="zh-CN" sz="2400" b="1" dirty="0">
                <a:latin typeface="Courier New" panose="02070309020205020404" pitchFamily="49" charset="0"/>
                <a:cs typeface="Courier New" panose="02070309020205020404" pitchFamily="49" charset="0"/>
              </a:rPr>
              <a:t>C2{…};</a:t>
            </a:r>
            <a:endParaRPr lang="en-US" altLang="zh-CN" sz="2400" b="1" dirty="0">
              <a:latin typeface="Courier New" panose="02070309020205020404" pitchFamily="49" charset="0"/>
              <a:cs typeface="Courier New" panose="02070309020205020404" pitchFamily="49" charset="0"/>
            </a:endParaRPr>
          </a:p>
          <a:p>
            <a:pPr marL="609600" indent="-609600">
              <a:lnSpc>
                <a:spcPct val="80000"/>
              </a:lnSpc>
              <a:buNone/>
            </a:pPr>
            <a:r>
              <a:rPr lang="en-US" altLang="zh-CN" sz="2400" b="1" dirty="0">
                <a:latin typeface="Courier New" panose="02070309020205020404" pitchFamily="49" charset="0"/>
                <a:cs typeface="Courier New" panose="02070309020205020404" pitchFamily="49" charset="0"/>
              </a:rPr>
              <a:t>		C1 f1(C2); …</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a:p>
            <a:pPr lvl="1"/>
            <a:r>
              <a:rPr lang="zh-CN" altLang="en-US" dirty="0"/>
              <a:t>其中类</a:t>
            </a:r>
            <a:r>
              <a:rPr lang="en-US" altLang="zh-CN" dirty="0"/>
              <a:t>C1 </a:t>
            </a:r>
            <a:r>
              <a:rPr lang="zh-CN" altLang="en-US" dirty="0"/>
              <a:t>是类</a:t>
            </a:r>
            <a:r>
              <a:rPr lang="en-US" altLang="zh-CN" dirty="0"/>
              <a:t>CC </a:t>
            </a:r>
            <a:r>
              <a:rPr lang="zh-CN" altLang="en-US" dirty="0"/>
              <a:t>的私有嵌套类，类</a:t>
            </a:r>
            <a:r>
              <a:rPr lang="en-US" altLang="zh-CN" dirty="0"/>
              <a:t>CC </a:t>
            </a:r>
            <a:r>
              <a:rPr lang="zh-CN" altLang="en-US" dirty="0"/>
              <a:t>外的函数中不能使用它；类</a:t>
            </a:r>
            <a:r>
              <a:rPr lang="en-US" altLang="zh-CN" dirty="0"/>
              <a:t>C2 </a:t>
            </a:r>
            <a:r>
              <a:rPr lang="zh-CN" altLang="en-US" dirty="0"/>
              <a:t>是类</a:t>
            </a:r>
            <a:r>
              <a:rPr lang="en-US" altLang="zh-CN" dirty="0"/>
              <a:t>CC </a:t>
            </a:r>
            <a:r>
              <a:rPr lang="zh-CN" altLang="en-US" dirty="0"/>
              <a:t>的公有嵌套类，可以在</a:t>
            </a:r>
            <a:r>
              <a:rPr lang="en-US" altLang="zh-CN" dirty="0"/>
              <a:t>CC </a:t>
            </a:r>
            <a:r>
              <a:rPr lang="zh-CN" altLang="en-US" dirty="0"/>
              <a:t>类外使用，但类名应为</a:t>
            </a:r>
            <a:r>
              <a:rPr lang="en-US" altLang="zh-CN" dirty="0"/>
              <a:t>CC::C2</a:t>
            </a:r>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类与类之间的关系概述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类的对象成员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类嵌套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类的嵌套</a:t>
            </a:r>
            <a:endParaRPr lang="en-US" altLang="zh-CN" dirty="0"/>
          </a:p>
        </p:txBody>
      </p:sp>
      <p:sp>
        <p:nvSpPr>
          <p:cNvPr id="3" name="内容占位符 2"/>
          <p:cNvSpPr>
            <a:spLocks noGrp="1"/>
          </p:cNvSpPr>
          <p:nvPr>
            <p:ph idx="1"/>
          </p:nvPr>
        </p:nvSpPr>
        <p:spPr/>
        <p:txBody>
          <a:bodyPr/>
          <a:lstStyle/>
          <a:p>
            <a:pPr>
              <a:lnSpc>
                <a:spcPct val="80000"/>
              </a:lnSpc>
            </a:pPr>
            <a:r>
              <a:rPr lang="zh-CN" altLang="zh-CN" dirty="0"/>
              <a:t>在</a:t>
            </a:r>
            <a:r>
              <a:rPr lang="en-US" altLang="zh-CN" dirty="0"/>
              <a:t>main</a:t>
            </a:r>
            <a:r>
              <a:rPr lang="zh-CN" altLang="en-US" dirty="0"/>
              <a:t>主函数中：</a:t>
            </a:r>
            <a:endParaRPr lang="en-US" altLang="zh-CN" dirty="0"/>
          </a:p>
          <a:p>
            <a:pPr lvl="1">
              <a:spcBef>
                <a:spcPts val="0"/>
              </a:spcBef>
              <a:buNone/>
            </a:pPr>
            <a:r>
              <a:rPr lang="en-US" altLang="zh-CN" dirty="0">
                <a:latin typeface="Courier New" panose="02070309020205020404" pitchFamily="49" charset="0"/>
                <a:cs typeface="Courier New" panose="02070309020205020404" pitchFamily="49" charset="0"/>
              </a:rPr>
              <a:t>	C1 </a:t>
            </a:r>
            <a:r>
              <a:rPr lang="en-US" altLang="zh-CN" dirty="0" err="1">
                <a:latin typeface="Courier New" panose="02070309020205020404" pitchFamily="49" charset="0"/>
                <a:cs typeface="Courier New" panose="02070309020205020404" pitchFamily="49" charset="0"/>
              </a:rPr>
              <a:t>a,b</a:t>
            </a:r>
            <a:r>
              <a:rPr lang="en-US" altLang="zh-CN" dirty="0">
                <a:latin typeface="Courier New" panose="02070309020205020404" pitchFamily="49" charset="0"/>
                <a:cs typeface="Courier New" panose="02070309020205020404" pitchFamily="49" charset="0"/>
              </a:rPr>
              <a:t>;</a:t>
            </a:r>
            <a:br>
              <a:rPr lang="en-US" altLang="zh-CN" dirty="0">
                <a:latin typeface="Courier New" panose="02070309020205020404" pitchFamily="49" charset="0"/>
                <a:cs typeface="Courier New" panose="02070309020205020404" pitchFamily="49" charset="0"/>
              </a:rPr>
            </a:br>
            <a:r>
              <a:rPr lang="en-US" altLang="zh-CN" dirty="0">
                <a:latin typeface="Courier New" panose="02070309020205020404" pitchFamily="49" charset="0"/>
                <a:cs typeface="Courier New" panose="02070309020205020404" pitchFamily="49" charset="0"/>
              </a:rPr>
              <a:t>C2 </a:t>
            </a:r>
            <a:r>
              <a:rPr lang="en-US" altLang="zh-CN" dirty="0" err="1">
                <a:latin typeface="Courier New" panose="02070309020205020404" pitchFamily="49" charset="0"/>
                <a:cs typeface="Courier New" panose="02070309020205020404" pitchFamily="49" charset="0"/>
              </a:rPr>
              <a:t>a,b</a:t>
            </a:r>
            <a:r>
              <a:rPr lang="en-US" altLang="zh-CN" dirty="0">
                <a:latin typeface="Courier New" panose="02070309020205020404" pitchFamily="49" charset="0"/>
                <a:cs typeface="Courier New" panose="02070309020205020404" pitchFamily="49" charset="0"/>
              </a:rPr>
              <a:t>;</a:t>
            </a:r>
            <a:br>
              <a:rPr lang="en-US" altLang="zh-CN" dirty="0">
                <a:latin typeface="Courier New" panose="02070309020205020404" pitchFamily="49" charset="0"/>
                <a:cs typeface="Courier New" panose="02070309020205020404" pitchFamily="49" charset="0"/>
              </a:rPr>
            </a:br>
            <a:r>
              <a:rPr lang="en-US" altLang="zh-CN" dirty="0">
                <a:latin typeface="Courier New" panose="02070309020205020404" pitchFamily="49" charset="0"/>
                <a:cs typeface="Courier New" panose="02070309020205020404" pitchFamily="49" charset="0"/>
              </a:rPr>
              <a:t>CC::C1 </a:t>
            </a:r>
            <a:r>
              <a:rPr lang="en-US" altLang="zh-CN" dirty="0" err="1">
                <a:latin typeface="Courier New" panose="02070309020205020404" pitchFamily="49" charset="0"/>
                <a:cs typeface="Courier New" panose="02070309020205020404" pitchFamily="49" charset="0"/>
              </a:rPr>
              <a:t>a,b</a:t>
            </a:r>
            <a:r>
              <a:rPr lang="en-US" altLang="zh-CN" dirty="0">
                <a:latin typeface="Courier New" panose="02070309020205020404" pitchFamily="49" charset="0"/>
                <a:cs typeface="Courier New" panose="02070309020205020404" pitchFamily="49" charset="0"/>
              </a:rPr>
              <a:t>;</a:t>
            </a:r>
            <a:endParaRPr lang="en-US" altLang="zh-CN" dirty="0">
              <a:latin typeface="Courier New" panose="02070309020205020404" pitchFamily="49" charset="0"/>
              <a:cs typeface="Courier New" panose="02070309020205020404" pitchFamily="49" charset="0"/>
            </a:endParaRPr>
          </a:p>
          <a:p>
            <a:pPr lvl="2">
              <a:lnSpc>
                <a:spcPct val="80000"/>
              </a:lnSpc>
            </a:pPr>
            <a:r>
              <a:rPr lang="zh-CN" altLang="en-US" dirty="0"/>
              <a:t>都是非法的</a:t>
            </a:r>
            <a:endParaRPr lang="zh-CN" altLang="en-US" dirty="0"/>
          </a:p>
          <a:p>
            <a:pPr lvl="1">
              <a:lnSpc>
                <a:spcPct val="80000"/>
              </a:lnSpc>
              <a:buNone/>
            </a:pPr>
            <a:r>
              <a:rPr lang="en-US" altLang="zh-CN" dirty="0">
                <a:latin typeface="Courier New" panose="02070309020205020404" pitchFamily="49" charset="0"/>
                <a:cs typeface="Courier New" panose="02070309020205020404" pitchFamily="49" charset="0"/>
              </a:rPr>
              <a:t>	CC::C2 </a:t>
            </a:r>
            <a:r>
              <a:rPr lang="en-US" altLang="zh-CN" dirty="0" err="1">
                <a:latin typeface="Courier New" panose="02070309020205020404" pitchFamily="49" charset="0"/>
                <a:cs typeface="Courier New" panose="02070309020205020404" pitchFamily="49" charset="0"/>
              </a:rPr>
              <a:t>a,b</a:t>
            </a:r>
            <a:r>
              <a:rPr lang="en-US" altLang="zh-CN" dirty="0">
                <a:latin typeface="Courier New" panose="02070309020205020404" pitchFamily="49" charset="0"/>
                <a:cs typeface="Courier New" panose="02070309020205020404" pitchFamily="49" charset="0"/>
              </a:rPr>
              <a:t>; </a:t>
            </a:r>
            <a:endParaRPr lang="en-US" altLang="zh-CN" dirty="0">
              <a:latin typeface="Courier New" panose="02070309020205020404" pitchFamily="49" charset="0"/>
              <a:cs typeface="Courier New" panose="02070309020205020404" pitchFamily="49" charset="0"/>
            </a:endParaRPr>
          </a:p>
          <a:p>
            <a:pPr lvl="2">
              <a:spcBef>
                <a:spcPts val="0"/>
              </a:spcBef>
            </a:pPr>
            <a:r>
              <a:rPr lang="zh-CN" altLang="en-US" dirty="0"/>
              <a:t>是合法的，它说明了两个嵌套类</a:t>
            </a:r>
            <a:r>
              <a:rPr lang="en-US" altLang="zh-CN" dirty="0"/>
              <a:t>C2 </a:t>
            </a:r>
            <a:r>
              <a:rPr lang="zh-CN" altLang="en-US" dirty="0"/>
              <a:t>的对象。嵌套类的使用并不方便，不宜多用</a:t>
            </a:r>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类与类之间的关系概述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类的对象成员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类嵌套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p:nvPr/>
        </p:nvGrpSpPr>
        <p:grpSpPr bwMode="auto">
          <a:xfrm>
            <a:off x="1643063" y="2852938"/>
            <a:ext cx="5356225" cy="792162"/>
            <a:chOff x="1643042" y="2275996"/>
            <a:chExt cx="5356246" cy="792166"/>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 name="组合 19"/>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1" cstate="print"/>
              <a:srcRect/>
              <a:stretch>
                <a:fillRect/>
              </a:stretch>
            </p:blipFill>
            <p:spPr bwMode="auto">
              <a:xfrm>
                <a:off x="854055" y="1636157"/>
                <a:ext cx="788987" cy="788988"/>
              </a:xfrm>
              <a:prstGeom prst="rect">
                <a:avLst/>
              </a:prstGeom>
              <a:noFill/>
              <a:ln w="9525">
                <a:noFill/>
                <a:miter lim="800000"/>
                <a:headEnd/>
                <a:tailEnd/>
              </a:ln>
            </p:spPr>
          </p:pic>
        </p:grpSp>
      </p:grpSp>
      <p:grpSp>
        <p:nvGrpSpPr>
          <p:cNvPr id="22" name="组合 34"/>
          <p:cNvGrpSpPr/>
          <p:nvPr/>
        </p:nvGrpSpPr>
        <p:grpSpPr bwMode="auto">
          <a:xfrm>
            <a:off x="1643060" y="978989"/>
            <a:ext cx="5354765" cy="793827"/>
            <a:chOff x="1644502" y="4146465"/>
            <a:chExt cx="5354786" cy="793828"/>
          </a:xfrm>
        </p:grpSpPr>
        <p:sp>
          <p:nvSpPr>
            <p:cNvPr id="25" name="五边形 24"/>
            <p:cNvSpPr/>
            <p:nvPr/>
          </p:nvSpPr>
          <p:spPr bwMode="auto">
            <a:xfrm flipH="1">
              <a:off x="2041506" y="414654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2" name="组合 28"/>
            <p:cNvGrpSpPr/>
            <p:nvPr/>
          </p:nvGrpSpPr>
          <p:grpSpPr bwMode="auto">
            <a:xfrm>
              <a:off x="1644502" y="4146465"/>
              <a:ext cx="788990" cy="788991"/>
              <a:chOff x="855515" y="1646135"/>
              <a:chExt cx="788990" cy="788991"/>
            </a:xfrm>
          </p:grpSpPr>
          <p:sp>
            <p:nvSpPr>
              <p:cNvPr id="37" name="椭圆 36"/>
              <p:cNvSpPr>
                <a:spLocks noChangeAspect="1"/>
              </p:cNvSpPr>
              <p:nvPr/>
            </p:nvSpPr>
            <p:spPr bwMode="auto">
              <a:xfrm>
                <a:off x="855515" y="164613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1" cstate="print"/>
              <a:srcRect/>
              <a:stretch>
                <a:fillRect/>
              </a:stretch>
            </p:blipFill>
            <p:spPr bwMode="auto">
              <a:xfrm>
                <a:off x="855516" y="1646138"/>
                <a:ext cx="788987" cy="788988"/>
              </a:xfrm>
              <a:prstGeom prst="rect">
                <a:avLst/>
              </a:prstGeom>
              <a:noFill/>
              <a:ln w="9525">
                <a:noFill/>
                <a:miter lim="800000"/>
                <a:headEnd/>
                <a:tailEnd/>
              </a:ln>
            </p:spPr>
          </p:pic>
        </p:grpSp>
      </p:grpSp>
      <p:sp>
        <p:nvSpPr>
          <p:cNvPr id="31" name="五边形 30"/>
          <p:cNvSpPr/>
          <p:nvPr/>
        </p:nvSpPr>
        <p:spPr bwMode="auto">
          <a:xfrm flipH="1">
            <a:off x="2036613" y="1916832"/>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693" y="1870941"/>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类与类之间的关系</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类中的运算符重载</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简单的数据结构设计</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50" name="矩形 4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1" name="矩形 5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2" name="矩形 5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35" name="矩形 34">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36" name="矩形 3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3" name="矩形 42">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5" name="矩形 4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6" name="矩形 45">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26" name="矩形 2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endParaRPr lang="zh-CN" altLang="en-US" dirty="0"/>
          </a:p>
        </p:txBody>
      </p:sp>
      <p:sp>
        <p:nvSpPr>
          <p:cNvPr id="3" name="内容占位符 2"/>
          <p:cNvSpPr>
            <a:spLocks noGrp="1"/>
          </p:cNvSpPr>
          <p:nvPr>
            <p:ph idx="1"/>
          </p:nvPr>
        </p:nvSpPr>
        <p:spPr/>
        <p:txBody>
          <a:bodyPr/>
          <a:lstStyle/>
          <a:p>
            <a:r>
              <a:rPr lang="zh-CN" altLang="en-US" dirty="0"/>
              <a:t>大多数运算符实际上是一种特殊的函数</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en-US" altLang="zh-CN" dirty="0">
              <a:solidFill>
                <a:srgbClr val="C00000"/>
              </a:solidFill>
            </a:endParaRPr>
          </a:p>
          <a:p>
            <a:pPr lvl="2"/>
            <a:r>
              <a:rPr lang="zh-CN" altLang="en-US" dirty="0">
                <a:latin typeface="Courier New" panose="02070309020205020404" pitchFamily="49" charset="0"/>
                <a:cs typeface="Courier New" panose="02070309020205020404" pitchFamily="49" charset="0"/>
              </a:rPr>
              <a:t>运算符形式: </a:t>
            </a:r>
            <a:r>
              <a:rPr lang="en-US" altLang="zh-CN" b="1" dirty="0" err="1">
                <a:latin typeface="Courier New" panose="02070309020205020404" pitchFamily="49" charset="0"/>
                <a:cs typeface="Courier New" panose="02070309020205020404" pitchFamily="49" charset="0"/>
              </a:rPr>
              <a:t>a+b</a:t>
            </a:r>
            <a:r>
              <a:rPr lang="en-US" altLang="zh-CN" b="1" dirty="0">
                <a:latin typeface="Courier New" panose="02070309020205020404" pitchFamily="49" charset="0"/>
                <a:cs typeface="Courier New" panose="02070309020205020404" pitchFamily="49" charset="0"/>
              </a:rPr>
              <a:t> </a:t>
            </a:r>
            <a:endParaRPr lang="en-US" altLang="zh-CN" b="1" dirty="0">
              <a:latin typeface="Courier New" panose="02070309020205020404" pitchFamily="49" charset="0"/>
              <a:cs typeface="Courier New" panose="02070309020205020404" pitchFamily="49" charset="0"/>
            </a:endParaRPr>
          </a:p>
          <a:p>
            <a:pPr lvl="2"/>
            <a:r>
              <a:rPr lang="zh-CN" altLang="en-US" dirty="0">
                <a:latin typeface="Courier New" panose="02070309020205020404" pitchFamily="49" charset="0"/>
                <a:cs typeface="Courier New" panose="02070309020205020404" pitchFamily="49" charset="0"/>
              </a:rPr>
              <a:t>函数形式: </a:t>
            </a:r>
            <a:endParaRPr lang="en-US" altLang="zh-CN" dirty="0">
              <a:latin typeface="Courier New" panose="02070309020205020404" pitchFamily="49" charset="0"/>
              <a:cs typeface="Courier New" panose="02070309020205020404" pitchFamily="49" charset="0"/>
            </a:endParaRPr>
          </a:p>
          <a:p>
            <a:pPr lvl="3"/>
            <a:r>
              <a:rPr lang="zh-CN" altLang="en-US" b="1" dirty="0">
                <a:latin typeface="Courier New" panose="02070309020205020404" pitchFamily="49" charset="0"/>
                <a:cs typeface="Courier New" panose="02070309020205020404" pitchFamily="49" charset="0"/>
              </a:rPr>
              <a:t>定义函数</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add( </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x, </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y)</a:t>
            </a:r>
            <a:endParaRPr lang="en-US" altLang="zh-CN" b="1" dirty="0">
              <a:latin typeface="Courier New" panose="02070309020205020404" pitchFamily="49" charset="0"/>
              <a:cs typeface="Courier New" panose="02070309020205020404" pitchFamily="49" charset="0"/>
            </a:endParaRPr>
          </a:p>
          <a:p>
            <a:pPr lvl="3"/>
            <a:r>
              <a:rPr lang="zh-CN" altLang="en-US" dirty="0">
                <a:latin typeface="Courier New" panose="02070309020205020404" pitchFamily="49" charset="0"/>
                <a:cs typeface="Courier New" panose="02070309020205020404" pitchFamily="49" charset="0"/>
              </a:rPr>
              <a:t>函数调用 </a:t>
            </a:r>
            <a:r>
              <a:rPr lang="en-US" altLang="zh-CN" b="1" dirty="0">
                <a:latin typeface="Courier New" panose="02070309020205020404" pitchFamily="49" charset="0"/>
                <a:cs typeface="Courier New" panose="02070309020205020404" pitchFamily="49" charset="0"/>
              </a:rPr>
              <a:t>add(</a:t>
            </a:r>
            <a:r>
              <a:rPr lang="en-US" altLang="zh-CN" b="1" dirty="0" err="1">
                <a:latin typeface="Courier New" panose="02070309020205020404" pitchFamily="49" charset="0"/>
                <a:cs typeface="Courier New" panose="02070309020205020404" pitchFamily="49" charset="0"/>
              </a:rPr>
              <a:t>a,b</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endParaRPr lang="zh-CN" altLang="en-US" dirty="0"/>
          </a:p>
        </p:txBody>
      </p:sp>
      <p:sp>
        <p:nvSpPr>
          <p:cNvPr id="3" name="内容占位符 2"/>
          <p:cNvSpPr>
            <a:spLocks noGrp="1"/>
          </p:cNvSpPr>
          <p:nvPr>
            <p:ph idx="1"/>
          </p:nvPr>
        </p:nvSpPr>
        <p:spPr>
          <a:xfrm>
            <a:off x="457200" y="1714500"/>
            <a:ext cx="8329642" cy="4610100"/>
          </a:xfrm>
        </p:spPr>
        <p:txBody>
          <a:bodyPr/>
          <a:lstStyle/>
          <a:p>
            <a:r>
              <a:rPr lang="zh-CN" altLang="en-US" dirty="0"/>
              <a:t>运算符重载是函数重载的扩充</a:t>
            </a:r>
            <a:endParaRPr lang="en-US" altLang="zh-CN" dirty="0"/>
          </a:p>
          <a:p>
            <a:pPr lvl="1"/>
            <a:r>
              <a:rPr lang="en-US" altLang="zh-CN" dirty="0"/>
              <a:t>C++</a:t>
            </a:r>
            <a:r>
              <a:rPr lang="zh-CN" altLang="en-US" dirty="0"/>
              <a:t>允许重新定义某些运算符的作用及其实现（功能），可以给运算符扩充添加新用法(“老用法”依然可行)。</a:t>
            </a:r>
            <a:endParaRPr lang="en-US" altLang="zh-CN" dirty="0"/>
          </a:p>
          <a:p>
            <a:pPr lvl="2"/>
            <a:r>
              <a:rPr lang="zh-CN" altLang="en-US" dirty="0"/>
              <a:t>例:可“借用”一批老运算符（如，*，+，-，&amp;，&gt;=，&gt; 等），来表示并实现集合</a:t>
            </a:r>
            <a:r>
              <a:rPr lang="en-US" altLang="zh-CN" dirty="0"/>
              <a:t>set</a:t>
            </a:r>
            <a:r>
              <a:rPr lang="zh-CN" altLang="en-US" dirty="0"/>
              <a:t>类对象的交、并、差、元素属于、包含、真包含等运算，而后则程序中就可按如下的方式来使用它们：</a:t>
            </a:r>
            <a:endParaRPr lang="zh-CN" altLang="en-US" dirty="0"/>
          </a:p>
          <a:p>
            <a:pPr algn="just">
              <a:buNone/>
            </a:pPr>
            <a:r>
              <a:rPr lang="zh-CN" altLang="en-US" sz="2400" dirty="0">
                <a:solidFill>
                  <a:srgbClr val="0000FF"/>
                </a:solidFill>
              </a:rPr>
              <a:t>      </a:t>
            </a:r>
            <a:r>
              <a:rPr lang="en-US" altLang="zh-CN" sz="2400" dirty="0">
                <a:latin typeface="Courier New" panose="02070309020205020404" pitchFamily="49" charset="0"/>
                <a:cs typeface="Courier New" panose="02070309020205020404" pitchFamily="49" charset="0"/>
              </a:rPr>
              <a:t>set s1,s2,s3,s4,s5; </a:t>
            </a:r>
            <a:endParaRPr lang="en-US" altLang="zh-CN" sz="2400" dirty="0">
              <a:latin typeface="Courier New" panose="02070309020205020404" pitchFamily="49" charset="0"/>
              <a:cs typeface="Courier New" panose="02070309020205020404" pitchFamily="49" charset="0"/>
            </a:endParaRPr>
          </a:p>
          <a:p>
            <a:pPr algn="just">
              <a:buNone/>
            </a:pPr>
            <a:r>
              <a:rPr lang="en-US" altLang="zh-CN" sz="2400" dirty="0">
                <a:latin typeface="Courier New" panose="02070309020205020404" pitchFamily="49" charset="0"/>
                <a:cs typeface="Courier New" panose="02070309020205020404" pitchFamily="49" charset="0"/>
              </a:rPr>
              <a:t>	 s3=s1*s2; s4=s1+s2;</a:t>
            </a:r>
            <a:endParaRPr lang="en-US" altLang="zh-CN" sz="2400" dirty="0">
              <a:latin typeface="Courier New" panose="02070309020205020404" pitchFamily="49" charset="0"/>
              <a:cs typeface="Courier New" panose="02070309020205020404" pitchFamily="49" charset="0"/>
            </a:endParaRPr>
          </a:p>
          <a:p>
            <a:pPr algn="just">
              <a:buNone/>
            </a:pPr>
            <a:r>
              <a:rPr lang="en-US" altLang="zh-CN" sz="2400" dirty="0">
                <a:latin typeface="Courier New" panose="02070309020205020404" pitchFamily="49" charset="0"/>
                <a:cs typeface="Courier New" panose="02070309020205020404" pitchFamily="49" charset="0"/>
              </a:rPr>
              <a:t>	 s5=s1-s2; if(3&amp;s1)...; if (s1&gt;=s2)...;</a:t>
            </a:r>
            <a:endParaRPr lang="en-US" altLang="zh-CN" sz="2400" dirty="0">
              <a:latin typeface="Courier New" panose="02070309020205020404" pitchFamily="49" charset="0"/>
              <a:cs typeface="Courier New" panose="02070309020205020404" pitchFamily="49" charset="0"/>
            </a:endParaRPr>
          </a:p>
          <a:p>
            <a:pPr algn="just">
              <a:buNone/>
            </a:pPr>
            <a:r>
              <a:rPr lang="en-US" altLang="zh-CN" sz="2400" dirty="0">
                <a:latin typeface="Courier New" panose="02070309020205020404" pitchFamily="49" charset="0"/>
                <a:cs typeface="Courier New" panose="02070309020205020404" pitchFamily="49" charset="0"/>
              </a:rPr>
              <a:t>	 if (s1&gt;s2) ...;</a:t>
            </a:r>
            <a:endParaRPr lang="zh-CN" altLang="en-US"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endParaRPr lang="zh-CN" altLang="en-US" dirty="0"/>
          </a:p>
        </p:txBody>
      </p:sp>
      <p:sp>
        <p:nvSpPr>
          <p:cNvPr id="3" name="内容占位符 2"/>
          <p:cNvSpPr>
            <a:spLocks noGrp="1"/>
          </p:cNvSpPr>
          <p:nvPr>
            <p:ph idx="1"/>
          </p:nvPr>
        </p:nvSpPr>
        <p:spPr>
          <a:xfrm>
            <a:off x="457200" y="1714500"/>
            <a:ext cx="8229600" cy="4714875"/>
          </a:xfrm>
        </p:spPr>
        <p:txBody>
          <a:bodyPr/>
          <a:lstStyle/>
          <a:p>
            <a:r>
              <a:rPr lang="zh-CN" altLang="en-US" dirty="0"/>
              <a:t>运算符重载的定义是一个函数定义过程</a:t>
            </a:r>
            <a:endParaRPr lang="en-US" altLang="zh-CN" dirty="0"/>
          </a:p>
          <a:p>
            <a:pPr lvl="1">
              <a:spcBef>
                <a:spcPts val="0"/>
              </a:spcBef>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solidFill>
                  <a:srgbClr val="C00000"/>
                </a:solidFill>
              </a:rPr>
              <a:t>通过友元函数方式定义“&amp;”，通过类成员函数方式定义“+”：</a:t>
            </a:r>
            <a:endParaRPr lang="zh-CN" altLang="en-US" dirty="0">
              <a:solidFill>
                <a:srgbClr val="C00000"/>
              </a:solidFill>
            </a:endParaRPr>
          </a:p>
          <a:p>
            <a:pPr algn="just">
              <a:lnSpc>
                <a:spcPct val="80000"/>
              </a:lnSpc>
              <a:buNone/>
            </a:pPr>
            <a:r>
              <a:rPr lang="zh-CN" altLang="en-US" dirty="0">
                <a:solidFill>
                  <a:srgbClr val="0000FF"/>
                </a:solidFill>
              </a:rPr>
              <a:t>    </a:t>
            </a:r>
            <a:r>
              <a:rPr lang="en-US" altLang="zh-CN" sz="2400" dirty="0">
                <a:solidFill>
                  <a:srgbClr val="0000FF"/>
                </a:solidFill>
                <a:latin typeface="Courier New" panose="02070309020205020404" pitchFamily="49" charset="0"/>
                <a:cs typeface="Courier New" panose="02070309020205020404" pitchFamily="49" charset="0"/>
              </a:rPr>
              <a:t>class</a:t>
            </a: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Set {</a:t>
            </a:r>
            <a:endParaRPr lang="en-US" altLang="zh-CN" sz="2400" dirty="0">
              <a:latin typeface="Courier New" panose="02070309020205020404" pitchFamily="49" charset="0"/>
              <a:cs typeface="Courier New" panose="02070309020205020404" pitchFamily="49" charset="0"/>
            </a:endParaRPr>
          </a:p>
          <a:p>
            <a:pPr algn="just">
              <a:lnSpc>
                <a:spcPct val="80000"/>
              </a:lnSpc>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err="1">
                <a:solidFill>
                  <a:srgbClr val="0000FF"/>
                </a:solidFill>
                <a:latin typeface="Courier New" panose="02070309020205020404" pitchFamily="49" charset="0"/>
                <a:cs typeface="Courier New" panose="02070309020205020404" pitchFamily="49" charset="0"/>
              </a:rPr>
              <a:t>int</a:t>
            </a: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elems</a:t>
            </a:r>
            <a:r>
              <a:rPr lang="en-US" altLang="zh-CN"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maxcard</a:t>
            </a:r>
            <a:r>
              <a:rPr lang="en-US" altLang="zh-CN" sz="2400" dirty="0">
                <a:latin typeface="Courier New" panose="02070309020205020404" pitchFamily="49" charset="0"/>
                <a:cs typeface="Courier New" panose="02070309020205020404" pitchFamily="49" charset="0"/>
              </a:rPr>
              <a:t>];</a:t>
            </a:r>
            <a:endParaRPr lang="en-US" altLang="zh-CN" sz="2400" dirty="0">
              <a:latin typeface="Courier New" panose="02070309020205020404" pitchFamily="49" charset="0"/>
              <a:cs typeface="Courier New" panose="02070309020205020404" pitchFamily="49" charset="0"/>
            </a:endParaRPr>
          </a:p>
          <a:p>
            <a:pPr algn="just">
              <a:lnSpc>
                <a:spcPct val="80000"/>
              </a:lnSpc>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err="1">
                <a:solidFill>
                  <a:srgbClr val="0000FF"/>
                </a:solidFill>
                <a:latin typeface="Courier New" panose="02070309020205020404" pitchFamily="49" charset="0"/>
                <a:cs typeface="Courier New" panose="02070309020205020404" pitchFamily="49" charset="0"/>
              </a:rPr>
              <a:t>int</a:t>
            </a: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card;</a:t>
            </a:r>
            <a:endParaRPr lang="en-US" altLang="zh-CN" sz="2400" dirty="0">
              <a:latin typeface="Courier New" panose="02070309020205020404" pitchFamily="49" charset="0"/>
              <a:cs typeface="Courier New" panose="02070309020205020404" pitchFamily="49" charset="0"/>
            </a:endParaRPr>
          </a:p>
          <a:p>
            <a:pPr algn="just">
              <a:lnSpc>
                <a:spcPct val="80000"/>
              </a:lnSpc>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a:solidFill>
                  <a:srgbClr val="0000FF"/>
                </a:solidFill>
                <a:latin typeface="Courier New" panose="02070309020205020404" pitchFamily="49" charset="0"/>
                <a:cs typeface="Courier New" panose="02070309020205020404" pitchFamily="49" charset="0"/>
              </a:rPr>
              <a:t>public</a:t>
            </a:r>
            <a:r>
              <a:rPr lang="en-US" altLang="zh-CN" sz="2400" dirty="0">
                <a:latin typeface="Courier New" panose="02070309020205020404" pitchFamily="49" charset="0"/>
                <a:cs typeface="Courier New" panose="02070309020205020404" pitchFamily="49" charset="0"/>
              </a:rPr>
              <a:t>:</a:t>
            </a:r>
            <a:endParaRPr lang="en-US" altLang="zh-CN" sz="2400" dirty="0">
              <a:latin typeface="Courier New" panose="02070309020205020404" pitchFamily="49" charset="0"/>
              <a:cs typeface="Courier New" panose="02070309020205020404" pitchFamily="49" charset="0"/>
            </a:endParaRPr>
          </a:p>
          <a:p>
            <a:pPr algn="just">
              <a:lnSpc>
                <a:spcPct val="80000"/>
              </a:lnSpc>
              <a:buNone/>
            </a:pPr>
            <a:r>
              <a:rPr lang="en-US" altLang="zh-CN" sz="2400" dirty="0">
                <a:latin typeface="Courier New" panose="02070309020205020404" pitchFamily="49" charset="0"/>
                <a:cs typeface="Courier New" panose="02070309020205020404" pitchFamily="49" charset="0"/>
              </a:rPr>
              <a:t>  	   ...</a:t>
            </a:r>
            <a:r>
              <a:rPr lang="en-US" altLang="zh-CN" sz="2400" dirty="0">
                <a:solidFill>
                  <a:schemeClr val="tx2"/>
                </a:solidFill>
                <a:latin typeface="Courier New" panose="02070309020205020404" pitchFamily="49" charset="0"/>
                <a:cs typeface="Courier New" panose="02070309020205020404" pitchFamily="49" charset="0"/>
              </a:rPr>
              <a:t>	</a:t>
            </a:r>
            <a:endParaRPr lang="en-US" altLang="zh-CN" sz="2400" dirty="0">
              <a:solidFill>
                <a:schemeClr val="tx2"/>
              </a:solidFill>
              <a:latin typeface="Courier New" panose="02070309020205020404" pitchFamily="49" charset="0"/>
              <a:cs typeface="Courier New" panose="02070309020205020404" pitchFamily="49" charset="0"/>
            </a:endParaRPr>
          </a:p>
          <a:p>
            <a:pPr algn="just">
              <a:lnSpc>
                <a:spcPct val="80000"/>
              </a:lnSpc>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a:solidFill>
                  <a:srgbClr val="0000FF"/>
                </a:solidFill>
                <a:latin typeface="Courier New" panose="02070309020205020404" pitchFamily="49" charset="0"/>
                <a:cs typeface="Courier New" panose="02070309020205020404" pitchFamily="49" charset="0"/>
              </a:rPr>
              <a:t>friend </a:t>
            </a:r>
            <a:r>
              <a:rPr lang="en-US" altLang="zh-CN" sz="2400" dirty="0" err="1">
                <a:solidFill>
                  <a:srgbClr val="0000FF"/>
                </a:solidFill>
                <a:latin typeface="Courier New" panose="02070309020205020404" pitchFamily="49" charset="0"/>
                <a:cs typeface="Courier New" panose="02070309020205020404" pitchFamily="49" charset="0"/>
              </a:rPr>
              <a:t>bool</a:t>
            </a:r>
            <a:r>
              <a:rPr lang="en-US" altLang="zh-CN" sz="2400" dirty="0">
                <a:solidFill>
                  <a:srgbClr val="0000FF"/>
                </a:solidFill>
                <a:latin typeface="Courier New" panose="02070309020205020404" pitchFamily="49" charset="0"/>
                <a:cs typeface="Courier New" panose="02070309020205020404" pitchFamily="49" charset="0"/>
              </a:rPr>
              <a:t> operator</a:t>
            </a: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&amp; (</a:t>
            </a:r>
            <a:r>
              <a:rPr lang="en-US" altLang="zh-CN" sz="2400" dirty="0" err="1">
                <a:solidFill>
                  <a:srgbClr val="0000FF"/>
                </a:solidFill>
                <a:latin typeface="Courier New" panose="02070309020205020404" pitchFamily="49" charset="0"/>
                <a:cs typeface="Courier New" panose="02070309020205020404" pitchFamily="49" charset="0"/>
              </a:rPr>
              <a:t>int</a:t>
            </a:r>
            <a:r>
              <a:rPr lang="en-US" altLang="zh-CN" sz="2400" dirty="0">
                <a:latin typeface="Courier New" panose="02070309020205020404" pitchFamily="49" charset="0"/>
                <a:cs typeface="Courier New" panose="02070309020205020404" pitchFamily="49" charset="0"/>
              </a:rPr>
              <a:t>, Set); </a:t>
            </a:r>
            <a:endParaRPr lang="en-US" altLang="zh-CN" sz="2400" dirty="0">
              <a:latin typeface="Courier New" panose="02070309020205020404" pitchFamily="49" charset="0"/>
              <a:cs typeface="Courier New" panose="02070309020205020404" pitchFamily="49" charset="0"/>
            </a:endParaRPr>
          </a:p>
          <a:p>
            <a:pPr algn="just">
              <a:lnSpc>
                <a:spcPct val="80000"/>
              </a:lnSpc>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      Set </a:t>
            </a:r>
            <a:r>
              <a:rPr lang="en-US" altLang="zh-CN" sz="2400" dirty="0">
                <a:solidFill>
                  <a:srgbClr val="0000FF"/>
                </a:solidFill>
                <a:latin typeface="Courier New" panose="02070309020205020404" pitchFamily="49" charset="0"/>
                <a:cs typeface="Courier New" panose="02070309020205020404" pitchFamily="49" charset="0"/>
              </a:rPr>
              <a:t>operator</a:t>
            </a: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 (Set S2);</a:t>
            </a:r>
            <a:endParaRPr lang="en-US" altLang="zh-CN" sz="2400" dirty="0">
              <a:latin typeface="Courier New" panose="02070309020205020404" pitchFamily="49" charset="0"/>
              <a:cs typeface="Courier New" panose="02070309020205020404" pitchFamily="49" charset="0"/>
            </a:endParaRPr>
          </a:p>
          <a:p>
            <a:pPr algn="just">
              <a:lnSpc>
                <a:spcPct val="80000"/>
              </a:lnSpc>
              <a:buNone/>
            </a:pPr>
            <a:r>
              <a:rPr lang="en-US" altLang="zh-CN" sz="2400" dirty="0">
                <a:latin typeface="Courier New" panose="02070309020205020404" pitchFamily="49" charset="0"/>
                <a:cs typeface="Courier New" panose="02070309020205020404" pitchFamily="49" charset="0"/>
              </a:rPr>
              <a:t>	      ...</a:t>
            </a:r>
            <a:endParaRPr lang="en-US" altLang="zh-CN" sz="2400" dirty="0">
              <a:latin typeface="Courier New" panose="02070309020205020404" pitchFamily="49" charset="0"/>
              <a:cs typeface="Courier New" panose="02070309020205020404" pitchFamily="49" charset="0"/>
            </a:endParaRPr>
          </a:p>
          <a:p>
            <a:pPr algn="just">
              <a:lnSpc>
                <a:spcPct val="80000"/>
              </a:lnSpc>
              <a:buNone/>
            </a:pPr>
            <a:r>
              <a:rPr lang="en-US" altLang="zh-CN" sz="2400" dirty="0">
                <a:latin typeface="Courier New" panose="02070309020205020404" pitchFamily="49" charset="0"/>
                <a:cs typeface="Courier New" panose="02070309020205020404" pitchFamily="49" charset="0"/>
              </a:rPr>
              <a:t>  };</a:t>
            </a:r>
            <a:endParaRPr lang="zh-CN" altLang="en-US" sz="2400"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endParaRPr lang="zh-CN" altLang="en-US" dirty="0"/>
          </a:p>
        </p:txBody>
      </p:sp>
      <p:sp>
        <p:nvSpPr>
          <p:cNvPr id="3" name="内容占位符 2"/>
          <p:cNvSpPr>
            <a:spLocks noGrp="1"/>
          </p:cNvSpPr>
          <p:nvPr>
            <p:ph idx="1"/>
          </p:nvPr>
        </p:nvSpPr>
        <p:spPr/>
        <p:txBody>
          <a:bodyPr/>
          <a:lstStyle/>
          <a:p>
            <a:r>
              <a:rPr lang="zh-CN" altLang="en-US" dirty="0"/>
              <a:t>允许使用如下两种不同方式来定义运算符重载函数</a:t>
            </a:r>
            <a:endParaRPr lang="en-US" altLang="zh-CN" dirty="0"/>
          </a:p>
          <a:p>
            <a:pPr lvl="1"/>
            <a:r>
              <a:rPr lang="zh-CN" altLang="en-US" dirty="0"/>
              <a:t>以类的</a:t>
            </a:r>
            <a:r>
              <a:rPr lang="zh-CN" altLang="en-US" dirty="0">
                <a:solidFill>
                  <a:srgbClr val="008000"/>
                </a:solidFill>
              </a:rPr>
              <a:t>友元函数</a:t>
            </a:r>
            <a:r>
              <a:rPr lang="zh-CN" altLang="en-US" dirty="0"/>
              <a:t>方式定义</a:t>
            </a:r>
            <a:endParaRPr lang="en-US" altLang="zh-CN" dirty="0"/>
          </a:p>
          <a:p>
            <a:pPr lvl="2"/>
            <a:r>
              <a:rPr lang="zh-CN" altLang="en-US" dirty="0"/>
              <a:t>所有运算分量必须显式地列在本友元函数的参数表中，而且这些参数类型中至少要有一个应该是说明该友元的类类型或是对该类的引用</a:t>
            </a:r>
            <a:endParaRPr lang="en-US" altLang="zh-CN" dirty="0"/>
          </a:p>
          <a:p>
            <a:pPr lvl="1"/>
            <a:r>
              <a:rPr lang="zh-CN" altLang="en-US" dirty="0"/>
              <a:t>以类的公有</a:t>
            </a:r>
            <a:r>
              <a:rPr lang="zh-CN" altLang="en-US" dirty="0">
                <a:solidFill>
                  <a:srgbClr val="008000"/>
                </a:solidFill>
              </a:rPr>
              <a:t>成员函数</a:t>
            </a:r>
            <a:r>
              <a:rPr lang="zh-CN" altLang="en-US" dirty="0"/>
              <a:t>方式定义</a:t>
            </a:r>
            <a:endParaRPr lang="en-US" altLang="zh-CN" dirty="0"/>
          </a:p>
          <a:p>
            <a:pPr lvl="2"/>
            <a:r>
              <a:rPr lang="zh-CN" altLang="en-US" dirty="0"/>
              <a:t>总以当前调用者对象(*</a:t>
            </a:r>
            <a:r>
              <a:rPr lang="en-US" altLang="zh-CN" dirty="0"/>
              <a:t>this)</a:t>
            </a:r>
            <a:r>
              <a:rPr lang="zh-CN" altLang="en-US" dirty="0"/>
              <a:t>作为该成员函数的隐式第一运算分量，若所定义的运算多于一个运算对象时，才将其余运算对象显式地列在该成员函数的参数表中</a:t>
            </a:r>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endParaRPr lang="zh-CN" altLang="en-US" dirty="0"/>
          </a:p>
        </p:txBody>
      </p:sp>
      <p:sp>
        <p:nvSpPr>
          <p:cNvPr id="3" name="内容占位符 2"/>
          <p:cNvSpPr>
            <a:spLocks noGrp="1"/>
          </p:cNvSpPr>
          <p:nvPr>
            <p:ph idx="1"/>
          </p:nvPr>
        </p:nvSpPr>
        <p:spPr/>
        <p:txBody>
          <a:bodyPr/>
          <a:lstStyle/>
          <a:p>
            <a:r>
              <a:rPr lang="zh-CN" altLang="en-US" dirty="0"/>
              <a:t>对重载运算符的限制</a:t>
            </a:r>
            <a:endParaRPr lang="en-US" altLang="zh-CN" dirty="0"/>
          </a:p>
          <a:p>
            <a:pPr lvl="1">
              <a:lnSpc>
                <a:spcPct val="90000"/>
              </a:lnSpc>
            </a:pPr>
            <a:r>
              <a:rPr lang="zh-CN" altLang="en-US" dirty="0"/>
              <a:t>被用户重载的运算符，其优先级、结合性、以及运算分量个数都必须与系统中的本原运算符相一致。</a:t>
            </a:r>
            <a:endParaRPr lang="zh-CN" altLang="en-US" dirty="0"/>
          </a:p>
          <a:p>
            <a:pPr lvl="1">
              <a:lnSpc>
                <a:spcPct val="90000"/>
              </a:lnSpc>
            </a:pPr>
            <a:r>
              <a:rPr lang="zh-CN" altLang="en-US" dirty="0"/>
              <a:t>如下5个运算符不可重载：</a:t>
            </a:r>
            <a:endParaRPr lang="zh-CN" altLang="en-US" dirty="0"/>
          </a:p>
          <a:p>
            <a:pPr lvl="1">
              <a:lnSpc>
                <a:spcPct val="90000"/>
              </a:lnSpc>
              <a:buNone/>
            </a:pPr>
            <a:r>
              <a:rPr lang="zh-CN" altLang="en-US" dirty="0"/>
              <a:t>  </a:t>
            </a:r>
            <a:r>
              <a:rPr lang="zh-CN" altLang="en-US" sz="2400" dirty="0">
                <a:solidFill>
                  <a:schemeClr val="tx2"/>
                </a:solidFill>
                <a:latin typeface="Courier New" panose="02070309020205020404" pitchFamily="49" charset="0"/>
                <a:cs typeface="Courier New" panose="02070309020205020404" pitchFamily="49" charset="0"/>
              </a:rPr>
              <a:t>.    ::    ?:    .*    </a:t>
            </a:r>
            <a:r>
              <a:rPr lang="en-US" altLang="zh-CN" sz="2400" dirty="0" err="1">
                <a:solidFill>
                  <a:schemeClr val="tx2"/>
                </a:solidFill>
                <a:latin typeface="Courier New" panose="02070309020205020404" pitchFamily="49" charset="0"/>
                <a:cs typeface="Courier New" panose="02070309020205020404" pitchFamily="49" charset="0"/>
              </a:rPr>
              <a:t>sizeof</a:t>
            </a:r>
            <a:endParaRPr lang="en-US" altLang="zh-CN" sz="2400" dirty="0">
              <a:solidFill>
                <a:schemeClr val="tx2"/>
              </a:solidFill>
              <a:latin typeface="Courier New" panose="02070309020205020404" pitchFamily="49" charset="0"/>
              <a:cs typeface="Courier New" panose="02070309020205020404" pitchFamily="49" charset="0"/>
            </a:endParaRPr>
          </a:p>
          <a:p>
            <a:pPr lvl="1">
              <a:lnSpc>
                <a:spcPct val="90000"/>
              </a:lnSpc>
            </a:pPr>
            <a:r>
              <a:rPr lang="zh-CN" altLang="en-US" dirty="0"/>
              <a:t>只能以类成员而不能以友元身份重载的运算符:</a:t>
            </a:r>
            <a:endParaRPr lang="zh-CN" altLang="en-US" dirty="0"/>
          </a:p>
          <a:p>
            <a:pPr lvl="1">
              <a:lnSpc>
                <a:spcPct val="90000"/>
              </a:lnSpc>
              <a:buNone/>
            </a:pPr>
            <a:r>
              <a:rPr lang="zh-CN" altLang="en-US" dirty="0"/>
              <a:t>  </a:t>
            </a:r>
            <a:r>
              <a:rPr lang="zh-CN" altLang="en-US" sz="2400" dirty="0">
                <a:solidFill>
                  <a:schemeClr val="tx2"/>
                </a:solidFill>
                <a:latin typeface="Courier New" panose="02070309020205020404" pitchFamily="49" charset="0"/>
                <a:cs typeface="Courier New" panose="02070309020205020404" pitchFamily="49" charset="0"/>
              </a:rPr>
              <a:t>=    ( )    [ ]   -&gt;   </a:t>
            </a:r>
            <a:r>
              <a:rPr lang="en-US" altLang="zh-CN" sz="2400" dirty="0">
                <a:solidFill>
                  <a:schemeClr val="tx2"/>
                </a:solidFill>
                <a:latin typeface="Courier New" panose="02070309020205020404" pitchFamily="49" charset="0"/>
                <a:cs typeface="Courier New" panose="02070309020205020404" pitchFamily="49" charset="0"/>
              </a:rPr>
              <a:t>typedef</a:t>
            </a:r>
            <a:endParaRPr lang="en-US" altLang="zh-CN" sz="2400" dirty="0">
              <a:latin typeface="Courier New" panose="02070309020205020404" pitchFamily="49" charset="0"/>
              <a:cs typeface="Courier New" panose="02070309020205020404" pitchFamily="49" charset="0"/>
            </a:endParaRPr>
          </a:p>
          <a:p>
            <a:pPr lvl="1">
              <a:lnSpc>
                <a:spcPct val="90000"/>
              </a:lnSpc>
            </a:pPr>
            <a:r>
              <a:rPr lang="zh-CN" altLang="en-US" dirty="0"/>
              <a:t>不可自创新的运算符。 </a:t>
            </a:r>
            <a:endParaRPr lang="en-US" altLang="zh-CN" dirty="0"/>
          </a:p>
          <a:p>
            <a:pPr lvl="1"/>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7.16】</a:t>
            </a:r>
            <a:r>
              <a:rPr lang="zh-CN" altLang="en-US" dirty="0">
                <a:solidFill>
                  <a:srgbClr val="C00000"/>
                </a:solidFill>
              </a:rPr>
              <a:t>自定义一个称为</a:t>
            </a:r>
            <a:r>
              <a:rPr lang="en-US" altLang="zh-CN" dirty="0">
                <a:solidFill>
                  <a:srgbClr val="C00000"/>
                </a:solidFill>
              </a:rPr>
              <a:t>point</a:t>
            </a:r>
            <a:r>
              <a:rPr lang="zh-CN" altLang="en-US" dirty="0">
                <a:solidFill>
                  <a:srgbClr val="C00000"/>
                </a:solidFill>
              </a:rPr>
              <a:t>的类，其对象表示平面上的一个点(</a:t>
            </a:r>
            <a:r>
              <a:rPr lang="en-US" altLang="zh-CN" dirty="0" err="1">
                <a:solidFill>
                  <a:srgbClr val="C00000"/>
                </a:solidFill>
              </a:rPr>
              <a:t>x,y</a:t>
            </a:r>
            <a:r>
              <a:rPr lang="en-US" altLang="zh-CN" dirty="0">
                <a:solidFill>
                  <a:srgbClr val="C00000"/>
                </a:solidFill>
              </a:rPr>
              <a:t>)，</a:t>
            </a:r>
            <a:r>
              <a:rPr lang="zh-CN" altLang="en-US" dirty="0">
                <a:solidFill>
                  <a:srgbClr val="C00000"/>
                </a:solidFill>
              </a:rPr>
              <a:t>并通过友员方式对该类重载二目运算符“==”、“+”、“-”、“^”和一目运算符“-”，用来判断两个对象是否相等，求出两个对象的和、差、距离，以及将组成一个对象的数值取反</a:t>
            </a:r>
            <a:endParaRPr lang="en-US" altLang="zh-CN" dirty="0">
              <a:solidFill>
                <a:srgbClr val="C00000"/>
              </a:solidFill>
            </a:endParaRPr>
          </a:p>
          <a:p>
            <a:pPr lvl="1"/>
            <a:r>
              <a:rPr lang="zh-CN" altLang="en-US" dirty="0"/>
              <a:t>以两种方式进行运算符重载</a:t>
            </a:r>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43956" cy="5199856"/>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7.16】</a:t>
            </a:r>
            <a:r>
              <a:rPr lang="zh-CN" altLang="en-US" dirty="0"/>
              <a:t>使用友元方式重载运算符</a:t>
            </a:r>
            <a:endParaRPr lang="en-US" altLang="zh-CN" dirty="0"/>
          </a:p>
          <a:p>
            <a:pPr algn="just">
              <a:spcBef>
                <a:spcPts val="0"/>
              </a:spcBef>
              <a:buNone/>
            </a:pPr>
            <a:r>
              <a:rPr lang="zh-CN" altLang="en-US" sz="2200" b="1" dirty="0">
                <a:solidFill>
                  <a:srgbClr val="0000FF"/>
                </a:solidFill>
                <a:latin typeface="Courier New" panose="02070309020205020404" pitchFamily="49" charset="0"/>
                <a:cs typeface="Courier New" panose="02070309020205020404" pitchFamily="49" charset="0"/>
              </a:rPr>
              <a:t>#</a:t>
            </a:r>
            <a:r>
              <a:rPr lang="en-US" altLang="zh-CN" sz="2200" b="1" dirty="0">
                <a:solidFill>
                  <a:srgbClr val="0000FF"/>
                </a:solidFill>
                <a:latin typeface="Courier New" panose="02070309020205020404" pitchFamily="49" charset="0"/>
                <a:cs typeface="Courier New" panose="02070309020205020404" pitchFamily="49" charset="0"/>
              </a:rPr>
              <a:t>include</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&lt;</a:t>
            </a:r>
            <a:r>
              <a:rPr lang="en-US" altLang="zh-CN" sz="2200" b="1" dirty="0" err="1">
                <a:latin typeface="Courier New" panose="02070309020205020404" pitchFamily="49" charset="0"/>
                <a:cs typeface="Courier New" panose="02070309020205020404" pitchFamily="49" charset="0"/>
              </a:rPr>
              <a:t>iostream</a:t>
            </a:r>
            <a:r>
              <a:rPr lang="en-US" altLang="zh-CN" sz="2200" b="1" dirty="0">
                <a:latin typeface="Courier New" panose="02070309020205020404" pitchFamily="49" charset="0"/>
                <a:cs typeface="Courier New" panose="02070309020205020404" pitchFamily="49" charset="0"/>
              </a:rPr>
              <a:t>&gt;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#include</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&lt;</a:t>
            </a:r>
            <a:r>
              <a:rPr lang="en-US" altLang="zh-CN" sz="2200" b="1" dirty="0" err="1">
                <a:latin typeface="Courier New" panose="02070309020205020404" pitchFamily="49" charset="0"/>
                <a:cs typeface="Courier New" panose="02070309020205020404" pitchFamily="49" charset="0"/>
              </a:rPr>
              <a:t>cmath</a:t>
            </a:r>
            <a:r>
              <a:rPr lang="en-US" altLang="zh-CN" sz="2200" b="1" dirty="0">
                <a:latin typeface="Courier New" panose="02070309020205020404" pitchFamily="49" charset="0"/>
                <a:cs typeface="Courier New" panose="02070309020205020404" pitchFamily="49" charset="0"/>
              </a:rPr>
              <a:t>&gt;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solidFill>
                  <a:srgbClr val="000000"/>
                </a:solidFill>
                <a:latin typeface="Courier New" panose="02070309020205020404" pitchFamily="49" charset="0"/>
                <a:cs typeface="Courier New" panose="02070309020205020404" pitchFamily="49" charset="0"/>
              </a:rPr>
              <a:t>std</a:t>
            </a:r>
            <a:r>
              <a:rPr lang="en-US" altLang="zh-CN" sz="2400" b="1" dirty="0">
                <a:solidFill>
                  <a:srgbClr val="000000"/>
                </a:solidFill>
                <a:latin typeface="Courier New" panose="02070309020205020404" pitchFamily="49" charset="0"/>
                <a:cs typeface="Courier New" panose="02070309020205020404" pitchFamily="49" charset="0"/>
              </a:rPr>
              <a:t>;</a:t>
            </a:r>
            <a:endParaRPr lang="zh-CN" altLang="en-US" sz="2200" b="1" dirty="0">
              <a:solidFill>
                <a:schemeClr val="tx2"/>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class</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point {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double</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x,y</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public</a:t>
            </a:r>
            <a:r>
              <a:rPr lang="en-US" altLang="zh-CN" sz="2200" b="1" dirty="0">
                <a:solidFill>
                  <a:schemeClr val="tx2"/>
                </a:solidFill>
                <a:latin typeface="Courier New" panose="02070309020205020404" pitchFamily="49" charset="0"/>
                <a:cs typeface="Courier New" panose="02070309020205020404" pitchFamily="49" charset="0"/>
              </a:rPr>
              <a:t>:</a:t>
            </a:r>
            <a:endParaRPr lang="en-US" altLang="zh-CN" sz="2200" b="1" dirty="0">
              <a:solidFill>
                <a:schemeClr val="tx2"/>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point(</a:t>
            </a:r>
            <a:r>
              <a:rPr lang="en-US" altLang="zh-CN" sz="2200" b="1" dirty="0">
                <a:solidFill>
                  <a:srgbClr val="0000FF"/>
                </a:solidFill>
                <a:latin typeface="Courier New" panose="02070309020205020404" pitchFamily="49" charset="0"/>
                <a:cs typeface="Courier New" panose="02070309020205020404" pitchFamily="49" charset="0"/>
              </a:rPr>
              <a:t>double</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x0=0,</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double</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y0=0);</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friend</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point</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operator</a:t>
            </a:r>
            <a:r>
              <a:rPr lang="en-US" altLang="zh-CN" sz="2200" b="1" dirty="0">
                <a:latin typeface="Courier New" panose="02070309020205020404" pitchFamily="49" charset="0"/>
                <a:cs typeface="Courier New" panose="02070309020205020404" pitchFamily="49" charset="0"/>
              </a:rPr>
              <a:t>-(point pt);</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重载函数</a:t>
            </a:r>
            <a:endParaRPr lang="en-US" altLang="zh-CN" sz="22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friend</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point</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operator</a:t>
            </a:r>
            <a:r>
              <a:rPr lang="en-US" altLang="zh-CN" sz="2200" b="1" dirty="0">
                <a:latin typeface="Courier New" panose="02070309020205020404" pitchFamily="49" charset="0"/>
                <a:cs typeface="Courier New" panose="02070309020205020404" pitchFamily="49" charset="0"/>
              </a:rPr>
              <a:t>+(point pt1, point pt2);</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friend</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point</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operator</a:t>
            </a:r>
            <a:r>
              <a:rPr lang="en-US" altLang="zh-CN" sz="2200" b="1" dirty="0">
                <a:latin typeface="Courier New" panose="02070309020205020404" pitchFamily="49" charset="0"/>
                <a:cs typeface="Courier New" panose="02070309020205020404" pitchFamily="49" charset="0"/>
              </a:rPr>
              <a:t>-(point pt1, point pt2);</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friend </a:t>
            </a:r>
            <a:r>
              <a:rPr lang="en-US" altLang="zh-CN" sz="2200" b="1" dirty="0" err="1">
                <a:solidFill>
                  <a:srgbClr val="0000FF"/>
                </a:solidFill>
                <a:latin typeface="Courier New" panose="02070309020205020404" pitchFamily="49" charset="0"/>
                <a:cs typeface="Courier New" panose="02070309020205020404" pitchFamily="49" charset="0"/>
              </a:rPr>
              <a:t>bool</a:t>
            </a:r>
            <a:r>
              <a:rPr lang="en-US" altLang="zh-CN" sz="2200" b="1" dirty="0">
                <a:solidFill>
                  <a:srgbClr val="0000FF"/>
                </a:solidFill>
                <a:latin typeface="Courier New" panose="02070309020205020404" pitchFamily="49" charset="0"/>
                <a:cs typeface="Courier New" panose="02070309020205020404" pitchFamily="49" charset="0"/>
              </a:rPr>
              <a:t> operator</a:t>
            </a:r>
            <a:r>
              <a:rPr lang="en-US" altLang="zh-CN" sz="2200" b="1" dirty="0">
                <a:latin typeface="Courier New" panose="02070309020205020404" pitchFamily="49" charset="0"/>
                <a:cs typeface="Courier New" panose="02070309020205020404" pitchFamily="49" charset="0"/>
              </a:rPr>
              <a:t>==(point pt1, point pt2);</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friend double operator</a:t>
            </a:r>
            <a:r>
              <a:rPr lang="en-US" altLang="zh-CN" sz="2200" b="1" dirty="0">
                <a:latin typeface="Courier New" panose="02070309020205020404" pitchFamily="49" charset="0"/>
                <a:cs typeface="Courier New" panose="02070309020205020404" pitchFamily="49" charset="0"/>
              </a:rPr>
              <a:t>^(point pt1, point pt2);</a:t>
            </a:r>
            <a:r>
              <a:rPr lang="en-US" altLang="zh-CN" sz="2200" b="1" dirty="0">
                <a:solidFill>
                  <a:schemeClr val="tx2"/>
                </a:solidFill>
                <a:latin typeface="Courier New" panose="02070309020205020404" pitchFamily="49" charset="0"/>
                <a:cs typeface="Courier New" panose="02070309020205020404" pitchFamily="49" charset="0"/>
              </a:rPr>
              <a:t> </a:t>
            </a:r>
            <a:endParaRPr lang="en-US" altLang="zh-CN" sz="2200" b="1" dirty="0">
              <a:solidFill>
                <a:schemeClr val="tx2"/>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void</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display();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endParaRPr lang="zh-CN" altLang="en-US" sz="2200" b="1" dirty="0">
              <a:latin typeface="Courier New" panose="02070309020205020404" pitchFamily="49" charset="0"/>
              <a:cs typeface="Courier New" panose="02070309020205020404" pitchFamily="49" charset="0"/>
            </a:endParaRPr>
          </a:p>
          <a:p>
            <a:pPr>
              <a:buNone/>
            </a:pPr>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en-US" altLang="zh-CN" dirty="0"/>
          </a:p>
        </p:txBody>
      </p:sp>
      <p:sp>
        <p:nvSpPr>
          <p:cNvPr id="3" name="内容占位符 2"/>
          <p:cNvSpPr>
            <a:spLocks noGrp="1"/>
          </p:cNvSpPr>
          <p:nvPr>
            <p:ph idx="1"/>
          </p:nvPr>
        </p:nvSpPr>
        <p:spPr/>
        <p:txBody>
          <a:bodyPr/>
          <a:lstStyle/>
          <a:p>
            <a:r>
              <a:rPr lang="zh-CN" altLang="en-US" dirty="0"/>
              <a:t>面向对象程序的结构</a:t>
            </a:r>
            <a:endParaRPr lang="en-US" altLang="zh-CN" dirty="0"/>
          </a:p>
          <a:p>
            <a:pPr lvl="1"/>
            <a:r>
              <a:rPr lang="zh-CN" altLang="en-US" dirty="0"/>
              <a:t>类定义文件（以</a:t>
            </a:r>
            <a:r>
              <a:rPr lang="en-US" altLang="zh-CN" dirty="0"/>
              <a:t>h</a:t>
            </a:r>
            <a:r>
              <a:rPr lang="zh-CN" altLang="en-US" dirty="0"/>
              <a:t>为扩展名）</a:t>
            </a:r>
            <a:endParaRPr lang="en-US" altLang="zh-CN" dirty="0"/>
          </a:p>
          <a:p>
            <a:pPr lvl="1"/>
            <a:r>
              <a:rPr lang="zh-CN" altLang="en-US" dirty="0"/>
              <a:t>类的成员函数定义文件（以</a:t>
            </a:r>
            <a:r>
              <a:rPr lang="en-US" altLang="zh-CN" dirty="0" err="1"/>
              <a:t>cpp</a:t>
            </a:r>
            <a:r>
              <a:rPr lang="zh-CN" altLang="en-US" dirty="0"/>
              <a:t>为扩展名）</a:t>
            </a:r>
            <a:endParaRPr lang="en-US" altLang="zh-CN" dirty="0"/>
          </a:p>
          <a:p>
            <a:pPr lvl="1"/>
            <a:r>
              <a:rPr lang="zh-CN" altLang="en-US" dirty="0"/>
              <a:t>主函数文件（以</a:t>
            </a:r>
            <a:r>
              <a:rPr lang="en-US" altLang="zh-CN" dirty="0" err="1"/>
              <a:t>cpp</a:t>
            </a:r>
            <a:r>
              <a:rPr lang="zh-CN" altLang="en-US" dirty="0"/>
              <a:t>为扩展名）</a:t>
            </a:r>
            <a:endParaRPr lang="en-US" altLang="zh-CN" dirty="0"/>
          </a:p>
        </p:txBody>
      </p:sp>
      <p:pic>
        <p:nvPicPr>
          <p:cNvPr id="1028" name="Picture 4"/>
          <p:cNvPicPr>
            <a:picLocks noChangeAspect="1" noChangeArrowheads="1"/>
          </p:cNvPicPr>
          <p:nvPr/>
        </p:nvPicPr>
        <p:blipFill>
          <a:blip r:embed="rId1" cstate="print"/>
          <a:srcRect/>
          <a:stretch>
            <a:fillRect/>
          </a:stretch>
        </p:blipFill>
        <p:spPr bwMode="auto">
          <a:xfrm>
            <a:off x="1835696" y="3717032"/>
            <a:ext cx="5300439" cy="2805607"/>
          </a:xfrm>
          <a:prstGeom prst="rect">
            <a:avLst/>
          </a:prstGeom>
          <a:noFill/>
          <a:ln w="9525">
            <a:noFill/>
            <a:miter lim="800000"/>
            <a:headEnd/>
            <a:tailEnd/>
          </a:ln>
          <a:effectLst/>
        </p:spPr>
      </p:pic>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结构化程序设计与面向对象程序设计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类和对象的基本概念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面向对象程序设计的特点</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面向对象程序设计的过程</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a:spcBef>
                <a:spcPts val="0"/>
              </a:spcBef>
              <a:buNone/>
            </a:pPr>
            <a:r>
              <a:rPr lang="en-US" altLang="zh-CN" sz="2200" b="1" dirty="0">
                <a:latin typeface="Courier New" panose="02070309020205020404" pitchFamily="49" charset="0"/>
                <a:cs typeface="Courier New" panose="02070309020205020404" pitchFamily="49" charset="0"/>
              </a:rPr>
              <a:t>point::point (</a:t>
            </a:r>
            <a:r>
              <a:rPr lang="en-US" altLang="zh-CN" sz="2200" b="1" dirty="0">
                <a:solidFill>
                  <a:srgbClr val="0000FF"/>
                </a:solidFill>
                <a:latin typeface="Courier New" panose="02070309020205020404" pitchFamily="49" charset="0"/>
                <a:cs typeface="Courier New" panose="02070309020205020404" pitchFamily="49" charset="0"/>
              </a:rPr>
              <a:t>double </a:t>
            </a:r>
            <a:r>
              <a:rPr lang="en-US" altLang="zh-CN" sz="2200" b="1" dirty="0">
                <a:latin typeface="Courier New" panose="02070309020205020404" pitchFamily="49" charset="0"/>
                <a:cs typeface="Courier New" panose="02070309020205020404" pitchFamily="49" charset="0"/>
              </a:rPr>
              <a:t>x0, </a:t>
            </a:r>
            <a:r>
              <a:rPr lang="en-US" altLang="zh-CN" sz="2200" b="1" dirty="0">
                <a:solidFill>
                  <a:srgbClr val="0000FF"/>
                </a:solidFill>
                <a:latin typeface="Courier New" panose="02070309020205020404" pitchFamily="49" charset="0"/>
                <a:cs typeface="Courier New" panose="02070309020205020404" pitchFamily="49" charset="0"/>
              </a:rPr>
              <a:t>double </a:t>
            </a:r>
            <a:r>
              <a:rPr lang="en-US" altLang="zh-CN" sz="2200" b="1" dirty="0">
                <a:latin typeface="Courier New" panose="02070309020205020404" pitchFamily="49" charset="0"/>
                <a:cs typeface="Courier New" panose="02070309020205020404" pitchFamily="49" charset="0"/>
              </a:rPr>
              <a:t>y0) {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x=x0;	y=y0;</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point</a:t>
            </a:r>
            <a:r>
              <a:rPr lang="en-US" altLang="zh-CN" sz="2200" b="1" dirty="0">
                <a:solidFill>
                  <a:srgbClr val="0000FF"/>
                </a:solidFill>
                <a:latin typeface="Courier New" panose="02070309020205020404" pitchFamily="49" charset="0"/>
                <a:cs typeface="Courier New" panose="02070309020205020404" pitchFamily="49" charset="0"/>
              </a:rPr>
              <a:t> operator </a:t>
            </a:r>
            <a:r>
              <a:rPr lang="en-US" altLang="zh-CN" sz="2200" b="1" dirty="0">
                <a:latin typeface="Courier New" panose="02070309020205020404" pitchFamily="49" charset="0"/>
                <a:cs typeface="Courier New" panose="02070309020205020404" pitchFamily="49" charset="0"/>
              </a:rPr>
              <a:t>- (point pt) {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point temp;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temp.x</a:t>
            </a:r>
            <a:r>
              <a:rPr lang="en-US" altLang="zh-CN" sz="2200" b="1" dirty="0">
                <a:latin typeface="Courier New" panose="02070309020205020404" pitchFamily="49" charset="0"/>
                <a:cs typeface="Courier New" panose="02070309020205020404" pitchFamily="49" charset="0"/>
              </a:rPr>
              <a:t>=-</a:t>
            </a:r>
            <a:r>
              <a:rPr lang="en-US" altLang="zh-CN" sz="2200" b="1" dirty="0" err="1">
                <a:latin typeface="Courier New" panose="02070309020205020404" pitchFamily="49" charset="0"/>
                <a:cs typeface="Courier New" panose="02070309020205020404" pitchFamily="49" charset="0"/>
              </a:rPr>
              <a:t>pt.x</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temp.y</a:t>
            </a:r>
            <a:r>
              <a:rPr lang="en-US" altLang="zh-CN" sz="2200" b="1" dirty="0">
                <a:latin typeface="Courier New" panose="02070309020205020404" pitchFamily="49" charset="0"/>
                <a:cs typeface="Courier New" panose="02070309020205020404" pitchFamily="49" charset="0"/>
              </a:rPr>
              <a:t>=-</a:t>
            </a:r>
            <a:r>
              <a:rPr lang="en-US" altLang="zh-CN" sz="2200" b="1" dirty="0" err="1">
                <a:latin typeface="Courier New" panose="02070309020205020404" pitchFamily="49" charset="0"/>
                <a:cs typeface="Courier New" panose="02070309020205020404" pitchFamily="49" charset="0"/>
              </a:rPr>
              <a:t>pt.y</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return </a:t>
            </a:r>
            <a:r>
              <a:rPr lang="en-US" altLang="zh-CN" sz="2200" b="1" dirty="0">
                <a:latin typeface="Courier New" panose="02070309020205020404" pitchFamily="49" charset="0"/>
                <a:cs typeface="Courier New" panose="02070309020205020404" pitchFamily="49" charset="0"/>
              </a:rPr>
              <a:t>temp;</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lnSpc>
                <a:spcPct val="90000"/>
              </a:lnSpc>
              <a:spcBef>
                <a:spcPts val="0"/>
              </a:spcBef>
              <a:buNone/>
            </a:pPr>
            <a:r>
              <a:rPr lang="en-US" altLang="zh-CN" sz="2200" b="1" dirty="0">
                <a:latin typeface="Courier New" panose="02070309020205020404" pitchFamily="49" charset="0"/>
                <a:cs typeface="Courier New" panose="02070309020205020404" pitchFamily="49" charset="0"/>
              </a:rPr>
              <a:t>point</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operator </a:t>
            </a:r>
            <a:r>
              <a:rPr lang="en-US" altLang="zh-CN" sz="2200" b="1" dirty="0">
                <a:latin typeface="Courier New" panose="02070309020205020404" pitchFamily="49" charset="0"/>
                <a:cs typeface="Courier New" panose="02070309020205020404" pitchFamily="49" charset="0"/>
              </a:rPr>
              <a:t>+ (point pt1, point pt2) {	</a:t>
            </a:r>
            <a:endParaRPr lang="en-US" altLang="zh-CN" sz="2200" b="1" dirty="0">
              <a:latin typeface="Courier New" panose="02070309020205020404" pitchFamily="49" charset="0"/>
              <a:cs typeface="Courier New" panose="02070309020205020404" pitchFamily="49" charset="0"/>
            </a:endParaRPr>
          </a:p>
          <a:p>
            <a:pPr algn="just">
              <a:lnSpc>
                <a:spcPct val="90000"/>
              </a:lnSpc>
              <a:spcBef>
                <a:spcPts val="0"/>
              </a:spcBef>
              <a:buNone/>
            </a:pPr>
            <a:r>
              <a:rPr lang="en-US" altLang="zh-CN" sz="2200" b="1" dirty="0">
                <a:latin typeface="Courier New" panose="02070309020205020404" pitchFamily="49" charset="0"/>
                <a:cs typeface="Courier New" panose="02070309020205020404" pitchFamily="49" charset="0"/>
              </a:rPr>
              <a:t>	point temp;</a:t>
            </a:r>
            <a:endParaRPr lang="en-US" altLang="zh-CN" sz="2200" b="1" dirty="0">
              <a:latin typeface="Courier New" panose="02070309020205020404" pitchFamily="49" charset="0"/>
              <a:cs typeface="Courier New" panose="02070309020205020404" pitchFamily="49" charset="0"/>
            </a:endParaRPr>
          </a:p>
          <a:p>
            <a:pPr algn="just">
              <a:lnSpc>
                <a:spcPct val="90000"/>
              </a:lnSpc>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temp.x</a:t>
            </a:r>
            <a:r>
              <a:rPr lang="en-US" altLang="zh-CN" sz="2200" b="1" dirty="0">
                <a:latin typeface="Courier New" panose="02070309020205020404" pitchFamily="49" charset="0"/>
                <a:cs typeface="Courier New" panose="02070309020205020404" pitchFamily="49" charset="0"/>
              </a:rPr>
              <a:t>=pt1.x+pt2.x;</a:t>
            </a:r>
            <a:endParaRPr lang="en-US" altLang="zh-CN" sz="2200" b="1" dirty="0">
              <a:latin typeface="Courier New" panose="02070309020205020404" pitchFamily="49" charset="0"/>
              <a:cs typeface="Courier New" panose="02070309020205020404" pitchFamily="49" charset="0"/>
            </a:endParaRPr>
          </a:p>
          <a:p>
            <a:pPr algn="just">
              <a:lnSpc>
                <a:spcPct val="90000"/>
              </a:lnSpc>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temp.y</a:t>
            </a:r>
            <a:r>
              <a:rPr lang="en-US" altLang="zh-CN" sz="2200" b="1" dirty="0">
                <a:latin typeface="Courier New" panose="02070309020205020404" pitchFamily="49" charset="0"/>
                <a:cs typeface="Courier New" panose="02070309020205020404" pitchFamily="49" charset="0"/>
              </a:rPr>
              <a:t>=pt1.y+pt2.y;</a:t>
            </a:r>
            <a:endParaRPr lang="en-US" altLang="zh-CN" sz="2200" b="1" dirty="0">
              <a:latin typeface="Courier New" panose="02070309020205020404" pitchFamily="49" charset="0"/>
              <a:cs typeface="Courier New" panose="02070309020205020404" pitchFamily="49" charset="0"/>
            </a:endParaRPr>
          </a:p>
          <a:p>
            <a:pPr algn="just">
              <a:lnSpc>
                <a:spcPct val="90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return </a:t>
            </a:r>
            <a:r>
              <a:rPr lang="en-US" altLang="zh-CN" sz="2200" b="1" dirty="0">
                <a:latin typeface="Courier New" panose="02070309020205020404" pitchFamily="49" charset="0"/>
                <a:cs typeface="Courier New" panose="02070309020205020404" pitchFamily="49" charset="0"/>
              </a:rPr>
              <a:t>temp;</a:t>
            </a:r>
            <a:endParaRPr lang="en-US" altLang="zh-CN" sz="2200" b="1" dirty="0">
              <a:latin typeface="Courier New" panose="02070309020205020404" pitchFamily="49" charset="0"/>
              <a:cs typeface="Courier New" panose="02070309020205020404" pitchFamily="49" charset="0"/>
            </a:endParaRPr>
          </a:p>
          <a:p>
            <a:pPr algn="just">
              <a:lnSpc>
                <a:spcPct val="90000"/>
              </a:lnSpc>
              <a:spcBef>
                <a:spcPts val="0"/>
              </a:spcBef>
              <a:buNone/>
            </a:pP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endParaRPr lang="zh-CN" altLang="en-US" sz="2200" b="1"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8"/>
            <a:ext cx="8229600" cy="5130601"/>
          </a:xfrm>
        </p:spPr>
        <p:txBody>
          <a:bodyPr/>
          <a:lstStyle/>
          <a:p>
            <a:pPr algn="just">
              <a:spcBef>
                <a:spcPts val="0"/>
              </a:spcBef>
              <a:buNone/>
            </a:pPr>
            <a:r>
              <a:rPr lang="en-US" altLang="zh-CN" sz="2200" b="1" dirty="0">
                <a:latin typeface="Courier New" panose="02070309020205020404" pitchFamily="49" charset="0"/>
                <a:cs typeface="Courier New" panose="02070309020205020404" pitchFamily="49" charset="0"/>
              </a:rPr>
              <a:t>point </a:t>
            </a:r>
            <a:r>
              <a:rPr lang="en-US" altLang="zh-CN" sz="2200" b="1" dirty="0">
                <a:solidFill>
                  <a:srgbClr val="0000FF"/>
                </a:solidFill>
                <a:latin typeface="Courier New" panose="02070309020205020404" pitchFamily="49" charset="0"/>
                <a:cs typeface="Courier New" panose="02070309020205020404" pitchFamily="49" charset="0"/>
              </a:rPr>
              <a:t>operator </a:t>
            </a:r>
            <a:r>
              <a:rPr lang="en-US" altLang="zh-CN" sz="2200" b="1" dirty="0">
                <a:latin typeface="Courier New" panose="02070309020205020404" pitchFamily="49" charset="0"/>
                <a:cs typeface="Courier New" panose="02070309020205020404" pitchFamily="49" charset="0"/>
              </a:rPr>
              <a:t>- (point pt1, point pt2)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err="1">
                <a:solidFill>
                  <a:srgbClr val="0000FF"/>
                </a:solidFill>
                <a:latin typeface="Courier New" panose="02070309020205020404" pitchFamily="49" charset="0"/>
                <a:cs typeface="Courier New" panose="02070309020205020404" pitchFamily="49" charset="0"/>
              </a:rPr>
              <a:t>bool</a:t>
            </a:r>
            <a:r>
              <a:rPr lang="en-US" altLang="zh-CN" sz="2200" b="1" dirty="0">
                <a:solidFill>
                  <a:srgbClr val="0000FF"/>
                </a:solidFill>
                <a:latin typeface="Courier New" panose="02070309020205020404" pitchFamily="49" charset="0"/>
                <a:cs typeface="Courier New" panose="02070309020205020404" pitchFamily="49" charset="0"/>
              </a:rPr>
              <a:t> operator </a:t>
            </a:r>
            <a:r>
              <a:rPr lang="en-US" altLang="zh-CN" sz="2200" b="1" dirty="0">
                <a:latin typeface="Courier New" panose="02070309020205020404" pitchFamily="49" charset="0"/>
                <a:cs typeface="Courier New" panose="02070309020205020404" pitchFamily="49" charset="0"/>
              </a:rPr>
              <a:t>== (point pt1, point pt2) {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return</a:t>
            </a:r>
            <a:r>
              <a:rPr lang="en-US" altLang="zh-CN" sz="2200" b="1" dirty="0">
                <a:latin typeface="Courier New" panose="02070309020205020404" pitchFamily="49" charset="0"/>
                <a:cs typeface="Courier New" panose="02070309020205020404" pitchFamily="49" charset="0"/>
              </a:rPr>
              <a:t>( (pt1.x==pt2.x) &amp;&amp; ...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double </a:t>
            </a:r>
            <a:r>
              <a:rPr lang="en-US" altLang="zh-CN" sz="2200" b="1" dirty="0">
                <a:latin typeface="Courier New" panose="02070309020205020404" pitchFamily="49" charset="0"/>
                <a:cs typeface="Courier New" panose="02070309020205020404" pitchFamily="49" charset="0"/>
              </a:rPr>
              <a:t>operator ^ (point pt1, point pt2) { </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double </a:t>
            </a:r>
            <a:r>
              <a:rPr lang="en-US" altLang="zh-CN" sz="2200" b="1" dirty="0">
                <a:latin typeface="Courier New" panose="02070309020205020404" pitchFamily="49" charset="0"/>
                <a:cs typeface="Courier New" panose="02070309020205020404" pitchFamily="49" charset="0"/>
              </a:rPr>
              <a:t>d1, d2, d;</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d1=pt1.x-pt2.x;</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d2=...;</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d=...;</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return </a:t>
            </a:r>
            <a:r>
              <a:rPr lang="en-US" altLang="zh-CN" sz="2200" b="1" dirty="0">
                <a:latin typeface="Courier New" panose="02070309020205020404" pitchFamily="49" charset="0"/>
                <a:cs typeface="Courier New" panose="02070309020205020404" pitchFamily="49" charset="0"/>
              </a:rPr>
              <a:t>(d);</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a:t>
            </a:r>
            <a:endParaRPr lang="zh-CN" altLang="en-US" b="1"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a:lnSpc>
                <a:spcPct val="115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void </a:t>
            </a:r>
            <a:r>
              <a:rPr lang="en-US" altLang="zh-CN" sz="2200" b="1" dirty="0">
                <a:latin typeface="Courier New" panose="02070309020205020404" pitchFamily="49" charset="0"/>
                <a:cs typeface="Courier New" panose="02070309020205020404" pitchFamily="49" charset="0"/>
              </a:rPr>
              <a:t>point::display () {  </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&lt;&lt;"( "&lt;&lt;x&lt;&lt;", "&lt;&lt;y&lt;&lt;" )"&lt;&lt;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void </a:t>
            </a:r>
            <a:r>
              <a:rPr lang="en-US" altLang="zh-CN" sz="2200" b="1" dirty="0">
                <a:latin typeface="Courier New" panose="02070309020205020404" pitchFamily="49" charset="0"/>
                <a:cs typeface="Courier New" panose="02070309020205020404" pitchFamily="49" charset="0"/>
              </a:rPr>
              <a:t>main() {	</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point s0, s1(1.2, -3.5),s2(-1, 2.8),s3(6, 6);</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point s4, s5;</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&lt;&lt;"s0=";	s0.display();</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&lt;&lt;"s1=";	s1.display();</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&lt;&lt;"s2=";	s2.display();</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&lt;&lt;"s3=";	s3.display();</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s0=s1+s2; </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将调用“</a:t>
            </a:r>
            <a:r>
              <a:rPr lang="en-US" altLang="zh-CN" sz="2200" b="1" dirty="0">
                <a:solidFill>
                  <a:srgbClr val="00B050"/>
                </a:solidFill>
                <a:latin typeface="Courier New" panose="02070309020205020404" pitchFamily="49" charset="0"/>
                <a:cs typeface="Courier New" panose="02070309020205020404" pitchFamily="49" charset="0"/>
              </a:rPr>
              <a:t>operator +”</a:t>
            </a:r>
            <a:r>
              <a:rPr lang="zh-CN" altLang="en-US" sz="2200" b="1" dirty="0">
                <a:solidFill>
                  <a:srgbClr val="00B050"/>
                </a:solidFill>
                <a:latin typeface="Courier New" panose="02070309020205020404" pitchFamily="49" charset="0"/>
                <a:cs typeface="Courier New" panose="02070309020205020404" pitchFamily="49" charset="0"/>
              </a:rPr>
              <a:t>函数</a:t>
            </a:r>
            <a:endParaRPr lang="zh-CN" altLang="en-US" sz="2200" b="1" dirty="0">
              <a:solidFill>
                <a:srgbClr val="00B050"/>
              </a:solidFill>
              <a:latin typeface="Courier New" panose="02070309020205020404" pitchFamily="49" charset="0"/>
              <a:cs typeface="Courier New" panose="02070309020205020404" pitchFamily="49" charset="0"/>
            </a:endParaRPr>
          </a:p>
          <a:p>
            <a:pPr algn="just">
              <a:lnSpc>
                <a:spcPct val="115000"/>
              </a:lnSpc>
              <a:spcBef>
                <a:spcPts val="0"/>
              </a:spcBef>
              <a:buNone/>
            </a:pPr>
            <a:r>
              <a:rPr lang="zh-CN" altLang="en-US" sz="2200" b="1" dirty="0">
                <a:solidFill>
                  <a:srgbClr val="0000FF"/>
                </a:solidFill>
                <a:latin typeface="Courier New" panose="02070309020205020404" pitchFamily="49" charset="0"/>
                <a:cs typeface="Courier New" panose="02070309020205020404" pitchFamily="49" charset="0"/>
              </a:rPr>
              <a:t>	</a:t>
            </a:r>
            <a:endParaRPr lang="en-US" altLang="zh-CN" sz="2200" b="1" dirty="0">
              <a:solidFill>
                <a:srgbClr val="0000FF"/>
              </a:solidFill>
              <a:latin typeface="Courier New" panose="02070309020205020404" pitchFamily="49" charset="0"/>
              <a:cs typeface="Courier New" panose="02070309020205020404" pitchFamily="49" charset="0"/>
            </a:endParaRPr>
          </a:p>
          <a:p>
            <a:pPr>
              <a:buNone/>
            </a:pPr>
            <a:endParaRPr lang="zh-CN" altLang="en-US" b="1"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4784"/>
            <a:ext cx="8229600" cy="4944591"/>
          </a:xfrm>
        </p:spPr>
        <p:txBody>
          <a:bodyPr/>
          <a:lstStyle/>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&lt;&lt;"s0=s1+s2=";  s0.display();</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s4=s1-s2; </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&lt;&lt;"s4=s1-s2=";  s4.display();</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s5=-s1; </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&lt;&lt;"s5=-s1=";    s5.display();</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if(s1==s1)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&lt;&lt;"s1==s1"&lt;&lt;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&lt;&lt;"s2^s3="&lt;&lt;(s2^s3)&lt;&lt;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buNone/>
            </a:pPr>
            <a:endParaRPr lang="zh-CN" altLang="en-US" b="1"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lnSpc>
                <a:spcPct val="90000"/>
              </a:lnSpc>
              <a:buNone/>
            </a:pPr>
            <a:r>
              <a:rPr lang="zh-CN" altLang="en-US" sz="2800" dirty="0">
                <a:solidFill>
                  <a:schemeClr val="accent6">
                    <a:lumMod val="75000"/>
                  </a:schemeClr>
                </a:solidFill>
              </a:rPr>
              <a:t>程序执行后，屏幕显示结果为：</a:t>
            </a:r>
            <a:endParaRPr lang="zh-CN" altLang="en-US" sz="2800" dirty="0">
              <a:solidFill>
                <a:schemeClr val="accent6">
                  <a:lumMod val="75000"/>
                </a:schemeClr>
              </a:solidFill>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s0=( 0, 0 )</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s1=( 1.2, -3.5 )</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s2=( -1, 2.8 )</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s3=( 6, 6 )</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s0=s1+s2=( 0.2, -0.7 )</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s4=s1-s2=( 2.2, -6.3 )</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s5=-s1=( -1.2, 3.5 )</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s1==s1</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s2^s3=7.69675</a:t>
            </a:r>
            <a:endParaRPr lang="zh-CN" altLang="en-US" sz="2800" b="1"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7.16】</a:t>
            </a:r>
            <a:r>
              <a:rPr lang="zh-CN" altLang="en-US" dirty="0"/>
              <a:t>使用类成员方式重载运算符</a:t>
            </a:r>
            <a:endParaRPr lang="en-US" altLang="zh-CN" dirty="0"/>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#include</a:t>
            </a:r>
            <a:r>
              <a:rPr lang="en-US" altLang="zh-CN" sz="2200" b="1" dirty="0">
                <a:latin typeface="Courier New" panose="02070309020205020404" pitchFamily="49" charset="0"/>
                <a:cs typeface="Courier New" panose="02070309020205020404" pitchFamily="49" charset="0"/>
              </a:rPr>
              <a:t>&lt;</a:t>
            </a:r>
            <a:r>
              <a:rPr lang="en-US" altLang="zh-CN" sz="2200" b="1" dirty="0" err="1">
                <a:latin typeface="Courier New" panose="02070309020205020404" pitchFamily="49" charset="0"/>
                <a:cs typeface="Courier New" panose="02070309020205020404" pitchFamily="49" charset="0"/>
              </a:rPr>
              <a:t>iostream</a:t>
            </a:r>
            <a:r>
              <a:rPr lang="en-US" altLang="zh-CN" sz="2200" b="1" dirty="0">
                <a:latin typeface="Courier New" panose="02070309020205020404" pitchFamily="49" charset="0"/>
                <a:cs typeface="Courier New" panose="02070309020205020404" pitchFamily="49" charset="0"/>
              </a:rPr>
              <a:t>&gt;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zh-CN" altLang="en-US" sz="2200" b="1" dirty="0">
                <a:solidFill>
                  <a:srgbClr val="0000FF"/>
                </a:solidFill>
                <a:latin typeface="Courier New" panose="02070309020205020404" pitchFamily="49" charset="0"/>
                <a:cs typeface="Courier New" panose="02070309020205020404" pitchFamily="49" charset="0"/>
              </a:rPr>
              <a:t>#</a:t>
            </a:r>
            <a:r>
              <a:rPr lang="en-US" altLang="zh-CN" sz="2200" b="1" dirty="0">
                <a:solidFill>
                  <a:srgbClr val="0000FF"/>
                </a:solidFill>
                <a:latin typeface="Courier New" panose="02070309020205020404" pitchFamily="49" charset="0"/>
                <a:cs typeface="Courier New" panose="02070309020205020404" pitchFamily="49" charset="0"/>
              </a:rPr>
              <a:t>include</a:t>
            </a:r>
            <a:r>
              <a:rPr lang="en-US" altLang="zh-CN" sz="2200" b="1" dirty="0">
                <a:latin typeface="Courier New" panose="02070309020205020404" pitchFamily="49" charset="0"/>
                <a:cs typeface="Courier New" panose="02070309020205020404" pitchFamily="49" charset="0"/>
              </a:rPr>
              <a:t>&lt;</a:t>
            </a:r>
            <a:r>
              <a:rPr lang="en-US" altLang="zh-CN" sz="2200" b="1" dirty="0" err="1">
                <a:latin typeface="Courier New" panose="02070309020205020404" pitchFamily="49" charset="0"/>
                <a:cs typeface="Courier New" panose="02070309020205020404" pitchFamily="49" charset="0"/>
              </a:rPr>
              <a:t>cmath</a:t>
            </a:r>
            <a:r>
              <a:rPr lang="en-US" altLang="zh-CN" sz="2200" b="1" dirty="0">
                <a:latin typeface="Courier New" panose="02070309020205020404" pitchFamily="49" charset="0"/>
                <a:cs typeface="Courier New" panose="02070309020205020404" pitchFamily="49" charset="0"/>
              </a:rPr>
              <a:t>&gt;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solidFill>
                  <a:srgbClr val="000000"/>
                </a:solidFill>
                <a:latin typeface="Courier New" panose="02070309020205020404" pitchFamily="49" charset="0"/>
                <a:cs typeface="Courier New" panose="02070309020205020404" pitchFamily="49" charset="0"/>
              </a:rPr>
              <a:t>std</a:t>
            </a:r>
            <a:r>
              <a:rPr lang="en-US" altLang="zh-CN" sz="2400" b="1" dirty="0">
                <a:solidFill>
                  <a:srgbClr val="000000"/>
                </a:solidFill>
                <a:latin typeface="Courier New" panose="02070309020205020404" pitchFamily="49" charset="0"/>
                <a:cs typeface="Courier New" panose="02070309020205020404" pitchFamily="49" charset="0"/>
              </a:rPr>
              <a:t>;</a:t>
            </a:r>
            <a:endParaRPr lang="en-US" altLang="zh-CN" sz="2200" b="1" dirty="0">
              <a:solidFill>
                <a:schemeClr val="tx2"/>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class </a:t>
            </a:r>
            <a:r>
              <a:rPr lang="en-US" altLang="zh-CN" sz="2200" b="1" dirty="0">
                <a:latin typeface="Courier New" panose="02070309020205020404" pitchFamily="49" charset="0"/>
                <a:cs typeface="Courier New" panose="02070309020205020404" pitchFamily="49" charset="0"/>
              </a:rPr>
              <a:t>point {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double </a:t>
            </a:r>
            <a:r>
              <a:rPr lang="en-US" altLang="zh-CN" sz="2200" b="1" dirty="0" err="1">
                <a:latin typeface="Courier New" panose="02070309020205020404" pitchFamily="49" charset="0"/>
                <a:cs typeface="Courier New" panose="02070309020205020404" pitchFamily="49" charset="0"/>
              </a:rPr>
              <a:t>x,y</a:t>
            </a: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public</a:t>
            </a:r>
            <a:r>
              <a:rPr lang="en-US" altLang="zh-CN" sz="2200" b="1" dirty="0">
                <a:solidFill>
                  <a:schemeClr val="tx2"/>
                </a:solidFill>
                <a:latin typeface="Courier New" panose="02070309020205020404" pitchFamily="49" charset="0"/>
                <a:cs typeface="Courier New" panose="02070309020205020404" pitchFamily="49" charset="0"/>
              </a:rPr>
              <a:t>:</a:t>
            </a:r>
            <a:endParaRPr lang="en-US" altLang="zh-CN" sz="2200" b="1" dirty="0">
              <a:solidFill>
                <a:schemeClr val="tx2"/>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point (</a:t>
            </a:r>
            <a:r>
              <a:rPr lang="en-US" altLang="zh-CN" sz="2200" b="1" dirty="0">
                <a:solidFill>
                  <a:srgbClr val="0000FF"/>
                </a:solidFill>
                <a:latin typeface="Courier New" panose="02070309020205020404" pitchFamily="49" charset="0"/>
                <a:cs typeface="Courier New" panose="02070309020205020404" pitchFamily="49" charset="0"/>
              </a:rPr>
              <a:t>double </a:t>
            </a:r>
            <a:r>
              <a:rPr lang="en-US" altLang="zh-CN" sz="2200" b="1" dirty="0">
                <a:latin typeface="Courier New" panose="02070309020205020404" pitchFamily="49" charset="0"/>
                <a:cs typeface="Courier New" panose="02070309020205020404" pitchFamily="49" charset="0"/>
              </a:rPr>
              <a:t>x0=0,</a:t>
            </a:r>
            <a:r>
              <a:rPr lang="en-US" altLang="zh-CN" sz="2200" b="1" dirty="0">
                <a:solidFill>
                  <a:srgbClr val="0000FF"/>
                </a:solidFill>
                <a:latin typeface="Courier New" panose="02070309020205020404" pitchFamily="49" charset="0"/>
                <a:cs typeface="Courier New" panose="02070309020205020404" pitchFamily="49" charset="0"/>
              </a:rPr>
              <a:t> double </a:t>
            </a:r>
            <a:r>
              <a:rPr lang="en-US" altLang="zh-CN" sz="2200" b="1" dirty="0">
                <a:latin typeface="Courier New" panose="02070309020205020404" pitchFamily="49" charset="0"/>
                <a:cs typeface="Courier New" panose="02070309020205020404" pitchFamily="49" charset="0"/>
              </a:rPr>
              <a:t>y0=0);</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point </a:t>
            </a:r>
            <a:r>
              <a:rPr lang="en-US" altLang="zh-CN" sz="2200" b="1" dirty="0">
                <a:solidFill>
                  <a:srgbClr val="0000FF"/>
                </a:solidFill>
                <a:latin typeface="Courier New" panose="02070309020205020404" pitchFamily="49" charset="0"/>
                <a:cs typeface="Courier New" panose="02070309020205020404" pitchFamily="49" charset="0"/>
              </a:rPr>
              <a:t>operator</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point </a:t>
            </a:r>
            <a:r>
              <a:rPr lang="en-US" altLang="zh-CN" sz="2200" b="1" dirty="0">
                <a:solidFill>
                  <a:srgbClr val="0000FF"/>
                </a:solidFill>
                <a:latin typeface="Courier New" panose="02070309020205020404" pitchFamily="49" charset="0"/>
                <a:cs typeface="Courier New" panose="02070309020205020404" pitchFamily="49" charset="0"/>
              </a:rPr>
              <a:t>operator</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 (point pt2);</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point</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operator</a:t>
            </a:r>
            <a:r>
              <a:rPr lang="en-US" altLang="zh-CN" sz="2200" b="1" dirty="0">
                <a:latin typeface="Courier New" panose="02070309020205020404" pitchFamily="49" charset="0"/>
                <a:cs typeface="Courier New" panose="02070309020205020404" pitchFamily="49" charset="0"/>
              </a:rPr>
              <a:t> - (point pt2);</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solidFill>
                  <a:srgbClr val="0000FF"/>
                </a:solidFill>
                <a:latin typeface="Courier New" panose="02070309020205020404" pitchFamily="49" charset="0"/>
                <a:cs typeface="Courier New" panose="02070309020205020404" pitchFamily="49" charset="0"/>
              </a:rPr>
              <a:t>bool</a:t>
            </a:r>
            <a:r>
              <a:rPr lang="en-US" altLang="zh-CN" sz="2200" b="1" dirty="0">
                <a:solidFill>
                  <a:srgbClr val="0000FF"/>
                </a:solidFill>
                <a:latin typeface="Courier New" panose="02070309020205020404" pitchFamily="49" charset="0"/>
                <a:cs typeface="Courier New" panose="02070309020205020404" pitchFamily="49" charset="0"/>
              </a:rPr>
              <a:t> operator</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 (point pt2);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double</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operator</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 (point pt2);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void</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display();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a:t>
            </a:r>
            <a:endParaRPr lang="zh-CN" altLang="en-US" sz="2200" b="1"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spcBef>
                <a:spcPts val="0"/>
              </a:spcBef>
              <a:buNone/>
            </a:pPr>
            <a:r>
              <a:rPr lang="en-US" altLang="zh-CN" sz="2200" b="1" dirty="0">
                <a:latin typeface="Courier New" panose="02070309020205020404" pitchFamily="49" charset="0"/>
                <a:cs typeface="Courier New" panose="02070309020205020404" pitchFamily="49" charset="0"/>
              </a:rPr>
              <a:t>point::point (</a:t>
            </a:r>
            <a:r>
              <a:rPr lang="en-US" altLang="zh-CN" sz="2200" b="1" dirty="0">
                <a:solidFill>
                  <a:srgbClr val="0000FF"/>
                </a:solidFill>
                <a:latin typeface="Courier New" panose="02070309020205020404" pitchFamily="49" charset="0"/>
                <a:cs typeface="Courier New" panose="02070309020205020404" pitchFamily="49" charset="0"/>
              </a:rPr>
              <a:t>double</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x0,</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double</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y0)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x=x0;	y=y0;</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point </a:t>
            </a:r>
            <a:r>
              <a:rPr lang="en-US" altLang="zh-CN" sz="2200" b="1" dirty="0" err="1">
                <a:latin typeface="Courier New" panose="02070309020205020404" pitchFamily="49" charset="0"/>
                <a:cs typeface="Courier New" panose="02070309020205020404" pitchFamily="49" charset="0"/>
              </a:rPr>
              <a:t>point</a:t>
            </a:r>
            <a:r>
              <a:rPr lang="en-US" altLang="zh-CN" sz="2200" b="1" dirty="0">
                <a:latin typeface="Courier New" panose="02070309020205020404" pitchFamily="49" charset="0"/>
                <a:cs typeface="Courier New" panose="02070309020205020404" pitchFamily="49" charset="0"/>
              </a:rPr>
              <a:t>::</a:t>
            </a:r>
            <a:r>
              <a:rPr lang="en-US" altLang="zh-CN" sz="2200" b="1" dirty="0">
                <a:solidFill>
                  <a:srgbClr val="0000FF"/>
                </a:solidFill>
                <a:latin typeface="Courier New" panose="02070309020205020404" pitchFamily="49" charset="0"/>
                <a:cs typeface="Courier New" panose="02070309020205020404" pitchFamily="49" charset="0"/>
              </a:rPr>
              <a:t>operator</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 ()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在类体外定义，使用“&lt;类名&gt;::”限定</a:t>
            </a:r>
            <a:endParaRPr lang="zh-CN" altLang="en-US" sz="22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zh-CN" altLang="en-US" sz="2200" b="1" dirty="0">
                <a:solidFill>
                  <a:srgbClr val="0000FF"/>
                </a:solidFill>
                <a:latin typeface="Courier New" panose="02070309020205020404" pitchFamily="49" charset="0"/>
                <a:cs typeface="Courier New" panose="02070309020205020404" pitchFamily="49" charset="0"/>
              </a:rPr>
              <a:t>	</a:t>
            </a:r>
            <a:r>
              <a:rPr lang="zh-CN" altLang="en-US" sz="2200" b="1" dirty="0">
                <a:latin typeface="Courier New" panose="02070309020205020404" pitchFamily="49" charset="0"/>
                <a:cs typeface="Courier New" panose="02070309020205020404" pitchFamily="49" charset="0"/>
              </a:rPr>
              <a:t>...</a:t>
            </a:r>
            <a:endParaRPr lang="zh-CN" altLang="en-US" sz="2200" b="1" dirty="0">
              <a:latin typeface="Courier New" panose="02070309020205020404" pitchFamily="49" charset="0"/>
              <a:cs typeface="Courier New" panose="02070309020205020404" pitchFamily="49" charset="0"/>
            </a:endParaRPr>
          </a:p>
          <a:p>
            <a:pPr algn="just">
              <a:spcBef>
                <a:spcPts val="0"/>
              </a:spcBef>
              <a:buNone/>
            </a:pPr>
            <a:r>
              <a:rPr lang="zh-CN" altLang="en-US" sz="2200" b="1" dirty="0">
                <a:latin typeface="Courier New" panose="02070309020205020404" pitchFamily="49" charset="0"/>
                <a:cs typeface="Courier New" panose="02070309020205020404" pitchFamily="49" charset="0"/>
              </a:rPr>
              <a:t>} </a:t>
            </a:r>
            <a:endParaRPr lang="zh-CN" altLang="en-US"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point </a:t>
            </a:r>
            <a:r>
              <a:rPr lang="en-US" altLang="zh-CN" sz="2200" b="1" dirty="0" err="1">
                <a:latin typeface="Courier New" panose="02070309020205020404" pitchFamily="49" charset="0"/>
                <a:cs typeface="Courier New" panose="02070309020205020404" pitchFamily="49" charset="0"/>
              </a:rPr>
              <a:t>point</a:t>
            </a:r>
            <a:r>
              <a:rPr lang="en-US" altLang="zh-CN" sz="2200" b="1" dirty="0">
                <a:latin typeface="Courier New" panose="02070309020205020404" pitchFamily="49" charset="0"/>
                <a:cs typeface="Courier New" panose="02070309020205020404" pitchFamily="49" charset="0"/>
              </a:rPr>
              <a:t>::</a:t>
            </a:r>
            <a:r>
              <a:rPr lang="en-US" altLang="zh-CN" sz="2200" b="1" dirty="0">
                <a:solidFill>
                  <a:srgbClr val="0000FF"/>
                </a:solidFill>
                <a:latin typeface="Courier New" panose="02070309020205020404" pitchFamily="49" charset="0"/>
                <a:cs typeface="Courier New" panose="02070309020205020404" pitchFamily="49" charset="0"/>
              </a:rPr>
              <a:t>operator </a:t>
            </a:r>
            <a:r>
              <a:rPr lang="en-US" altLang="zh-CN" sz="2200" b="1" dirty="0">
                <a:latin typeface="Courier New" panose="02070309020205020404" pitchFamily="49" charset="0"/>
                <a:cs typeface="Courier New" panose="02070309020205020404" pitchFamily="49" charset="0"/>
              </a:rPr>
              <a:t>+ (point pt2) {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point temp;</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temp.x</a:t>
            </a:r>
            <a:r>
              <a:rPr lang="en-US" altLang="zh-CN" sz="2200" b="1" dirty="0">
                <a:latin typeface="Courier New" panose="02070309020205020404" pitchFamily="49" charset="0"/>
                <a:cs typeface="Courier New" panose="02070309020205020404" pitchFamily="49" charset="0"/>
              </a:rPr>
              <a:t>=x+pt2.x;</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temp.y</a:t>
            </a:r>
            <a:r>
              <a:rPr lang="en-US" altLang="zh-CN" sz="2200" b="1" dirty="0">
                <a:latin typeface="Courier New" panose="02070309020205020404" pitchFamily="49" charset="0"/>
                <a:cs typeface="Courier New" panose="02070309020205020404" pitchFamily="49" charset="0"/>
              </a:rPr>
              <a:t>=y+pt2.y;</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return </a:t>
            </a:r>
            <a:r>
              <a:rPr lang="en-US" altLang="zh-CN" sz="2200" b="1" dirty="0">
                <a:latin typeface="Courier New" panose="02070309020205020404" pitchFamily="49" charset="0"/>
                <a:cs typeface="Courier New" panose="02070309020205020404" pitchFamily="49" charset="0"/>
              </a:rPr>
              <a:t>temp;</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a:t>
            </a:r>
            <a:endParaRPr lang="zh-CN" altLang="en-US" sz="2200" b="1"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spcBef>
                <a:spcPts val="0"/>
              </a:spcBef>
              <a:buNone/>
            </a:pPr>
            <a:r>
              <a:rPr lang="en-US" altLang="zh-CN" sz="2200" b="1" dirty="0">
                <a:latin typeface="Courier New" panose="02070309020205020404" pitchFamily="49" charset="0"/>
                <a:cs typeface="Courier New" panose="02070309020205020404" pitchFamily="49" charset="0"/>
              </a:rPr>
              <a:t>point </a:t>
            </a:r>
            <a:r>
              <a:rPr lang="en-US" altLang="zh-CN" sz="2200" b="1" dirty="0" err="1">
                <a:latin typeface="Courier New" panose="02070309020205020404" pitchFamily="49" charset="0"/>
                <a:cs typeface="Courier New" panose="02070309020205020404" pitchFamily="49" charset="0"/>
              </a:rPr>
              <a:t>point</a:t>
            </a:r>
            <a:r>
              <a:rPr lang="en-US" altLang="zh-CN" sz="2200" b="1" dirty="0">
                <a:latin typeface="Courier New" panose="02070309020205020404" pitchFamily="49" charset="0"/>
                <a:cs typeface="Courier New" panose="02070309020205020404" pitchFamily="49" charset="0"/>
              </a:rPr>
              <a:t>::</a:t>
            </a:r>
            <a:r>
              <a:rPr lang="en-US" altLang="zh-CN" sz="2200" b="1" dirty="0">
                <a:solidFill>
                  <a:srgbClr val="0000FF"/>
                </a:solidFill>
                <a:latin typeface="Courier New" panose="02070309020205020404" pitchFamily="49" charset="0"/>
                <a:cs typeface="Courier New" panose="02070309020205020404" pitchFamily="49" charset="0"/>
              </a:rPr>
              <a:t>operator</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 (point pt2) {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err="1">
                <a:solidFill>
                  <a:srgbClr val="0000FF"/>
                </a:solidFill>
                <a:latin typeface="Courier New" panose="02070309020205020404" pitchFamily="49" charset="0"/>
                <a:cs typeface="Courier New" panose="02070309020205020404" pitchFamily="49" charset="0"/>
              </a:rPr>
              <a:t>bool</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point::</a:t>
            </a:r>
            <a:r>
              <a:rPr lang="en-US" altLang="zh-CN" sz="2200" b="1" dirty="0">
                <a:solidFill>
                  <a:srgbClr val="0000FF"/>
                </a:solidFill>
                <a:latin typeface="Courier New" panose="02070309020205020404" pitchFamily="49" charset="0"/>
                <a:cs typeface="Courier New" panose="02070309020205020404" pitchFamily="49" charset="0"/>
              </a:rPr>
              <a:t>operator</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 (point pt2) {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return </a:t>
            </a:r>
            <a:r>
              <a:rPr lang="en-US" altLang="zh-CN" sz="2200" b="1" dirty="0">
                <a:latin typeface="Courier New" panose="02070309020205020404" pitchFamily="49" charset="0"/>
                <a:cs typeface="Courier New" panose="02070309020205020404" pitchFamily="49" charset="0"/>
              </a:rPr>
              <a:t>( (x==pt2.x) &amp;&amp; ...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double </a:t>
            </a:r>
            <a:r>
              <a:rPr lang="en-US" altLang="zh-CN" sz="2200" b="1" dirty="0">
                <a:latin typeface="Courier New" panose="02070309020205020404" pitchFamily="49" charset="0"/>
                <a:cs typeface="Courier New" panose="02070309020205020404" pitchFamily="49" charset="0"/>
              </a:rPr>
              <a:t>point::</a:t>
            </a:r>
            <a:r>
              <a:rPr lang="en-US" altLang="zh-CN" sz="2200" b="1" dirty="0">
                <a:solidFill>
                  <a:srgbClr val="0000FF"/>
                </a:solidFill>
                <a:latin typeface="Courier New" panose="02070309020205020404" pitchFamily="49" charset="0"/>
                <a:cs typeface="Courier New" panose="02070309020205020404" pitchFamily="49" charset="0"/>
              </a:rPr>
              <a:t>operator</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 (point pt2)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void </a:t>
            </a:r>
            <a:r>
              <a:rPr lang="en-US" altLang="zh-CN" sz="2200" b="1" dirty="0">
                <a:latin typeface="Courier New" panose="02070309020205020404" pitchFamily="49" charset="0"/>
                <a:cs typeface="Courier New" panose="02070309020205020404" pitchFamily="49" charset="0"/>
              </a:rPr>
              <a:t>point::display () {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&lt;&lt;"( "&lt;&lt;x&lt;&lt;", "&lt;&lt;y&lt;&lt;" )"&lt;&lt;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spcBef>
                <a:spcPts val="0"/>
              </a:spcBef>
              <a:buNone/>
            </a:pPr>
            <a:endParaRPr lang="zh-CN" altLang="en-US" sz="2200" b="1"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043890" cy="5582004"/>
          </a:xfrm>
        </p:spPr>
        <p:txBody>
          <a:bodyPr/>
          <a:lstStyle/>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void </a:t>
            </a:r>
            <a:r>
              <a:rPr lang="en-US" altLang="zh-CN" sz="2200" b="1" dirty="0">
                <a:latin typeface="Courier New" panose="02070309020205020404" pitchFamily="49" charset="0"/>
                <a:cs typeface="Courier New" panose="02070309020205020404" pitchFamily="49" charset="0"/>
              </a:rPr>
              <a:t>main()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point s0, s1(1.2,-3.5),s2(-1,2.8),s3(6, 6);</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point s4, s5;</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&lt;&lt;"s0=";    	s0.display();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&lt;&lt;"s1=";    	s1.display();</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&lt;&lt;"s2=";    	s2.display();</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&lt;&lt;"s3=";    	s3.display();</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s0=s1+s2;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&lt;&lt;"s0=s1+s2=";    s0.display();</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s4=s1-s2;</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&lt;&lt;"s4=s1-s2=";     s4.display();</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s5=-s1;</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&lt;&lt;"s5=-s1=";         s5.display();</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if(s1==s1)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&lt;&lt;"s1==s1"&lt;&lt;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&lt;&lt;"s2^s3="&lt;&lt;(s2^s3)&lt;&lt;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spcBef>
                <a:spcPts val="0"/>
              </a:spcBef>
              <a:buNone/>
            </a:pPr>
            <a:endParaRPr lang="zh-CN" altLang="en-US" sz="2200" b="1"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lnSpc>
                <a:spcPct val="90000"/>
              </a:lnSpc>
              <a:buNone/>
            </a:pPr>
            <a:r>
              <a:rPr lang="zh-CN" altLang="en-US" dirty="0">
                <a:solidFill>
                  <a:schemeClr val="accent6"/>
                </a:solidFill>
              </a:rPr>
              <a:t>程序执行后，屏幕显示结果为：</a:t>
            </a:r>
            <a:endParaRPr lang="zh-CN" altLang="en-US" dirty="0">
              <a:solidFill>
                <a:schemeClr val="accent6"/>
              </a:solidFill>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s0=( 0, 0 )</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s1=( 1.2, -3.5 )</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s2=( -1, 2.8 )</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s3=( 6, 6 )</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s0=s1+s2=( 0.2, -0.7 )</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s4=s1-s2=( 2.2, -6.3 )</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s5=-s1=( -1.2, 3.5 )</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s1==s1</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s2^s3=7.69675</a:t>
            </a:r>
            <a:endParaRPr lang="zh-CN" altLang="en-US" b="1"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p:nvPr/>
        </p:nvGrpSpPr>
        <p:grpSpPr bwMode="auto">
          <a:xfrm>
            <a:off x="1643063" y="2852939"/>
            <a:ext cx="5356225" cy="1729852"/>
            <a:chOff x="1643042" y="2275996"/>
            <a:chExt cx="5356246" cy="1729860"/>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 name="组合 19"/>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1" cstate="print"/>
              <a:srcRect/>
              <a:stretch>
                <a:fillRect/>
              </a:stretch>
            </p:blipFill>
            <p:spPr bwMode="auto">
              <a:xfrm>
                <a:off x="854055" y="1636157"/>
                <a:ext cx="788987" cy="788988"/>
              </a:xfrm>
              <a:prstGeom prst="rect">
                <a:avLst/>
              </a:prstGeom>
              <a:noFill/>
              <a:ln w="9525">
                <a:noFill/>
                <a:miter lim="800000"/>
                <a:headEnd/>
                <a:tailEnd/>
              </a:ln>
            </p:spPr>
          </p:pic>
        </p:grpSp>
        <p:grpSp>
          <p:nvGrpSpPr>
            <p:cNvPr id="5" name="组合 28"/>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1"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p:nvPr/>
        </p:nvGrpSpPr>
        <p:grpSpPr bwMode="auto">
          <a:xfrm>
            <a:off x="1641600" y="980731"/>
            <a:ext cx="5356225" cy="5472605"/>
            <a:chOff x="1643042" y="3212102"/>
            <a:chExt cx="5356246" cy="5472613"/>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2" name="组合 28"/>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1"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36613" y="191517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8260" y="1895088"/>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面向对象程序设计思想</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类的定义与对象的说明</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构造函数与析构函数</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常对象与常量成员</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5" name="五边形 15"/>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46" name="椭圆 45"/>
          <p:cNvSpPr>
            <a:spLocks noChangeAspect="1"/>
          </p:cNvSpPr>
          <p:nvPr/>
        </p:nvSpPr>
        <p:spPr bwMode="auto">
          <a:xfrm>
            <a:off x="1622847" y="472514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p:cNvPicPr>
            <a:picLocks noChangeAspect="1"/>
          </p:cNvPicPr>
          <p:nvPr/>
        </p:nvPicPr>
        <p:blipFill>
          <a:blip r:embed="rId1" cstate="print"/>
          <a:srcRect/>
          <a:stretch>
            <a:fillRect/>
          </a:stretch>
        </p:blipFill>
        <p:spPr bwMode="auto">
          <a:xfrm>
            <a:off x="1622847" y="4725144"/>
            <a:ext cx="788984" cy="788985"/>
          </a:xfrm>
          <a:prstGeom prst="rect">
            <a:avLst/>
          </a:prstGeom>
          <a:noFill/>
          <a:ln w="9525">
            <a:noFill/>
            <a:miter lim="800000"/>
            <a:headEnd/>
            <a:tailEnd/>
          </a:ln>
        </p:spPr>
      </p:pic>
      <p:sp>
        <p:nvSpPr>
          <p:cNvPr id="55" name="TextBox 46"/>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友元</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56" name="TextBox 46"/>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静态成员</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57" name="椭圆 56"/>
          <p:cNvSpPr>
            <a:spLocks noChangeAspect="1"/>
          </p:cNvSpPr>
          <p:nvPr/>
        </p:nvSpPr>
        <p:spPr bwMode="auto">
          <a:xfrm>
            <a:off x="1644775" y="5664347"/>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p:cNvPicPr>
            <a:picLocks noChangeAspect="1"/>
          </p:cNvPicPr>
          <p:nvPr/>
        </p:nvPicPr>
        <p:blipFill>
          <a:blip r:embed="rId1" cstate="print"/>
          <a:srcRect/>
          <a:stretch>
            <a:fillRect/>
          </a:stretch>
        </p:blipFill>
        <p:spPr bwMode="auto">
          <a:xfrm>
            <a:off x="1643063" y="5664349"/>
            <a:ext cx="788984" cy="788987"/>
          </a:xfrm>
          <a:prstGeom prst="rect">
            <a:avLst/>
          </a:prstGeom>
          <a:noFill/>
          <a:ln w="9525">
            <a:noFill/>
            <a:miter lim="800000"/>
            <a:headEnd/>
            <a:tailEnd/>
          </a:ln>
        </p:spPr>
      </p:pic>
      <p:sp>
        <p:nvSpPr>
          <p:cNvPr id="59" name="矩形 58">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0" name="矩形 5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1" name="矩形 6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2" name="矩形 6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3" name="矩形 6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4" name="矩形 6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5" name="矩形 6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6" name="矩形 6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7" name="矩形 66">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ransition advTm="8919"/>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7.17】</a:t>
            </a:r>
            <a:r>
              <a:rPr lang="zh-CN" altLang="en-US" dirty="0">
                <a:solidFill>
                  <a:srgbClr val="C00000"/>
                </a:solidFill>
              </a:rPr>
              <a:t>利用运算符重载实现集合</a:t>
            </a:r>
            <a:r>
              <a:rPr lang="en-US" altLang="zh-CN" dirty="0">
                <a:solidFill>
                  <a:srgbClr val="C00000"/>
                </a:solidFill>
              </a:rPr>
              <a:t>set</a:t>
            </a:r>
            <a:r>
              <a:rPr lang="zh-CN" altLang="en-US" dirty="0">
                <a:solidFill>
                  <a:srgbClr val="C00000"/>
                </a:solidFill>
              </a:rPr>
              <a:t>类型 </a:t>
            </a:r>
            <a:endParaRPr lang="en-US" altLang="zh-CN" dirty="0">
              <a:solidFill>
                <a:srgbClr val="C00000"/>
              </a:solidFill>
            </a:endParaRPr>
          </a:p>
          <a:p>
            <a:pPr lvl="1"/>
            <a:r>
              <a:rPr lang="zh-CN" altLang="en-US" dirty="0"/>
              <a:t>在</a:t>
            </a:r>
            <a:r>
              <a:rPr lang="en-US" altLang="zh-CN" dirty="0"/>
              <a:t>Set</a:t>
            </a:r>
            <a:r>
              <a:rPr lang="zh-CN" altLang="en-US" dirty="0"/>
              <a:t>类中重载运算符</a:t>
            </a:r>
            <a:r>
              <a:rPr lang="zh-CN" altLang="en-US" dirty="0">
                <a:latin typeface="Courier New" panose="02070309020205020404" pitchFamily="49" charset="0"/>
                <a:cs typeface="Courier New" panose="02070309020205020404" pitchFamily="49" charset="0"/>
              </a:rPr>
              <a:t>'+'、 '-'、 '*'、 '&lt;'、 '&lt;='、 '&amp;'、 '=='、 '!=' </a:t>
            </a:r>
            <a:endParaRPr lang="en-US" altLang="zh-CN" dirty="0">
              <a:latin typeface="Courier New" panose="02070309020205020404" pitchFamily="49" charset="0"/>
              <a:cs typeface="Courier New" panose="02070309020205020404" pitchFamily="49" charset="0"/>
            </a:endParaRPr>
          </a:p>
          <a:p>
            <a:pPr lvl="1"/>
            <a:r>
              <a:rPr lang="zh-CN" altLang="en-US" dirty="0"/>
              <a:t>使用友元函数</a:t>
            </a:r>
            <a:endParaRPr lang="en-US" altLang="zh-CN"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520655"/>
          </a:xfrm>
        </p:spPr>
        <p:txBody>
          <a:bodyPr/>
          <a:lstStyle/>
          <a:p>
            <a:pPr algn="just">
              <a:spcBef>
                <a:spcPts val="0"/>
              </a:spcBef>
              <a:buNone/>
            </a:pPr>
            <a:r>
              <a:rPr lang="zh-CN" altLang="en-US" sz="2200" b="1" dirty="0">
                <a:solidFill>
                  <a:srgbClr val="0000FF"/>
                </a:solidFill>
                <a:latin typeface="Courier New" panose="02070309020205020404" pitchFamily="49" charset="0"/>
                <a:cs typeface="Courier New" panose="02070309020205020404" pitchFamily="49" charset="0"/>
              </a:rPr>
              <a:t>#</a:t>
            </a:r>
            <a:r>
              <a:rPr lang="en-US" altLang="zh-CN" sz="2200" b="1" dirty="0">
                <a:solidFill>
                  <a:srgbClr val="0000FF"/>
                </a:solidFill>
                <a:latin typeface="Courier New" panose="02070309020205020404" pitchFamily="49" charset="0"/>
                <a:cs typeface="Courier New" panose="02070309020205020404" pitchFamily="49" charset="0"/>
              </a:rPr>
              <a:t>include </a:t>
            </a:r>
            <a:r>
              <a:rPr lang="en-US" altLang="zh-CN" sz="2200" b="1" dirty="0">
                <a:latin typeface="Courier New" panose="02070309020205020404" pitchFamily="49" charset="0"/>
                <a:cs typeface="Courier New" panose="02070309020205020404" pitchFamily="49" charset="0"/>
              </a:rPr>
              <a:t>&lt;</a:t>
            </a:r>
            <a:r>
              <a:rPr lang="en-US" altLang="zh-CN" sz="2200" b="1" dirty="0" err="1">
                <a:latin typeface="Courier New" panose="02070309020205020404" pitchFamily="49" charset="0"/>
                <a:cs typeface="Courier New" panose="02070309020205020404" pitchFamily="49" charset="0"/>
              </a:rPr>
              <a:t>iostream</a:t>
            </a:r>
            <a:r>
              <a:rPr lang="en-US" altLang="zh-CN" sz="2200" b="1" dirty="0">
                <a:latin typeface="Courier New" panose="02070309020205020404" pitchFamily="49" charset="0"/>
                <a:cs typeface="Courier New" panose="02070309020205020404" pitchFamily="49" charset="0"/>
              </a:rPr>
              <a:t>&gt;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using namespace </a:t>
            </a:r>
            <a:r>
              <a:rPr lang="en-US" altLang="zh-CN" sz="2200" b="1" dirty="0" err="1">
                <a:solidFill>
                  <a:srgbClr val="000000"/>
                </a:solidFill>
                <a:latin typeface="Courier New" panose="02070309020205020404" pitchFamily="49" charset="0"/>
                <a:cs typeface="Courier New" panose="02070309020205020404" pitchFamily="49" charset="0"/>
              </a:rPr>
              <a:t>std</a:t>
            </a:r>
            <a:r>
              <a:rPr lang="en-US" altLang="zh-CN" sz="2200" b="1" dirty="0">
                <a:solidFill>
                  <a:srgbClr val="000000"/>
                </a:solidFill>
                <a:latin typeface="Courier New" panose="02070309020205020404" pitchFamily="49" charset="0"/>
                <a:cs typeface="Courier New" panose="02070309020205020404" pitchFamily="49" charset="0"/>
              </a:rPr>
              <a:t>;</a:t>
            </a:r>
            <a:endParaRPr lang="en-US" altLang="zh-CN" sz="2200" b="1" dirty="0">
              <a:solidFill>
                <a:schemeClr val="tx2"/>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const </a:t>
            </a:r>
            <a:r>
              <a:rPr lang="en-US" altLang="zh-CN" sz="2200" b="1" dirty="0" err="1">
                <a:solidFill>
                  <a:srgbClr val="0000FF"/>
                </a:solidFill>
                <a:latin typeface="Courier New" panose="02070309020205020404" pitchFamily="49" charset="0"/>
                <a:cs typeface="Courier New" panose="02070309020205020404" pitchFamily="49" charset="0"/>
              </a:rPr>
              <a:t>int</a:t>
            </a: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maxcard</a:t>
            </a:r>
            <a:r>
              <a:rPr lang="en-US" altLang="zh-CN" sz="2200" b="1" dirty="0">
                <a:latin typeface="Courier New" panose="02070309020205020404" pitchFamily="49" charset="0"/>
                <a:cs typeface="Courier New" panose="02070309020205020404" pitchFamily="49" charset="0"/>
              </a:rPr>
              <a:t>=20;</a:t>
            </a:r>
            <a:endParaRPr lang="en-US" altLang="zh-CN" sz="2200" b="1" dirty="0">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class </a:t>
            </a:r>
            <a:r>
              <a:rPr lang="en-US" altLang="zh-CN" sz="2200" b="1" dirty="0">
                <a:latin typeface="Courier New" panose="02070309020205020404" pitchFamily="49" charset="0"/>
                <a:cs typeface="Courier New" panose="02070309020205020404" pitchFamily="49" charset="0"/>
              </a:rPr>
              <a:t>Set {</a:t>
            </a:r>
            <a:endParaRPr lang="en-US" altLang="zh-CN" sz="2200" b="1" dirty="0">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solidFill>
                  <a:srgbClr val="0000FF"/>
                </a:solidFill>
                <a:latin typeface="Courier New" panose="02070309020205020404" pitchFamily="49" charset="0"/>
                <a:cs typeface="Courier New" panose="02070309020205020404" pitchFamily="49" charset="0"/>
              </a:rPr>
              <a:t>int</a:t>
            </a: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elems</a:t>
            </a: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maxcard</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solidFill>
                  <a:srgbClr val="0000FF"/>
                </a:solidFill>
                <a:latin typeface="Courier New" panose="02070309020205020404" pitchFamily="49" charset="0"/>
                <a:cs typeface="Courier New" panose="02070309020205020404" pitchFamily="49" charset="0"/>
              </a:rPr>
              <a:t>int</a:t>
            </a: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card;</a:t>
            </a:r>
            <a:endParaRPr lang="en-US" altLang="zh-CN" sz="2200" b="1" dirty="0">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public</a:t>
            </a:r>
            <a:r>
              <a:rPr lang="en-US" altLang="zh-CN" sz="2200" b="1" dirty="0">
                <a:solidFill>
                  <a:schemeClr val="tx2"/>
                </a:solidFill>
                <a:latin typeface="Courier New" panose="02070309020205020404" pitchFamily="49" charset="0"/>
                <a:cs typeface="Courier New" panose="02070309020205020404" pitchFamily="49" charset="0"/>
              </a:rPr>
              <a:t>:  </a:t>
            </a:r>
            <a:endParaRPr lang="en-US" altLang="zh-CN" sz="2200" b="1" dirty="0">
              <a:solidFill>
                <a:schemeClr val="tx2"/>
              </a:solidFill>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Set (</a:t>
            </a:r>
            <a:r>
              <a:rPr lang="en-US" altLang="zh-CN" sz="2200" b="1" dirty="0">
                <a:solidFill>
                  <a:srgbClr val="0000FF"/>
                </a:solidFill>
                <a:latin typeface="Courier New" panose="02070309020205020404" pitchFamily="49" charset="0"/>
                <a:cs typeface="Courier New" panose="02070309020205020404" pitchFamily="49" charset="0"/>
              </a:rPr>
              <a:t>void</a:t>
            </a:r>
            <a:r>
              <a:rPr lang="en-US" altLang="zh-CN" sz="2200" b="1" dirty="0">
                <a:latin typeface="Courier New" panose="02070309020205020404" pitchFamily="49" charset="0"/>
                <a:cs typeface="Courier New" panose="02070309020205020404" pitchFamily="49" charset="0"/>
              </a:rPr>
              <a:t>){card=0;};</a:t>
            </a:r>
            <a:endParaRPr lang="en-US" altLang="zh-CN" sz="2200" b="1" dirty="0">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void </a:t>
            </a:r>
            <a:r>
              <a:rPr lang="en-US" altLang="zh-CN" sz="2200" b="1" dirty="0">
                <a:latin typeface="Courier New" panose="02070309020205020404" pitchFamily="49" charset="0"/>
                <a:cs typeface="Courier New" panose="02070309020205020404" pitchFamily="49" charset="0"/>
              </a:rPr>
              <a:t>print();</a:t>
            </a:r>
            <a:endParaRPr lang="en-US" altLang="zh-CN" sz="2200" b="1" dirty="0">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friend </a:t>
            </a:r>
            <a:r>
              <a:rPr lang="en-US" altLang="zh-CN" sz="2200" b="1" dirty="0" err="1">
                <a:solidFill>
                  <a:srgbClr val="0000FF"/>
                </a:solidFill>
                <a:latin typeface="Courier New" panose="02070309020205020404" pitchFamily="49" charset="0"/>
                <a:cs typeface="Courier New" panose="02070309020205020404" pitchFamily="49" charset="0"/>
              </a:rPr>
              <a:t>bool</a:t>
            </a:r>
            <a:r>
              <a:rPr lang="en-US" altLang="zh-CN" sz="2200" b="1" dirty="0">
                <a:solidFill>
                  <a:srgbClr val="0000FF"/>
                </a:solidFill>
                <a:latin typeface="Courier New" panose="02070309020205020404" pitchFamily="49" charset="0"/>
                <a:cs typeface="Courier New" panose="02070309020205020404" pitchFamily="49" charset="0"/>
              </a:rPr>
              <a:t> operator </a:t>
            </a:r>
            <a:r>
              <a:rPr lang="en-US" altLang="zh-CN" sz="2200" b="1" dirty="0">
                <a:latin typeface="Courier New" panose="02070309020205020404" pitchFamily="49" charset="0"/>
                <a:cs typeface="Courier New" panose="02070309020205020404" pitchFamily="49" charset="0"/>
              </a:rPr>
              <a:t>&amp; (</a:t>
            </a:r>
            <a:r>
              <a:rPr lang="en-US" altLang="zh-CN" sz="2200" b="1" dirty="0" err="1">
                <a:latin typeface="Courier New" panose="02070309020205020404" pitchFamily="49" charset="0"/>
                <a:cs typeface="Courier New" panose="02070309020205020404" pitchFamily="49" charset="0"/>
              </a:rPr>
              <a:t>int</a:t>
            </a:r>
            <a:r>
              <a:rPr lang="en-US" altLang="zh-CN" sz="2200" b="1" dirty="0">
                <a:latin typeface="Courier New" panose="02070309020205020404" pitchFamily="49" charset="0"/>
                <a:cs typeface="Courier New" panose="02070309020205020404" pitchFamily="49" charset="0"/>
              </a:rPr>
              <a:t>, Set);</a:t>
            </a:r>
            <a:endParaRPr lang="en-US" altLang="zh-CN" sz="2200" b="1" dirty="0">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friend </a:t>
            </a:r>
            <a:r>
              <a:rPr lang="en-US" altLang="zh-CN" sz="2200" b="1" dirty="0" err="1">
                <a:solidFill>
                  <a:srgbClr val="0000FF"/>
                </a:solidFill>
                <a:latin typeface="Courier New" panose="02070309020205020404" pitchFamily="49" charset="0"/>
                <a:cs typeface="Courier New" panose="02070309020205020404" pitchFamily="49" charset="0"/>
              </a:rPr>
              <a:t>bool</a:t>
            </a:r>
            <a:r>
              <a:rPr lang="en-US" altLang="zh-CN" sz="2200" b="1" dirty="0">
                <a:solidFill>
                  <a:srgbClr val="0000FF"/>
                </a:solidFill>
                <a:latin typeface="Courier New" panose="02070309020205020404" pitchFamily="49" charset="0"/>
                <a:cs typeface="Courier New" panose="02070309020205020404" pitchFamily="49" charset="0"/>
              </a:rPr>
              <a:t> operator </a:t>
            </a:r>
            <a:r>
              <a:rPr lang="en-US" altLang="zh-CN" sz="2200" b="1" dirty="0">
                <a:latin typeface="Courier New" panose="02070309020205020404" pitchFamily="49" charset="0"/>
                <a:cs typeface="Courier New" panose="02070309020205020404" pitchFamily="49" charset="0"/>
              </a:rPr>
              <a:t>== (Set, Set);</a:t>
            </a:r>
            <a:endParaRPr lang="en-US" altLang="zh-CN" sz="2200" b="1" dirty="0">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friend </a:t>
            </a:r>
            <a:r>
              <a:rPr lang="en-US" altLang="zh-CN" sz="2200" b="1" dirty="0" err="1">
                <a:solidFill>
                  <a:srgbClr val="0000FF"/>
                </a:solidFill>
                <a:latin typeface="Courier New" panose="02070309020205020404" pitchFamily="49" charset="0"/>
                <a:cs typeface="Courier New" panose="02070309020205020404" pitchFamily="49" charset="0"/>
              </a:rPr>
              <a:t>bool</a:t>
            </a:r>
            <a:r>
              <a:rPr lang="en-US" altLang="zh-CN" sz="2200" b="1" dirty="0">
                <a:solidFill>
                  <a:srgbClr val="0000FF"/>
                </a:solidFill>
                <a:latin typeface="Courier New" panose="02070309020205020404" pitchFamily="49" charset="0"/>
                <a:cs typeface="Courier New" panose="02070309020205020404" pitchFamily="49" charset="0"/>
              </a:rPr>
              <a:t> operator </a:t>
            </a:r>
            <a:r>
              <a:rPr lang="en-US" altLang="zh-CN" sz="2200" b="1" dirty="0">
                <a:latin typeface="Courier New" panose="02070309020205020404" pitchFamily="49" charset="0"/>
                <a:cs typeface="Courier New" panose="02070309020205020404" pitchFamily="49" charset="0"/>
              </a:rPr>
              <a:t>!= (Set, Set);</a:t>
            </a:r>
            <a:endParaRPr lang="en-US" altLang="zh-CN" sz="2200" b="1" dirty="0">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friend </a:t>
            </a:r>
            <a:r>
              <a:rPr lang="en-US" altLang="zh-CN" sz="2200" b="1" dirty="0">
                <a:latin typeface="Courier New" panose="02070309020205020404" pitchFamily="49" charset="0"/>
                <a:cs typeface="Courier New" panose="02070309020205020404" pitchFamily="49" charset="0"/>
              </a:rPr>
              <a:t>Set</a:t>
            </a:r>
            <a:r>
              <a:rPr lang="en-US" altLang="zh-CN" sz="2200" b="1" dirty="0">
                <a:solidFill>
                  <a:srgbClr val="0000FF"/>
                </a:solidFill>
                <a:latin typeface="Courier New" panose="02070309020205020404" pitchFamily="49" charset="0"/>
                <a:cs typeface="Courier New" panose="02070309020205020404" pitchFamily="49" charset="0"/>
              </a:rPr>
              <a:t> operator </a:t>
            </a:r>
            <a:r>
              <a:rPr lang="en-US" altLang="zh-CN" sz="2200" b="1" dirty="0">
                <a:latin typeface="Courier New" panose="02070309020205020404" pitchFamily="49" charset="0"/>
                <a:cs typeface="Courier New" panose="02070309020205020404" pitchFamily="49" charset="0"/>
              </a:rPr>
              <a:t>+ (Set, </a:t>
            </a:r>
            <a:r>
              <a:rPr lang="en-US" altLang="zh-CN" sz="2200" b="1" dirty="0" err="1">
                <a:latin typeface="Courier New" panose="02070309020205020404" pitchFamily="49" charset="0"/>
                <a:cs typeface="Courier New" panose="02070309020205020404" pitchFamily="49" charset="0"/>
              </a:rPr>
              <a:t>int</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friend </a:t>
            </a:r>
            <a:r>
              <a:rPr lang="en-US" altLang="zh-CN" sz="2200" b="1" dirty="0">
                <a:latin typeface="Courier New" panose="02070309020205020404" pitchFamily="49" charset="0"/>
                <a:cs typeface="Courier New" panose="02070309020205020404" pitchFamily="49" charset="0"/>
              </a:rPr>
              <a:t>Set</a:t>
            </a:r>
            <a:r>
              <a:rPr lang="en-US" altLang="zh-CN" sz="2200" b="1" dirty="0">
                <a:solidFill>
                  <a:srgbClr val="0000FF"/>
                </a:solidFill>
                <a:latin typeface="Courier New" panose="02070309020205020404" pitchFamily="49" charset="0"/>
                <a:cs typeface="Courier New" panose="02070309020205020404" pitchFamily="49" charset="0"/>
              </a:rPr>
              <a:t> operator </a:t>
            </a:r>
            <a:r>
              <a:rPr lang="en-US" altLang="zh-CN" sz="2200" b="1" dirty="0">
                <a:latin typeface="Courier New" panose="02070309020205020404" pitchFamily="49" charset="0"/>
                <a:cs typeface="Courier New" panose="02070309020205020404" pitchFamily="49" charset="0"/>
              </a:rPr>
              <a:t>+ (Set, Set);</a:t>
            </a:r>
            <a:endParaRPr lang="en-US" altLang="zh-CN" sz="2200" b="1" dirty="0">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friend </a:t>
            </a:r>
            <a:r>
              <a:rPr lang="en-US" altLang="zh-CN" sz="2200" b="1" dirty="0">
                <a:latin typeface="Courier New" panose="02070309020205020404" pitchFamily="49" charset="0"/>
                <a:cs typeface="Courier New" panose="02070309020205020404" pitchFamily="49" charset="0"/>
              </a:rPr>
              <a:t>Set</a:t>
            </a:r>
            <a:r>
              <a:rPr lang="en-US" altLang="zh-CN" sz="2200" b="1" dirty="0">
                <a:solidFill>
                  <a:srgbClr val="0000FF"/>
                </a:solidFill>
                <a:latin typeface="Courier New" panose="02070309020205020404" pitchFamily="49" charset="0"/>
                <a:cs typeface="Courier New" panose="02070309020205020404" pitchFamily="49" charset="0"/>
              </a:rPr>
              <a:t> operator </a:t>
            </a:r>
            <a:r>
              <a:rPr lang="en-US" altLang="zh-CN" sz="2200" b="1" dirty="0">
                <a:latin typeface="Courier New" panose="02070309020205020404" pitchFamily="49" charset="0"/>
                <a:cs typeface="Courier New" panose="02070309020205020404" pitchFamily="49" charset="0"/>
              </a:rPr>
              <a:t>- (Set, </a:t>
            </a:r>
            <a:r>
              <a:rPr lang="en-US" altLang="zh-CN" sz="2200" b="1" dirty="0" err="1">
                <a:latin typeface="Courier New" panose="02070309020205020404" pitchFamily="49" charset="0"/>
                <a:cs typeface="Courier New" panose="02070309020205020404" pitchFamily="49" charset="0"/>
              </a:rPr>
              <a:t>int</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friend </a:t>
            </a:r>
            <a:r>
              <a:rPr lang="en-US" altLang="zh-CN" sz="2200" b="1" dirty="0">
                <a:latin typeface="Courier New" panose="02070309020205020404" pitchFamily="49" charset="0"/>
                <a:cs typeface="Courier New" panose="02070309020205020404" pitchFamily="49" charset="0"/>
              </a:rPr>
              <a:t>Set</a:t>
            </a:r>
            <a:r>
              <a:rPr lang="en-US" altLang="zh-CN" sz="2200" b="1" dirty="0">
                <a:solidFill>
                  <a:srgbClr val="0000FF"/>
                </a:solidFill>
                <a:latin typeface="Courier New" panose="02070309020205020404" pitchFamily="49" charset="0"/>
                <a:cs typeface="Courier New" panose="02070309020205020404" pitchFamily="49" charset="0"/>
              </a:rPr>
              <a:t> operator </a:t>
            </a:r>
            <a:r>
              <a:rPr lang="en-US" altLang="zh-CN" sz="2200" b="1" dirty="0">
                <a:latin typeface="Courier New" panose="02070309020205020404" pitchFamily="49" charset="0"/>
                <a:cs typeface="Courier New" panose="02070309020205020404" pitchFamily="49" charset="0"/>
              </a:rPr>
              <a:t>* (Set, Set);</a:t>
            </a:r>
            <a:endParaRPr lang="en-US" altLang="zh-CN" sz="2200" b="1" dirty="0">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friend </a:t>
            </a:r>
            <a:r>
              <a:rPr lang="en-US" altLang="zh-CN" sz="2200" b="1" dirty="0" err="1">
                <a:solidFill>
                  <a:srgbClr val="0000FF"/>
                </a:solidFill>
                <a:latin typeface="Courier New" panose="02070309020205020404" pitchFamily="49" charset="0"/>
                <a:cs typeface="Courier New" panose="02070309020205020404" pitchFamily="49" charset="0"/>
              </a:rPr>
              <a:t>bool</a:t>
            </a:r>
            <a:r>
              <a:rPr lang="en-US" altLang="zh-CN" sz="2200" b="1" dirty="0">
                <a:solidFill>
                  <a:srgbClr val="0000FF"/>
                </a:solidFill>
                <a:latin typeface="Courier New" panose="02070309020205020404" pitchFamily="49" charset="0"/>
                <a:cs typeface="Courier New" panose="02070309020205020404" pitchFamily="49" charset="0"/>
              </a:rPr>
              <a:t> operator </a:t>
            </a:r>
            <a:r>
              <a:rPr lang="en-US" altLang="zh-CN" sz="2200" b="1" dirty="0">
                <a:latin typeface="Courier New" panose="02070309020205020404" pitchFamily="49" charset="0"/>
                <a:cs typeface="Courier New" panose="02070309020205020404" pitchFamily="49" charset="0"/>
              </a:rPr>
              <a:t>&lt; (Set, Set);</a:t>
            </a:r>
            <a:endParaRPr lang="en-US" altLang="zh-CN" sz="2200" b="1" dirty="0">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friend </a:t>
            </a:r>
            <a:r>
              <a:rPr lang="en-US" altLang="zh-CN" sz="2200" b="1" dirty="0" err="1">
                <a:solidFill>
                  <a:srgbClr val="0000FF"/>
                </a:solidFill>
                <a:latin typeface="Courier New" panose="02070309020205020404" pitchFamily="49" charset="0"/>
                <a:cs typeface="Courier New" panose="02070309020205020404" pitchFamily="49" charset="0"/>
              </a:rPr>
              <a:t>bool</a:t>
            </a:r>
            <a:r>
              <a:rPr lang="en-US" altLang="zh-CN" sz="2200" b="1" dirty="0">
                <a:solidFill>
                  <a:srgbClr val="0000FF"/>
                </a:solidFill>
                <a:latin typeface="Courier New" panose="02070309020205020404" pitchFamily="49" charset="0"/>
                <a:cs typeface="Courier New" panose="02070309020205020404" pitchFamily="49" charset="0"/>
              </a:rPr>
              <a:t> operator </a:t>
            </a:r>
            <a:r>
              <a:rPr lang="en-US" altLang="zh-CN" sz="2200" b="1" dirty="0">
                <a:latin typeface="Courier New" panose="02070309020205020404" pitchFamily="49" charset="0"/>
                <a:cs typeface="Courier New" panose="02070309020205020404" pitchFamily="49" charset="0"/>
              </a:rPr>
              <a:t>&lt;= (Set, Set);</a:t>
            </a:r>
            <a:endParaRPr lang="en-US" altLang="zh-CN" sz="2200" b="1" dirty="0">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a:t>
            </a:r>
            <a:endParaRPr lang="en-US" altLang="zh-CN" sz="2200" b="1" dirty="0">
              <a:solidFill>
                <a:srgbClr val="0000FF"/>
              </a:solidFill>
              <a:latin typeface="Courier New" panose="02070309020205020404" pitchFamily="49" charset="0"/>
              <a:cs typeface="Courier New" panose="02070309020205020404" pitchFamily="49" charset="0"/>
            </a:endParaRPr>
          </a:p>
          <a:p>
            <a:pPr>
              <a:spcBef>
                <a:spcPts val="0"/>
              </a:spcBef>
              <a:buNone/>
            </a:pPr>
            <a:endParaRPr lang="zh-CN" altLang="en-US" sz="2200" b="1"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lgn="just">
              <a:lnSpc>
                <a:spcPct val="110000"/>
              </a:lnSpc>
              <a:spcBef>
                <a:spcPts val="0"/>
              </a:spcBef>
              <a:buNone/>
            </a:pPr>
            <a:r>
              <a:rPr lang="en-US" altLang="zh-CN" sz="2200" b="1" dirty="0" err="1">
                <a:solidFill>
                  <a:srgbClr val="0000FF"/>
                </a:solidFill>
                <a:latin typeface="Courier New" panose="02070309020205020404" pitchFamily="49" charset="0"/>
                <a:cs typeface="Courier New" panose="02070309020205020404" pitchFamily="49" charset="0"/>
              </a:rPr>
              <a:t>bool</a:t>
            </a:r>
            <a:r>
              <a:rPr lang="en-US" altLang="zh-CN" sz="2200" b="1" dirty="0">
                <a:solidFill>
                  <a:srgbClr val="0000FF"/>
                </a:solidFill>
                <a:latin typeface="Courier New" panose="02070309020205020404" pitchFamily="49" charset="0"/>
                <a:cs typeface="Courier New" panose="02070309020205020404" pitchFamily="49" charset="0"/>
              </a:rPr>
              <a:t> operator </a:t>
            </a:r>
            <a:r>
              <a:rPr lang="en-US" altLang="zh-CN" sz="2200" b="1" dirty="0">
                <a:latin typeface="Courier New" panose="02070309020205020404" pitchFamily="49" charset="0"/>
                <a:cs typeface="Courier New" panose="02070309020205020404" pitchFamily="49" charset="0"/>
              </a:rPr>
              <a:t>&amp; (</a:t>
            </a:r>
            <a:r>
              <a:rPr lang="en-US" altLang="zh-CN" sz="2200" b="1" dirty="0" err="1">
                <a:latin typeface="Courier New" panose="02070309020205020404" pitchFamily="49" charset="0"/>
                <a:cs typeface="Courier New" panose="02070309020205020404" pitchFamily="49" charset="0"/>
              </a:rPr>
              <a:t>int</a:t>
            </a: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elem</a:t>
            </a:r>
            <a:r>
              <a:rPr lang="en-US" altLang="zh-CN" sz="2200" b="1" dirty="0">
                <a:latin typeface="Courier New" panose="02070309020205020404" pitchFamily="49" charset="0"/>
                <a:cs typeface="Courier New" panose="02070309020205020404" pitchFamily="49" charset="0"/>
              </a:rPr>
              <a:t>, Set s) { </a:t>
            </a:r>
            <a:endParaRPr lang="en-US" altLang="zh-CN" sz="2200" b="1" dirty="0">
              <a:latin typeface="Courier New" panose="02070309020205020404" pitchFamily="49" charset="0"/>
              <a:cs typeface="Courier New" panose="02070309020205020404" pitchFamily="49" charset="0"/>
            </a:endParaRPr>
          </a:p>
          <a:p>
            <a:pPr algn="just">
              <a:lnSpc>
                <a:spcPct val="110000"/>
              </a:lnSpc>
              <a:spcBef>
                <a:spcPts val="0"/>
              </a:spcBef>
              <a:buNone/>
            </a:pP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lnSpc>
                <a:spcPct val="110000"/>
              </a:lnSpc>
              <a:spcBef>
                <a:spcPts val="0"/>
              </a:spcBef>
              <a:buNone/>
            </a:pP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lnSpc>
                <a:spcPct val="110000"/>
              </a:lnSpc>
              <a:spcBef>
                <a:spcPts val="0"/>
              </a:spcBef>
              <a:buNone/>
            </a:pPr>
            <a:r>
              <a:rPr lang="en-US" altLang="zh-CN" sz="2200" b="1" dirty="0" err="1">
                <a:solidFill>
                  <a:srgbClr val="0000FF"/>
                </a:solidFill>
                <a:latin typeface="Courier New" panose="02070309020205020404" pitchFamily="49" charset="0"/>
                <a:cs typeface="Courier New" panose="02070309020205020404" pitchFamily="49" charset="0"/>
              </a:rPr>
              <a:t>bool</a:t>
            </a:r>
            <a:r>
              <a:rPr lang="en-US" altLang="zh-CN" sz="2200" b="1" dirty="0">
                <a:solidFill>
                  <a:srgbClr val="0000FF"/>
                </a:solidFill>
                <a:latin typeface="Courier New" panose="02070309020205020404" pitchFamily="49" charset="0"/>
                <a:cs typeface="Courier New" panose="02070309020205020404" pitchFamily="49" charset="0"/>
              </a:rPr>
              <a:t> operator </a:t>
            </a:r>
            <a:r>
              <a:rPr lang="en-US" altLang="zh-CN" sz="2200" b="1" dirty="0">
                <a:latin typeface="Courier New" panose="02070309020205020404" pitchFamily="49" charset="0"/>
                <a:cs typeface="Courier New" panose="02070309020205020404" pitchFamily="49" charset="0"/>
              </a:rPr>
              <a:t>== (Set s1, Set s2) {</a:t>
            </a:r>
            <a:endParaRPr lang="en-US" altLang="zh-CN" sz="2200" b="1" dirty="0">
              <a:latin typeface="Courier New" panose="02070309020205020404" pitchFamily="49" charset="0"/>
              <a:cs typeface="Courier New" panose="02070309020205020404" pitchFamily="49" charset="0"/>
            </a:endParaRPr>
          </a:p>
          <a:p>
            <a:pPr algn="just">
              <a:lnSpc>
                <a:spcPct val="110000"/>
              </a:lnSpc>
              <a:spcBef>
                <a:spcPts val="0"/>
              </a:spcBef>
              <a:buNone/>
            </a:pP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lnSpc>
                <a:spcPct val="110000"/>
              </a:lnSpc>
              <a:spcBef>
                <a:spcPts val="0"/>
              </a:spcBef>
              <a:buNone/>
            </a:pP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lnSpc>
                <a:spcPct val="110000"/>
              </a:lnSpc>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lnSpc>
                <a:spcPct val="110000"/>
              </a:lnSpc>
              <a:spcBef>
                <a:spcPts val="0"/>
              </a:spcBef>
              <a:buNone/>
            </a:pPr>
            <a:r>
              <a:rPr lang="en-US" altLang="zh-CN" sz="2200" b="1" dirty="0" err="1">
                <a:solidFill>
                  <a:srgbClr val="0000FF"/>
                </a:solidFill>
                <a:latin typeface="Courier New" panose="02070309020205020404" pitchFamily="49" charset="0"/>
                <a:cs typeface="Courier New" panose="02070309020205020404" pitchFamily="49" charset="0"/>
              </a:rPr>
              <a:t>void </a:t>
            </a:r>
            <a:r>
              <a:rPr lang="en-US" altLang="zh-CN" sz="2200" b="1" dirty="0" err="1">
                <a:latin typeface="Courier New" panose="02070309020205020404" pitchFamily="49" charset="0"/>
                <a:cs typeface="Courier New" panose="02070309020205020404" pitchFamily="49" charset="0"/>
              </a:rPr>
              <a:t>Set::print () {</a:t>
            </a:r>
            <a:endParaRPr lang="en-US" altLang="zh-CN" sz="2200" b="1" dirty="0" err="1">
              <a:latin typeface="Courier New" panose="02070309020205020404" pitchFamily="49" charset="0"/>
              <a:cs typeface="Courier New" panose="02070309020205020404" pitchFamily="49" charset="0"/>
            </a:endParaRPr>
          </a:p>
          <a:p>
            <a:pPr algn="just">
              <a:lnSpc>
                <a:spcPct val="110000"/>
              </a:lnSpc>
              <a:spcBef>
                <a:spcPts val="0"/>
              </a:spcBef>
              <a:buNone/>
            </a:pPr>
            <a:r>
              <a:rPr lang="en-US" altLang="zh-CN" sz="2200" b="1" dirty="0">
                <a:latin typeface="Courier New" panose="02070309020205020404" pitchFamily="49" charset="0"/>
                <a:cs typeface="Courier New" panose="02070309020205020404" pitchFamily="49" charset="0"/>
              </a:rPr>
              <a:t>	... </a:t>
            </a:r>
            <a:endParaRPr lang="en-US" altLang="zh-CN" sz="2200" b="1" dirty="0">
              <a:latin typeface="Courier New" panose="02070309020205020404" pitchFamily="49" charset="0"/>
              <a:cs typeface="Courier New" panose="02070309020205020404" pitchFamily="49" charset="0"/>
            </a:endParaRPr>
          </a:p>
          <a:p>
            <a:pPr algn="just">
              <a:lnSpc>
                <a:spcPct val="110000"/>
              </a:lnSpc>
              <a:spcBef>
                <a:spcPts val="0"/>
              </a:spcBef>
              <a:buNone/>
            </a:pP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buNone/>
            </a:pPr>
            <a:endParaRPr lang="zh-CN" altLang="en-US" b="1"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void </a:t>
            </a:r>
            <a:r>
              <a:rPr lang="en-US" altLang="zh-CN" sz="2200" b="1" dirty="0">
                <a:latin typeface="Courier New" panose="02070309020205020404" pitchFamily="49" charset="0"/>
                <a:cs typeface="Courier New" panose="02070309020205020404" pitchFamily="49" charset="0"/>
              </a:rPr>
              <a:t>main(){</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Set s,s1,s2,s3,s4;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for </a:t>
            </a:r>
            <a:r>
              <a:rPr lang="en-US" altLang="zh-CN" sz="2200" b="1" dirty="0">
                <a:latin typeface="Courier New" panose="02070309020205020404" pitchFamily="49" charset="0"/>
                <a:cs typeface="Courier New" panose="02070309020205020404" pitchFamily="49" charset="0"/>
              </a:rPr>
              <a:t>(</a:t>
            </a:r>
            <a:r>
              <a:rPr lang="en-US" altLang="zh-CN" sz="2200" b="1" dirty="0" err="1">
                <a:solidFill>
                  <a:srgbClr val="0000FF"/>
                </a:solidFill>
                <a:latin typeface="Courier New" panose="02070309020205020404" pitchFamily="49" charset="0"/>
                <a:cs typeface="Courier New" panose="02070309020205020404" pitchFamily="49" charset="0"/>
              </a:rPr>
              <a:t>int</a:t>
            </a: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i</a:t>
            </a:r>
            <a:r>
              <a:rPr lang="en-US" altLang="zh-CN" sz="2200" b="1" dirty="0">
                <a:latin typeface="Courier New" panose="02070309020205020404" pitchFamily="49" charset="0"/>
                <a:cs typeface="Courier New" panose="02070309020205020404" pitchFamily="49" charset="0"/>
              </a:rPr>
              <a:t>=0;i&lt;10;i++){</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s=</a:t>
            </a:r>
            <a:r>
              <a:rPr lang="en-US" altLang="zh-CN" sz="2200" b="1" dirty="0" err="1">
                <a:latin typeface="Courier New" panose="02070309020205020404" pitchFamily="49" charset="0"/>
                <a:cs typeface="Courier New" panose="02070309020205020404" pitchFamily="49" charset="0"/>
              </a:rPr>
              <a:t>s+i</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s1=s1+2*</a:t>
            </a:r>
            <a:r>
              <a:rPr lang="en-US" altLang="zh-CN" sz="2200" b="1" dirty="0" err="1">
                <a:latin typeface="Courier New" panose="02070309020205020404" pitchFamily="49" charset="0"/>
                <a:cs typeface="Courier New" panose="02070309020205020404" pitchFamily="49" charset="0"/>
              </a:rPr>
              <a:t>i</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s2=s2+3*</a:t>
            </a:r>
            <a:r>
              <a:rPr lang="en-US" altLang="zh-CN" sz="2200" b="1" dirty="0" err="1">
                <a:latin typeface="Courier New" panose="02070309020205020404" pitchFamily="49" charset="0"/>
                <a:cs typeface="Courier New" panose="02070309020205020404" pitchFamily="49" charset="0"/>
              </a:rPr>
              <a:t>i</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	</a:t>
            </a:r>
            <a:r>
              <a:rPr lang="en-US" altLang="zh-CN" sz="2200" b="1" dirty="0" err="1">
                <a:latin typeface="Courier New" panose="02070309020205020404" pitchFamily="49" charset="0"/>
                <a:cs typeface="Courier New" panose="02070309020205020404" pitchFamily="49" charset="0"/>
              </a:rPr>
              <a:t>s.print</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&lt;&lt;"s1=";	s1.print();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&lt;&lt;"s2=";	s2.print();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for </a:t>
            </a:r>
            <a:r>
              <a:rPr lang="en-US" altLang="zh-CN" sz="2200" b="1" dirty="0">
                <a:latin typeface="Courier New" panose="02070309020205020404" pitchFamily="49" charset="0"/>
                <a:cs typeface="Courier New" panose="02070309020205020404" pitchFamily="49" charset="0"/>
              </a:rPr>
              <a:t>(</a:t>
            </a:r>
            <a:r>
              <a:rPr lang="en-US" altLang="zh-CN" sz="2200" b="1" dirty="0" err="1">
                <a:latin typeface="Courier New" panose="02070309020205020404" pitchFamily="49" charset="0"/>
                <a:cs typeface="Courier New" panose="02070309020205020404" pitchFamily="49" charset="0"/>
              </a:rPr>
              <a:t>i</a:t>
            </a:r>
            <a:r>
              <a:rPr lang="en-US" altLang="zh-CN" sz="2200" b="1" dirty="0">
                <a:latin typeface="Courier New" panose="02070309020205020404" pitchFamily="49" charset="0"/>
                <a:cs typeface="Courier New" panose="02070309020205020404" pitchFamily="49" charset="0"/>
              </a:rPr>
              <a:t>=0;i&lt;5;i++){</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s=s-</a:t>
            </a:r>
            <a:r>
              <a:rPr lang="en-US" altLang="zh-CN" sz="2200" b="1" dirty="0" err="1">
                <a:latin typeface="Courier New" panose="02070309020205020404" pitchFamily="49" charset="0"/>
                <a:cs typeface="Courier New" panose="02070309020205020404" pitchFamily="49" charset="0"/>
              </a:rPr>
              <a:t>i</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s1=s1-i;</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s2=s2-i;</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endParaRPr lang="zh-CN" altLang="en-US" sz="2200" b="1" dirty="0">
              <a:solidFill>
                <a:srgbClr val="0000FF"/>
              </a:solidFill>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43956" cy="5199856"/>
          </a:xfrm>
        </p:spPr>
        <p:txBody>
          <a:bodyPr/>
          <a:lstStyle/>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&lt;&lt;"After </a:t>
            </a:r>
            <a:r>
              <a:rPr lang="en-US" altLang="zh-CN" sz="2200" b="1" dirty="0" err="1">
                <a:latin typeface="Courier New" panose="02070309020205020404" pitchFamily="49" charset="0"/>
                <a:cs typeface="Courier New" panose="02070309020205020404" pitchFamily="49" charset="0"/>
              </a:rPr>
              <a:t>RmvElem</a:t>
            </a:r>
            <a:r>
              <a:rPr lang="en-US" altLang="zh-CN" sz="2200" b="1" dirty="0">
                <a:latin typeface="Courier New" panose="02070309020205020404" pitchFamily="49" charset="0"/>
                <a:cs typeface="Courier New" panose="02070309020205020404" pitchFamily="49" charset="0"/>
              </a:rPr>
              <a:t>(0-&gt;4), s=";</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s.print</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&lt;&lt;"After </a:t>
            </a:r>
            <a:r>
              <a:rPr lang="en-US" altLang="zh-CN" sz="2200" b="1" dirty="0" err="1">
                <a:latin typeface="Courier New" panose="02070309020205020404" pitchFamily="49" charset="0"/>
                <a:cs typeface="Courier New" panose="02070309020205020404" pitchFamily="49" charset="0"/>
              </a:rPr>
              <a:t>RmvElem</a:t>
            </a:r>
            <a:r>
              <a:rPr lang="en-US" altLang="zh-CN" sz="2200" b="1" dirty="0">
                <a:latin typeface="Courier New" panose="02070309020205020404" pitchFamily="49" charset="0"/>
                <a:cs typeface="Courier New" panose="02070309020205020404" pitchFamily="49" charset="0"/>
              </a:rPr>
              <a:t>(0-&gt;4), s1=";</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s1.print();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&lt;&lt;"After </a:t>
            </a:r>
            <a:r>
              <a:rPr lang="en-US" altLang="zh-CN" sz="2200" b="1" dirty="0" err="1">
                <a:latin typeface="Courier New" panose="02070309020205020404" pitchFamily="49" charset="0"/>
                <a:cs typeface="Courier New" panose="02070309020205020404" pitchFamily="49" charset="0"/>
              </a:rPr>
              <a:t>RmvElem</a:t>
            </a:r>
            <a:r>
              <a:rPr lang="en-US" altLang="zh-CN" sz="2200" b="1" dirty="0">
                <a:latin typeface="Courier New" panose="02070309020205020404" pitchFamily="49" charset="0"/>
                <a:cs typeface="Courier New" panose="02070309020205020404" pitchFamily="49" charset="0"/>
              </a:rPr>
              <a:t>(0-&gt;4), s2=";</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s2.print();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s3=s*s1;</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s4=s+s2;</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&lt;&lt;"s3=s*s1=";	s3.print();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&lt;&lt;"s4=s+s2=";	s4.print();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if</a:t>
            </a:r>
            <a:r>
              <a:rPr lang="en-US" altLang="zh-CN" sz="2200" b="1" dirty="0">
                <a:latin typeface="Courier New" panose="02070309020205020404" pitchFamily="49" charset="0"/>
                <a:cs typeface="Courier New" panose="02070309020205020404" pitchFamily="49" charset="0"/>
              </a:rPr>
              <a:t>(s3==s4)</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&lt;&lt;"SET s3=s4 "&lt;&lt;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else</a:t>
            </a:r>
            <a:endParaRPr lang="en-US" altLang="zh-CN" sz="2200" b="1" dirty="0">
              <a:solidFill>
                <a:srgbClr val="0000FF"/>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&lt;&lt;"SET s3!=s4 "&lt;&lt;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spcBef>
                <a:spcPts val="0"/>
              </a:spcBef>
              <a:buNone/>
            </a:pPr>
            <a:endParaRPr lang="zh-CN" altLang="en-US" sz="2200" b="1"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if</a:t>
            </a:r>
            <a:r>
              <a:rPr lang="en-US" altLang="zh-CN" sz="2200" b="1" dirty="0">
                <a:latin typeface="Courier New" panose="02070309020205020404" pitchFamily="49" charset="0"/>
                <a:cs typeface="Courier New" panose="02070309020205020404" pitchFamily="49" charset="0"/>
              </a:rPr>
              <a:t>(s3==s3)</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&lt;&lt;"SET s3=s3 "&lt;&lt;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else</a:t>
            </a:r>
            <a:endParaRPr lang="en-US" altLang="zh-CN" sz="2200" b="1" dirty="0">
              <a:solidFill>
                <a:srgbClr val="0000FF"/>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&lt;&lt;"SET s3!=s3 "&lt;&lt;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a:t>
            </a:r>
            <a:endParaRPr lang="en-US" altLang="zh-CN" sz="2200" b="1" dirty="0">
              <a:solidFill>
                <a:srgbClr val="0000FF"/>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if</a:t>
            </a:r>
            <a:r>
              <a:rPr lang="en-US" altLang="zh-CN" sz="2200" b="1" dirty="0">
                <a:latin typeface="Courier New" panose="02070309020205020404" pitchFamily="49" charset="0"/>
                <a:cs typeface="Courier New" panose="02070309020205020404" pitchFamily="49" charset="0"/>
              </a:rPr>
              <a:t>(s4&lt;=s3)</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&lt;&lt;"SET s3 contains s4 "&lt;&lt;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else</a:t>
            </a:r>
            <a:endParaRPr lang="en-US" altLang="zh-CN" sz="2200" b="1" dirty="0">
              <a:solidFill>
                <a:srgbClr val="0000FF"/>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&lt;&lt;"SET s3 do not contains s4 "&lt;&lt;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endParaRPr lang="en-US" altLang="zh-CN" sz="2200" b="1" dirty="0">
              <a:solidFill>
                <a:schemeClr val="tx2"/>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if</a:t>
            </a:r>
            <a:r>
              <a:rPr lang="en-US" altLang="zh-CN" sz="2200" b="1" dirty="0">
                <a:latin typeface="Courier New" panose="02070309020205020404" pitchFamily="49" charset="0"/>
                <a:cs typeface="Courier New" panose="02070309020205020404" pitchFamily="49" charset="0"/>
              </a:rPr>
              <a:t>(s2&lt;=s4)</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&lt;&lt;"SET s4 contains s2 "&lt;&lt;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else</a:t>
            </a:r>
            <a:endParaRPr lang="en-US" altLang="zh-CN" sz="2200" b="1" dirty="0">
              <a:solidFill>
                <a:srgbClr val="0000FF"/>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&lt;&lt;"SET s4 do not contains s2 "&lt;&lt;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a:t>
            </a:r>
            <a:endParaRPr lang="zh-CN" altLang="en-US" sz="2200" b="1"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543956" cy="5029200"/>
          </a:xfrm>
        </p:spPr>
        <p:txBody>
          <a:bodyPr/>
          <a:lstStyle/>
          <a:p>
            <a:pPr algn="just">
              <a:lnSpc>
                <a:spcPct val="90000"/>
              </a:lnSpc>
              <a:buNone/>
            </a:pPr>
            <a:r>
              <a:rPr lang="zh-CN" altLang="en-US" sz="2800" b="1" dirty="0">
                <a:solidFill>
                  <a:schemeClr val="accent6"/>
                </a:solidFill>
                <a:latin typeface="Times New Roman" panose="02020603050405020304" pitchFamily="18" charset="0"/>
              </a:rPr>
              <a:t>程序执行后的显示结果如下：</a:t>
            </a:r>
            <a:endParaRPr lang="zh-CN" altLang="en-US" sz="2800" b="1" dirty="0">
              <a:solidFill>
                <a:schemeClr val="accent6"/>
              </a:solidFill>
              <a:latin typeface="Times New Roman" panose="02020603050405020304" pitchFamily="18"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s={0,1,2,3,4,5,6,7,8,9}</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s1={0,2,4,6,8,10,12,14,16,18}</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s2={0,3,6,9,12,15,18,21,24,27}</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After </a:t>
            </a:r>
            <a:r>
              <a:rPr lang="en-US" altLang="zh-CN" sz="2200" b="1" dirty="0" err="1">
                <a:latin typeface="Courier New" panose="02070309020205020404" pitchFamily="49" charset="0"/>
                <a:cs typeface="Courier New" panose="02070309020205020404" pitchFamily="49" charset="0"/>
              </a:rPr>
              <a:t>RmvElem</a:t>
            </a:r>
            <a:r>
              <a:rPr lang="en-US" altLang="zh-CN" sz="2200" b="1" dirty="0">
                <a:latin typeface="Courier New" panose="02070309020205020404" pitchFamily="49" charset="0"/>
                <a:cs typeface="Courier New" panose="02070309020205020404" pitchFamily="49" charset="0"/>
              </a:rPr>
              <a:t>(0-&gt;4), s={5,6,7,8,9}</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After </a:t>
            </a:r>
            <a:r>
              <a:rPr lang="en-US" altLang="zh-CN" sz="2200" b="1" dirty="0" err="1">
                <a:latin typeface="Courier New" panose="02070309020205020404" pitchFamily="49" charset="0"/>
                <a:cs typeface="Courier New" panose="02070309020205020404" pitchFamily="49" charset="0"/>
              </a:rPr>
              <a:t>RmvElem</a:t>
            </a:r>
            <a:r>
              <a:rPr lang="en-US" altLang="zh-CN" sz="2200" b="1" dirty="0">
                <a:latin typeface="Courier New" panose="02070309020205020404" pitchFamily="49" charset="0"/>
                <a:cs typeface="Courier New" panose="02070309020205020404" pitchFamily="49" charset="0"/>
              </a:rPr>
              <a:t>(0-&gt;4), s1={6,8,10,12,14,16,18}</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After </a:t>
            </a:r>
            <a:r>
              <a:rPr lang="en-US" altLang="zh-CN" sz="2200" b="1" dirty="0" err="1">
                <a:latin typeface="Courier New" panose="02070309020205020404" pitchFamily="49" charset="0"/>
                <a:cs typeface="Courier New" panose="02070309020205020404" pitchFamily="49" charset="0"/>
              </a:rPr>
              <a:t>RmvElem</a:t>
            </a:r>
            <a:r>
              <a:rPr lang="en-US" altLang="zh-CN" sz="2200" b="1" dirty="0">
                <a:latin typeface="Courier New" panose="02070309020205020404" pitchFamily="49" charset="0"/>
                <a:cs typeface="Courier New" panose="02070309020205020404" pitchFamily="49" charset="0"/>
              </a:rPr>
              <a:t>(0-&gt;4), s2={6,9,12,15,18,21,24,27}</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s3=s*s1={6,8}</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s4=s+s2={5,6,7,8,9,12,15,18,21,24,27}</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SET s3!=s4</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SET s3=s3</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SET s3 do not contains s4</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SET s4 contains s2</a:t>
            </a:r>
            <a:endParaRPr lang="en-US" altLang="zh-CN" sz="2200" b="1" dirty="0">
              <a:latin typeface="Courier New" panose="02070309020205020404" pitchFamily="49" charset="0"/>
              <a:cs typeface="Courier New" panose="02070309020205020404" pitchFamily="49" charset="0"/>
            </a:endParaRPr>
          </a:p>
          <a:p>
            <a:pPr>
              <a:buNone/>
            </a:pPr>
            <a:endParaRPr lang="zh-CN" altLang="en-US" b="1"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7.2</a:t>
            </a:r>
            <a:endParaRPr lang="zh-CN" altLang="en-US" dirty="0"/>
          </a:p>
        </p:txBody>
      </p:sp>
      <p:sp>
        <p:nvSpPr>
          <p:cNvPr id="3" name="内容占位符 2"/>
          <p:cNvSpPr>
            <a:spLocks noGrp="1"/>
          </p:cNvSpPr>
          <p:nvPr>
            <p:ph idx="1"/>
          </p:nvPr>
        </p:nvSpPr>
        <p:spPr/>
        <p:txBody>
          <a:bodyPr/>
          <a:lstStyle/>
          <a:p>
            <a:r>
              <a:rPr lang="zh-CN" altLang="en-US" dirty="0"/>
              <a:t>将</a:t>
            </a:r>
            <a:r>
              <a:rPr lang="en-US" altLang="zh-CN" dirty="0"/>
              <a:t>【</a:t>
            </a:r>
            <a:r>
              <a:rPr lang="zh-CN" altLang="en-US" dirty="0"/>
              <a:t>例</a:t>
            </a:r>
            <a:r>
              <a:rPr lang="en-US" altLang="zh-CN" dirty="0"/>
              <a:t>7.17】</a:t>
            </a:r>
            <a:r>
              <a:rPr lang="zh-CN" altLang="en-US" dirty="0"/>
              <a:t>关于运算符重载的程序改写为使用类成员函数</a:t>
            </a:r>
            <a:r>
              <a:rPr lang="zh-CN" altLang="en-US"/>
              <a:t>实现。注意：有些运算符只能够用一种方式重载</a:t>
            </a:r>
            <a:endParaRPr lang="zh-CN" altLang="en-US" dirty="0"/>
          </a:p>
        </p:txBody>
      </p:sp>
      <p:sp>
        <p:nvSpPr>
          <p:cNvPr id="5" name="矩形 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赋值运算符重载</a:t>
            </a:r>
            <a:endParaRPr lang="en-US" altLang="zh-CN" dirty="0"/>
          </a:p>
          <a:p>
            <a:r>
              <a:rPr lang="zh-CN" altLang="en-US" dirty="0"/>
              <a:t>复合赋值运算符重载</a:t>
            </a:r>
            <a:endParaRPr lang="en-US" altLang="zh-CN" dirty="0"/>
          </a:p>
          <a:p>
            <a:r>
              <a:rPr lang="zh-CN" altLang="en-US" dirty="0"/>
              <a:t>插入和提取运算符重载</a:t>
            </a:r>
            <a:endParaRPr lang="en-US" altLang="zh-CN" dirty="0"/>
          </a:p>
          <a:p>
            <a:r>
              <a:rPr lang="zh-CN" altLang="en-US" dirty="0"/>
              <a:t>增量和减量运算符重载</a:t>
            </a:r>
            <a:endParaRPr lang="en-US" altLang="zh-CN" dirty="0"/>
          </a:p>
          <a:p>
            <a:r>
              <a:rPr lang="zh-CN" altLang="en-US" dirty="0"/>
              <a:t>下标运算符重载</a:t>
            </a:r>
            <a:endParaRPr lang="en-US" altLang="zh-CN" dirty="0"/>
          </a:p>
          <a:p>
            <a:r>
              <a:rPr lang="zh-CN" altLang="en-US" dirty="0"/>
              <a:t>函数调用运算符重载</a:t>
            </a:r>
            <a:endParaRPr lang="zh-CN" altLang="en-US" dirty="0"/>
          </a:p>
        </p:txBody>
      </p:sp>
      <p:sp>
        <p:nvSpPr>
          <p:cNvPr id="3" name="标题 2"/>
          <p:cNvSpPr>
            <a:spLocks noGrp="1"/>
          </p:cNvSpPr>
          <p:nvPr>
            <p:ph type="title"/>
          </p:nvPr>
        </p:nvSpPr>
        <p:spPr/>
        <p:txBody>
          <a:bodyPr/>
          <a:lstStyle/>
          <a:p>
            <a:r>
              <a:rPr lang="zh-CN" altLang="en-US" dirty="0"/>
              <a:t>运算符重载的进一步讨论</a:t>
            </a:r>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928813"/>
            <a:ext cx="8363272" cy="4500562"/>
          </a:xfrm>
        </p:spPr>
        <p:txBody>
          <a:bodyPr/>
          <a:lstStyle/>
          <a:p>
            <a:r>
              <a:rPr lang="zh-CN" altLang="en-US" dirty="0"/>
              <a:t>将一个对象赋值给另一个对象</a:t>
            </a:r>
            <a:endParaRPr lang="en-US" altLang="zh-CN" dirty="0"/>
          </a:p>
          <a:p>
            <a:pPr lvl="1"/>
            <a:r>
              <a:rPr lang="zh-CN" altLang="en-US" dirty="0"/>
              <a:t>默认复制赋值运算符（默认赋值运算符重载函数）</a:t>
            </a:r>
            <a:endParaRPr lang="en-US" altLang="zh-CN" dirty="0"/>
          </a:p>
          <a:p>
            <a:pPr lvl="2"/>
            <a:r>
              <a:rPr lang="zh-CN" altLang="en-US" dirty="0"/>
              <a:t>按位赋值（浅拷贝）</a:t>
            </a:r>
            <a:endParaRPr lang="en-US" altLang="zh-CN" dirty="0"/>
          </a:p>
          <a:p>
            <a:pPr lvl="1"/>
            <a:r>
              <a:rPr lang="zh-CN" altLang="en-US" dirty="0"/>
              <a:t>自定义赋值运算符重载函数</a:t>
            </a:r>
            <a:endParaRPr lang="en-US" altLang="zh-CN" dirty="0"/>
          </a:p>
          <a:p>
            <a:pPr lvl="2"/>
            <a:r>
              <a:rPr lang="zh-CN" altLang="en-US" dirty="0"/>
              <a:t>只能以成员方式重载</a:t>
            </a:r>
            <a:endParaRPr lang="en-US" altLang="zh-CN" dirty="0"/>
          </a:p>
          <a:p>
            <a:pPr lvl="2"/>
            <a:r>
              <a:rPr lang="zh-CN" altLang="en-US" dirty="0"/>
              <a:t>格式：</a:t>
            </a:r>
            <a:endParaRPr lang="en-US" altLang="zh-CN" dirty="0"/>
          </a:p>
          <a:p>
            <a:pPr marL="443230" lvl="2" indent="-266700" algn="ctr">
              <a:buNone/>
            </a:pPr>
            <a:r>
              <a:rPr lang="en-US" altLang="zh-CN" sz="2400" b="1" dirty="0">
                <a:latin typeface="Courier New" panose="02070309020205020404" pitchFamily="49" charset="0"/>
                <a:cs typeface="Courier New" panose="02070309020205020404" pitchFamily="49" charset="0"/>
              </a:rPr>
              <a:t>&lt;</a:t>
            </a:r>
            <a:r>
              <a:rPr lang="zh-CN" altLang="en-US" sz="2400" b="1" dirty="0">
                <a:latin typeface="Courier New" panose="02070309020205020404" pitchFamily="49" charset="0"/>
                <a:cs typeface="Courier New" panose="02070309020205020404" pitchFamily="49" charset="0"/>
              </a:rPr>
              <a:t>类名</a:t>
            </a:r>
            <a:r>
              <a:rPr lang="en-US" altLang="zh-CN" sz="2400" b="1" dirty="0">
                <a:latin typeface="Courier New" panose="02070309020205020404" pitchFamily="49" charset="0"/>
                <a:cs typeface="Courier New" panose="02070309020205020404" pitchFamily="49" charset="0"/>
              </a:rPr>
              <a:t>&gt;&amp; </a:t>
            </a:r>
            <a:r>
              <a:rPr lang="en-US" altLang="zh-CN" sz="2400" b="1" dirty="0">
                <a:solidFill>
                  <a:srgbClr val="0000FF"/>
                </a:solidFill>
                <a:latin typeface="Courier New" panose="02070309020205020404" pitchFamily="49" charset="0"/>
                <a:cs typeface="Courier New" panose="02070309020205020404" pitchFamily="49" charset="0"/>
              </a:rPr>
              <a:t>operator</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const</a:t>
            </a:r>
            <a:r>
              <a:rPr lang="en-US" altLang="zh-CN" sz="2400" b="1" dirty="0">
                <a:latin typeface="Courier New" panose="02070309020205020404" pitchFamily="49" charset="0"/>
                <a:cs typeface="Courier New" panose="02070309020205020404" pitchFamily="49" charset="0"/>
              </a:rPr>
              <a:t> &lt;</a:t>
            </a:r>
            <a:r>
              <a:rPr lang="zh-CN" altLang="en-US" sz="2400" b="1" dirty="0">
                <a:latin typeface="Courier New" panose="02070309020205020404" pitchFamily="49" charset="0"/>
                <a:cs typeface="Courier New" panose="02070309020205020404" pitchFamily="49" charset="0"/>
              </a:rPr>
              <a:t>类名</a:t>
            </a:r>
            <a:r>
              <a:rPr lang="en-US" altLang="zh-CN" sz="2400" b="1" dirty="0">
                <a:latin typeface="Courier New" panose="02070309020205020404" pitchFamily="49" charset="0"/>
                <a:cs typeface="Courier New" panose="02070309020205020404" pitchFamily="49" charset="0"/>
              </a:rPr>
              <a:t>&gt;&amp; &lt;</a:t>
            </a:r>
            <a:r>
              <a:rPr lang="zh-CN" altLang="en-US" sz="2400" b="1" dirty="0">
                <a:latin typeface="Courier New" panose="02070309020205020404" pitchFamily="49" charset="0"/>
                <a:cs typeface="Courier New" panose="02070309020205020404" pitchFamily="49" charset="0"/>
              </a:rPr>
              <a:t>形参对象名</a:t>
            </a:r>
            <a:r>
              <a:rPr lang="en-US" altLang="zh-CN" sz="2400" b="1" dirty="0">
                <a:latin typeface="Courier New" panose="02070309020205020404" pitchFamily="49" charset="0"/>
                <a:cs typeface="Courier New" panose="02070309020205020404" pitchFamily="49" charset="0"/>
              </a:rPr>
              <a:t>&gt;)</a:t>
            </a:r>
            <a:endParaRPr lang="en-US" altLang="zh-CN" sz="2400" b="1" dirty="0">
              <a:latin typeface="Courier New" panose="02070309020205020404" pitchFamily="49" charset="0"/>
              <a:cs typeface="Courier New" panose="02070309020205020404" pitchFamily="49" charset="0"/>
            </a:endParaRPr>
          </a:p>
          <a:p>
            <a:pPr marL="443230" lvl="2" indent="-266700" algn="just">
              <a:buNone/>
            </a:pP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marL="443230" lvl="2" indent="-266700" algn="just">
              <a:buNone/>
            </a:pPr>
            <a:r>
              <a:rPr lang="en-US" altLang="zh-CN" sz="2400" b="1" dirty="0">
                <a:latin typeface="Courier New" panose="02070309020205020404" pitchFamily="49" charset="0"/>
                <a:cs typeface="Courier New" panose="02070309020205020404" pitchFamily="49" charset="0"/>
              </a:rPr>
              <a:t>		......; </a:t>
            </a:r>
            <a:endParaRPr lang="en-US" altLang="zh-CN" sz="2400" b="1" dirty="0">
              <a:latin typeface="Courier New" panose="02070309020205020404" pitchFamily="49" charset="0"/>
              <a:cs typeface="Courier New" panose="02070309020205020404" pitchFamily="49" charset="0"/>
            </a:endParaRPr>
          </a:p>
          <a:p>
            <a:pPr marL="443230" lvl="2" indent="-266700" algn="just">
              <a:buNone/>
            </a:pPr>
            <a:r>
              <a:rPr lang="en-US" altLang="zh-CN" sz="2400" b="1" dirty="0">
                <a:solidFill>
                  <a:srgbClr val="0000FF"/>
                </a:solidFill>
                <a:latin typeface="Courier New" panose="02070309020205020404" pitchFamily="49" charset="0"/>
                <a:cs typeface="Courier New" panose="02070309020205020404" pitchFamily="49" charset="0"/>
              </a:rPr>
              <a:t>		return</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this</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marL="443230" lvl="2" indent="-266700" algn="just">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3" name="标题 2"/>
          <p:cNvSpPr>
            <a:spLocks noGrp="1"/>
          </p:cNvSpPr>
          <p:nvPr>
            <p:ph type="title"/>
          </p:nvPr>
        </p:nvSpPr>
        <p:spPr/>
        <p:txBody>
          <a:bodyPr/>
          <a:lstStyle/>
          <a:p>
            <a:r>
              <a:rPr lang="zh-CN" altLang="en-US" dirty="0"/>
              <a:t>赋值运算符重载</a:t>
            </a:r>
            <a:endParaRPr lang="zh-CN" altLang="en-US" dirty="0"/>
          </a:p>
        </p:txBody>
      </p:sp>
      <p:sp>
        <p:nvSpPr>
          <p:cNvPr id="6" name="矩形 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a:t>
            </a:r>
            <a:endParaRPr lang="zh-CN" altLang="en-US" dirty="0"/>
          </a:p>
        </p:txBody>
      </p:sp>
      <p:sp>
        <p:nvSpPr>
          <p:cNvPr id="3" name="内容占位符 2"/>
          <p:cNvSpPr>
            <a:spLocks noGrp="1"/>
          </p:cNvSpPr>
          <p:nvPr>
            <p:ph idx="1"/>
          </p:nvPr>
        </p:nvSpPr>
        <p:spPr/>
        <p:txBody>
          <a:bodyPr/>
          <a:lstStyle/>
          <a:p>
            <a:r>
              <a:rPr lang="zh-CN" altLang="en-US" dirty="0"/>
              <a:t>理解为定义一种新的</a:t>
            </a:r>
            <a:r>
              <a:rPr lang="zh-CN" altLang="en-US" dirty="0">
                <a:solidFill>
                  <a:srgbClr val="FF0000"/>
                </a:solidFill>
              </a:rPr>
              <a:t>数据类型</a:t>
            </a:r>
            <a:endParaRPr lang="en-US" altLang="zh-CN" dirty="0"/>
          </a:p>
          <a:p>
            <a:pPr algn="just">
              <a:lnSpc>
                <a:spcPct val="80000"/>
              </a:lnSpc>
              <a:buNone/>
            </a:pPr>
            <a:r>
              <a:rPr lang="en-US" altLang="zh-CN" dirty="0">
                <a:solidFill>
                  <a:srgbClr val="800080"/>
                </a:solidFill>
              </a:rPr>
              <a:t>		</a:t>
            </a:r>
            <a:r>
              <a:rPr lang="en-US" altLang="zh-CN" b="1" dirty="0">
                <a:solidFill>
                  <a:srgbClr val="0000FF"/>
                </a:solidFill>
                <a:latin typeface="Courier New" panose="02070309020205020404" pitchFamily="49" charset="0"/>
                <a:cs typeface="Courier New" panose="02070309020205020404" pitchFamily="49" charset="0"/>
              </a:rPr>
              <a:t>class</a:t>
            </a: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自定义类类型名&gt; {	</a:t>
            </a:r>
            <a:r>
              <a:rPr lang="zh-CN" altLang="en-US" b="1" dirty="0">
                <a:solidFill>
                  <a:schemeClr val="tx2"/>
                </a:solidFill>
                <a:latin typeface="Courier New" panose="02070309020205020404" pitchFamily="49" charset="0"/>
                <a:cs typeface="Courier New" panose="02070309020205020404" pitchFamily="49" charset="0"/>
              </a:rPr>
              <a:t>	</a:t>
            </a:r>
            <a:endParaRPr lang="zh-CN" altLang="en-US" b="1" dirty="0">
              <a:solidFill>
                <a:schemeClr val="tx2"/>
              </a:solidFill>
              <a:latin typeface="Courier New" panose="02070309020205020404" pitchFamily="49" charset="0"/>
              <a:cs typeface="Courier New" panose="02070309020205020404" pitchFamily="49" charset="0"/>
            </a:endParaRPr>
          </a:p>
          <a:p>
            <a:pPr algn="just">
              <a:lnSpc>
                <a:spcPct val="80000"/>
              </a:lnSpc>
              <a:buNone/>
            </a:pPr>
            <a:r>
              <a:rPr lang="zh-CN" altLang="en-US" b="1" dirty="0">
                <a:solidFill>
                  <a:schemeClr val="tx2"/>
                </a:solidFill>
                <a:latin typeface="Courier New" panose="02070309020205020404" pitchFamily="49" charset="0"/>
                <a:cs typeface="Courier New" panose="02070309020205020404" pitchFamily="49" charset="0"/>
              </a:rPr>
              <a:t>	  </a:t>
            </a: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private</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algn="just">
              <a:lnSpc>
                <a:spcPct val="80000"/>
              </a:lnSpc>
              <a:buNone/>
            </a:pPr>
            <a:r>
              <a:rPr lang="en-US" altLang="zh-CN" b="1" dirty="0">
                <a:latin typeface="Courier New" panose="02070309020205020404" pitchFamily="49" charset="0"/>
                <a:cs typeface="Courier New" panose="02070309020205020404" pitchFamily="49" charset="0"/>
              </a:rPr>
              <a:t>		  	&lt;</a:t>
            </a:r>
            <a:r>
              <a:rPr lang="zh-CN" altLang="en-US" b="1" dirty="0">
                <a:latin typeface="Courier New" panose="02070309020205020404" pitchFamily="49" charset="0"/>
                <a:cs typeface="Courier New" panose="02070309020205020404" pitchFamily="49" charset="0"/>
              </a:rPr>
              <a:t>各私有成员说明&gt;;</a:t>
            </a:r>
            <a:endParaRPr lang="zh-CN" altLang="en-US" b="1" dirty="0">
              <a:latin typeface="Courier New" panose="02070309020205020404" pitchFamily="49" charset="0"/>
              <a:cs typeface="Courier New" panose="02070309020205020404" pitchFamily="49" charset="0"/>
            </a:endParaRPr>
          </a:p>
          <a:p>
            <a:pPr algn="just">
              <a:lnSpc>
                <a:spcPct val="80000"/>
              </a:lnSpc>
              <a:buNone/>
            </a:pPr>
            <a:r>
              <a:rPr lang="zh-CN" altLang="en-US" b="1" dirty="0">
                <a:solidFill>
                  <a:schemeClr val="tx2"/>
                </a:solidFill>
                <a:latin typeface="Courier New" panose="02070309020205020404" pitchFamily="49" charset="0"/>
                <a:cs typeface="Courier New" panose="02070309020205020404" pitchFamily="49" charset="0"/>
              </a:rPr>
              <a:t>	  </a:t>
            </a: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public</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algn="just">
              <a:lnSpc>
                <a:spcPct val="80000"/>
              </a:lnSpc>
              <a:buNone/>
            </a:pP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各公有成员说明&gt;;</a:t>
            </a:r>
            <a:endParaRPr lang="en-US" altLang="zh-CN" b="1" dirty="0">
              <a:latin typeface="Courier New" panose="02070309020205020404" pitchFamily="49" charset="0"/>
              <a:cs typeface="Courier New" panose="02070309020205020404" pitchFamily="49" charset="0"/>
            </a:endParaRPr>
          </a:p>
          <a:p>
            <a:pPr algn="just">
              <a:lnSpc>
                <a:spcPct val="80000"/>
              </a:lnSpc>
              <a:buNone/>
            </a:pPr>
            <a:r>
              <a:rPr lang="en-US" altLang="zh-CN" b="1" dirty="0">
                <a:solidFill>
                  <a:srgbClr val="0000FF"/>
                </a:solidFill>
                <a:latin typeface="Courier New" panose="02070309020205020404" pitchFamily="49" charset="0"/>
                <a:cs typeface="Courier New" panose="02070309020205020404" pitchFamily="49" charset="0"/>
              </a:rPr>
              <a:t>		protected</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algn="just">
              <a:lnSpc>
                <a:spcPct val="80000"/>
              </a:lnSpc>
              <a:buNone/>
            </a:pP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各保护成员说明&gt;;</a:t>
            </a:r>
            <a:endParaRPr lang="en-US" altLang="zh-CN" b="1" dirty="0">
              <a:latin typeface="Courier New" panose="02070309020205020404" pitchFamily="49" charset="0"/>
              <a:cs typeface="Courier New" panose="02070309020205020404" pitchFamily="49" charset="0"/>
            </a:endParaRPr>
          </a:p>
          <a:p>
            <a:pPr algn="just">
              <a:lnSpc>
                <a:spcPct val="80000"/>
              </a:lnSpc>
              <a:buNone/>
            </a:pPr>
            <a:r>
              <a:rPr lang="zh-CN" altLang="en-US" b="1" dirty="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&lt;以关键字</a:t>
            </a:r>
            <a:r>
              <a:rPr lang="en-US" altLang="zh-CN" b="1" dirty="0">
                <a:solidFill>
                  <a:srgbClr val="0000FF"/>
                </a:solidFill>
                <a:latin typeface="Courier New" panose="02070309020205020404" pitchFamily="49" charset="0"/>
                <a:cs typeface="Courier New" panose="02070309020205020404" pitchFamily="49" charset="0"/>
              </a:rPr>
              <a:t>friend</a:t>
            </a:r>
            <a:r>
              <a:rPr lang="zh-CN" altLang="en-US" b="1" dirty="0">
                <a:latin typeface="Courier New" panose="02070309020205020404" pitchFamily="49" charset="0"/>
                <a:cs typeface="Courier New" panose="02070309020205020404" pitchFamily="49" charset="0"/>
              </a:rPr>
              <a:t>开头的友元说明&gt;;</a:t>
            </a:r>
            <a:endParaRPr lang="zh-CN" altLang="en-US" b="1" dirty="0">
              <a:latin typeface="Courier New" panose="02070309020205020404" pitchFamily="49" charset="0"/>
              <a:cs typeface="Courier New" panose="02070309020205020404" pitchFamily="49" charset="0"/>
            </a:endParaRPr>
          </a:p>
          <a:p>
            <a:pPr algn="just">
              <a:lnSpc>
                <a:spcPct val="80000"/>
              </a:lnSpc>
              <a:buNone/>
            </a:pPr>
            <a:r>
              <a:rPr lang="zh-CN" altLang="en-US" b="1" dirty="0">
                <a:latin typeface="Courier New" panose="02070309020205020404" pitchFamily="49" charset="0"/>
                <a:cs typeface="Courier New" panose="02070309020205020404" pitchFamily="49" charset="0"/>
              </a:rPr>
              <a:t>    };</a:t>
            </a:r>
            <a:r>
              <a:rPr lang="en-US" altLang="zh-CN" b="1" dirty="0">
                <a:solidFill>
                  <a:srgbClr val="00B050"/>
                </a:solidFill>
                <a:latin typeface="Courier New" panose="02070309020205020404" pitchFamily="49" charset="0"/>
                <a:cs typeface="Courier New" panose="02070309020205020404" pitchFamily="49" charset="0"/>
              </a:rPr>
              <a:t>//</a:t>
            </a:r>
            <a:r>
              <a:rPr lang="zh-CN" altLang="en-US" b="1" dirty="0">
                <a:solidFill>
                  <a:srgbClr val="00B050"/>
                </a:solidFill>
                <a:latin typeface="Courier New" panose="02070309020205020404" pitchFamily="49" charset="0"/>
                <a:cs typeface="Courier New" panose="02070309020205020404" pitchFamily="49" charset="0"/>
              </a:rPr>
              <a:t>注意类定义后面</a:t>
            </a:r>
            <a:r>
              <a:rPr lang="zh-CN" altLang="en-US" b="1" dirty="0">
                <a:solidFill>
                  <a:srgbClr val="FF0000"/>
                </a:solidFill>
                <a:latin typeface="Courier New" panose="02070309020205020404" pitchFamily="49" charset="0"/>
                <a:cs typeface="Courier New" panose="02070309020205020404" pitchFamily="49" charset="0"/>
              </a:rPr>
              <a:t>带分号</a:t>
            </a:r>
            <a:endParaRPr lang="zh-CN" altLang="en-US" b="1" dirty="0">
              <a:solidFill>
                <a:srgbClr val="FF0000"/>
              </a:solidFill>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115185"/>
    </mc:Choice>
    <mc:Fallback>
      <p:transition spd="slow" advTm="115185"/>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赋值运算符重载</a:t>
            </a:r>
            <a:endParaRPr lang="zh-CN" altLang="en-US" dirty="0"/>
          </a:p>
        </p:txBody>
      </p:sp>
      <p:sp>
        <p:nvSpPr>
          <p:cNvPr id="4" name="内容占位符 3"/>
          <p:cNvSpPr>
            <a:spLocks noGrp="1"/>
          </p:cNvSpPr>
          <p:nvPr>
            <p:ph idx="1"/>
          </p:nvPr>
        </p:nvSpPr>
        <p:spPr>
          <a:xfrm>
            <a:off x="457200" y="1928813"/>
            <a:ext cx="8229600" cy="1077218"/>
          </a:xfrm>
          <a:prstGeom prst="rect">
            <a:avLst/>
          </a:prstGeom>
        </p:spPr>
        <p:txBody>
          <a:bodyPr wrap="square">
            <a:spAutoFit/>
          </a:bodyPr>
          <a:lstStyle/>
          <a:p>
            <a:pPr marL="1143000" lvl="2" indent="-228600" eaLnBrk="0" hangingPunct="0">
              <a:spcBef>
                <a:spcPct val="20000"/>
              </a:spcBef>
              <a:buFont typeface="Arial" panose="020B0604020202020204" pitchFamily="34" charset="0"/>
              <a:buChar char="–"/>
            </a:pPr>
            <a:r>
              <a:rPr lang="zh-CN" altLang="en-US" sz="2000" dirty="0">
                <a:solidFill>
                  <a:prstClr val="black"/>
                </a:solidFill>
                <a:latin typeface="Arial" panose="020B0604020202020204"/>
                <a:ea typeface="黑体" panose="02010609060101010101" pitchFamily="2" charset="-122"/>
              </a:rPr>
              <a:t>使用</a:t>
            </a:r>
            <a:r>
              <a:rPr lang="en-US" altLang="zh-CN" sz="2000" dirty="0">
                <a:solidFill>
                  <a:prstClr val="black"/>
                </a:solidFill>
                <a:latin typeface="Arial" panose="020B0604020202020204"/>
                <a:ea typeface="黑体" panose="02010609060101010101" pitchFamily="2" charset="-122"/>
              </a:rPr>
              <a:t>const</a:t>
            </a:r>
            <a:r>
              <a:rPr lang="zh-CN" altLang="en-US" sz="2000" dirty="0">
                <a:solidFill>
                  <a:prstClr val="black"/>
                </a:solidFill>
                <a:latin typeface="Arial" panose="020B0604020202020204"/>
                <a:ea typeface="黑体" panose="02010609060101010101" pitchFamily="2" charset="-122"/>
              </a:rPr>
              <a:t>保证形参不被修改</a:t>
            </a:r>
            <a:endParaRPr lang="en-US" altLang="zh-CN" sz="2000" dirty="0">
              <a:solidFill>
                <a:prstClr val="black"/>
              </a:solidFill>
              <a:latin typeface="Arial" panose="020B0604020202020204"/>
              <a:ea typeface="黑体" panose="02010609060101010101" pitchFamily="2" charset="-122"/>
            </a:endParaRPr>
          </a:p>
          <a:p>
            <a:pPr marL="1143000" lvl="2" indent="-228600" eaLnBrk="0" hangingPunct="0">
              <a:spcBef>
                <a:spcPct val="20000"/>
              </a:spcBef>
              <a:buFont typeface="Arial" panose="020B0604020202020204" pitchFamily="34" charset="0"/>
              <a:buChar char="–"/>
            </a:pPr>
            <a:r>
              <a:rPr lang="zh-CN" altLang="en-US" sz="2000" dirty="0">
                <a:solidFill>
                  <a:prstClr val="black"/>
                </a:solidFill>
                <a:latin typeface="Arial" panose="020B0604020202020204"/>
                <a:ea typeface="黑体" panose="02010609060101010101" pitchFamily="2" charset="-122"/>
              </a:rPr>
              <a:t>使用引用保证形参、</a:t>
            </a:r>
            <a:r>
              <a:rPr lang="en-US" altLang="zh-CN" sz="2000" dirty="0">
                <a:solidFill>
                  <a:prstClr val="black"/>
                </a:solidFill>
                <a:latin typeface="Arial" panose="020B0604020202020204"/>
                <a:ea typeface="黑体" panose="02010609060101010101" pitchFamily="2" charset="-122"/>
              </a:rPr>
              <a:t>this</a:t>
            </a:r>
            <a:r>
              <a:rPr lang="zh-CN" altLang="en-US" sz="2000" dirty="0">
                <a:solidFill>
                  <a:prstClr val="black"/>
                </a:solidFill>
                <a:latin typeface="Arial" panose="020B0604020202020204"/>
                <a:ea typeface="黑体" panose="02010609060101010101" pitchFamily="2" charset="-122"/>
              </a:rPr>
              <a:t>对象和返回值具有一致性，形参相当于赋值运算的右值，返回值相当于赋值运算的左值</a:t>
            </a:r>
            <a:endParaRPr lang="en-US" altLang="zh-CN" sz="2000" dirty="0">
              <a:solidFill>
                <a:prstClr val="black"/>
              </a:solidFill>
              <a:latin typeface="Arial" panose="020B0604020202020204"/>
              <a:ea typeface="黑体" panose="02010609060101010101" pitchFamily="2" charset="-122"/>
            </a:endParaRPr>
          </a:p>
        </p:txBody>
      </p:sp>
      <p:sp>
        <p:nvSpPr>
          <p:cNvPr id="5" name="文本框 4"/>
          <p:cNvSpPr txBox="1"/>
          <p:nvPr/>
        </p:nvSpPr>
        <p:spPr>
          <a:xfrm>
            <a:off x="1043608" y="3220344"/>
            <a:ext cx="7704856" cy="2677656"/>
          </a:xfrm>
          <a:prstGeom prst="rect">
            <a:avLst/>
          </a:prstGeom>
          <a:noFill/>
        </p:spPr>
        <p:txBody>
          <a:bodyPr wrap="square" rtlCol="0">
            <a:spAutoFit/>
          </a:bodyPr>
          <a:lstStyle/>
          <a:p>
            <a:r>
              <a:rPr lang="en-US" altLang="zh-CN" sz="2400" b="1" dirty="0">
                <a:latin typeface="Courier New" panose="02070309020205020404" pitchFamily="49" charset="0"/>
                <a:cs typeface="Courier New" panose="02070309020205020404" pitchFamily="49" charset="0"/>
              </a:rPr>
              <a:t>Point&amp; Point::</a:t>
            </a:r>
            <a:r>
              <a:rPr lang="en-US" altLang="zh-CN" sz="2400" b="1" dirty="0">
                <a:solidFill>
                  <a:srgbClr val="0000FF"/>
                </a:solidFill>
                <a:latin typeface="Courier New" panose="02070309020205020404" pitchFamily="49" charset="0"/>
                <a:cs typeface="Courier New" panose="02070309020205020404" pitchFamily="49" charset="0"/>
              </a:rPr>
              <a:t>operator</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const</a:t>
            </a:r>
            <a:r>
              <a:rPr lang="en-US" altLang="zh-CN" sz="2400" b="1" dirty="0">
                <a:latin typeface="Courier New" panose="02070309020205020404" pitchFamily="49" charset="0"/>
                <a:cs typeface="Courier New" panose="02070309020205020404" pitchFamily="49" charset="0"/>
              </a:rPr>
              <a:t> Point &amp; p)</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    x=</a:t>
            </a:r>
            <a:r>
              <a:rPr lang="en-US" altLang="zh-CN" sz="2400" b="1" dirty="0" err="1">
                <a:latin typeface="Courier New" panose="02070309020205020404" pitchFamily="49" charset="0"/>
                <a:cs typeface="Courier New" panose="02070309020205020404" pitchFamily="49" charset="0"/>
              </a:rPr>
              <a:t>p.x</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    y=</a:t>
            </a:r>
            <a:r>
              <a:rPr lang="en-US" altLang="zh-CN" sz="2400" b="1" dirty="0" err="1">
                <a:latin typeface="Courier New" panose="02070309020205020404" pitchFamily="49" charset="0"/>
                <a:cs typeface="Courier New" panose="02070309020205020404" pitchFamily="49" charset="0"/>
              </a:rPr>
              <a:t>p.y</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this</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定义</a:t>
            </a:r>
            <a:r>
              <a:rPr lang="en-US" altLang="zh-CN" dirty="0"/>
              <a:t>+=</a:t>
            </a:r>
            <a:r>
              <a:rPr lang="zh-CN" altLang="en-US" dirty="0"/>
              <a:t>、</a:t>
            </a:r>
            <a:r>
              <a:rPr lang="en-US" altLang="zh-CN" dirty="0"/>
              <a:t>-=</a:t>
            </a:r>
            <a:r>
              <a:rPr lang="zh-CN" altLang="en-US" dirty="0"/>
              <a:t>、</a:t>
            </a:r>
            <a:r>
              <a:rPr lang="en-US" altLang="zh-CN" dirty="0"/>
              <a:t>*=</a:t>
            </a:r>
            <a:r>
              <a:rPr lang="zh-CN" altLang="en-US" dirty="0"/>
              <a:t>等复合赋值运算符的重载函数</a:t>
            </a:r>
            <a:endParaRPr lang="en-US" altLang="zh-CN" dirty="0"/>
          </a:p>
          <a:p>
            <a:pPr lvl="1"/>
            <a:r>
              <a:rPr lang="zh-CN" altLang="en-US" dirty="0"/>
              <a:t>定义</a:t>
            </a:r>
            <a:r>
              <a:rPr lang="en-US" altLang="zh-CN" dirty="0"/>
              <a:t>+</a:t>
            </a:r>
            <a:r>
              <a:rPr lang="zh-CN" altLang="en-US" dirty="0"/>
              <a:t>、</a:t>
            </a:r>
            <a:r>
              <a:rPr lang="en-US" altLang="zh-CN" dirty="0"/>
              <a:t>-</a:t>
            </a:r>
            <a:r>
              <a:rPr lang="zh-CN" altLang="en-US" dirty="0"/>
              <a:t>、</a:t>
            </a:r>
            <a:r>
              <a:rPr lang="en-US" altLang="zh-CN" dirty="0"/>
              <a:t>*</a:t>
            </a:r>
            <a:r>
              <a:rPr lang="zh-CN" altLang="en-US" dirty="0"/>
              <a:t>等运算符重载函数</a:t>
            </a:r>
            <a:endParaRPr lang="en-US" altLang="zh-CN" dirty="0"/>
          </a:p>
          <a:p>
            <a:pPr lvl="1"/>
            <a:r>
              <a:rPr lang="zh-CN" altLang="en-US" dirty="0"/>
              <a:t>定义赋值运算符</a:t>
            </a:r>
            <a:r>
              <a:rPr lang="en-US" altLang="zh-CN" dirty="0"/>
              <a:t>=</a:t>
            </a:r>
            <a:r>
              <a:rPr lang="zh-CN" altLang="en-US" dirty="0"/>
              <a:t>的重载函数</a:t>
            </a:r>
            <a:endParaRPr lang="en-US" altLang="zh-CN" dirty="0"/>
          </a:p>
          <a:p>
            <a:pPr lvl="1"/>
            <a:r>
              <a:rPr lang="zh-CN" altLang="en-US" dirty="0"/>
              <a:t>利用上面的函数，定义复合赋值运算符重载函数</a:t>
            </a:r>
            <a:endParaRPr lang="zh-CN" altLang="en-US" dirty="0"/>
          </a:p>
        </p:txBody>
      </p:sp>
      <p:sp>
        <p:nvSpPr>
          <p:cNvPr id="3" name="标题 2"/>
          <p:cNvSpPr>
            <a:spLocks noGrp="1"/>
          </p:cNvSpPr>
          <p:nvPr>
            <p:ph type="title"/>
          </p:nvPr>
        </p:nvSpPr>
        <p:spPr/>
        <p:txBody>
          <a:bodyPr/>
          <a:lstStyle/>
          <a:p>
            <a:r>
              <a:rPr lang="zh-CN" altLang="en-US" dirty="0"/>
              <a:t>复合赋值运算符重载</a:t>
            </a:r>
            <a:endParaRPr lang="zh-CN" altLang="en-US" dirty="0"/>
          </a:p>
        </p:txBody>
      </p:sp>
      <p:sp>
        <p:nvSpPr>
          <p:cNvPr id="4" name="文本框 3"/>
          <p:cNvSpPr txBox="1"/>
          <p:nvPr/>
        </p:nvSpPr>
        <p:spPr>
          <a:xfrm>
            <a:off x="827584" y="3861048"/>
            <a:ext cx="7704856" cy="2308324"/>
          </a:xfrm>
          <a:prstGeom prst="rect">
            <a:avLst/>
          </a:prstGeom>
          <a:noFill/>
        </p:spPr>
        <p:txBody>
          <a:bodyPr wrap="square" rtlCol="0">
            <a:spAutoFit/>
          </a:bodyPr>
          <a:lstStyle/>
          <a:p>
            <a:r>
              <a:rPr lang="en-US" altLang="zh-CN" sz="2400" b="1" dirty="0">
                <a:latin typeface="Courier New" panose="02070309020205020404" pitchFamily="49" charset="0"/>
                <a:cs typeface="Courier New" panose="02070309020205020404" pitchFamily="49" charset="0"/>
              </a:rPr>
              <a:t>Point&amp; Point::</a:t>
            </a:r>
            <a:r>
              <a:rPr lang="en-US" altLang="zh-CN" sz="2400" b="1" dirty="0">
                <a:solidFill>
                  <a:srgbClr val="0000FF"/>
                </a:solidFill>
                <a:latin typeface="Courier New" panose="02070309020205020404" pitchFamily="49" charset="0"/>
                <a:cs typeface="Courier New" panose="02070309020205020404" pitchFamily="49" charset="0"/>
              </a:rPr>
              <a:t>operator</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const</a:t>
            </a:r>
            <a:r>
              <a:rPr lang="en-US" altLang="zh-CN" sz="2400" b="1" dirty="0">
                <a:latin typeface="Courier New" panose="02070309020205020404" pitchFamily="49" charset="0"/>
                <a:cs typeface="Courier New" panose="02070309020205020404" pitchFamily="49" charset="0"/>
              </a:rPr>
              <a:t> Point &amp; p)</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this</a:t>
            </a:r>
            <a:r>
              <a:rPr lang="en-US" altLang="zh-CN" sz="2400" b="1" dirty="0">
                <a:latin typeface="Courier New" panose="02070309020205020404" pitchFamily="49" charset="0"/>
                <a:cs typeface="Courier New" panose="02070309020205020404" pitchFamily="49" charset="0"/>
              </a:rPr>
              <a:t> = (*</a:t>
            </a:r>
            <a:r>
              <a:rPr lang="en-US" altLang="zh-CN" sz="2400" b="1" dirty="0">
                <a:solidFill>
                  <a:srgbClr val="0000FF"/>
                </a:solidFill>
                <a:latin typeface="Courier New" panose="02070309020205020404" pitchFamily="49" charset="0"/>
                <a:cs typeface="Courier New" panose="02070309020205020404" pitchFamily="49" charset="0"/>
              </a:rPr>
              <a:t>this</a:t>
            </a:r>
            <a:r>
              <a:rPr lang="en-US" altLang="zh-CN" sz="2400" b="1" dirty="0">
                <a:latin typeface="Courier New" panose="02070309020205020404" pitchFamily="49" charset="0"/>
                <a:cs typeface="Courier New" panose="02070309020205020404" pitchFamily="49" charset="0"/>
              </a:rPr>
              <a:t>) + p;</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this</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插入运算符重载</a:t>
            </a:r>
            <a:endParaRPr lang="en-US" altLang="zh-CN" dirty="0"/>
          </a:p>
          <a:p>
            <a:r>
              <a:rPr lang="en-US" altLang="zh-CN" sz="2400" b="1" dirty="0" err="1">
                <a:latin typeface="Courier New" panose="02070309020205020404" pitchFamily="49" charset="0"/>
                <a:cs typeface="Courier New" panose="02070309020205020404" pitchFamily="49" charset="0"/>
              </a:rPr>
              <a:t>ostream</a:t>
            </a:r>
            <a:r>
              <a:rPr lang="en-US" altLang="zh-CN" sz="2400" b="1" dirty="0">
                <a:latin typeface="Courier New" panose="02070309020205020404" pitchFamily="49" charset="0"/>
                <a:cs typeface="Courier New" panose="02070309020205020404" pitchFamily="49" charset="0"/>
              </a:rPr>
              <a:t>&amp; </a:t>
            </a:r>
            <a:r>
              <a:rPr lang="en-US" altLang="zh-CN" sz="2400" b="1" dirty="0">
                <a:solidFill>
                  <a:srgbClr val="0000FF"/>
                </a:solidFill>
                <a:latin typeface="Courier New" panose="02070309020205020404" pitchFamily="49" charset="0"/>
                <a:cs typeface="Courier New" panose="02070309020205020404" pitchFamily="49" charset="0"/>
              </a:rPr>
              <a:t>operator</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ostream</a:t>
            </a:r>
            <a:r>
              <a:rPr lang="en-US" altLang="zh-CN" sz="2400" b="1" dirty="0">
                <a:latin typeface="Courier New" panose="02070309020205020404" pitchFamily="49" charset="0"/>
                <a:cs typeface="Courier New" panose="02070309020205020404" pitchFamily="49" charset="0"/>
              </a:rPr>
              <a:t>&amp; out, </a:t>
            </a:r>
            <a:r>
              <a:rPr lang="en-US" altLang="zh-CN" sz="2400" b="1" dirty="0">
                <a:solidFill>
                  <a:srgbClr val="0000FF"/>
                </a:solidFill>
                <a:latin typeface="Courier New" panose="02070309020205020404" pitchFamily="49" charset="0"/>
                <a:cs typeface="Courier New" panose="02070309020205020404" pitchFamily="49" charset="0"/>
              </a:rPr>
              <a:t>const </a:t>
            </a:r>
            <a:r>
              <a:rPr lang="en-US" altLang="zh-CN" sz="2400" b="1" dirty="0">
                <a:latin typeface="Courier New" panose="02070309020205020404" pitchFamily="49" charset="0"/>
                <a:cs typeface="Courier New" panose="02070309020205020404" pitchFamily="49" charset="0"/>
              </a:rPr>
              <a:t>&lt;</a:t>
            </a:r>
            <a:r>
              <a:rPr lang="zh-CN" altLang="en-US" sz="2400" b="1" dirty="0">
                <a:latin typeface="Courier New" panose="02070309020205020404" pitchFamily="49" charset="0"/>
                <a:cs typeface="Courier New" panose="02070309020205020404" pitchFamily="49" charset="0"/>
              </a:rPr>
              <a:t>类名</a:t>
            </a:r>
            <a:r>
              <a:rPr lang="en-US" altLang="zh-CN" sz="2400" b="1" dirty="0">
                <a:latin typeface="Courier New" panose="02070309020205020404" pitchFamily="49" charset="0"/>
                <a:cs typeface="Courier New" panose="02070309020205020404" pitchFamily="49" charset="0"/>
              </a:rPr>
              <a:t>&gt; &lt;</a:t>
            </a:r>
            <a:r>
              <a:rPr lang="zh-CN" altLang="en-US" sz="2400" b="1" dirty="0">
                <a:latin typeface="Courier New" panose="02070309020205020404" pitchFamily="49" charset="0"/>
                <a:cs typeface="Courier New" panose="02070309020205020404" pitchFamily="49" charset="0"/>
              </a:rPr>
              <a:t>对象名</a:t>
            </a:r>
            <a:r>
              <a:rPr lang="en-US" altLang="zh-CN" sz="2400" b="1" dirty="0">
                <a:latin typeface="Courier New" panose="02070309020205020404" pitchFamily="49" charset="0"/>
                <a:cs typeface="Courier New" panose="02070309020205020404" pitchFamily="49" charset="0"/>
              </a:rPr>
              <a:t>&gt;)</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marL="0" indent="0">
              <a:buNone/>
            </a:pPr>
            <a:r>
              <a:rPr lang="en-US" altLang="zh-CN" sz="2400" b="1" dirty="0">
                <a:latin typeface="Courier New" panose="02070309020205020404" pitchFamily="49" charset="0"/>
                <a:cs typeface="Courier New" panose="02070309020205020404" pitchFamily="49" charset="0"/>
              </a:rPr>
              <a:t>      out&lt;&lt;</a:t>
            </a:r>
            <a:r>
              <a:rPr lang="zh-CN" altLang="en-US" sz="2400" b="1" dirty="0">
                <a:latin typeface="Courier New" panose="02070309020205020404" pitchFamily="49" charset="0"/>
                <a:cs typeface="Courier New" panose="02070309020205020404" pitchFamily="49" charset="0"/>
              </a:rPr>
              <a:t>对象名</a:t>
            </a:r>
            <a:r>
              <a:rPr lang="en-US" altLang="zh-CN" sz="2400" b="1" dirty="0">
                <a:latin typeface="Courier New" panose="02070309020205020404" pitchFamily="49" charset="0"/>
                <a:cs typeface="Courier New" panose="02070309020205020404" pitchFamily="49" charset="0"/>
              </a:rPr>
              <a:t>.</a:t>
            </a:r>
            <a:r>
              <a:rPr lang="zh-CN" altLang="en-US" sz="2400" b="1" dirty="0">
                <a:latin typeface="Courier New" panose="02070309020205020404" pitchFamily="49" charset="0"/>
                <a:cs typeface="Courier New" panose="02070309020205020404" pitchFamily="49" charset="0"/>
              </a:rPr>
              <a:t>成员</a:t>
            </a:r>
            <a:r>
              <a:rPr lang="en-US" altLang="zh-CN" sz="2400" b="1" dirty="0">
                <a:latin typeface="Courier New" panose="02070309020205020404" pitchFamily="49" charset="0"/>
                <a:cs typeface="Courier New" panose="02070309020205020404" pitchFamily="49" charset="0"/>
              </a:rPr>
              <a:t>&lt;&lt;... </a:t>
            </a:r>
            <a:endParaRPr lang="en-US" altLang="zh-CN" sz="2400" b="1" dirty="0">
              <a:latin typeface="Courier New" panose="02070309020205020404" pitchFamily="49" charset="0"/>
              <a:cs typeface="Courier New" panose="02070309020205020404" pitchFamily="49" charset="0"/>
            </a:endParaRP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return</a:t>
            </a:r>
            <a:r>
              <a:rPr lang="en-US" altLang="zh-CN" b="1" dirty="0">
                <a:latin typeface="Courier New" panose="02070309020205020404" pitchFamily="49" charset="0"/>
                <a:cs typeface="Courier New" panose="02070309020205020404" pitchFamily="49" charset="0"/>
              </a:rPr>
              <a:t> out;</a:t>
            </a:r>
            <a:endParaRPr lang="en-US" altLang="zh-CN"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endParaRPr lang="en-US" altLang="zh-CN" dirty="0"/>
          </a:p>
          <a:p>
            <a:endParaRPr lang="en-US" altLang="zh-CN" dirty="0"/>
          </a:p>
        </p:txBody>
      </p:sp>
      <p:sp>
        <p:nvSpPr>
          <p:cNvPr id="3" name="标题 2"/>
          <p:cNvSpPr>
            <a:spLocks noGrp="1"/>
          </p:cNvSpPr>
          <p:nvPr>
            <p:ph type="title"/>
          </p:nvPr>
        </p:nvSpPr>
        <p:spPr/>
        <p:txBody>
          <a:bodyPr/>
          <a:lstStyle/>
          <a:p>
            <a:r>
              <a:rPr lang="zh-CN" altLang="en-US" dirty="0"/>
              <a:t>插入和提取运算符重载</a:t>
            </a:r>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提取运算符重载</a:t>
            </a:r>
            <a:endParaRPr lang="en-US" altLang="zh-CN" dirty="0"/>
          </a:p>
          <a:p>
            <a:r>
              <a:rPr lang="en-US" altLang="zh-CN" sz="2400" b="1" dirty="0" err="1">
                <a:latin typeface="Courier New" panose="02070309020205020404" pitchFamily="49" charset="0"/>
                <a:cs typeface="Courier New" panose="02070309020205020404" pitchFamily="49" charset="0"/>
              </a:rPr>
              <a:t>istream</a:t>
            </a:r>
            <a:r>
              <a:rPr lang="en-US" altLang="zh-CN" sz="2400" b="1" dirty="0">
                <a:latin typeface="Courier New" panose="02070309020205020404" pitchFamily="49" charset="0"/>
                <a:cs typeface="Courier New" panose="02070309020205020404" pitchFamily="49" charset="0"/>
              </a:rPr>
              <a:t>&amp; </a:t>
            </a:r>
            <a:r>
              <a:rPr lang="en-US" altLang="zh-CN" sz="2400" b="1" dirty="0">
                <a:solidFill>
                  <a:srgbClr val="0000FF"/>
                </a:solidFill>
                <a:latin typeface="Courier New" panose="02070309020205020404" pitchFamily="49" charset="0"/>
                <a:cs typeface="Courier New" panose="02070309020205020404" pitchFamily="49" charset="0"/>
              </a:rPr>
              <a:t>operator</a:t>
            </a:r>
            <a:r>
              <a:rPr lang="en-US" altLang="zh-CN" sz="2400" b="1" dirty="0">
                <a:latin typeface="Courier New" panose="02070309020205020404" pitchFamily="49" charset="0"/>
                <a:cs typeface="Courier New" panose="02070309020205020404" pitchFamily="49" charset="0"/>
              </a:rPr>
              <a:t>&gt;&gt;(</a:t>
            </a:r>
            <a:r>
              <a:rPr lang="en-US" altLang="zh-CN" sz="2400" b="1" dirty="0" err="1">
                <a:latin typeface="Courier New" panose="02070309020205020404" pitchFamily="49" charset="0"/>
                <a:cs typeface="Courier New" panose="02070309020205020404" pitchFamily="49" charset="0"/>
              </a:rPr>
              <a:t>istream</a:t>
            </a:r>
            <a:r>
              <a:rPr lang="en-US" altLang="zh-CN" sz="2400" b="1" dirty="0">
                <a:latin typeface="Courier New" panose="02070309020205020404" pitchFamily="49" charset="0"/>
                <a:cs typeface="Courier New" panose="02070309020205020404" pitchFamily="49" charset="0"/>
              </a:rPr>
              <a:t>&amp; in, </a:t>
            </a:r>
            <a:r>
              <a:rPr lang="en-US" altLang="zh-CN" sz="2400" b="1" dirty="0">
                <a:solidFill>
                  <a:srgbClr val="0000FF"/>
                </a:solidFill>
                <a:latin typeface="Courier New" panose="02070309020205020404" pitchFamily="49" charset="0"/>
                <a:cs typeface="Courier New" panose="02070309020205020404" pitchFamily="49" charset="0"/>
              </a:rPr>
              <a:t>const</a:t>
            </a:r>
            <a:r>
              <a:rPr lang="en-US" altLang="zh-CN" sz="2400" b="1" dirty="0">
                <a:latin typeface="Courier New" panose="02070309020205020404" pitchFamily="49" charset="0"/>
                <a:cs typeface="Courier New" panose="02070309020205020404" pitchFamily="49" charset="0"/>
              </a:rPr>
              <a:t> &lt;</a:t>
            </a:r>
            <a:r>
              <a:rPr lang="zh-CN" altLang="en-US" sz="2400" b="1" dirty="0">
                <a:latin typeface="Courier New" panose="02070309020205020404" pitchFamily="49" charset="0"/>
                <a:cs typeface="Courier New" panose="02070309020205020404" pitchFamily="49" charset="0"/>
              </a:rPr>
              <a:t>类名</a:t>
            </a:r>
            <a:r>
              <a:rPr lang="en-US" altLang="zh-CN" sz="2400" b="1" dirty="0">
                <a:latin typeface="Courier New" panose="02070309020205020404" pitchFamily="49" charset="0"/>
                <a:cs typeface="Courier New" panose="02070309020205020404" pitchFamily="49" charset="0"/>
              </a:rPr>
              <a:t>&gt;</a:t>
            </a:r>
            <a:r>
              <a:rPr lang="en-US" altLang="zh-CN" sz="2400" b="1" dirty="0">
                <a:solidFill>
                  <a:srgbClr val="FF0000"/>
                </a:solidFill>
                <a:latin typeface="Courier New" panose="02070309020205020404" pitchFamily="49" charset="0"/>
                <a:cs typeface="Courier New" panose="02070309020205020404" pitchFamily="49" charset="0"/>
              </a:rPr>
              <a:t>&amp;</a:t>
            </a:r>
            <a:r>
              <a:rPr lang="en-US" altLang="zh-CN" sz="2400" b="1" dirty="0">
                <a:latin typeface="Courier New" panose="02070309020205020404" pitchFamily="49" charset="0"/>
                <a:cs typeface="Courier New" panose="02070309020205020404" pitchFamily="49" charset="0"/>
              </a:rPr>
              <a:t> &lt;</a:t>
            </a:r>
            <a:r>
              <a:rPr lang="zh-CN" altLang="en-US" sz="2400" b="1" dirty="0">
                <a:latin typeface="Courier New" panose="02070309020205020404" pitchFamily="49" charset="0"/>
                <a:cs typeface="Courier New" panose="02070309020205020404" pitchFamily="49" charset="0"/>
              </a:rPr>
              <a:t>对象名</a:t>
            </a:r>
            <a:r>
              <a:rPr lang="en-US" altLang="zh-CN" sz="2400" b="1" dirty="0">
                <a:latin typeface="Courier New" panose="02070309020205020404" pitchFamily="49" charset="0"/>
                <a:cs typeface="Courier New" panose="02070309020205020404" pitchFamily="49" charset="0"/>
              </a:rPr>
              <a:t>&gt;)</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    in&gt;&gt;</a:t>
            </a:r>
            <a:r>
              <a:rPr lang="zh-CN" altLang="en-US" sz="2400" b="1" dirty="0">
                <a:latin typeface="Courier New" panose="02070309020205020404" pitchFamily="49" charset="0"/>
                <a:cs typeface="Courier New" panose="02070309020205020404" pitchFamily="49" charset="0"/>
              </a:rPr>
              <a:t>对象名</a:t>
            </a:r>
            <a:r>
              <a:rPr lang="en-US" altLang="zh-CN" sz="2400" b="1" dirty="0">
                <a:latin typeface="Courier New" panose="02070309020205020404" pitchFamily="49" charset="0"/>
                <a:cs typeface="Courier New" panose="02070309020205020404" pitchFamily="49" charset="0"/>
              </a:rPr>
              <a:t>.</a:t>
            </a:r>
            <a:r>
              <a:rPr lang="zh-CN" altLang="en-US" sz="2400" b="1" dirty="0">
                <a:latin typeface="Courier New" panose="02070309020205020404" pitchFamily="49" charset="0"/>
                <a:cs typeface="Courier New" panose="02070309020205020404" pitchFamily="49" charset="0"/>
              </a:rPr>
              <a:t>成员</a:t>
            </a:r>
            <a:r>
              <a:rPr lang="en-US" altLang="zh-CN" sz="2400" b="1" dirty="0">
                <a:latin typeface="Courier New" panose="02070309020205020404" pitchFamily="49" charset="0"/>
                <a:cs typeface="Courier New" panose="02070309020205020404" pitchFamily="49" charset="0"/>
              </a:rPr>
              <a:t>&gt;&gt;... ;</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latin typeface="Courier New" panose="02070309020205020404" pitchFamily="49" charset="0"/>
                <a:cs typeface="Courier New" panose="02070309020205020404" pitchFamily="49" charset="0"/>
              </a:rPr>
              <a:t> in;</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endParaRPr lang="en-US" altLang="zh-CN" dirty="0"/>
          </a:p>
          <a:p>
            <a:endParaRPr lang="en-US" altLang="zh-CN" dirty="0"/>
          </a:p>
        </p:txBody>
      </p:sp>
      <p:sp>
        <p:nvSpPr>
          <p:cNvPr id="3" name="标题 2"/>
          <p:cNvSpPr>
            <a:spLocks noGrp="1"/>
          </p:cNvSpPr>
          <p:nvPr>
            <p:ph type="title"/>
          </p:nvPr>
        </p:nvSpPr>
        <p:spPr/>
        <p:txBody>
          <a:bodyPr/>
          <a:lstStyle/>
          <a:p>
            <a:r>
              <a:rPr lang="zh-CN" altLang="en-US" dirty="0"/>
              <a:t>插入和提取运算符重载</a:t>
            </a:r>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增量和减量运算，本质上仍包含赋值运算，此外，还有前缀增量（减量）和后缀增量（减量）</a:t>
            </a:r>
            <a:endParaRPr lang="en-US" altLang="zh-CN" dirty="0"/>
          </a:p>
          <a:p>
            <a:pPr lvl="1"/>
            <a:r>
              <a:rPr lang="zh-CN" altLang="en-US" dirty="0"/>
              <a:t>单目运算，无参数</a:t>
            </a:r>
            <a:endParaRPr lang="en-US" altLang="zh-CN" dirty="0"/>
          </a:p>
          <a:p>
            <a:pPr lvl="1"/>
            <a:r>
              <a:rPr lang="zh-CN" altLang="en-US" dirty="0"/>
              <a:t>返回值类型仍为本类的引用，返回值为</a:t>
            </a:r>
            <a:r>
              <a:rPr lang="en-US" altLang="zh-CN" dirty="0"/>
              <a:t>*this</a:t>
            </a:r>
            <a:endParaRPr lang="en-US" altLang="zh-CN" dirty="0"/>
          </a:p>
          <a:p>
            <a:pPr lvl="1"/>
            <a:r>
              <a:rPr lang="zh-CN" altLang="en-US" dirty="0"/>
              <a:t>通过增加无名参数区分前缀和后缀</a:t>
            </a:r>
            <a:endParaRPr lang="en-US" altLang="zh-CN" dirty="0"/>
          </a:p>
          <a:p>
            <a:pPr marL="457200" lvl="1" indent="0">
              <a:buNone/>
            </a:pP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类名</a:t>
            </a:r>
            <a:r>
              <a:rPr lang="en-US" altLang="zh-CN" b="1" dirty="0">
                <a:latin typeface="Courier New" panose="02070309020205020404" pitchFamily="49" charset="0"/>
                <a:cs typeface="Courier New" panose="02070309020205020404" pitchFamily="49" charset="0"/>
              </a:rPr>
              <a:t>&gt;&amp; </a:t>
            </a:r>
            <a:r>
              <a:rPr lang="en-US" altLang="zh-CN" b="1" dirty="0">
                <a:solidFill>
                  <a:srgbClr val="0000FF"/>
                </a:solidFill>
                <a:latin typeface="Courier New" panose="02070309020205020404" pitchFamily="49" charset="0"/>
                <a:cs typeface="Courier New" panose="02070309020205020404" pitchFamily="49" charset="0"/>
              </a:rPr>
              <a:t>operator</a:t>
            </a:r>
            <a:r>
              <a:rPr lang="en-US" altLang="zh-CN" b="1" dirty="0">
                <a:latin typeface="Courier New" panose="02070309020205020404" pitchFamily="49" charset="0"/>
                <a:cs typeface="Courier New" panose="02070309020205020404" pitchFamily="49" charset="0"/>
              </a:rPr>
              <a:t>++();</a:t>
            </a:r>
            <a:r>
              <a:rPr lang="en-US" altLang="zh-CN" b="1" dirty="0">
                <a:solidFill>
                  <a:srgbClr val="00B050"/>
                </a:solidFill>
                <a:latin typeface="Courier New" panose="02070309020205020404" pitchFamily="49" charset="0"/>
                <a:cs typeface="Courier New" panose="02070309020205020404" pitchFamily="49" charset="0"/>
              </a:rPr>
              <a:t>//</a:t>
            </a:r>
            <a:r>
              <a:rPr lang="zh-CN" altLang="en-US" b="1" dirty="0">
                <a:solidFill>
                  <a:srgbClr val="00B050"/>
                </a:solidFill>
                <a:latin typeface="Courier New" panose="02070309020205020404" pitchFamily="49" charset="0"/>
                <a:cs typeface="Courier New" panose="02070309020205020404" pitchFamily="49" charset="0"/>
              </a:rPr>
              <a:t>前缀增量</a:t>
            </a:r>
            <a:endParaRPr lang="en-US" altLang="zh-CN" b="1" dirty="0">
              <a:solidFill>
                <a:srgbClr val="00B050"/>
              </a:solidFill>
              <a:latin typeface="Courier New" panose="02070309020205020404" pitchFamily="49" charset="0"/>
              <a:cs typeface="Courier New" panose="02070309020205020404" pitchFamily="49" charset="0"/>
            </a:endParaRPr>
          </a:p>
          <a:p>
            <a:pPr marL="457200" lvl="1" indent="0">
              <a:buNone/>
            </a:pP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类名</a:t>
            </a:r>
            <a:r>
              <a:rPr lang="en-US" altLang="zh-CN" b="1" dirty="0">
                <a:latin typeface="Courier New" panose="02070309020205020404" pitchFamily="49" charset="0"/>
                <a:cs typeface="Courier New" panose="02070309020205020404" pitchFamily="49" charset="0"/>
              </a:rPr>
              <a:t>&gt;&amp; </a:t>
            </a:r>
            <a:r>
              <a:rPr lang="en-US" altLang="zh-CN" b="1" dirty="0">
                <a:solidFill>
                  <a:srgbClr val="0000FF"/>
                </a:solidFill>
                <a:latin typeface="Courier New" panose="02070309020205020404" pitchFamily="49" charset="0"/>
                <a:cs typeface="Courier New" panose="02070309020205020404" pitchFamily="49" charset="0"/>
              </a:rPr>
              <a:t>operator</a:t>
            </a:r>
            <a:r>
              <a:rPr lang="en-US" altLang="zh-CN" b="1" dirty="0">
                <a:latin typeface="Courier New" panose="02070309020205020404" pitchFamily="49" charset="0"/>
                <a:cs typeface="Courier New" panose="02070309020205020404" pitchFamily="49" charset="0"/>
              </a:rPr>
              <a:t>--();</a:t>
            </a:r>
            <a:r>
              <a:rPr lang="en-US" altLang="zh-CN" b="1" dirty="0">
                <a:solidFill>
                  <a:srgbClr val="00B050"/>
                </a:solidFill>
                <a:latin typeface="Courier New" panose="02070309020205020404" pitchFamily="49" charset="0"/>
                <a:cs typeface="Courier New" panose="02070309020205020404" pitchFamily="49" charset="0"/>
              </a:rPr>
              <a:t>//</a:t>
            </a:r>
            <a:r>
              <a:rPr lang="zh-CN" altLang="en-US" b="1" dirty="0">
                <a:solidFill>
                  <a:srgbClr val="00B050"/>
                </a:solidFill>
                <a:latin typeface="Courier New" panose="02070309020205020404" pitchFamily="49" charset="0"/>
                <a:cs typeface="Courier New" panose="02070309020205020404" pitchFamily="49" charset="0"/>
              </a:rPr>
              <a:t>前缀减量</a:t>
            </a:r>
            <a:endParaRPr lang="zh-CN" altLang="en-US" b="1" dirty="0">
              <a:solidFill>
                <a:srgbClr val="00B050"/>
              </a:solidFill>
              <a:latin typeface="Courier New" panose="02070309020205020404" pitchFamily="49" charset="0"/>
              <a:cs typeface="Courier New" panose="02070309020205020404" pitchFamily="49" charset="0"/>
            </a:endParaRPr>
          </a:p>
          <a:p>
            <a:pPr marL="457200" lvl="1" indent="0">
              <a:buNone/>
            </a:pP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类名</a:t>
            </a:r>
            <a:r>
              <a:rPr lang="en-US" altLang="zh-CN" b="1" dirty="0">
                <a:latin typeface="Courier New" panose="02070309020205020404" pitchFamily="49" charset="0"/>
                <a:cs typeface="Courier New" panose="02070309020205020404" pitchFamily="49" charset="0"/>
              </a:rPr>
              <a:t>&gt;&amp; </a:t>
            </a:r>
            <a:r>
              <a:rPr lang="en-US" altLang="zh-CN" b="1" dirty="0">
                <a:solidFill>
                  <a:srgbClr val="0000FF"/>
                </a:solidFill>
                <a:latin typeface="Courier New" panose="02070309020205020404" pitchFamily="49" charset="0"/>
                <a:cs typeface="Courier New" panose="02070309020205020404" pitchFamily="49" charset="0"/>
              </a:rPr>
              <a:t>operator</a:t>
            </a:r>
            <a:r>
              <a:rPr lang="en-US" altLang="zh-CN" b="1" dirty="0">
                <a:latin typeface="Courier New" panose="02070309020205020404" pitchFamily="49" charset="0"/>
                <a:cs typeface="Courier New" panose="02070309020205020404" pitchFamily="49" charset="0"/>
              </a:rPr>
              <a:t>++(</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a:t>
            </a:r>
            <a:r>
              <a:rPr lang="en-US" altLang="zh-CN" b="1" dirty="0">
                <a:solidFill>
                  <a:srgbClr val="00B050"/>
                </a:solidFill>
                <a:latin typeface="Courier New" panose="02070309020205020404" pitchFamily="49" charset="0"/>
                <a:cs typeface="Courier New" panose="02070309020205020404" pitchFamily="49" charset="0"/>
              </a:rPr>
              <a:t>//</a:t>
            </a:r>
            <a:r>
              <a:rPr lang="zh-CN" altLang="en-US" b="1" dirty="0">
                <a:solidFill>
                  <a:srgbClr val="00B050"/>
                </a:solidFill>
                <a:latin typeface="Courier New" panose="02070309020205020404" pitchFamily="49" charset="0"/>
                <a:cs typeface="Courier New" panose="02070309020205020404" pitchFamily="49" charset="0"/>
              </a:rPr>
              <a:t>后缀增量</a:t>
            </a:r>
            <a:endParaRPr lang="zh-CN" altLang="en-US" b="1" dirty="0">
              <a:solidFill>
                <a:srgbClr val="00B050"/>
              </a:solidFill>
              <a:latin typeface="Courier New" panose="02070309020205020404" pitchFamily="49" charset="0"/>
              <a:cs typeface="Courier New" panose="02070309020205020404" pitchFamily="49" charset="0"/>
            </a:endParaRPr>
          </a:p>
          <a:p>
            <a:pPr marL="457200" lvl="1" indent="0">
              <a:buNone/>
            </a:pP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类名</a:t>
            </a:r>
            <a:r>
              <a:rPr lang="en-US" altLang="zh-CN" b="1" dirty="0">
                <a:latin typeface="Courier New" panose="02070309020205020404" pitchFamily="49" charset="0"/>
                <a:cs typeface="Courier New" panose="02070309020205020404" pitchFamily="49" charset="0"/>
              </a:rPr>
              <a:t>&gt;&amp; </a:t>
            </a:r>
            <a:r>
              <a:rPr lang="en-US" altLang="zh-CN" b="1" dirty="0">
                <a:solidFill>
                  <a:srgbClr val="0000FF"/>
                </a:solidFill>
                <a:latin typeface="Courier New" panose="02070309020205020404" pitchFamily="49" charset="0"/>
                <a:cs typeface="Courier New" panose="02070309020205020404" pitchFamily="49" charset="0"/>
              </a:rPr>
              <a:t>operator</a:t>
            </a:r>
            <a:r>
              <a:rPr lang="en-US" altLang="zh-CN" b="1" dirty="0">
                <a:latin typeface="Courier New" panose="02070309020205020404" pitchFamily="49" charset="0"/>
                <a:cs typeface="Courier New" panose="02070309020205020404" pitchFamily="49" charset="0"/>
              </a:rPr>
              <a:t>--(</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a:t>
            </a:r>
            <a:r>
              <a:rPr lang="en-US" altLang="zh-CN" b="1" dirty="0">
                <a:solidFill>
                  <a:srgbClr val="00B050"/>
                </a:solidFill>
                <a:latin typeface="Courier New" panose="02070309020205020404" pitchFamily="49" charset="0"/>
                <a:cs typeface="Courier New" panose="02070309020205020404" pitchFamily="49" charset="0"/>
              </a:rPr>
              <a:t>//</a:t>
            </a:r>
            <a:r>
              <a:rPr lang="zh-CN" altLang="en-US" b="1" dirty="0">
                <a:solidFill>
                  <a:srgbClr val="00B050"/>
                </a:solidFill>
                <a:latin typeface="Courier New" panose="02070309020205020404" pitchFamily="49" charset="0"/>
                <a:cs typeface="Courier New" panose="02070309020205020404" pitchFamily="49" charset="0"/>
              </a:rPr>
              <a:t>后缀减量</a:t>
            </a:r>
            <a:endParaRPr lang="zh-CN" altLang="en-US" b="1" dirty="0">
              <a:solidFill>
                <a:srgbClr val="00B050"/>
              </a:solidFill>
              <a:latin typeface="Courier New" panose="02070309020205020404" pitchFamily="49" charset="0"/>
              <a:cs typeface="Courier New" panose="02070309020205020404" pitchFamily="49" charset="0"/>
            </a:endParaRPr>
          </a:p>
          <a:p>
            <a:pPr marL="457200" lvl="1" indent="0">
              <a:buNone/>
            </a:pPr>
            <a:endParaRPr lang="zh-CN" altLang="en-US" b="1" dirty="0">
              <a:latin typeface="Courier New" panose="02070309020205020404" pitchFamily="49" charset="0"/>
              <a:cs typeface="Courier New" panose="02070309020205020404" pitchFamily="49" charset="0"/>
            </a:endParaRPr>
          </a:p>
        </p:txBody>
      </p:sp>
      <p:sp>
        <p:nvSpPr>
          <p:cNvPr id="3" name="标题 2"/>
          <p:cNvSpPr>
            <a:spLocks noGrp="1"/>
          </p:cNvSpPr>
          <p:nvPr>
            <p:ph type="title"/>
          </p:nvPr>
        </p:nvSpPr>
        <p:spPr/>
        <p:txBody>
          <a:bodyPr/>
          <a:lstStyle/>
          <a:p>
            <a:r>
              <a:rPr lang="zh-CN" altLang="en-US" dirty="0"/>
              <a:t>增量和减量运算符重载</a:t>
            </a:r>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928813"/>
            <a:ext cx="4114800" cy="2220267"/>
          </a:xfrm>
        </p:spPr>
        <p:txBody>
          <a:bodyPr/>
          <a:lstStyle/>
          <a:p>
            <a:r>
              <a:rPr lang="en-US" altLang="zh-CN" sz="2000" b="1" dirty="0">
                <a:latin typeface="Courier New" panose="02070309020205020404" pitchFamily="49" charset="0"/>
                <a:cs typeface="Courier New" panose="02070309020205020404" pitchFamily="49" charset="0"/>
              </a:rPr>
              <a:t>Point&amp; </a:t>
            </a:r>
            <a:r>
              <a:rPr lang="en-US" altLang="zh-CN" sz="2000" b="1" dirty="0">
                <a:solidFill>
                  <a:srgbClr val="0000FF"/>
                </a:solidFill>
                <a:latin typeface="Courier New" panose="02070309020205020404" pitchFamily="49" charset="0"/>
                <a:cs typeface="Courier New" panose="02070309020205020404" pitchFamily="49" charset="0"/>
              </a:rPr>
              <a:t>operator</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    ++x;</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    ++y;</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this</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a:t>
            </a:r>
            <a:endParaRPr lang="zh-CN" altLang="en-US" sz="2000" dirty="0"/>
          </a:p>
        </p:txBody>
      </p:sp>
      <p:sp>
        <p:nvSpPr>
          <p:cNvPr id="3" name="标题 2"/>
          <p:cNvSpPr>
            <a:spLocks noGrp="1"/>
          </p:cNvSpPr>
          <p:nvPr>
            <p:ph type="title"/>
          </p:nvPr>
        </p:nvSpPr>
        <p:spPr/>
        <p:txBody>
          <a:bodyPr/>
          <a:lstStyle/>
          <a:p>
            <a:r>
              <a:rPr lang="zh-CN" altLang="en-US" dirty="0"/>
              <a:t>增量和减量运算符重载</a:t>
            </a:r>
            <a:endParaRPr lang="zh-CN" altLang="en-US" dirty="0"/>
          </a:p>
        </p:txBody>
      </p:sp>
      <p:sp>
        <p:nvSpPr>
          <p:cNvPr id="4" name="内容占位符 1"/>
          <p:cNvSpPr txBox="1"/>
          <p:nvPr/>
        </p:nvSpPr>
        <p:spPr bwMode="auto">
          <a:xfrm>
            <a:off x="470559" y="4164887"/>
            <a:ext cx="4114800" cy="222026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
              <a:defRPr sz="2800" kern="1200">
                <a:solidFill>
                  <a:schemeClr val="tx1"/>
                </a:solidFill>
                <a:latin typeface="+mn-lt"/>
                <a:ea typeface="黑体" panose="02010609060101010101" pitchFamily="2"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黑体" panose="02010609060101010101" pitchFamily="2"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黑体" panose="0201060906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黑体" panose="0201060906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黑体" panose="0201060906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000" b="1" dirty="0">
                <a:latin typeface="Courier New" panose="02070309020205020404" pitchFamily="49" charset="0"/>
                <a:cs typeface="Courier New" panose="02070309020205020404" pitchFamily="49" charset="0"/>
              </a:rPr>
              <a:t>Point&amp; </a:t>
            </a:r>
            <a:r>
              <a:rPr lang="en-US" altLang="zh-CN" sz="2000" b="1" dirty="0">
                <a:solidFill>
                  <a:srgbClr val="0000FF"/>
                </a:solidFill>
                <a:latin typeface="Courier New" panose="02070309020205020404" pitchFamily="49" charset="0"/>
                <a:cs typeface="Courier New" panose="02070309020205020404" pitchFamily="49" charset="0"/>
              </a:rPr>
              <a:t>operator</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    Point temp = *</a:t>
            </a:r>
            <a:r>
              <a:rPr lang="en-US" altLang="zh-CN" sz="2000" b="1" dirty="0">
                <a:solidFill>
                  <a:srgbClr val="0000FF"/>
                </a:solidFill>
                <a:latin typeface="Courier New" panose="02070309020205020404" pitchFamily="49" charset="0"/>
                <a:cs typeface="Courier New" panose="02070309020205020404" pitchFamily="49" charset="0"/>
              </a:rPr>
              <a:t>this</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this</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 temp;</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a:t>
            </a:r>
            <a:endParaRPr lang="zh-CN" altLang="en-US" sz="2000" dirty="0"/>
          </a:p>
        </p:txBody>
      </p:sp>
      <p:sp>
        <p:nvSpPr>
          <p:cNvPr id="5" name="矩形 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下标运算符</a:t>
            </a:r>
            <a:r>
              <a:rPr lang="en-US" altLang="zh-CN" dirty="0"/>
              <a:t>[ ]</a:t>
            </a:r>
            <a:r>
              <a:rPr lang="zh-CN" altLang="en-US" dirty="0"/>
              <a:t>主要用于访问数组元素，可以重载下标运算符访问链表等线性结构的元素</a:t>
            </a:r>
            <a:endParaRPr lang="en-US" altLang="zh-CN" dirty="0"/>
          </a:p>
          <a:p>
            <a:r>
              <a:rPr lang="en-US" altLang="zh-CN" b="1" dirty="0">
                <a:solidFill>
                  <a:srgbClr val="0000FF"/>
                </a:solidFill>
                <a:latin typeface="Courier New" panose="02070309020205020404" pitchFamily="49" charset="0"/>
                <a:cs typeface="Courier New" panose="02070309020205020404" pitchFamily="49" charset="0"/>
              </a:rPr>
              <a:t>class</a:t>
            </a:r>
            <a:r>
              <a:rPr lang="en-US" altLang="zh-CN" b="1" dirty="0">
                <a:latin typeface="Courier New" panose="02070309020205020404" pitchFamily="49" charset="0"/>
                <a:cs typeface="Courier New" panose="02070309020205020404" pitchFamily="49" charset="0"/>
              </a:rPr>
              <a:t> List</a:t>
            </a:r>
            <a:endParaRPr lang="en-US"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   …</a:t>
            </a:r>
            <a:endParaRPr lang="en-US"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   Node </a:t>
            </a:r>
            <a:r>
              <a:rPr lang="en-US" altLang="zh-CN" b="1" dirty="0">
                <a:solidFill>
                  <a:srgbClr val="0000FF"/>
                </a:solidFill>
                <a:latin typeface="Courier New" panose="02070309020205020404" pitchFamily="49" charset="0"/>
                <a:cs typeface="Courier New" panose="02070309020205020404" pitchFamily="49" charset="0"/>
              </a:rPr>
              <a:t>operator</a:t>
            </a:r>
            <a:r>
              <a:rPr lang="en-US" altLang="zh-CN" b="1" dirty="0">
                <a:latin typeface="Courier New" panose="02070309020205020404" pitchFamily="49" charset="0"/>
                <a:cs typeface="Courier New" panose="02070309020205020404" pitchFamily="49" charset="0"/>
              </a:rPr>
              <a:t>[](</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index);</a:t>
            </a:r>
            <a:endParaRPr lang="en-US"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a:t>
            </a:r>
            <a:r>
              <a:rPr lang="en-US" altLang="zh-CN" b="1" dirty="0">
                <a:solidFill>
                  <a:srgbClr val="00B050"/>
                </a:solidFill>
                <a:latin typeface="Courier New" panose="02070309020205020404" pitchFamily="49" charset="0"/>
                <a:cs typeface="Courier New" panose="02070309020205020404" pitchFamily="49" charset="0"/>
              </a:rPr>
              <a:t>//list[4];</a:t>
            </a:r>
            <a:endParaRPr lang="zh-CN" altLang="en-US" b="1" dirty="0">
              <a:solidFill>
                <a:srgbClr val="00B050"/>
              </a:solidFill>
              <a:latin typeface="Courier New" panose="02070309020205020404" pitchFamily="49" charset="0"/>
              <a:cs typeface="Courier New" panose="02070309020205020404" pitchFamily="49" charset="0"/>
            </a:endParaRPr>
          </a:p>
        </p:txBody>
      </p:sp>
      <p:sp>
        <p:nvSpPr>
          <p:cNvPr id="3" name="标题 2"/>
          <p:cNvSpPr>
            <a:spLocks noGrp="1"/>
          </p:cNvSpPr>
          <p:nvPr>
            <p:ph type="title"/>
          </p:nvPr>
        </p:nvSpPr>
        <p:spPr/>
        <p:txBody>
          <a:bodyPr/>
          <a:lstStyle/>
          <a:p>
            <a:r>
              <a:rPr lang="zh-CN" altLang="en-US" dirty="0"/>
              <a:t>下标运算符重载</a:t>
            </a:r>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772816"/>
            <a:ext cx="8229600" cy="4500562"/>
          </a:xfrm>
        </p:spPr>
        <p:txBody>
          <a:bodyPr/>
          <a:lstStyle/>
          <a:p>
            <a:pPr>
              <a:spcBef>
                <a:spcPts val="0"/>
              </a:spcBef>
            </a:pPr>
            <a:r>
              <a:rPr lang="en-US" altLang="zh-CN" sz="2400" b="1" dirty="0">
                <a:latin typeface="Courier New" panose="02070309020205020404" pitchFamily="49" charset="0"/>
                <a:cs typeface="Courier New" panose="02070309020205020404" pitchFamily="49" charset="0"/>
              </a:rPr>
              <a:t>Node List::</a:t>
            </a:r>
            <a:r>
              <a:rPr lang="en-US" altLang="zh-CN" sz="2400" b="1" dirty="0">
                <a:solidFill>
                  <a:srgbClr val="0000FF"/>
                </a:solidFill>
                <a:latin typeface="Courier New" panose="02070309020205020404" pitchFamily="49" charset="0"/>
                <a:cs typeface="Courier New" panose="02070309020205020404" pitchFamily="49" charset="0"/>
              </a:rPr>
              <a:t>operator</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index)</a:t>
            </a:r>
            <a:endParaRPr lang="en-US" altLang="zh-CN" sz="2400" b="1" dirty="0">
              <a:latin typeface="Courier New" panose="02070309020205020404" pitchFamily="49" charset="0"/>
              <a:cs typeface="Courier New" panose="02070309020205020404" pitchFamily="49" charset="0"/>
            </a:endParaRPr>
          </a:p>
          <a:p>
            <a:pPr>
              <a:spcBef>
                <a:spcPts val="0"/>
              </a:spcBef>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pP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count = 0;</a:t>
            </a:r>
            <a:endParaRPr lang="en-US" altLang="zh-CN" sz="2400" b="1" dirty="0">
              <a:latin typeface="Courier New" panose="02070309020205020404" pitchFamily="49" charset="0"/>
              <a:cs typeface="Courier New" panose="02070309020205020404" pitchFamily="49" charset="0"/>
            </a:endParaRPr>
          </a:p>
          <a:p>
            <a:pPr>
              <a:spcBef>
                <a:spcPts val="0"/>
              </a:spcBef>
            </a:pPr>
            <a:r>
              <a:rPr lang="en-US" altLang="zh-CN" sz="2400" b="1" dirty="0">
                <a:latin typeface="Courier New" panose="02070309020205020404" pitchFamily="49" charset="0"/>
                <a:cs typeface="Courier New" panose="02070309020205020404" pitchFamily="49" charset="0"/>
              </a:rPr>
              <a:t>    Node *</a:t>
            </a:r>
            <a:r>
              <a:rPr lang="en-US" altLang="zh-CN" sz="2400" b="1" dirty="0" err="1">
                <a:latin typeface="Courier New" panose="02070309020205020404" pitchFamily="49" charset="0"/>
                <a:cs typeface="Courier New" panose="02070309020205020404" pitchFamily="49" charset="0"/>
              </a:rPr>
              <a:t>curr</a:t>
            </a:r>
            <a:r>
              <a:rPr lang="en-US" altLang="zh-CN" sz="2400" b="1" dirty="0">
                <a:latin typeface="Courier New" panose="02070309020205020404" pitchFamily="49" charset="0"/>
                <a:cs typeface="Courier New" panose="02070309020205020404" pitchFamily="49" charset="0"/>
              </a:rPr>
              <a:t> = head;</a:t>
            </a:r>
            <a:endParaRPr lang="en-US" altLang="zh-CN" sz="2400" b="1" dirty="0">
              <a:latin typeface="Courier New" panose="02070309020205020404" pitchFamily="49" charset="0"/>
              <a:cs typeface="Courier New" panose="02070309020205020404" pitchFamily="49" charset="0"/>
            </a:endParaRPr>
          </a:p>
          <a:p>
            <a:pPr>
              <a:spcBef>
                <a:spcPts val="0"/>
              </a:spcBef>
            </a:pP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while</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curr</a:t>
            </a:r>
            <a:r>
              <a:rPr lang="en-US" altLang="zh-CN" sz="2400" b="1" dirty="0">
                <a:latin typeface="Courier New" panose="02070309020205020404" pitchFamily="49" charset="0"/>
                <a:cs typeface="Courier New" panose="02070309020205020404" pitchFamily="49" charset="0"/>
              </a:rPr>
              <a:t> != </a:t>
            </a:r>
            <a:r>
              <a:rPr lang="en-US" altLang="zh-CN" sz="2400" b="1" dirty="0" err="1">
                <a:solidFill>
                  <a:srgbClr val="0000FF"/>
                </a:solidFill>
                <a:latin typeface="Courier New" panose="02070309020205020404" pitchFamily="49" charset="0"/>
                <a:cs typeface="Courier New" panose="02070309020205020404" pitchFamily="49" charset="0"/>
              </a:rPr>
              <a:t>nullptr</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pP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if</a:t>
            </a:r>
            <a:r>
              <a:rPr lang="en-US" altLang="zh-CN" sz="2400" b="1" dirty="0">
                <a:latin typeface="Courier New" panose="02070309020205020404" pitchFamily="49" charset="0"/>
                <a:cs typeface="Courier New" panose="02070309020205020404" pitchFamily="49" charset="0"/>
              </a:rPr>
              <a:t>(index == count)</a:t>
            </a:r>
            <a:endParaRPr lang="en-US" altLang="zh-CN" sz="2400" b="1" dirty="0">
              <a:latin typeface="Courier New" panose="02070309020205020404" pitchFamily="49" charset="0"/>
              <a:cs typeface="Courier New" panose="02070309020205020404" pitchFamily="49" charset="0"/>
            </a:endParaRPr>
          </a:p>
          <a:p>
            <a:pPr>
              <a:spcBef>
                <a:spcPts val="0"/>
              </a:spcBef>
            </a:pP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curr</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pPr>
            <a:r>
              <a:rPr lang="en-US" altLang="zh-CN" sz="2400" b="1" dirty="0">
                <a:latin typeface="Courier New" panose="02070309020205020404" pitchFamily="49" charset="0"/>
                <a:cs typeface="Courier New" panose="02070309020205020404" pitchFamily="49" charset="0"/>
              </a:rPr>
              <a:t>        count++;</a:t>
            </a:r>
            <a:endParaRPr lang="en-US" altLang="zh-CN" sz="2400" b="1" dirty="0">
              <a:latin typeface="Courier New" panose="02070309020205020404" pitchFamily="49" charset="0"/>
              <a:cs typeface="Courier New" panose="02070309020205020404" pitchFamily="49" charset="0"/>
            </a:endParaRPr>
          </a:p>
          <a:p>
            <a:pPr>
              <a:spcBef>
                <a:spcPts val="0"/>
              </a:spcBef>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curr</a:t>
            </a:r>
            <a:r>
              <a:rPr lang="en-US" altLang="zh-CN" sz="2400" b="1" dirty="0">
                <a:latin typeface="Courier New" panose="02070309020205020404" pitchFamily="49" charset="0"/>
                <a:cs typeface="Courier New" panose="02070309020205020404" pitchFamily="49" charset="0"/>
              </a:rPr>
              <a:t> = </a:t>
            </a:r>
            <a:r>
              <a:rPr lang="en-US" altLang="zh-CN" sz="2400" b="1" dirty="0" err="1">
                <a:latin typeface="Courier New" panose="02070309020205020404" pitchFamily="49" charset="0"/>
                <a:cs typeface="Courier New" panose="02070309020205020404" pitchFamily="49" charset="0"/>
              </a:rPr>
              <a:t>curr</a:t>
            </a:r>
            <a:r>
              <a:rPr lang="en-US" altLang="zh-CN" sz="2400" b="1" dirty="0">
                <a:latin typeface="Courier New" panose="02070309020205020404" pitchFamily="49" charset="0"/>
                <a:cs typeface="Courier New" panose="02070309020205020404" pitchFamily="49" charset="0"/>
              </a:rPr>
              <a:t>-&gt;next;</a:t>
            </a:r>
            <a:endParaRPr lang="en-US" altLang="zh-CN" sz="2400" b="1" dirty="0">
              <a:latin typeface="Courier New" panose="02070309020205020404" pitchFamily="49" charset="0"/>
              <a:cs typeface="Courier New" panose="02070309020205020404" pitchFamily="49" charset="0"/>
            </a:endParaRPr>
          </a:p>
          <a:p>
            <a:pPr>
              <a:spcBef>
                <a:spcPts val="0"/>
              </a:spcBef>
            </a:pP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spcBef>
                <a:spcPts val="0"/>
              </a:spcBef>
            </a:pP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nullptr</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pPr>
            <a:r>
              <a:rPr lang="en-US" altLang="zh-CN" sz="2400" b="1" dirty="0">
                <a:latin typeface="Courier New" panose="02070309020205020404" pitchFamily="49" charset="0"/>
                <a:cs typeface="Courier New" panose="02070309020205020404" pitchFamily="49" charset="0"/>
              </a:rPr>
              <a:t>}</a:t>
            </a:r>
            <a:endParaRPr lang="zh-CN" altLang="en-US" sz="2400" dirty="0"/>
          </a:p>
        </p:txBody>
      </p:sp>
      <p:sp>
        <p:nvSpPr>
          <p:cNvPr id="3" name="标题 2"/>
          <p:cNvSpPr>
            <a:spLocks noGrp="1"/>
          </p:cNvSpPr>
          <p:nvPr>
            <p:ph type="title"/>
          </p:nvPr>
        </p:nvSpPr>
        <p:spPr/>
        <p:txBody>
          <a:bodyPr/>
          <a:lstStyle/>
          <a:p>
            <a:r>
              <a:rPr lang="zh-CN" altLang="en-US" dirty="0"/>
              <a:t>下标运算符重载</a:t>
            </a:r>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函数调用运算符</a:t>
            </a:r>
            <a:r>
              <a:rPr lang="en-US" altLang="zh-CN" dirty="0"/>
              <a:t>( )</a:t>
            </a:r>
            <a:r>
              <a:rPr lang="zh-CN" altLang="en-US" dirty="0"/>
              <a:t>，使得类对象通过</a:t>
            </a:r>
            <a:r>
              <a:rPr lang="en-US" altLang="zh-CN" dirty="0"/>
              <a:t>( )</a:t>
            </a:r>
            <a:r>
              <a:rPr lang="zh-CN" altLang="en-US" dirty="0"/>
              <a:t>运算符具有函数的功能，因此如果某个类定义了</a:t>
            </a:r>
            <a:r>
              <a:rPr lang="en-US" altLang="zh-CN" dirty="0"/>
              <a:t>( )</a:t>
            </a:r>
            <a:r>
              <a:rPr lang="zh-CN" altLang="en-US" dirty="0"/>
              <a:t>的重载函数，该类的对象也可称为</a:t>
            </a:r>
            <a:r>
              <a:rPr lang="zh-CN" altLang="en-US" dirty="0">
                <a:solidFill>
                  <a:srgbClr val="FF0000"/>
                </a:solidFill>
              </a:rPr>
              <a:t>函数对象</a:t>
            </a:r>
            <a:r>
              <a:rPr lang="zh-CN" altLang="en-US" dirty="0"/>
              <a:t>，或者称为</a:t>
            </a:r>
            <a:r>
              <a:rPr lang="zh-CN" altLang="en-US" dirty="0">
                <a:solidFill>
                  <a:srgbClr val="FF0000"/>
                </a:solidFill>
              </a:rPr>
              <a:t>仿函数</a:t>
            </a:r>
            <a:r>
              <a:rPr lang="zh-CN" altLang="en-US" dirty="0"/>
              <a:t>（</a:t>
            </a:r>
            <a:r>
              <a:rPr lang="en-US" altLang="zh-CN" dirty="0" err="1"/>
              <a:t>functor</a:t>
            </a:r>
            <a:r>
              <a:rPr lang="zh-CN" altLang="en-US" dirty="0"/>
              <a:t>）</a:t>
            </a:r>
            <a:endParaRPr lang="en-US" altLang="zh-CN" dirty="0"/>
          </a:p>
          <a:p>
            <a:pPr lvl="1"/>
            <a:r>
              <a:rPr lang="zh-CN" altLang="en-US" dirty="0"/>
              <a:t>函数对象，其本质是类对象，可以作为参数进行传递，因此，提供了一种将函数作为另一个函数的参数的方法（另一种是函数指针做参数）</a:t>
            </a:r>
            <a:endParaRPr lang="en-US" altLang="zh-CN" dirty="0"/>
          </a:p>
          <a:p>
            <a:pPr lvl="1"/>
            <a:r>
              <a:rPr lang="en-US" altLang="zh-CN" dirty="0"/>
              <a:t>( )</a:t>
            </a:r>
            <a:r>
              <a:rPr lang="zh-CN" altLang="en-US" dirty="0"/>
              <a:t>运算符，不限制运算分量的数量</a:t>
            </a:r>
            <a:endParaRPr lang="zh-CN" altLang="en-US" dirty="0"/>
          </a:p>
        </p:txBody>
      </p:sp>
      <p:sp>
        <p:nvSpPr>
          <p:cNvPr id="3" name="标题 2"/>
          <p:cNvSpPr>
            <a:spLocks noGrp="1"/>
          </p:cNvSpPr>
          <p:nvPr>
            <p:ph type="title"/>
          </p:nvPr>
        </p:nvSpPr>
        <p:spPr/>
        <p:txBody>
          <a:bodyPr/>
          <a:lstStyle/>
          <a:p>
            <a:r>
              <a:rPr lang="zh-CN" altLang="en-US" dirty="0"/>
              <a:t>函数调用运算符重载</a:t>
            </a:r>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719405"/>
            <a:ext cx="8579296" cy="4500562"/>
          </a:xfrm>
        </p:spPr>
        <p:txBody>
          <a:bodyPr/>
          <a:lstStyle/>
          <a:p>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latin typeface="Courier New" panose="02070309020205020404" pitchFamily="49" charset="0"/>
                <a:cs typeface="Courier New" panose="02070309020205020404" pitchFamily="49" charset="0"/>
              </a:rPr>
              <a:t> Volume</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double</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operator</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double</a:t>
            </a:r>
            <a:r>
              <a:rPr lang="en-US" altLang="zh-CN" sz="2000" b="1" dirty="0">
                <a:latin typeface="Courier New" panose="02070309020205020404" pitchFamily="49" charset="0"/>
                <a:cs typeface="Courier New" panose="02070309020205020404" pitchFamily="49" charset="0"/>
              </a:rPr>
              <a:t> x, </a:t>
            </a:r>
            <a:r>
              <a:rPr lang="en-US" altLang="zh-CN" sz="2000" b="1" dirty="0">
                <a:solidFill>
                  <a:srgbClr val="0000FF"/>
                </a:solidFill>
                <a:latin typeface="Courier New" panose="02070309020205020404" pitchFamily="49" charset="0"/>
                <a:cs typeface="Courier New" panose="02070309020205020404" pitchFamily="49" charset="0"/>
              </a:rPr>
              <a:t>double</a:t>
            </a:r>
            <a:r>
              <a:rPr lang="en-US" altLang="zh-CN" sz="2000" b="1" dirty="0">
                <a:latin typeface="Courier New" panose="02070309020205020404" pitchFamily="49" charset="0"/>
                <a:cs typeface="Courier New" panose="02070309020205020404" pitchFamily="49" charset="0"/>
              </a:rPr>
              <a:t> y, </a:t>
            </a:r>
            <a:r>
              <a:rPr lang="en-US" altLang="zh-CN" sz="2000" b="1" dirty="0">
                <a:solidFill>
                  <a:srgbClr val="0000FF"/>
                </a:solidFill>
                <a:latin typeface="Courier New" panose="02070309020205020404" pitchFamily="49" charset="0"/>
                <a:cs typeface="Courier New" panose="02070309020205020404" pitchFamily="49" charset="0"/>
              </a:rPr>
              <a:t>double</a:t>
            </a:r>
            <a:r>
              <a:rPr lang="en-US" altLang="zh-CN" sz="2000" b="1" dirty="0">
                <a:latin typeface="Courier New" panose="02070309020205020404" pitchFamily="49" charset="0"/>
                <a:cs typeface="Courier New" panose="02070309020205020404" pitchFamily="49" charset="0"/>
              </a:rPr>
              <a:t> z)</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    {</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 x*y*z;</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    }</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r>
              <a:rPr lang="en-US" altLang="zh-CN" sz="2000" b="1" dirty="0">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main()</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    Volume </a:t>
            </a:r>
            <a:r>
              <a:rPr lang="en-US" altLang="zh-CN" sz="2000" b="1" dirty="0" err="1">
                <a:latin typeface="Courier New" panose="02070309020205020404" pitchFamily="49" charset="0"/>
                <a:cs typeface="Courier New" panose="02070309020205020404" pitchFamily="49" charset="0"/>
              </a:rPr>
              <a:t>volume</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double</a:t>
            </a:r>
            <a:r>
              <a:rPr lang="en-US" altLang="zh-CN" sz="2000" b="1" dirty="0">
                <a:latin typeface="Courier New" panose="02070309020205020404" pitchFamily="49" charset="0"/>
                <a:cs typeface="Courier New" panose="02070309020205020404" pitchFamily="49" charset="0"/>
              </a:rPr>
              <a:t> room = volume(16,12,8.5);</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3" name="标题 2"/>
          <p:cNvSpPr>
            <a:spLocks noGrp="1"/>
          </p:cNvSpPr>
          <p:nvPr>
            <p:ph type="title"/>
          </p:nvPr>
        </p:nvSpPr>
        <p:spPr/>
        <p:txBody>
          <a:bodyPr/>
          <a:lstStyle/>
          <a:p>
            <a:r>
              <a:rPr lang="zh-CN" altLang="en-US" dirty="0"/>
              <a:t>函数调用运算符重载</a:t>
            </a:r>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类中运算符重载的进一步讨论</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a:t>
            </a:r>
            <a:endParaRPr lang="zh-CN" altLang="en-US" dirty="0"/>
          </a:p>
        </p:txBody>
      </p:sp>
      <p:sp>
        <p:nvSpPr>
          <p:cNvPr id="3" name="内容占位符 2"/>
          <p:cNvSpPr>
            <a:spLocks noGrp="1"/>
          </p:cNvSpPr>
          <p:nvPr>
            <p:ph idx="1"/>
          </p:nvPr>
        </p:nvSpPr>
        <p:spPr>
          <a:xfrm>
            <a:off x="457200" y="1844824"/>
            <a:ext cx="8153400" cy="4727448"/>
          </a:xfrm>
        </p:spPr>
        <p:txBody>
          <a:bodyPr/>
          <a:lstStyle/>
          <a:p>
            <a:r>
              <a:rPr lang="zh-CN" altLang="en-US" dirty="0"/>
              <a:t>类名</a:t>
            </a:r>
            <a:endParaRPr lang="en-US" altLang="zh-CN" dirty="0"/>
          </a:p>
          <a:p>
            <a:pPr lvl="1"/>
            <a:r>
              <a:rPr lang="zh-CN" altLang="en-US" dirty="0"/>
              <a:t>标识符，表示类的名称，理解为新的</a:t>
            </a:r>
            <a:r>
              <a:rPr lang="zh-CN" altLang="en-US" dirty="0">
                <a:solidFill>
                  <a:srgbClr val="FF0000"/>
                </a:solidFill>
              </a:rPr>
              <a:t>数据类型名</a:t>
            </a:r>
            <a:r>
              <a:rPr lang="zh-CN" altLang="en-US" dirty="0"/>
              <a:t>，可以像</a:t>
            </a:r>
            <a:r>
              <a:rPr lang="en-US" altLang="zh-CN" dirty="0" err="1">
                <a:solidFill>
                  <a:srgbClr val="0000FF"/>
                </a:solidFill>
                <a:latin typeface="Courier New" panose="02070309020205020404" pitchFamily="49" charset="0"/>
                <a:cs typeface="Courier New" panose="02070309020205020404" pitchFamily="49" charset="0"/>
              </a:rPr>
              <a:t>int</a:t>
            </a:r>
            <a:r>
              <a:rPr lang="zh-CN" altLang="en-US" dirty="0"/>
              <a:t>等数据类型一样说明</a:t>
            </a:r>
            <a:r>
              <a:rPr lang="zh-CN" altLang="en-US" dirty="0">
                <a:solidFill>
                  <a:srgbClr val="FF0000"/>
                </a:solidFill>
              </a:rPr>
              <a:t>变量</a:t>
            </a:r>
            <a:r>
              <a:rPr lang="zh-CN" altLang="en-US" dirty="0"/>
              <a:t>（即类对象）</a:t>
            </a:r>
            <a:endParaRPr lang="en-US" altLang="zh-CN" dirty="0"/>
          </a:p>
          <a:p>
            <a:r>
              <a:rPr lang="zh-CN" altLang="en-US" dirty="0"/>
              <a:t>成员</a:t>
            </a:r>
            <a:endParaRPr lang="en-US" altLang="zh-CN" dirty="0"/>
          </a:p>
          <a:p>
            <a:pPr lvl="1"/>
            <a:r>
              <a:rPr lang="zh-CN" altLang="en-US" dirty="0"/>
              <a:t>按功能划分</a:t>
            </a:r>
            <a:endParaRPr lang="en-US" altLang="zh-CN" dirty="0"/>
          </a:p>
          <a:p>
            <a:pPr lvl="2"/>
            <a:r>
              <a:rPr lang="zh-CN" altLang="en-US" dirty="0"/>
              <a:t>成员变量</a:t>
            </a:r>
            <a:endParaRPr lang="en-US" altLang="zh-CN" dirty="0"/>
          </a:p>
          <a:p>
            <a:pPr lvl="2"/>
            <a:r>
              <a:rPr lang="zh-CN" altLang="en-US" dirty="0"/>
              <a:t>成员函数</a:t>
            </a:r>
            <a:endParaRPr lang="en-US" altLang="zh-CN" dirty="0"/>
          </a:p>
          <a:p>
            <a:pPr lvl="1"/>
            <a:r>
              <a:rPr lang="zh-CN" altLang="en-US" dirty="0"/>
              <a:t>按访问权限划分</a:t>
            </a:r>
            <a:endParaRPr lang="en-US" altLang="zh-CN" dirty="0"/>
          </a:p>
          <a:p>
            <a:pPr lvl="2"/>
            <a:r>
              <a:rPr lang="zh-CN" altLang="en-US" dirty="0"/>
              <a:t>公有成员（由</a:t>
            </a:r>
            <a:r>
              <a:rPr lang="en-US" altLang="zh-CN" dirty="0">
                <a:solidFill>
                  <a:srgbClr val="0000FF"/>
                </a:solidFill>
                <a:latin typeface="Courier New" panose="02070309020205020404" pitchFamily="49" charset="0"/>
                <a:cs typeface="Courier New" panose="02070309020205020404" pitchFamily="49" charset="0"/>
              </a:rPr>
              <a:t>public</a:t>
            </a:r>
            <a:r>
              <a:rPr lang="zh-CN" altLang="en-US" dirty="0"/>
              <a:t>标识）</a:t>
            </a:r>
            <a:endParaRPr lang="en-US" altLang="zh-CN" dirty="0"/>
          </a:p>
          <a:p>
            <a:pPr lvl="2"/>
            <a:r>
              <a:rPr lang="zh-CN" altLang="en-US" dirty="0"/>
              <a:t>私有成员（由</a:t>
            </a:r>
            <a:r>
              <a:rPr lang="en-US" altLang="zh-CN" dirty="0">
                <a:solidFill>
                  <a:srgbClr val="0000FF"/>
                </a:solidFill>
                <a:latin typeface="Courier New" panose="02070309020205020404" pitchFamily="49" charset="0"/>
                <a:cs typeface="Courier New" panose="02070309020205020404" pitchFamily="49" charset="0"/>
              </a:rPr>
              <a:t>private</a:t>
            </a:r>
            <a:r>
              <a:rPr lang="zh-CN" altLang="en-US" dirty="0"/>
              <a:t>标识，为</a:t>
            </a:r>
            <a:r>
              <a:rPr lang="zh-CN" altLang="en-US" dirty="0">
                <a:solidFill>
                  <a:srgbClr val="FF0000"/>
                </a:solidFill>
              </a:rPr>
              <a:t>默认权限</a:t>
            </a:r>
            <a:r>
              <a:rPr lang="zh-CN" altLang="en-US" dirty="0"/>
              <a:t>）</a:t>
            </a:r>
            <a:endParaRPr lang="en-US" altLang="zh-CN" dirty="0"/>
          </a:p>
          <a:p>
            <a:pPr lvl="2"/>
            <a:r>
              <a:rPr lang="zh-CN" altLang="en-US" dirty="0"/>
              <a:t>保护成员（由</a:t>
            </a:r>
            <a:r>
              <a:rPr lang="en-US" altLang="zh-CN" dirty="0">
                <a:solidFill>
                  <a:srgbClr val="0000FF"/>
                </a:solidFill>
                <a:latin typeface="Courier New" panose="02070309020205020404" pitchFamily="49" charset="0"/>
                <a:cs typeface="Courier New" panose="02070309020205020404" pitchFamily="49" charset="0"/>
              </a:rPr>
              <a:t>protected</a:t>
            </a:r>
            <a:r>
              <a:rPr lang="zh-CN" altLang="en-US" dirty="0"/>
              <a:t>标识）</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69672"/>
    </mc:Choice>
    <mc:Fallback>
      <p:transition spd="slow" advTm="69672"/>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p:nvPr/>
        </p:nvGrpSpPr>
        <p:grpSpPr bwMode="auto">
          <a:xfrm>
            <a:off x="1643063" y="1916832"/>
            <a:ext cx="5356225" cy="792162"/>
            <a:chOff x="1643042" y="2275996"/>
            <a:chExt cx="5356246" cy="792166"/>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 name="组合 19"/>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1" cstate="print"/>
              <a:srcRect/>
              <a:stretch>
                <a:fillRect/>
              </a:stretch>
            </p:blipFill>
            <p:spPr bwMode="auto">
              <a:xfrm>
                <a:off x="854055" y="1636157"/>
                <a:ext cx="788987" cy="788988"/>
              </a:xfrm>
              <a:prstGeom prst="rect">
                <a:avLst/>
              </a:prstGeom>
              <a:noFill/>
              <a:ln w="9525">
                <a:noFill/>
                <a:miter lim="800000"/>
                <a:headEnd/>
                <a:tailEnd/>
              </a:ln>
            </p:spPr>
          </p:pic>
        </p:grpSp>
      </p:grpSp>
      <p:grpSp>
        <p:nvGrpSpPr>
          <p:cNvPr id="22" name="组合 34"/>
          <p:cNvGrpSpPr/>
          <p:nvPr/>
        </p:nvGrpSpPr>
        <p:grpSpPr bwMode="auto">
          <a:xfrm>
            <a:off x="1643060" y="978989"/>
            <a:ext cx="5354765" cy="793827"/>
            <a:chOff x="1644502" y="4146465"/>
            <a:chExt cx="5354786" cy="793828"/>
          </a:xfrm>
        </p:grpSpPr>
        <p:sp>
          <p:nvSpPr>
            <p:cNvPr id="25" name="五边形 24"/>
            <p:cNvSpPr/>
            <p:nvPr/>
          </p:nvSpPr>
          <p:spPr bwMode="auto">
            <a:xfrm flipH="1">
              <a:off x="2041506" y="414654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2" name="组合 28"/>
            <p:cNvGrpSpPr/>
            <p:nvPr/>
          </p:nvGrpSpPr>
          <p:grpSpPr bwMode="auto">
            <a:xfrm>
              <a:off x="1644502" y="4146465"/>
              <a:ext cx="788990" cy="788991"/>
              <a:chOff x="855515" y="1646135"/>
              <a:chExt cx="788990" cy="788991"/>
            </a:xfrm>
          </p:grpSpPr>
          <p:sp>
            <p:nvSpPr>
              <p:cNvPr id="37" name="椭圆 36"/>
              <p:cNvSpPr>
                <a:spLocks noChangeAspect="1"/>
              </p:cNvSpPr>
              <p:nvPr/>
            </p:nvSpPr>
            <p:spPr bwMode="auto">
              <a:xfrm>
                <a:off x="855515" y="164613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1" cstate="print"/>
              <a:srcRect/>
              <a:stretch>
                <a:fillRect/>
              </a:stretch>
            </p:blipFill>
            <p:spPr bwMode="auto">
              <a:xfrm>
                <a:off x="855516" y="1646138"/>
                <a:ext cx="788987" cy="788988"/>
              </a:xfrm>
              <a:prstGeom prst="rect">
                <a:avLst/>
              </a:prstGeom>
              <a:noFill/>
              <a:ln w="9525">
                <a:noFill/>
                <a:miter lim="800000"/>
                <a:headEnd/>
                <a:tailEnd/>
              </a:ln>
            </p:spPr>
          </p:pic>
        </p:grpSp>
      </p:grpSp>
      <p:sp>
        <p:nvSpPr>
          <p:cNvPr id="31" name="五边形 30"/>
          <p:cNvSpPr/>
          <p:nvPr/>
        </p:nvSpPr>
        <p:spPr bwMode="auto">
          <a:xfrm flipH="1">
            <a:off x="2036613" y="2826819"/>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693" y="2780928"/>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类与类之间的关系</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类中的运算符重载</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简单的数据结构设计</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26" name="矩形 25">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34" name="矩形 3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35" name="矩形 3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36" name="矩形 3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43" name="矩形 4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a:t>
            </a:r>
            <a:r>
              <a:rPr lang="en-US" altLang="zh-CN" dirty="0"/>
              <a:t>List</a:t>
            </a:r>
            <a:r>
              <a:rPr lang="zh-CN" altLang="en-US" dirty="0"/>
              <a:t>）</a:t>
            </a:r>
            <a:endParaRPr lang="zh-CN" altLang="en-US" dirty="0"/>
          </a:p>
        </p:txBody>
      </p:sp>
      <p:sp>
        <p:nvSpPr>
          <p:cNvPr id="3" name="内容占位符 2"/>
          <p:cNvSpPr>
            <a:spLocks noGrp="1"/>
          </p:cNvSpPr>
          <p:nvPr>
            <p:ph idx="1"/>
          </p:nvPr>
        </p:nvSpPr>
        <p:spPr/>
        <p:txBody>
          <a:bodyPr/>
          <a:lstStyle/>
          <a:p>
            <a:r>
              <a:rPr lang="zh-CN" altLang="en-US" dirty="0"/>
              <a:t>链表的定义</a:t>
            </a:r>
            <a:endParaRPr lang="en-US" altLang="zh-CN" dirty="0"/>
          </a:p>
          <a:p>
            <a:pPr lvl="1"/>
            <a:r>
              <a:rPr lang="zh-CN" altLang="en-US" dirty="0"/>
              <a:t>重要的线性结构</a:t>
            </a:r>
            <a:endParaRPr lang="en-US" altLang="zh-CN" dirty="0"/>
          </a:p>
          <a:p>
            <a:pPr lvl="1"/>
            <a:r>
              <a:rPr lang="zh-CN" altLang="en-US" dirty="0"/>
              <a:t>功能与数组类似</a:t>
            </a:r>
            <a:endParaRPr lang="en-US" altLang="zh-CN" dirty="0"/>
          </a:p>
          <a:p>
            <a:pPr lvl="1"/>
            <a:r>
              <a:rPr lang="zh-CN" altLang="en-US" dirty="0"/>
              <a:t>与数组的区别</a:t>
            </a:r>
            <a:endParaRPr lang="en-US" altLang="zh-CN" dirty="0"/>
          </a:p>
          <a:p>
            <a:pPr lvl="2"/>
            <a:r>
              <a:rPr lang="zh-CN" altLang="en-US" dirty="0"/>
              <a:t>数组存放数据的地址是连续的</a:t>
            </a:r>
            <a:endParaRPr lang="en-US" altLang="zh-CN" dirty="0"/>
          </a:p>
          <a:p>
            <a:pPr lvl="2"/>
            <a:r>
              <a:rPr lang="zh-CN" altLang="en-US" dirty="0"/>
              <a:t>链表存放数据的地址是</a:t>
            </a:r>
            <a:r>
              <a:rPr lang="zh-CN" altLang="en-US"/>
              <a:t>不连续的</a:t>
            </a:r>
            <a:endParaRPr lang="en-US" altLang="zh-CN" dirty="0"/>
          </a:p>
        </p:txBody>
      </p:sp>
      <p:pic>
        <p:nvPicPr>
          <p:cNvPr id="1027" name="Picture 3"/>
          <p:cNvPicPr>
            <a:picLocks noChangeAspect="1" noChangeArrowheads="1"/>
          </p:cNvPicPr>
          <p:nvPr/>
        </p:nvPicPr>
        <p:blipFill>
          <a:blip r:embed="rId1" cstate="print"/>
          <a:srcRect/>
          <a:stretch>
            <a:fillRect/>
          </a:stretch>
        </p:blipFill>
        <p:spPr bwMode="auto">
          <a:xfrm>
            <a:off x="683568" y="4581128"/>
            <a:ext cx="3438525" cy="1304925"/>
          </a:xfrm>
          <a:prstGeom prst="rect">
            <a:avLst/>
          </a:prstGeom>
          <a:noFill/>
          <a:ln w="9525">
            <a:noFill/>
            <a:miter lim="800000"/>
            <a:headEnd/>
            <a:tailEnd/>
          </a:ln>
        </p:spPr>
      </p:pic>
      <p:pic>
        <p:nvPicPr>
          <p:cNvPr id="1028" name="Picture 4"/>
          <p:cNvPicPr>
            <a:picLocks noChangeAspect="1" noChangeArrowheads="1"/>
          </p:cNvPicPr>
          <p:nvPr/>
        </p:nvPicPr>
        <p:blipFill>
          <a:blip r:embed="rId2" cstate="print"/>
          <a:srcRect/>
          <a:stretch>
            <a:fillRect/>
          </a:stretch>
        </p:blipFill>
        <p:spPr bwMode="auto">
          <a:xfrm>
            <a:off x="4644008" y="4581128"/>
            <a:ext cx="4152900" cy="1638300"/>
          </a:xfrm>
          <a:prstGeom prst="rect">
            <a:avLst/>
          </a:prstGeom>
          <a:noFill/>
          <a:ln w="9525">
            <a:noFill/>
            <a:miter lim="800000"/>
            <a:headEnd/>
            <a:tailEnd/>
          </a:ln>
        </p:spPr>
      </p:pic>
      <p:cxnSp>
        <p:nvCxnSpPr>
          <p:cNvPr id="10" name="直接箭头连接符 9"/>
          <p:cNvCxnSpPr/>
          <p:nvPr/>
        </p:nvCxnSpPr>
        <p:spPr>
          <a:xfrm>
            <a:off x="5220072" y="5157192"/>
            <a:ext cx="432048"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flipH="1" flipV="1">
            <a:off x="5688124" y="5697252"/>
            <a:ext cx="1656184" cy="0"/>
          </a:xfrm>
          <a:prstGeom prst="line">
            <a:avLst/>
          </a:prstGeom>
          <a:ln>
            <a:solidFill>
              <a:srgbClr val="233DA9"/>
            </a:solidFill>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6516216" y="4869160"/>
            <a:ext cx="288032"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5400000">
            <a:off x="7127490" y="5409220"/>
            <a:ext cx="504056"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rot="5400000" flipH="1" flipV="1">
            <a:off x="7812360" y="5229200"/>
            <a:ext cx="504056" cy="360040"/>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sp>
        <p:nvSpPr>
          <p:cNvPr id="36" name="矩形 3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37" name="矩形 3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38" name="矩形 3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39" name="矩形 3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0" name="矩形 19">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linds(horizontal)">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blinds(horizontal)">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2" presetClass="entr" presetSubtype="8" fill="hold"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par>
                                <p:cTn id="21" presetID="22" presetClass="entr" presetSubtype="8"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up)">
                                      <p:cBhvr>
                                        <p:cTn id="28" dur="50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down)">
                                      <p:cBhvr>
                                        <p:cTn id="3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节点类</a:t>
            </a:r>
            <a:endParaRPr lang="en-US" altLang="zh-CN" dirty="0"/>
          </a:p>
          <a:p>
            <a:pPr lvl="1"/>
            <a:r>
              <a:rPr lang="zh-CN" altLang="en-US" dirty="0"/>
              <a:t>数据域</a:t>
            </a:r>
            <a:endParaRPr lang="en-US" altLang="zh-CN" dirty="0"/>
          </a:p>
          <a:p>
            <a:pPr lvl="2"/>
            <a:r>
              <a:rPr lang="zh-CN" altLang="en-US" dirty="0"/>
              <a:t>保存链表中的数据，可以是基本类型或类类型</a:t>
            </a:r>
            <a:endParaRPr lang="en-US" altLang="zh-CN" dirty="0"/>
          </a:p>
          <a:p>
            <a:pPr lvl="1"/>
            <a:r>
              <a:rPr lang="zh-CN" altLang="en-US" dirty="0"/>
              <a:t>指针域</a:t>
            </a:r>
            <a:endParaRPr lang="en-US" altLang="zh-CN" dirty="0"/>
          </a:p>
          <a:p>
            <a:pPr lvl="2"/>
            <a:r>
              <a:rPr lang="zh-CN" altLang="en-US" dirty="0"/>
              <a:t>指向下一个节点所在的地址</a:t>
            </a:r>
            <a:endParaRPr lang="en-US" altLang="zh-CN" dirty="0"/>
          </a:p>
          <a:p>
            <a:r>
              <a:rPr lang="zh-CN" altLang="en-US" dirty="0"/>
              <a:t>链表类</a:t>
            </a:r>
            <a:endParaRPr lang="en-US" altLang="zh-CN" dirty="0"/>
          </a:p>
          <a:p>
            <a:pPr lvl="1"/>
            <a:r>
              <a:rPr lang="zh-CN" altLang="en-US" dirty="0"/>
              <a:t>头指针</a:t>
            </a:r>
            <a:endParaRPr lang="en-US" altLang="zh-CN" dirty="0"/>
          </a:p>
          <a:p>
            <a:pPr lvl="2"/>
            <a:r>
              <a:rPr lang="zh-CN" altLang="en-US" dirty="0"/>
              <a:t>指向链表第一个节点所在的地址</a:t>
            </a:r>
            <a:endParaRPr lang="en-US" altLang="zh-CN" dirty="0"/>
          </a:p>
          <a:p>
            <a:pPr lvl="1"/>
            <a:r>
              <a:rPr lang="zh-CN" altLang="en-US" dirty="0"/>
              <a:t>尾指针</a:t>
            </a:r>
            <a:endParaRPr lang="en-US" altLang="zh-CN" dirty="0"/>
          </a:p>
          <a:p>
            <a:pPr lvl="2"/>
            <a:r>
              <a:rPr lang="zh-CN" altLang="en-US" dirty="0"/>
              <a:t>指向链表最后一个节点所在的地址</a:t>
            </a:r>
            <a:endParaRPr lang="zh-CN" altLang="en-US" dirty="0"/>
          </a:p>
        </p:txBody>
      </p:sp>
      <p:pic>
        <p:nvPicPr>
          <p:cNvPr id="2051" name="Picture 3"/>
          <p:cNvPicPr>
            <a:picLocks noChangeAspect="1" noChangeArrowheads="1"/>
          </p:cNvPicPr>
          <p:nvPr/>
        </p:nvPicPr>
        <p:blipFill>
          <a:blip r:embed="rId1" cstate="print"/>
          <a:srcRect/>
          <a:stretch>
            <a:fillRect/>
          </a:stretch>
        </p:blipFill>
        <p:spPr bwMode="auto">
          <a:xfrm>
            <a:off x="5063311" y="1196753"/>
            <a:ext cx="732825" cy="720080"/>
          </a:xfrm>
          <a:prstGeom prst="rect">
            <a:avLst/>
          </a:prstGeom>
          <a:noFill/>
          <a:ln w="9525">
            <a:noFill/>
            <a:miter lim="800000"/>
            <a:headEnd/>
            <a:tailEnd/>
          </a:ln>
        </p:spPr>
      </p:pic>
      <p:pic>
        <p:nvPicPr>
          <p:cNvPr id="2052" name="Picture 4"/>
          <p:cNvPicPr>
            <a:picLocks noChangeAspect="1" noChangeArrowheads="1"/>
          </p:cNvPicPr>
          <p:nvPr/>
        </p:nvPicPr>
        <p:blipFill>
          <a:blip r:embed="rId2" cstate="print"/>
          <a:srcRect/>
          <a:stretch>
            <a:fillRect/>
          </a:stretch>
        </p:blipFill>
        <p:spPr bwMode="auto">
          <a:xfrm>
            <a:off x="5827998" y="1260748"/>
            <a:ext cx="688218" cy="535281"/>
          </a:xfrm>
          <a:prstGeom prst="rect">
            <a:avLst/>
          </a:prstGeom>
          <a:noFill/>
          <a:ln w="9525">
            <a:noFill/>
            <a:miter lim="800000"/>
            <a:headEnd/>
            <a:tailEnd/>
          </a:ln>
        </p:spPr>
      </p:pic>
      <p:pic>
        <p:nvPicPr>
          <p:cNvPr id="2054" name="Picture 6"/>
          <p:cNvPicPr>
            <a:picLocks noChangeAspect="1" noChangeArrowheads="1"/>
          </p:cNvPicPr>
          <p:nvPr/>
        </p:nvPicPr>
        <p:blipFill>
          <a:blip r:embed="rId1" cstate="print"/>
          <a:srcRect/>
          <a:stretch>
            <a:fillRect/>
          </a:stretch>
        </p:blipFill>
        <p:spPr bwMode="auto">
          <a:xfrm>
            <a:off x="6571739" y="1196752"/>
            <a:ext cx="732825" cy="720080"/>
          </a:xfrm>
          <a:prstGeom prst="rect">
            <a:avLst/>
          </a:prstGeom>
          <a:noFill/>
          <a:ln w="9525">
            <a:noFill/>
            <a:miter lim="800000"/>
            <a:headEnd/>
            <a:tailEnd/>
          </a:ln>
        </p:spPr>
      </p:pic>
      <p:pic>
        <p:nvPicPr>
          <p:cNvPr id="2055" name="Picture 7"/>
          <p:cNvPicPr>
            <a:picLocks noChangeAspect="1" noChangeArrowheads="1"/>
          </p:cNvPicPr>
          <p:nvPr/>
        </p:nvPicPr>
        <p:blipFill>
          <a:blip r:embed="rId2" cstate="print"/>
          <a:srcRect/>
          <a:stretch>
            <a:fillRect/>
          </a:stretch>
        </p:blipFill>
        <p:spPr bwMode="auto">
          <a:xfrm>
            <a:off x="7308304" y="1260748"/>
            <a:ext cx="688218" cy="535281"/>
          </a:xfrm>
          <a:prstGeom prst="rect">
            <a:avLst/>
          </a:prstGeom>
          <a:noFill/>
          <a:ln w="9525">
            <a:noFill/>
            <a:miter lim="800000"/>
            <a:headEnd/>
            <a:tailEnd/>
          </a:ln>
        </p:spPr>
      </p:pic>
      <p:sp>
        <p:nvSpPr>
          <p:cNvPr id="14" name="TextBox 13"/>
          <p:cNvSpPr txBox="1"/>
          <p:nvPr/>
        </p:nvSpPr>
        <p:spPr>
          <a:xfrm>
            <a:off x="7996522" y="1124744"/>
            <a:ext cx="774571" cy="369332"/>
          </a:xfrm>
          <a:prstGeom prst="rect">
            <a:avLst/>
          </a:prstGeom>
          <a:noFill/>
        </p:spPr>
        <p:txBody>
          <a:bodyPr wrap="none" rtlCol="0">
            <a:spAutoFit/>
          </a:bodyPr>
          <a:lstStyle/>
          <a:p>
            <a:r>
              <a:rPr lang="en-US" altLang="zh-CN">
                <a:solidFill>
                  <a:srgbClr val="FF0000"/>
                </a:solidFill>
              </a:rPr>
              <a:t>NULL</a:t>
            </a:r>
            <a:endParaRPr lang="zh-CN" altLang="en-US">
              <a:solidFill>
                <a:srgbClr val="FF0000"/>
              </a:solidFill>
            </a:endParaRPr>
          </a:p>
        </p:txBody>
      </p:sp>
      <p:pic>
        <p:nvPicPr>
          <p:cNvPr id="2056" name="Picture 8"/>
          <p:cNvPicPr>
            <a:picLocks noChangeAspect="1" noChangeArrowheads="1"/>
          </p:cNvPicPr>
          <p:nvPr/>
        </p:nvPicPr>
        <p:blipFill>
          <a:blip r:embed="rId3" cstate="print"/>
          <a:srcRect/>
          <a:stretch>
            <a:fillRect/>
          </a:stretch>
        </p:blipFill>
        <p:spPr bwMode="auto">
          <a:xfrm>
            <a:off x="3779912" y="1196752"/>
            <a:ext cx="1200150" cy="371475"/>
          </a:xfrm>
          <a:prstGeom prst="rect">
            <a:avLst/>
          </a:prstGeom>
          <a:noFill/>
          <a:ln w="9525">
            <a:noFill/>
            <a:miter lim="800000"/>
            <a:headEnd/>
            <a:tailEnd/>
          </a:ln>
        </p:spPr>
      </p:pic>
      <p:pic>
        <p:nvPicPr>
          <p:cNvPr id="2057" name="Picture 9"/>
          <p:cNvPicPr>
            <a:picLocks noChangeAspect="1" noChangeArrowheads="1"/>
          </p:cNvPicPr>
          <p:nvPr/>
        </p:nvPicPr>
        <p:blipFill>
          <a:blip r:embed="rId4" cstate="print"/>
          <a:srcRect/>
          <a:stretch>
            <a:fillRect/>
          </a:stretch>
        </p:blipFill>
        <p:spPr bwMode="auto">
          <a:xfrm>
            <a:off x="6228184" y="1916832"/>
            <a:ext cx="733425" cy="838200"/>
          </a:xfrm>
          <a:prstGeom prst="rect">
            <a:avLst/>
          </a:prstGeom>
          <a:noFill/>
          <a:ln w="9525">
            <a:noFill/>
            <a:miter lim="800000"/>
            <a:headEnd/>
            <a:tailEnd/>
          </a:ln>
        </p:spPr>
      </p:pic>
      <p:sp>
        <p:nvSpPr>
          <p:cNvPr id="7" name="标题 6"/>
          <p:cNvSpPr>
            <a:spLocks noGrp="1"/>
          </p:cNvSpPr>
          <p:nvPr>
            <p:ph type="title"/>
          </p:nvPr>
        </p:nvSpPr>
        <p:spPr/>
        <p:txBody>
          <a:bodyPr/>
          <a:lstStyle/>
          <a:p>
            <a:r>
              <a:rPr lang="zh-CN" altLang="en-US" dirty="0"/>
              <a:t>链表类型定义</a:t>
            </a:r>
            <a:endParaRPr lang="zh-CN" altLang="en-US" dirty="0"/>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6" name="矩形 1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linds(horizontal)">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wipe(left)">
                                      <p:cBhvr>
                                        <p:cTn id="12" dur="500"/>
                                        <p:tgtEl>
                                          <p:spTgt spid="2052"/>
                                        </p:tgtEl>
                                      </p:cBhvr>
                                    </p:animEffect>
                                  </p:childTnLst>
                                </p:cTn>
                              </p:par>
                              <p:par>
                                <p:cTn id="13" presetID="22" presetClass="entr" presetSubtype="8" fill="hold" nodeType="with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wipe(left)">
                                      <p:cBhvr>
                                        <p:cTn id="15" dur="500"/>
                                        <p:tgtEl>
                                          <p:spTgt spid="2054"/>
                                        </p:tgtEl>
                                      </p:cBhvr>
                                    </p:animEffect>
                                  </p:childTnLst>
                                </p:cTn>
                              </p:par>
                              <p:par>
                                <p:cTn id="16" presetID="22" presetClass="entr" presetSubtype="8" fill="hold" nodeType="withEffect">
                                  <p:stCondLst>
                                    <p:cond delay="0"/>
                                  </p:stCondLst>
                                  <p:childTnLst>
                                    <p:set>
                                      <p:cBhvr>
                                        <p:cTn id="17" dur="1" fill="hold">
                                          <p:stCondLst>
                                            <p:cond delay="0"/>
                                          </p:stCondLst>
                                        </p:cTn>
                                        <p:tgtEl>
                                          <p:spTgt spid="2055"/>
                                        </p:tgtEl>
                                        <p:attrNameLst>
                                          <p:attrName>style.visibility</p:attrName>
                                        </p:attrNameLst>
                                      </p:cBhvr>
                                      <p:to>
                                        <p:strVal val="visible"/>
                                      </p:to>
                                    </p:set>
                                    <p:animEffect transition="in" filter="wipe(left)">
                                      <p:cBhvr>
                                        <p:cTn id="18" dur="500"/>
                                        <p:tgtEl>
                                          <p:spTgt spid="20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056"/>
                                        </p:tgtEl>
                                        <p:attrNameLst>
                                          <p:attrName>style.visibility</p:attrName>
                                        </p:attrNameLst>
                                      </p:cBhvr>
                                      <p:to>
                                        <p:strVal val="visible"/>
                                      </p:to>
                                    </p:set>
                                    <p:animEffect transition="in" filter="blinds(horizontal)">
                                      <p:cBhvr>
                                        <p:cTn id="26" dur="500"/>
                                        <p:tgtEl>
                                          <p:spTgt spid="205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057"/>
                                        </p:tgtEl>
                                        <p:attrNameLst>
                                          <p:attrName>style.visibility</p:attrName>
                                        </p:attrNameLst>
                                      </p:cBhvr>
                                      <p:to>
                                        <p:strVal val="visible"/>
                                      </p:to>
                                    </p:set>
                                    <p:animEffect transition="in" filter="blinds(horizontal)">
                                      <p:cBhvr>
                                        <p:cTn id="31"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链表节点类</a:t>
            </a:r>
            <a:endParaRPr lang="en-US" altLang="zh-CN" dirty="0"/>
          </a:p>
        </p:txBody>
      </p:sp>
      <p:sp>
        <p:nvSpPr>
          <p:cNvPr id="8" name="矩形 7"/>
          <p:cNvSpPr/>
          <p:nvPr/>
        </p:nvSpPr>
        <p:spPr>
          <a:xfrm>
            <a:off x="539552" y="1844824"/>
            <a:ext cx="7920880" cy="3416320"/>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num;</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next;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Static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TotalCount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统计链表节点的数量</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链表类</a:t>
            </a:r>
            <a:endParaRPr lang="zh-CN" altLang="en-US" dirty="0"/>
          </a:p>
        </p:txBody>
      </p:sp>
      <p:sp>
        <p:nvSpPr>
          <p:cNvPr id="8" name="矩形 7"/>
          <p:cNvSpPr/>
          <p:nvPr/>
        </p:nvSpPr>
        <p:spPr>
          <a:xfrm>
            <a:off x="469778" y="1714500"/>
            <a:ext cx="8229599" cy="4893647"/>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List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private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 head;</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 tail;</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链表节点的数量</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List();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Insert(</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插入节点</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Remove(</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删除节点</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Find(</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查找节点</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Print();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打印链表的数据项</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链表的主要操作</a:t>
            </a:r>
            <a:endParaRPr lang="en-US" altLang="zh-CN" dirty="0"/>
          </a:p>
        </p:txBody>
      </p:sp>
      <p:sp>
        <p:nvSpPr>
          <p:cNvPr id="3" name="内容占位符 2"/>
          <p:cNvSpPr>
            <a:spLocks noGrp="1"/>
          </p:cNvSpPr>
          <p:nvPr>
            <p:ph idx="1"/>
          </p:nvPr>
        </p:nvSpPr>
        <p:spPr/>
        <p:txBody>
          <a:bodyPr/>
          <a:lstStyle/>
          <a:p>
            <a:r>
              <a:rPr lang="zh-CN" altLang="en-US" dirty="0"/>
              <a:t>建立链表</a:t>
            </a:r>
            <a:endParaRPr lang="en-US" altLang="zh-CN" dirty="0"/>
          </a:p>
          <a:p>
            <a:r>
              <a:rPr lang="zh-CN" altLang="en-US" dirty="0"/>
              <a:t>遍历链表</a:t>
            </a:r>
            <a:endParaRPr lang="en-US" altLang="zh-CN" dirty="0"/>
          </a:p>
          <a:p>
            <a:r>
              <a:rPr lang="zh-CN" altLang="en-US" dirty="0"/>
              <a:t>显示链表</a:t>
            </a:r>
            <a:endParaRPr lang="en-US" altLang="zh-CN" dirty="0"/>
          </a:p>
          <a:p>
            <a:r>
              <a:rPr lang="zh-CN" altLang="en-US" dirty="0"/>
              <a:t>插入节点</a:t>
            </a:r>
            <a:endParaRPr lang="en-US" altLang="zh-CN" dirty="0"/>
          </a:p>
          <a:p>
            <a:r>
              <a:rPr lang="zh-CN" altLang="en-US" dirty="0"/>
              <a:t>删除节点</a:t>
            </a:r>
            <a:endParaRPr lang="en-US" altLang="zh-CN" dirty="0"/>
          </a:p>
          <a:p>
            <a:r>
              <a:rPr lang="zh-CN" altLang="en-US" dirty="0"/>
              <a:t>查找节点</a:t>
            </a:r>
            <a:endParaRPr lang="en-US" altLang="zh-CN"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建立链表</a:t>
            </a:r>
            <a:endParaRPr lang="zh-CN" altLang="en-US" dirty="0"/>
          </a:p>
        </p:txBody>
      </p:sp>
      <p:sp>
        <p:nvSpPr>
          <p:cNvPr id="3" name="内容占位符 2"/>
          <p:cNvSpPr>
            <a:spLocks noGrp="1"/>
          </p:cNvSpPr>
          <p:nvPr>
            <p:ph idx="1"/>
          </p:nvPr>
        </p:nvSpPr>
        <p:spPr/>
        <p:txBody>
          <a:bodyPr/>
          <a:lstStyle/>
          <a:p>
            <a:r>
              <a:rPr lang="zh-CN" altLang="en-US" dirty="0"/>
              <a:t>建立并初始化节点类对象</a:t>
            </a:r>
            <a:endParaRPr lang="en-US" altLang="zh-CN" dirty="0"/>
          </a:p>
          <a:p>
            <a:pPr lvl="1">
              <a:buNone/>
            </a:pP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ListNode</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node_num</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lvl="1">
              <a:buNone/>
            </a:pPr>
            <a:r>
              <a:rPr lang="en-US" altLang="zh-CN" dirty="0">
                <a:solidFill>
                  <a:srgbClr val="007434"/>
                </a:solidFill>
                <a:latin typeface="Courier New" panose="02070309020205020404" pitchFamily="49" charset="0"/>
                <a:cs typeface="Courier New" panose="02070309020205020404" pitchFamily="49" charset="0"/>
              </a:rPr>
              <a:t>//</a:t>
            </a:r>
            <a:r>
              <a:rPr lang="zh-CN" altLang="en-US" dirty="0">
                <a:solidFill>
                  <a:srgbClr val="007434"/>
                </a:solidFill>
                <a:latin typeface="Courier New" panose="02070309020205020404" pitchFamily="49" charset="0"/>
                <a:cs typeface="Courier New" panose="02070309020205020404" pitchFamily="49" charset="0"/>
              </a:rPr>
              <a:t>构造函数代码略</a:t>
            </a:r>
            <a:endParaRPr lang="en-US" altLang="zh-CN" dirty="0">
              <a:solidFill>
                <a:srgbClr val="007434"/>
              </a:solidFill>
            </a:endParaRPr>
          </a:p>
          <a:p>
            <a:r>
              <a:rPr lang="zh-CN" altLang="en-US" dirty="0"/>
              <a:t>头指针、尾指针均指向该对象</a:t>
            </a:r>
            <a:endParaRPr lang="en-US" altLang="zh-CN" dirty="0"/>
          </a:p>
          <a:p>
            <a:pPr lvl="1">
              <a:buNone/>
            </a:pP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dirty="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*head = &amp;</a:t>
            </a:r>
            <a:r>
              <a:rPr lang="en-US" altLang="zh-CN" b="1" dirty="0" err="1">
                <a:latin typeface="Courier New" panose="02070309020205020404" pitchFamily="49" charset="0"/>
                <a:cs typeface="Courier New" panose="02070309020205020404" pitchFamily="49" charset="0"/>
              </a:rPr>
              <a:t>ListNode</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lvl="1">
              <a:buNone/>
            </a:pP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dirty="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*tail = head;</a:t>
            </a:r>
            <a:endParaRPr lang="en-US" altLang="zh-CN" b="1" dirty="0"/>
          </a:p>
          <a:p>
            <a:pPr lvl="1">
              <a:buNone/>
            </a:pPr>
            <a:endParaRPr lang="zh-CN" altLang="en-US" dirty="0"/>
          </a:p>
        </p:txBody>
      </p:sp>
      <p:pic>
        <p:nvPicPr>
          <p:cNvPr id="6" name="Picture 3"/>
          <p:cNvPicPr>
            <a:picLocks noChangeAspect="1" noChangeArrowheads="1"/>
          </p:cNvPicPr>
          <p:nvPr/>
        </p:nvPicPr>
        <p:blipFill>
          <a:blip r:embed="rId1" cstate="print"/>
          <a:srcRect/>
          <a:stretch>
            <a:fillRect/>
          </a:stretch>
        </p:blipFill>
        <p:spPr bwMode="auto">
          <a:xfrm>
            <a:off x="6719495" y="1484784"/>
            <a:ext cx="732825" cy="720080"/>
          </a:xfrm>
          <a:prstGeom prst="rect">
            <a:avLst/>
          </a:prstGeom>
          <a:noFill/>
          <a:ln w="9525">
            <a:noFill/>
            <a:miter lim="800000"/>
            <a:headEnd/>
            <a:tailEnd/>
          </a:ln>
        </p:spPr>
      </p:pic>
      <p:pic>
        <p:nvPicPr>
          <p:cNvPr id="7" name="Picture 7"/>
          <p:cNvPicPr>
            <a:picLocks noChangeAspect="1" noChangeArrowheads="1"/>
          </p:cNvPicPr>
          <p:nvPr/>
        </p:nvPicPr>
        <p:blipFill>
          <a:blip r:embed="rId2" cstate="print"/>
          <a:srcRect/>
          <a:stretch>
            <a:fillRect/>
          </a:stretch>
        </p:blipFill>
        <p:spPr bwMode="auto">
          <a:xfrm>
            <a:off x="7471437" y="1476772"/>
            <a:ext cx="688218" cy="535281"/>
          </a:xfrm>
          <a:prstGeom prst="rect">
            <a:avLst/>
          </a:prstGeom>
          <a:noFill/>
          <a:ln w="9525">
            <a:noFill/>
            <a:miter lim="800000"/>
            <a:headEnd/>
            <a:tailEnd/>
          </a:ln>
        </p:spPr>
      </p:pic>
      <p:sp>
        <p:nvSpPr>
          <p:cNvPr id="8" name="TextBox 7"/>
          <p:cNvSpPr txBox="1"/>
          <p:nvPr/>
        </p:nvSpPr>
        <p:spPr>
          <a:xfrm>
            <a:off x="8159655" y="1340768"/>
            <a:ext cx="774571" cy="369332"/>
          </a:xfrm>
          <a:prstGeom prst="rect">
            <a:avLst/>
          </a:prstGeom>
          <a:noFill/>
        </p:spPr>
        <p:txBody>
          <a:bodyPr wrap="none" rtlCol="0">
            <a:spAutoFit/>
          </a:bodyPr>
          <a:lstStyle/>
          <a:p>
            <a:r>
              <a:rPr lang="en-US" altLang="zh-CN">
                <a:solidFill>
                  <a:srgbClr val="FF0000"/>
                </a:solidFill>
              </a:rPr>
              <a:t>NULL</a:t>
            </a:r>
            <a:endParaRPr lang="zh-CN" altLang="en-US">
              <a:solidFill>
                <a:srgbClr val="FF0000"/>
              </a:solidFill>
            </a:endParaRPr>
          </a:p>
        </p:txBody>
      </p:sp>
      <p:pic>
        <p:nvPicPr>
          <p:cNvPr id="9" name="Picture 8"/>
          <p:cNvPicPr>
            <a:picLocks noChangeAspect="1" noChangeArrowheads="1"/>
          </p:cNvPicPr>
          <p:nvPr/>
        </p:nvPicPr>
        <p:blipFill>
          <a:blip r:embed="rId3" cstate="print"/>
          <a:srcRect/>
          <a:stretch>
            <a:fillRect/>
          </a:stretch>
        </p:blipFill>
        <p:spPr bwMode="auto">
          <a:xfrm>
            <a:off x="5436096" y="1484783"/>
            <a:ext cx="1200150" cy="371475"/>
          </a:xfrm>
          <a:prstGeom prst="rect">
            <a:avLst/>
          </a:prstGeom>
          <a:noFill/>
          <a:ln w="9525">
            <a:noFill/>
            <a:miter lim="800000"/>
            <a:headEnd/>
            <a:tailEnd/>
          </a:ln>
        </p:spPr>
      </p:pic>
      <p:pic>
        <p:nvPicPr>
          <p:cNvPr id="10" name="Picture 9"/>
          <p:cNvPicPr>
            <a:picLocks noChangeAspect="1" noChangeArrowheads="1"/>
          </p:cNvPicPr>
          <p:nvPr/>
        </p:nvPicPr>
        <p:blipFill>
          <a:blip r:embed="rId4" cstate="print"/>
          <a:srcRect/>
          <a:stretch>
            <a:fillRect/>
          </a:stretch>
        </p:blipFill>
        <p:spPr bwMode="auto">
          <a:xfrm>
            <a:off x="6359455" y="2204864"/>
            <a:ext cx="733425" cy="838200"/>
          </a:xfrm>
          <a:prstGeom prst="rect">
            <a:avLst/>
          </a:prstGeom>
          <a:noFill/>
          <a:ln w="9525">
            <a:noFill/>
            <a:miter lim="800000"/>
            <a:headEnd/>
            <a:tailEnd/>
          </a:ln>
        </p:spPr>
      </p:pic>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5" name="矩形 14">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遍历链表、显示链表数据</a:t>
            </a:r>
            <a:endParaRPr lang="en-US" altLang="zh-CN" dirty="0"/>
          </a:p>
        </p:txBody>
      </p:sp>
      <p:sp>
        <p:nvSpPr>
          <p:cNvPr id="3" name="内容占位符 2"/>
          <p:cNvSpPr>
            <a:spLocks noGrp="1"/>
          </p:cNvSpPr>
          <p:nvPr>
            <p:ph idx="1"/>
          </p:nvPr>
        </p:nvSpPr>
        <p:spPr/>
        <p:txBody>
          <a:bodyPr/>
          <a:lstStyle/>
          <a:p>
            <a:r>
              <a:rPr lang="zh-CN" altLang="en-US" dirty="0"/>
              <a:t>建立临时指针</a:t>
            </a:r>
            <a:endParaRPr lang="en-US" altLang="zh-CN" dirty="0"/>
          </a:p>
          <a:p>
            <a:pPr lvl="1">
              <a:buNone/>
            </a:pP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curr</a:t>
            </a:r>
            <a:r>
              <a:rPr lang="en-US" altLang="zh-CN" b="1" dirty="0">
                <a:latin typeface="Courier New" panose="02070309020205020404" pitchFamily="49" charset="0"/>
                <a:cs typeface="Courier New" panose="02070309020205020404" pitchFamily="49" charset="0"/>
              </a:rPr>
              <a:t> = head;</a:t>
            </a:r>
            <a:endParaRPr lang="en-US" altLang="zh-CN" b="1" dirty="0">
              <a:latin typeface="Courier New" panose="02070309020205020404" pitchFamily="49" charset="0"/>
              <a:cs typeface="Courier New" panose="02070309020205020404" pitchFamily="49" charset="0"/>
            </a:endParaRPr>
          </a:p>
          <a:p>
            <a:r>
              <a:rPr lang="zh-CN" altLang="en-US" dirty="0"/>
              <a:t>通过循环，由头指针所指地址，移动到尾指针所指地址，每移动到一个节点</a:t>
            </a:r>
            <a:r>
              <a:rPr lang="zh-CN" altLang="en-US" dirty="0">
                <a:latin typeface="Courier New" panose="02070309020205020404" pitchFamily="49" charset="0"/>
                <a:cs typeface="Courier New" panose="02070309020205020404" pitchFamily="49" charset="0"/>
              </a:rPr>
              <a:t>访问该节点保存的数据</a:t>
            </a:r>
            <a:endParaRPr lang="en-US" altLang="zh-CN" dirty="0">
              <a:latin typeface="Courier New" panose="02070309020205020404" pitchFamily="49" charset="0"/>
              <a:cs typeface="Courier New" panose="02070309020205020404" pitchFamily="49" charset="0"/>
            </a:endParaRPr>
          </a:p>
          <a:p>
            <a:pPr lvl="1">
              <a:buNone/>
            </a:pPr>
            <a:r>
              <a:rPr lang="en-US" altLang="zh-CN" b="1" dirty="0">
                <a:solidFill>
                  <a:srgbClr val="0000FF"/>
                </a:solidFill>
                <a:latin typeface="Courier New" panose="02070309020205020404" pitchFamily="49" charset="0"/>
                <a:cs typeface="Courier New" panose="02070309020205020404" pitchFamily="49" charset="0"/>
              </a:rPr>
              <a:t>while</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curr</a:t>
            </a:r>
            <a:r>
              <a:rPr lang="en-US" altLang="zh-CN" b="1" dirty="0">
                <a:latin typeface="Courier New" panose="02070309020205020404" pitchFamily="49" charset="0"/>
                <a:cs typeface="Courier New" panose="02070309020205020404" pitchFamily="49" charset="0"/>
              </a:rPr>
              <a:t> != NULL) {</a:t>
            </a:r>
            <a:endParaRPr lang="en-US" altLang="zh-CN" b="1" dirty="0">
              <a:latin typeface="Courier New" panose="02070309020205020404" pitchFamily="49" charset="0"/>
              <a:cs typeface="Courier New" panose="02070309020205020404" pitchFamily="49" charset="0"/>
            </a:endParaRPr>
          </a:p>
          <a:p>
            <a:pPr lvl="1">
              <a:buNone/>
            </a:pP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cout</a:t>
            </a:r>
            <a:r>
              <a:rPr lang="en-US" altLang="zh-CN" b="1" dirty="0">
                <a:latin typeface="Courier New" panose="02070309020205020404" pitchFamily="49" charset="0"/>
                <a:cs typeface="Courier New" panose="02070309020205020404" pitchFamily="49" charset="0"/>
              </a:rPr>
              <a:t> &lt;&lt; </a:t>
            </a:r>
            <a:r>
              <a:rPr lang="en-US" altLang="zh-CN" b="1" dirty="0" err="1">
                <a:latin typeface="Courier New" panose="02070309020205020404" pitchFamily="49" charset="0"/>
                <a:cs typeface="Courier New" panose="02070309020205020404" pitchFamily="49" charset="0"/>
              </a:rPr>
              <a:t>curr</a:t>
            </a:r>
            <a:r>
              <a:rPr lang="en-US" altLang="zh-CN" b="1" dirty="0">
                <a:latin typeface="Courier New" panose="02070309020205020404" pitchFamily="49" charset="0"/>
                <a:cs typeface="Courier New" panose="02070309020205020404" pitchFamily="49" charset="0"/>
              </a:rPr>
              <a:t>-&gt;num;</a:t>
            </a:r>
            <a:r>
              <a:rPr lang="en-US" altLang="zh-CN" b="1" dirty="0">
                <a:solidFill>
                  <a:srgbClr val="00B050"/>
                </a:solidFill>
                <a:latin typeface="Courier New" panose="02070309020205020404" pitchFamily="49" charset="0"/>
                <a:cs typeface="Courier New" panose="02070309020205020404" pitchFamily="49" charset="0"/>
              </a:rPr>
              <a:t>//</a:t>
            </a:r>
            <a:r>
              <a:rPr lang="zh-CN" altLang="en-US" b="1" dirty="0">
                <a:solidFill>
                  <a:srgbClr val="00B050"/>
                </a:solidFill>
                <a:latin typeface="Courier New" panose="02070309020205020404" pitchFamily="49" charset="0"/>
                <a:cs typeface="Courier New" panose="02070309020205020404" pitchFamily="49" charset="0"/>
              </a:rPr>
              <a:t>访问数据</a:t>
            </a:r>
            <a:endParaRPr lang="zh-CN" altLang="en-US" b="1" dirty="0">
              <a:solidFill>
                <a:srgbClr val="00B050"/>
              </a:solidFill>
              <a:latin typeface="Courier New" panose="02070309020205020404" pitchFamily="49" charset="0"/>
              <a:cs typeface="Courier New" panose="02070309020205020404" pitchFamily="49" charset="0"/>
            </a:endParaRPr>
          </a:p>
          <a:p>
            <a:pPr lvl="1">
              <a:buNone/>
            </a:pPr>
            <a:r>
              <a:rPr lang="zh-CN" altLang="en-US"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curr</a:t>
            </a:r>
            <a:r>
              <a:rPr lang="en-US" altLang="zh-CN" b="1" dirty="0">
                <a:latin typeface="Courier New" panose="02070309020205020404" pitchFamily="49" charset="0"/>
                <a:cs typeface="Courier New" panose="02070309020205020404" pitchFamily="49" charset="0"/>
              </a:rPr>
              <a:t> = </a:t>
            </a:r>
            <a:r>
              <a:rPr lang="en-US" altLang="zh-CN" b="1" dirty="0" err="1">
                <a:latin typeface="Courier New" panose="02070309020205020404" pitchFamily="49" charset="0"/>
                <a:cs typeface="Courier New" panose="02070309020205020404" pitchFamily="49" charset="0"/>
              </a:rPr>
              <a:t>curr</a:t>
            </a:r>
            <a:r>
              <a:rPr lang="en-US" altLang="zh-CN" b="1" dirty="0">
                <a:latin typeface="Courier New" panose="02070309020205020404" pitchFamily="49" charset="0"/>
                <a:cs typeface="Courier New" panose="02070309020205020404" pitchFamily="49" charset="0"/>
              </a:rPr>
              <a:t>-&gt;next;</a:t>
            </a:r>
            <a:r>
              <a:rPr lang="en-US" altLang="zh-CN" b="1" dirty="0">
                <a:solidFill>
                  <a:srgbClr val="00B050"/>
                </a:solidFill>
                <a:latin typeface="Courier New" panose="02070309020205020404" pitchFamily="49" charset="0"/>
                <a:cs typeface="Courier New" panose="02070309020205020404" pitchFamily="49" charset="0"/>
              </a:rPr>
              <a:t>//</a:t>
            </a:r>
            <a:r>
              <a:rPr lang="zh-CN" altLang="en-US" b="1" dirty="0">
                <a:solidFill>
                  <a:srgbClr val="00B050"/>
                </a:solidFill>
                <a:latin typeface="Courier New" panose="02070309020205020404" pitchFamily="49" charset="0"/>
                <a:cs typeface="Courier New" panose="02070309020205020404" pitchFamily="49" charset="0"/>
              </a:rPr>
              <a:t>移动到下一个</a:t>
            </a:r>
            <a:endParaRPr lang="zh-CN" altLang="en-US" b="1" dirty="0">
              <a:solidFill>
                <a:srgbClr val="00B050"/>
              </a:solidFill>
              <a:latin typeface="Courier New" panose="02070309020205020404" pitchFamily="49" charset="0"/>
              <a:cs typeface="Courier New" panose="02070309020205020404" pitchFamily="49" charset="0"/>
            </a:endParaRPr>
          </a:p>
          <a:p>
            <a:pPr lvl="1">
              <a:buNone/>
            </a:pPr>
            <a:r>
              <a:rPr lang="en-US" altLang="zh-CN" b="1" dirty="0">
                <a:latin typeface="Courier New" panose="02070309020205020404" pitchFamily="49" charset="0"/>
                <a:cs typeface="Courier New" panose="02070309020205020404" pitchFamily="49" charset="0"/>
              </a:rPr>
              <a:t>}</a:t>
            </a:r>
            <a:endParaRPr lang="zh-CN" altLang="en-US" b="1"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插入链表节点</a:t>
            </a:r>
            <a:endParaRPr lang="zh-CN" altLang="en-US" dirty="0"/>
          </a:p>
        </p:txBody>
      </p:sp>
      <p:pic>
        <p:nvPicPr>
          <p:cNvPr id="6" name="Picture 2"/>
          <p:cNvPicPr>
            <a:picLocks noChangeAspect="1" noChangeArrowheads="1"/>
          </p:cNvPicPr>
          <p:nvPr/>
        </p:nvPicPr>
        <p:blipFill>
          <a:blip r:embed="rId1" cstate="print"/>
          <a:srcRect/>
          <a:stretch>
            <a:fillRect/>
          </a:stretch>
        </p:blipFill>
        <p:spPr bwMode="auto">
          <a:xfrm>
            <a:off x="1112937" y="2021900"/>
            <a:ext cx="6972300" cy="1133475"/>
          </a:xfrm>
          <a:prstGeom prst="rect">
            <a:avLst/>
          </a:prstGeom>
          <a:noFill/>
          <a:ln w="9525">
            <a:noFill/>
            <a:miter lim="800000"/>
            <a:headEnd/>
            <a:tailEnd/>
          </a:ln>
          <a:effectLst/>
        </p:spPr>
      </p:pic>
      <p:pic>
        <p:nvPicPr>
          <p:cNvPr id="7" name="Picture 8"/>
          <p:cNvPicPr>
            <a:picLocks noChangeAspect="1" noChangeArrowheads="1"/>
          </p:cNvPicPr>
          <p:nvPr/>
        </p:nvPicPr>
        <p:blipFill>
          <a:blip r:embed="rId2" cstate="print"/>
          <a:srcRect/>
          <a:stretch>
            <a:fillRect/>
          </a:stretch>
        </p:blipFill>
        <p:spPr bwMode="auto">
          <a:xfrm>
            <a:off x="179512" y="5022304"/>
            <a:ext cx="8867775" cy="1143000"/>
          </a:xfrm>
          <a:prstGeom prst="rect">
            <a:avLst/>
          </a:prstGeom>
          <a:noFill/>
          <a:ln w="9525">
            <a:noFill/>
            <a:miter lim="800000"/>
            <a:headEnd/>
            <a:tailEnd/>
          </a:ln>
          <a:effectLst/>
        </p:spPr>
      </p:pic>
      <p:pic>
        <p:nvPicPr>
          <p:cNvPr id="8" name="Picture 9"/>
          <p:cNvPicPr>
            <a:picLocks noChangeAspect="1" noChangeArrowheads="1"/>
          </p:cNvPicPr>
          <p:nvPr/>
        </p:nvPicPr>
        <p:blipFill>
          <a:blip r:embed="rId3" cstate="print"/>
          <a:srcRect/>
          <a:stretch>
            <a:fillRect/>
          </a:stretch>
        </p:blipFill>
        <p:spPr bwMode="auto">
          <a:xfrm>
            <a:off x="2613135" y="4522230"/>
            <a:ext cx="2524125" cy="361950"/>
          </a:xfrm>
          <a:prstGeom prst="rect">
            <a:avLst/>
          </a:prstGeom>
          <a:noFill/>
          <a:ln w="9525">
            <a:noFill/>
            <a:miter lim="800000"/>
            <a:headEnd/>
            <a:tailEnd/>
          </a:ln>
          <a:effectLst/>
        </p:spPr>
      </p:pic>
      <p:pic>
        <p:nvPicPr>
          <p:cNvPr id="9" name="图片 8" descr="紫色箭头1.png"/>
          <p:cNvPicPr>
            <a:picLocks noChangeAspect="1"/>
          </p:cNvPicPr>
          <p:nvPr/>
        </p:nvPicPr>
        <p:blipFill>
          <a:blip r:embed="rId4" cstate="print"/>
          <a:stretch>
            <a:fillRect/>
          </a:stretch>
        </p:blipFill>
        <p:spPr>
          <a:xfrm>
            <a:off x="5256341" y="3136393"/>
            <a:ext cx="825397" cy="457143"/>
          </a:xfrm>
          <a:prstGeom prst="rect">
            <a:avLst/>
          </a:prstGeom>
        </p:spPr>
      </p:pic>
      <p:pic>
        <p:nvPicPr>
          <p:cNvPr id="10" name="Picture 2"/>
          <p:cNvPicPr>
            <a:picLocks noChangeAspect="1" noChangeArrowheads="1"/>
          </p:cNvPicPr>
          <p:nvPr/>
        </p:nvPicPr>
        <p:blipFill>
          <a:blip r:embed="rId5" cstate="print"/>
          <a:srcRect/>
          <a:stretch>
            <a:fillRect/>
          </a:stretch>
        </p:blipFill>
        <p:spPr bwMode="auto">
          <a:xfrm>
            <a:off x="3160841" y="3408470"/>
            <a:ext cx="2095500" cy="1076325"/>
          </a:xfrm>
          <a:prstGeom prst="rect">
            <a:avLst/>
          </a:prstGeom>
          <a:noFill/>
          <a:ln w="9525">
            <a:noFill/>
            <a:miter lim="800000"/>
            <a:headEnd/>
            <a:tailEnd/>
          </a:ln>
          <a:effectLst/>
        </p:spPr>
      </p:pic>
      <p:pic>
        <p:nvPicPr>
          <p:cNvPr id="11" name="Picture 3"/>
          <p:cNvPicPr>
            <a:picLocks noChangeAspect="1" noChangeArrowheads="1"/>
          </p:cNvPicPr>
          <p:nvPr/>
        </p:nvPicPr>
        <p:blipFill>
          <a:blip r:embed="rId6" cstate="print"/>
          <a:srcRect/>
          <a:stretch>
            <a:fillRect/>
          </a:stretch>
        </p:blipFill>
        <p:spPr bwMode="auto">
          <a:xfrm>
            <a:off x="5327774" y="3368108"/>
            <a:ext cx="642938" cy="439737"/>
          </a:xfrm>
          <a:prstGeom prst="rect">
            <a:avLst/>
          </a:prstGeom>
          <a:noFill/>
          <a:ln w="9525">
            <a:miter lim="800000"/>
            <a:headEnd/>
            <a:tailEnd/>
          </a:ln>
          <a:effectLst/>
        </p:spPr>
      </p:pic>
      <p:pic>
        <p:nvPicPr>
          <p:cNvPr id="12" name="图片 11" descr="红色十叉.png"/>
          <p:cNvPicPr>
            <a:picLocks noChangeAspect="1"/>
          </p:cNvPicPr>
          <p:nvPr/>
        </p:nvPicPr>
        <p:blipFill>
          <a:blip r:embed="rId7" cstate="print"/>
          <a:stretch>
            <a:fillRect/>
          </a:stretch>
        </p:blipFill>
        <p:spPr>
          <a:xfrm>
            <a:off x="4470523" y="2379090"/>
            <a:ext cx="520635" cy="520635"/>
          </a:xfrm>
          <a:prstGeom prst="rect">
            <a:avLst/>
          </a:prstGeom>
        </p:spPr>
      </p:pic>
      <p:pic>
        <p:nvPicPr>
          <p:cNvPr id="3075" name="Picture 3"/>
          <p:cNvPicPr>
            <a:picLocks noChangeAspect="1" noChangeArrowheads="1"/>
          </p:cNvPicPr>
          <p:nvPr/>
        </p:nvPicPr>
        <p:blipFill>
          <a:blip r:embed="rId8" cstate="print"/>
          <a:srcRect/>
          <a:stretch>
            <a:fillRect/>
          </a:stretch>
        </p:blipFill>
        <p:spPr bwMode="auto">
          <a:xfrm>
            <a:off x="1112400" y="2023200"/>
            <a:ext cx="7048500" cy="1143000"/>
          </a:xfrm>
          <a:prstGeom prst="rect">
            <a:avLst/>
          </a:prstGeom>
          <a:noFill/>
          <a:ln w="9525">
            <a:noFill/>
            <a:miter lim="800000"/>
            <a:headEnd/>
            <a:tailEnd/>
          </a:ln>
        </p:spPr>
      </p:pic>
      <p:pic>
        <p:nvPicPr>
          <p:cNvPr id="16" name="图片 15" descr="紫色箭头2.png"/>
          <p:cNvPicPr>
            <a:picLocks noChangeAspect="1"/>
          </p:cNvPicPr>
          <p:nvPr/>
        </p:nvPicPr>
        <p:blipFill>
          <a:blip r:embed="rId9" cstate="print"/>
          <a:stretch>
            <a:fillRect/>
          </a:stretch>
        </p:blipFill>
        <p:spPr>
          <a:xfrm>
            <a:off x="2756011" y="2950594"/>
            <a:ext cx="1030131" cy="825397"/>
          </a:xfrm>
          <a:prstGeom prst="rect">
            <a:avLst/>
          </a:prstGeom>
        </p:spPr>
      </p:pic>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7" name="矩形 1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8" name="矩形 17">
            <a:hlinkClick r:id="rId10"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circle(in)">
                                      <p:cBhvr>
                                        <p:cTn id="26" dur="20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edge">
                                      <p:cBhvr>
                                        <p:cTn id="31" dur="2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linds(horizontal)">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5"/>
            <a:ext cx="8229600" cy="1152128"/>
          </a:xfrm>
        </p:spPr>
        <p:txBody>
          <a:bodyPr/>
          <a:lstStyle/>
          <a:p>
            <a:r>
              <a:rPr lang="zh-CN" altLang="en-US" dirty="0"/>
              <a:t>节点插入成员函数</a:t>
            </a:r>
            <a:endParaRPr lang="en-US" altLang="zh-CN" dirty="0"/>
          </a:p>
          <a:p>
            <a:pPr lvl="1"/>
            <a:r>
              <a:rPr lang="zh-CN" altLang="en-US" dirty="0"/>
              <a:t>实现链表节点的有序插入（由小到大）</a:t>
            </a:r>
            <a:endParaRPr lang="en-US" altLang="zh-CN" dirty="0"/>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endParaRPr lang="zh-CN" altLang="en-US" sz="2000" b="1" dirty="0">
              <a:latin typeface="Courier New" panose="02070309020205020404" pitchFamily="49" charset="0"/>
              <a:cs typeface="Courier New" panose="02070309020205020404" pitchFamily="49" charset="0"/>
            </a:endParaRPr>
          </a:p>
        </p:txBody>
      </p:sp>
      <p:sp>
        <p:nvSpPr>
          <p:cNvPr id="6" name="矩形 5"/>
          <p:cNvSpPr/>
          <p:nvPr/>
        </p:nvSpPr>
        <p:spPr>
          <a:xfrm>
            <a:off x="251520" y="2276873"/>
            <a:ext cx="8435280" cy="2862322"/>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List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::Insert(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new</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建立并初始化待插入节点</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(head == NULL)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链表头指针为空，即链表未建立</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head = tail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1"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第七章 类和对象</a:t>
            </a:r>
            <a:endParaRPr lang="zh-CN" altLang="en-US" dirty="0"/>
          </a:p>
        </p:txBody>
      </p:sp>
      <p:sp>
        <p:nvSpPr>
          <p:cNvPr id="3078" name="TextBox 8"/>
          <p:cNvSpPr txBox="1">
            <a:spLocks noChangeArrowheads="1"/>
          </p:cNvSpPr>
          <p:nvPr/>
        </p:nvSpPr>
        <p:spPr bwMode="auto">
          <a:xfrm>
            <a:off x="5796136" y="895350"/>
            <a:ext cx="3199915" cy="461665"/>
          </a:xfrm>
          <a:prstGeom prst="rect">
            <a:avLst/>
          </a:prstGeom>
          <a:noFill/>
          <a:ln w="9525">
            <a:noFill/>
            <a:miter lim="800000"/>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a:t>
            </a:r>
            <a:r>
              <a:rPr lang="zh-CN" altLang="en-US" sz="2400" dirty="0">
                <a:solidFill>
                  <a:schemeClr val="bg1"/>
                </a:solidFill>
                <a:latin typeface="华文琥珀" pitchFamily="2" charset="-122"/>
                <a:ea typeface="华文琥珀" pitchFamily="2" charset="-122"/>
              </a:rPr>
              <a:t>程序设计</a:t>
            </a:r>
            <a:endParaRPr lang="zh-CN" altLang="en-US" sz="2400" dirty="0">
              <a:solidFill>
                <a:schemeClr val="bg1"/>
              </a:solidFill>
              <a:latin typeface="华文琥珀" pitchFamily="2" charset="-122"/>
              <a:ea typeface="华文琥珀" pitchFamily="2" charset="-122"/>
            </a:endParaRPr>
          </a:p>
        </p:txBody>
      </p:sp>
      <p:sp>
        <p:nvSpPr>
          <p:cNvPr id="11" name="副标题 8"/>
          <p:cNvSpPr>
            <a:spLocks noGrp="1"/>
          </p:cNvSpPr>
          <p:nvPr>
            <p:ph type="subTitle" idx="1"/>
          </p:nvPr>
        </p:nvSpPr>
        <p:spPr>
          <a:xfrm>
            <a:off x="714375" y="4000500"/>
            <a:ext cx="7715250" cy="1928813"/>
          </a:xfrm>
        </p:spPr>
        <p:txBody>
          <a:bodyPr/>
          <a:lstStyle/>
          <a:p>
            <a:pPr indent="2510155" algn="l"/>
            <a:r>
              <a:rPr lang="zh-CN" altLang="en-US" sz="2000" dirty="0"/>
              <a:t>主讲： 刘晓光   张海威</a:t>
            </a:r>
            <a:endParaRPr lang="en-US" altLang="zh-CN" sz="2000" dirty="0"/>
          </a:p>
          <a:p>
            <a:pPr indent="3319780" algn="l"/>
            <a:r>
              <a:rPr lang="zh-CN" altLang="en-US" sz="2000" dirty="0"/>
              <a:t>张    莹   殷爱茹</a:t>
            </a:r>
            <a:endParaRPr lang="en-US" altLang="zh-CN" sz="2000" dirty="0"/>
          </a:p>
          <a:p>
            <a:pPr indent="3319780" algn="l"/>
            <a:r>
              <a:rPr lang="zh-CN" altLang="en-US" sz="2000" dirty="0"/>
              <a:t>沈    玮   宋春瑶</a:t>
            </a:r>
            <a:endParaRPr lang="en-US" altLang="zh-CN" sz="2000" dirty="0"/>
          </a:p>
          <a:p>
            <a:pPr indent="3319780" algn="l"/>
            <a:r>
              <a:rPr lang="zh-CN" altLang="en-US" sz="2000" dirty="0"/>
              <a:t>李雨森   卢少平</a:t>
            </a:r>
            <a:endParaRPr lang="zh-CN" altLang="en-US" sz="2000" dirty="0"/>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advTm="7227"/>
    </mc:Choice>
    <mc:Fallback>
      <p:transition spd="slow" advTm="722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a:t>
            </a:r>
            <a:endParaRPr lang="zh-CN" altLang="en-US" dirty="0"/>
          </a:p>
        </p:txBody>
      </p:sp>
      <p:sp>
        <p:nvSpPr>
          <p:cNvPr id="3" name="内容占位符 2"/>
          <p:cNvSpPr>
            <a:spLocks noGrp="1"/>
          </p:cNvSpPr>
          <p:nvPr>
            <p:ph idx="1"/>
          </p:nvPr>
        </p:nvSpPr>
        <p:spPr>
          <a:xfrm>
            <a:off x="457200" y="1916832"/>
            <a:ext cx="8153400" cy="4441126"/>
          </a:xfrm>
        </p:spPr>
        <p:txBody>
          <a:bodyPr/>
          <a:lstStyle/>
          <a:p>
            <a:r>
              <a:rPr lang="zh-CN" altLang="en-US" dirty="0"/>
              <a:t>成员变量</a:t>
            </a:r>
            <a:endParaRPr lang="en-US" altLang="zh-CN" dirty="0"/>
          </a:p>
          <a:p>
            <a:pPr lvl="1"/>
            <a:r>
              <a:rPr lang="zh-CN" altLang="en-US" dirty="0"/>
              <a:t>类的数据成员</a:t>
            </a:r>
            <a:endParaRPr lang="en-US" altLang="zh-CN" dirty="0"/>
          </a:p>
          <a:p>
            <a:pPr lvl="1"/>
            <a:r>
              <a:rPr lang="zh-CN" altLang="en-US" dirty="0"/>
              <a:t>代表该类对象含有的数据（描述属性）</a:t>
            </a:r>
            <a:endParaRPr lang="en-US" altLang="zh-CN" dirty="0"/>
          </a:p>
          <a:p>
            <a:pPr lvl="1"/>
            <a:r>
              <a:rPr lang="zh-CN" altLang="en-US" dirty="0"/>
              <a:t>包括普通变量、数组、指针、结构、类对象等</a:t>
            </a:r>
            <a:endParaRPr lang="en-US" altLang="zh-CN" dirty="0"/>
          </a:p>
          <a:p>
            <a:r>
              <a:rPr lang="zh-CN" altLang="en-US" dirty="0"/>
              <a:t>成员函数</a:t>
            </a:r>
            <a:endParaRPr lang="en-US" altLang="zh-CN" dirty="0"/>
          </a:p>
          <a:p>
            <a:pPr lvl="1"/>
            <a:r>
              <a:rPr lang="zh-CN" altLang="en-US" dirty="0"/>
              <a:t>即函数成员，对该类对象所含数据进行操作的方法</a:t>
            </a:r>
            <a:endParaRPr lang="en-US" altLang="zh-CN" dirty="0"/>
          </a:p>
          <a:p>
            <a:pPr lvl="1"/>
            <a:r>
              <a:rPr lang="zh-CN" altLang="en-US" dirty="0"/>
              <a:t>既可放于类定义的花括号之中，也可按类外定义方式放于之外（但要求类体内必须有其函数原型，且类定义外函数说明的前面必须用“&lt;类名&gt;::”来限定）</a:t>
            </a:r>
            <a:endParaRPr lang="en-US" altLang="zh-CN" dirty="0"/>
          </a:p>
          <a:p>
            <a:pPr lvl="1"/>
            <a:r>
              <a:rPr lang="zh-CN" altLang="en-US" dirty="0"/>
              <a:t>凡在类体中定义的函数成员均隐含为</a:t>
            </a:r>
            <a:r>
              <a:rPr lang="zh-CN" altLang="en-US" dirty="0">
                <a:solidFill>
                  <a:srgbClr val="FF0000"/>
                </a:solidFill>
              </a:rPr>
              <a:t>内联</a:t>
            </a:r>
            <a:r>
              <a:rPr lang="zh-CN" altLang="en-US" dirty="0"/>
              <a:t>函数</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127837"/>
    </mc:Choice>
    <mc:Fallback>
      <p:transition spd="slow" advTm="127837"/>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55576" y="1052736"/>
            <a:ext cx="8640960" cy="5016758"/>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else</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&lt;head-&gt;num)</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当前数据小于链表头结点保存的数据</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 = head;</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head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为什么</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return</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&gt;tail-&gt;num)</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当前数据大于链表尾结点保存的数据</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tail-&gt;next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tail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755576" y="1166843"/>
            <a:ext cx="8136904" cy="4401205"/>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head;</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 != NULL)</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寻找合适的插入位置</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pt-B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pt-B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((curr-&gt;num &lt;= </a:t>
            </a:r>
            <a:r>
              <a:rPr lang="pt-B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pt-B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&amp;&amp; (curr-&gt;next-&gt;num&gt;</a:t>
            </a:r>
            <a:r>
              <a:rPr lang="pt-B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pt-B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pt-B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//end while</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//end else</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//end function</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000125"/>
            <a:ext cx="8229600" cy="714375"/>
          </a:xfrm>
        </p:spPr>
        <p:txBody>
          <a:bodyPr/>
          <a:lstStyle/>
          <a:p>
            <a:r>
              <a:rPr lang="zh-CN" altLang="en-US" dirty="0"/>
              <a:t>插入节点过程</a:t>
            </a:r>
            <a:endParaRPr lang="zh-CN" altLang="en-US" dirty="0"/>
          </a:p>
        </p:txBody>
      </p:sp>
      <p:pic>
        <p:nvPicPr>
          <p:cNvPr id="4098" name="Picture 2"/>
          <p:cNvPicPr>
            <a:picLocks noChangeAspect="1" noChangeArrowheads="1"/>
          </p:cNvPicPr>
          <p:nvPr/>
        </p:nvPicPr>
        <p:blipFill>
          <a:blip r:embed="rId1" cstate="print"/>
          <a:srcRect/>
          <a:stretch>
            <a:fillRect/>
          </a:stretch>
        </p:blipFill>
        <p:spPr bwMode="auto">
          <a:xfrm>
            <a:off x="1686247" y="2720187"/>
            <a:ext cx="7134225" cy="1143000"/>
          </a:xfrm>
          <a:prstGeom prst="rect">
            <a:avLst/>
          </a:prstGeom>
          <a:noFill/>
          <a:ln w="9525">
            <a:noFill/>
            <a:miter lim="800000"/>
            <a:headEnd/>
            <a:tailEnd/>
          </a:ln>
        </p:spPr>
      </p:pic>
      <p:pic>
        <p:nvPicPr>
          <p:cNvPr id="7" name="Picture 3"/>
          <p:cNvPicPr>
            <a:picLocks noChangeAspect="1" noChangeArrowheads="1"/>
          </p:cNvPicPr>
          <p:nvPr/>
        </p:nvPicPr>
        <p:blipFill>
          <a:blip r:embed="rId2" cstate="print"/>
          <a:srcRect/>
          <a:stretch>
            <a:fillRect/>
          </a:stretch>
        </p:blipFill>
        <p:spPr bwMode="auto">
          <a:xfrm>
            <a:off x="467544" y="2783067"/>
            <a:ext cx="1200150" cy="3714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1333153" y="3863187"/>
            <a:ext cx="790575" cy="800100"/>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3779912" y="5303347"/>
            <a:ext cx="2095500" cy="1076325"/>
          </a:xfrm>
          <a:prstGeom prst="rect">
            <a:avLst/>
          </a:prstGeom>
          <a:noFill/>
          <a:ln w="9525">
            <a:noFill/>
            <a:miter lim="800000"/>
            <a:headEnd/>
            <a:tailEnd/>
          </a:ln>
        </p:spPr>
      </p:pic>
      <p:pic>
        <p:nvPicPr>
          <p:cNvPr id="22" name="Picture 15"/>
          <p:cNvPicPr>
            <a:picLocks noChangeAspect="1" noChangeArrowheads="1"/>
          </p:cNvPicPr>
          <p:nvPr/>
        </p:nvPicPr>
        <p:blipFill>
          <a:blip r:embed="rId5" cstate="print"/>
          <a:srcRect/>
          <a:stretch>
            <a:fillRect/>
          </a:stretch>
        </p:blipFill>
        <p:spPr bwMode="auto">
          <a:xfrm>
            <a:off x="6007100" y="5226403"/>
            <a:ext cx="635000" cy="431800"/>
          </a:xfrm>
          <a:prstGeom prst="rect">
            <a:avLst/>
          </a:prstGeom>
          <a:noFill/>
          <a:ln w="9525">
            <a:noFill/>
            <a:miter lim="800000"/>
            <a:headEnd/>
            <a:tailEnd/>
          </a:ln>
          <a:effectLst/>
        </p:spPr>
      </p:pic>
      <p:pic>
        <p:nvPicPr>
          <p:cNvPr id="12" name="Picture 3"/>
          <p:cNvPicPr>
            <a:picLocks noChangeAspect="1" noChangeArrowheads="1"/>
          </p:cNvPicPr>
          <p:nvPr/>
        </p:nvPicPr>
        <p:blipFill>
          <a:blip r:embed="rId3" cstate="print"/>
          <a:srcRect/>
          <a:stretch>
            <a:fillRect/>
          </a:stretch>
        </p:blipFill>
        <p:spPr bwMode="auto">
          <a:xfrm>
            <a:off x="3347864" y="3863187"/>
            <a:ext cx="790575" cy="800100"/>
          </a:xfrm>
          <a:prstGeom prst="rect">
            <a:avLst/>
          </a:prstGeom>
          <a:noFill/>
          <a:ln w="9525">
            <a:noFill/>
            <a:miter lim="800000"/>
            <a:headEnd/>
            <a:tailEnd/>
          </a:ln>
        </p:spPr>
      </p:pic>
      <p:pic>
        <p:nvPicPr>
          <p:cNvPr id="23" name="Picture 16"/>
          <p:cNvPicPr>
            <a:picLocks noChangeAspect="1" noChangeArrowheads="1"/>
          </p:cNvPicPr>
          <p:nvPr/>
        </p:nvPicPr>
        <p:blipFill>
          <a:blip r:embed="rId6" cstate="print"/>
          <a:srcRect/>
          <a:stretch>
            <a:fillRect/>
          </a:stretch>
        </p:blipFill>
        <p:spPr bwMode="auto">
          <a:xfrm>
            <a:off x="3124200" y="1772003"/>
            <a:ext cx="1651000" cy="393700"/>
          </a:xfrm>
          <a:prstGeom prst="rect">
            <a:avLst/>
          </a:prstGeom>
          <a:noFill/>
          <a:ln w="9525">
            <a:noFill/>
            <a:miter lim="800000"/>
            <a:headEnd/>
            <a:tailEnd/>
          </a:ln>
          <a:effectLst/>
        </p:spPr>
      </p:pic>
      <p:cxnSp>
        <p:nvCxnSpPr>
          <p:cNvPr id="19" name="直接箭头连接符 18"/>
          <p:cNvCxnSpPr/>
          <p:nvPr/>
        </p:nvCxnSpPr>
        <p:spPr>
          <a:xfrm rot="5400000">
            <a:off x="3960726" y="2387023"/>
            <a:ext cx="648072"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pic>
        <p:nvPicPr>
          <p:cNvPr id="24" name="Picture 17"/>
          <p:cNvPicPr>
            <a:picLocks noChangeAspect="1" noChangeArrowheads="1"/>
          </p:cNvPicPr>
          <p:nvPr/>
        </p:nvPicPr>
        <p:blipFill>
          <a:blip r:embed="rId6" cstate="print"/>
          <a:srcRect/>
          <a:stretch>
            <a:fillRect/>
          </a:stretch>
        </p:blipFill>
        <p:spPr bwMode="auto">
          <a:xfrm>
            <a:off x="5359400" y="1772003"/>
            <a:ext cx="1651000" cy="393700"/>
          </a:xfrm>
          <a:prstGeom prst="rect">
            <a:avLst/>
          </a:prstGeom>
          <a:noFill/>
          <a:ln w="9525">
            <a:noFill/>
            <a:miter lim="800000"/>
            <a:headEnd/>
            <a:tailEnd/>
          </a:ln>
          <a:effectLst/>
        </p:spPr>
      </p:pic>
      <p:cxnSp>
        <p:nvCxnSpPr>
          <p:cNvPr id="21" name="直接箭头连接符 20"/>
          <p:cNvCxnSpPr/>
          <p:nvPr/>
        </p:nvCxnSpPr>
        <p:spPr>
          <a:xfrm rot="5400000">
            <a:off x="6372994" y="2423027"/>
            <a:ext cx="576064"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pic>
        <p:nvPicPr>
          <p:cNvPr id="4106" name="Picture 10"/>
          <p:cNvPicPr>
            <a:picLocks noChangeAspect="1" noChangeArrowheads="1"/>
          </p:cNvPicPr>
          <p:nvPr/>
        </p:nvPicPr>
        <p:blipFill>
          <a:blip r:embed="rId7" cstate="print"/>
          <a:srcRect/>
          <a:stretch>
            <a:fillRect/>
          </a:stretch>
        </p:blipFill>
        <p:spPr bwMode="auto">
          <a:xfrm>
            <a:off x="1686247" y="2720203"/>
            <a:ext cx="7134225" cy="1143000"/>
          </a:xfrm>
          <a:prstGeom prst="rect">
            <a:avLst/>
          </a:prstGeom>
          <a:noFill/>
          <a:ln w="9525">
            <a:noFill/>
            <a:miter lim="800000"/>
            <a:headEnd/>
            <a:tailEnd/>
          </a:ln>
        </p:spPr>
      </p:pic>
      <p:cxnSp>
        <p:nvCxnSpPr>
          <p:cNvPr id="30" name="直接箭头连接符 29"/>
          <p:cNvCxnSpPr/>
          <p:nvPr/>
        </p:nvCxnSpPr>
        <p:spPr>
          <a:xfrm rot="5400000">
            <a:off x="3456670" y="4402453"/>
            <a:ext cx="1799406" cy="794"/>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4107" name="Picture 11"/>
          <p:cNvPicPr>
            <a:picLocks noChangeAspect="1" noChangeArrowheads="1"/>
          </p:cNvPicPr>
          <p:nvPr/>
        </p:nvPicPr>
        <p:blipFill>
          <a:blip r:embed="rId8" cstate="print"/>
          <a:srcRect/>
          <a:stretch>
            <a:fillRect/>
          </a:stretch>
        </p:blipFill>
        <p:spPr bwMode="auto">
          <a:xfrm>
            <a:off x="3780000" y="5305003"/>
            <a:ext cx="1095375" cy="1076325"/>
          </a:xfrm>
          <a:prstGeom prst="rect">
            <a:avLst/>
          </a:prstGeom>
          <a:noFill/>
          <a:ln w="9525">
            <a:noFill/>
            <a:miter lim="800000"/>
            <a:headEnd/>
            <a:tailEnd/>
          </a:ln>
        </p:spPr>
      </p:pic>
      <p:pic>
        <p:nvPicPr>
          <p:cNvPr id="4109" name="Picture 13"/>
          <p:cNvPicPr>
            <a:picLocks noChangeAspect="1" noChangeArrowheads="1"/>
          </p:cNvPicPr>
          <p:nvPr/>
        </p:nvPicPr>
        <p:blipFill>
          <a:blip r:embed="rId9" cstate="print"/>
          <a:srcRect/>
          <a:stretch>
            <a:fillRect/>
          </a:stretch>
        </p:blipFill>
        <p:spPr bwMode="auto">
          <a:xfrm>
            <a:off x="4878000" y="3863187"/>
            <a:ext cx="1872208" cy="2376264"/>
          </a:xfrm>
          <a:prstGeom prst="rect">
            <a:avLst/>
          </a:prstGeom>
          <a:noFill/>
          <a:ln w="9525">
            <a:noFill/>
            <a:miter lim="800000"/>
            <a:headEnd/>
            <a:tailEnd/>
          </a:ln>
        </p:spPr>
      </p:pic>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0" name="矩形 1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5" name="矩形 2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6" name="矩形 25">
            <a:hlinkClick r:id="rId10"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1"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10" presetID="1" presetClass="entr" presetSubtype="0" fill="hold" nodeType="withEffect">
                                  <p:stCondLst>
                                    <p:cond delay="0"/>
                                  </p:stCondLst>
                                  <p:childTnLst>
                                    <p:set>
                                      <p:cBhvr>
                                        <p:cTn id="11" dur="1" fill="hold">
                                          <p:stCondLst>
                                            <p:cond delay="0"/>
                                          </p:stCondLst>
                                        </p:cTn>
                                        <p:tgtEl>
                                          <p:spTgt spid="4099"/>
                                        </p:tgtEl>
                                        <p:attrNameLst>
                                          <p:attrName>style.visibility</p:attrName>
                                        </p:attrNameLst>
                                      </p:cBhvr>
                                      <p:to>
                                        <p:strVal val="visible"/>
                                      </p:to>
                                    </p:set>
                                  </p:childTnLst>
                                  <p:subTnLst>
                                    <p:set>
                                      <p:cBhvr override="childStyle">
                                        <p:cTn dur="1" fill="hold" display="0" masterRel="nextClick" afterEffect="1"/>
                                        <p:tgtEl>
                                          <p:spTgt spid="4099"/>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2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109"/>
                                        </p:tgtEl>
                                        <p:attrNameLst>
                                          <p:attrName>style.visibility</p:attrName>
                                        </p:attrNameLst>
                                      </p:cBhvr>
                                      <p:to>
                                        <p:strVal val="visible"/>
                                      </p:to>
                                    </p:set>
                                    <p:animEffect transition="in" filter="wipe(down)">
                                      <p:cBhvr>
                                        <p:cTn id="26" dur="500"/>
                                        <p:tgtEl>
                                          <p:spTgt spid="410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0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up)">
                                      <p:cBhvr>
                                        <p:cTn id="3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删除链表节点</a:t>
            </a:r>
            <a:endParaRPr lang="zh-CN" altLang="en-US" dirty="0"/>
          </a:p>
        </p:txBody>
      </p:sp>
      <p:pic>
        <p:nvPicPr>
          <p:cNvPr id="4099" name="Picture 3"/>
          <p:cNvPicPr>
            <a:picLocks noChangeAspect="1" noChangeArrowheads="1"/>
          </p:cNvPicPr>
          <p:nvPr/>
        </p:nvPicPr>
        <p:blipFill>
          <a:blip r:embed="rId1" cstate="print"/>
          <a:srcRect/>
          <a:stretch>
            <a:fillRect/>
          </a:stretch>
        </p:blipFill>
        <p:spPr bwMode="auto">
          <a:xfrm>
            <a:off x="2970325" y="4000347"/>
            <a:ext cx="2524125" cy="7239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2" cstate="print"/>
          <a:srcRect/>
          <a:stretch>
            <a:fillRect/>
          </a:stretch>
        </p:blipFill>
        <p:spPr bwMode="auto">
          <a:xfrm>
            <a:off x="1112937" y="4786165"/>
            <a:ext cx="6972300" cy="1133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cstate="print"/>
          <a:srcRect/>
          <a:stretch>
            <a:fillRect/>
          </a:stretch>
        </p:blipFill>
        <p:spPr bwMode="auto">
          <a:xfrm>
            <a:off x="179512" y="2204864"/>
            <a:ext cx="8867775" cy="1143000"/>
          </a:xfrm>
          <a:prstGeom prst="rect">
            <a:avLst/>
          </a:prstGeom>
          <a:noFill/>
          <a:ln w="9525">
            <a:noFill/>
            <a:miter lim="800000"/>
            <a:headEnd/>
            <a:tailEnd/>
          </a:ln>
          <a:effectLst/>
        </p:spPr>
      </p:pic>
      <p:pic>
        <p:nvPicPr>
          <p:cNvPr id="10" name="图片 9" descr="红色十叉.png"/>
          <p:cNvPicPr>
            <a:picLocks noChangeAspect="1"/>
          </p:cNvPicPr>
          <p:nvPr/>
        </p:nvPicPr>
        <p:blipFill>
          <a:blip r:embed="rId4" cstate="print"/>
          <a:stretch>
            <a:fillRect/>
          </a:stretch>
        </p:blipFill>
        <p:spPr>
          <a:xfrm>
            <a:off x="1470127" y="2562054"/>
            <a:ext cx="520635" cy="520635"/>
          </a:xfrm>
          <a:prstGeom prst="rect">
            <a:avLst/>
          </a:prstGeom>
        </p:spPr>
      </p:pic>
      <p:pic>
        <p:nvPicPr>
          <p:cNvPr id="12" name="图片 11" descr="紫色箭头3.png"/>
          <p:cNvPicPr>
            <a:picLocks noChangeAspect="1"/>
          </p:cNvPicPr>
          <p:nvPr/>
        </p:nvPicPr>
        <p:blipFill>
          <a:blip r:embed="rId5" cstate="print"/>
          <a:stretch>
            <a:fillRect/>
          </a:stretch>
        </p:blipFill>
        <p:spPr>
          <a:xfrm>
            <a:off x="684309" y="3055884"/>
            <a:ext cx="4357718" cy="863492"/>
          </a:xfrm>
          <a:prstGeom prst="rect">
            <a:avLst/>
          </a:prstGeom>
        </p:spPr>
      </p:pic>
      <p:pic>
        <p:nvPicPr>
          <p:cNvPr id="13" name="图片 12" descr="红色十叉.png"/>
          <p:cNvPicPr>
            <a:picLocks noChangeAspect="1"/>
          </p:cNvPicPr>
          <p:nvPr/>
        </p:nvPicPr>
        <p:blipFill>
          <a:blip r:embed="rId4" cstate="print"/>
          <a:stretch>
            <a:fillRect/>
          </a:stretch>
        </p:blipFill>
        <p:spPr>
          <a:xfrm>
            <a:off x="3541829" y="2562054"/>
            <a:ext cx="520635" cy="520635"/>
          </a:xfrm>
          <a:prstGeom prst="rect">
            <a:avLst/>
          </a:prstGeom>
        </p:spPr>
      </p:pic>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6" name="矩形 15">
            <a:hlinkClick r:id="rId6"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099"/>
                                        </p:tgtEl>
                                        <p:attrNameLst>
                                          <p:attrName>style.visibility</p:attrName>
                                        </p:attrNameLst>
                                      </p:cBhvr>
                                      <p:to>
                                        <p:strVal val="visible"/>
                                      </p:to>
                                    </p:set>
                                    <p:animEffect transition="in" filter="box(in)">
                                      <p:cBhvr>
                                        <p:cTn id="22" dur="500"/>
                                        <p:tgtEl>
                                          <p:spTgt spid="40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00"/>
                                        </p:tgtEl>
                                        <p:attrNameLst>
                                          <p:attrName>style.visibility</p:attrName>
                                        </p:attrNameLst>
                                      </p:cBhvr>
                                      <p:to>
                                        <p:strVal val="visible"/>
                                      </p:to>
                                    </p:set>
                                    <p:animEffect transition="in" filter="blinds(horizontal)">
                                      <p:cBhvr>
                                        <p:cTn id="2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查找链表节点</a:t>
            </a:r>
            <a:endParaRPr lang="zh-CN" altLang="en-US" dirty="0"/>
          </a:p>
        </p:txBody>
      </p:sp>
      <p:sp>
        <p:nvSpPr>
          <p:cNvPr id="3" name="内容占位符 2"/>
          <p:cNvSpPr>
            <a:spLocks noGrp="1"/>
          </p:cNvSpPr>
          <p:nvPr>
            <p:ph idx="1"/>
          </p:nvPr>
        </p:nvSpPr>
        <p:spPr/>
        <p:txBody>
          <a:bodyPr/>
          <a:lstStyle/>
          <a:p>
            <a:r>
              <a:rPr lang="zh-CN" altLang="en-US" dirty="0"/>
              <a:t>在链表节点遍历过程中，判断当前节点的数据与待查找数据是否相同，相同则输出该节点位置</a:t>
            </a:r>
            <a:endParaRPr lang="en-US" altLang="zh-CN" dirty="0"/>
          </a:p>
          <a:p>
            <a:r>
              <a:rPr lang="zh-CN" altLang="en-US" dirty="0"/>
              <a:t>遍历到达尾指针时，链表仍然没有符合要求的数据，则输出“节点未找到”</a:t>
            </a:r>
            <a:endParaRPr lang="en-US" altLang="zh-CN"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76064"/>
          </a:xfrm>
        </p:spPr>
        <p:txBody>
          <a:bodyPr/>
          <a:lstStyle/>
          <a:p>
            <a:pPr marL="0" indent="0">
              <a:buNone/>
            </a:pPr>
            <a:r>
              <a:rPr lang="zh-CN" altLang="en-US" dirty="0"/>
              <a:t>主函数中进行链表的创建以及对链表进行各类操作</a:t>
            </a:r>
            <a:endParaRPr lang="en-US" altLang="zh-CN" dirty="0"/>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dirty="0">
                <a:latin typeface="Courier New" panose="02070309020205020404" pitchFamily="49" charset="0"/>
                <a:cs typeface="Courier New" panose="02070309020205020404" pitchFamily="49" charset="0"/>
              </a:rPr>
              <a:t>	</a:t>
            </a:r>
            <a:endParaRPr lang="zh-CN" altLang="en-US" sz="2000" dirty="0">
              <a:latin typeface="Courier New" panose="02070309020205020404" pitchFamily="49" charset="0"/>
              <a:cs typeface="Courier New" panose="02070309020205020404" pitchFamily="49" charset="0"/>
            </a:endParaRPr>
          </a:p>
        </p:txBody>
      </p:sp>
      <p:sp>
        <p:nvSpPr>
          <p:cNvPr id="8" name="矩形 7"/>
          <p:cNvSpPr/>
          <p:nvPr/>
        </p:nvSpPr>
        <p:spPr>
          <a:xfrm>
            <a:off x="495300" y="1713064"/>
            <a:ext cx="8077200" cy="4093428"/>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List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count;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"Please input the count of the node of the list: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&gt;&gt; count;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srand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(time(0));</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生成随机数，作为链表节点保存的数据</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count;i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rand() % 100;</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list.Insert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11560" y="908720"/>
            <a:ext cx="8352928" cy="5632311"/>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number;</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"Please input the number of the node you want to insert: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&gt;&gt; number;</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list.Insert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"Please input the number of the node you want to delete: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&gt;&gt; number;</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list.Remove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"Please input the number of the node you want to search: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&gt;&gt; number;</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list.Find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7.3</a:t>
            </a:r>
            <a:endParaRPr lang="zh-CN" altLang="en-US" dirty="0"/>
          </a:p>
        </p:txBody>
      </p:sp>
      <p:sp>
        <p:nvSpPr>
          <p:cNvPr id="3" name="内容占位符 2"/>
          <p:cNvSpPr>
            <a:spLocks noGrp="1"/>
          </p:cNvSpPr>
          <p:nvPr>
            <p:ph idx="1"/>
          </p:nvPr>
        </p:nvSpPr>
        <p:spPr/>
        <p:txBody>
          <a:bodyPr/>
          <a:lstStyle/>
          <a:p>
            <a:r>
              <a:rPr lang="zh-CN" altLang="en-US" dirty="0"/>
              <a:t>随机生成</a:t>
            </a:r>
            <a:r>
              <a:rPr lang="en-US" altLang="zh-CN" dirty="0"/>
              <a:t>n</a:t>
            </a:r>
            <a:r>
              <a:rPr lang="zh-CN" altLang="en-US" dirty="0"/>
              <a:t>个整数，按照节点数据由小到大的顺序构造有序链表，完善节点类和链表类的如下成员函数：</a:t>
            </a:r>
            <a:endParaRPr lang="en-US" altLang="zh-CN" dirty="0"/>
          </a:p>
          <a:p>
            <a:pPr lvl="1"/>
            <a:r>
              <a:rPr lang="zh-CN" altLang="en-US" dirty="0"/>
              <a:t>成员函数：</a:t>
            </a:r>
            <a:r>
              <a:rPr lang="en-US" altLang="zh-CN" dirty="0"/>
              <a:t>Remove( ),</a:t>
            </a:r>
            <a:r>
              <a:rPr lang="zh-CN" altLang="en-US" dirty="0"/>
              <a:t>链表节点删除</a:t>
            </a:r>
            <a:endParaRPr lang="en-US" altLang="zh-CN" dirty="0"/>
          </a:p>
          <a:p>
            <a:pPr lvl="1"/>
            <a:r>
              <a:rPr lang="zh-CN" altLang="en-US" dirty="0"/>
              <a:t>成员函数：</a:t>
            </a:r>
            <a:r>
              <a:rPr lang="en-US" altLang="zh-CN" dirty="0"/>
              <a:t>Find( ),</a:t>
            </a:r>
            <a:r>
              <a:rPr lang="zh-CN" altLang="en-US" dirty="0"/>
              <a:t>链表节点查找</a:t>
            </a:r>
            <a:endParaRPr lang="en-US" altLang="zh-CN" dirty="0"/>
          </a:p>
          <a:p>
            <a:pPr lvl="1"/>
            <a:r>
              <a:rPr lang="zh-CN" altLang="en-US" dirty="0"/>
              <a:t>成员函数：</a:t>
            </a:r>
            <a:r>
              <a:rPr lang="en-US" altLang="zh-CN" dirty="0"/>
              <a:t>Print( ),</a:t>
            </a:r>
            <a:r>
              <a:rPr lang="zh-CN" altLang="en-US" dirty="0"/>
              <a:t>按顺序输出链表全部节点的数据项</a:t>
            </a:r>
            <a:endParaRPr lang="en-US" altLang="zh-CN" dirty="0"/>
          </a:p>
          <a:p>
            <a:pPr lvl="1"/>
            <a:r>
              <a:rPr lang="zh-CN" altLang="en-US" dirty="0"/>
              <a:t>其它未定义成员函数，包括节点类的构造函数与析构函数、链表类的构造函数</a:t>
            </a:r>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a:t>
            </a:r>
            <a:r>
              <a:rPr lang="en-US" altLang="zh-CN" dirty="0"/>
              <a:t>Stack</a:t>
            </a:r>
            <a:r>
              <a:rPr lang="zh-CN" altLang="en-US" dirty="0"/>
              <a:t>）</a:t>
            </a:r>
            <a:endParaRPr lang="zh-CN" altLang="en-US" dirty="0"/>
          </a:p>
        </p:txBody>
      </p:sp>
      <p:sp>
        <p:nvSpPr>
          <p:cNvPr id="3" name="内容占位符 2"/>
          <p:cNvSpPr>
            <a:spLocks noGrp="1"/>
          </p:cNvSpPr>
          <p:nvPr>
            <p:ph idx="1"/>
          </p:nvPr>
        </p:nvSpPr>
        <p:spPr/>
        <p:txBody>
          <a:bodyPr/>
          <a:lstStyle/>
          <a:p>
            <a:r>
              <a:rPr lang="zh-CN" altLang="en-US" dirty="0"/>
              <a:t>栈是程序设计过程中经常使用的一种</a:t>
            </a:r>
            <a:r>
              <a:rPr lang="zh-CN" altLang="en-US" dirty="0">
                <a:solidFill>
                  <a:srgbClr val="FF0000"/>
                </a:solidFill>
              </a:rPr>
              <a:t>数据结构</a:t>
            </a:r>
            <a:r>
              <a:rPr lang="zh-CN" altLang="en-US" dirty="0"/>
              <a:t>，它对于数据的存放和操作有下面这样的特点：</a:t>
            </a:r>
            <a:endParaRPr lang="zh-CN" altLang="en-US" dirty="0"/>
          </a:p>
          <a:p>
            <a:pPr lvl="1"/>
            <a:r>
              <a:rPr lang="zh-CN" altLang="en-US" dirty="0"/>
              <a:t>它只有一个对数据进行存入和取出的端口；</a:t>
            </a:r>
            <a:endParaRPr lang="zh-CN" altLang="en-US" dirty="0"/>
          </a:p>
          <a:p>
            <a:pPr lvl="1"/>
            <a:r>
              <a:rPr lang="zh-CN" altLang="en-US" dirty="0"/>
              <a:t>后进者先出，即最后被存入的数据将首先被取出。其形式很像一种存储硬币的小容器，每次只可以从顶端压入一个硬币，而取出也只可从顶端进行，即后进先出。</a:t>
            </a:r>
            <a:endParaRPr lang="zh-CN" altLang="en-US" dirty="0"/>
          </a:p>
          <a:p>
            <a:r>
              <a:rPr lang="zh-CN" altLang="en-US" dirty="0"/>
              <a:t>这样的数据存储和管理形式在一些实际的程序设计中很有用 </a:t>
            </a:r>
            <a:endParaRPr lang="zh-CN" altLang="en-US" dirty="0"/>
          </a:p>
          <a:p>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设计栈类</a:t>
            </a:r>
            <a:endParaRPr lang="en-US" altLang="zh-CN" dirty="0"/>
          </a:p>
        </p:txBody>
      </p:sp>
      <p:sp>
        <p:nvSpPr>
          <p:cNvPr id="3" name="内容占位符 2"/>
          <p:cNvSpPr>
            <a:spLocks noGrp="1"/>
          </p:cNvSpPr>
          <p:nvPr>
            <p:ph idx="1"/>
          </p:nvPr>
        </p:nvSpPr>
        <p:spPr/>
        <p:txBody>
          <a:bodyPr/>
          <a:lstStyle/>
          <a:p>
            <a:r>
              <a:rPr lang="zh-CN" altLang="en-US" dirty="0"/>
              <a:t>栈中需要保存一批同类型的数据，可用一个数组来实现。对数据的操作总从栈顶进行，需要设一个变量记录栈顶位置。从而抽象两个数据成员：</a:t>
            </a:r>
            <a:endParaRPr lang="zh-CN" altLang="en-US" dirty="0"/>
          </a:p>
          <a:p>
            <a:pPr marL="457200" lvl="1" indent="0">
              <a:buNone/>
            </a:pPr>
            <a:r>
              <a:rPr lang="en-US" altLang="zh-CN" dirty="0"/>
              <a:t>	</a:t>
            </a:r>
            <a:r>
              <a:rPr lang="en-US" altLang="zh-CN"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float </a:t>
            </a:r>
            <a:r>
              <a:rPr lang="en-US" altLang="zh-CN" b="1" dirty="0">
                <a:latin typeface="Courier New" panose="02070309020205020404" pitchFamily="49" charset="0"/>
                <a:cs typeface="Courier New" panose="02070309020205020404" pitchFamily="49" charset="0"/>
              </a:rPr>
              <a:t>data [</a:t>
            </a:r>
            <a:r>
              <a:rPr lang="en-US" altLang="zh-CN" b="1" dirty="0" err="1">
                <a:latin typeface="Courier New" panose="02070309020205020404" pitchFamily="49" charset="0"/>
                <a:cs typeface="Courier New" panose="02070309020205020404" pitchFamily="49" charset="0"/>
              </a:rPr>
              <a:t>maxsize</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//data</a:t>
            </a:r>
            <a:r>
              <a:rPr lang="zh-CN" altLang="en-US" dirty="0">
                <a:solidFill>
                  <a:srgbClr val="007434"/>
                </a:solidFill>
                <a:latin typeface="Courier New" panose="02070309020205020404" pitchFamily="49" charset="0"/>
                <a:cs typeface="Courier New" panose="02070309020205020404" pitchFamily="49" charset="0"/>
              </a:rPr>
              <a:t>中存放栈的实际数据</a:t>
            </a:r>
            <a:endParaRPr lang="zh-CN" altLang="en-US" dirty="0">
              <a:solidFill>
                <a:srgbClr val="007434"/>
              </a:solidFill>
              <a:latin typeface="Courier New" panose="02070309020205020404" pitchFamily="49" charset="0"/>
              <a:cs typeface="Courier New" panose="02070309020205020404" pitchFamily="49" charset="0"/>
            </a:endParaRP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top;  </a:t>
            </a:r>
            <a:r>
              <a:rPr lang="en-US" altLang="zh-CN" dirty="0">
                <a:solidFill>
                  <a:srgbClr val="007434"/>
                </a:solidFill>
                <a:latin typeface="Courier New" panose="02070309020205020404" pitchFamily="49" charset="0"/>
                <a:cs typeface="Courier New" panose="02070309020205020404" pitchFamily="49" charset="0"/>
              </a:rPr>
              <a:t>//top</a:t>
            </a:r>
            <a:r>
              <a:rPr lang="zh-CN" altLang="en-US" dirty="0">
                <a:solidFill>
                  <a:srgbClr val="007434"/>
                </a:solidFill>
                <a:latin typeface="Courier New" panose="02070309020205020404" pitchFamily="49" charset="0"/>
                <a:cs typeface="Courier New" panose="02070309020205020404" pitchFamily="49" charset="0"/>
              </a:rPr>
              <a:t>为栈顶位置</a:t>
            </a:r>
            <a:endParaRPr lang="zh-CN" altLang="en-US" dirty="0">
              <a:solidFill>
                <a:srgbClr val="007434"/>
              </a:solidFill>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a:t>
            </a:r>
            <a:endParaRPr lang="zh-CN" altLang="en-US" dirty="0"/>
          </a:p>
        </p:txBody>
      </p:sp>
      <p:sp>
        <p:nvSpPr>
          <p:cNvPr id="3" name="内容占位符 2"/>
          <p:cNvSpPr>
            <a:spLocks noGrp="1"/>
          </p:cNvSpPr>
          <p:nvPr>
            <p:ph idx="1"/>
          </p:nvPr>
        </p:nvSpPr>
        <p:spPr>
          <a:xfrm>
            <a:off x="457200" y="1844824"/>
            <a:ext cx="8153400" cy="4798886"/>
          </a:xfrm>
        </p:spPr>
        <p:txBody>
          <a:bodyPr/>
          <a:lstStyle/>
          <a:p>
            <a:r>
              <a:rPr lang="zh-CN" altLang="en-US" dirty="0"/>
              <a:t>私有成员</a:t>
            </a:r>
            <a:endParaRPr lang="en-US" altLang="zh-CN" dirty="0"/>
          </a:p>
          <a:p>
            <a:pPr lvl="1"/>
            <a:r>
              <a:rPr lang="zh-CN" altLang="en-US" dirty="0"/>
              <a:t>以关键字</a:t>
            </a:r>
            <a:r>
              <a:rPr lang="en-US" altLang="zh-CN" dirty="0">
                <a:solidFill>
                  <a:srgbClr val="0000FF"/>
                </a:solidFill>
                <a:latin typeface="Courier New" panose="02070309020205020404" pitchFamily="49" charset="0"/>
                <a:cs typeface="Courier New" panose="02070309020205020404" pitchFamily="49" charset="0"/>
              </a:rPr>
              <a:t>private</a:t>
            </a:r>
            <a:r>
              <a:rPr lang="zh-CN" altLang="en-US" dirty="0"/>
              <a:t>说明</a:t>
            </a:r>
            <a:endParaRPr lang="en-US" altLang="zh-CN" dirty="0"/>
          </a:p>
          <a:p>
            <a:pPr lvl="1"/>
            <a:r>
              <a:rPr lang="zh-CN" altLang="en-US" dirty="0"/>
              <a:t>成员不能从外部进行访问</a:t>
            </a:r>
            <a:endParaRPr lang="en-US" altLang="zh-CN" dirty="0"/>
          </a:p>
          <a:p>
            <a:pPr lvl="2"/>
            <a:r>
              <a:rPr lang="zh-CN" altLang="en-US" dirty="0"/>
              <a:t>所谓类的外部是指</a:t>
            </a:r>
            <a:r>
              <a:rPr lang="zh-CN" altLang="en-US" dirty="0">
                <a:solidFill>
                  <a:srgbClr val="FF0000"/>
                </a:solidFill>
              </a:rPr>
              <a:t>类的定义之外</a:t>
            </a:r>
            <a:r>
              <a:rPr lang="zh-CN" altLang="en-US" dirty="0"/>
              <a:t>以及类的</a:t>
            </a:r>
            <a:r>
              <a:rPr lang="zh-CN" altLang="en-US" dirty="0">
                <a:solidFill>
                  <a:srgbClr val="FF0000"/>
                </a:solidFill>
              </a:rPr>
              <a:t>成员函数定义之外</a:t>
            </a:r>
            <a:endParaRPr lang="en-US" altLang="zh-CN" dirty="0">
              <a:solidFill>
                <a:srgbClr val="FF0000"/>
              </a:solidFill>
            </a:endParaRPr>
          </a:p>
          <a:p>
            <a:r>
              <a:rPr lang="zh-CN" altLang="en-US" dirty="0"/>
              <a:t>公有成员</a:t>
            </a:r>
            <a:endParaRPr lang="en-US" altLang="zh-CN" dirty="0"/>
          </a:p>
          <a:p>
            <a:pPr lvl="1"/>
            <a:r>
              <a:rPr lang="zh-CN" altLang="en-US" dirty="0"/>
              <a:t>以关键字</a:t>
            </a:r>
            <a:r>
              <a:rPr lang="en-US" altLang="zh-CN" dirty="0">
                <a:solidFill>
                  <a:srgbClr val="0000FF"/>
                </a:solidFill>
                <a:latin typeface="Courier New" panose="02070309020205020404" pitchFamily="49" charset="0"/>
                <a:cs typeface="Courier New" panose="02070309020205020404" pitchFamily="49" charset="0"/>
              </a:rPr>
              <a:t>public</a:t>
            </a:r>
            <a:r>
              <a:rPr lang="zh-CN" altLang="en-US" dirty="0"/>
              <a:t>说明</a:t>
            </a:r>
            <a:endParaRPr lang="en-US" altLang="zh-CN" dirty="0"/>
          </a:p>
          <a:p>
            <a:pPr lvl="1"/>
            <a:r>
              <a:rPr lang="zh-CN" altLang="en-US" dirty="0"/>
              <a:t>成员能从外部进行访问</a:t>
            </a:r>
            <a:endParaRPr lang="en-US" altLang="zh-CN"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2315"/>
    </mc:Choice>
    <mc:Fallback>
      <p:transition spd="slow" advTm="2315"/>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设计栈类</a:t>
            </a:r>
            <a:endParaRPr lang="zh-CN" altLang="en-US" dirty="0"/>
          </a:p>
        </p:txBody>
      </p:sp>
      <p:sp>
        <p:nvSpPr>
          <p:cNvPr id="3" name="内容占位符 2"/>
          <p:cNvSpPr>
            <a:spLocks noGrp="1"/>
          </p:cNvSpPr>
          <p:nvPr>
            <p:ph idx="1"/>
          </p:nvPr>
        </p:nvSpPr>
        <p:spPr/>
        <p:txBody>
          <a:bodyPr/>
          <a:lstStyle/>
          <a:p>
            <a:r>
              <a:rPr lang="zh-CN" altLang="en-US" dirty="0"/>
              <a:t>考虑对栈中数据要施加的操作，而抽象出其成员函数：</a:t>
            </a:r>
            <a:endParaRPr lang="zh-CN" altLang="en-US" dirty="0"/>
          </a:p>
          <a:p>
            <a:pPr marL="457200" lvl="1" indent="0">
              <a:buNone/>
            </a:pPr>
            <a:r>
              <a:rPr lang="en-US" altLang="zh-CN" dirty="0"/>
              <a:t>		</a:t>
            </a:r>
            <a:r>
              <a:rPr lang="en-US" altLang="zh-CN" b="1" dirty="0">
                <a:solidFill>
                  <a:srgbClr val="0000FF"/>
                </a:solidFill>
                <a:latin typeface="Courier New" panose="02070309020205020404" pitchFamily="49" charset="0"/>
                <a:cs typeface="Courier New" panose="02070309020205020404" pitchFamily="49" charset="0"/>
              </a:rPr>
              <a:t>void</a:t>
            </a:r>
            <a:r>
              <a:rPr lang="en-US" altLang="zh-CN" b="1" dirty="0">
                <a:latin typeface="Courier New" panose="02070309020205020404" pitchFamily="49" charset="0"/>
                <a:cs typeface="Courier New" panose="02070309020205020404" pitchFamily="49" charset="0"/>
              </a:rPr>
              <a:t> push (</a:t>
            </a:r>
            <a:r>
              <a:rPr lang="en-US" altLang="zh-CN" b="1" dirty="0">
                <a:solidFill>
                  <a:srgbClr val="0000FF"/>
                </a:solidFill>
                <a:latin typeface="Courier New" panose="02070309020205020404" pitchFamily="49" charset="0"/>
                <a:cs typeface="Courier New" panose="02070309020205020404" pitchFamily="49" charset="0"/>
              </a:rPr>
              <a:t>float</a:t>
            </a:r>
            <a:r>
              <a:rPr lang="en-US" altLang="zh-CN" b="1" dirty="0">
                <a:latin typeface="Courier New" panose="02070309020205020404" pitchFamily="49" charset="0"/>
                <a:cs typeface="Courier New" panose="02070309020205020404" pitchFamily="49" charset="0"/>
              </a:rPr>
              <a:t> a);  	</a:t>
            </a:r>
            <a:endParaRPr lang="en-US" altLang="zh-CN" b="1" dirty="0">
              <a:latin typeface="Courier New" panose="02070309020205020404" pitchFamily="49" charset="0"/>
              <a:cs typeface="Courier New" panose="02070309020205020404" pitchFamily="49" charset="0"/>
            </a:endParaRP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a:t>
            </a:r>
            <a:r>
              <a:rPr lang="zh-CN" altLang="en-US" dirty="0">
                <a:solidFill>
                  <a:srgbClr val="007434"/>
                </a:solidFill>
                <a:latin typeface="Courier New" panose="02070309020205020404" pitchFamily="49" charset="0"/>
                <a:cs typeface="Courier New" panose="02070309020205020404" pitchFamily="49" charset="0"/>
              </a:rPr>
              <a:t>将数据</a:t>
            </a:r>
            <a:r>
              <a:rPr lang="en-US" altLang="zh-CN" dirty="0">
                <a:solidFill>
                  <a:srgbClr val="007434"/>
                </a:solidFill>
                <a:latin typeface="Courier New" panose="02070309020205020404" pitchFamily="49" charset="0"/>
                <a:cs typeface="Courier New" panose="02070309020205020404" pitchFamily="49" charset="0"/>
              </a:rPr>
              <a:t>a</a:t>
            </a:r>
            <a:r>
              <a:rPr lang="zh-CN" altLang="en-US" dirty="0">
                <a:solidFill>
                  <a:srgbClr val="007434"/>
                </a:solidFill>
                <a:latin typeface="Courier New" panose="02070309020205020404" pitchFamily="49" charset="0"/>
                <a:cs typeface="Courier New" panose="02070309020205020404" pitchFamily="49" charset="0"/>
              </a:rPr>
              <a:t>“压入”栈顶</a:t>
            </a:r>
            <a:endParaRPr lang="zh-CN" altLang="en-US" dirty="0">
              <a:solidFill>
                <a:srgbClr val="007434"/>
              </a:solidFill>
              <a:latin typeface="Courier New" panose="02070309020205020404" pitchFamily="49" charset="0"/>
              <a:cs typeface="Courier New" panose="02070309020205020404" pitchFamily="49" charset="0"/>
            </a:endParaRP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float</a:t>
            </a:r>
            <a:r>
              <a:rPr lang="en-US" altLang="zh-CN" b="1" dirty="0">
                <a:latin typeface="Courier New" panose="02070309020205020404" pitchFamily="49" charset="0"/>
                <a:cs typeface="Courier New" panose="02070309020205020404" pitchFamily="49" charset="0"/>
              </a:rPr>
              <a:t> pop (</a:t>
            </a:r>
            <a:r>
              <a:rPr lang="en-US" altLang="zh-CN" b="1" dirty="0">
                <a:solidFill>
                  <a:srgbClr val="0000FF"/>
                </a:solidFill>
                <a:latin typeface="Courier New" panose="02070309020205020404" pitchFamily="49" charset="0"/>
                <a:cs typeface="Courier New" panose="02070309020205020404" pitchFamily="49" charset="0"/>
              </a:rPr>
              <a:t>void</a:t>
            </a:r>
            <a:r>
              <a:rPr lang="en-US" altLang="zh-CN" b="1"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	</a:t>
            </a:r>
            <a:endParaRPr lang="en-US" altLang="zh-CN" dirty="0">
              <a:latin typeface="Courier New" panose="02070309020205020404" pitchFamily="49" charset="0"/>
              <a:cs typeface="Courier New" panose="02070309020205020404" pitchFamily="49" charset="0"/>
            </a:endParaRP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a:t>
            </a:r>
            <a:r>
              <a:rPr lang="zh-CN" altLang="en-US" dirty="0">
                <a:solidFill>
                  <a:srgbClr val="007434"/>
                </a:solidFill>
                <a:latin typeface="Courier New" panose="02070309020205020404" pitchFamily="49" charset="0"/>
                <a:cs typeface="Courier New" panose="02070309020205020404" pitchFamily="49" charset="0"/>
              </a:rPr>
              <a:t>将栈顶数据“弹出”并返回</a:t>
            </a:r>
            <a:endParaRPr lang="zh-CN" altLang="en-US" dirty="0">
              <a:solidFill>
                <a:srgbClr val="007434"/>
              </a:solidFill>
              <a:latin typeface="Courier New" panose="02070309020205020404" pitchFamily="49" charset="0"/>
              <a:cs typeface="Courier New" panose="02070309020205020404" pitchFamily="49" charset="0"/>
            </a:endParaRP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bool</a:t>
            </a:r>
            <a:r>
              <a:rPr lang="en-US" altLang="zh-CN" b="1" dirty="0">
                <a:latin typeface="Courier New" panose="02070309020205020404" pitchFamily="49" charset="0"/>
                <a:cs typeface="Courier New" panose="02070309020205020404" pitchFamily="49" charset="0"/>
              </a:rPr>
              <a:t> empty(</a:t>
            </a:r>
            <a:r>
              <a:rPr lang="en-US" altLang="zh-CN" b="1" dirty="0">
                <a:solidFill>
                  <a:srgbClr val="0000FF"/>
                </a:solidFill>
                <a:latin typeface="Courier New" panose="02070309020205020404" pitchFamily="49" charset="0"/>
                <a:cs typeface="Courier New" panose="02070309020205020404" pitchFamily="49" charset="0"/>
              </a:rPr>
              <a:t>void</a:t>
            </a:r>
            <a:r>
              <a:rPr lang="en-US" altLang="zh-CN" b="1"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	</a:t>
            </a:r>
            <a:endParaRPr lang="en-US" altLang="zh-CN" dirty="0">
              <a:latin typeface="Courier New" panose="02070309020205020404" pitchFamily="49" charset="0"/>
              <a:cs typeface="Courier New" panose="02070309020205020404" pitchFamily="49" charset="0"/>
            </a:endParaRP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a:t>
            </a:r>
            <a:r>
              <a:rPr lang="zh-CN" altLang="en-US" dirty="0">
                <a:solidFill>
                  <a:srgbClr val="007434"/>
                </a:solidFill>
                <a:latin typeface="Courier New" panose="02070309020205020404" pitchFamily="49" charset="0"/>
                <a:cs typeface="Courier New" panose="02070309020205020404" pitchFamily="49" charset="0"/>
              </a:rPr>
              <a:t>判断栈是否为空</a:t>
            </a:r>
            <a:endParaRPr lang="zh-CN" altLang="en-US" dirty="0">
              <a:solidFill>
                <a:srgbClr val="007434"/>
              </a:solidFill>
              <a:latin typeface="Courier New" panose="02070309020205020404" pitchFamily="49" charset="0"/>
              <a:cs typeface="Courier New" panose="02070309020205020404" pitchFamily="49" charset="0"/>
            </a:endParaRPr>
          </a:p>
          <a:p>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设计栈类</a:t>
            </a:r>
            <a:endParaRPr lang="zh-CN" altLang="en-US" dirty="0"/>
          </a:p>
        </p:txBody>
      </p:sp>
      <p:sp>
        <p:nvSpPr>
          <p:cNvPr id="3" name="内容占位符 2"/>
          <p:cNvSpPr>
            <a:spLocks noGrp="1"/>
          </p:cNvSpPr>
          <p:nvPr>
            <p:ph idx="1"/>
          </p:nvPr>
        </p:nvSpPr>
        <p:spPr/>
        <p:txBody>
          <a:bodyPr/>
          <a:lstStyle/>
          <a:p>
            <a:r>
              <a:rPr lang="zh-CN" altLang="en-US" dirty="0"/>
              <a:t>为了显示对象的“诞生”与“死亡”信息</a:t>
            </a:r>
            <a:r>
              <a:rPr lang="en-US" altLang="zh-CN" dirty="0"/>
              <a:t>, </a:t>
            </a:r>
            <a:r>
              <a:rPr lang="zh-CN" altLang="en-US" dirty="0"/>
              <a:t>还可对所设计的栈类加入构造与析构函数。</a:t>
            </a:r>
            <a:endParaRPr lang="zh-CN" altLang="en-US" dirty="0"/>
          </a:p>
          <a:p>
            <a:r>
              <a:rPr lang="en-US" altLang="zh-CN" dirty="0"/>
              <a:t>main</a:t>
            </a:r>
            <a:r>
              <a:rPr lang="zh-CN" altLang="en-US" dirty="0"/>
              <a:t>函数中说明</a:t>
            </a:r>
            <a:r>
              <a:rPr lang="en-US" altLang="zh-CN" dirty="0"/>
              <a:t>stack</a:t>
            </a:r>
            <a:r>
              <a:rPr lang="zh-CN" altLang="en-US" dirty="0"/>
              <a:t>类型的对象</a:t>
            </a:r>
            <a:r>
              <a:rPr lang="en-US" altLang="zh-CN" dirty="0"/>
              <a:t>s1</a:t>
            </a:r>
            <a:r>
              <a:rPr lang="zh-CN" altLang="en-US" dirty="0"/>
              <a:t>、</a:t>
            </a:r>
            <a:r>
              <a:rPr lang="en-US" altLang="zh-CN" dirty="0"/>
              <a:t>s2</a:t>
            </a:r>
            <a:r>
              <a:rPr lang="zh-CN" altLang="en-US" dirty="0"/>
              <a:t>来表示两个具体的栈，进而通过类成员函数对那两个具体的栈进行不同的操作。</a:t>
            </a:r>
            <a:endParaRPr lang="zh-CN" altLang="en-US" dirty="0"/>
          </a:p>
          <a:p>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7"/>
            <a:ext cx="8229600" cy="360040"/>
          </a:xfrm>
        </p:spPr>
        <p:txBody>
          <a:bodyPr/>
          <a:lstStyle/>
          <a:p>
            <a:pPr marL="0" indent="0">
              <a:buNone/>
            </a:pPr>
            <a:r>
              <a:rPr lang="en-US" altLang="zh-CN" sz="2400" b="1" dirty="0">
                <a:solidFill>
                  <a:srgbClr val="007434"/>
                </a:solidFill>
                <a:latin typeface="Courier New" panose="02070309020205020404" pitchFamily="49" charset="0"/>
                <a:cs typeface="Courier New" panose="02070309020205020404" pitchFamily="49" charset="0"/>
              </a:rPr>
              <a:t>//</a:t>
            </a:r>
            <a:r>
              <a:rPr lang="en-US" altLang="zh-CN" sz="2400" b="1" dirty="0" err="1">
                <a:solidFill>
                  <a:srgbClr val="007434"/>
                </a:solidFill>
                <a:latin typeface="Courier New" panose="02070309020205020404" pitchFamily="49" charset="0"/>
                <a:cs typeface="Courier New" panose="02070309020205020404" pitchFamily="49" charset="0"/>
              </a:rPr>
              <a:t>Stack.h</a:t>
            </a:r>
            <a:endParaRPr lang="en-US" altLang="zh-CN" sz="2400" b="1" dirty="0">
              <a:solidFill>
                <a:srgbClr val="007434"/>
              </a:solidFill>
              <a:latin typeface="Courier New" panose="02070309020205020404" pitchFamily="49" charset="0"/>
              <a:cs typeface="Courier New" panose="02070309020205020404" pitchFamily="49" charset="0"/>
            </a:endParaRPr>
          </a:p>
          <a:p>
            <a:pPr marL="0" indent="0">
              <a:buNone/>
            </a:pPr>
            <a:endParaRPr lang="zh-CN" altLang="en-US" sz="2400" b="1" dirty="0">
              <a:solidFill>
                <a:schemeClr val="tx2"/>
              </a:solidFill>
              <a:latin typeface="Courier New" panose="02070309020205020404" pitchFamily="49" charset="0"/>
              <a:cs typeface="Courier New" panose="02070309020205020404" pitchFamily="49" charset="0"/>
            </a:endParaRPr>
          </a:p>
        </p:txBody>
      </p:sp>
      <p:sp>
        <p:nvSpPr>
          <p:cNvPr id="8" name="矩形 7"/>
          <p:cNvSpPr/>
          <p:nvPr/>
        </p:nvSpPr>
        <p:spPr>
          <a:xfrm>
            <a:off x="457200" y="1859340"/>
            <a:ext cx="7859216" cy="4154984"/>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6;</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data[</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Stack(</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~Stack(</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bool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empty(</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push(</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pop(</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7504" y="908720"/>
            <a:ext cx="8712968" cy="5632311"/>
          </a:xfrm>
          <a:prstGeom prst="rect">
            <a:avLst/>
          </a:prstGeom>
        </p:spPr>
        <p:txBody>
          <a:bodyPr wrap="square">
            <a:spAutoFit/>
          </a:bodyPr>
          <a:lstStyle/>
          <a:p>
            <a:pPr marL="0" indent="0">
              <a:buNone/>
            </a:pPr>
            <a:r>
              <a:rPr lang="en-US" altLang="zh-CN" sz="2400" b="1" dirty="0">
                <a:solidFill>
                  <a:srgbClr val="007434"/>
                </a:solidFill>
                <a:latin typeface="Courier New" panose="02070309020205020404" pitchFamily="49" charset="0"/>
                <a:cs typeface="Courier New" panose="02070309020205020404" pitchFamily="49" charset="0"/>
              </a:rPr>
              <a:t>//Stack.cpp</a:t>
            </a:r>
            <a:endParaRPr lang="en-US" altLang="zh-CN" sz="2400" b="1" dirty="0">
              <a:solidFill>
                <a:srgbClr val="007434"/>
              </a:solidFill>
              <a:latin typeface="Courier New" panose="02070309020205020404" pitchFamily="49" charset="0"/>
              <a:cs typeface="Courier New" panose="02070309020205020404" pitchFamily="49" charset="0"/>
            </a:endParaRP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include</a:t>
            </a:r>
            <a:r>
              <a:rPr lang="en-US" altLang="zh-CN" sz="2400" b="1" dirty="0" err="1">
                <a:latin typeface="Courier New" panose="02070309020205020404" pitchFamily="49" charset="0"/>
                <a:cs typeface="Courier New" panose="02070309020205020404" pitchFamily="49" charset="0"/>
              </a:rPr>
              <a:t>"Stack.h</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latin typeface="Courier New" panose="02070309020205020404" pitchFamily="49" charset="0"/>
                <a:cs typeface="Courier New" panose="02070309020205020404" pitchFamily="49" charset="0"/>
              </a:rPr>
              <a:t>&lt;iostream&gt;</a:t>
            </a:r>
            <a:endParaRPr lang="en-US" altLang="zh-CN" sz="2400" b="1" dirty="0">
              <a:latin typeface="Courier New" panose="02070309020205020404" pitchFamily="49" charset="0"/>
              <a:cs typeface="Courier New" panose="02070309020205020404" pitchFamily="49" charset="0"/>
            </a:endParaRP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a:latin typeface="Courier New" panose="02070309020205020404" pitchFamily="49" charset="0"/>
                <a:cs typeface="Courier New" panose="02070309020205020404" pitchFamily="49" charset="0"/>
              </a:rPr>
              <a:t>std;</a:t>
            </a:r>
            <a:endParaRPr lang="en-US" altLang="zh-CN" sz="2400" b="1" dirty="0">
              <a:latin typeface="Courier New" panose="02070309020205020404" pitchFamily="49" charset="0"/>
              <a:cs typeface="Courier New" panose="02070309020205020404" pitchFamily="49" charset="0"/>
            </a:endParaRPr>
          </a:p>
          <a:p>
            <a:endPar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 = 0;</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"stack initialized."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"stack destroyed."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bool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::empty(</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 == 0 ?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true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false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3" name="矩形 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764704"/>
            <a:ext cx="9144000" cy="6001643"/>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::push(</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 ==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"stack is full!"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data[top] =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::pop(</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pPr lvl="2"/>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if</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 == 0)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"Stack is underflow!"</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0;</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data[top];</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3" name="矩形 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908720"/>
            <a:ext cx="9144000" cy="5632311"/>
          </a:xfrm>
          <a:prstGeom prst="rect">
            <a:avLst/>
          </a:prstGeom>
        </p:spPr>
        <p:txBody>
          <a:bodyPr wrap="square">
            <a:spAutoFit/>
          </a:bodyPr>
          <a:lstStyle/>
          <a:p>
            <a:pPr marL="0" indent="0">
              <a:spcBef>
                <a:spcPts val="0"/>
              </a:spcBef>
              <a:buNone/>
            </a:pPr>
            <a:r>
              <a:rPr lang="en-US" altLang="zh-CN" sz="2000" b="1" dirty="0">
                <a:solidFill>
                  <a:srgbClr val="007434"/>
                </a:solidFill>
                <a:latin typeface="Courier New" panose="02070309020205020404" pitchFamily="49" charset="0"/>
                <a:cs typeface="Courier New" panose="02070309020205020404" pitchFamily="49" charset="0"/>
              </a:rPr>
              <a:t>//Main.cpp</a:t>
            </a:r>
            <a:endParaRPr lang="en-US" altLang="zh-CN" sz="2000" b="1" dirty="0">
              <a:solidFill>
                <a:srgbClr val="007434"/>
              </a:solidFill>
              <a:latin typeface="Courier New" panose="02070309020205020404" pitchFamily="49" charset="0"/>
              <a:cs typeface="Courier New" panose="02070309020205020404" pitchFamily="49" charset="0"/>
            </a:endParaRP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include</a:t>
            </a:r>
            <a:r>
              <a:rPr lang="en-US" altLang="zh-CN" sz="2000" b="1" dirty="0" err="1">
                <a:latin typeface="Courier New" panose="02070309020205020404" pitchFamily="49" charset="0"/>
                <a:cs typeface="Courier New" panose="02070309020205020404" pitchFamily="49" charset="0"/>
              </a:rPr>
              <a:t>"Stack.h</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&lt;iostream&gt;</a:t>
            </a:r>
            <a:endParaRPr lang="en-US" altLang="zh-CN" sz="2000" b="1" dirty="0">
              <a:latin typeface="Courier New" panose="02070309020205020404" pitchFamily="49" charset="0"/>
              <a:cs typeface="Courier New" panose="02070309020205020404" pitchFamily="49" charset="0"/>
            </a:endParaRP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std;</a:t>
            </a:r>
            <a:endParaRPr lang="en-US" altLang="zh-CN" sz="2000" b="1" dirty="0">
              <a:latin typeface="Courier New" panose="02070309020205020404" pitchFamily="49" charset="0"/>
              <a:cs typeface="Courier New" panose="02070309020205020404" pitchFamily="49" charset="0"/>
            </a:endParaRPr>
          </a:p>
          <a:p>
            <a:endPar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Stack</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s1, s2;</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++)s1.push(2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s1.pop()</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++)s1.push(2.5*</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++)s2.push(s1.pop());</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s2.pop()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(!(s2.empty()));</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4500562"/>
          </a:xfrm>
        </p:spPr>
        <p:txBody>
          <a:bodyPr/>
          <a:lstStyle/>
          <a:p>
            <a:pPr marL="0" indent="0">
              <a:buNone/>
            </a:pPr>
            <a:r>
              <a:rPr lang="zh-CN" altLang="en-US" dirty="0">
                <a:solidFill>
                  <a:schemeClr val="accent6">
                    <a:lumMod val="75000"/>
                  </a:schemeClr>
                </a:solidFill>
              </a:rPr>
              <a:t>程序运行结果：</a:t>
            </a:r>
            <a:endParaRPr lang="en-US" altLang="zh-CN" dirty="0">
              <a:solidFill>
                <a:schemeClr val="accent6">
                  <a:lumMod val="75000"/>
                </a:schemeClr>
              </a:solidFill>
            </a:endParaRPr>
          </a:p>
          <a:p>
            <a:pPr>
              <a:lnSpc>
                <a:spcPct val="80000"/>
              </a:lnSpc>
              <a:buNone/>
            </a:pPr>
            <a:r>
              <a:rPr lang="en-US" altLang="zh-CN" b="1" dirty="0">
                <a:latin typeface="Courier New" panose="02070309020205020404" pitchFamily="49" charset="0"/>
                <a:cs typeface="Courier New" panose="02070309020205020404" pitchFamily="49" charset="0"/>
              </a:rPr>
              <a:t>stack initialized.</a:t>
            </a:r>
            <a:endParaRPr lang="en-US" altLang="zh-CN" b="1" dirty="0">
              <a:latin typeface="Courier New" panose="02070309020205020404" pitchFamily="49" charset="0"/>
              <a:cs typeface="Courier New" panose="02070309020205020404" pitchFamily="49" charset="0"/>
            </a:endParaRPr>
          </a:p>
          <a:p>
            <a:pPr>
              <a:lnSpc>
                <a:spcPct val="80000"/>
              </a:lnSpc>
              <a:buNone/>
            </a:pPr>
            <a:r>
              <a:rPr lang="en-US" altLang="zh-CN" b="1" dirty="0">
                <a:latin typeface="Courier New" panose="02070309020205020404" pitchFamily="49" charset="0"/>
                <a:cs typeface="Courier New" panose="02070309020205020404" pitchFamily="49" charset="0"/>
              </a:rPr>
              <a:t>stack initialized.</a:t>
            </a:r>
            <a:endParaRPr lang="en-US" altLang="zh-CN" b="1" dirty="0">
              <a:latin typeface="Courier New" panose="02070309020205020404" pitchFamily="49" charset="0"/>
              <a:cs typeface="Courier New" panose="02070309020205020404" pitchFamily="49" charset="0"/>
            </a:endParaRPr>
          </a:p>
          <a:p>
            <a:pPr>
              <a:lnSpc>
                <a:spcPct val="80000"/>
              </a:lnSpc>
              <a:buNone/>
            </a:pPr>
            <a:r>
              <a:rPr lang="en-US" altLang="zh-CN" b="1" dirty="0">
                <a:latin typeface="Courier New" panose="02070309020205020404" pitchFamily="49" charset="0"/>
                <a:cs typeface="Courier New" panose="02070309020205020404" pitchFamily="49" charset="0"/>
              </a:rPr>
              <a:t>12  10  8  6  4  2</a:t>
            </a:r>
            <a:endParaRPr lang="en-US" altLang="zh-CN" b="1" dirty="0">
              <a:latin typeface="Courier New" panose="02070309020205020404" pitchFamily="49" charset="0"/>
              <a:cs typeface="Courier New" panose="02070309020205020404" pitchFamily="49" charset="0"/>
            </a:endParaRPr>
          </a:p>
          <a:p>
            <a:pPr>
              <a:lnSpc>
                <a:spcPct val="80000"/>
              </a:lnSpc>
              <a:buNone/>
            </a:pPr>
            <a:r>
              <a:rPr lang="en-US" altLang="zh-CN" b="1" dirty="0">
                <a:latin typeface="Courier New" panose="02070309020205020404" pitchFamily="49" charset="0"/>
                <a:cs typeface="Courier New" panose="02070309020205020404" pitchFamily="49" charset="0"/>
              </a:rPr>
              <a:t>2.5  5  7.5  10  12.5  15</a:t>
            </a:r>
            <a:endParaRPr lang="en-US" altLang="zh-CN" b="1" dirty="0">
              <a:latin typeface="Courier New" panose="02070309020205020404" pitchFamily="49" charset="0"/>
              <a:cs typeface="Courier New" panose="02070309020205020404" pitchFamily="49" charset="0"/>
            </a:endParaRPr>
          </a:p>
          <a:p>
            <a:pPr>
              <a:lnSpc>
                <a:spcPct val="80000"/>
              </a:lnSpc>
              <a:buNone/>
            </a:pPr>
            <a:r>
              <a:rPr lang="en-US" altLang="zh-CN" b="1" dirty="0">
                <a:latin typeface="Courier New" panose="02070309020205020404" pitchFamily="49" charset="0"/>
                <a:cs typeface="Courier New" panose="02070309020205020404" pitchFamily="49" charset="0"/>
              </a:rPr>
              <a:t>stack destroyed.</a:t>
            </a:r>
            <a:endParaRPr lang="en-US" altLang="zh-CN" b="1" dirty="0">
              <a:latin typeface="Courier New" panose="02070309020205020404" pitchFamily="49" charset="0"/>
              <a:cs typeface="Courier New" panose="02070309020205020404" pitchFamily="49" charset="0"/>
            </a:endParaRPr>
          </a:p>
          <a:p>
            <a:pPr>
              <a:lnSpc>
                <a:spcPct val="80000"/>
              </a:lnSpc>
              <a:buNone/>
            </a:pPr>
            <a:r>
              <a:rPr lang="en-US" altLang="zh-CN" b="1" dirty="0">
                <a:latin typeface="Courier New" panose="02070309020205020404" pitchFamily="49" charset="0"/>
                <a:cs typeface="Courier New" panose="02070309020205020404" pitchFamily="49" charset="0"/>
              </a:rPr>
              <a:t>stack destroyed. </a:t>
            </a:r>
            <a:endParaRPr lang="zh-CN" altLang="en-US" b="1"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a:t>队列 </a:t>
            </a:r>
            <a:r>
              <a:rPr kumimoji="1" lang="en-US" altLang="zh-CN" dirty="0"/>
              <a:t>(Queue)</a:t>
            </a:r>
            <a:r>
              <a:rPr kumimoji="1" lang="zh-CN" altLang="en-US" dirty="0"/>
              <a:t>是另一种</a:t>
            </a:r>
            <a:r>
              <a:rPr kumimoji="1" lang="zh-CN" altLang="en-US" dirty="0">
                <a:solidFill>
                  <a:srgbClr val="FF0000"/>
                </a:solidFill>
              </a:rPr>
              <a:t>线性数据结构</a:t>
            </a:r>
            <a:r>
              <a:rPr kumimoji="1" lang="zh-CN" altLang="en-US" dirty="0"/>
              <a:t>，它只允许在表的一端插入元素，而在另一端删除元素，所以队列具有</a:t>
            </a:r>
            <a:r>
              <a:rPr kumimoji="1" lang="zh-CN" altLang="en-US" dirty="0">
                <a:solidFill>
                  <a:srgbClr val="FF0000"/>
                </a:solidFill>
              </a:rPr>
              <a:t>先进先出</a:t>
            </a:r>
            <a:r>
              <a:rPr kumimoji="1" lang="en-US" altLang="zh-CN" dirty="0"/>
              <a:t>(Fist In Fist Out</a:t>
            </a:r>
            <a:r>
              <a:rPr kumimoji="1" lang="zh-CN" altLang="en-US" dirty="0"/>
              <a:t>， 缩写为</a:t>
            </a:r>
            <a:r>
              <a:rPr kumimoji="1" lang="en-US" altLang="zh-CN" dirty="0"/>
              <a:t>FIFO)</a:t>
            </a:r>
            <a:r>
              <a:rPr kumimoji="1" lang="zh-CN" altLang="en-US" dirty="0"/>
              <a:t>的特性</a:t>
            </a:r>
            <a:endParaRPr kumimoji="1" lang="en-US" altLang="zh-CN" dirty="0"/>
          </a:p>
          <a:p>
            <a:pPr lvl="1"/>
            <a:r>
              <a:rPr lang="zh-CN" altLang="en-US" dirty="0"/>
              <a:t>在队列中，允许插入的一端叫做队尾</a:t>
            </a:r>
            <a:r>
              <a:rPr lang="en-US" altLang="zh-CN" dirty="0"/>
              <a:t>(rear)</a:t>
            </a:r>
            <a:r>
              <a:rPr lang="zh-CN" altLang="en-US" dirty="0"/>
              <a:t>，允许删除的一端则称为队头</a:t>
            </a:r>
            <a:r>
              <a:rPr lang="en-US" altLang="zh-CN" dirty="0"/>
              <a:t>(front)</a:t>
            </a:r>
            <a:r>
              <a:rPr lang="zh-CN" altLang="en-US" dirty="0"/>
              <a:t>。 </a:t>
            </a:r>
            <a:endParaRPr lang="en-US" altLang="zh-CN" dirty="0"/>
          </a:p>
          <a:p>
            <a:pPr lvl="1"/>
            <a:r>
              <a:rPr lang="zh-CN" altLang="en-US" dirty="0"/>
              <a:t>假设队列为</a:t>
            </a:r>
            <a:r>
              <a:rPr lang="en-US" altLang="zh-CN" dirty="0"/>
              <a:t>q=(a</a:t>
            </a:r>
            <a:r>
              <a:rPr lang="en-US" altLang="zh-CN" baseline="-25000" dirty="0"/>
              <a:t>1</a:t>
            </a:r>
            <a:r>
              <a:rPr lang="zh-CN" altLang="en-US" dirty="0"/>
              <a:t>，</a:t>
            </a:r>
            <a:r>
              <a:rPr lang="en-US" altLang="zh-CN" dirty="0"/>
              <a:t>a</a:t>
            </a:r>
            <a:r>
              <a:rPr lang="en-US" altLang="zh-CN" baseline="-25000" dirty="0"/>
              <a:t>2</a:t>
            </a:r>
            <a:r>
              <a:rPr lang="zh-CN" altLang="en-US" dirty="0"/>
              <a:t>，</a:t>
            </a:r>
            <a:r>
              <a:rPr lang="en-US" altLang="zh-CN" dirty="0"/>
              <a:t>…</a:t>
            </a:r>
            <a:r>
              <a:rPr lang="zh-CN" altLang="en-US" dirty="0"/>
              <a:t>，</a:t>
            </a:r>
            <a:r>
              <a:rPr lang="en-US" altLang="zh-CN" dirty="0"/>
              <a:t>a</a:t>
            </a:r>
            <a:r>
              <a:rPr lang="en-US" altLang="zh-CN" baseline="-25000" dirty="0"/>
              <a:t>n</a:t>
            </a:r>
            <a:r>
              <a:rPr lang="en-US" altLang="zh-CN" dirty="0"/>
              <a:t>)</a:t>
            </a:r>
            <a:r>
              <a:rPr lang="zh-CN" altLang="en-US" dirty="0"/>
              <a:t>，那么</a:t>
            </a:r>
            <a:r>
              <a:rPr lang="en-US" altLang="zh-CN" dirty="0"/>
              <a:t>a</a:t>
            </a:r>
            <a:r>
              <a:rPr lang="en-US" altLang="zh-CN" baseline="-25000" dirty="0"/>
              <a:t>1</a:t>
            </a:r>
            <a:r>
              <a:rPr lang="zh-CN" altLang="en-US" dirty="0"/>
              <a:t>就是队头元素，</a:t>
            </a:r>
            <a:r>
              <a:rPr lang="en-US" altLang="zh-CN" dirty="0"/>
              <a:t>a</a:t>
            </a:r>
            <a:r>
              <a:rPr lang="en-US" altLang="zh-CN" baseline="-25000" dirty="0"/>
              <a:t>n</a:t>
            </a:r>
            <a:r>
              <a:rPr lang="zh-CN" altLang="en-US" dirty="0"/>
              <a:t>则是队尾元素。队列中的元素是按照</a:t>
            </a:r>
            <a:r>
              <a:rPr lang="en-US" altLang="zh-CN" dirty="0"/>
              <a:t>a</a:t>
            </a:r>
            <a:r>
              <a:rPr lang="en-US" altLang="zh-CN" baseline="-25000" dirty="0"/>
              <a:t>1</a:t>
            </a:r>
            <a:r>
              <a:rPr lang="zh-CN" altLang="en-US" dirty="0"/>
              <a:t>，</a:t>
            </a:r>
            <a:r>
              <a:rPr lang="en-US" altLang="zh-CN" dirty="0"/>
              <a:t>a</a:t>
            </a:r>
            <a:r>
              <a:rPr lang="en-US" altLang="zh-CN" baseline="-25000" dirty="0"/>
              <a:t>2</a:t>
            </a:r>
            <a:r>
              <a:rPr lang="zh-CN" altLang="en-US" dirty="0"/>
              <a:t>，</a:t>
            </a:r>
            <a:r>
              <a:rPr lang="en-US" altLang="zh-CN" dirty="0"/>
              <a:t>…</a:t>
            </a:r>
            <a:r>
              <a:rPr lang="zh-CN" altLang="en-US" dirty="0"/>
              <a:t>，</a:t>
            </a:r>
            <a:r>
              <a:rPr lang="en-US" altLang="zh-CN" dirty="0"/>
              <a:t>a</a:t>
            </a:r>
            <a:r>
              <a:rPr lang="en-US" altLang="zh-CN" baseline="-25000" dirty="0"/>
              <a:t>n</a:t>
            </a:r>
            <a:r>
              <a:rPr lang="zh-CN" altLang="en-US" dirty="0"/>
              <a:t>的顺序进入的， 退出队列也必须按照同样的次序依次出队，也就是说，只有在</a:t>
            </a:r>
            <a:r>
              <a:rPr lang="en-US" altLang="zh-CN" dirty="0"/>
              <a:t>a</a:t>
            </a:r>
            <a:r>
              <a:rPr lang="en-US" altLang="zh-CN" baseline="-25000" dirty="0"/>
              <a:t>1</a:t>
            </a:r>
            <a:r>
              <a:rPr lang="zh-CN" altLang="en-US" dirty="0"/>
              <a:t>，</a:t>
            </a:r>
            <a:r>
              <a:rPr lang="en-US" altLang="zh-CN" dirty="0"/>
              <a:t>a</a:t>
            </a:r>
            <a:r>
              <a:rPr lang="en-US" altLang="zh-CN" baseline="-25000" dirty="0"/>
              <a:t>2</a:t>
            </a:r>
            <a:r>
              <a:rPr lang="zh-CN" altLang="en-US" dirty="0"/>
              <a:t>，</a:t>
            </a:r>
            <a:r>
              <a:rPr lang="en-US" altLang="zh-CN" dirty="0"/>
              <a:t>…</a:t>
            </a:r>
            <a:r>
              <a:rPr lang="zh-CN" altLang="en-US" dirty="0"/>
              <a:t>，</a:t>
            </a:r>
            <a:r>
              <a:rPr lang="en-US" altLang="zh-CN" dirty="0"/>
              <a:t>a</a:t>
            </a:r>
            <a:r>
              <a:rPr lang="en-US" altLang="zh-CN" baseline="-25000" dirty="0"/>
              <a:t>n-1</a:t>
            </a:r>
            <a:r>
              <a:rPr lang="zh-CN" altLang="en-US" dirty="0"/>
              <a:t>都离开队列之后，</a:t>
            </a:r>
            <a:r>
              <a:rPr lang="en-US" altLang="zh-CN" dirty="0"/>
              <a:t>a</a:t>
            </a:r>
            <a:r>
              <a:rPr lang="en-US" altLang="zh-CN" baseline="-25000" dirty="0"/>
              <a:t>n</a:t>
            </a:r>
            <a:r>
              <a:rPr lang="zh-CN" altLang="en-US" dirty="0"/>
              <a:t>才能退出队列。</a:t>
            </a:r>
            <a:endParaRPr lang="zh-CN" altLang="en-US" dirty="0"/>
          </a:p>
        </p:txBody>
      </p:sp>
      <p:sp>
        <p:nvSpPr>
          <p:cNvPr id="3" name="标题 2"/>
          <p:cNvSpPr>
            <a:spLocks noGrp="1"/>
          </p:cNvSpPr>
          <p:nvPr>
            <p:ph type="title"/>
          </p:nvPr>
        </p:nvSpPr>
        <p:spPr/>
        <p:txBody>
          <a:bodyPr/>
          <a:lstStyle/>
          <a:p>
            <a:r>
              <a:rPr lang="zh-CN" altLang="en-US" dirty="0"/>
              <a:t>队列（</a:t>
            </a:r>
            <a:r>
              <a:rPr lang="en-US" altLang="zh-CN" dirty="0"/>
              <a:t>Queue</a:t>
            </a:r>
            <a:r>
              <a:rPr lang="zh-CN" altLang="en-US" dirty="0"/>
              <a:t>）</a:t>
            </a:r>
            <a:endParaRPr lang="zh-CN" altLang="en-US" dirty="0"/>
          </a:p>
        </p:txBody>
      </p:sp>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fld>
            <a:endParaRPr lang="zh-CN" altLang="en-US" dirty="0"/>
          </a:p>
        </p:txBody>
      </p:sp>
      <p:sp>
        <p:nvSpPr>
          <p:cNvPr id="5" name="矩形 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顺序队列</a:t>
            </a:r>
            <a:endParaRPr lang="en-US" altLang="zh-CN" dirty="0"/>
          </a:p>
          <a:p>
            <a:pPr lvl="1"/>
            <a:r>
              <a:rPr lang="zh-CN" altLang="en-US" dirty="0"/>
              <a:t>基于数组结构，存储队列元素</a:t>
            </a:r>
            <a:endParaRPr lang="en-US" altLang="zh-CN" dirty="0"/>
          </a:p>
          <a:p>
            <a:pPr lvl="2"/>
            <a:r>
              <a:rPr lang="zh-CN" altLang="en-US" dirty="0"/>
              <a:t>存储空间受限制</a:t>
            </a:r>
            <a:endParaRPr lang="en-US" altLang="zh-CN" dirty="0"/>
          </a:p>
          <a:p>
            <a:pPr lvl="2"/>
            <a:r>
              <a:rPr lang="zh-CN" altLang="en-US" dirty="0"/>
              <a:t>删除操作不易实现</a:t>
            </a:r>
            <a:endParaRPr lang="en-US" altLang="zh-CN" dirty="0"/>
          </a:p>
          <a:p>
            <a:r>
              <a:rPr lang="zh-CN" altLang="en-US" dirty="0"/>
              <a:t>链式队列</a:t>
            </a:r>
            <a:endParaRPr lang="en-US" altLang="zh-CN" dirty="0"/>
          </a:p>
          <a:p>
            <a:pPr lvl="1"/>
            <a:r>
              <a:rPr lang="zh-CN" altLang="en-US" dirty="0"/>
              <a:t>基于链表结构，存储队列元素</a:t>
            </a:r>
            <a:endParaRPr lang="en-US" altLang="zh-CN" dirty="0"/>
          </a:p>
          <a:p>
            <a:pPr lvl="2"/>
            <a:r>
              <a:rPr lang="zh-CN" altLang="en-US" dirty="0"/>
              <a:t>存储空间不受限制</a:t>
            </a:r>
            <a:endParaRPr lang="en-US" altLang="zh-CN" dirty="0"/>
          </a:p>
          <a:p>
            <a:pPr lvl="2"/>
            <a:r>
              <a:rPr lang="zh-CN" altLang="en-US" dirty="0"/>
              <a:t>插入删除操作比较容易</a:t>
            </a:r>
            <a:endParaRPr lang="zh-CN" altLang="en-US" dirty="0"/>
          </a:p>
        </p:txBody>
      </p:sp>
      <p:sp>
        <p:nvSpPr>
          <p:cNvPr id="3" name="标题 2"/>
          <p:cNvSpPr>
            <a:spLocks noGrp="1"/>
          </p:cNvSpPr>
          <p:nvPr>
            <p:ph type="title"/>
          </p:nvPr>
        </p:nvSpPr>
        <p:spPr/>
        <p:txBody>
          <a:bodyPr/>
          <a:lstStyle/>
          <a:p>
            <a:r>
              <a:rPr lang="zh-CN" altLang="en-US" dirty="0"/>
              <a:t>队列的实现方式</a:t>
            </a:r>
            <a:endParaRPr lang="zh-CN" altLang="en-US" dirty="0"/>
          </a:p>
        </p:txBody>
      </p:sp>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fld>
            <a:endParaRPr lang="zh-CN" altLang="en-US" dirty="0"/>
          </a:p>
        </p:txBody>
      </p:sp>
      <p:sp>
        <p:nvSpPr>
          <p:cNvPr id="5" name="矩形 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52737"/>
            <a:ext cx="8229600" cy="504056"/>
          </a:xfrm>
        </p:spPr>
        <p:txBody>
          <a:bodyPr/>
          <a:lstStyle/>
          <a:p>
            <a:r>
              <a:rPr lang="zh-CN" altLang="en-US" dirty="0"/>
              <a:t>节点类和队列类</a:t>
            </a:r>
            <a:endParaRPr lang="zh-CN" altLang="en-US" dirty="0"/>
          </a:p>
        </p:txBody>
      </p:sp>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fld>
            <a:endParaRPr lang="zh-CN" altLang="en-US" dirty="0"/>
          </a:p>
        </p:txBody>
      </p:sp>
      <p:sp>
        <p:nvSpPr>
          <p:cNvPr id="5" name="矩形 4"/>
          <p:cNvSpPr/>
          <p:nvPr/>
        </p:nvSpPr>
        <p:spPr>
          <a:xfrm>
            <a:off x="457200" y="1687707"/>
            <a:ext cx="3168352" cy="1938992"/>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data;</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*next;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p:txBody>
      </p:sp>
      <p:sp>
        <p:nvSpPr>
          <p:cNvPr id="6" name="矩形 5"/>
          <p:cNvSpPr/>
          <p:nvPr/>
        </p:nvSpPr>
        <p:spPr>
          <a:xfrm>
            <a:off x="4764335" y="1657966"/>
            <a:ext cx="4177233" cy="4893647"/>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initQueue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empty();</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push(</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pop();</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getFront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getRear</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getSize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a:t>
            </a:r>
            <a:endParaRPr lang="zh-CN" altLang="en-US" dirty="0"/>
          </a:p>
        </p:txBody>
      </p:sp>
      <p:sp>
        <p:nvSpPr>
          <p:cNvPr id="3" name="内容占位符 2"/>
          <p:cNvSpPr>
            <a:spLocks noGrp="1"/>
          </p:cNvSpPr>
          <p:nvPr>
            <p:ph idx="1"/>
          </p:nvPr>
        </p:nvSpPr>
        <p:spPr/>
        <p:txBody>
          <a:bodyPr/>
          <a:lstStyle/>
          <a:p>
            <a:r>
              <a:rPr lang="zh-CN" altLang="en-US" dirty="0"/>
              <a:t>保护成员</a:t>
            </a:r>
            <a:endParaRPr lang="en-US" altLang="zh-CN" dirty="0"/>
          </a:p>
          <a:p>
            <a:pPr lvl="1"/>
            <a:r>
              <a:rPr lang="zh-CN" altLang="en-US" dirty="0"/>
              <a:t>以关键字</a:t>
            </a:r>
            <a:r>
              <a:rPr lang="en-US" altLang="zh-CN" dirty="0">
                <a:solidFill>
                  <a:srgbClr val="0000FF"/>
                </a:solidFill>
                <a:latin typeface="Courier New" panose="02070309020205020404" pitchFamily="49" charset="0"/>
                <a:cs typeface="Courier New" panose="02070309020205020404" pitchFamily="49" charset="0"/>
              </a:rPr>
              <a:t>protected</a:t>
            </a:r>
            <a:r>
              <a:rPr lang="zh-CN" altLang="en-US" dirty="0"/>
              <a:t>说明</a:t>
            </a:r>
            <a:endParaRPr lang="en-US" altLang="zh-CN" dirty="0"/>
          </a:p>
          <a:p>
            <a:pPr lvl="1"/>
            <a:r>
              <a:rPr lang="zh-CN" altLang="en-US" dirty="0"/>
              <a:t>类继承涉及到的概念</a:t>
            </a:r>
            <a:endParaRPr lang="en-US" altLang="zh-CN" dirty="0"/>
          </a:p>
          <a:p>
            <a:pPr lvl="2"/>
            <a:r>
              <a:rPr lang="zh-CN" altLang="en-US" dirty="0"/>
              <a:t>派生类对基类成员的访问权限</a:t>
            </a:r>
            <a:endParaRPr lang="zh-CN" altLang="en-US" dirty="0"/>
          </a:p>
          <a:p>
            <a:pPr lvl="1"/>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fld>
            <a:endParaRPr lang="zh-CN" altLang="en-US" dirty="0"/>
          </a:p>
        </p:txBody>
      </p:sp>
      <p:sp>
        <p:nvSpPr>
          <p:cNvPr id="5" name="矩形 4"/>
          <p:cNvSpPr/>
          <p:nvPr/>
        </p:nvSpPr>
        <p:spPr>
          <a:xfrm>
            <a:off x="107504" y="980728"/>
            <a:ext cx="8856984" cy="5324535"/>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initQueue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 = rear =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new</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front-&gt;next = rear;</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rear-&gt;next = </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nullptr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::empty()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//front = rear</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front-&gt;next == rear;</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::push(</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 =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new</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s-&gt;data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s-&gt;next = </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nullptr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rear-&gt;next = s;</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 = s;</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fld>
            <a:endParaRPr lang="zh-CN" altLang="en-US" dirty="0"/>
          </a:p>
        </p:txBody>
      </p:sp>
      <p:sp>
        <p:nvSpPr>
          <p:cNvPr id="5" name="矩形 4"/>
          <p:cNvSpPr/>
          <p:nvPr/>
        </p:nvSpPr>
        <p:spPr>
          <a:xfrm>
            <a:off x="395536" y="919302"/>
            <a:ext cx="8496944" cy="5632311"/>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::pop()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(empty())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is </a:t>
            </a:r>
            <a:r>
              <a:rPr lang="en-US" altLang="zh-CN" sz="24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empty,can't</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pop.\n"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 = front-&gt;next;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getFront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front-&gt;next-&gt;data;</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getRear</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rear-&gt;data;</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908720"/>
            <a:ext cx="8496944" cy="5324535"/>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getSize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 front-&gt;next;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k = 0;</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nullptr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k++;</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 q-&gt;next;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k;</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 front-&gt;next;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q-&gt;data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 q-&gt;next;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908720"/>
            <a:ext cx="8568952" cy="5078313"/>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L.initQueue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"Push data to Queue...\n"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srand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unsigned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)time(</a:t>
            </a:r>
            <a:r>
              <a:rPr lang="en-US" altLang="zh-CN" b="1" dirty="0">
                <a:solidFill>
                  <a:srgbClr val="6F008A"/>
                </a:solidFill>
                <a:latin typeface="Courier New" panose="02070309020205020404" pitchFamily="49" charset="0"/>
                <a:ea typeface="新宋体" panose="02010609030101010101" pitchFamily="49" charset="-122"/>
                <a:cs typeface="Courier New" panose="02070309020205020404" pitchFamily="49" charset="0"/>
              </a:rPr>
              <a:t>NULL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0;i &lt; 10;i++) {</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L.push</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(rand() % 100);</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"Push finished.\n"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"You have pushed such data:"</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L.printQueue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"Pop data out of Queue...\n"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L.pop</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"Pop finished.\n"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"Now the Queue have such data:"</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L.printQueue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return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0;</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fld>
            <a:endParaRPr lang="zh-CN" altLang="en-US" dirty="0"/>
          </a:p>
        </p:txBody>
      </p:sp>
      <p:sp>
        <p:nvSpPr>
          <p:cNvPr id="5" name="矩形 4"/>
          <p:cNvSpPr/>
          <p:nvPr/>
        </p:nvSpPr>
        <p:spPr>
          <a:xfrm>
            <a:off x="323528" y="1484784"/>
            <a:ext cx="8640960" cy="3231654"/>
          </a:xfrm>
          <a:prstGeom prst="rect">
            <a:avLst/>
          </a:prstGeom>
        </p:spPr>
        <p:txBody>
          <a:bodyPr wrap="square">
            <a:spAutoFit/>
          </a:bodyPr>
          <a:lstStyle/>
          <a:p>
            <a:pPr>
              <a:spcBef>
                <a:spcPts val="600"/>
              </a:spcBef>
              <a:spcAft>
                <a:spcPts val="600"/>
              </a:spcAft>
            </a:pPr>
            <a:r>
              <a:rPr lang="zh-CN" altLang="en-US" sz="2400" b="1" dirty="0">
                <a:solidFill>
                  <a:schemeClr val="accent6">
                    <a:lumMod val="75000"/>
                  </a:schemeClr>
                </a:solidFill>
                <a:latin typeface="+mj-ea"/>
                <a:ea typeface="+mj-ea"/>
                <a:cs typeface="Courier New" panose="02070309020205020404" pitchFamily="49" charset="0"/>
              </a:rPr>
              <a:t>程序运行结果</a:t>
            </a:r>
            <a:endParaRPr lang="en-US" altLang="zh-CN" sz="2400" b="1" dirty="0">
              <a:solidFill>
                <a:schemeClr val="accent6">
                  <a:lumMod val="75000"/>
                </a:schemeClr>
              </a:solidFill>
              <a:latin typeface="+mj-ea"/>
              <a:ea typeface="+mj-ea"/>
              <a:cs typeface="Courier New" panose="02070309020205020404" pitchFamily="49" charset="0"/>
            </a:endParaRP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Push data to Queue...</a:t>
            </a:r>
            <a:endParaRPr lang="en-US" altLang="zh-CN" sz="2000" b="1" dirty="0">
              <a:latin typeface="Courier New" panose="02070309020205020404" pitchFamily="49" charset="0"/>
              <a:cs typeface="Courier New" panose="02070309020205020404" pitchFamily="49" charset="0"/>
            </a:endParaRP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Push finished.</a:t>
            </a:r>
            <a:endParaRPr lang="en-US" altLang="zh-CN" sz="2000" b="1" dirty="0">
              <a:latin typeface="Courier New" panose="02070309020205020404" pitchFamily="49" charset="0"/>
              <a:cs typeface="Courier New" panose="02070309020205020404" pitchFamily="49" charset="0"/>
            </a:endParaRP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You have pushed such data:88 66 97 55 36 0 16 84 17 0</a:t>
            </a:r>
            <a:endParaRPr lang="en-US" altLang="zh-CN" sz="2000" b="1" dirty="0">
              <a:latin typeface="Courier New" panose="02070309020205020404" pitchFamily="49" charset="0"/>
              <a:cs typeface="Courier New" panose="02070309020205020404" pitchFamily="49" charset="0"/>
            </a:endParaRP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Pop data out of Queue...</a:t>
            </a:r>
            <a:endParaRPr lang="en-US" altLang="zh-CN" sz="2000" b="1" dirty="0">
              <a:latin typeface="Courier New" panose="02070309020205020404" pitchFamily="49" charset="0"/>
              <a:cs typeface="Courier New" panose="02070309020205020404" pitchFamily="49" charset="0"/>
            </a:endParaRP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Pop finished.</a:t>
            </a:r>
            <a:endParaRPr lang="en-US" altLang="zh-CN" sz="2000" b="1" dirty="0">
              <a:latin typeface="Courier New" panose="02070309020205020404" pitchFamily="49" charset="0"/>
              <a:cs typeface="Courier New" panose="02070309020205020404" pitchFamily="49" charset="0"/>
            </a:endParaRP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Now the Queue have such data:66 97 55 36 0 16 84 17 0</a:t>
            </a:r>
            <a:endParaRPr lang="en-US" altLang="zh-CN" sz="2000" b="1" dirty="0">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a:t>
            </a:r>
            <a:r>
              <a:rPr lang="en-US" altLang="zh-CN" dirty="0"/>
              <a:t>1</a:t>
            </a:r>
            <a:r>
              <a:rPr lang="zh-CN" altLang="en-US" dirty="0"/>
              <a:t>）编程实现链式栈和链式队列</a:t>
            </a:r>
            <a:endParaRPr lang="en-US" altLang="zh-CN" dirty="0"/>
          </a:p>
          <a:p>
            <a:r>
              <a:rPr lang="zh-CN" altLang="en-US" dirty="0"/>
              <a:t>（</a:t>
            </a:r>
            <a:r>
              <a:rPr lang="en-US" altLang="zh-CN" dirty="0"/>
              <a:t>2</a:t>
            </a:r>
            <a:r>
              <a:rPr lang="zh-CN" altLang="en-US" dirty="0"/>
              <a:t>）使用链表实现一元多项式的加法</a:t>
            </a:r>
            <a:endParaRPr lang="en-US" altLang="zh-CN" dirty="0"/>
          </a:p>
          <a:p>
            <a:r>
              <a:rPr lang="zh-CN" altLang="en-US" dirty="0"/>
              <a:t>（</a:t>
            </a:r>
            <a:r>
              <a:rPr lang="en-US" altLang="zh-CN" dirty="0"/>
              <a:t>3</a:t>
            </a:r>
            <a:r>
              <a:rPr lang="zh-CN" altLang="en-US" dirty="0"/>
              <a:t>）使用栈实现十进制数转换为二进制数</a:t>
            </a:r>
            <a:endParaRPr lang="en-US" altLang="zh-CN" dirty="0"/>
          </a:p>
          <a:p>
            <a:r>
              <a:rPr lang="zh-CN" altLang="en-US" dirty="0"/>
              <a:t>（</a:t>
            </a:r>
            <a:r>
              <a:rPr lang="en-US" altLang="zh-CN" dirty="0"/>
              <a:t>4</a:t>
            </a:r>
            <a:r>
              <a:rPr lang="zh-CN" altLang="en-US" dirty="0"/>
              <a:t>）自学标准模板库的</a:t>
            </a:r>
            <a:r>
              <a:rPr lang="en-US" altLang="zh-CN" dirty="0"/>
              <a:t>list</a:t>
            </a:r>
            <a:r>
              <a:rPr lang="zh-CN" altLang="en-US" dirty="0"/>
              <a:t>和</a:t>
            </a:r>
            <a:r>
              <a:rPr lang="en-US" altLang="zh-CN" dirty="0"/>
              <a:t>stack</a:t>
            </a:r>
            <a:r>
              <a:rPr lang="zh-CN" altLang="en-US" dirty="0"/>
              <a:t>类模板，编程实现（</a:t>
            </a:r>
            <a:r>
              <a:rPr lang="en-US" altLang="zh-CN" dirty="0"/>
              <a:t>2</a:t>
            </a:r>
            <a:r>
              <a:rPr lang="zh-CN" altLang="en-US" dirty="0"/>
              <a:t>）和（</a:t>
            </a:r>
            <a:r>
              <a:rPr lang="en-US" altLang="zh-CN" dirty="0"/>
              <a:t>3</a:t>
            </a:r>
            <a:r>
              <a:rPr lang="zh-CN" altLang="en-US" dirty="0"/>
              <a:t>）</a:t>
            </a:r>
            <a:endParaRPr lang="zh-CN" altLang="en-US" dirty="0"/>
          </a:p>
        </p:txBody>
      </p:sp>
      <p:sp>
        <p:nvSpPr>
          <p:cNvPr id="3" name="标题 2"/>
          <p:cNvSpPr>
            <a:spLocks noGrp="1"/>
          </p:cNvSpPr>
          <p:nvPr>
            <p:ph type="title"/>
          </p:nvPr>
        </p:nvSpPr>
        <p:spPr/>
        <p:txBody>
          <a:bodyPr/>
          <a:lstStyle/>
          <a:p>
            <a:r>
              <a:rPr lang="zh-CN" altLang="en-US" dirty="0"/>
              <a:t>练习</a:t>
            </a:r>
            <a:r>
              <a:rPr lang="en-US" altLang="zh-CN" dirty="0"/>
              <a:t>7.4</a:t>
            </a:r>
            <a:endParaRPr lang="zh-CN" alt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1"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第七章 结束</a:t>
            </a:r>
            <a:endParaRPr lang="zh-CN" altLang="en-US" dirty="0"/>
          </a:p>
        </p:txBody>
      </p:sp>
      <p:sp>
        <p:nvSpPr>
          <p:cNvPr id="11" name="TextBox 8"/>
          <p:cNvSpPr txBox="1">
            <a:spLocks noChangeArrowheads="1"/>
          </p:cNvSpPr>
          <p:nvPr/>
        </p:nvSpPr>
        <p:spPr bwMode="auto">
          <a:xfrm>
            <a:off x="5796136" y="895350"/>
            <a:ext cx="3199915" cy="461665"/>
          </a:xfrm>
          <a:prstGeom prst="rect">
            <a:avLst/>
          </a:prstGeom>
          <a:noFill/>
          <a:ln w="9525">
            <a:noFill/>
            <a:miter lim="800000"/>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a:t>
            </a:r>
            <a:r>
              <a:rPr lang="zh-CN" altLang="en-US" sz="2400" dirty="0">
                <a:solidFill>
                  <a:schemeClr val="bg1"/>
                </a:solidFill>
                <a:latin typeface="华文琥珀" pitchFamily="2" charset="-122"/>
                <a:ea typeface="华文琥珀" pitchFamily="2" charset="-122"/>
              </a:rPr>
              <a:t>程序设计</a:t>
            </a:r>
            <a:endParaRPr lang="zh-CN" altLang="en-US" sz="2400" dirty="0">
              <a:solidFill>
                <a:schemeClr val="bg1"/>
              </a:solidFill>
              <a:latin typeface="华文琥珀" pitchFamily="2" charset="-122"/>
              <a:ea typeface="华文琥珀" pitchFamily="2" charset="-122"/>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友元</a:t>
            </a:r>
            <a:endParaRPr lang="en-US" altLang="zh-CN" dirty="0"/>
          </a:p>
          <a:p>
            <a:pPr lvl="1">
              <a:spcBef>
                <a:spcPts val="0"/>
              </a:spcBef>
            </a:pPr>
            <a:r>
              <a:rPr lang="zh-CN" altLang="en-US" dirty="0"/>
              <a:t>以关键字</a:t>
            </a:r>
            <a:r>
              <a:rPr lang="en-US" altLang="zh-CN" dirty="0">
                <a:solidFill>
                  <a:srgbClr val="0000FF"/>
                </a:solidFill>
                <a:latin typeface="Courier New" panose="02070309020205020404" pitchFamily="49" charset="0"/>
                <a:cs typeface="Courier New" panose="02070309020205020404" pitchFamily="49" charset="0"/>
              </a:rPr>
              <a:t>friend</a:t>
            </a:r>
            <a:r>
              <a:rPr lang="zh-CN" altLang="en-US" dirty="0"/>
              <a:t>说明</a:t>
            </a:r>
            <a:endParaRPr lang="en-US" altLang="zh-CN" dirty="0"/>
          </a:p>
          <a:p>
            <a:pPr lvl="1">
              <a:spcBef>
                <a:spcPts val="0"/>
              </a:spcBef>
            </a:pPr>
            <a:r>
              <a:rPr lang="zh-CN" altLang="en-US" dirty="0">
                <a:solidFill>
                  <a:srgbClr val="FF0000"/>
                </a:solidFill>
              </a:rPr>
              <a:t>不是</a:t>
            </a:r>
            <a:r>
              <a:rPr lang="zh-CN" altLang="en-US" dirty="0"/>
              <a:t>本类的成员，被说明为本类友元的那些函数享有本类成员函数的</a:t>
            </a:r>
            <a:r>
              <a:rPr lang="zh-CN" altLang="en-US" dirty="0">
                <a:latin typeface="Times New Roman" panose="02020603050405020304"/>
              </a:rPr>
              <a:t>“</a:t>
            </a:r>
            <a:r>
              <a:rPr lang="zh-CN" altLang="en-US" dirty="0"/>
              <a:t>权利</a:t>
            </a:r>
            <a:r>
              <a:rPr lang="zh-CN" altLang="en-US" dirty="0">
                <a:latin typeface="Times New Roman" panose="02020603050405020304"/>
              </a:rPr>
              <a:t>”，即</a:t>
            </a:r>
            <a:r>
              <a:rPr lang="zh-CN" altLang="en-US" dirty="0"/>
              <a:t>可以访问本类的私有成员</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类的友元说明</a:t>
            </a:r>
            <a:endParaRPr lang="zh-CN" altLang="en-US" dirty="0"/>
          </a:p>
        </p:txBody>
      </p:sp>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fld>
            <a:endParaRPr lang="zh-CN" altLang="en-US" dirty="0"/>
          </a:p>
        </p:txBody>
      </p:sp>
      <p:sp>
        <p:nvSpPr>
          <p:cNvPr id="5" name="矩形 4">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类定义的代码组织</a:t>
            </a:r>
            <a:endParaRPr lang="zh-CN" altLang="en-US" dirty="0"/>
          </a:p>
        </p:txBody>
      </p:sp>
      <p:sp>
        <p:nvSpPr>
          <p:cNvPr id="3" name="内容占位符 2"/>
          <p:cNvSpPr>
            <a:spLocks noGrp="1"/>
          </p:cNvSpPr>
          <p:nvPr>
            <p:ph idx="1"/>
          </p:nvPr>
        </p:nvSpPr>
        <p:spPr/>
        <p:txBody>
          <a:bodyPr/>
          <a:lstStyle/>
          <a:p>
            <a:r>
              <a:rPr lang="en-US" altLang="zh-CN" dirty="0" err="1"/>
              <a:t>private、public</a:t>
            </a:r>
            <a:r>
              <a:rPr lang="zh-CN" altLang="en-US" dirty="0"/>
              <a:t>、</a:t>
            </a:r>
            <a:r>
              <a:rPr lang="en-US" altLang="zh-CN" dirty="0"/>
              <a:t>protected</a:t>
            </a:r>
            <a:r>
              <a:rPr lang="zh-CN" altLang="en-US" dirty="0"/>
              <a:t>以及</a:t>
            </a:r>
            <a:r>
              <a:rPr lang="en-US" altLang="zh-CN" dirty="0"/>
              <a:t>friend“</a:t>
            </a:r>
            <a:r>
              <a:rPr lang="zh-CN" altLang="en-US" dirty="0"/>
              <a:t>说明段”的顺序可以任意；每一类型的“说明段”均可以出现多次，或者一次也不出现。</a:t>
            </a:r>
            <a:endParaRPr lang="en-US" altLang="zh-CN" dirty="0"/>
          </a:p>
          <a:p>
            <a:r>
              <a:rPr lang="zh-CN" altLang="en-US" dirty="0"/>
              <a:t>若紧随左花括号后的第一个“说明段”为</a:t>
            </a:r>
            <a:r>
              <a:rPr lang="en-US" altLang="zh-CN" dirty="0"/>
              <a:t>private</a:t>
            </a:r>
            <a:r>
              <a:rPr lang="zh-CN" altLang="en-US" dirty="0"/>
              <a:t>的话，则该</a:t>
            </a:r>
            <a:r>
              <a:rPr lang="en-US" altLang="zh-CN" dirty="0"/>
              <a:t>private</a:t>
            </a:r>
            <a:r>
              <a:rPr lang="zh-CN" altLang="en-US" dirty="0"/>
              <a:t>关键字可以省略</a:t>
            </a:r>
            <a:endParaRPr lang="en-US" altLang="zh-CN" dirty="0"/>
          </a:p>
          <a:p>
            <a:pPr lvl="2"/>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类成员的访问权限</a:t>
            </a:r>
            <a:endParaRPr lang="zh-CN" altLang="en-US" dirty="0"/>
          </a:p>
        </p:txBody>
      </p:sp>
      <p:sp>
        <p:nvSpPr>
          <p:cNvPr id="3" name="内容占位符 2"/>
          <p:cNvSpPr>
            <a:spLocks noGrp="1"/>
          </p:cNvSpPr>
          <p:nvPr>
            <p:ph idx="1"/>
          </p:nvPr>
        </p:nvSpPr>
        <p:spPr/>
        <p:txBody>
          <a:bodyPr/>
          <a:lstStyle/>
          <a:p>
            <a:r>
              <a:rPr lang="zh-CN" altLang="en-US" dirty="0"/>
              <a:t>每种说明符（</a:t>
            </a:r>
            <a:r>
              <a:rPr lang="en-US" altLang="zh-CN" dirty="0"/>
              <a:t>private</a:t>
            </a:r>
            <a:r>
              <a:rPr lang="zh-CN" altLang="en-US" dirty="0"/>
              <a:t>、</a:t>
            </a:r>
            <a:r>
              <a:rPr lang="en-US" altLang="zh-CN" dirty="0"/>
              <a:t>public</a:t>
            </a:r>
            <a:r>
              <a:rPr lang="zh-CN" altLang="en-US" dirty="0"/>
              <a:t>、</a:t>
            </a:r>
            <a:r>
              <a:rPr lang="en-US" altLang="zh-CN" dirty="0"/>
              <a:t>protected</a:t>
            </a:r>
            <a:r>
              <a:rPr lang="zh-CN" altLang="en-US" dirty="0"/>
              <a:t>，亦称</a:t>
            </a:r>
            <a:r>
              <a:rPr lang="zh-CN" altLang="en-US" dirty="0">
                <a:solidFill>
                  <a:srgbClr val="FF0000"/>
                </a:solidFill>
              </a:rPr>
              <a:t>访问限定符</a:t>
            </a:r>
            <a:r>
              <a:rPr lang="zh-CN" altLang="en-US" dirty="0"/>
              <a:t>）可在类体中使用多次。</a:t>
            </a:r>
            <a:endParaRPr lang="zh-CN" altLang="en-US" dirty="0"/>
          </a:p>
          <a:p>
            <a:r>
              <a:rPr lang="zh-CN" altLang="en-US" dirty="0"/>
              <a:t>访问限定符的作用域是从该说明符出现开始到下一个说明符之前或类体结束之前结束。</a:t>
            </a:r>
            <a:endParaRPr lang="zh-CN" altLang="en-US" dirty="0"/>
          </a:p>
          <a:p>
            <a:r>
              <a:rPr lang="zh-CN" altLang="en-US" dirty="0"/>
              <a:t>如果在类体起始点无访问说明符，系统默认定义为私有（</a:t>
            </a:r>
            <a:r>
              <a:rPr lang="en-US" altLang="zh-CN" dirty="0"/>
              <a:t>private</a:t>
            </a:r>
            <a:r>
              <a:rPr lang="zh-CN" altLang="en-US" dirty="0"/>
              <a:t>）。</a:t>
            </a:r>
            <a:endParaRPr lang="zh-CN" altLang="en-US" dirty="0"/>
          </a:p>
          <a:p>
            <a:r>
              <a:rPr lang="zh-CN" altLang="en-US" dirty="0"/>
              <a:t>访问限定符</a:t>
            </a:r>
            <a:r>
              <a:rPr lang="en-US" altLang="zh-CN" dirty="0"/>
              <a:t>private</a:t>
            </a:r>
            <a:r>
              <a:rPr lang="zh-CN" altLang="en-US" dirty="0"/>
              <a:t>（私有的）和</a:t>
            </a:r>
            <a:r>
              <a:rPr lang="en-US" altLang="zh-CN" dirty="0"/>
              <a:t>protected</a:t>
            </a:r>
            <a:r>
              <a:rPr lang="zh-CN" altLang="en-US" dirty="0"/>
              <a:t>（保护的）体现了类具有封装性（</a:t>
            </a:r>
            <a:r>
              <a:rPr lang="en-US" altLang="zh-CN" dirty="0"/>
              <a:t>Encapsulation</a:t>
            </a:r>
            <a:r>
              <a:rPr lang="zh-CN" altLang="en-US" dirty="0"/>
              <a:t>）</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2960" y="1268760"/>
            <a:ext cx="8673535" cy="4824536"/>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zh-CN" altLang="en-US" dirty="0">
                <a:solidFill>
                  <a:srgbClr val="C00000"/>
                </a:solidFill>
              </a:rPr>
              <a:t>设计一个类，描述梭哈游戏（</a:t>
            </a:r>
            <a:r>
              <a:rPr lang="en-US" dirty="0" err="1">
                <a:solidFill>
                  <a:srgbClr val="C00000"/>
                </a:solidFill>
              </a:rPr>
              <a:t>ShowHand</a:t>
            </a:r>
            <a:r>
              <a:rPr lang="zh-CN" altLang="en-US" dirty="0">
                <a:solidFill>
                  <a:srgbClr val="C00000"/>
                </a:solidFill>
              </a:rPr>
              <a:t>）</a:t>
            </a:r>
            <a:endParaRPr lang="en-US" altLang="zh-CN" dirty="0">
              <a:solidFill>
                <a:srgbClr val="C00000"/>
              </a:solidFill>
            </a:endParaRPr>
          </a:p>
          <a:p>
            <a:pPr lvl="1"/>
            <a:r>
              <a:rPr lang="zh-CN" altLang="en-US" dirty="0"/>
              <a:t>一副牌由</a:t>
            </a:r>
            <a:r>
              <a:rPr lang="en-US" altLang="zh-CN" dirty="0"/>
              <a:t>5</a:t>
            </a:r>
            <a:r>
              <a:rPr lang="zh-CN" altLang="en-US" dirty="0"/>
              <a:t>张扑克组成</a:t>
            </a:r>
            <a:endParaRPr lang="en-US" altLang="zh-CN" dirty="0"/>
          </a:p>
          <a:p>
            <a:pPr lvl="1"/>
            <a:r>
              <a:rPr lang="zh-CN" altLang="en-US" dirty="0"/>
              <a:t>判断各种牌型</a:t>
            </a:r>
            <a:endParaRPr lang="en-US" altLang="zh-CN" dirty="0"/>
          </a:p>
          <a:p>
            <a:pPr lvl="2"/>
            <a:r>
              <a:rPr lang="zh-CN" altLang="en-US" dirty="0"/>
              <a:t>同花顺</a:t>
            </a:r>
            <a:endParaRPr lang="en-US" altLang="zh-CN" dirty="0"/>
          </a:p>
          <a:p>
            <a:pPr lvl="2"/>
            <a:r>
              <a:rPr lang="zh-CN" altLang="en-US" dirty="0"/>
              <a:t>顺</a:t>
            </a:r>
            <a:endParaRPr lang="en-US" altLang="zh-CN" dirty="0"/>
          </a:p>
          <a:p>
            <a:pPr lvl="2"/>
            <a:r>
              <a:rPr lang="zh-CN" altLang="en-US" dirty="0"/>
              <a:t>同花</a:t>
            </a:r>
            <a:endParaRPr lang="en-US" altLang="zh-CN" dirty="0"/>
          </a:p>
          <a:p>
            <a:pPr lvl="2"/>
            <a:r>
              <a:rPr lang="en-US" altLang="zh-CN" dirty="0"/>
              <a:t>full house</a:t>
            </a:r>
            <a:endParaRPr lang="en-US" altLang="zh-CN" dirty="0"/>
          </a:p>
          <a:p>
            <a:pPr lvl="2"/>
            <a:r>
              <a:rPr lang="en-US" altLang="zh-CN" dirty="0"/>
              <a:t>……</a:t>
            </a:r>
            <a:endParaRPr lang="en-US" altLang="zh-CN" dirty="0"/>
          </a:p>
          <a:p>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9"/>
            <a:ext cx="8229600" cy="450056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dirty="0"/>
              <a:t> </a:t>
            </a:r>
            <a:r>
              <a:rPr lang="en-US" dirty="0" err="1"/>
              <a:t>ShowHand</a:t>
            </a:r>
            <a:r>
              <a:rPr lang="zh-CN" altLang="en-US" dirty="0"/>
              <a:t>类成员函数的设计</a:t>
            </a:r>
            <a:endParaRPr lang="en-US" altLang="zh-CN" dirty="0"/>
          </a:p>
          <a:p>
            <a:pPr lvl="1"/>
            <a:r>
              <a:rPr lang="en-US" dirty="0"/>
              <a:t>straight flush </a:t>
            </a:r>
            <a:r>
              <a:rPr lang="zh-CN" altLang="en-US" dirty="0"/>
              <a:t>同花顺 </a:t>
            </a:r>
            <a:endParaRPr lang="en-US" altLang="zh-CN" dirty="0"/>
          </a:p>
          <a:p>
            <a:pPr lvl="1"/>
            <a:r>
              <a:rPr lang="en-US" dirty="0"/>
              <a:t>straight </a:t>
            </a:r>
            <a:r>
              <a:rPr lang="zh-CN" altLang="en-US" dirty="0"/>
              <a:t>顺子 </a:t>
            </a:r>
            <a:endParaRPr lang="en-US" altLang="zh-CN" dirty="0"/>
          </a:p>
          <a:p>
            <a:pPr lvl="1"/>
            <a:r>
              <a:rPr lang="en-US" dirty="0"/>
              <a:t>four of a kind </a:t>
            </a:r>
            <a:r>
              <a:rPr lang="zh-CN" altLang="en-US" dirty="0"/>
              <a:t>四张相同的牌 </a:t>
            </a:r>
            <a:endParaRPr lang="en-US" altLang="zh-CN" dirty="0"/>
          </a:p>
          <a:p>
            <a:pPr lvl="1"/>
            <a:r>
              <a:rPr lang="en-US" dirty="0"/>
              <a:t>full house </a:t>
            </a:r>
            <a:r>
              <a:rPr lang="zh-CN" altLang="en-US" dirty="0"/>
              <a:t>三张相同和二张相同的牌 </a:t>
            </a:r>
            <a:endParaRPr lang="en-US" altLang="zh-CN" dirty="0"/>
          </a:p>
          <a:p>
            <a:pPr lvl="1"/>
            <a:r>
              <a:rPr lang="en-US" dirty="0"/>
              <a:t>three of a kind </a:t>
            </a:r>
            <a:r>
              <a:rPr lang="zh-CN" altLang="en-US" dirty="0"/>
              <a:t>三张相同的牌 </a:t>
            </a:r>
            <a:endParaRPr lang="en-US" altLang="zh-CN" dirty="0"/>
          </a:p>
          <a:p>
            <a:pPr lvl="1"/>
            <a:r>
              <a:rPr lang="en-US" dirty="0"/>
              <a:t>two pairs </a:t>
            </a:r>
            <a:r>
              <a:rPr lang="zh-CN" altLang="en-US" dirty="0"/>
              <a:t>双对子</a:t>
            </a:r>
            <a:endParaRPr lang="en-US" altLang="zh-CN" dirty="0"/>
          </a:p>
          <a:p>
            <a:pPr lvl="1"/>
            <a:r>
              <a:rPr lang="zh-CN" altLang="en-US" dirty="0"/>
              <a:t>换牌</a:t>
            </a:r>
            <a:endParaRPr lang="en-US" altLang="zh-CN"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062038"/>
            <a:ext cx="8153400" cy="5419748"/>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dirty="0">
                <a:solidFill>
                  <a:srgbClr val="C00000"/>
                </a:solidFill>
              </a:rPr>
              <a:t> </a:t>
            </a:r>
            <a:r>
              <a:rPr lang="en-US" dirty="0" err="1"/>
              <a:t>ShowHand</a:t>
            </a:r>
            <a:r>
              <a:rPr lang="zh-CN" altLang="en-US" dirty="0"/>
              <a:t>类的定义</a:t>
            </a:r>
            <a:endParaRPr lang="en-US" altLang="zh-CN" dirty="0"/>
          </a:p>
          <a:p>
            <a:pPr lvl="1">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ShowHand</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lvl="1">
              <a:spcBef>
                <a:spcPts val="0"/>
              </a:spcBef>
              <a:buNone/>
            </a:pPr>
            <a:r>
              <a:rPr lang="en-US" altLang="zh-CN" sz="2400" b="1" dirty="0">
                <a:latin typeface="Courier New" panose="02070309020205020404" pitchFamily="49" charset="0"/>
                <a:cs typeface="Courier New" panose="02070309020205020404" pitchFamily="49" charset="0"/>
              </a:rPr>
              <a:t>		Poker pokers[5];</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成员变量即数据成员</a:t>
            </a:r>
            <a:endParaRPr lang="en-US" altLang="zh-CN" sz="24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lvl="1">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bool</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Straight_Flush</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lvl="1">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bool</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Four_of_a_Kind</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lvl="1">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bool</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Full_House</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lvl="1">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bool</a:t>
            </a:r>
            <a:r>
              <a:rPr lang="en-US" altLang="zh-CN" sz="2400" b="1" dirty="0">
                <a:latin typeface="Courier New" panose="02070309020205020404" pitchFamily="49" charset="0"/>
                <a:cs typeface="Courier New" panose="02070309020205020404" pitchFamily="49" charset="0"/>
              </a:rPr>
              <a:t> Straight();</a:t>
            </a:r>
            <a:endParaRPr lang="en-US" altLang="zh-CN" sz="2400" b="1" dirty="0">
              <a:latin typeface="Courier New" panose="02070309020205020404" pitchFamily="49" charset="0"/>
              <a:cs typeface="Courier New" panose="02070309020205020404" pitchFamily="49" charset="0"/>
            </a:endParaRPr>
          </a:p>
          <a:p>
            <a:pPr lvl="1">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bool</a:t>
            </a:r>
            <a:r>
              <a:rPr lang="en-US" altLang="zh-CN" sz="2400" b="1" dirty="0">
                <a:latin typeface="Courier New" panose="02070309020205020404" pitchFamily="49" charset="0"/>
                <a:cs typeface="Courier New" panose="02070309020205020404" pitchFamily="49" charset="0"/>
              </a:rPr>
              <a:t> Flush();</a:t>
            </a:r>
            <a:endParaRPr lang="en-US" altLang="zh-CN" sz="2400" b="1" dirty="0">
              <a:latin typeface="Courier New" panose="02070309020205020404" pitchFamily="49" charset="0"/>
              <a:cs typeface="Courier New" panose="02070309020205020404" pitchFamily="49" charset="0"/>
            </a:endParaRPr>
          </a:p>
          <a:p>
            <a:pPr lvl="1">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bool</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Three_of_a_Kind</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lvl="1">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bool</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Two_Pairs</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lvl="1">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根据实际需要，设计其它成员</a:t>
            </a:r>
            <a:endParaRPr lang="en-US" altLang="zh-CN" sz="24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b="1"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43956" cy="5199856"/>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altLang="zh-CN" dirty="0"/>
              <a:t>ShowHand</a:t>
            </a:r>
            <a:r>
              <a:rPr lang="zh-CN" altLang="en-US" dirty="0"/>
              <a:t>类的成员函数之一：</a:t>
            </a:r>
            <a:r>
              <a:rPr lang="en-US" altLang="zh-CN" dirty="0"/>
              <a:t>Flush</a:t>
            </a:r>
            <a:endParaRPr lang="en-US" altLang="zh-CN" dirty="0"/>
          </a:p>
          <a:p>
            <a:pPr marL="342900" lvl="1" indent="-342900">
              <a:spcBef>
                <a:spcPts val="0"/>
              </a:spcBef>
              <a:buClr>
                <a:schemeClr val="hlink"/>
              </a:buClr>
              <a:buNone/>
            </a:pPr>
            <a:endParaRPr lang="en-US" altLang="zh-CN" sz="2200" b="1" dirty="0">
              <a:latin typeface="Courier New" panose="02070309020205020404" pitchFamily="49" charset="0"/>
              <a:cs typeface="Courier New" panose="02070309020205020404" pitchFamily="49" charset="0"/>
            </a:endParaRPr>
          </a:p>
          <a:p>
            <a:pPr marL="342900" lvl="1" indent="-342900">
              <a:spcBef>
                <a:spcPts val="0"/>
              </a:spcBef>
              <a:buClr>
                <a:schemeClr val="hlink"/>
              </a:buClr>
              <a:buNone/>
            </a:pPr>
            <a:r>
              <a:rPr lang="en-US" altLang="zh-CN" b="1" dirty="0">
                <a:solidFill>
                  <a:srgbClr val="0000FF"/>
                </a:solidFill>
                <a:latin typeface="Courier New" panose="02070309020205020404" pitchFamily="49" charset="0"/>
                <a:cs typeface="Courier New" panose="02070309020205020404" pitchFamily="49" charset="0"/>
              </a:rPr>
              <a:t>bool</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ShowHand</a:t>
            </a:r>
            <a:r>
              <a:rPr lang="en-US" altLang="zh-CN" b="1" dirty="0">
                <a:latin typeface="Courier New" panose="02070309020205020404" pitchFamily="49" charset="0"/>
                <a:cs typeface="Courier New" panose="02070309020205020404" pitchFamily="49" charset="0"/>
              </a:rPr>
              <a:t>::Flush()</a:t>
            </a:r>
            <a:endParaRPr lang="en-US" altLang="zh-CN" b="1" dirty="0">
              <a:latin typeface="Courier New" panose="02070309020205020404" pitchFamily="49" charset="0"/>
              <a:cs typeface="Courier New" panose="02070309020205020404" pitchFamily="49" charset="0"/>
            </a:endParaRPr>
          </a:p>
          <a:p>
            <a:pPr marL="342900" lvl="1" indent="-342900">
              <a:spcBef>
                <a:spcPts val="0"/>
              </a:spcBef>
              <a:buClr>
                <a:schemeClr val="hlink"/>
              </a:buClr>
              <a:buNone/>
            </a:pP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marL="342900" lvl="1" indent="-342900">
              <a:spcBef>
                <a:spcPts val="0"/>
              </a:spcBef>
              <a:buClr>
                <a:schemeClr val="hlink"/>
              </a:buClr>
              <a:buNone/>
            </a:pPr>
            <a:r>
              <a:rPr lang="en-US" altLang="zh-CN"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=1;</a:t>
            </a:r>
            <a:endParaRPr lang="en-US" altLang="zh-CN" b="1" dirty="0">
              <a:latin typeface="Courier New" panose="02070309020205020404" pitchFamily="49" charset="0"/>
              <a:cs typeface="Courier New" panose="02070309020205020404" pitchFamily="49" charset="0"/>
            </a:endParaRPr>
          </a:p>
          <a:p>
            <a:pPr marL="342900" lvl="1" indent="-342900">
              <a:spcBef>
                <a:spcPts val="0"/>
              </a:spcBef>
              <a:buClr>
                <a:schemeClr val="hlink"/>
              </a:buClr>
              <a:buNone/>
            </a:pPr>
            <a:r>
              <a:rPr lang="en-US" altLang="zh-CN"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while</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&lt;5){</a:t>
            </a:r>
            <a:endParaRPr lang="en-US" altLang="zh-CN" b="1" dirty="0">
              <a:latin typeface="Courier New" panose="02070309020205020404" pitchFamily="49" charset="0"/>
              <a:cs typeface="Courier New" panose="02070309020205020404" pitchFamily="49" charset="0"/>
            </a:endParaRPr>
          </a:p>
          <a:p>
            <a:pPr marL="342900" lvl="1" indent="-342900">
              <a:spcBef>
                <a:spcPts val="0"/>
              </a:spcBef>
              <a:buClr>
                <a:schemeClr val="hlink"/>
              </a:buClr>
              <a:buNone/>
            </a:pPr>
            <a:r>
              <a:rPr lang="en-US" altLang="zh-CN"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if</a:t>
            </a:r>
            <a:r>
              <a:rPr lang="en-US" altLang="zh-CN" b="1" dirty="0">
                <a:latin typeface="Courier New" panose="02070309020205020404" pitchFamily="49" charset="0"/>
                <a:cs typeface="Courier New" panose="02070309020205020404" pitchFamily="49" charset="0"/>
              </a:rPr>
              <a:t>(pokers[i-1].suit!=pokers[</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].suit){</a:t>
            </a:r>
            <a:endParaRPr lang="en-US" altLang="zh-CN" b="1" dirty="0">
              <a:latin typeface="Courier New" panose="02070309020205020404" pitchFamily="49" charset="0"/>
              <a:cs typeface="Courier New" panose="02070309020205020404" pitchFamily="49" charset="0"/>
            </a:endParaRPr>
          </a:p>
          <a:p>
            <a:pPr marL="342900" lvl="1" indent="-342900">
              <a:spcBef>
                <a:spcPts val="0"/>
              </a:spcBef>
              <a:buClr>
                <a:schemeClr val="hlink"/>
              </a:buClr>
              <a:buNone/>
            </a:pP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return false</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marL="342900" lvl="1" indent="-342900">
              <a:spcBef>
                <a:spcPts val="0"/>
              </a:spcBef>
              <a:buClr>
                <a:schemeClr val="hlink"/>
              </a:buClr>
              <a:buNone/>
            </a:pPr>
            <a:r>
              <a:rPr lang="en-US" altLang="zh-CN" b="1" dirty="0">
                <a:latin typeface="Courier New" panose="02070309020205020404" pitchFamily="49" charset="0"/>
                <a:cs typeface="Courier New" panose="02070309020205020404" pitchFamily="49" charset="0"/>
              </a:rPr>
              <a:t>		}</a:t>
            </a:r>
            <a:endParaRPr lang="en-US" altLang="zh-CN" b="1" dirty="0">
              <a:latin typeface="Courier New" panose="02070309020205020404" pitchFamily="49" charset="0"/>
              <a:cs typeface="Courier New" panose="02070309020205020404" pitchFamily="49" charset="0"/>
            </a:endParaRPr>
          </a:p>
          <a:p>
            <a:pPr marL="342900" lvl="1" indent="-342900">
              <a:spcBef>
                <a:spcPts val="0"/>
              </a:spcBef>
              <a:buClr>
                <a:schemeClr val="hlink"/>
              </a:buClr>
              <a:buNone/>
            </a:pP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marL="342900" lvl="1" indent="-342900">
              <a:spcBef>
                <a:spcPts val="0"/>
              </a:spcBef>
              <a:buClr>
                <a:schemeClr val="hlink"/>
              </a:buClr>
              <a:buNone/>
            </a:pPr>
            <a:r>
              <a:rPr lang="en-US" altLang="zh-CN" b="1" dirty="0">
                <a:latin typeface="Courier New" panose="02070309020205020404" pitchFamily="49" charset="0"/>
                <a:cs typeface="Courier New" panose="02070309020205020404" pitchFamily="49" charset="0"/>
              </a:rPr>
              <a:t>	}</a:t>
            </a:r>
            <a:endParaRPr lang="en-US" altLang="zh-CN" b="1" dirty="0">
              <a:latin typeface="Courier New" panose="02070309020205020404" pitchFamily="49" charset="0"/>
              <a:cs typeface="Courier New" panose="02070309020205020404" pitchFamily="49" charset="0"/>
            </a:endParaRPr>
          </a:p>
          <a:p>
            <a:pPr marL="342900" lvl="1" indent="-342900">
              <a:spcBef>
                <a:spcPts val="0"/>
              </a:spcBef>
              <a:buClr>
                <a:schemeClr val="hlink"/>
              </a:buClr>
              <a:buNone/>
            </a:pPr>
            <a:r>
              <a:rPr lang="en-US" altLang="zh-CN"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return true</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marL="342900" lvl="1" indent="-342900">
              <a:spcBef>
                <a:spcPts val="0"/>
              </a:spcBef>
              <a:buClr>
                <a:schemeClr val="hlink"/>
              </a:buClr>
              <a:buNone/>
            </a:pPr>
            <a:r>
              <a:rPr lang="en-US" altLang="zh-CN"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endParaRPr lang="en-US" altLang="zh-CN" sz="2400"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p:nvPr/>
        </p:nvGrpSpPr>
        <p:grpSpPr bwMode="auto">
          <a:xfrm>
            <a:off x="1646238" y="2852930"/>
            <a:ext cx="5353050" cy="1729861"/>
            <a:chOff x="1646217" y="2275987"/>
            <a:chExt cx="5353071" cy="1729869"/>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 name="组合 19"/>
            <p:cNvGrpSpPr/>
            <p:nvPr/>
          </p:nvGrpSpPr>
          <p:grpSpPr bwMode="auto">
            <a:xfrm>
              <a:off x="1649083" y="2275987"/>
              <a:ext cx="788990" cy="788993"/>
              <a:chOff x="860096" y="1633045"/>
              <a:chExt cx="788990" cy="788993"/>
            </a:xfrm>
          </p:grpSpPr>
          <p:sp>
            <p:nvSpPr>
              <p:cNvPr id="27" name="椭圆 26"/>
              <p:cNvSpPr>
                <a:spLocks noChangeAspect="1"/>
              </p:cNvSpPr>
              <p:nvPr/>
            </p:nvSpPr>
            <p:spPr bwMode="auto">
              <a:xfrm>
                <a:off x="860096" y="1633046"/>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1" cstate="print"/>
              <a:srcRect/>
              <a:stretch>
                <a:fillRect/>
              </a:stretch>
            </p:blipFill>
            <p:spPr bwMode="auto">
              <a:xfrm>
                <a:off x="860099" y="1633045"/>
                <a:ext cx="788987" cy="788988"/>
              </a:xfrm>
              <a:prstGeom prst="rect">
                <a:avLst/>
              </a:prstGeom>
              <a:noFill/>
              <a:ln w="9525">
                <a:noFill/>
                <a:miter lim="800000"/>
                <a:headEnd/>
                <a:tailEnd/>
              </a:ln>
            </p:spPr>
          </p:pic>
        </p:grpSp>
        <p:grpSp>
          <p:nvGrpSpPr>
            <p:cNvPr id="5" name="组合 28"/>
            <p:cNvGrpSpPr/>
            <p:nvPr/>
          </p:nvGrpSpPr>
          <p:grpSpPr bwMode="auto">
            <a:xfrm>
              <a:off x="1646217" y="3212104"/>
              <a:ext cx="789782" cy="788991"/>
              <a:chOff x="857230" y="711774"/>
              <a:chExt cx="789782"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1" cstate="print"/>
              <a:srcRect/>
              <a:stretch>
                <a:fillRect/>
              </a:stretch>
            </p:blipFill>
            <p:spPr bwMode="auto">
              <a:xfrm>
                <a:off x="858025" y="711775"/>
                <a:ext cx="788987" cy="788988"/>
              </a:xfrm>
              <a:prstGeom prst="rect">
                <a:avLst/>
              </a:prstGeom>
              <a:noFill/>
              <a:ln w="9525">
                <a:noFill/>
                <a:miter lim="800000"/>
                <a:headEnd/>
                <a:tailEnd/>
              </a:ln>
            </p:spPr>
          </p:pic>
        </p:grpSp>
      </p:grpSp>
      <p:grpSp>
        <p:nvGrpSpPr>
          <p:cNvPr id="22" name="组合 34"/>
          <p:cNvGrpSpPr/>
          <p:nvPr/>
        </p:nvGrpSpPr>
        <p:grpSpPr bwMode="auto">
          <a:xfrm>
            <a:off x="1638855" y="980728"/>
            <a:ext cx="5358970" cy="1728264"/>
            <a:chOff x="1640297" y="3212102"/>
            <a:chExt cx="5358991"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2" name="组合 28"/>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1"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p:nvPr/>
          </p:nvGrpSpPr>
          <p:grpSpPr bwMode="auto">
            <a:xfrm>
              <a:off x="1640297" y="4131840"/>
              <a:ext cx="790306" cy="792166"/>
              <a:chOff x="851310" y="702816"/>
              <a:chExt cx="790306" cy="792166"/>
            </a:xfrm>
          </p:grpSpPr>
          <p:sp>
            <p:nvSpPr>
              <p:cNvPr id="35" name="椭圆 34"/>
              <p:cNvSpPr>
                <a:spLocks noChangeAspect="1"/>
              </p:cNvSpPr>
              <p:nvPr/>
            </p:nvSpPr>
            <p:spPr bwMode="auto">
              <a:xfrm>
                <a:off x="852626" y="705992"/>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1" cstate="print"/>
              <a:srcRect/>
              <a:stretch>
                <a:fillRect/>
              </a:stretch>
            </p:blipFill>
            <p:spPr bwMode="auto">
              <a:xfrm>
                <a:off x="851310" y="702816"/>
                <a:ext cx="788987" cy="788988"/>
              </a:xfrm>
              <a:prstGeom prst="rect">
                <a:avLst/>
              </a:prstGeom>
              <a:noFill/>
              <a:ln w="9525">
                <a:noFill/>
                <a:miter lim="800000"/>
                <a:headEnd/>
                <a:tailEnd/>
              </a:ln>
            </p:spPr>
          </p:pic>
        </p:grpSp>
      </p:grpSp>
      <p:sp>
        <p:nvSpPr>
          <p:cNvPr id="31" name="五边形 30"/>
          <p:cNvSpPr/>
          <p:nvPr/>
        </p:nvSpPr>
        <p:spPr bwMode="auto">
          <a:xfrm flipH="1">
            <a:off x="2036613" y="5661248"/>
            <a:ext cx="4957763" cy="793750"/>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pPr>
            <a:endParaRPr lang="zh-CN" altLang="en-US" sz="3200" kern="0" dirty="0">
              <a:solidFill>
                <a:sysClr val="window" lastClr="FFFFFF"/>
              </a:solidFill>
              <a:latin typeface="Arial" panose="020B0604020202020204"/>
              <a:ea typeface="黑体" panose="02010609060101010101" pitchFamily="2" charset="-122"/>
            </a:endParaRPr>
          </a:p>
        </p:txBody>
      </p:sp>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面向对象程序设计思想</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类的定义与对象的说明</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构造函数与析构函数</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常对象与常量成员</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5" name="五边形 15"/>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46" name="椭圆 45"/>
          <p:cNvSpPr>
            <a:spLocks noChangeAspect="1"/>
          </p:cNvSpPr>
          <p:nvPr/>
        </p:nvSpPr>
        <p:spPr bwMode="auto">
          <a:xfrm>
            <a:off x="1640177" y="472551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p:cNvPicPr>
            <a:picLocks noChangeAspect="1"/>
          </p:cNvPicPr>
          <p:nvPr/>
        </p:nvPicPr>
        <p:blipFill>
          <a:blip r:embed="rId1" cstate="print"/>
          <a:srcRect/>
          <a:stretch>
            <a:fillRect/>
          </a:stretch>
        </p:blipFill>
        <p:spPr bwMode="auto">
          <a:xfrm>
            <a:off x="1638855" y="4725517"/>
            <a:ext cx="788984" cy="788985"/>
          </a:xfrm>
          <a:prstGeom prst="rect">
            <a:avLst/>
          </a:prstGeom>
          <a:noFill/>
          <a:ln w="9525">
            <a:noFill/>
            <a:miter lim="800000"/>
            <a:headEnd/>
            <a:tailEnd/>
          </a:ln>
        </p:spPr>
      </p:pic>
      <p:sp>
        <p:nvSpPr>
          <p:cNvPr id="55" name="TextBox 46"/>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友元</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56" name="TextBox 46"/>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静态成员</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57" name="椭圆 56"/>
          <p:cNvSpPr>
            <a:spLocks noChangeAspect="1"/>
          </p:cNvSpPr>
          <p:nvPr/>
        </p:nvSpPr>
        <p:spPr bwMode="auto">
          <a:xfrm>
            <a:off x="1640174" y="5656482"/>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8" name="图片 22" descr="NANKAI.png"/>
          <p:cNvPicPr>
            <a:picLocks noChangeAspect="1"/>
          </p:cNvPicPr>
          <p:nvPr/>
        </p:nvPicPr>
        <p:blipFill>
          <a:blip r:embed="rId1" cstate="print"/>
          <a:srcRect/>
          <a:stretch>
            <a:fillRect/>
          </a:stretch>
        </p:blipFill>
        <p:spPr bwMode="auto">
          <a:xfrm>
            <a:off x="1640174" y="5652819"/>
            <a:ext cx="788984" cy="788985"/>
          </a:xfrm>
          <a:prstGeom prst="rect">
            <a:avLst/>
          </a:prstGeom>
          <a:noFill/>
          <a:ln w="9525">
            <a:noFill/>
            <a:miter lim="800000"/>
            <a:headEnd/>
            <a:tailEnd/>
          </a:ln>
        </p:spPr>
      </p:pic>
    </p:spTree>
  </p:cSld>
  <p:clrMapOvr>
    <a:masterClrMapping/>
  </p:clrMapOvr>
  <p:transition advTm="513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普通变量（包括结构类型变量）</a:t>
            </a:r>
            <a:endParaRPr lang="en-US" altLang="zh-CN" dirty="0"/>
          </a:p>
          <a:p>
            <a:r>
              <a:rPr lang="zh-CN" altLang="en-US" dirty="0"/>
              <a:t>数组（包括结构类型数组）</a:t>
            </a:r>
            <a:endParaRPr lang="en-US" altLang="zh-CN" dirty="0"/>
          </a:p>
          <a:p>
            <a:r>
              <a:rPr lang="zh-CN" altLang="en-US" dirty="0"/>
              <a:t>指针（包括结构类型指针变量）</a:t>
            </a:r>
            <a:endParaRPr lang="en-US" altLang="zh-CN" dirty="0"/>
          </a:p>
          <a:p>
            <a:r>
              <a:rPr lang="zh-CN" altLang="en-US" dirty="0"/>
              <a:t>类对象</a:t>
            </a:r>
            <a:endParaRPr lang="en-US" altLang="zh-CN" dirty="0"/>
          </a:p>
          <a:p>
            <a:pPr lvl="1"/>
            <a:r>
              <a:rPr lang="zh-CN" altLang="en-US" dirty="0"/>
              <a:t>普通对象</a:t>
            </a:r>
            <a:endParaRPr lang="en-US" altLang="zh-CN" dirty="0"/>
          </a:p>
          <a:p>
            <a:pPr lvl="1"/>
            <a:r>
              <a:rPr lang="zh-CN" altLang="en-US" dirty="0"/>
              <a:t>对象数组</a:t>
            </a:r>
            <a:endParaRPr lang="en-US" altLang="zh-CN" dirty="0"/>
          </a:p>
          <a:p>
            <a:pPr lvl="1"/>
            <a:r>
              <a:rPr lang="zh-CN" altLang="en-US" dirty="0"/>
              <a:t>对象指针</a:t>
            </a:r>
            <a:endParaRPr lang="zh-CN" altLang="en-US" dirty="0"/>
          </a:p>
        </p:txBody>
      </p:sp>
      <p:sp>
        <p:nvSpPr>
          <p:cNvPr id="3" name="标题 2"/>
          <p:cNvSpPr>
            <a:spLocks noGrp="1"/>
          </p:cNvSpPr>
          <p:nvPr>
            <p:ph type="title"/>
          </p:nvPr>
        </p:nvSpPr>
        <p:spPr/>
        <p:txBody>
          <a:bodyPr/>
          <a:lstStyle/>
          <a:p>
            <a:r>
              <a:rPr lang="zh-CN" altLang="en-US" dirty="0"/>
              <a:t>类的成员变量</a:t>
            </a:r>
            <a:endParaRPr lang="zh-CN" altLang="en-US" dirty="0"/>
          </a:p>
        </p:txBody>
      </p:sp>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fld>
            <a:endParaRPr lang="zh-CN" altLang="en-US" dirty="0"/>
          </a:p>
        </p:txBody>
      </p:sp>
      <p:sp>
        <p:nvSpPr>
          <p:cNvPr id="5" name="矩形 4">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成员变量的初始化</a:t>
            </a:r>
            <a:endParaRPr lang="en-US" altLang="zh-CN" dirty="0"/>
          </a:p>
          <a:p>
            <a:pPr lvl="1"/>
            <a:r>
              <a:rPr lang="zh-CN" altLang="en-US" dirty="0"/>
              <a:t>类似于普通变量（数组、指针）、结构变量（数组、指针）、类对象（对象数组、对象指针）的初始化</a:t>
            </a:r>
            <a:endParaRPr lang="en-US" altLang="zh-CN" dirty="0"/>
          </a:p>
          <a:p>
            <a:pPr lvl="1"/>
            <a:r>
              <a:rPr lang="zh-CN" altLang="en-US" dirty="0"/>
              <a:t>可以在类成员变量说明时给出默认值，如果说明对象时未对成员变量进行初始化，可以使用默认值</a:t>
            </a:r>
            <a:endParaRPr lang="en-US" altLang="zh-CN" dirty="0"/>
          </a:p>
          <a:p>
            <a:pPr marL="457200" lvl="1" indent="0">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3" name="标题 2"/>
          <p:cNvSpPr>
            <a:spLocks noGrp="1"/>
          </p:cNvSpPr>
          <p:nvPr>
            <p:ph type="title"/>
          </p:nvPr>
        </p:nvSpPr>
        <p:spPr/>
        <p:txBody>
          <a:bodyPr/>
          <a:lstStyle/>
          <a:p>
            <a:r>
              <a:rPr lang="zh-CN" altLang="en-US" dirty="0"/>
              <a:t>类的成员变量</a:t>
            </a:r>
            <a:endParaRPr lang="zh-CN" altLang="en-US" dirty="0"/>
          </a:p>
        </p:txBody>
      </p:sp>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fld>
            <a:endParaRPr lang="zh-CN" altLang="en-US" dirty="0"/>
          </a:p>
        </p:txBody>
      </p:sp>
      <p:sp>
        <p:nvSpPr>
          <p:cNvPr id="5" name="矩形 4"/>
          <p:cNvSpPr/>
          <p:nvPr/>
        </p:nvSpPr>
        <p:spPr>
          <a:xfrm>
            <a:off x="2267744" y="4103549"/>
            <a:ext cx="5040560" cy="2308324"/>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Cube</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side=2;</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print(){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&lt;&lt;side&lt;&lt;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p:txBody>
      </p:sp>
      <p:sp>
        <p:nvSpPr>
          <p:cNvPr id="6" name="矩形 5">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类的成员函数定义</a:t>
            </a:r>
            <a:endParaRPr lang="zh-CN" altLang="en-US" dirty="0"/>
          </a:p>
        </p:txBody>
      </p:sp>
      <p:sp>
        <p:nvSpPr>
          <p:cNvPr id="3" name="内容占位符 2"/>
          <p:cNvSpPr>
            <a:spLocks noGrp="1"/>
          </p:cNvSpPr>
          <p:nvPr>
            <p:ph idx="1"/>
          </p:nvPr>
        </p:nvSpPr>
        <p:spPr/>
        <p:txBody>
          <a:bodyPr/>
          <a:lstStyle/>
          <a:p>
            <a:r>
              <a:rPr lang="zh-CN" altLang="en-US" dirty="0"/>
              <a:t>类内定义</a:t>
            </a:r>
            <a:endParaRPr lang="en-US" altLang="zh-CN" dirty="0"/>
          </a:p>
          <a:p>
            <a:pPr lvl="1"/>
            <a:r>
              <a:rPr lang="zh-CN" altLang="en-US" dirty="0"/>
              <a:t>直接在类的定义内，将成员函数以“</a:t>
            </a:r>
            <a:r>
              <a:rPr lang="zh-CN" altLang="en-US" dirty="0">
                <a:solidFill>
                  <a:srgbClr val="FF0000"/>
                </a:solidFill>
              </a:rPr>
              <a:t>函数定义</a:t>
            </a:r>
            <a:r>
              <a:rPr lang="zh-CN" altLang="en-US" dirty="0"/>
              <a:t>”的方式进行说明</a:t>
            </a:r>
            <a:endParaRPr lang="en-US" altLang="zh-CN" dirty="0"/>
          </a:p>
          <a:p>
            <a:pPr lvl="2"/>
            <a:r>
              <a:rPr lang="zh-CN" altLang="en-US" dirty="0"/>
              <a:t>函数定义后，可以在“</a:t>
            </a:r>
            <a:r>
              <a:rPr lang="en-US" altLang="zh-CN" dirty="0"/>
              <a:t>}</a:t>
            </a:r>
            <a:r>
              <a:rPr lang="zh-CN" altLang="en-US" dirty="0"/>
              <a:t>”后加分号，也可以不加分号</a:t>
            </a:r>
            <a:endParaRPr lang="en-US" altLang="zh-CN" dirty="0"/>
          </a:p>
          <a:p>
            <a:r>
              <a:rPr lang="zh-CN" altLang="en-US" dirty="0"/>
              <a:t>类外定义</a:t>
            </a:r>
            <a:endParaRPr lang="en-US" altLang="zh-CN" dirty="0"/>
          </a:p>
          <a:p>
            <a:pPr lvl="1"/>
            <a:r>
              <a:rPr lang="zh-CN" altLang="en-US" dirty="0"/>
              <a:t>在类的定义内，将成员函数以“</a:t>
            </a:r>
            <a:r>
              <a:rPr lang="zh-CN" altLang="en-US" dirty="0">
                <a:solidFill>
                  <a:srgbClr val="FF0000"/>
                </a:solidFill>
              </a:rPr>
              <a:t>函数原型</a:t>
            </a:r>
            <a:r>
              <a:rPr lang="zh-CN" altLang="en-US" dirty="0"/>
              <a:t>”的方式进行说明</a:t>
            </a:r>
            <a:endParaRPr lang="en-US" altLang="zh-CN" dirty="0"/>
          </a:p>
          <a:p>
            <a:pPr lvl="1"/>
            <a:r>
              <a:rPr lang="zh-CN" altLang="en-US" dirty="0"/>
              <a:t>在类的定义外，用“</a:t>
            </a:r>
            <a:r>
              <a:rPr lang="zh-CN" altLang="en-US" dirty="0">
                <a:solidFill>
                  <a:srgbClr val="FF0000"/>
                </a:solidFill>
              </a:rPr>
              <a:t>限定运算符</a:t>
            </a:r>
            <a:r>
              <a:rPr lang="en-US" altLang="zh-CN" dirty="0">
                <a:solidFill>
                  <a:srgbClr val="FF0000"/>
                </a:solidFill>
              </a:rPr>
              <a:t>::</a:t>
            </a:r>
            <a:r>
              <a:rPr lang="zh-CN" altLang="en-US" dirty="0"/>
              <a:t>”对成员函数进行定义</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类的成员函数定义</a:t>
            </a:r>
            <a:endParaRPr lang="zh-CN" altLang="en-US" dirty="0"/>
          </a:p>
        </p:txBody>
      </p:sp>
      <p:sp>
        <p:nvSpPr>
          <p:cNvPr id="3" name="内容占位符 2"/>
          <p:cNvSpPr>
            <a:spLocks noGrp="1"/>
          </p:cNvSpPr>
          <p:nvPr>
            <p:ph idx="1"/>
          </p:nvPr>
        </p:nvSpPr>
        <p:spPr/>
        <p:txBody>
          <a:bodyPr/>
          <a:lstStyle/>
          <a:p>
            <a:r>
              <a:rPr lang="zh-CN" altLang="en-US" dirty="0"/>
              <a:t>在类的定义外，定义成员函数的格式</a:t>
            </a:r>
            <a:endParaRPr lang="en-US" altLang="zh-CN" dirty="0"/>
          </a:p>
          <a:p>
            <a:pPr lvl="2">
              <a:buNone/>
            </a:pPr>
            <a:r>
              <a:rPr lang="en-US" altLang="zh-CN" sz="2800" dirty="0"/>
              <a:t>&lt;</a:t>
            </a:r>
            <a:r>
              <a:rPr lang="zh-CN" altLang="en-US" sz="2800" dirty="0"/>
              <a:t>返回值类型</a:t>
            </a:r>
            <a:r>
              <a:rPr lang="en-US" altLang="zh-CN" sz="2800" dirty="0"/>
              <a:t>&gt; &lt;</a:t>
            </a:r>
            <a:r>
              <a:rPr lang="zh-CN" altLang="en-US" sz="2800" dirty="0"/>
              <a:t>类名</a:t>
            </a:r>
            <a:r>
              <a:rPr lang="en-US" altLang="zh-CN" sz="2800" dirty="0"/>
              <a:t>&gt;::&lt;</a:t>
            </a:r>
            <a:r>
              <a:rPr lang="zh-CN" altLang="en-US" sz="2800" dirty="0"/>
              <a:t>函数名</a:t>
            </a:r>
            <a:r>
              <a:rPr lang="en-US" altLang="zh-CN" sz="2800" dirty="0"/>
              <a:t>&gt;(&lt;</a:t>
            </a:r>
            <a:r>
              <a:rPr lang="zh-CN" altLang="en-US" sz="2800" dirty="0"/>
              <a:t>参数表</a:t>
            </a:r>
            <a:r>
              <a:rPr lang="en-US" altLang="zh-CN" sz="2800" dirty="0"/>
              <a:t>&gt;)</a:t>
            </a:r>
            <a:endParaRPr lang="en-US" altLang="zh-CN" sz="2800" dirty="0"/>
          </a:p>
          <a:p>
            <a:pPr lvl="2">
              <a:buNone/>
            </a:pPr>
            <a:r>
              <a:rPr lang="en-US" altLang="zh-CN" sz="2800" dirty="0"/>
              <a:t>{&lt;</a:t>
            </a:r>
            <a:r>
              <a:rPr lang="zh-CN" altLang="en-US" sz="2800" dirty="0"/>
              <a:t>函数体</a:t>
            </a:r>
            <a:r>
              <a:rPr lang="en-US" altLang="zh-CN" sz="2800" dirty="0"/>
              <a:t>&gt;}</a:t>
            </a:r>
            <a:endParaRPr lang="en-US" altLang="zh-CN" sz="2800" dirty="0"/>
          </a:p>
          <a:p>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zh-CN" altLang="en-US" dirty="0">
                <a:solidFill>
                  <a:srgbClr val="C00000"/>
                </a:solidFill>
              </a:rPr>
              <a:t>判断“顺牌”的函数</a:t>
            </a:r>
            <a:r>
              <a:rPr lang="en-US" altLang="zh-CN" dirty="0">
                <a:solidFill>
                  <a:srgbClr val="C00000"/>
                </a:solidFill>
              </a:rPr>
              <a:t>Straight</a:t>
            </a:r>
            <a:r>
              <a:rPr lang="zh-CN" altLang="en-US" dirty="0">
                <a:solidFill>
                  <a:srgbClr val="C00000"/>
                </a:solidFill>
              </a:rPr>
              <a:t>在类定义外的定义为：</a:t>
            </a:r>
            <a:endParaRPr lang="en-US" altLang="zh-CN" dirty="0">
              <a:solidFill>
                <a:srgbClr val="C00000"/>
              </a:solidFill>
            </a:endParaRPr>
          </a:p>
          <a:p>
            <a:pPr lvl="2">
              <a:spcBef>
                <a:spcPts val="0"/>
              </a:spcBef>
              <a:buNone/>
            </a:pPr>
            <a:r>
              <a:rPr lang="en-US" altLang="zh-CN" sz="2400" b="1" dirty="0" err="1">
                <a:solidFill>
                  <a:srgbClr val="0000FF"/>
                </a:solidFill>
                <a:latin typeface="Courier New" panose="02070309020205020404" pitchFamily="49" charset="0"/>
                <a:cs typeface="Courier New" panose="02070309020205020404" pitchFamily="49" charset="0"/>
              </a:rPr>
              <a:t>bool</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ShowHand</a:t>
            </a:r>
            <a:r>
              <a:rPr lang="en-US" altLang="zh-CN" sz="2400" b="1" dirty="0">
                <a:latin typeface="Courier New" panose="02070309020205020404" pitchFamily="49" charset="0"/>
                <a:cs typeface="Courier New" panose="02070309020205020404" pitchFamily="49" charset="0"/>
              </a:rPr>
              <a:t>::Straight()</a:t>
            </a:r>
            <a:endParaRPr lang="en-US" altLang="zh-CN" sz="2400" b="1" dirty="0">
              <a:latin typeface="Courier New" panose="02070309020205020404" pitchFamily="49" charset="0"/>
              <a:cs typeface="Courier New" panose="02070309020205020404" pitchFamily="49" charset="0"/>
            </a:endParaRPr>
          </a:p>
          <a:p>
            <a:pPr lvl="2">
              <a:spcBef>
                <a:spcPts val="0"/>
              </a:spcBef>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lvl="2">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函数体</a:t>
            </a:r>
            <a:endParaRPr lang="en-US" altLang="zh-CN" sz="2400" b="1" dirty="0">
              <a:solidFill>
                <a:srgbClr val="00B050"/>
              </a:solidFill>
              <a:latin typeface="Courier New" panose="02070309020205020404" pitchFamily="49" charset="0"/>
              <a:cs typeface="Courier New" panose="02070309020205020404" pitchFamily="49" charset="0"/>
            </a:endParaRPr>
          </a:p>
          <a:p>
            <a:pPr lvl="2">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类的封装性</a:t>
            </a:r>
            <a:endParaRPr lang="zh-CN" altLang="en-US" dirty="0"/>
          </a:p>
        </p:txBody>
      </p:sp>
      <p:sp>
        <p:nvSpPr>
          <p:cNvPr id="3" name="内容占位符 2"/>
          <p:cNvSpPr>
            <a:spLocks noGrp="1"/>
          </p:cNvSpPr>
          <p:nvPr>
            <p:ph idx="1"/>
          </p:nvPr>
        </p:nvSpPr>
        <p:spPr/>
        <p:txBody>
          <a:bodyPr/>
          <a:lstStyle/>
          <a:p>
            <a:r>
              <a:rPr lang="zh-CN" altLang="en-US" dirty="0"/>
              <a:t>类把数据（事物的属性）和函数（事物的行为</a:t>
            </a:r>
            <a:r>
              <a:rPr lang="en-US" altLang="zh-CN" dirty="0"/>
              <a:t>——</a:t>
            </a:r>
            <a:r>
              <a:rPr lang="zh-CN" altLang="en-US" dirty="0"/>
              <a:t>操作）</a:t>
            </a:r>
            <a:r>
              <a:rPr lang="zh-CN" altLang="en-US" dirty="0">
                <a:solidFill>
                  <a:srgbClr val="FF0000"/>
                </a:solidFill>
              </a:rPr>
              <a:t>封装</a:t>
            </a:r>
            <a:r>
              <a:rPr lang="zh-CN" altLang="en-US" dirty="0"/>
              <a:t>为一个整体。 </a:t>
            </a:r>
            <a:endParaRPr lang="zh-CN" altLang="en-US" dirty="0"/>
          </a:p>
          <a:p>
            <a:pPr lvl="1"/>
            <a:r>
              <a:rPr lang="zh-CN" altLang="en-US" dirty="0"/>
              <a:t>成员函数可以直接使用类定义中的</a:t>
            </a:r>
            <a:r>
              <a:rPr lang="zh-CN" altLang="en-US" dirty="0">
                <a:solidFill>
                  <a:srgbClr val="FF0000"/>
                </a:solidFill>
              </a:rPr>
              <a:t>任何成员</a:t>
            </a:r>
            <a:r>
              <a:rPr lang="zh-CN" altLang="en-US" dirty="0"/>
              <a:t>，可以处理数据成员，也可调用函数成员。</a:t>
            </a:r>
            <a:endParaRPr lang="zh-CN" altLang="en-US" dirty="0"/>
          </a:p>
          <a:p>
            <a:pPr lvl="1"/>
            <a:r>
              <a:rPr lang="zh-CN" altLang="en-US" dirty="0"/>
              <a:t>类是一种数据类型，定义类时系统</a:t>
            </a:r>
            <a:r>
              <a:rPr lang="zh-CN" altLang="en-US" dirty="0">
                <a:solidFill>
                  <a:srgbClr val="FF0000"/>
                </a:solidFill>
              </a:rPr>
              <a:t>不为类分配存储空间</a:t>
            </a:r>
            <a:r>
              <a:rPr lang="zh-CN" altLang="en-US" dirty="0"/>
              <a:t>，类中的任何数据成员也不能使用关键字</a:t>
            </a:r>
            <a:r>
              <a:rPr lang="en-US" altLang="zh-CN" dirty="0"/>
              <a:t>extern</a:t>
            </a:r>
            <a:r>
              <a:rPr lang="zh-CN" altLang="en-US" dirty="0"/>
              <a:t>限定其存储类型。</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类的对象</a:t>
            </a:r>
            <a:endParaRPr lang="zh-CN" altLang="en-US" dirty="0"/>
          </a:p>
        </p:txBody>
      </p:sp>
      <p:sp>
        <p:nvSpPr>
          <p:cNvPr id="3" name="内容占位符 2"/>
          <p:cNvSpPr>
            <a:spLocks noGrp="1"/>
          </p:cNvSpPr>
          <p:nvPr>
            <p:ph idx="1"/>
          </p:nvPr>
        </p:nvSpPr>
        <p:spPr>
          <a:xfrm>
            <a:off x="457200" y="1714500"/>
            <a:ext cx="8153400" cy="4714896"/>
          </a:xfrm>
        </p:spPr>
        <p:txBody>
          <a:bodyPr/>
          <a:lstStyle/>
          <a:p>
            <a:r>
              <a:rPr lang="zh-CN" altLang="en-US" dirty="0"/>
              <a:t>类可以看做用户自定义的</a:t>
            </a:r>
            <a:r>
              <a:rPr lang="zh-CN" altLang="en-US" dirty="0">
                <a:solidFill>
                  <a:srgbClr val="FF0000"/>
                </a:solidFill>
              </a:rPr>
              <a:t>数据类型</a:t>
            </a:r>
            <a:endParaRPr lang="en-US" altLang="zh-CN" dirty="0">
              <a:solidFill>
                <a:srgbClr val="FF0000"/>
              </a:solidFill>
            </a:endParaRPr>
          </a:p>
          <a:p>
            <a:r>
              <a:rPr lang="zh-CN" altLang="en-US" dirty="0"/>
              <a:t>类的对象即为该类型的</a:t>
            </a:r>
            <a:r>
              <a:rPr lang="zh-CN" altLang="en-US" dirty="0">
                <a:solidFill>
                  <a:srgbClr val="FF0000"/>
                </a:solidFill>
              </a:rPr>
              <a:t>变量</a:t>
            </a:r>
            <a:r>
              <a:rPr lang="zh-CN" altLang="en-US" dirty="0"/>
              <a:t>，当然，还可以说明该类型的</a:t>
            </a:r>
            <a:endParaRPr lang="en-US" altLang="zh-CN" dirty="0"/>
          </a:p>
          <a:p>
            <a:pPr lvl="1"/>
            <a:r>
              <a:rPr lang="zh-CN" altLang="en-US" dirty="0"/>
              <a:t>数组</a:t>
            </a:r>
            <a:endParaRPr lang="en-US" altLang="zh-CN" dirty="0"/>
          </a:p>
          <a:p>
            <a:pPr lvl="1"/>
            <a:r>
              <a:rPr lang="zh-CN" altLang="en-US" dirty="0"/>
              <a:t>指针</a:t>
            </a:r>
            <a:endParaRPr lang="en-US" altLang="zh-CN" dirty="0"/>
          </a:p>
          <a:p>
            <a:pPr lvl="1"/>
            <a:r>
              <a:rPr lang="zh-CN" altLang="en-US" dirty="0"/>
              <a:t>引用</a:t>
            </a:r>
            <a:endParaRPr lang="en-US" altLang="zh-CN" dirty="0"/>
          </a:p>
          <a:p>
            <a:r>
              <a:rPr lang="zh-CN" altLang="en-US" dirty="0"/>
              <a:t>对象是类的</a:t>
            </a:r>
            <a:r>
              <a:rPr lang="zh-CN" altLang="en-US" dirty="0">
                <a:solidFill>
                  <a:srgbClr val="FF0000"/>
                </a:solidFill>
              </a:rPr>
              <a:t>实例</a:t>
            </a:r>
            <a:r>
              <a:rPr lang="zh-CN" altLang="en-US" dirty="0"/>
              <a:t>（</a:t>
            </a:r>
            <a:r>
              <a:rPr lang="en-US" altLang="zh-CN" dirty="0"/>
              <a:t>instance</a:t>
            </a:r>
            <a:r>
              <a:rPr lang="zh-CN" altLang="en-US" dirty="0"/>
              <a:t>）。定义一种数据类型只是告诉编译系统该数据类型的构造，并没有分配内存。类只是一个样板，以此样板可以在内存中开辟出同样结构的实例</a:t>
            </a:r>
            <a:r>
              <a:rPr lang="en-US" altLang="zh-CN" dirty="0"/>
              <a:t>——</a:t>
            </a:r>
            <a:r>
              <a:rPr lang="zh-CN" altLang="en-US" dirty="0"/>
              <a:t>对象。</a:t>
            </a:r>
            <a:endParaRPr lang="zh-CN" altLang="en-US" dirty="0"/>
          </a:p>
        </p:txBody>
      </p:sp>
      <p:sp>
        <p:nvSpPr>
          <p:cNvPr id="13" name="矩形 12">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1" name="矩形 2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altLang="zh-CN" dirty="0"/>
              <a:t>ShowHand</a:t>
            </a:r>
            <a:r>
              <a:rPr lang="zh-CN" altLang="en-US" dirty="0"/>
              <a:t>类的成员</a:t>
            </a:r>
            <a:r>
              <a:rPr lang="en-US" altLang="zh-CN" dirty="0"/>
              <a:t>pokers[</a:t>
            </a:r>
            <a:r>
              <a:rPr lang="en-US" altLang="zh-CN" dirty="0" err="1"/>
              <a:t>i</a:t>
            </a:r>
            <a:r>
              <a:rPr lang="en-US" altLang="zh-CN" dirty="0"/>
              <a:t>]</a:t>
            </a:r>
            <a:r>
              <a:rPr lang="zh-CN" altLang="en-US" dirty="0"/>
              <a:t>为一个</a:t>
            </a:r>
            <a:r>
              <a:rPr lang="en-US" altLang="zh-CN" dirty="0"/>
              <a:t>Poker</a:t>
            </a:r>
            <a:r>
              <a:rPr lang="zh-CN" altLang="en-US" dirty="0"/>
              <a:t>类的对象</a:t>
            </a:r>
            <a:r>
              <a:rPr lang="en-US" altLang="zh-CN" dirty="0"/>
              <a:t>	</a:t>
            </a:r>
            <a:endParaRPr lang="en-US" altLang="zh-CN" dirty="0"/>
          </a:p>
          <a:p>
            <a:pPr lvl="1"/>
            <a:r>
              <a:rPr lang="zh-CN" altLang="en-US" dirty="0"/>
              <a:t>每个</a:t>
            </a:r>
            <a:r>
              <a:rPr lang="en-US" altLang="zh-CN" dirty="0"/>
              <a:t>Poker</a:t>
            </a:r>
            <a:r>
              <a:rPr lang="zh-CN" altLang="en-US" dirty="0"/>
              <a:t>类对象表示一张扑克牌</a:t>
            </a:r>
            <a:endParaRPr lang="en-US" altLang="zh-CN" dirty="0"/>
          </a:p>
          <a:p>
            <a:pPr lvl="2"/>
            <a:r>
              <a:rPr lang="zh-CN" altLang="en-US" dirty="0"/>
              <a:t>花色不同</a:t>
            </a:r>
            <a:endParaRPr lang="en-US" altLang="zh-CN" dirty="0"/>
          </a:p>
          <a:p>
            <a:pPr lvl="2"/>
            <a:r>
              <a:rPr lang="zh-CN" altLang="en-US" dirty="0"/>
              <a:t>点数不同</a:t>
            </a:r>
            <a:endParaRPr lang="en-US" altLang="zh-CN" dirty="0"/>
          </a:p>
          <a:p>
            <a:pPr lvl="1"/>
            <a:r>
              <a:rPr lang="zh-CN" altLang="en-US" dirty="0">
                <a:solidFill>
                  <a:srgbClr val="FF0000"/>
                </a:solidFill>
              </a:rPr>
              <a:t>不能认为</a:t>
            </a:r>
            <a:r>
              <a:rPr lang="en-US" altLang="zh-CN" dirty="0">
                <a:solidFill>
                  <a:srgbClr val="FF0000"/>
                </a:solidFill>
              </a:rPr>
              <a:t>Poker</a:t>
            </a:r>
            <a:r>
              <a:rPr lang="zh-CN" altLang="en-US" dirty="0">
                <a:solidFill>
                  <a:srgbClr val="FF0000"/>
                </a:solidFill>
              </a:rPr>
              <a:t>类是一张扑克牌</a:t>
            </a:r>
            <a:endParaRPr lang="en-US" altLang="zh-CN" dirty="0">
              <a:solidFill>
                <a:srgbClr val="FF0000"/>
              </a:solidFill>
            </a:endParaRPr>
          </a:p>
          <a:p>
            <a:pPr lvl="1"/>
            <a:r>
              <a:rPr lang="zh-CN" altLang="en-US" dirty="0"/>
              <a:t>每个</a:t>
            </a:r>
            <a:r>
              <a:rPr lang="en-US" altLang="zh-CN" dirty="0" err="1"/>
              <a:t>ShowHand</a:t>
            </a:r>
            <a:r>
              <a:rPr lang="zh-CN" altLang="en-US" dirty="0"/>
              <a:t>类的对象表示一副牌</a:t>
            </a:r>
            <a:endParaRPr lang="en-US" altLang="zh-CN" dirty="0"/>
          </a:p>
          <a:p>
            <a:pPr lvl="2"/>
            <a:r>
              <a:rPr lang="zh-CN" altLang="en-US" dirty="0"/>
              <a:t>每副牌由</a:t>
            </a:r>
            <a:r>
              <a:rPr lang="en-US" altLang="zh-CN" dirty="0"/>
              <a:t>5</a:t>
            </a:r>
            <a:r>
              <a:rPr lang="zh-CN" altLang="en-US" dirty="0"/>
              <a:t>张牌组成</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类对象的说明</a:t>
            </a:r>
            <a:endParaRPr lang="zh-CN" altLang="en-US" dirty="0"/>
          </a:p>
        </p:txBody>
      </p:sp>
      <p:sp>
        <p:nvSpPr>
          <p:cNvPr id="3" name="内容占位符 2"/>
          <p:cNvSpPr>
            <a:spLocks noGrp="1"/>
          </p:cNvSpPr>
          <p:nvPr>
            <p:ph idx="1"/>
          </p:nvPr>
        </p:nvSpPr>
        <p:spPr/>
        <p:txBody>
          <a:bodyPr/>
          <a:lstStyle/>
          <a:p>
            <a:r>
              <a:rPr lang="zh-CN" altLang="en-US" dirty="0"/>
              <a:t>普通对象（变量）</a:t>
            </a:r>
            <a:endParaRPr lang="en-US" altLang="zh-CN" dirty="0"/>
          </a:p>
          <a:p>
            <a:pPr lvl="1"/>
            <a:r>
              <a:rPr lang="en-US" altLang="zh-CN" dirty="0"/>
              <a:t>&lt;</a:t>
            </a:r>
            <a:r>
              <a:rPr lang="zh-CN" altLang="en-US" dirty="0"/>
              <a:t>类名</a:t>
            </a:r>
            <a:r>
              <a:rPr lang="en-US" altLang="zh-CN" dirty="0"/>
              <a:t>&gt; &lt;</a:t>
            </a:r>
            <a:r>
              <a:rPr lang="zh-CN" altLang="en-US" dirty="0"/>
              <a:t>对象名</a:t>
            </a:r>
            <a:r>
              <a:rPr lang="en-US" altLang="zh-CN" dirty="0"/>
              <a:t>1&gt;,&lt;</a:t>
            </a:r>
            <a:r>
              <a:rPr lang="zh-CN" altLang="en-US" dirty="0"/>
              <a:t>对象名</a:t>
            </a:r>
            <a:r>
              <a:rPr lang="en-US" altLang="zh-CN" dirty="0"/>
              <a:t>2&gt;,...;</a:t>
            </a:r>
            <a:endParaRPr lang="en-US" altLang="zh-CN" dirty="0"/>
          </a:p>
          <a:p>
            <a:r>
              <a:rPr lang="zh-CN" altLang="en-US" dirty="0"/>
              <a:t>对象数组（数组）</a:t>
            </a:r>
            <a:endParaRPr lang="en-US" altLang="zh-CN" dirty="0"/>
          </a:p>
          <a:p>
            <a:pPr lvl="1"/>
            <a:r>
              <a:rPr lang="en-US" altLang="zh-CN" dirty="0"/>
              <a:t>&lt;</a:t>
            </a:r>
            <a:r>
              <a:rPr lang="zh-CN" altLang="en-US" dirty="0"/>
              <a:t>类名</a:t>
            </a:r>
            <a:r>
              <a:rPr lang="en-US" altLang="zh-CN" dirty="0"/>
              <a:t>&gt; &lt;</a:t>
            </a:r>
            <a:r>
              <a:rPr lang="zh-CN" altLang="en-US" dirty="0"/>
              <a:t>对象数组名</a:t>
            </a:r>
            <a:r>
              <a:rPr lang="en-US" altLang="zh-CN" dirty="0"/>
              <a:t>&gt;[</a:t>
            </a:r>
            <a:r>
              <a:rPr lang="zh-CN" altLang="en-US" dirty="0"/>
              <a:t>数组大小</a:t>
            </a:r>
            <a:r>
              <a:rPr lang="en-US" altLang="zh-CN" dirty="0"/>
              <a:t>];</a:t>
            </a:r>
            <a:endParaRPr lang="en-US" altLang="zh-CN" dirty="0"/>
          </a:p>
          <a:p>
            <a:r>
              <a:rPr lang="zh-CN" altLang="en-US" dirty="0"/>
              <a:t>对象指针（指针）</a:t>
            </a:r>
            <a:endParaRPr lang="en-US" altLang="zh-CN" dirty="0"/>
          </a:p>
          <a:p>
            <a:pPr lvl="1"/>
            <a:r>
              <a:rPr lang="en-US" altLang="zh-CN" dirty="0"/>
              <a:t>&lt;</a:t>
            </a:r>
            <a:r>
              <a:rPr lang="zh-CN" altLang="en-US" dirty="0"/>
              <a:t>类名</a:t>
            </a:r>
            <a:r>
              <a:rPr lang="en-US" altLang="zh-CN" dirty="0"/>
              <a:t>&gt; *&lt;</a:t>
            </a:r>
            <a:r>
              <a:rPr lang="zh-CN" altLang="en-US" dirty="0"/>
              <a:t>对象指针变量名</a:t>
            </a:r>
            <a:r>
              <a:rPr lang="en-US" altLang="zh-CN" dirty="0"/>
              <a:t>&gt;;</a:t>
            </a:r>
            <a:endParaRPr lang="en-US" altLang="zh-CN" dirty="0"/>
          </a:p>
          <a:p>
            <a:r>
              <a:rPr lang="zh-CN" altLang="en-US" dirty="0"/>
              <a:t>对象引用（引用）</a:t>
            </a:r>
            <a:endParaRPr lang="en-US" altLang="zh-CN" dirty="0"/>
          </a:p>
          <a:p>
            <a:pPr lvl="1"/>
            <a:r>
              <a:rPr lang="en-US" altLang="zh-CN" dirty="0"/>
              <a:t>&lt;</a:t>
            </a:r>
            <a:r>
              <a:rPr lang="zh-CN" altLang="en-US" dirty="0"/>
              <a:t>类名</a:t>
            </a:r>
            <a:r>
              <a:rPr lang="en-US" altLang="zh-CN" dirty="0"/>
              <a:t>&gt; &amp;&lt;</a:t>
            </a:r>
            <a:r>
              <a:rPr lang="zh-CN" altLang="en-US" dirty="0"/>
              <a:t>引用变量名</a:t>
            </a:r>
            <a:r>
              <a:rPr lang="en-US" altLang="zh-CN" dirty="0"/>
              <a:t>&gt;;</a:t>
            </a:r>
            <a:endParaRPr lang="en-US" altLang="zh-CN" dirty="0"/>
          </a:p>
          <a:p>
            <a:pPr lvl="1"/>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类对象的说明</a:t>
            </a:r>
            <a:endParaRPr lang="zh-CN" altLang="en-US" dirty="0"/>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各种类对象的说明示例</a:t>
            </a:r>
            <a:endParaRPr lang="en-US" altLang="zh-CN" dirty="0"/>
          </a:p>
          <a:p>
            <a:pPr lvl="1"/>
            <a:r>
              <a:rPr lang="zh-CN" altLang="en-US" dirty="0"/>
              <a:t>一张扑克牌</a:t>
            </a:r>
            <a:endParaRPr lang="en-US" altLang="zh-CN" dirty="0"/>
          </a:p>
          <a:p>
            <a:pPr lvl="1">
              <a:buNone/>
            </a:pPr>
            <a:r>
              <a:rPr lang="en-US" altLang="zh-CN" b="1" dirty="0">
                <a:latin typeface="Courier New" panose="02070309020205020404" pitchFamily="49" charset="0"/>
                <a:cs typeface="Courier New" panose="02070309020205020404" pitchFamily="49" charset="0"/>
              </a:rPr>
              <a:t>Poker </a:t>
            </a:r>
            <a:r>
              <a:rPr lang="en-US" altLang="zh-CN" b="1" dirty="0" err="1">
                <a:latin typeface="Courier New" panose="02070309020205020404" pitchFamily="49" charset="0"/>
                <a:cs typeface="Courier New" panose="02070309020205020404" pitchFamily="49" charset="0"/>
              </a:rPr>
              <a:t>poker</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lvl="1"/>
            <a:r>
              <a:rPr lang="zh-CN" altLang="en-US" dirty="0"/>
              <a:t>一副扑克牌</a:t>
            </a:r>
            <a:endParaRPr lang="en-US" altLang="zh-CN" dirty="0"/>
          </a:p>
          <a:p>
            <a:pPr lvl="1">
              <a:buNone/>
            </a:pPr>
            <a:r>
              <a:rPr lang="en-US" altLang="zh-CN" b="1" dirty="0">
                <a:latin typeface="Courier New" panose="02070309020205020404" pitchFamily="49" charset="0"/>
                <a:cs typeface="Courier New" panose="02070309020205020404" pitchFamily="49" charset="0"/>
              </a:rPr>
              <a:t>Poker pokers[54];</a:t>
            </a:r>
            <a:endParaRPr lang="en-US" altLang="zh-CN" b="1" dirty="0">
              <a:latin typeface="Courier New" panose="02070309020205020404" pitchFamily="49" charset="0"/>
              <a:cs typeface="Courier New" panose="02070309020205020404" pitchFamily="49" charset="0"/>
            </a:endParaRPr>
          </a:p>
          <a:p>
            <a:pPr lvl="1"/>
            <a:r>
              <a:rPr lang="zh-CN" altLang="en-US" dirty="0"/>
              <a:t>指向一张扑克牌的指针</a:t>
            </a:r>
            <a:endParaRPr lang="en-US" altLang="zh-CN" dirty="0"/>
          </a:p>
          <a:p>
            <a:pPr lvl="1">
              <a:buNone/>
            </a:pPr>
            <a:r>
              <a:rPr lang="en-US" altLang="zh-CN" b="1" dirty="0">
                <a:latin typeface="Courier New" panose="02070309020205020404" pitchFamily="49" charset="0"/>
                <a:cs typeface="Courier New" panose="02070309020205020404" pitchFamily="49" charset="0"/>
              </a:rPr>
              <a:t>Poker *</a:t>
            </a:r>
            <a:r>
              <a:rPr lang="en-US" altLang="zh-CN" b="1" dirty="0" err="1">
                <a:latin typeface="Courier New" panose="02070309020205020404" pitchFamily="49" charset="0"/>
                <a:cs typeface="Courier New" panose="02070309020205020404" pitchFamily="49" charset="0"/>
              </a:rPr>
              <a:t>ptr_poker</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lvl="1"/>
            <a:r>
              <a:rPr lang="zh-CN" altLang="en-US" dirty="0"/>
              <a:t>一张扑克牌的引用</a:t>
            </a:r>
            <a:endParaRPr lang="en-US" altLang="zh-CN" dirty="0"/>
          </a:p>
          <a:p>
            <a:pPr lvl="1">
              <a:buNone/>
            </a:pPr>
            <a:r>
              <a:rPr lang="en-US" altLang="zh-CN" b="1" dirty="0">
                <a:latin typeface="Courier New" panose="02070309020205020404" pitchFamily="49" charset="0"/>
                <a:cs typeface="Courier New" panose="02070309020205020404" pitchFamily="49" charset="0"/>
              </a:rPr>
              <a:t>Poker &amp;</a:t>
            </a:r>
            <a:r>
              <a:rPr lang="en-US" altLang="zh-CN" b="1" dirty="0" err="1">
                <a:latin typeface="Courier New" panose="02070309020205020404" pitchFamily="49" charset="0"/>
                <a:cs typeface="Courier New" panose="02070309020205020404" pitchFamily="49" charset="0"/>
              </a:rPr>
              <a:t>ref_poker</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lvl="1">
              <a:buNone/>
            </a:pP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类对象的说明</a:t>
            </a:r>
            <a:endParaRPr lang="zh-CN" altLang="en-US" dirty="0"/>
          </a:p>
        </p:txBody>
      </p:sp>
      <p:sp>
        <p:nvSpPr>
          <p:cNvPr id="3" name="内容占位符 2"/>
          <p:cNvSpPr>
            <a:spLocks noGrp="1"/>
          </p:cNvSpPr>
          <p:nvPr>
            <p:ph idx="1"/>
          </p:nvPr>
        </p:nvSpPr>
        <p:spPr/>
        <p:txBody>
          <a:bodyPr/>
          <a:lstStyle/>
          <a:p>
            <a:pPr>
              <a:spcBef>
                <a:spcPts val="600"/>
              </a:spcBef>
            </a:pPr>
            <a:r>
              <a:rPr lang="zh-CN" altLang="en-US" dirty="0"/>
              <a:t>除上述提到的对象数组、指向对象的指针等概念及用法外，对象还可进行如下一些操作与使用:</a:t>
            </a:r>
            <a:endParaRPr lang="zh-CN" altLang="en-US" dirty="0"/>
          </a:p>
          <a:p>
            <a:pPr lvl="1">
              <a:spcBef>
                <a:spcPts val="600"/>
              </a:spcBef>
            </a:pPr>
            <a:r>
              <a:rPr lang="zh-CN" altLang="en-US" dirty="0"/>
              <a:t>同类型的对象间可以相互赋值。</a:t>
            </a:r>
            <a:endParaRPr lang="zh-CN" altLang="en-US" dirty="0"/>
          </a:p>
          <a:p>
            <a:pPr lvl="1">
              <a:spcBef>
                <a:spcPts val="600"/>
              </a:spcBef>
            </a:pPr>
            <a:r>
              <a:rPr lang="zh-CN" altLang="en-US" dirty="0"/>
              <a:t>对象可作为函数参数（如，对象作形参，对象指针作函数参数等）。</a:t>
            </a:r>
            <a:endParaRPr lang="zh-CN" altLang="en-US" dirty="0"/>
          </a:p>
          <a:p>
            <a:pPr lvl="1">
              <a:spcBef>
                <a:spcPts val="600"/>
              </a:spcBef>
            </a:pPr>
            <a:r>
              <a:rPr lang="zh-CN" altLang="en-US" dirty="0"/>
              <a:t>函数的返回值可以是对象（或指向对象的指针）。</a:t>
            </a:r>
            <a:endParaRPr lang="zh-CN" altLang="en-US" dirty="0"/>
          </a:p>
          <a:p>
            <a:pPr lvl="1">
              <a:spcBef>
                <a:spcPts val="600"/>
              </a:spcBef>
            </a:pPr>
            <a:r>
              <a:rPr lang="zh-CN" altLang="en-US" dirty="0"/>
              <a:t>可以在一个类中说明具有类类型的成员，可以是该类的对象，亦可是其它类的对象</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p:nvPr/>
        </p:nvGrpSpPr>
        <p:grpSpPr bwMode="auto">
          <a:xfrm>
            <a:off x="1649104" y="2852929"/>
            <a:ext cx="5350184" cy="792171"/>
            <a:chOff x="1649083" y="2275987"/>
            <a:chExt cx="5350205" cy="792175"/>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 name="组合 19"/>
            <p:cNvGrpSpPr/>
            <p:nvPr/>
          </p:nvGrpSpPr>
          <p:grpSpPr bwMode="auto">
            <a:xfrm>
              <a:off x="1649083" y="2275987"/>
              <a:ext cx="788990" cy="788993"/>
              <a:chOff x="860096" y="1633045"/>
              <a:chExt cx="788990" cy="788993"/>
            </a:xfrm>
          </p:grpSpPr>
          <p:sp>
            <p:nvSpPr>
              <p:cNvPr id="27" name="椭圆 26"/>
              <p:cNvSpPr>
                <a:spLocks noChangeAspect="1"/>
              </p:cNvSpPr>
              <p:nvPr/>
            </p:nvSpPr>
            <p:spPr bwMode="auto">
              <a:xfrm>
                <a:off x="860096" y="1633046"/>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1" cstate="print"/>
              <a:srcRect/>
              <a:stretch>
                <a:fillRect/>
              </a:stretch>
            </p:blipFill>
            <p:spPr bwMode="auto">
              <a:xfrm>
                <a:off x="860099" y="1633045"/>
                <a:ext cx="788987" cy="788988"/>
              </a:xfrm>
              <a:prstGeom prst="rect">
                <a:avLst/>
              </a:prstGeom>
              <a:noFill/>
              <a:ln w="9525">
                <a:noFill/>
                <a:miter lim="800000"/>
                <a:headEnd/>
                <a:tailEnd/>
              </a:ln>
            </p:spPr>
          </p:pic>
        </p:grpSp>
      </p:grpSp>
      <p:grpSp>
        <p:nvGrpSpPr>
          <p:cNvPr id="22" name="组合 34"/>
          <p:cNvGrpSpPr/>
          <p:nvPr/>
        </p:nvGrpSpPr>
        <p:grpSpPr bwMode="auto">
          <a:xfrm>
            <a:off x="1638855" y="980728"/>
            <a:ext cx="5358970" cy="1728264"/>
            <a:chOff x="1640297" y="3212102"/>
            <a:chExt cx="5358991"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2" name="组合 28"/>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1"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p:nvPr/>
          </p:nvGrpSpPr>
          <p:grpSpPr bwMode="auto">
            <a:xfrm>
              <a:off x="1640297" y="4131840"/>
              <a:ext cx="790306" cy="792166"/>
              <a:chOff x="851310" y="702816"/>
              <a:chExt cx="790306" cy="792166"/>
            </a:xfrm>
          </p:grpSpPr>
          <p:sp>
            <p:nvSpPr>
              <p:cNvPr id="35" name="椭圆 34"/>
              <p:cNvSpPr>
                <a:spLocks noChangeAspect="1"/>
              </p:cNvSpPr>
              <p:nvPr/>
            </p:nvSpPr>
            <p:spPr bwMode="auto">
              <a:xfrm>
                <a:off x="852626" y="705992"/>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1" cstate="print"/>
              <a:srcRect/>
              <a:stretch>
                <a:fillRect/>
              </a:stretch>
            </p:blipFill>
            <p:spPr bwMode="auto">
              <a:xfrm>
                <a:off x="851310" y="702816"/>
                <a:ext cx="788987" cy="788988"/>
              </a:xfrm>
              <a:prstGeom prst="rect">
                <a:avLst/>
              </a:prstGeom>
              <a:noFill/>
              <a:ln w="9525">
                <a:noFill/>
                <a:miter lim="800000"/>
                <a:headEnd/>
                <a:tailEnd/>
              </a:ln>
            </p:spPr>
          </p:pic>
        </p:grpSp>
      </p:grpSp>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类与类之间的关系</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类中的运算符重载</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简单的数据结构设计</a:t>
            </a:r>
            <a:endParaRPr lang="zh-CN" altLang="en-US" sz="3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ransition advTm="1182"/>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类对象的存储</a:t>
            </a:r>
            <a:endParaRPr lang="zh-CN" altLang="en-US" dirty="0"/>
          </a:p>
        </p:txBody>
      </p:sp>
      <p:sp>
        <p:nvSpPr>
          <p:cNvPr id="3" name="内容占位符 2"/>
          <p:cNvSpPr>
            <a:spLocks noGrp="1"/>
          </p:cNvSpPr>
          <p:nvPr>
            <p:ph idx="1"/>
          </p:nvPr>
        </p:nvSpPr>
        <p:spPr/>
        <p:txBody>
          <a:bodyPr/>
          <a:lstStyle/>
          <a:p>
            <a:r>
              <a:rPr lang="zh-CN" altLang="en-US" dirty="0"/>
              <a:t>在类说明中定义函数，系统为每一个对象分配了全套的内存。数据区安放成员数据，代码区安放成员函数。       </a:t>
            </a:r>
            <a:endParaRPr lang="zh-CN" altLang="en-US" dirty="0"/>
          </a:p>
        </p:txBody>
      </p:sp>
      <p:grpSp>
        <p:nvGrpSpPr>
          <p:cNvPr id="18" name="Group 40"/>
          <p:cNvGrpSpPr/>
          <p:nvPr/>
        </p:nvGrpSpPr>
        <p:grpSpPr bwMode="auto">
          <a:xfrm>
            <a:off x="1622573" y="3519388"/>
            <a:ext cx="5973763" cy="2501900"/>
            <a:chOff x="387" y="527"/>
            <a:chExt cx="3763" cy="1576"/>
          </a:xfrm>
        </p:grpSpPr>
        <p:sp>
          <p:nvSpPr>
            <p:cNvPr id="19" name="Rectangle 6"/>
            <p:cNvSpPr>
              <a:spLocks noChangeArrowheads="1"/>
            </p:cNvSpPr>
            <p:nvPr/>
          </p:nvSpPr>
          <p:spPr bwMode="auto">
            <a:xfrm>
              <a:off x="387" y="948"/>
              <a:ext cx="738" cy="1155"/>
            </a:xfrm>
            <a:prstGeom prst="rect">
              <a:avLst/>
            </a:prstGeom>
            <a:solidFill>
              <a:srgbClr val="CCFFFF"/>
            </a:solidFill>
            <a:ln w="9525">
              <a:solidFill>
                <a:schemeClr val="tx1"/>
              </a:solidFill>
              <a:miter lim="800000"/>
            </a:ln>
          </p:spPr>
          <p:txBody>
            <a:bodyPr lIns="0" tIns="0" rIns="0" bIns="0"/>
            <a:lstStyle/>
            <a:p>
              <a:pPr algn="ctr" eaLnBrk="0" hangingPunct="0"/>
              <a:r>
                <a:rPr lang="zh-CN" altLang="en-US" sz="2000" b="1" dirty="0">
                  <a:solidFill>
                    <a:srgbClr val="000000"/>
                  </a:solidFill>
                  <a:latin typeface="Times New Roman" panose="02020603050405020304" pitchFamily="18" charset="0"/>
                </a:rPr>
                <a:t>数据区</a:t>
              </a:r>
              <a:endParaRPr lang="zh-CN" altLang="en-US" sz="2000" b="1" dirty="0">
                <a:solidFill>
                  <a:srgbClr val="000000"/>
                </a:solidFill>
                <a:latin typeface="Times New Roman" panose="02020603050405020304" pitchFamily="18" charset="0"/>
              </a:endParaRPr>
            </a:p>
            <a:p>
              <a:pPr algn="ctr" eaLnBrk="0" hangingPunct="0"/>
              <a:endParaRPr lang="zh-CN" altLang="en-US" sz="1600" b="1" dirty="0">
                <a:solidFill>
                  <a:srgbClr val="000000"/>
                </a:solidFill>
                <a:latin typeface="Times New Roman" panose="02020603050405020304" pitchFamily="18" charset="0"/>
              </a:endParaRPr>
            </a:p>
            <a:p>
              <a:pPr algn="ctr" eaLnBrk="0" hangingPunct="0"/>
              <a:r>
                <a:rPr lang="zh-CN" altLang="en-US" sz="2000" b="1" dirty="0">
                  <a:solidFill>
                    <a:srgbClr val="000000"/>
                  </a:solidFill>
                  <a:latin typeface="Times New Roman" panose="02020603050405020304" pitchFamily="18" charset="0"/>
                </a:rPr>
                <a:t>代码区</a:t>
              </a:r>
              <a:endParaRPr lang="zh-CN" altLang="en-US" sz="2000" b="1" dirty="0">
                <a:solidFill>
                  <a:srgbClr val="000000"/>
                </a:solidFill>
                <a:latin typeface="Times New Roman" panose="02020603050405020304" pitchFamily="18" charset="0"/>
              </a:endParaRPr>
            </a:p>
            <a:p>
              <a:pPr algn="ctr" eaLnBrk="0" hangingPunct="0"/>
              <a:endParaRPr lang="en-US" altLang="zh-CN" sz="1600" b="1" dirty="0">
                <a:solidFill>
                  <a:srgbClr val="000000"/>
                </a:solidFill>
                <a:latin typeface="Times New Roman" panose="02020603050405020304" pitchFamily="18" charset="0"/>
              </a:endParaRPr>
            </a:p>
          </p:txBody>
        </p:sp>
        <p:sp>
          <p:nvSpPr>
            <p:cNvPr id="20" name="Line 7"/>
            <p:cNvSpPr>
              <a:spLocks noChangeShapeType="1"/>
            </p:cNvSpPr>
            <p:nvPr/>
          </p:nvSpPr>
          <p:spPr bwMode="auto">
            <a:xfrm>
              <a:off x="387" y="1249"/>
              <a:ext cx="738" cy="0"/>
            </a:xfrm>
            <a:prstGeom prst="line">
              <a:avLst/>
            </a:prstGeom>
            <a:noFill/>
            <a:ln w="9525">
              <a:solidFill>
                <a:schemeClr val="tx1"/>
              </a:solidFill>
              <a:round/>
            </a:ln>
          </p:spPr>
          <p:txBody>
            <a:bodyPr/>
            <a:lstStyle/>
            <a:p>
              <a:endParaRPr lang="zh-CN" altLang="en-US"/>
            </a:p>
          </p:txBody>
        </p:sp>
        <p:sp>
          <p:nvSpPr>
            <p:cNvPr id="21" name="Rectangle 8"/>
            <p:cNvSpPr>
              <a:spLocks noChangeArrowheads="1"/>
            </p:cNvSpPr>
            <p:nvPr/>
          </p:nvSpPr>
          <p:spPr bwMode="auto">
            <a:xfrm>
              <a:off x="387" y="527"/>
              <a:ext cx="738" cy="289"/>
            </a:xfrm>
            <a:prstGeom prst="rect">
              <a:avLst/>
            </a:prstGeom>
            <a:noFill/>
            <a:ln w="9525">
              <a:noFill/>
              <a:miter lim="800000"/>
            </a:ln>
          </p:spPr>
          <p:txBody>
            <a:bodyPr lIns="0" tIns="0" rIns="0" bIns="0"/>
            <a:lstStyle/>
            <a:p>
              <a:pPr algn="just" eaLnBrk="0" hangingPunct="0"/>
              <a:r>
                <a:rPr lang="zh-CN" altLang="en-US" sz="2400" b="1" dirty="0">
                  <a:latin typeface="Tahoma" panose="020B0604030504040204" pitchFamily="34" charset="0"/>
                  <a:ea typeface="幼圆" pitchFamily="49" charset="-122"/>
                </a:rPr>
                <a:t>对象</a:t>
              </a:r>
              <a:r>
                <a:rPr lang="en-US" altLang="zh-CN" sz="2400" b="1" dirty="0">
                  <a:latin typeface="Tahoma" panose="020B0604030504040204" pitchFamily="34" charset="0"/>
                  <a:ea typeface="幼圆" pitchFamily="49" charset="-122"/>
                </a:rPr>
                <a:t>1</a:t>
              </a:r>
              <a:endParaRPr lang="en-US" altLang="zh-CN" sz="2400" b="1" dirty="0">
                <a:latin typeface="Tahoma" panose="020B0604030504040204" pitchFamily="34" charset="0"/>
                <a:ea typeface="幼圆" pitchFamily="49" charset="-122"/>
              </a:endParaRPr>
            </a:p>
          </p:txBody>
        </p:sp>
        <p:sp>
          <p:nvSpPr>
            <p:cNvPr id="22" name="Rectangle 12"/>
            <p:cNvSpPr>
              <a:spLocks noChangeArrowheads="1"/>
            </p:cNvSpPr>
            <p:nvPr/>
          </p:nvSpPr>
          <p:spPr bwMode="auto">
            <a:xfrm>
              <a:off x="1383" y="527"/>
              <a:ext cx="759" cy="289"/>
            </a:xfrm>
            <a:prstGeom prst="rect">
              <a:avLst/>
            </a:prstGeom>
            <a:noFill/>
            <a:ln w="9525">
              <a:noFill/>
              <a:miter lim="800000"/>
            </a:ln>
          </p:spPr>
          <p:txBody>
            <a:bodyPr lIns="0" tIns="0" rIns="0" bIns="0"/>
            <a:lstStyle/>
            <a:p>
              <a:pPr algn="just" eaLnBrk="0" hangingPunct="0"/>
              <a:r>
                <a:rPr lang="zh-CN" altLang="en-US" sz="2400" b="1">
                  <a:latin typeface="Tahoma" panose="020B0604030504040204" pitchFamily="34" charset="0"/>
                  <a:ea typeface="幼圆" pitchFamily="49" charset="-122"/>
                </a:rPr>
                <a:t>对象２</a:t>
              </a:r>
              <a:endParaRPr lang="zh-CN" altLang="en-US" sz="2400" b="1">
                <a:latin typeface="Tahoma" panose="020B0604030504040204" pitchFamily="34" charset="0"/>
                <a:ea typeface="幼圆" pitchFamily="49" charset="-122"/>
              </a:endParaRPr>
            </a:p>
          </p:txBody>
        </p:sp>
        <p:grpSp>
          <p:nvGrpSpPr>
            <p:cNvPr id="23" name="Group 13"/>
            <p:cNvGrpSpPr/>
            <p:nvPr/>
          </p:nvGrpSpPr>
          <p:grpSpPr bwMode="auto">
            <a:xfrm>
              <a:off x="3410" y="527"/>
              <a:ext cx="740" cy="1576"/>
              <a:chOff x="3060" y="12828"/>
              <a:chExt cx="900" cy="1703"/>
            </a:xfrm>
          </p:grpSpPr>
          <p:sp>
            <p:nvSpPr>
              <p:cNvPr id="27" name="Rectangle 14"/>
              <p:cNvSpPr>
                <a:spLocks noChangeArrowheads="1"/>
              </p:cNvSpPr>
              <p:nvPr/>
            </p:nvSpPr>
            <p:spPr bwMode="auto">
              <a:xfrm>
                <a:off x="3060" y="13283"/>
                <a:ext cx="900" cy="1248"/>
              </a:xfrm>
              <a:prstGeom prst="rect">
                <a:avLst/>
              </a:prstGeom>
              <a:solidFill>
                <a:srgbClr val="CCFFFF"/>
              </a:solidFill>
              <a:ln w="9525">
                <a:solidFill>
                  <a:schemeClr val="tx1"/>
                </a:solidFill>
                <a:miter lim="800000"/>
              </a:ln>
            </p:spPr>
            <p:txBody>
              <a:bodyPr lIns="0" tIns="0" rIns="0" bIns="0"/>
              <a:lstStyle/>
              <a:p>
                <a:pPr algn="ctr" eaLnBrk="0" hangingPunct="0"/>
                <a:r>
                  <a:rPr lang="zh-CN" altLang="en-US" sz="2000" b="1" dirty="0">
                    <a:solidFill>
                      <a:srgbClr val="000000"/>
                    </a:solidFill>
                    <a:latin typeface="Times New Roman" panose="02020603050405020304" pitchFamily="18" charset="0"/>
                  </a:rPr>
                  <a:t>数据区</a:t>
                </a:r>
                <a:endParaRPr lang="zh-CN" altLang="en-US" sz="2000" b="1" dirty="0">
                  <a:solidFill>
                    <a:srgbClr val="000000"/>
                  </a:solidFill>
                  <a:latin typeface="Times New Roman" panose="02020603050405020304" pitchFamily="18" charset="0"/>
                </a:endParaRPr>
              </a:p>
              <a:p>
                <a:pPr algn="ctr" eaLnBrk="0" hangingPunct="0"/>
                <a:endParaRPr lang="zh-CN" altLang="en-US" sz="2000" b="1" dirty="0">
                  <a:solidFill>
                    <a:srgbClr val="000000"/>
                  </a:solidFill>
                  <a:latin typeface="Times New Roman" panose="02020603050405020304" pitchFamily="18" charset="0"/>
                </a:endParaRPr>
              </a:p>
              <a:p>
                <a:pPr algn="ctr" eaLnBrk="0" hangingPunct="0"/>
                <a:r>
                  <a:rPr lang="zh-CN" altLang="en-US" sz="2000" b="1" dirty="0">
                    <a:solidFill>
                      <a:srgbClr val="000000"/>
                    </a:solidFill>
                    <a:latin typeface="Times New Roman" panose="02020603050405020304" pitchFamily="18" charset="0"/>
                  </a:rPr>
                  <a:t>代码区</a:t>
                </a:r>
                <a:endParaRPr lang="zh-CN" altLang="en-US" sz="2000" b="1" dirty="0">
                  <a:solidFill>
                    <a:srgbClr val="000000"/>
                  </a:solidFill>
                  <a:latin typeface="Times New Roman" panose="02020603050405020304" pitchFamily="18" charset="0"/>
                </a:endParaRPr>
              </a:p>
              <a:p>
                <a:pPr algn="ctr" eaLnBrk="0" hangingPunct="0"/>
                <a:endParaRPr lang="en-US" altLang="zh-CN" sz="2000" b="1" dirty="0">
                  <a:solidFill>
                    <a:srgbClr val="000000"/>
                  </a:solidFill>
                  <a:latin typeface="Times New Roman" panose="02020603050405020304" pitchFamily="18" charset="0"/>
                </a:endParaRPr>
              </a:p>
            </p:txBody>
          </p:sp>
          <p:sp>
            <p:nvSpPr>
              <p:cNvPr id="28" name="Line 15"/>
              <p:cNvSpPr>
                <a:spLocks noChangeShapeType="1"/>
              </p:cNvSpPr>
              <p:nvPr/>
            </p:nvSpPr>
            <p:spPr bwMode="auto">
              <a:xfrm>
                <a:off x="3060" y="13608"/>
                <a:ext cx="900" cy="0"/>
              </a:xfrm>
              <a:prstGeom prst="line">
                <a:avLst/>
              </a:prstGeom>
              <a:noFill/>
              <a:ln w="9525">
                <a:solidFill>
                  <a:schemeClr val="tx1"/>
                </a:solidFill>
                <a:round/>
              </a:ln>
            </p:spPr>
            <p:txBody>
              <a:bodyPr/>
              <a:lstStyle/>
              <a:p>
                <a:endParaRPr lang="zh-CN" altLang="en-US"/>
              </a:p>
            </p:txBody>
          </p:sp>
          <p:sp>
            <p:nvSpPr>
              <p:cNvPr id="29" name="Rectangle 16"/>
              <p:cNvSpPr>
                <a:spLocks noChangeArrowheads="1"/>
              </p:cNvSpPr>
              <p:nvPr/>
            </p:nvSpPr>
            <p:spPr bwMode="auto">
              <a:xfrm>
                <a:off x="3060" y="12828"/>
                <a:ext cx="900" cy="312"/>
              </a:xfrm>
              <a:prstGeom prst="rect">
                <a:avLst/>
              </a:prstGeom>
              <a:noFill/>
              <a:ln w="9525">
                <a:noFill/>
                <a:miter lim="800000"/>
              </a:ln>
            </p:spPr>
            <p:txBody>
              <a:bodyPr lIns="0" tIns="0" rIns="0" bIns="0"/>
              <a:lstStyle/>
              <a:p>
                <a:pPr algn="just" eaLnBrk="0" hangingPunct="0"/>
                <a:r>
                  <a:rPr lang="zh-CN" altLang="en-US" sz="2400" b="1">
                    <a:latin typeface="Tahoma" panose="020B0604030504040204" pitchFamily="34" charset="0"/>
                    <a:ea typeface="幼圆" pitchFamily="49" charset="-122"/>
                  </a:rPr>
                  <a:t>对象ｎ</a:t>
                </a:r>
                <a:endParaRPr lang="zh-CN" altLang="en-US" sz="2400" b="1">
                  <a:latin typeface="Tahoma" panose="020B0604030504040204" pitchFamily="34" charset="0"/>
                  <a:ea typeface="幼圆" pitchFamily="49" charset="-122"/>
                </a:endParaRPr>
              </a:p>
            </p:txBody>
          </p:sp>
        </p:grpSp>
        <p:sp>
          <p:nvSpPr>
            <p:cNvPr id="24" name="Rectangle 17"/>
            <p:cNvSpPr>
              <a:spLocks noChangeArrowheads="1"/>
            </p:cNvSpPr>
            <p:nvPr/>
          </p:nvSpPr>
          <p:spPr bwMode="auto">
            <a:xfrm>
              <a:off x="2133" y="1230"/>
              <a:ext cx="1280" cy="289"/>
            </a:xfrm>
            <a:prstGeom prst="rect">
              <a:avLst/>
            </a:prstGeom>
            <a:noFill/>
            <a:ln w="9525">
              <a:noFill/>
              <a:miter lim="800000"/>
            </a:ln>
          </p:spPr>
          <p:txBody>
            <a:bodyPr lIns="0" tIns="0" rIns="0" bIns="0"/>
            <a:lstStyle/>
            <a:p>
              <a:pPr algn="just" eaLnBrk="0" hangingPunct="0"/>
              <a:r>
                <a:rPr lang="zh-CN" altLang="en-US" sz="1600" b="1">
                  <a:latin typeface="Times New Roman" panose="02020603050405020304" pitchFamily="18" charset="0"/>
                </a:rPr>
                <a:t>．．．．．．　</a:t>
              </a:r>
              <a:endParaRPr lang="zh-CN" altLang="en-US" sz="1600" b="1">
                <a:latin typeface="Times New Roman" panose="02020603050405020304" pitchFamily="18" charset="0"/>
              </a:endParaRPr>
            </a:p>
          </p:txBody>
        </p:sp>
        <p:sp>
          <p:nvSpPr>
            <p:cNvPr id="25" name="Rectangle 38"/>
            <p:cNvSpPr>
              <a:spLocks noChangeArrowheads="1"/>
            </p:cNvSpPr>
            <p:nvPr/>
          </p:nvSpPr>
          <p:spPr bwMode="auto">
            <a:xfrm>
              <a:off x="1338" y="947"/>
              <a:ext cx="738" cy="1155"/>
            </a:xfrm>
            <a:prstGeom prst="rect">
              <a:avLst/>
            </a:prstGeom>
            <a:solidFill>
              <a:srgbClr val="CCFFFF"/>
            </a:solidFill>
            <a:ln w="9525">
              <a:solidFill>
                <a:schemeClr val="tx1"/>
              </a:solidFill>
              <a:miter lim="800000"/>
            </a:ln>
          </p:spPr>
          <p:txBody>
            <a:bodyPr lIns="0" tIns="0" rIns="0" bIns="0"/>
            <a:lstStyle/>
            <a:p>
              <a:pPr algn="ctr" eaLnBrk="0" hangingPunct="0"/>
              <a:r>
                <a:rPr lang="zh-CN" altLang="en-US" sz="2000" b="1" dirty="0">
                  <a:solidFill>
                    <a:srgbClr val="000000"/>
                  </a:solidFill>
                  <a:latin typeface="Times New Roman" panose="02020603050405020304" pitchFamily="18" charset="0"/>
                </a:rPr>
                <a:t>数据区</a:t>
              </a:r>
              <a:endParaRPr lang="zh-CN" altLang="en-US" sz="2000" b="1" dirty="0">
                <a:solidFill>
                  <a:srgbClr val="000000"/>
                </a:solidFill>
                <a:latin typeface="Times New Roman" panose="02020603050405020304" pitchFamily="18" charset="0"/>
              </a:endParaRPr>
            </a:p>
            <a:p>
              <a:pPr algn="ctr" eaLnBrk="0" hangingPunct="0"/>
              <a:endParaRPr lang="zh-CN" altLang="en-US" sz="1600" b="1" dirty="0">
                <a:solidFill>
                  <a:srgbClr val="000000"/>
                </a:solidFill>
                <a:latin typeface="Times New Roman" panose="02020603050405020304" pitchFamily="18" charset="0"/>
              </a:endParaRPr>
            </a:p>
            <a:p>
              <a:pPr algn="ctr" eaLnBrk="0" hangingPunct="0"/>
              <a:r>
                <a:rPr lang="zh-CN" altLang="en-US" sz="2000" b="1" dirty="0">
                  <a:solidFill>
                    <a:srgbClr val="000000"/>
                  </a:solidFill>
                  <a:latin typeface="Times New Roman" panose="02020603050405020304" pitchFamily="18" charset="0"/>
                </a:rPr>
                <a:t>代码区</a:t>
              </a:r>
              <a:endParaRPr lang="zh-CN" altLang="en-US" sz="2000" b="1" dirty="0">
                <a:solidFill>
                  <a:srgbClr val="000000"/>
                </a:solidFill>
                <a:latin typeface="Times New Roman" panose="02020603050405020304" pitchFamily="18" charset="0"/>
              </a:endParaRPr>
            </a:p>
            <a:p>
              <a:pPr algn="ctr" eaLnBrk="0" hangingPunct="0"/>
              <a:endParaRPr lang="en-US" altLang="zh-CN" sz="1600" b="1" dirty="0">
                <a:solidFill>
                  <a:srgbClr val="000000"/>
                </a:solidFill>
                <a:latin typeface="Times New Roman" panose="02020603050405020304" pitchFamily="18" charset="0"/>
              </a:endParaRPr>
            </a:p>
          </p:txBody>
        </p:sp>
        <p:sp>
          <p:nvSpPr>
            <p:cNvPr id="26" name="Line 39"/>
            <p:cNvSpPr>
              <a:spLocks noChangeShapeType="1"/>
            </p:cNvSpPr>
            <p:nvPr/>
          </p:nvSpPr>
          <p:spPr bwMode="auto">
            <a:xfrm>
              <a:off x="1338" y="1253"/>
              <a:ext cx="726" cy="0"/>
            </a:xfrm>
            <a:prstGeom prst="line">
              <a:avLst/>
            </a:prstGeom>
            <a:noFill/>
            <a:ln w="9525">
              <a:solidFill>
                <a:schemeClr val="tx1"/>
              </a:solidFill>
              <a:round/>
            </a:ln>
          </p:spPr>
          <p:txBody>
            <a:bodyPr/>
            <a:lstStyle/>
            <a:p>
              <a:endParaRPr lang="zh-CN" altLang="en-US"/>
            </a:p>
          </p:txBody>
        </p:sp>
      </p:grpSp>
      <p:sp>
        <p:nvSpPr>
          <p:cNvPr id="16" name="矩形 15">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7" name="矩形 1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30" name="矩形 2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31" name="矩形 3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32" name="矩形 3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33" name="矩形 3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34" name="矩形 3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35" name="矩形 3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36" name="矩形 35">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类对象的存储</a:t>
            </a:r>
            <a:endParaRPr lang="zh-CN" altLang="en-US" dirty="0"/>
          </a:p>
        </p:txBody>
      </p:sp>
      <p:sp>
        <p:nvSpPr>
          <p:cNvPr id="3" name="内容占位符 2"/>
          <p:cNvSpPr>
            <a:spLocks noGrp="1"/>
          </p:cNvSpPr>
          <p:nvPr>
            <p:ph idx="1"/>
          </p:nvPr>
        </p:nvSpPr>
        <p:spPr>
          <a:xfrm>
            <a:off x="533400" y="1912129"/>
            <a:ext cx="8153400" cy="2062162"/>
          </a:xfrm>
        </p:spPr>
        <p:txBody>
          <a:bodyPr/>
          <a:lstStyle/>
          <a:p>
            <a:r>
              <a:rPr lang="zh-CN" altLang="en-US" dirty="0"/>
              <a:t>在类说明外部定义函数</a:t>
            </a:r>
            <a:r>
              <a:rPr lang="en-US" altLang="zh-CN" dirty="0"/>
              <a:t>,</a:t>
            </a:r>
            <a:r>
              <a:rPr lang="zh-CN" altLang="en-US" dirty="0"/>
              <a:t>为每个对象分配一个数据区，代码区（放成员函数的区域）为各对象类共用。</a:t>
            </a:r>
            <a:endParaRPr lang="zh-CN" altLang="en-US" dirty="0"/>
          </a:p>
        </p:txBody>
      </p:sp>
      <p:grpSp>
        <p:nvGrpSpPr>
          <p:cNvPr id="7" name="Group 30"/>
          <p:cNvGrpSpPr/>
          <p:nvPr/>
        </p:nvGrpSpPr>
        <p:grpSpPr bwMode="auto">
          <a:xfrm>
            <a:off x="900113" y="3416320"/>
            <a:ext cx="7993062" cy="2941638"/>
            <a:chOff x="2991" y="443"/>
            <a:chExt cx="2611" cy="1376"/>
          </a:xfrm>
        </p:grpSpPr>
        <p:sp>
          <p:nvSpPr>
            <p:cNvPr id="8" name="Rectangle 17"/>
            <p:cNvSpPr>
              <a:spLocks noChangeArrowheads="1"/>
            </p:cNvSpPr>
            <p:nvPr/>
          </p:nvSpPr>
          <p:spPr bwMode="auto">
            <a:xfrm>
              <a:off x="3000" y="660"/>
              <a:ext cx="422" cy="580"/>
            </a:xfrm>
            <a:prstGeom prst="rect">
              <a:avLst/>
            </a:prstGeom>
            <a:solidFill>
              <a:srgbClr val="CCFFFF"/>
            </a:solidFill>
            <a:ln w="9525">
              <a:solidFill>
                <a:schemeClr val="tx1"/>
              </a:solidFill>
              <a:miter lim="800000"/>
            </a:ln>
          </p:spPr>
          <p:txBody>
            <a:bodyPr lIns="0" tIns="0" rIns="0" bIns="0"/>
            <a:lstStyle/>
            <a:p>
              <a:pPr algn="ctr" eaLnBrk="0" hangingPunct="0"/>
              <a:r>
                <a:rPr lang="zh-CN" altLang="en-US" sz="2000" b="1" dirty="0">
                  <a:solidFill>
                    <a:srgbClr val="000000"/>
                  </a:solidFill>
                  <a:latin typeface="Times New Roman" panose="02020603050405020304" pitchFamily="18" charset="0"/>
                </a:rPr>
                <a:t>数据区</a:t>
              </a:r>
              <a:endParaRPr lang="zh-CN" altLang="en-US" sz="2000" b="1" dirty="0">
                <a:solidFill>
                  <a:srgbClr val="000000"/>
                </a:solidFill>
                <a:latin typeface="Times New Roman" panose="02020603050405020304" pitchFamily="18" charset="0"/>
              </a:endParaRPr>
            </a:p>
          </p:txBody>
        </p:sp>
        <p:sp>
          <p:nvSpPr>
            <p:cNvPr id="9" name="Rectangle 18"/>
            <p:cNvSpPr>
              <a:spLocks noChangeArrowheads="1"/>
            </p:cNvSpPr>
            <p:nvPr/>
          </p:nvSpPr>
          <p:spPr bwMode="auto">
            <a:xfrm>
              <a:off x="3000" y="443"/>
              <a:ext cx="422" cy="145"/>
            </a:xfrm>
            <a:prstGeom prst="rect">
              <a:avLst/>
            </a:prstGeom>
            <a:noFill/>
            <a:ln w="9525">
              <a:noFill/>
              <a:miter lim="800000"/>
            </a:ln>
          </p:spPr>
          <p:txBody>
            <a:bodyPr lIns="0" tIns="0" rIns="0" bIns="0"/>
            <a:lstStyle/>
            <a:p>
              <a:pPr algn="just" eaLnBrk="0" hangingPunct="0"/>
              <a:r>
                <a:rPr lang="zh-CN" altLang="en-US" sz="2000" b="1" dirty="0">
                  <a:latin typeface="Times New Roman" panose="02020603050405020304" pitchFamily="18" charset="0"/>
                </a:rPr>
                <a:t>对象</a:t>
              </a:r>
              <a:r>
                <a:rPr lang="en-US" altLang="zh-CN" sz="2000" b="1" dirty="0">
                  <a:latin typeface="Times New Roman" panose="02020603050405020304" pitchFamily="18" charset="0"/>
                </a:rPr>
                <a:t>1</a:t>
              </a:r>
              <a:endParaRPr lang="en-US" altLang="zh-CN" sz="2000" b="1" dirty="0">
                <a:latin typeface="Times New Roman" panose="02020603050405020304" pitchFamily="18" charset="0"/>
              </a:endParaRPr>
            </a:p>
          </p:txBody>
        </p:sp>
        <p:sp>
          <p:nvSpPr>
            <p:cNvPr id="10" name="Rectangle 19"/>
            <p:cNvSpPr>
              <a:spLocks noChangeArrowheads="1"/>
            </p:cNvSpPr>
            <p:nvPr/>
          </p:nvSpPr>
          <p:spPr bwMode="auto">
            <a:xfrm>
              <a:off x="3714" y="660"/>
              <a:ext cx="422" cy="580"/>
            </a:xfrm>
            <a:prstGeom prst="rect">
              <a:avLst/>
            </a:prstGeom>
            <a:solidFill>
              <a:srgbClr val="CCFFFF"/>
            </a:solidFill>
            <a:ln w="9525">
              <a:solidFill>
                <a:schemeClr val="tx1"/>
              </a:solidFill>
              <a:miter lim="800000"/>
            </a:ln>
          </p:spPr>
          <p:txBody>
            <a:bodyPr lIns="0" tIns="0" rIns="0" bIns="0"/>
            <a:lstStyle/>
            <a:p>
              <a:pPr algn="ctr" eaLnBrk="0" hangingPunct="0"/>
              <a:r>
                <a:rPr lang="zh-CN" altLang="en-US" sz="2000" b="1">
                  <a:solidFill>
                    <a:srgbClr val="000000"/>
                  </a:solidFill>
                  <a:latin typeface="Times New Roman" panose="02020603050405020304" pitchFamily="18" charset="0"/>
                </a:rPr>
                <a:t>数据区</a:t>
              </a:r>
              <a:endParaRPr lang="zh-CN" altLang="en-US" sz="2000" b="1">
                <a:solidFill>
                  <a:srgbClr val="000000"/>
                </a:solidFill>
                <a:latin typeface="Times New Roman" panose="02020603050405020304" pitchFamily="18" charset="0"/>
              </a:endParaRPr>
            </a:p>
          </p:txBody>
        </p:sp>
        <p:sp>
          <p:nvSpPr>
            <p:cNvPr id="11" name="Rectangle 20"/>
            <p:cNvSpPr>
              <a:spLocks noChangeArrowheads="1"/>
            </p:cNvSpPr>
            <p:nvPr/>
          </p:nvSpPr>
          <p:spPr bwMode="auto">
            <a:xfrm>
              <a:off x="3710" y="454"/>
              <a:ext cx="531" cy="134"/>
            </a:xfrm>
            <a:prstGeom prst="rect">
              <a:avLst/>
            </a:prstGeom>
            <a:noFill/>
            <a:ln w="9525">
              <a:noFill/>
              <a:miter lim="800000"/>
            </a:ln>
          </p:spPr>
          <p:txBody>
            <a:bodyPr lIns="0" tIns="0" rIns="0" bIns="0"/>
            <a:lstStyle/>
            <a:p>
              <a:pPr algn="just" eaLnBrk="0" hangingPunct="0"/>
              <a:r>
                <a:rPr lang="zh-CN" altLang="en-US" sz="2000" b="1">
                  <a:latin typeface="Times New Roman" panose="02020603050405020304" pitchFamily="18" charset="0"/>
                </a:rPr>
                <a:t>对象２</a:t>
              </a:r>
              <a:endParaRPr lang="zh-CN" altLang="en-US" sz="2000" b="1">
                <a:latin typeface="Times New Roman" panose="02020603050405020304" pitchFamily="18" charset="0"/>
              </a:endParaRPr>
            </a:p>
          </p:txBody>
        </p:sp>
        <p:sp>
          <p:nvSpPr>
            <p:cNvPr id="12" name="Rectangle 21"/>
            <p:cNvSpPr>
              <a:spLocks noChangeArrowheads="1"/>
            </p:cNvSpPr>
            <p:nvPr/>
          </p:nvSpPr>
          <p:spPr bwMode="auto">
            <a:xfrm>
              <a:off x="5101" y="660"/>
              <a:ext cx="422" cy="580"/>
            </a:xfrm>
            <a:prstGeom prst="rect">
              <a:avLst/>
            </a:prstGeom>
            <a:solidFill>
              <a:srgbClr val="CCFFFF"/>
            </a:solidFill>
            <a:ln w="9525">
              <a:solidFill>
                <a:schemeClr val="tx1"/>
              </a:solidFill>
              <a:miter lim="800000"/>
            </a:ln>
          </p:spPr>
          <p:txBody>
            <a:bodyPr lIns="0" tIns="0" rIns="0" bIns="0"/>
            <a:lstStyle/>
            <a:p>
              <a:pPr algn="ctr" eaLnBrk="0" hangingPunct="0"/>
              <a:r>
                <a:rPr lang="zh-CN" altLang="en-US" sz="2000" b="1">
                  <a:solidFill>
                    <a:srgbClr val="000000"/>
                  </a:solidFill>
                  <a:latin typeface="Times New Roman" panose="02020603050405020304" pitchFamily="18" charset="0"/>
                </a:rPr>
                <a:t>数据区</a:t>
              </a:r>
              <a:endParaRPr lang="zh-CN" altLang="en-US" sz="2000" b="1">
                <a:solidFill>
                  <a:srgbClr val="000000"/>
                </a:solidFill>
                <a:latin typeface="Times New Roman" panose="02020603050405020304" pitchFamily="18" charset="0"/>
              </a:endParaRPr>
            </a:p>
          </p:txBody>
        </p:sp>
        <p:sp>
          <p:nvSpPr>
            <p:cNvPr id="13" name="Rectangle 22"/>
            <p:cNvSpPr>
              <a:spLocks noChangeArrowheads="1"/>
            </p:cNvSpPr>
            <p:nvPr/>
          </p:nvSpPr>
          <p:spPr bwMode="auto">
            <a:xfrm>
              <a:off x="5098" y="443"/>
              <a:ext cx="504" cy="147"/>
            </a:xfrm>
            <a:prstGeom prst="rect">
              <a:avLst/>
            </a:prstGeom>
            <a:noFill/>
            <a:ln w="9525">
              <a:noFill/>
              <a:miter lim="800000"/>
            </a:ln>
          </p:spPr>
          <p:txBody>
            <a:bodyPr lIns="0" tIns="0" rIns="0" bIns="0"/>
            <a:lstStyle/>
            <a:p>
              <a:pPr algn="just" eaLnBrk="0" hangingPunct="0"/>
              <a:r>
                <a:rPr lang="zh-CN" altLang="en-US" sz="2000" b="1">
                  <a:latin typeface="Times New Roman" panose="02020603050405020304" pitchFamily="18" charset="0"/>
                </a:rPr>
                <a:t>对象ｎ</a:t>
              </a:r>
              <a:endParaRPr lang="zh-CN" altLang="en-US" sz="2000" b="1">
                <a:latin typeface="Times New Roman" panose="02020603050405020304" pitchFamily="18" charset="0"/>
              </a:endParaRPr>
            </a:p>
          </p:txBody>
        </p:sp>
        <p:sp>
          <p:nvSpPr>
            <p:cNvPr id="14" name="Rectangle 23"/>
            <p:cNvSpPr>
              <a:spLocks noChangeArrowheads="1"/>
            </p:cNvSpPr>
            <p:nvPr/>
          </p:nvSpPr>
          <p:spPr bwMode="auto">
            <a:xfrm>
              <a:off x="4166" y="862"/>
              <a:ext cx="913" cy="134"/>
            </a:xfrm>
            <a:prstGeom prst="rect">
              <a:avLst/>
            </a:prstGeom>
            <a:noFill/>
            <a:ln w="9525">
              <a:noFill/>
              <a:miter lim="800000"/>
            </a:ln>
          </p:spPr>
          <p:txBody>
            <a:bodyPr lIns="0" tIns="0" rIns="0" bIns="0"/>
            <a:lstStyle/>
            <a:p>
              <a:pPr algn="just" eaLnBrk="0" hangingPunct="0"/>
              <a:r>
                <a:rPr lang="zh-CN" altLang="en-US" sz="1600" b="1">
                  <a:latin typeface="Times New Roman" panose="02020603050405020304" pitchFamily="18" charset="0"/>
                </a:rPr>
                <a:t>．．．．．．　</a:t>
              </a:r>
              <a:endParaRPr lang="zh-CN" altLang="en-US" sz="1600" b="1">
                <a:latin typeface="Times New Roman" panose="02020603050405020304" pitchFamily="18" charset="0"/>
              </a:endParaRPr>
            </a:p>
          </p:txBody>
        </p:sp>
        <p:sp>
          <p:nvSpPr>
            <p:cNvPr id="15" name="Rectangle 25"/>
            <p:cNvSpPr>
              <a:spLocks noChangeArrowheads="1"/>
            </p:cNvSpPr>
            <p:nvPr/>
          </p:nvSpPr>
          <p:spPr bwMode="auto">
            <a:xfrm>
              <a:off x="2991" y="1312"/>
              <a:ext cx="2532" cy="507"/>
            </a:xfrm>
            <a:prstGeom prst="rect">
              <a:avLst/>
            </a:prstGeom>
            <a:solidFill>
              <a:srgbClr val="CCFFFF"/>
            </a:solidFill>
            <a:ln w="9525">
              <a:solidFill>
                <a:schemeClr val="tx1"/>
              </a:solidFill>
              <a:miter lim="800000"/>
            </a:ln>
          </p:spPr>
          <p:txBody>
            <a:bodyPr/>
            <a:lstStyle/>
            <a:p>
              <a:pPr algn="just" eaLnBrk="0" hangingPunct="0"/>
              <a:r>
                <a:rPr lang="zh-CN" altLang="en-US" sz="2000" b="1">
                  <a:solidFill>
                    <a:srgbClr val="000000"/>
                  </a:solidFill>
                  <a:latin typeface="Times New Roman" panose="02020603050405020304" pitchFamily="18" charset="0"/>
                </a:rPr>
                <a:t>公共代码区</a:t>
              </a:r>
              <a:endParaRPr lang="zh-CN" altLang="en-US" sz="2000" b="1">
                <a:solidFill>
                  <a:srgbClr val="000000"/>
                </a:solidFill>
                <a:latin typeface="Times New Roman" panose="02020603050405020304" pitchFamily="18" charset="0"/>
              </a:endParaRPr>
            </a:p>
          </p:txBody>
        </p:sp>
      </p:grpSp>
      <p:sp>
        <p:nvSpPr>
          <p:cNvPr id="16" name="矩形 15">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7" name="矩形 1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8" name="矩形 1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9" name="矩形 1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20" name="矩形 1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1" name="矩形 2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2" name="矩形 2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3" name="矩形 2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4" name="矩形 23">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类对象的存储</a:t>
            </a:r>
            <a:endParaRPr lang="zh-CN" altLang="en-US" dirty="0"/>
          </a:p>
        </p:txBody>
      </p:sp>
      <p:sp>
        <p:nvSpPr>
          <p:cNvPr id="3" name="内容占位符 2"/>
          <p:cNvSpPr>
            <a:spLocks noGrp="1"/>
          </p:cNvSpPr>
          <p:nvPr>
            <p:ph idx="1"/>
          </p:nvPr>
        </p:nvSpPr>
        <p:spPr/>
        <p:txBody>
          <a:bodyPr/>
          <a:lstStyle/>
          <a:p>
            <a:r>
              <a:rPr lang="zh-CN" altLang="en-US" dirty="0"/>
              <a:t>注意：区别同一个类的各个不同的对象的属性是由数据成员决定的，不同对象的数据成员的内容是不一样的；而行为（操作）是用函数来描述的，这些操作的代码对所有对象都是一样的</a:t>
            </a:r>
            <a:endParaRPr lang="zh-CN" altLang="en-US" dirty="0"/>
          </a:p>
          <a:p>
            <a:pPr lvl="1"/>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对类成员的访问</a:t>
            </a:r>
            <a:endParaRPr lang="zh-CN" altLang="en-US" dirty="0"/>
          </a:p>
        </p:txBody>
      </p:sp>
      <p:sp>
        <p:nvSpPr>
          <p:cNvPr id="3" name="内容占位符 2"/>
          <p:cNvSpPr>
            <a:spLocks noGrp="1"/>
          </p:cNvSpPr>
          <p:nvPr>
            <p:ph idx="1"/>
          </p:nvPr>
        </p:nvSpPr>
        <p:spPr/>
        <p:txBody>
          <a:bodyPr/>
          <a:lstStyle/>
          <a:p>
            <a:r>
              <a:rPr lang="zh-CN" altLang="en-US" dirty="0"/>
              <a:t>对象访问类成员</a:t>
            </a:r>
            <a:endParaRPr lang="en-US" altLang="zh-CN" dirty="0"/>
          </a:p>
          <a:p>
            <a:pPr lvl="1"/>
            <a:r>
              <a:rPr lang="zh-CN" altLang="en-US" dirty="0"/>
              <a:t>普通类对象</a:t>
            </a:r>
            <a:endParaRPr lang="en-US" altLang="zh-CN" dirty="0"/>
          </a:p>
          <a:p>
            <a:pPr lvl="2"/>
            <a:r>
              <a:rPr lang="zh-CN" altLang="en-US" dirty="0"/>
              <a:t>成员访问符“</a:t>
            </a:r>
            <a:r>
              <a:rPr lang="en-US" altLang="zh-CN" dirty="0"/>
              <a:t>.</a:t>
            </a:r>
            <a:r>
              <a:rPr lang="zh-CN" altLang="en-US" dirty="0"/>
              <a:t>”</a:t>
            </a:r>
            <a:endParaRPr lang="en-US" altLang="zh-CN" dirty="0"/>
          </a:p>
          <a:p>
            <a:pPr lvl="3"/>
            <a:r>
              <a:rPr lang="en-US" altLang="zh-CN" dirty="0"/>
              <a:t>&lt;</a:t>
            </a:r>
            <a:r>
              <a:rPr lang="zh-CN" altLang="en-US" dirty="0"/>
              <a:t>对象名</a:t>
            </a:r>
            <a:r>
              <a:rPr lang="en-US" altLang="zh-CN" dirty="0"/>
              <a:t>&gt;</a:t>
            </a:r>
            <a:r>
              <a:rPr lang="en-US" altLang="zh-CN" dirty="0">
                <a:solidFill>
                  <a:srgbClr val="FF0000"/>
                </a:solidFill>
              </a:rPr>
              <a:t>.</a:t>
            </a:r>
            <a:r>
              <a:rPr lang="en-US" altLang="zh-CN" dirty="0"/>
              <a:t>&lt;</a:t>
            </a:r>
            <a:r>
              <a:rPr lang="zh-CN" altLang="en-US" dirty="0"/>
              <a:t>成员变量</a:t>
            </a:r>
            <a:r>
              <a:rPr lang="en-US" altLang="zh-CN" dirty="0"/>
              <a:t>&gt;</a:t>
            </a:r>
            <a:endParaRPr lang="en-US" altLang="zh-CN" dirty="0"/>
          </a:p>
          <a:p>
            <a:pPr lvl="3"/>
            <a:r>
              <a:rPr lang="en-US" altLang="zh-CN" dirty="0"/>
              <a:t>&lt;</a:t>
            </a:r>
            <a:r>
              <a:rPr lang="zh-CN" altLang="en-US" dirty="0"/>
              <a:t>对象名</a:t>
            </a:r>
            <a:r>
              <a:rPr lang="en-US" altLang="zh-CN" dirty="0"/>
              <a:t>&gt;</a:t>
            </a:r>
            <a:r>
              <a:rPr lang="en-US" altLang="zh-CN" dirty="0">
                <a:solidFill>
                  <a:srgbClr val="FF0000"/>
                </a:solidFill>
              </a:rPr>
              <a:t>.</a:t>
            </a:r>
            <a:r>
              <a:rPr lang="en-US" altLang="zh-CN" dirty="0"/>
              <a:t>&lt;</a:t>
            </a:r>
            <a:r>
              <a:rPr lang="zh-CN" altLang="en-US" dirty="0"/>
              <a:t>成员函数</a:t>
            </a:r>
            <a:r>
              <a:rPr lang="en-US" altLang="zh-CN" dirty="0"/>
              <a:t>&gt;</a:t>
            </a:r>
            <a:endParaRPr lang="en-US" altLang="zh-CN" dirty="0"/>
          </a:p>
          <a:p>
            <a:pPr lvl="1"/>
            <a:r>
              <a:rPr lang="zh-CN" altLang="en-US" dirty="0"/>
              <a:t>指针对象</a:t>
            </a:r>
            <a:endParaRPr lang="en-US" altLang="zh-CN" dirty="0"/>
          </a:p>
          <a:p>
            <a:pPr lvl="2"/>
            <a:r>
              <a:rPr lang="zh-CN" altLang="en-US" dirty="0"/>
              <a:t>成员访问符“</a:t>
            </a:r>
            <a:r>
              <a:rPr lang="en-US" altLang="zh-CN" dirty="0"/>
              <a:t>-&gt;</a:t>
            </a:r>
            <a:r>
              <a:rPr lang="zh-CN" altLang="en-US" dirty="0"/>
              <a:t>”</a:t>
            </a:r>
            <a:endParaRPr lang="en-US" altLang="zh-CN" dirty="0"/>
          </a:p>
          <a:p>
            <a:pPr lvl="3"/>
            <a:r>
              <a:rPr lang="en-US" altLang="zh-CN" dirty="0"/>
              <a:t>&lt;</a:t>
            </a:r>
            <a:r>
              <a:rPr lang="zh-CN" altLang="en-US" dirty="0"/>
              <a:t>指针对象名</a:t>
            </a:r>
            <a:r>
              <a:rPr lang="en-US" altLang="zh-CN" dirty="0"/>
              <a:t>&gt;</a:t>
            </a:r>
            <a:r>
              <a:rPr lang="en-US" altLang="zh-CN" dirty="0">
                <a:solidFill>
                  <a:srgbClr val="FF0000"/>
                </a:solidFill>
              </a:rPr>
              <a:t>-&gt;</a:t>
            </a:r>
            <a:r>
              <a:rPr lang="en-US" altLang="zh-CN" dirty="0"/>
              <a:t>&lt;</a:t>
            </a:r>
            <a:r>
              <a:rPr lang="zh-CN" altLang="en-US" dirty="0"/>
              <a:t>成员变量</a:t>
            </a:r>
            <a:r>
              <a:rPr lang="en-US" altLang="zh-CN" dirty="0"/>
              <a:t>&gt;</a:t>
            </a:r>
            <a:endParaRPr lang="en-US" altLang="zh-CN" dirty="0"/>
          </a:p>
          <a:p>
            <a:pPr lvl="3"/>
            <a:r>
              <a:rPr lang="en-US" altLang="zh-CN" dirty="0"/>
              <a:t>&lt;</a:t>
            </a:r>
            <a:r>
              <a:rPr lang="zh-CN" altLang="en-US" dirty="0"/>
              <a:t>指针对象名</a:t>
            </a:r>
            <a:r>
              <a:rPr lang="en-US" altLang="zh-CN" dirty="0"/>
              <a:t>&gt;</a:t>
            </a:r>
            <a:r>
              <a:rPr lang="en-US" altLang="zh-CN" dirty="0">
                <a:solidFill>
                  <a:srgbClr val="FF0000"/>
                </a:solidFill>
              </a:rPr>
              <a:t>-&gt;</a:t>
            </a:r>
            <a:r>
              <a:rPr lang="en-US" altLang="zh-CN" dirty="0"/>
              <a:t>&lt;</a:t>
            </a:r>
            <a:r>
              <a:rPr lang="zh-CN" altLang="en-US" dirty="0"/>
              <a:t>成员函数</a:t>
            </a:r>
            <a:r>
              <a:rPr lang="en-US" altLang="zh-CN" dirty="0"/>
              <a:t>&gt;</a:t>
            </a:r>
            <a:endParaRPr lang="en-US" altLang="zh-CN" dirty="0"/>
          </a:p>
          <a:p>
            <a:pPr lvl="1"/>
            <a:r>
              <a:rPr lang="zh-CN" altLang="en-US" dirty="0">
                <a:solidFill>
                  <a:srgbClr val="FF0000"/>
                </a:solidFill>
              </a:rPr>
              <a:t>注意成员的访问权限</a:t>
            </a:r>
            <a:endParaRPr lang="zh-CN" altLang="en-US" dirty="0">
              <a:solidFill>
                <a:srgbClr val="FF0000"/>
              </a:solidFill>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4822" y="980728"/>
            <a:ext cx="8437657" cy="5472608"/>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7.4】</a:t>
            </a:r>
            <a:r>
              <a:rPr lang="zh-CN" altLang="en-US" dirty="0">
                <a:solidFill>
                  <a:srgbClr val="C00000"/>
                </a:solidFill>
              </a:rPr>
              <a:t>读程序，查看运行结果</a:t>
            </a:r>
            <a:endParaRPr lang="en-US" altLang="zh-CN" dirty="0">
              <a:solidFill>
                <a:srgbClr val="C00000"/>
              </a:solidFill>
            </a:endParaRPr>
          </a:p>
          <a:p>
            <a:pPr>
              <a:spcBef>
                <a:spcPct val="0"/>
              </a:spcBef>
              <a:buClrTx/>
              <a:buSzTx/>
              <a:buFontTx/>
              <a:buNone/>
            </a:pPr>
            <a:r>
              <a:rPr lang="zh-CN" altLang="en-US" sz="2000" b="1" dirty="0">
                <a:solidFill>
                  <a:srgbClr val="0000FF"/>
                </a:solidFill>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endParaRPr lang="en-US" altLang="zh-CN" sz="2000" b="1" dirty="0">
              <a:latin typeface="Courier New" panose="02070309020205020404" pitchFamily="49" charset="0"/>
              <a:cs typeface="Courier New" panose="02070309020205020404" pitchFamily="49" charset="0"/>
            </a:endParaRPr>
          </a:p>
          <a:p>
            <a:pPr>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using namespace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std;</a:t>
            </a:r>
            <a:endParaRPr lang="en-US" altLang="zh-CN" sz="2000" b="1" dirty="0">
              <a:latin typeface="Courier New" panose="02070309020205020404" pitchFamily="49" charset="0"/>
              <a:cs typeface="Courier New" panose="02070309020205020404" pitchFamily="49" charset="0"/>
            </a:endParaRPr>
          </a:p>
          <a:p>
            <a:pPr>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MyClassType1 {</a:t>
            </a:r>
            <a:endParaRPr lang="en-US" altLang="zh-CN" sz="2000" b="1" dirty="0">
              <a:latin typeface="Courier New" panose="02070309020205020404" pitchFamily="49" charset="0"/>
              <a:cs typeface="Courier New" panose="02070309020205020404" pitchFamily="49" charset="0"/>
            </a:endParaRPr>
          </a:p>
          <a:p>
            <a:pPr>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private</a:t>
            </a:r>
            <a:r>
              <a:rPr lang="en-US" altLang="zh-CN" sz="2000" b="1" dirty="0">
                <a:solidFill>
                  <a:schemeClr val="tx2"/>
                </a:solidFill>
                <a:latin typeface="Courier New" panose="02070309020205020404" pitchFamily="49" charset="0"/>
                <a:cs typeface="Courier New" panose="02070309020205020404" pitchFamily="49" charset="0"/>
              </a:rPr>
              <a:t>:</a:t>
            </a:r>
            <a:endParaRPr lang="en-US" altLang="zh-CN" sz="2000" b="1" dirty="0">
              <a:solidFill>
                <a:schemeClr val="tx2"/>
              </a:solidFill>
              <a:latin typeface="Courier New" panose="02070309020205020404" pitchFamily="49" charset="0"/>
              <a:cs typeface="Courier New" panose="02070309020205020404" pitchFamily="49" charset="0"/>
            </a:endParaRPr>
          </a:p>
          <a:p>
            <a:pPr>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x,y</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public</a:t>
            </a:r>
            <a:r>
              <a:rPr lang="en-US" altLang="zh-CN" sz="2000" b="1" dirty="0">
                <a:solidFill>
                  <a:schemeClr val="tx2"/>
                </a:solidFill>
                <a:latin typeface="Courier New" panose="02070309020205020404" pitchFamily="49" charset="0"/>
                <a:cs typeface="Courier New" panose="02070309020205020404" pitchFamily="49" charset="0"/>
              </a:rPr>
              <a:t>:</a:t>
            </a:r>
            <a:endParaRPr lang="en-US" altLang="zh-CN" sz="2000" b="1" dirty="0">
              <a:solidFill>
                <a:schemeClr val="tx2"/>
              </a:solidFill>
              <a:latin typeface="Courier New" panose="02070309020205020404" pitchFamily="49" charset="0"/>
              <a:cs typeface="Courier New" panose="02070309020205020404" pitchFamily="49" charset="0"/>
            </a:endParaRPr>
          </a:p>
          <a:p>
            <a:pPr>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getx</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 </a:t>
            </a:r>
            <a:r>
              <a:rPr lang="en-US" altLang="zh-CN" sz="2000" b="1" dirty="0">
                <a:latin typeface="Courier New" panose="02070309020205020404" pitchFamily="49" charset="0"/>
                <a:cs typeface="Courier New" panose="02070309020205020404" pitchFamily="49" charset="0"/>
              </a:rPr>
              <a:t>x;} </a:t>
            </a:r>
            <a:endParaRPr lang="en-US" altLang="zh-CN" sz="2000" b="1" dirty="0">
              <a:latin typeface="Courier New" panose="02070309020205020404" pitchFamily="49" charset="0"/>
              <a:cs typeface="Courier New" panose="02070309020205020404" pitchFamily="49" charset="0"/>
            </a:endParaRPr>
          </a:p>
          <a:p>
            <a:pPr>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gety</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setx</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x0) {x=x0;} </a:t>
            </a:r>
            <a:endParaRPr lang="en-US" altLang="zh-CN" sz="2000" b="1" dirty="0">
              <a:latin typeface="Courier New" panose="02070309020205020404" pitchFamily="49" charset="0"/>
              <a:cs typeface="Courier New" panose="02070309020205020404" pitchFamily="49" charset="0"/>
            </a:endParaRPr>
          </a:p>
          <a:p>
            <a:pPr>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sety</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int </a:t>
            </a:r>
            <a:r>
              <a:rPr lang="en-US" altLang="zh-CN" sz="2000" b="1" dirty="0">
                <a:latin typeface="Courier New" panose="02070309020205020404" pitchFamily="49" charset="0"/>
                <a:cs typeface="Courier New" panose="02070309020205020404" pitchFamily="49" charset="0"/>
              </a:rPr>
              <a:t>y0); </a:t>
            </a:r>
            <a:endParaRPr lang="en-US" altLang="zh-CN" sz="2000" b="1" dirty="0">
              <a:latin typeface="Courier New" panose="02070309020205020404" pitchFamily="49" charset="0"/>
              <a:cs typeface="Courier New" panose="02070309020205020404" pitchFamily="49" charset="0"/>
            </a:endParaRPr>
          </a:p>
          <a:p>
            <a:pPr>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displayx</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&lt;&lt;"x="&lt;&lt;x&lt;&lt;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  </a:t>
            </a:r>
            <a:endParaRPr lang="en-US" altLang="zh-CN" sz="2000" b="1" dirty="0">
              <a:solidFill>
                <a:srgbClr val="0000FF"/>
              </a:solidFill>
              <a:latin typeface="Courier New" panose="02070309020205020404" pitchFamily="49" charset="0"/>
              <a:cs typeface="Courier New" panose="02070309020205020404" pitchFamily="49" charset="0"/>
            </a:endParaRPr>
          </a:p>
          <a:p>
            <a:pPr>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displayy</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&lt;&lt;"y="&lt;&lt;y&lt;&lt;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  </a:t>
            </a:r>
            <a:endParaRPr lang="en-US" altLang="zh-CN" sz="2000" b="1" dirty="0">
              <a:latin typeface="Courier New" panose="02070309020205020404" pitchFamily="49" charset="0"/>
              <a:cs typeface="Courier New" panose="02070309020205020404" pitchFamily="49" charset="0"/>
            </a:endParaRPr>
          </a:p>
          <a:p>
            <a:pPr>
              <a:spcBef>
                <a:spcPct val="0"/>
              </a:spcBef>
              <a:buClrTx/>
              <a:buSzTx/>
              <a:buFontTx/>
              <a:buNone/>
            </a:pPr>
            <a:r>
              <a:rPr lang="en-US" altLang="zh-CN" sz="2000" b="1" dirty="0">
                <a:latin typeface="Courier New" panose="02070309020205020404" pitchFamily="49" charset="0"/>
                <a:cs typeface="Courier New" panose="02070309020205020404" pitchFamily="49" charset="0"/>
              </a:rPr>
              <a:t>}; </a:t>
            </a:r>
            <a:endParaRPr lang="en-US" altLang="zh-CN" sz="2000" b="1" dirty="0">
              <a:latin typeface="Courier New" panose="02070309020205020404" pitchFamily="49" charset="0"/>
              <a:cs typeface="Courier New" panose="02070309020205020404" pitchFamily="49" charset="0"/>
            </a:endParaRPr>
          </a:p>
          <a:p>
            <a:pPr>
              <a:spcBef>
                <a:spcPct val="0"/>
              </a:spcBef>
              <a:buClrTx/>
              <a:buSzTx/>
              <a:buFontTx/>
              <a:buNone/>
            </a:pP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MyClassType1::</a:t>
            </a:r>
            <a:r>
              <a:rPr lang="en-US" altLang="zh-CN" sz="2000" b="1" dirty="0" err="1">
                <a:latin typeface="Courier New" panose="02070309020205020404" pitchFamily="49" charset="0"/>
                <a:cs typeface="Courier New" panose="02070309020205020404" pitchFamily="49" charset="0"/>
              </a:rPr>
              <a:t>gety</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 </a:t>
            </a:r>
            <a:r>
              <a:rPr lang="en-US" altLang="zh-CN" sz="2000" b="1" dirty="0">
                <a:latin typeface="Courier New" panose="02070309020205020404" pitchFamily="49" charset="0"/>
                <a:cs typeface="Courier New" panose="02070309020205020404" pitchFamily="49" charset="0"/>
              </a:rPr>
              <a:t>y;}    </a:t>
            </a:r>
            <a:endParaRPr lang="en-US" altLang="zh-CN" sz="2000" b="1" dirty="0">
              <a:latin typeface="Courier New" panose="02070309020205020404" pitchFamily="49" charset="0"/>
              <a:cs typeface="Courier New" panose="02070309020205020404" pitchFamily="49" charset="0"/>
            </a:endParaRPr>
          </a:p>
          <a:p>
            <a:pPr>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void </a:t>
            </a:r>
            <a:r>
              <a:rPr lang="en-US" altLang="zh-CN" sz="2000" b="1" dirty="0">
                <a:latin typeface="Courier New" panose="02070309020205020404" pitchFamily="49" charset="0"/>
                <a:cs typeface="Courier New" panose="02070309020205020404" pitchFamily="49" charset="0"/>
              </a:rPr>
              <a:t>MyClassType1::</a:t>
            </a:r>
            <a:r>
              <a:rPr lang="en-US" altLang="zh-CN" sz="2000" b="1" dirty="0" err="1">
                <a:latin typeface="Courier New" panose="02070309020205020404" pitchFamily="49" charset="0"/>
                <a:cs typeface="Courier New" panose="02070309020205020404" pitchFamily="49" charset="0"/>
              </a:rPr>
              <a:t>sety</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int </a:t>
            </a:r>
            <a:r>
              <a:rPr lang="en-US" altLang="zh-CN" sz="2000" b="1" dirty="0">
                <a:latin typeface="Courier New" panose="02070309020205020404" pitchFamily="49" charset="0"/>
                <a:cs typeface="Courier New" panose="02070309020205020404" pitchFamily="49" charset="0"/>
              </a:rPr>
              <a:t>y0) {y=y0;}</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8"/>
            <a:ext cx="8229600" cy="5202609"/>
          </a:xfrm>
        </p:spPr>
        <p:txBody>
          <a:bodyPr/>
          <a:lstStyle/>
          <a:p>
            <a:pPr algn="just">
              <a:lnSpc>
                <a:spcPct val="95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endParaRPr lang="en-US" altLang="zh-CN" sz="2400" b="1" dirty="0">
              <a:latin typeface="Courier New" panose="02070309020205020404" pitchFamily="49" charset="0"/>
              <a:cs typeface="Courier New" panose="02070309020205020404" pitchFamily="49" charset="0"/>
            </a:endParaRPr>
          </a:p>
          <a:p>
            <a:pPr algn="just">
              <a:lnSpc>
                <a:spcPct val="9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MyClassType1 obj1, *p, </a:t>
            </a:r>
            <a:r>
              <a:rPr lang="en-US" altLang="zh-CN" sz="2400" b="1" dirty="0" err="1">
                <a:latin typeface="Courier New" panose="02070309020205020404" pitchFamily="49" charset="0"/>
                <a:cs typeface="Courier New" panose="02070309020205020404" pitchFamily="49" charset="0"/>
              </a:rPr>
              <a:t>objArr</a:t>
            </a:r>
            <a:r>
              <a:rPr lang="en-US" altLang="zh-CN" sz="2400" b="1" dirty="0">
                <a:latin typeface="Courier New" panose="02070309020205020404" pitchFamily="49" charset="0"/>
                <a:cs typeface="Courier New" panose="02070309020205020404" pitchFamily="49" charset="0"/>
              </a:rPr>
              <a:t>[10];  </a:t>
            </a:r>
            <a:endParaRPr lang="en-US" altLang="zh-CN" sz="2400" b="1" dirty="0">
              <a:latin typeface="Courier New" panose="02070309020205020404" pitchFamily="49" charset="0"/>
              <a:cs typeface="Courier New" panose="02070309020205020404" pitchFamily="49" charset="0"/>
            </a:endParaRPr>
          </a:p>
          <a:p>
            <a:pPr algn="just">
              <a:lnSpc>
                <a:spcPct val="9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obj1.setx(111);</a:t>
            </a:r>
            <a:endParaRPr lang="en-US" altLang="zh-CN" sz="2400" b="1" dirty="0">
              <a:latin typeface="Courier New" panose="02070309020205020404" pitchFamily="49" charset="0"/>
              <a:cs typeface="Courier New" panose="02070309020205020404" pitchFamily="49" charset="0"/>
            </a:endParaRPr>
          </a:p>
          <a:p>
            <a:pPr algn="just">
              <a:lnSpc>
                <a:spcPct val="95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cout</a:t>
            </a:r>
            <a:r>
              <a:rPr lang="en-US" altLang="zh-CN" sz="2400" b="1" dirty="0">
                <a:solidFill>
                  <a:srgbClr val="00B050"/>
                </a:solidFill>
                <a:latin typeface="Courier New" panose="02070309020205020404" pitchFamily="49" charset="0"/>
                <a:cs typeface="Courier New" panose="02070309020205020404" pitchFamily="49" charset="0"/>
              </a:rPr>
              <a:t>&lt;&lt;obj1.x&lt;&lt;</a:t>
            </a:r>
            <a:r>
              <a:rPr lang="en-US" altLang="zh-CN" sz="2400" b="1" dirty="0" err="1">
                <a:solidFill>
                  <a:srgbClr val="00B050"/>
                </a:solidFill>
                <a:latin typeface="Courier New" panose="02070309020205020404" pitchFamily="49" charset="0"/>
                <a:cs typeface="Courier New" panose="02070309020205020404" pitchFamily="49" charset="0"/>
              </a:rPr>
              <a:t>endl</a:t>
            </a:r>
            <a:r>
              <a:rPr lang="en-US" altLang="zh-CN" sz="2400" b="1" dirty="0">
                <a:solidFill>
                  <a:srgbClr val="00B050"/>
                </a:solidFill>
                <a:latin typeface="Courier New" panose="02070309020205020404" pitchFamily="49" charset="0"/>
                <a:cs typeface="Courier New" panose="02070309020205020404" pitchFamily="49" charset="0"/>
              </a:rPr>
              <a:t>;   //ERR!</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lnSpc>
                <a:spcPct val="95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&lt;&lt;obj1.getx()&lt;&lt;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gn="just">
              <a:lnSpc>
                <a:spcPct val="9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obj1.displayx();</a:t>
            </a:r>
            <a:endParaRPr lang="en-US" altLang="zh-CN" sz="2400" b="1" dirty="0">
              <a:latin typeface="Courier New" panose="02070309020205020404" pitchFamily="49" charset="0"/>
              <a:cs typeface="Courier New" panose="02070309020205020404" pitchFamily="49" charset="0"/>
            </a:endParaRPr>
          </a:p>
          <a:p>
            <a:pPr algn="just">
              <a:lnSpc>
                <a:spcPct val="9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gn="just">
              <a:lnSpc>
                <a:spcPct val="9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p = </a:t>
            </a:r>
            <a:r>
              <a:rPr lang="en-US" altLang="zh-CN" sz="2400" b="1" dirty="0">
                <a:solidFill>
                  <a:srgbClr val="0000FF"/>
                </a:solidFill>
                <a:latin typeface="Courier New" panose="02070309020205020404" pitchFamily="49" charset="0"/>
                <a:cs typeface="Courier New" panose="02070309020205020404" pitchFamily="49" charset="0"/>
              </a:rPr>
              <a:t>new </a:t>
            </a:r>
            <a:r>
              <a:rPr lang="en-US" altLang="zh-CN" sz="2400" b="1" dirty="0">
                <a:latin typeface="Courier New" panose="02070309020205020404" pitchFamily="49" charset="0"/>
                <a:cs typeface="Courier New" panose="02070309020205020404" pitchFamily="49" charset="0"/>
              </a:rPr>
              <a:t>MyClassType1;	 </a:t>
            </a:r>
            <a:endParaRPr lang="en-US" altLang="zh-CN" sz="2400" b="1" dirty="0">
              <a:latin typeface="Courier New" panose="02070309020205020404" pitchFamily="49" charset="0"/>
              <a:cs typeface="Courier New" panose="02070309020205020404" pitchFamily="49" charset="0"/>
            </a:endParaRPr>
          </a:p>
          <a:p>
            <a:pPr algn="just">
              <a:lnSpc>
                <a:spcPct val="9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(*p).</a:t>
            </a:r>
            <a:r>
              <a:rPr lang="en-US" altLang="zh-CN" sz="2400" b="1" dirty="0" err="1">
                <a:latin typeface="Courier New" panose="02070309020205020404" pitchFamily="49" charset="0"/>
                <a:cs typeface="Courier New" panose="02070309020205020404" pitchFamily="49" charset="0"/>
              </a:rPr>
              <a:t>setx</a:t>
            </a:r>
            <a:r>
              <a:rPr lang="en-US" altLang="zh-CN" sz="2400" b="1" dirty="0">
                <a:latin typeface="Courier New" panose="02070309020205020404" pitchFamily="49" charset="0"/>
                <a:cs typeface="Courier New" panose="02070309020205020404" pitchFamily="49" charset="0"/>
              </a:rPr>
              <a:t>(56);		 </a:t>
            </a:r>
            <a:endParaRPr lang="en-US" altLang="zh-CN" sz="2400" b="1" dirty="0">
              <a:latin typeface="Courier New" panose="02070309020205020404" pitchFamily="49" charset="0"/>
              <a:cs typeface="Courier New" panose="02070309020205020404" pitchFamily="49" charset="0"/>
            </a:endParaRPr>
          </a:p>
          <a:p>
            <a:pPr algn="just">
              <a:lnSpc>
                <a:spcPct val="9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p-&gt;</a:t>
            </a:r>
            <a:r>
              <a:rPr lang="en-US" altLang="zh-CN" sz="2400" b="1" dirty="0" err="1">
                <a:latin typeface="Courier New" panose="02070309020205020404" pitchFamily="49" charset="0"/>
                <a:cs typeface="Courier New" panose="02070309020205020404" pitchFamily="49" charset="0"/>
              </a:rPr>
              <a:t>sety</a:t>
            </a:r>
            <a:r>
              <a:rPr lang="en-US" altLang="zh-CN" sz="2400" b="1" dirty="0">
                <a:latin typeface="Courier New" panose="02070309020205020404" pitchFamily="49" charset="0"/>
                <a:cs typeface="Courier New" panose="02070309020205020404" pitchFamily="49" charset="0"/>
              </a:rPr>
              <a:t>(78);</a:t>
            </a:r>
            <a:r>
              <a:rPr lang="en-US" altLang="zh-CN" sz="2400" b="1" dirty="0">
                <a:solidFill>
                  <a:schemeClr val="tx2"/>
                </a:solidFill>
                <a:latin typeface="Courier New" panose="02070309020205020404" pitchFamily="49" charset="0"/>
                <a:cs typeface="Courier New" panose="02070309020205020404" pitchFamily="49" charset="0"/>
              </a:rPr>
              <a:t>	     </a:t>
            </a:r>
            <a:endParaRPr lang="en-US" altLang="zh-CN" sz="2400" b="1" dirty="0">
              <a:solidFill>
                <a:schemeClr val="tx2"/>
              </a:solidFill>
              <a:latin typeface="Courier New" panose="02070309020205020404" pitchFamily="49" charset="0"/>
              <a:cs typeface="Courier New" panose="02070309020205020404" pitchFamily="49" charset="0"/>
            </a:endParaRPr>
          </a:p>
          <a:p>
            <a:pPr algn="just">
              <a:lnSpc>
                <a:spcPct val="95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k=(*p).</a:t>
            </a:r>
            <a:r>
              <a:rPr lang="en-US" altLang="zh-CN" sz="2400" b="1" dirty="0" err="1">
                <a:latin typeface="Courier New" panose="02070309020205020404" pitchFamily="49" charset="0"/>
                <a:cs typeface="Courier New" panose="02070309020205020404" pitchFamily="49" charset="0"/>
              </a:rPr>
              <a:t>getx</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lnSpc>
                <a:spcPct val="95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m=p-&gt;</a:t>
            </a:r>
            <a:r>
              <a:rPr lang="en-US" altLang="zh-CN" sz="2400" b="1" dirty="0" err="1">
                <a:latin typeface="Courier New" panose="02070309020205020404" pitchFamily="49" charset="0"/>
                <a:cs typeface="Courier New" panose="02070309020205020404" pitchFamily="49" charset="0"/>
              </a:rPr>
              <a:t>gety</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gn="just">
              <a:lnSpc>
                <a:spcPct val="9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&lt;&lt;"k="&lt;&lt;k&lt;&lt;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lnSpc>
                <a:spcPct val="9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&lt;&lt;"m="&lt;&lt;m&lt;&lt;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91264" cy="5376639"/>
          </a:xfrm>
        </p:spPr>
        <p:txBody>
          <a:bodyPr/>
          <a:lstStyle/>
          <a:p>
            <a:pPr algn="just">
              <a:lnSpc>
                <a:spcPct val="85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for </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&lt;5;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lnSpc>
                <a:spcPct val="8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objArr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setx</a:t>
            </a:r>
            <a:r>
              <a:rPr lang="en-US" altLang="zh-CN" sz="2400" b="1" dirty="0">
                <a:latin typeface="Courier New" panose="02070309020205020404" pitchFamily="49" charset="0"/>
                <a:cs typeface="Courier New" panose="02070309020205020404" pitchFamily="49" charset="0"/>
              </a:rPr>
              <a:t>(i+10);  </a:t>
            </a:r>
            <a:endParaRPr lang="en-US" altLang="zh-CN" sz="2400" b="1" dirty="0">
              <a:latin typeface="Courier New" panose="02070309020205020404" pitchFamily="49" charset="0"/>
              <a:cs typeface="Courier New" panose="02070309020205020404" pitchFamily="49" charset="0"/>
            </a:endParaRPr>
          </a:p>
          <a:p>
            <a:pPr algn="just">
              <a:lnSpc>
                <a:spcPct val="8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objArr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sety</a:t>
            </a:r>
            <a:r>
              <a:rPr lang="en-US" altLang="zh-CN" sz="2400" b="1" dirty="0">
                <a:latin typeface="Courier New" panose="02070309020205020404" pitchFamily="49" charset="0"/>
                <a:cs typeface="Courier New" panose="02070309020205020404" pitchFamily="49" charset="0"/>
              </a:rPr>
              <a:t>(i+20); </a:t>
            </a:r>
            <a:endParaRPr lang="en-US" altLang="zh-CN" sz="2400" b="1" dirty="0">
              <a:latin typeface="Courier New" panose="02070309020205020404" pitchFamily="49" charset="0"/>
              <a:cs typeface="Courier New" panose="02070309020205020404" pitchFamily="49" charset="0"/>
            </a:endParaRPr>
          </a:p>
          <a:p>
            <a:pPr algn="just">
              <a:lnSpc>
                <a:spcPct val="8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gn="just">
              <a:lnSpc>
                <a:spcPct val="8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gn="just">
              <a:lnSpc>
                <a:spcPct val="8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p = &amp;</a:t>
            </a:r>
            <a:r>
              <a:rPr lang="en-US" altLang="zh-CN" sz="2400" b="1" dirty="0" err="1">
                <a:latin typeface="Courier New" panose="02070309020205020404" pitchFamily="49" charset="0"/>
                <a:cs typeface="Courier New" panose="02070309020205020404" pitchFamily="49" charset="0"/>
              </a:rPr>
              <a:t>objArr</a:t>
            </a:r>
            <a:r>
              <a:rPr lang="en-US" altLang="zh-CN" sz="2400" b="1" dirty="0">
                <a:latin typeface="Courier New" panose="02070309020205020404" pitchFamily="49" charset="0"/>
                <a:cs typeface="Courier New" panose="02070309020205020404" pitchFamily="49" charset="0"/>
              </a:rPr>
              <a:t>[9];</a:t>
            </a:r>
            <a:endParaRPr lang="en-US" altLang="zh-CN" sz="2400" b="1" dirty="0">
              <a:latin typeface="Courier New" panose="02070309020205020404" pitchFamily="49" charset="0"/>
              <a:cs typeface="Courier New" panose="02070309020205020404" pitchFamily="49" charset="0"/>
            </a:endParaRPr>
          </a:p>
          <a:p>
            <a:pPr algn="just">
              <a:lnSpc>
                <a:spcPct val="85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while </a:t>
            </a:r>
            <a:r>
              <a:rPr lang="en-US" altLang="zh-CN" sz="2400" b="1" dirty="0">
                <a:latin typeface="Courier New" panose="02070309020205020404" pitchFamily="49" charset="0"/>
                <a:cs typeface="Courier New" panose="02070309020205020404" pitchFamily="49" charset="0"/>
              </a:rPr>
              <a:t>( p&gt;=&amp;</a:t>
            </a:r>
            <a:r>
              <a:rPr lang="en-US" altLang="zh-CN" sz="2400" b="1" dirty="0" err="1">
                <a:latin typeface="Courier New" panose="02070309020205020404" pitchFamily="49" charset="0"/>
                <a:cs typeface="Courier New" panose="02070309020205020404" pitchFamily="49" charset="0"/>
              </a:rPr>
              <a:t>objArr</a:t>
            </a:r>
            <a:r>
              <a:rPr lang="en-US" altLang="zh-CN" sz="2400" b="1" dirty="0">
                <a:latin typeface="Courier New" panose="02070309020205020404" pitchFamily="49" charset="0"/>
                <a:cs typeface="Courier New" panose="02070309020205020404" pitchFamily="49" charset="0"/>
              </a:rPr>
              <a:t>[5] ){</a:t>
            </a:r>
            <a:endParaRPr lang="en-US" altLang="zh-CN" sz="2400" b="1" dirty="0">
              <a:latin typeface="Courier New" panose="02070309020205020404" pitchFamily="49" charset="0"/>
              <a:cs typeface="Courier New" panose="02070309020205020404" pitchFamily="49" charset="0"/>
            </a:endParaRPr>
          </a:p>
          <a:p>
            <a:pPr algn="just">
              <a:lnSpc>
                <a:spcPct val="8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p-&gt;</a:t>
            </a:r>
            <a:r>
              <a:rPr lang="en-US" altLang="zh-CN" sz="2400" b="1" dirty="0" err="1">
                <a:latin typeface="Courier New" panose="02070309020205020404" pitchFamily="49" charset="0"/>
                <a:cs typeface="Courier New" panose="02070309020205020404" pitchFamily="49" charset="0"/>
              </a:rPr>
              <a:t>setx</a:t>
            </a:r>
            <a:r>
              <a:rPr lang="en-US" altLang="zh-CN" sz="2400" b="1" dirty="0">
                <a:latin typeface="Courier New" panose="02070309020205020404" pitchFamily="49" charset="0"/>
                <a:cs typeface="Courier New" panose="02070309020205020404" pitchFamily="49" charset="0"/>
              </a:rPr>
              <a:t>(88);  </a:t>
            </a:r>
            <a:endParaRPr lang="en-US" altLang="zh-CN" sz="2400" b="1" dirty="0">
              <a:latin typeface="Courier New" panose="02070309020205020404" pitchFamily="49" charset="0"/>
              <a:cs typeface="Courier New" panose="02070309020205020404" pitchFamily="49" charset="0"/>
            </a:endParaRPr>
          </a:p>
          <a:p>
            <a:pPr algn="just">
              <a:lnSpc>
                <a:spcPct val="8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p-&gt;</a:t>
            </a:r>
            <a:r>
              <a:rPr lang="en-US" altLang="zh-CN" sz="2400" b="1" dirty="0" err="1">
                <a:latin typeface="Courier New" panose="02070309020205020404" pitchFamily="49" charset="0"/>
                <a:cs typeface="Courier New" panose="02070309020205020404" pitchFamily="49" charset="0"/>
              </a:rPr>
              <a:t>sety</a:t>
            </a:r>
            <a:r>
              <a:rPr lang="en-US" altLang="zh-CN" sz="2400" b="1" dirty="0">
                <a:latin typeface="Courier New" panose="02070309020205020404" pitchFamily="49" charset="0"/>
                <a:cs typeface="Courier New" panose="02070309020205020404" pitchFamily="49" charset="0"/>
              </a:rPr>
              <a:t>(99);</a:t>
            </a:r>
            <a:endParaRPr lang="en-US" altLang="zh-CN" sz="2400" b="1" dirty="0">
              <a:latin typeface="Courier New" panose="02070309020205020404" pitchFamily="49" charset="0"/>
              <a:cs typeface="Courier New" panose="02070309020205020404" pitchFamily="49" charset="0"/>
            </a:endParaRPr>
          </a:p>
          <a:p>
            <a:pPr algn="just">
              <a:lnSpc>
                <a:spcPct val="8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p--;</a:t>
            </a:r>
            <a:endParaRPr lang="en-US" altLang="zh-CN" sz="2400" b="1" dirty="0">
              <a:latin typeface="Courier New" panose="02070309020205020404" pitchFamily="49" charset="0"/>
              <a:cs typeface="Courier New" panose="02070309020205020404" pitchFamily="49" charset="0"/>
            </a:endParaRPr>
          </a:p>
          <a:p>
            <a:pPr algn="just">
              <a:lnSpc>
                <a:spcPct val="8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gn="just">
              <a:lnSpc>
                <a:spcPct val="85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endParaRPr lang="en-US" altLang="zh-CN" sz="2400" b="1" dirty="0">
              <a:solidFill>
                <a:srgbClr val="0000FF"/>
              </a:solidFill>
              <a:latin typeface="Courier New" panose="02070309020205020404" pitchFamily="49" charset="0"/>
              <a:cs typeface="Courier New" panose="02070309020205020404" pitchFamily="49" charset="0"/>
            </a:endParaRPr>
          </a:p>
          <a:p>
            <a:pPr algn="just">
              <a:lnSpc>
                <a:spcPct val="85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for </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&lt;10;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lnSpc>
                <a:spcPct val="8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objArr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getx</a:t>
            </a:r>
            <a:r>
              <a:rPr lang="en-US" altLang="zh-CN" sz="2400" b="1" dirty="0">
                <a:latin typeface="Courier New" panose="02070309020205020404" pitchFamily="49" charset="0"/>
                <a:cs typeface="Courier New" panose="02070309020205020404" pitchFamily="49" charset="0"/>
              </a:rPr>
              <a:t>()&lt;&lt;"    "&lt;&lt;</a:t>
            </a:r>
            <a:r>
              <a:rPr lang="en-US" altLang="zh-CN" sz="2400" b="1" dirty="0" err="1">
                <a:latin typeface="Courier New" panose="02070309020205020404" pitchFamily="49" charset="0"/>
                <a:cs typeface="Courier New" panose="02070309020205020404" pitchFamily="49" charset="0"/>
              </a:rPr>
              <a:t>objArr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gety</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gn="just">
              <a:lnSpc>
                <a:spcPct val="8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4823" y="1124744"/>
            <a:ext cx="8153400" cy="5062558"/>
          </a:xfrm>
        </p:spPr>
        <p:txBody>
          <a:bodyPr/>
          <a:lstStyle/>
          <a:p>
            <a:pPr algn="just">
              <a:spcBef>
                <a:spcPct val="0"/>
              </a:spcBef>
              <a:buClrTx/>
              <a:buSzTx/>
              <a:buFontTx/>
              <a:buNone/>
            </a:pPr>
            <a:r>
              <a:rPr lang="zh-CN" altLang="en-US" sz="2800" dirty="0">
                <a:solidFill>
                  <a:schemeClr val="accent6">
                    <a:lumMod val="75000"/>
                  </a:schemeClr>
                </a:solidFill>
                <a:latin typeface="Courier New" panose="02070309020205020404" pitchFamily="49" charset="0"/>
                <a:cs typeface="Courier New" panose="02070309020205020404" pitchFamily="49" charset="0"/>
              </a:rPr>
              <a:t>程序执行后的显示结果如下：</a:t>
            </a:r>
            <a:endParaRPr lang="zh-CN" altLang="en-US" sz="2800" dirty="0">
              <a:solidFill>
                <a:schemeClr val="accent6">
                  <a:lumMod val="75000"/>
                </a:schemeClr>
              </a:solidFill>
              <a:latin typeface="Courier New" panose="02070309020205020404" pitchFamily="49" charset="0"/>
              <a:cs typeface="Courier New" panose="02070309020205020404" pitchFamily="49" charset="0"/>
            </a:endParaRPr>
          </a:p>
          <a:p>
            <a:pPr algn="just">
              <a:spcBef>
                <a:spcPct val="0"/>
              </a:spcBef>
              <a:buClrTx/>
              <a:buSzTx/>
              <a:buFontTx/>
              <a:buNone/>
            </a:pPr>
            <a:r>
              <a:rPr lang="zh-CN" altLang="en-US" sz="2000" b="1" dirty="0">
                <a:latin typeface="Courier New" panose="02070309020205020404" pitchFamily="49" charset="0"/>
                <a:cs typeface="Courier New" panose="02070309020205020404" pitchFamily="49" charset="0"/>
              </a:rPr>
              <a:t>111</a:t>
            </a:r>
            <a:endParaRPr lang="zh-CN" altLang="en-US" sz="2000" b="1" dirty="0">
              <a:latin typeface="Courier New" panose="02070309020205020404" pitchFamily="49" charset="0"/>
              <a:cs typeface="Courier New" panose="02070309020205020404" pitchFamily="49" charset="0"/>
            </a:endParaRPr>
          </a:p>
          <a:p>
            <a:pPr algn="just">
              <a:spcBef>
                <a:spcPct val="0"/>
              </a:spcBef>
              <a:buClrTx/>
              <a:buSzTx/>
              <a:buFontTx/>
              <a:buNone/>
            </a:pPr>
            <a:r>
              <a:rPr lang="en-US" altLang="zh-CN" sz="2000" b="1" dirty="0">
                <a:latin typeface="Courier New" panose="02070309020205020404" pitchFamily="49" charset="0"/>
                <a:cs typeface="Courier New" panose="02070309020205020404" pitchFamily="49" charset="0"/>
              </a:rPr>
              <a:t>x=111</a:t>
            </a:r>
            <a:endParaRPr lang="en-US" altLang="zh-CN" sz="2000" b="1" dirty="0">
              <a:latin typeface="Courier New" panose="02070309020205020404" pitchFamily="49" charset="0"/>
              <a:cs typeface="Courier New" panose="02070309020205020404" pitchFamily="49" charset="0"/>
            </a:endParaRPr>
          </a:p>
          <a:p>
            <a:pPr algn="just">
              <a:spcBef>
                <a:spcPct val="0"/>
              </a:spcBef>
              <a:buClrTx/>
              <a:buSzTx/>
              <a:buFontTx/>
              <a:buNone/>
            </a:pPr>
            <a:r>
              <a:rPr lang="en-US" altLang="zh-CN" sz="2000" b="1" dirty="0">
                <a:latin typeface="Courier New" panose="02070309020205020404" pitchFamily="49" charset="0"/>
                <a:cs typeface="Courier New" panose="02070309020205020404" pitchFamily="49" charset="0"/>
              </a:rPr>
              <a:t>k=56</a:t>
            </a:r>
            <a:endParaRPr lang="en-US" altLang="zh-CN" sz="2000" b="1" dirty="0">
              <a:latin typeface="Courier New" panose="02070309020205020404" pitchFamily="49" charset="0"/>
              <a:cs typeface="Courier New" panose="02070309020205020404" pitchFamily="49" charset="0"/>
            </a:endParaRPr>
          </a:p>
          <a:p>
            <a:pPr algn="just">
              <a:spcBef>
                <a:spcPct val="0"/>
              </a:spcBef>
              <a:buClrTx/>
              <a:buSzTx/>
              <a:buFontTx/>
              <a:buNone/>
            </a:pPr>
            <a:r>
              <a:rPr lang="en-US" altLang="zh-CN" sz="2000" b="1" dirty="0">
                <a:latin typeface="Courier New" panose="02070309020205020404" pitchFamily="49" charset="0"/>
                <a:cs typeface="Courier New" panose="02070309020205020404" pitchFamily="49" charset="0"/>
              </a:rPr>
              <a:t>m=78</a:t>
            </a:r>
            <a:endParaRPr lang="en-US" altLang="zh-CN" sz="2000" b="1" dirty="0">
              <a:latin typeface="Courier New" panose="02070309020205020404" pitchFamily="49" charset="0"/>
              <a:cs typeface="Courier New" panose="02070309020205020404" pitchFamily="49" charset="0"/>
            </a:endParaRPr>
          </a:p>
          <a:p>
            <a:pPr algn="just">
              <a:spcBef>
                <a:spcPct val="0"/>
              </a:spcBef>
              <a:buClrTx/>
              <a:buSzTx/>
              <a:buFontTx/>
              <a:buNone/>
            </a:pPr>
            <a:r>
              <a:rPr lang="en-US" altLang="zh-CN" sz="2000" b="1" dirty="0">
                <a:latin typeface="Courier New" panose="02070309020205020404" pitchFamily="49" charset="0"/>
                <a:cs typeface="Courier New" panose="02070309020205020404" pitchFamily="49" charset="0"/>
              </a:rPr>
              <a:t>10    20</a:t>
            </a:r>
            <a:endParaRPr lang="en-US" altLang="zh-CN" sz="2000" b="1" dirty="0">
              <a:latin typeface="Courier New" panose="02070309020205020404" pitchFamily="49" charset="0"/>
              <a:cs typeface="Courier New" panose="02070309020205020404" pitchFamily="49" charset="0"/>
            </a:endParaRPr>
          </a:p>
          <a:p>
            <a:pPr algn="just">
              <a:spcBef>
                <a:spcPct val="0"/>
              </a:spcBef>
              <a:buClrTx/>
              <a:buSzTx/>
              <a:buFontTx/>
              <a:buNone/>
            </a:pPr>
            <a:r>
              <a:rPr lang="en-US" altLang="zh-CN" sz="2000" b="1" dirty="0">
                <a:latin typeface="Courier New" panose="02070309020205020404" pitchFamily="49" charset="0"/>
                <a:cs typeface="Courier New" panose="02070309020205020404" pitchFamily="49" charset="0"/>
              </a:rPr>
              <a:t>11    21</a:t>
            </a:r>
            <a:endParaRPr lang="en-US" altLang="zh-CN" sz="2000" b="1" dirty="0">
              <a:latin typeface="Courier New" panose="02070309020205020404" pitchFamily="49" charset="0"/>
              <a:cs typeface="Courier New" panose="02070309020205020404" pitchFamily="49" charset="0"/>
            </a:endParaRPr>
          </a:p>
          <a:p>
            <a:pPr algn="just">
              <a:spcBef>
                <a:spcPct val="0"/>
              </a:spcBef>
              <a:buClrTx/>
              <a:buSzTx/>
              <a:buFontTx/>
              <a:buNone/>
            </a:pPr>
            <a:r>
              <a:rPr lang="en-US" altLang="zh-CN" sz="2000" b="1" dirty="0">
                <a:latin typeface="Courier New" panose="02070309020205020404" pitchFamily="49" charset="0"/>
                <a:cs typeface="Courier New" panose="02070309020205020404" pitchFamily="49" charset="0"/>
              </a:rPr>
              <a:t>12    22</a:t>
            </a:r>
            <a:endParaRPr lang="en-US" altLang="zh-CN" sz="2000" b="1" dirty="0">
              <a:latin typeface="Courier New" panose="02070309020205020404" pitchFamily="49" charset="0"/>
              <a:cs typeface="Courier New" panose="02070309020205020404" pitchFamily="49" charset="0"/>
            </a:endParaRPr>
          </a:p>
          <a:p>
            <a:pPr algn="just">
              <a:spcBef>
                <a:spcPct val="0"/>
              </a:spcBef>
              <a:buClrTx/>
              <a:buSzTx/>
              <a:buFontTx/>
              <a:buNone/>
            </a:pPr>
            <a:r>
              <a:rPr lang="en-US" altLang="zh-CN" sz="2000" b="1" dirty="0">
                <a:latin typeface="Courier New" panose="02070309020205020404" pitchFamily="49" charset="0"/>
                <a:cs typeface="Courier New" panose="02070309020205020404" pitchFamily="49" charset="0"/>
              </a:rPr>
              <a:t>13    23</a:t>
            </a:r>
            <a:endParaRPr lang="en-US" altLang="zh-CN" sz="2000" b="1" dirty="0">
              <a:latin typeface="Courier New" panose="02070309020205020404" pitchFamily="49" charset="0"/>
              <a:cs typeface="Courier New" panose="02070309020205020404" pitchFamily="49" charset="0"/>
            </a:endParaRPr>
          </a:p>
          <a:p>
            <a:pPr algn="just">
              <a:spcBef>
                <a:spcPct val="0"/>
              </a:spcBef>
              <a:buClrTx/>
              <a:buSzTx/>
              <a:buFontTx/>
              <a:buNone/>
            </a:pPr>
            <a:r>
              <a:rPr lang="en-US" altLang="zh-CN" sz="2000" b="1" dirty="0">
                <a:latin typeface="Courier New" panose="02070309020205020404" pitchFamily="49" charset="0"/>
                <a:cs typeface="Courier New" panose="02070309020205020404" pitchFamily="49" charset="0"/>
              </a:rPr>
              <a:t>14    24</a:t>
            </a:r>
            <a:endParaRPr lang="en-US" altLang="zh-CN" sz="2000" b="1" dirty="0">
              <a:latin typeface="Courier New" panose="02070309020205020404" pitchFamily="49" charset="0"/>
              <a:cs typeface="Courier New" panose="02070309020205020404" pitchFamily="49" charset="0"/>
            </a:endParaRPr>
          </a:p>
          <a:p>
            <a:pPr algn="just">
              <a:spcBef>
                <a:spcPct val="0"/>
              </a:spcBef>
              <a:buClrTx/>
              <a:buSzTx/>
              <a:buFontTx/>
              <a:buNone/>
            </a:pPr>
            <a:r>
              <a:rPr lang="en-US" altLang="zh-CN" sz="2000" b="1" dirty="0">
                <a:latin typeface="Courier New" panose="02070309020205020404" pitchFamily="49" charset="0"/>
                <a:cs typeface="Courier New" panose="02070309020205020404" pitchFamily="49" charset="0"/>
              </a:rPr>
              <a:t>88    99</a:t>
            </a:r>
            <a:endParaRPr lang="en-US" altLang="zh-CN" sz="2000" b="1" dirty="0">
              <a:latin typeface="Courier New" panose="02070309020205020404" pitchFamily="49" charset="0"/>
              <a:cs typeface="Courier New" panose="02070309020205020404" pitchFamily="49" charset="0"/>
            </a:endParaRPr>
          </a:p>
          <a:p>
            <a:pPr algn="just">
              <a:spcBef>
                <a:spcPct val="0"/>
              </a:spcBef>
              <a:buClrTx/>
              <a:buSzTx/>
              <a:buFontTx/>
              <a:buNone/>
            </a:pPr>
            <a:r>
              <a:rPr lang="en-US" altLang="zh-CN" sz="2000" b="1" dirty="0">
                <a:latin typeface="Courier New" panose="02070309020205020404" pitchFamily="49" charset="0"/>
                <a:cs typeface="Courier New" panose="02070309020205020404" pitchFamily="49" charset="0"/>
              </a:rPr>
              <a:t>88    99</a:t>
            </a:r>
            <a:endParaRPr lang="en-US" altLang="zh-CN" sz="2000" b="1" dirty="0">
              <a:latin typeface="Courier New" panose="02070309020205020404" pitchFamily="49" charset="0"/>
              <a:cs typeface="Courier New" panose="02070309020205020404" pitchFamily="49" charset="0"/>
            </a:endParaRPr>
          </a:p>
          <a:p>
            <a:pPr algn="just">
              <a:spcBef>
                <a:spcPct val="0"/>
              </a:spcBef>
              <a:buClrTx/>
              <a:buSzTx/>
              <a:buFontTx/>
              <a:buNone/>
            </a:pPr>
            <a:r>
              <a:rPr lang="en-US" altLang="zh-CN" sz="2000" b="1" dirty="0">
                <a:latin typeface="Courier New" panose="02070309020205020404" pitchFamily="49" charset="0"/>
                <a:cs typeface="Courier New" panose="02070309020205020404" pitchFamily="49" charset="0"/>
              </a:rPr>
              <a:t>88    99</a:t>
            </a:r>
            <a:endParaRPr lang="en-US" altLang="zh-CN" sz="2000" b="1" dirty="0">
              <a:latin typeface="Courier New" panose="02070309020205020404" pitchFamily="49" charset="0"/>
              <a:cs typeface="Courier New" panose="02070309020205020404" pitchFamily="49" charset="0"/>
            </a:endParaRPr>
          </a:p>
          <a:p>
            <a:pPr algn="just">
              <a:spcBef>
                <a:spcPct val="0"/>
              </a:spcBef>
              <a:buClrTx/>
              <a:buSzTx/>
              <a:buFontTx/>
              <a:buNone/>
            </a:pPr>
            <a:r>
              <a:rPr lang="en-US" altLang="zh-CN" sz="2000" b="1" dirty="0">
                <a:latin typeface="Courier New" panose="02070309020205020404" pitchFamily="49" charset="0"/>
                <a:cs typeface="Courier New" panose="02070309020205020404" pitchFamily="49" charset="0"/>
              </a:rPr>
              <a:t>88    99</a:t>
            </a:r>
            <a:endParaRPr lang="en-US" altLang="zh-CN" sz="2000" b="1" dirty="0">
              <a:latin typeface="Courier New" panose="02070309020205020404" pitchFamily="49" charset="0"/>
              <a:cs typeface="Courier New" panose="02070309020205020404" pitchFamily="49" charset="0"/>
            </a:endParaRPr>
          </a:p>
          <a:p>
            <a:pPr algn="just">
              <a:spcBef>
                <a:spcPct val="0"/>
              </a:spcBef>
              <a:buClrTx/>
              <a:buSzTx/>
              <a:buFontTx/>
              <a:buNone/>
            </a:pPr>
            <a:r>
              <a:rPr lang="en-US" altLang="zh-CN" sz="2000" b="1" dirty="0">
                <a:latin typeface="Courier New" panose="02070309020205020404" pitchFamily="49" charset="0"/>
                <a:cs typeface="Courier New" panose="02070309020205020404" pitchFamily="49" charset="0"/>
              </a:rPr>
              <a:t>88    99</a:t>
            </a:r>
            <a:endParaRPr lang="zh-CN" altLang="en-US" sz="2000" b="1"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this</a:t>
            </a:r>
            <a:r>
              <a:rPr lang="zh-CN" altLang="en-US" dirty="0"/>
              <a:t>指针</a:t>
            </a:r>
            <a:endParaRPr lang="zh-CN" altLang="en-US" dirty="0"/>
          </a:p>
        </p:txBody>
      </p:sp>
      <p:sp>
        <p:nvSpPr>
          <p:cNvPr id="3" name="内容占位符 2"/>
          <p:cNvSpPr>
            <a:spLocks noGrp="1"/>
          </p:cNvSpPr>
          <p:nvPr>
            <p:ph idx="1"/>
          </p:nvPr>
        </p:nvSpPr>
        <p:spPr>
          <a:xfrm>
            <a:off x="457200" y="1772816"/>
            <a:ext cx="8229600" cy="4656559"/>
          </a:xfrm>
        </p:spPr>
        <p:txBody>
          <a:bodyPr/>
          <a:lstStyle/>
          <a:p>
            <a:r>
              <a:rPr lang="zh-CN" altLang="en-US" dirty="0"/>
              <a:t>类的每个成员函数中都包含的特殊的指针</a:t>
            </a:r>
            <a:endParaRPr lang="en-US" altLang="zh-CN" dirty="0"/>
          </a:p>
          <a:p>
            <a:pPr lvl="1"/>
            <a:r>
              <a:rPr lang="zh-CN" altLang="en-US" dirty="0"/>
              <a:t>指向当前对象，值为当前被调用的成员函数所属对象的起始地址</a:t>
            </a:r>
            <a:endParaRPr lang="en-US" altLang="zh-CN" dirty="0"/>
          </a:p>
          <a:p>
            <a:pPr lvl="2"/>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对象</a:t>
            </a:r>
            <a:r>
              <a:rPr lang="en-US" altLang="zh-CN" dirty="0"/>
              <a:t>a</a:t>
            </a:r>
            <a:r>
              <a:rPr lang="zh-CN" altLang="en-US" dirty="0"/>
              <a:t>调用成员函数</a:t>
            </a:r>
            <a:r>
              <a:rPr lang="en-US" altLang="zh-CN" dirty="0" err="1"/>
              <a:t>getValue</a:t>
            </a:r>
            <a:r>
              <a:rPr lang="zh-CN" altLang="en-US" dirty="0"/>
              <a:t>，编译系统把对象</a:t>
            </a:r>
            <a:r>
              <a:rPr lang="en-US" altLang="zh-CN" dirty="0"/>
              <a:t>a</a:t>
            </a:r>
            <a:r>
              <a:rPr lang="zh-CN" altLang="en-US" dirty="0"/>
              <a:t>的地址赋给</a:t>
            </a:r>
            <a:r>
              <a:rPr lang="en-US" altLang="zh-CN" dirty="0" err="1"/>
              <a:t>getValue</a:t>
            </a:r>
            <a:r>
              <a:rPr lang="zh-CN" altLang="en-US" dirty="0"/>
              <a:t>函数中的</a:t>
            </a:r>
            <a:r>
              <a:rPr lang="en-US" altLang="zh-CN" dirty="0"/>
              <a:t>this</a:t>
            </a:r>
            <a:r>
              <a:rPr lang="zh-CN" altLang="en-US" dirty="0"/>
              <a:t>指针，</a:t>
            </a:r>
            <a:r>
              <a:rPr lang="en-US" altLang="zh-CN" dirty="0"/>
              <a:t>this</a:t>
            </a:r>
            <a:r>
              <a:rPr lang="zh-CN" altLang="en-US" dirty="0"/>
              <a:t>指针访问到的数据成员就是属于对象</a:t>
            </a:r>
            <a:r>
              <a:rPr lang="en-US" altLang="zh-CN" dirty="0"/>
              <a:t>a</a:t>
            </a:r>
            <a:r>
              <a:rPr lang="zh-CN" altLang="en-US" dirty="0"/>
              <a:t>的数据成员</a:t>
            </a:r>
            <a:endParaRPr lang="en-US" altLang="zh-CN" dirty="0"/>
          </a:p>
          <a:p>
            <a:pPr lvl="2"/>
            <a:r>
              <a:rPr lang="en-US" altLang="zh-CN" dirty="0">
                <a:latin typeface="Courier New" panose="02070309020205020404" pitchFamily="49" charset="0"/>
                <a:cs typeface="Courier New" panose="02070309020205020404" pitchFamily="49" charset="0"/>
              </a:rPr>
              <a:t>this-&gt;value</a:t>
            </a:r>
            <a:r>
              <a:rPr lang="zh-CN" altLang="en-US" dirty="0">
                <a:latin typeface="Courier New" panose="02070309020205020404" pitchFamily="49" charset="0"/>
                <a:cs typeface="Courier New" panose="02070309020205020404" pitchFamily="49" charset="0"/>
              </a:rPr>
              <a:t>相当于</a:t>
            </a:r>
            <a:r>
              <a:rPr lang="en-US" altLang="zh-CN" dirty="0" err="1">
                <a:latin typeface="Courier New" panose="02070309020205020404" pitchFamily="49" charset="0"/>
                <a:cs typeface="Courier New" panose="02070309020205020404" pitchFamily="49" charset="0"/>
              </a:rPr>
              <a:t>a.value</a:t>
            </a:r>
            <a:endParaRPr lang="zh-CN" altLang="en-US" dirty="0">
              <a:latin typeface="Courier New" panose="02070309020205020404" pitchFamily="49" charset="0"/>
              <a:cs typeface="Courier New" panose="02070309020205020404" pitchFamily="49" charset="0"/>
            </a:endParaRPr>
          </a:p>
        </p:txBody>
      </p:sp>
      <p:sp>
        <p:nvSpPr>
          <p:cNvPr id="6" name="TextBox 5"/>
          <p:cNvSpPr txBox="1"/>
          <p:nvPr/>
        </p:nvSpPr>
        <p:spPr>
          <a:xfrm>
            <a:off x="2555776" y="4499511"/>
            <a:ext cx="4392488" cy="1938992"/>
          </a:xfrm>
          <a:prstGeom prst="rect">
            <a:avLst/>
          </a:prstGeom>
          <a:solidFill>
            <a:srgbClr val="FFCCCC"/>
          </a:solidFill>
        </p:spPr>
        <p:txBody>
          <a:bodyPr wrap="square" rtlCol="0">
            <a:spAutoFit/>
          </a:bodyPr>
          <a:lstStyle/>
          <a:p>
            <a:r>
              <a:rPr lang="en-US" altLang="zh-CN" sz="2400" b="1" dirty="0">
                <a:latin typeface="Courier New" panose="02070309020205020404" pitchFamily="49" charset="0"/>
                <a:cs typeface="Courier New" panose="02070309020205020404" pitchFamily="49" charset="0"/>
              </a:rPr>
              <a:t>void print ()</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value = 0;</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&lt;&lt;value&lt;&lt;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5" name="矩形 4">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说明格式：</a:t>
            </a:r>
            <a:r>
              <a:rPr lang="en-US" altLang="zh-CN" dirty="0"/>
              <a:t>&lt;</a:t>
            </a:r>
            <a:r>
              <a:rPr lang="zh-CN" altLang="en-US" dirty="0"/>
              <a:t>类型名</a:t>
            </a:r>
            <a:r>
              <a:rPr lang="en-US" altLang="zh-CN" dirty="0"/>
              <a:t>&gt; &lt;</a:t>
            </a:r>
            <a:r>
              <a:rPr lang="zh-CN" altLang="en-US" dirty="0"/>
              <a:t>类名</a:t>
            </a:r>
            <a:r>
              <a:rPr lang="en-US" altLang="zh-CN" dirty="0"/>
              <a:t>&gt;::*&lt;</a:t>
            </a:r>
            <a:r>
              <a:rPr lang="zh-CN" altLang="en-US" dirty="0"/>
              <a:t>指针变量名</a:t>
            </a:r>
            <a:r>
              <a:rPr lang="en-US" altLang="zh-CN" dirty="0"/>
              <a:t>&gt;;</a:t>
            </a:r>
            <a:endParaRPr lang="en-US" altLang="zh-CN" dirty="0"/>
          </a:p>
          <a:p>
            <a:pPr algn="ctr"/>
            <a:r>
              <a:rPr lang="en-US" altLang="zh-CN" dirty="0"/>
              <a:t>     &lt;</a:t>
            </a:r>
            <a:r>
              <a:rPr lang="zh-CN" altLang="en-US" dirty="0"/>
              <a:t>类型名</a:t>
            </a:r>
            <a:r>
              <a:rPr lang="en-US" altLang="zh-CN" dirty="0"/>
              <a:t>&gt; (&lt;</a:t>
            </a:r>
            <a:r>
              <a:rPr lang="zh-CN" altLang="en-US" dirty="0"/>
              <a:t>类名</a:t>
            </a:r>
            <a:r>
              <a:rPr lang="en-US" altLang="zh-CN" dirty="0"/>
              <a:t>&gt;::*&lt;</a:t>
            </a:r>
            <a:r>
              <a:rPr lang="zh-CN" altLang="en-US" dirty="0"/>
              <a:t>函数指针名</a:t>
            </a:r>
            <a:r>
              <a:rPr lang="en-US" altLang="zh-CN" dirty="0"/>
              <a:t>&gt;)(</a:t>
            </a:r>
            <a:r>
              <a:rPr lang="zh-CN" altLang="en-US" dirty="0"/>
              <a:t>形参表</a:t>
            </a:r>
            <a:r>
              <a:rPr lang="en-US" altLang="zh-CN" dirty="0"/>
              <a:t>);</a:t>
            </a:r>
            <a:endParaRPr lang="en-US" altLang="zh-CN" dirty="0"/>
          </a:p>
          <a:p>
            <a:pPr lvl="1"/>
            <a:r>
              <a:rPr lang="zh-CN" altLang="en-US" dirty="0"/>
              <a:t>对于已创建的对象，可将其包含的类成员（包括</a:t>
            </a:r>
            <a:r>
              <a:rPr lang="zh-CN" altLang="en-US" dirty="0">
                <a:solidFill>
                  <a:srgbClr val="FF0000"/>
                </a:solidFill>
              </a:rPr>
              <a:t>非静态</a:t>
            </a:r>
            <a:r>
              <a:rPr lang="zh-CN" altLang="en-US" dirty="0"/>
              <a:t>成员变量和成员函数）地址赋给指向成员的指针</a:t>
            </a:r>
            <a:endParaRPr lang="en-US" altLang="zh-CN" dirty="0"/>
          </a:p>
        </p:txBody>
      </p:sp>
      <p:sp>
        <p:nvSpPr>
          <p:cNvPr id="3" name="标题 2"/>
          <p:cNvSpPr>
            <a:spLocks noGrp="1"/>
          </p:cNvSpPr>
          <p:nvPr>
            <p:ph type="title"/>
          </p:nvPr>
        </p:nvSpPr>
        <p:spPr>
          <a:xfrm>
            <a:off x="457200" y="1000125"/>
            <a:ext cx="8229600" cy="714375"/>
          </a:xfrm>
        </p:spPr>
        <p:txBody>
          <a:bodyPr/>
          <a:lstStyle/>
          <a:p>
            <a:r>
              <a:rPr lang="zh-CN" altLang="en-US" dirty="0"/>
              <a:t>指向成员的指针</a:t>
            </a:r>
            <a:endParaRPr lang="zh-CN" altLang="en-US" dirty="0"/>
          </a:p>
        </p:txBody>
      </p:sp>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fld>
            <a:endParaRPr lang="zh-CN" altLang="en-US" dirty="0"/>
          </a:p>
        </p:txBody>
      </p:sp>
      <p:sp>
        <p:nvSpPr>
          <p:cNvPr id="5" name="矩形 4">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指向成员的指针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文本框 13"/>
          <p:cNvSpPr txBox="1"/>
          <p:nvPr/>
        </p:nvSpPr>
        <p:spPr>
          <a:xfrm>
            <a:off x="1384672" y="3719938"/>
            <a:ext cx="2777480" cy="2862322"/>
          </a:xfrm>
          <a:prstGeom prst="rect">
            <a:avLst/>
          </a:prstGeom>
          <a:noFill/>
        </p:spPr>
        <p:txBody>
          <a:bodyPr wrap="square" rtlCol="0">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::f(</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 =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15" name="矩形 14"/>
          <p:cNvSpPr/>
          <p:nvPr/>
        </p:nvSpPr>
        <p:spPr>
          <a:xfrm>
            <a:off x="3897933" y="3710413"/>
            <a:ext cx="5116338" cy="2862322"/>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pmi</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&amp;</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pmf</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&amp;</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::f;</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objx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objx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pmi</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10;</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objx.a</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objx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pmf</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)(5);</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objx.a</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p:txBody>
      </p:sp>
      <p:sp>
        <p:nvSpPr>
          <p:cNvPr id="17" name="矩形 16"/>
          <p:cNvSpPr/>
          <p:nvPr/>
        </p:nvSpPr>
        <p:spPr>
          <a:xfrm>
            <a:off x="-438864" y="3710413"/>
            <a:ext cx="1877437" cy="461665"/>
          </a:xfrm>
          <a:prstGeom prst="rect">
            <a:avLst/>
          </a:prstGeom>
        </p:spPr>
        <p:txBody>
          <a:bodyPr wrap="square">
            <a:spAutoFit/>
          </a:bodyPr>
          <a:lstStyle/>
          <a:p>
            <a:pPr lvl="1" eaLnBrk="0" hangingPunct="0">
              <a:spcBef>
                <a:spcPct val="20000"/>
              </a:spcBef>
            </a:pPr>
            <a:r>
              <a:rPr lang="en-US" altLang="zh-CN" sz="2400" dirty="0">
                <a:solidFill>
                  <a:srgbClr val="C00000"/>
                </a:solidFill>
                <a:latin typeface="Arial" panose="020B0604020202020204"/>
                <a:ea typeface="黑体" panose="02010609060101010101" pitchFamily="2" charset="-122"/>
              </a:rPr>
              <a:t>【</a:t>
            </a:r>
            <a:r>
              <a:rPr lang="zh-CN" altLang="en-US" sz="2400" dirty="0">
                <a:solidFill>
                  <a:srgbClr val="C00000"/>
                </a:solidFill>
                <a:latin typeface="Arial" panose="020B0604020202020204"/>
                <a:ea typeface="黑体" panose="02010609060101010101" pitchFamily="2" charset="-122"/>
              </a:rPr>
              <a:t>例如</a:t>
            </a:r>
            <a:r>
              <a:rPr lang="en-US" altLang="zh-CN" sz="2400" dirty="0">
                <a:solidFill>
                  <a:srgbClr val="C00000"/>
                </a:solidFill>
                <a:latin typeface="Arial" panose="020B0604020202020204"/>
                <a:ea typeface="黑体" panose="02010609060101010101" pitchFamily="2" charset="-122"/>
              </a:rPr>
              <a:t>】</a:t>
            </a:r>
            <a:endParaRPr lang="zh-CN" altLang="en-US" sz="2400" dirty="0">
              <a:solidFill>
                <a:srgbClr val="C00000"/>
              </a:solidFill>
              <a:latin typeface="Arial" panose="020B0604020202020204"/>
              <a:ea typeface="黑体" panose="0201060906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p:nvPr/>
        </p:nvGrpSpPr>
        <p:grpSpPr bwMode="auto">
          <a:xfrm>
            <a:off x="1643063" y="2852939"/>
            <a:ext cx="5356225" cy="1729852"/>
            <a:chOff x="1643042" y="2275996"/>
            <a:chExt cx="5356246" cy="1729860"/>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 name="组合 19"/>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1" cstate="print"/>
              <a:srcRect/>
              <a:stretch>
                <a:fillRect/>
              </a:stretch>
            </p:blipFill>
            <p:spPr bwMode="auto">
              <a:xfrm>
                <a:off x="854055" y="1636157"/>
                <a:ext cx="788987" cy="788988"/>
              </a:xfrm>
              <a:prstGeom prst="rect">
                <a:avLst/>
              </a:prstGeom>
              <a:noFill/>
              <a:ln w="9525">
                <a:noFill/>
                <a:miter lim="800000"/>
                <a:headEnd/>
                <a:tailEnd/>
              </a:ln>
            </p:spPr>
          </p:pic>
        </p:grpSp>
        <p:grpSp>
          <p:nvGrpSpPr>
            <p:cNvPr id="5" name="组合 28"/>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1"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p:nvPr/>
        </p:nvGrpSpPr>
        <p:grpSpPr bwMode="auto">
          <a:xfrm>
            <a:off x="1643060" y="1915094"/>
            <a:ext cx="5354765" cy="4538242"/>
            <a:chOff x="1644502" y="4146465"/>
            <a:chExt cx="5354786" cy="4538250"/>
          </a:xfrm>
        </p:grpSpPr>
        <p:sp>
          <p:nvSpPr>
            <p:cNvPr id="25" name="五边形 24"/>
            <p:cNvSpPr/>
            <p:nvPr/>
          </p:nvSpPr>
          <p:spPr bwMode="auto">
            <a:xfrm flipH="1">
              <a:off x="2041506" y="414654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2" name="组合 28"/>
            <p:cNvGrpSpPr/>
            <p:nvPr/>
          </p:nvGrpSpPr>
          <p:grpSpPr bwMode="auto">
            <a:xfrm>
              <a:off x="1644502" y="4146465"/>
              <a:ext cx="788990" cy="788991"/>
              <a:chOff x="855515" y="1646135"/>
              <a:chExt cx="788990" cy="788991"/>
            </a:xfrm>
          </p:grpSpPr>
          <p:sp>
            <p:nvSpPr>
              <p:cNvPr id="37" name="椭圆 36"/>
              <p:cNvSpPr>
                <a:spLocks noChangeAspect="1"/>
              </p:cNvSpPr>
              <p:nvPr/>
            </p:nvSpPr>
            <p:spPr bwMode="auto">
              <a:xfrm>
                <a:off x="855515" y="164613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1" cstate="print"/>
              <a:srcRect/>
              <a:stretch>
                <a:fillRect/>
              </a:stretch>
            </p:blipFill>
            <p:spPr bwMode="auto">
              <a:xfrm>
                <a:off x="855516" y="1646138"/>
                <a:ext cx="788987" cy="788988"/>
              </a:xfrm>
              <a:prstGeom prst="rect">
                <a:avLst/>
              </a:prstGeom>
              <a:noFill/>
              <a:ln w="9525">
                <a:noFill/>
                <a:miter lim="800000"/>
                <a:headEnd/>
                <a:tailEnd/>
              </a:ln>
            </p:spPr>
          </p:pic>
        </p:grpSp>
      </p:grpSp>
      <p:sp>
        <p:nvSpPr>
          <p:cNvPr id="31" name="五边形 30"/>
          <p:cNvSpPr/>
          <p:nvPr/>
        </p:nvSpPr>
        <p:spPr bwMode="auto">
          <a:xfrm flipH="1">
            <a:off x="2036613" y="97906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8260" y="958984"/>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面向对象程序设计思想</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类的定义与对象的说明</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构造函数与析构函数</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常对象与常量成员</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5" name="五边形 15"/>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46" name="椭圆 45"/>
          <p:cNvSpPr>
            <a:spLocks noChangeAspect="1"/>
          </p:cNvSpPr>
          <p:nvPr/>
        </p:nvSpPr>
        <p:spPr bwMode="auto">
          <a:xfrm>
            <a:off x="1643061" y="4726457"/>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p:cNvPicPr>
            <a:picLocks noChangeAspect="1"/>
          </p:cNvPicPr>
          <p:nvPr/>
        </p:nvPicPr>
        <p:blipFill>
          <a:blip r:embed="rId1" cstate="print"/>
          <a:srcRect/>
          <a:stretch>
            <a:fillRect/>
          </a:stretch>
        </p:blipFill>
        <p:spPr bwMode="auto">
          <a:xfrm>
            <a:off x="1641600" y="4726458"/>
            <a:ext cx="788984" cy="788985"/>
          </a:xfrm>
          <a:prstGeom prst="rect">
            <a:avLst/>
          </a:prstGeom>
          <a:noFill/>
          <a:ln w="9525">
            <a:noFill/>
            <a:miter lim="800000"/>
            <a:headEnd/>
            <a:tailEnd/>
          </a:ln>
        </p:spPr>
      </p:pic>
      <p:sp>
        <p:nvSpPr>
          <p:cNvPr id="55" name="TextBox 46"/>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友元</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56" name="TextBox 46"/>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静态成员</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57" name="椭圆 56"/>
          <p:cNvSpPr>
            <a:spLocks noChangeAspect="1"/>
          </p:cNvSpPr>
          <p:nvPr/>
        </p:nvSpPr>
        <p:spPr bwMode="auto">
          <a:xfrm>
            <a:off x="1641597" y="5657722"/>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p:cNvPicPr>
            <a:picLocks noChangeAspect="1"/>
          </p:cNvPicPr>
          <p:nvPr/>
        </p:nvPicPr>
        <p:blipFill>
          <a:blip r:embed="rId1" cstate="print"/>
          <a:srcRect/>
          <a:stretch>
            <a:fillRect/>
          </a:stretch>
        </p:blipFill>
        <p:spPr bwMode="auto">
          <a:xfrm>
            <a:off x="1641600" y="5657722"/>
            <a:ext cx="788984" cy="788987"/>
          </a:xfrm>
          <a:prstGeom prst="rect">
            <a:avLst/>
          </a:prstGeom>
          <a:noFill/>
          <a:ln w="9525">
            <a:noFill/>
            <a:miter lim="800000"/>
            <a:headEnd/>
            <a:tailEnd/>
          </a:ln>
        </p:spPr>
      </p:pic>
      <p:sp>
        <p:nvSpPr>
          <p:cNvPr id="40" name="矩形 39">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4" name="矩形 4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8" name="矩形 4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9" name="矩形 4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0" name="矩形 4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结构化程序设计与面向对象程序设计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1" name="矩形 5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类和对象的基本概念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2" name="矩形 5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面向对象程序设计的特点</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3" name="矩形 5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面向对象程序设计的过程</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4" name="矩形 53">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ransition advTm="5325"/>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p:nvPr/>
        </p:nvGrpSpPr>
        <p:grpSpPr bwMode="auto">
          <a:xfrm>
            <a:off x="1643063" y="1916832"/>
            <a:ext cx="5356225" cy="2665965"/>
            <a:chOff x="1643042" y="1339883"/>
            <a:chExt cx="5356246" cy="2665973"/>
          </a:xfrm>
        </p:grpSpPr>
        <p:sp>
          <p:nvSpPr>
            <p:cNvPr id="14" name="五边形 13"/>
            <p:cNvSpPr/>
            <p:nvPr/>
          </p:nvSpPr>
          <p:spPr bwMode="auto">
            <a:xfrm flipH="1">
              <a:off x="2041506" y="133988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 name="组合 19"/>
            <p:cNvGrpSpPr/>
            <p:nvPr/>
          </p:nvGrpSpPr>
          <p:grpSpPr bwMode="auto">
            <a:xfrm>
              <a:off x="1643042" y="1339883"/>
              <a:ext cx="792165" cy="788992"/>
              <a:chOff x="854055" y="696941"/>
              <a:chExt cx="792165" cy="788992"/>
            </a:xfrm>
          </p:grpSpPr>
          <p:sp>
            <p:nvSpPr>
              <p:cNvPr id="27" name="椭圆 26"/>
              <p:cNvSpPr>
                <a:spLocks noChangeAspect="1"/>
              </p:cNvSpPr>
              <p:nvPr/>
            </p:nvSpPr>
            <p:spPr bwMode="auto">
              <a:xfrm>
                <a:off x="857230" y="696941"/>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1" cstate="print"/>
              <a:srcRect/>
              <a:stretch>
                <a:fillRect/>
              </a:stretch>
            </p:blipFill>
            <p:spPr bwMode="auto">
              <a:xfrm>
                <a:off x="854055" y="696941"/>
                <a:ext cx="788987" cy="788988"/>
              </a:xfrm>
              <a:prstGeom prst="rect">
                <a:avLst/>
              </a:prstGeom>
              <a:noFill/>
              <a:ln w="9525">
                <a:noFill/>
                <a:miter lim="800000"/>
                <a:headEnd/>
                <a:tailEnd/>
              </a:ln>
            </p:spPr>
          </p:pic>
        </p:grpSp>
        <p:grpSp>
          <p:nvGrpSpPr>
            <p:cNvPr id="5" name="组合 28"/>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1"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p:nvPr/>
        </p:nvGrpSpPr>
        <p:grpSpPr bwMode="auto">
          <a:xfrm>
            <a:off x="1641600" y="980731"/>
            <a:ext cx="5356225" cy="5472605"/>
            <a:chOff x="1643042" y="3212102"/>
            <a:chExt cx="5356246" cy="5472613"/>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2" name="组合 28"/>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1"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36613" y="285293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8260" y="2852936"/>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面向对象程序设计思想</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类的定义与对象的说明</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构造函数与析构函数</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常对象与常量成员</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5" name="五边形 15"/>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46" name="椭圆 45"/>
          <p:cNvSpPr>
            <a:spLocks noChangeAspect="1"/>
          </p:cNvSpPr>
          <p:nvPr/>
        </p:nvSpPr>
        <p:spPr bwMode="auto">
          <a:xfrm>
            <a:off x="1622847" y="472514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p:cNvPicPr>
            <a:picLocks noChangeAspect="1"/>
          </p:cNvPicPr>
          <p:nvPr/>
        </p:nvPicPr>
        <p:blipFill>
          <a:blip r:embed="rId1" cstate="print"/>
          <a:srcRect/>
          <a:stretch>
            <a:fillRect/>
          </a:stretch>
        </p:blipFill>
        <p:spPr bwMode="auto">
          <a:xfrm>
            <a:off x="1622847" y="4725144"/>
            <a:ext cx="788984" cy="788985"/>
          </a:xfrm>
          <a:prstGeom prst="rect">
            <a:avLst/>
          </a:prstGeom>
          <a:noFill/>
          <a:ln w="9525">
            <a:noFill/>
            <a:miter lim="800000"/>
            <a:headEnd/>
            <a:tailEnd/>
          </a:ln>
        </p:spPr>
      </p:pic>
      <p:sp>
        <p:nvSpPr>
          <p:cNvPr id="55" name="TextBox 46"/>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友元</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56" name="TextBox 46"/>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静态成员</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57" name="椭圆 56"/>
          <p:cNvSpPr>
            <a:spLocks noChangeAspect="1"/>
          </p:cNvSpPr>
          <p:nvPr/>
        </p:nvSpPr>
        <p:spPr bwMode="auto">
          <a:xfrm>
            <a:off x="1644775" y="5664347"/>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p:cNvPicPr>
            <a:picLocks noChangeAspect="1"/>
          </p:cNvPicPr>
          <p:nvPr/>
        </p:nvPicPr>
        <p:blipFill>
          <a:blip r:embed="rId1" cstate="print"/>
          <a:srcRect/>
          <a:stretch>
            <a:fillRect/>
          </a:stretch>
        </p:blipFill>
        <p:spPr bwMode="auto">
          <a:xfrm>
            <a:off x="1643063" y="5664349"/>
            <a:ext cx="788984" cy="788987"/>
          </a:xfrm>
          <a:prstGeom prst="rect">
            <a:avLst/>
          </a:prstGeom>
          <a:noFill/>
          <a:ln w="9525">
            <a:noFill/>
            <a:miter lim="800000"/>
            <a:headEnd/>
            <a:tailEnd/>
          </a:ln>
        </p:spPr>
      </p:pic>
      <p:sp>
        <p:nvSpPr>
          <p:cNvPr id="59" name="矩形 58">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0" name="矩形 5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1" name="矩形 6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2" name="矩形 6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3" name="矩形 6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4" name="矩形 6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5" name="矩形 6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7" name="矩形 66">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0" name="矩形 3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dirty="0"/>
              <a:t>对象的初始化</a:t>
            </a:r>
            <a:endParaRPr lang="en-US" altLang="zh-CN" sz="2000" dirty="0">
              <a:ea typeface="宋体" panose="02010600030101010101" pitchFamily="2" charset="-122"/>
            </a:endParaRPr>
          </a:p>
        </p:txBody>
      </p:sp>
      <p:grpSp>
        <p:nvGrpSpPr>
          <p:cNvPr id="2" name="Group 3"/>
          <p:cNvGrpSpPr/>
          <p:nvPr/>
        </p:nvGrpSpPr>
        <p:grpSpPr bwMode="auto">
          <a:xfrm>
            <a:off x="2895600" y="2057400"/>
            <a:ext cx="3197225" cy="2890838"/>
            <a:chOff x="1872" y="1824"/>
            <a:chExt cx="2014" cy="1821"/>
          </a:xfrm>
        </p:grpSpPr>
        <p:sp>
          <p:nvSpPr>
            <p:cNvPr id="46084" name="AutoShape 4"/>
            <p:cNvSpPr>
              <a:spLocks noChangeArrowheads="1"/>
            </p:cNvSpPr>
            <p:nvPr/>
          </p:nvSpPr>
          <p:spPr bwMode="gray">
            <a:xfrm rot="16200000" flipH="1">
              <a:off x="1820" y="2528"/>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p>
              <a:endParaRPr lang="zh-CN" altLang="en-US"/>
            </a:p>
          </p:txBody>
        </p:sp>
        <p:sp>
          <p:nvSpPr>
            <p:cNvPr id="46085" name="AutoShape 5"/>
            <p:cNvSpPr>
              <a:spLocks noChangeArrowheads="1"/>
            </p:cNvSpPr>
            <p:nvPr/>
          </p:nvSpPr>
          <p:spPr bwMode="gray">
            <a:xfrm rot="5400000" flipH="1">
              <a:off x="3628" y="2494"/>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p>
              <a:endParaRPr lang="zh-CN" altLang="en-US"/>
            </a:p>
          </p:txBody>
        </p:sp>
        <p:sp>
          <p:nvSpPr>
            <p:cNvPr id="46086" name="AutoShape 6"/>
            <p:cNvSpPr>
              <a:spLocks noChangeArrowheads="1"/>
            </p:cNvSpPr>
            <p:nvPr/>
          </p:nvSpPr>
          <p:spPr bwMode="gray">
            <a:xfrm rot="10800000" flipH="1">
              <a:off x="2725" y="3439"/>
              <a:ext cx="308"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p>
              <a:endParaRPr lang="zh-CN" altLang="en-US"/>
            </a:p>
          </p:txBody>
        </p:sp>
        <p:sp>
          <p:nvSpPr>
            <p:cNvPr id="46087" name="Oval 7"/>
            <p:cNvSpPr>
              <a:spLocks noChangeArrowheads="1"/>
            </p:cNvSpPr>
            <p:nvPr/>
          </p:nvSpPr>
          <p:spPr bwMode="gray">
            <a:xfrm>
              <a:off x="2078" y="1824"/>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solidFill>
                <a:schemeClr val="bg1"/>
              </a:solidFill>
              <a:round/>
            </a:ln>
            <a:effectLst/>
          </p:spPr>
          <p:txBody>
            <a:bodyPr wrap="none" anchor="ctr"/>
            <a:lstStyle/>
            <a:p>
              <a:endParaRPr lang="zh-CN" altLang="en-US"/>
            </a:p>
          </p:txBody>
        </p:sp>
        <p:sp>
          <p:nvSpPr>
            <p:cNvPr id="46088" name="Oval 8"/>
            <p:cNvSpPr>
              <a:spLocks noChangeArrowheads="1"/>
            </p:cNvSpPr>
            <p:nvPr/>
          </p:nvSpPr>
          <p:spPr bwMode="gray">
            <a:xfrm>
              <a:off x="2170" y="1915"/>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endParaRPr lang="zh-CN" altLang="en-US"/>
            </a:p>
          </p:txBody>
        </p:sp>
        <p:sp>
          <p:nvSpPr>
            <p:cNvPr id="46089" name="Oval 9"/>
            <p:cNvSpPr>
              <a:spLocks noChangeArrowheads="1"/>
            </p:cNvSpPr>
            <p:nvPr/>
          </p:nvSpPr>
          <p:spPr bwMode="gray">
            <a:xfrm>
              <a:off x="2254" y="2000"/>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endParaRPr lang="zh-CN" altLang="en-US"/>
            </a:p>
          </p:txBody>
        </p:sp>
        <p:sp>
          <p:nvSpPr>
            <p:cNvPr id="46090" name="Oval 10"/>
            <p:cNvSpPr>
              <a:spLocks noChangeArrowheads="1"/>
            </p:cNvSpPr>
            <p:nvPr/>
          </p:nvSpPr>
          <p:spPr bwMode="gray">
            <a:xfrm>
              <a:off x="2254" y="2000"/>
              <a:ext cx="1262" cy="1264"/>
            </a:xfrm>
            <a:prstGeom prst="ellipse">
              <a:avLst/>
            </a:prstGeom>
            <a:gradFill rotWithShape="1">
              <a:gsLst>
                <a:gs pos="0">
                  <a:srgbClr val="FFCC00">
                    <a:gamma/>
                    <a:shade val="0"/>
                    <a:invGamma/>
                  </a:srgbClr>
                </a:gs>
                <a:gs pos="100000">
                  <a:srgbClr val="FFCC00"/>
                </a:gs>
              </a:gsLst>
              <a:lin ang="2700000" scaled="1"/>
            </a:gradFill>
            <a:ln w="38100" algn="ctr">
              <a:noFill/>
              <a:round/>
            </a:ln>
            <a:effectLst/>
          </p:spPr>
          <p:txBody>
            <a:bodyPr wrap="none" anchor="ctr">
              <a:spAutoFit/>
            </a:bodyPr>
            <a:lstStyle/>
            <a:p>
              <a:endParaRPr lang="zh-CN" altLang="en-US"/>
            </a:p>
          </p:txBody>
        </p:sp>
        <p:sp>
          <p:nvSpPr>
            <p:cNvPr id="46091" name="Oval 11"/>
            <p:cNvSpPr>
              <a:spLocks noChangeArrowheads="1"/>
            </p:cNvSpPr>
            <p:nvPr/>
          </p:nvSpPr>
          <p:spPr bwMode="gray">
            <a:xfrm>
              <a:off x="2337" y="2083"/>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endParaRPr lang="zh-CN" altLang="en-US"/>
            </a:p>
          </p:txBody>
        </p:sp>
        <p:sp>
          <p:nvSpPr>
            <p:cNvPr id="46092" name="Oval 12"/>
            <p:cNvSpPr>
              <a:spLocks noChangeArrowheads="1"/>
            </p:cNvSpPr>
            <p:nvPr/>
          </p:nvSpPr>
          <p:spPr bwMode="gray">
            <a:xfrm>
              <a:off x="2337" y="2083"/>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ln>
            <a:effectLst/>
          </p:spPr>
          <p:txBody>
            <a:bodyPr anchor="ctr">
              <a:spAutoFit/>
            </a:bodyPr>
            <a:lstStyle/>
            <a:p>
              <a:endParaRPr lang="zh-CN" altLang="en-US"/>
            </a:p>
          </p:txBody>
        </p:sp>
      </p:grpSp>
      <p:sp>
        <p:nvSpPr>
          <p:cNvPr id="46093" name="AutoShape 13"/>
          <p:cNvSpPr>
            <a:spLocks noChangeArrowheads="1"/>
          </p:cNvSpPr>
          <p:nvPr/>
        </p:nvSpPr>
        <p:spPr bwMode="gray">
          <a:xfrm>
            <a:off x="838200" y="36576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endParaRPr lang="zh-CN" altLang="en-US" b="1">
              <a:solidFill>
                <a:schemeClr val="accent2">
                  <a:lumMod val="20000"/>
                  <a:lumOff val="80000"/>
                </a:schemeClr>
              </a:solidFill>
              <a:latin typeface="楷体_GB2312" pitchFamily="49" charset="-122"/>
              <a:ea typeface="楷体_GB2312" pitchFamily="49" charset="-122"/>
            </a:endParaRPr>
          </a:p>
        </p:txBody>
      </p:sp>
      <p:sp>
        <p:nvSpPr>
          <p:cNvPr id="46094" name="AutoShape 14"/>
          <p:cNvSpPr>
            <a:spLocks noChangeArrowheads="1"/>
          </p:cNvSpPr>
          <p:nvPr/>
        </p:nvSpPr>
        <p:spPr bwMode="gray">
          <a:xfrm>
            <a:off x="838200" y="31242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endParaRPr lang="zh-CN" altLang="en-US" b="1">
              <a:solidFill>
                <a:schemeClr val="accent2">
                  <a:lumMod val="20000"/>
                  <a:lumOff val="80000"/>
                </a:schemeClr>
              </a:solidFill>
              <a:latin typeface="楷体_GB2312" pitchFamily="49" charset="-122"/>
              <a:ea typeface="楷体_GB2312" pitchFamily="49" charset="-122"/>
            </a:endParaRPr>
          </a:p>
        </p:txBody>
      </p:sp>
      <p:sp>
        <p:nvSpPr>
          <p:cNvPr id="46095" name="AutoShape 15"/>
          <p:cNvSpPr>
            <a:spLocks noChangeArrowheads="1"/>
          </p:cNvSpPr>
          <p:nvPr/>
        </p:nvSpPr>
        <p:spPr bwMode="gray">
          <a:xfrm>
            <a:off x="838200" y="25908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endParaRPr lang="zh-CN" altLang="en-US" b="1">
              <a:solidFill>
                <a:schemeClr val="accent2">
                  <a:lumMod val="20000"/>
                  <a:lumOff val="80000"/>
                </a:schemeClr>
              </a:solidFill>
              <a:latin typeface="楷体_GB2312" pitchFamily="49" charset="-122"/>
              <a:ea typeface="楷体_GB2312" pitchFamily="49" charset="-122"/>
            </a:endParaRPr>
          </a:p>
        </p:txBody>
      </p:sp>
      <p:sp>
        <p:nvSpPr>
          <p:cNvPr id="46096" name="AutoShape 16"/>
          <p:cNvSpPr>
            <a:spLocks noChangeArrowheads="1"/>
          </p:cNvSpPr>
          <p:nvPr/>
        </p:nvSpPr>
        <p:spPr bwMode="gray">
          <a:xfrm>
            <a:off x="6324600" y="36576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endParaRPr lang="zh-CN" altLang="en-US" b="1">
              <a:solidFill>
                <a:srgbClr val="FFC000"/>
              </a:solidFill>
              <a:latin typeface="楷体_GB2312" pitchFamily="49" charset="-122"/>
              <a:ea typeface="楷体_GB2312" pitchFamily="49" charset="-122"/>
            </a:endParaRPr>
          </a:p>
        </p:txBody>
      </p:sp>
      <p:sp>
        <p:nvSpPr>
          <p:cNvPr id="46097" name="AutoShape 17"/>
          <p:cNvSpPr>
            <a:spLocks noChangeArrowheads="1"/>
          </p:cNvSpPr>
          <p:nvPr/>
        </p:nvSpPr>
        <p:spPr bwMode="gray">
          <a:xfrm>
            <a:off x="6324600" y="31242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endParaRPr lang="zh-CN" altLang="en-US" b="1">
              <a:solidFill>
                <a:srgbClr val="FFC000"/>
              </a:solidFill>
              <a:latin typeface="楷体_GB2312" pitchFamily="49" charset="-122"/>
              <a:ea typeface="楷体_GB2312" pitchFamily="49" charset="-122"/>
            </a:endParaRPr>
          </a:p>
        </p:txBody>
      </p:sp>
      <p:sp>
        <p:nvSpPr>
          <p:cNvPr id="46098" name="AutoShape 18"/>
          <p:cNvSpPr>
            <a:spLocks noChangeArrowheads="1"/>
          </p:cNvSpPr>
          <p:nvPr/>
        </p:nvSpPr>
        <p:spPr bwMode="gray">
          <a:xfrm>
            <a:off x="6324600" y="25908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endParaRPr lang="zh-CN" altLang="en-US" b="1">
              <a:solidFill>
                <a:srgbClr val="FFC000"/>
              </a:solidFill>
              <a:latin typeface="楷体_GB2312" pitchFamily="49" charset="-122"/>
              <a:ea typeface="楷体_GB2312" pitchFamily="49" charset="-122"/>
            </a:endParaRPr>
          </a:p>
        </p:txBody>
      </p:sp>
      <p:sp>
        <p:nvSpPr>
          <p:cNvPr id="46099" name="Text Box 19"/>
          <p:cNvSpPr txBox="1">
            <a:spLocks noChangeArrowheads="1"/>
          </p:cNvSpPr>
          <p:nvPr/>
        </p:nvSpPr>
        <p:spPr bwMode="gray">
          <a:xfrm>
            <a:off x="3800582" y="3124200"/>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002060"/>
                </a:solidFill>
                <a:latin typeface="楷体_GB2312" pitchFamily="49" charset="-122"/>
                <a:ea typeface="楷体_GB2312" pitchFamily="49" charset="-122"/>
              </a:rPr>
              <a:t>构造函数</a:t>
            </a:r>
            <a:endParaRPr lang="en-US" altLang="zh-CN" sz="2400" b="1" dirty="0">
              <a:solidFill>
                <a:srgbClr val="002060"/>
              </a:solidFill>
              <a:latin typeface="楷体_GB2312" pitchFamily="49" charset="-122"/>
              <a:ea typeface="楷体_GB2312" pitchFamily="49" charset="-122"/>
            </a:endParaRPr>
          </a:p>
        </p:txBody>
      </p:sp>
      <p:sp>
        <p:nvSpPr>
          <p:cNvPr id="46100" name="AutoShape 20"/>
          <p:cNvSpPr>
            <a:spLocks noChangeArrowheads="1"/>
          </p:cNvSpPr>
          <p:nvPr/>
        </p:nvSpPr>
        <p:spPr bwMode="auto">
          <a:xfrm>
            <a:off x="2557463" y="5105400"/>
            <a:ext cx="3886200" cy="533400"/>
          </a:xfrm>
          <a:prstGeom prst="roundRect">
            <a:avLst>
              <a:gd name="adj" fmla="val 50000"/>
            </a:avLst>
          </a:prstGeom>
          <a:gradFill rotWithShape="1">
            <a:gsLst>
              <a:gs pos="0">
                <a:schemeClr val="accent1"/>
              </a:gs>
              <a:gs pos="50000">
                <a:schemeClr val="accent1">
                  <a:gamma/>
                  <a:tint val="3137"/>
                  <a:invGamma/>
                </a:schemeClr>
              </a:gs>
              <a:gs pos="100000">
                <a:schemeClr val="accent1"/>
              </a:gs>
            </a:gsLst>
            <a:lin ang="0" scaled="1"/>
          </a:gradFill>
          <a:ln w="38100">
            <a:solidFill>
              <a:schemeClr val="tx2"/>
            </a:solidFill>
            <a:round/>
          </a:ln>
          <a:effectLst/>
        </p:spPr>
        <p:txBody>
          <a:bodyPr wrap="none" anchor="ctr"/>
          <a:lstStyle/>
          <a:p>
            <a:pPr algn="ctr" eaLnBrk="0" hangingPunct="0"/>
            <a:r>
              <a:rPr lang="zh-CN" altLang="en-US" sz="2400" b="1" dirty="0">
                <a:latin typeface="楷体_GB2312" pitchFamily="49" charset="-122"/>
                <a:ea typeface="楷体_GB2312" pitchFamily="49" charset="-122"/>
              </a:rPr>
              <a:t>析构函数</a:t>
            </a:r>
            <a:endParaRPr lang="en-US" altLang="zh-CN" sz="2400" b="1" dirty="0">
              <a:latin typeface="楷体_GB2312" pitchFamily="49" charset="-122"/>
              <a:ea typeface="楷体_GB2312" pitchFamily="49" charset="-122"/>
            </a:endParaRPr>
          </a:p>
        </p:txBody>
      </p:sp>
      <p:sp>
        <p:nvSpPr>
          <p:cNvPr id="46101" name="Text Box 21"/>
          <p:cNvSpPr txBox="1">
            <a:spLocks noChangeArrowheads="1"/>
          </p:cNvSpPr>
          <p:nvPr/>
        </p:nvSpPr>
        <p:spPr bwMode="gray">
          <a:xfrm>
            <a:off x="1131927" y="2747963"/>
            <a:ext cx="1107996" cy="369332"/>
          </a:xfrm>
          <a:prstGeom prst="rect">
            <a:avLst/>
          </a:prstGeom>
          <a:noFill/>
          <a:ln w="9525">
            <a:noFill/>
            <a:miter lim="800000"/>
          </a:ln>
          <a:effectLst/>
        </p:spPr>
        <p:txBody>
          <a:bodyPr wrap="none">
            <a:spAutoFit/>
          </a:bodyPr>
          <a:lstStyle/>
          <a:p>
            <a:pPr algn="ctr" eaLnBrk="0" hangingPunct="0"/>
            <a:r>
              <a:rPr lang="zh-CN" altLang="en-US" b="1" dirty="0">
                <a:solidFill>
                  <a:schemeClr val="accent2">
                    <a:lumMod val="20000"/>
                    <a:lumOff val="80000"/>
                  </a:schemeClr>
                </a:solidFill>
                <a:latin typeface="楷体_GB2312" pitchFamily="49" charset="-122"/>
                <a:ea typeface="楷体_GB2312" pitchFamily="49" charset="-122"/>
              </a:rPr>
              <a:t>普通对象</a:t>
            </a:r>
            <a:endParaRPr lang="en-US" altLang="zh-CN" b="1" dirty="0">
              <a:solidFill>
                <a:schemeClr val="accent2">
                  <a:lumMod val="20000"/>
                  <a:lumOff val="80000"/>
                </a:schemeClr>
              </a:solidFill>
              <a:latin typeface="楷体_GB2312" pitchFamily="49" charset="-122"/>
              <a:ea typeface="楷体_GB2312" pitchFamily="49" charset="-122"/>
            </a:endParaRPr>
          </a:p>
        </p:txBody>
      </p:sp>
      <p:sp>
        <p:nvSpPr>
          <p:cNvPr id="46102" name="Text Box 22"/>
          <p:cNvSpPr txBox="1">
            <a:spLocks noChangeArrowheads="1"/>
          </p:cNvSpPr>
          <p:nvPr/>
        </p:nvSpPr>
        <p:spPr bwMode="gray">
          <a:xfrm>
            <a:off x="1131927" y="3281363"/>
            <a:ext cx="1107996" cy="369332"/>
          </a:xfrm>
          <a:prstGeom prst="rect">
            <a:avLst/>
          </a:prstGeom>
          <a:noFill/>
          <a:ln w="9525">
            <a:noFill/>
            <a:miter lim="800000"/>
          </a:ln>
          <a:effectLst/>
        </p:spPr>
        <p:txBody>
          <a:bodyPr wrap="none">
            <a:spAutoFit/>
          </a:bodyPr>
          <a:lstStyle/>
          <a:p>
            <a:pPr algn="ctr" eaLnBrk="0" hangingPunct="0"/>
            <a:r>
              <a:rPr lang="zh-CN" altLang="en-US" b="1" dirty="0">
                <a:solidFill>
                  <a:schemeClr val="accent2">
                    <a:lumMod val="20000"/>
                    <a:lumOff val="80000"/>
                  </a:schemeClr>
                </a:solidFill>
                <a:latin typeface="楷体_GB2312" pitchFamily="49" charset="-122"/>
                <a:ea typeface="楷体_GB2312" pitchFamily="49" charset="-122"/>
              </a:rPr>
              <a:t>对象数组</a:t>
            </a:r>
            <a:endParaRPr lang="en-US" altLang="zh-CN" b="1" dirty="0">
              <a:solidFill>
                <a:schemeClr val="accent2">
                  <a:lumMod val="20000"/>
                  <a:lumOff val="80000"/>
                </a:schemeClr>
              </a:solidFill>
              <a:latin typeface="楷体_GB2312" pitchFamily="49" charset="-122"/>
              <a:ea typeface="楷体_GB2312" pitchFamily="49" charset="-122"/>
            </a:endParaRPr>
          </a:p>
        </p:txBody>
      </p:sp>
      <p:sp>
        <p:nvSpPr>
          <p:cNvPr id="46103" name="Text Box 23"/>
          <p:cNvSpPr txBox="1">
            <a:spLocks noChangeArrowheads="1"/>
          </p:cNvSpPr>
          <p:nvPr/>
        </p:nvSpPr>
        <p:spPr bwMode="gray">
          <a:xfrm>
            <a:off x="1131927" y="3814763"/>
            <a:ext cx="1107996" cy="369332"/>
          </a:xfrm>
          <a:prstGeom prst="rect">
            <a:avLst/>
          </a:prstGeom>
          <a:noFill/>
          <a:ln w="9525">
            <a:noFill/>
            <a:miter lim="800000"/>
          </a:ln>
          <a:effectLst/>
        </p:spPr>
        <p:txBody>
          <a:bodyPr wrap="none">
            <a:spAutoFit/>
          </a:bodyPr>
          <a:lstStyle/>
          <a:p>
            <a:pPr algn="ctr" eaLnBrk="0" hangingPunct="0"/>
            <a:r>
              <a:rPr lang="zh-CN" altLang="en-US" b="1" dirty="0">
                <a:solidFill>
                  <a:schemeClr val="accent2">
                    <a:lumMod val="20000"/>
                    <a:lumOff val="80000"/>
                  </a:schemeClr>
                </a:solidFill>
                <a:latin typeface="楷体_GB2312" pitchFamily="49" charset="-122"/>
                <a:ea typeface="楷体_GB2312" pitchFamily="49" charset="-122"/>
              </a:rPr>
              <a:t>对象指针</a:t>
            </a:r>
            <a:endParaRPr lang="en-US" altLang="zh-CN" b="1" dirty="0">
              <a:solidFill>
                <a:schemeClr val="accent2">
                  <a:lumMod val="20000"/>
                  <a:lumOff val="80000"/>
                </a:schemeClr>
              </a:solidFill>
              <a:latin typeface="楷体_GB2312" pitchFamily="49" charset="-122"/>
              <a:ea typeface="楷体_GB2312" pitchFamily="49" charset="-122"/>
            </a:endParaRPr>
          </a:p>
        </p:txBody>
      </p:sp>
      <p:sp>
        <p:nvSpPr>
          <p:cNvPr id="46104" name="Text Box 24"/>
          <p:cNvSpPr txBox="1">
            <a:spLocks noChangeArrowheads="1"/>
          </p:cNvSpPr>
          <p:nvPr/>
        </p:nvSpPr>
        <p:spPr bwMode="gray">
          <a:xfrm>
            <a:off x="6520845" y="2747963"/>
            <a:ext cx="1569661" cy="369332"/>
          </a:xfrm>
          <a:prstGeom prst="rect">
            <a:avLst/>
          </a:prstGeom>
          <a:noFill/>
          <a:ln w="9525">
            <a:noFill/>
            <a:miter lim="800000"/>
          </a:ln>
          <a:effectLst/>
        </p:spPr>
        <p:txBody>
          <a:bodyPr wrap="none">
            <a:spAutoFit/>
          </a:bodyPr>
          <a:lstStyle/>
          <a:p>
            <a:pPr algn="ctr" eaLnBrk="0" hangingPunct="0"/>
            <a:r>
              <a:rPr lang="zh-CN" altLang="en-US" b="1" dirty="0">
                <a:solidFill>
                  <a:srgbClr val="FFC000"/>
                </a:solidFill>
                <a:latin typeface="楷体_GB2312" pitchFamily="49" charset="-122"/>
                <a:ea typeface="楷体_GB2312" pitchFamily="49" charset="-122"/>
              </a:rPr>
              <a:t>默认构造函数</a:t>
            </a:r>
            <a:endParaRPr lang="en-US" altLang="zh-CN" b="1" dirty="0">
              <a:solidFill>
                <a:srgbClr val="FFC000"/>
              </a:solidFill>
              <a:latin typeface="楷体_GB2312" pitchFamily="49" charset="-122"/>
              <a:ea typeface="楷体_GB2312" pitchFamily="49" charset="-122"/>
            </a:endParaRPr>
          </a:p>
        </p:txBody>
      </p:sp>
      <p:sp>
        <p:nvSpPr>
          <p:cNvPr id="46105" name="Text Box 25"/>
          <p:cNvSpPr txBox="1">
            <a:spLocks noChangeArrowheads="1"/>
          </p:cNvSpPr>
          <p:nvPr/>
        </p:nvSpPr>
        <p:spPr bwMode="gray">
          <a:xfrm>
            <a:off x="6405428" y="3281363"/>
            <a:ext cx="1800494" cy="369332"/>
          </a:xfrm>
          <a:prstGeom prst="rect">
            <a:avLst/>
          </a:prstGeom>
          <a:noFill/>
          <a:ln w="9525">
            <a:noFill/>
            <a:miter lim="800000"/>
          </a:ln>
          <a:effectLst/>
        </p:spPr>
        <p:txBody>
          <a:bodyPr wrap="none">
            <a:spAutoFit/>
          </a:bodyPr>
          <a:lstStyle/>
          <a:p>
            <a:pPr algn="ctr" eaLnBrk="0" hangingPunct="0"/>
            <a:r>
              <a:rPr lang="zh-CN" altLang="en-US" b="1" dirty="0">
                <a:solidFill>
                  <a:srgbClr val="FFC000"/>
                </a:solidFill>
                <a:latin typeface="楷体_GB2312" pitchFamily="49" charset="-122"/>
                <a:ea typeface="楷体_GB2312" pitchFamily="49" charset="-122"/>
              </a:rPr>
              <a:t>自定义构造函数</a:t>
            </a:r>
            <a:endParaRPr lang="en-US" altLang="zh-CN" b="1" dirty="0">
              <a:solidFill>
                <a:srgbClr val="FFC000"/>
              </a:solidFill>
              <a:latin typeface="楷体_GB2312" pitchFamily="49" charset="-122"/>
              <a:ea typeface="楷体_GB2312" pitchFamily="49" charset="-122"/>
            </a:endParaRPr>
          </a:p>
        </p:txBody>
      </p:sp>
      <p:sp>
        <p:nvSpPr>
          <p:cNvPr id="46106" name="Text Box 26"/>
          <p:cNvSpPr txBox="1">
            <a:spLocks noChangeArrowheads="1"/>
          </p:cNvSpPr>
          <p:nvPr/>
        </p:nvSpPr>
        <p:spPr bwMode="gray">
          <a:xfrm>
            <a:off x="6520846" y="3814763"/>
            <a:ext cx="1569661" cy="369332"/>
          </a:xfrm>
          <a:prstGeom prst="rect">
            <a:avLst/>
          </a:prstGeom>
          <a:noFill/>
          <a:ln w="9525">
            <a:noFill/>
            <a:miter lim="800000"/>
          </a:ln>
          <a:effectLst/>
        </p:spPr>
        <p:txBody>
          <a:bodyPr wrap="none">
            <a:spAutoFit/>
          </a:bodyPr>
          <a:lstStyle/>
          <a:p>
            <a:pPr algn="ctr" eaLnBrk="0" hangingPunct="0"/>
            <a:r>
              <a:rPr lang="zh-CN" altLang="en-US" b="1" dirty="0">
                <a:solidFill>
                  <a:srgbClr val="FFC000"/>
                </a:solidFill>
                <a:latin typeface="楷体_GB2312" pitchFamily="49" charset="-122"/>
                <a:ea typeface="楷体_GB2312" pitchFamily="49" charset="-122"/>
              </a:rPr>
              <a:t>重载构造函数</a:t>
            </a:r>
            <a:endParaRPr lang="en-US" altLang="zh-CN" b="1" dirty="0">
              <a:solidFill>
                <a:srgbClr val="FFC000"/>
              </a:solidFill>
              <a:latin typeface="楷体_GB2312" pitchFamily="49" charset="-122"/>
              <a:ea typeface="楷体_GB2312" pitchFamily="49" charset="-122"/>
            </a:endParaRPr>
          </a:p>
        </p:txBody>
      </p:sp>
      <p:sp>
        <p:nvSpPr>
          <p:cNvPr id="27" name="矩形 2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28" name="矩形 2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29" name="矩形 2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30" name="矩形 2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31" name="矩形 3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32" name="矩形 3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33" name="矩形 3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35" name="矩形 34">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36" name="矩形 3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对象初始化的含义</a:t>
            </a:r>
            <a:endParaRPr lang="zh-CN" altLang="en-US" dirty="0"/>
          </a:p>
        </p:txBody>
      </p:sp>
      <p:sp>
        <p:nvSpPr>
          <p:cNvPr id="3" name="内容占位符 2"/>
          <p:cNvSpPr>
            <a:spLocks noGrp="1"/>
          </p:cNvSpPr>
          <p:nvPr>
            <p:ph idx="1"/>
          </p:nvPr>
        </p:nvSpPr>
        <p:spPr>
          <a:xfrm>
            <a:off x="457200" y="1928813"/>
            <a:ext cx="8579296" cy="4500562"/>
          </a:xfrm>
        </p:spPr>
        <p:txBody>
          <a:bodyPr/>
          <a:lstStyle/>
          <a:p>
            <a:r>
              <a:rPr lang="zh-CN" altLang="en-US" dirty="0"/>
              <a:t>对象在使用之前必须进行初始化</a:t>
            </a:r>
            <a:endParaRPr lang="en-US" altLang="zh-CN" dirty="0"/>
          </a:p>
          <a:p>
            <a:pPr lvl="1"/>
            <a:r>
              <a:rPr lang="zh-CN" altLang="en-US" dirty="0"/>
              <a:t>如果一个类的数据成员是公有的，那么其对象的初始化与一般变量，结构变量或变量数组的初始化没有什么区别。</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en-US" altLang="zh-CN" dirty="0">
              <a:solidFill>
                <a:srgbClr val="C00000"/>
              </a:solidFill>
            </a:endParaRPr>
          </a:p>
          <a:p>
            <a:pPr lvl="1"/>
            <a:endParaRPr lang="en-US" altLang="zh-CN" sz="2800" dirty="0">
              <a:solidFill>
                <a:srgbClr val="0000FF"/>
              </a:solidFill>
            </a:endParaRPr>
          </a:p>
          <a:p>
            <a:pPr lvl="1"/>
            <a:endParaRPr lang="en-US" altLang="zh-CN" dirty="0"/>
          </a:p>
          <a:p>
            <a:pPr lvl="1">
              <a:buNone/>
            </a:pPr>
            <a:endParaRPr lang="en-US" altLang="zh-CN" sz="2000" dirty="0">
              <a:solidFill>
                <a:srgbClr val="0000FF"/>
              </a:solidFill>
              <a:latin typeface="Courier New" panose="02070309020205020404" pitchFamily="49" charset="0"/>
              <a:cs typeface="Courier New" panose="02070309020205020404" pitchFamily="49" charset="0"/>
            </a:endParaRPr>
          </a:p>
          <a:p>
            <a:pPr lvl="1">
              <a:buNone/>
            </a:pPr>
            <a:endParaRPr lang="en-US" altLang="zh-CN" sz="2000" dirty="0">
              <a:solidFill>
                <a:schemeClr val="tx2"/>
              </a:solidFill>
              <a:latin typeface="Courier New" panose="02070309020205020404" pitchFamily="49" charset="0"/>
              <a:cs typeface="Courier New" panose="02070309020205020404" pitchFamily="49" charset="0"/>
            </a:endParaRPr>
          </a:p>
          <a:p>
            <a:pPr lvl="1">
              <a:buNone/>
            </a:pPr>
            <a:endParaRPr lang="en-US" altLang="zh-CN" sz="2000" dirty="0">
              <a:solidFill>
                <a:schemeClr val="tx2"/>
              </a:solidFill>
              <a:latin typeface="Courier New" panose="02070309020205020404" pitchFamily="49" charset="0"/>
              <a:cs typeface="Courier New" panose="02070309020205020404" pitchFamily="49" charset="0"/>
            </a:endParaRPr>
          </a:p>
          <a:p>
            <a:pPr lvl="1">
              <a:buNone/>
            </a:pPr>
            <a:r>
              <a:rPr lang="en-US" altLang="zh-CN" sz="2000" b="1" dirty="0">
                <a:latin typeface="Courier New" panose="02070309020205020404" pitchFamily="49" charset="0"/>
                <a:cs typeface="Courier New" panose="02070309020205020404" pitchFamily="49" charset="0"/>
              </a:rPr>
              <a:t>person p1={"Zhang Hua",23,{2475096, "</a:t>
            </a:r>
            <a:r>
              <a:rPr lang="en-US" altLang="zh-CN" sz="2000" b="1" dirty="0" err="1">
                <a:latin typeface="Courier New" panose="02070309020205020404" pitchFamily="49" charset="0"/>
                <a:cs typeface="Courier New" panose="02070309020205020404" pitchFamily="49" charset="0"/>
              </a:rPr>
              <a:t>NanKai</a:t>
            </a:r>
            <a:r>
              <a:rPr lang="en-US" altLang="zh-CN" sz="2000" b="1" dirty="0">
                <a:latin typeface="Courier New" panose="02070309020205020404" pitchFamily="49" charset="0"/>
                <a:cs typeface="Courier New" panose="02070309020205020404" pitchFamily="49" charset="0"/>
              </a:rPr>
              <a:t> University"}}; </a:t>
            </a:r>
            <a:endParaRPr lang="zh-CN" altLang="en-US" sz="2000" b="1" dirty="0">
              <a:latin typeface="Courier New" panose="02070309020205020404" pitchFamily="49" charset="0"/>
              <a:cs typeface="Courier New" panose="02070309020205020404" pitchFamily="49" charset="0"/>
            </a:endParaRPr>
          </a:p>
        </p:txBody>
      </p:sp>
      <p:sp>
        <p:nvSpPr>
          <p:cNvPr id="6" name="TextBox 5"/>
          <p:cNvSpPr txBox="1"/>
          <p:nvPr/>
        </p:nvSpPr>
        <p:spPr>
          <a:xfrm>
            <a:off x="2339752" y="3573016"/>
            <a:ext cx="3000396" cy="1631216"/>
          </a:xfrm>
          <a:prstGeom prst="rect">
            <a:avLst/>
          </a:prstGeom>
          <a:noFill/>
        </p:spPr>
        <p:txBody>
          <a:bodyPr wrap="square" rtlCol="0">
            <a:spAutoFit/>
          </a:bodyPr>
          <a:lstStyle/>
          <a:p>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address{</a:t>
            </a:r>
            <a:endParaRPr lang="en-US" altLang="zh-CN" sz="2000" b="1" dirty="0">
              <a:latin typeface="Courier New" panose="02070309020205020404" pitchFamily="49" charset="0"/>
              <a:cs typeface="Courier New" panose="02070309020205020404" pitchFamily="49" charset="0"/>
            </a:endParaRPr>
          </a:p>
          <a:p>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long</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telenum</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char</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addr</a:t>
            </a:r>
            <a:r>
              <a:rPr lang="en-US" altLang="zh-CN" sz="2000" b="1" dirty="0">
                <a:latin typeface="Courier New" panose="02070309020205020404" pitchFamily="49" charset="0"/>
                <a:cs typeface="Courier New" panose="02070309020205020404" pitchFamily="49" charset="0"/>
              </a:rPr>
              <a:t>[30];</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7" name="TextBox 6"/>
          <p:cNvSpPr txBox="1"/>
          <p:nvPr/>
        </p:nvSpPr>
        <p:spPr>
          <a:xfrm>
            <a:off x="5410576" y="3448239"/>
            <a:ext cx="3286148" cy="1938992"/>
          </a:xfrm>
          <a:prstGeom prst="rect">
            <a:avLst/>
          </a:prstGeom>
          <a:noFill/>
        </p:spPr>
        <p:txBody>
          <a:bodyPr wrap="square" rtlCol="0">
            <a:spAutoFit/>
          </a:bodyPr>
          <a:lstStyle/>
          <a:p>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person{</a:t>
            </a:r>
            <a:endParaRPr lang="en-US" altLang="zh-CN" sz="2000" b="1" dirty="0">
              <a:latin typeface="Courier New" panose="02070309020205020404" pitchFamily="49" charset="0"/>
              <a:cs typeface="Courier New" panose="02070309020205020404" pitchFamily="49" charset="0"/>
            </a:endParaRPr>
          </a:p>
          <a:p>
            <a:r>
              <a:rPr lang="en-US" altLang="zh-CN" sz="2000" b="1" dirty="0">
                <a:solidFill>
                  <a:srgbClr val="0000FF"/>
                </a:solidFill>
                <a:latin typeface="Courier New" panose="02070309020205020404" pitchFamily="49" charset="0"/>
                <a:cs typeface="Courier New" panose="02070309020205020404" pitchFamily="49" charset="0"/>
              </a:rPr>
              <a:t>  public</a:t>
            </a:r>
            <a:r>
              <a:rPr lang="en-US" altLang="zh-CN" sz="2000" b="1" dirty="0">
                <a:solidFill>
                  <a:schemeClr val="tx2"/>
                </a:solidFill>
                <a:latin typeface="Courier New" panose="02070309020205020404" pitchFamily="49" charset="0"/>
                <a:cs typeface="Courier New" panose="02070309020205020404" pitchFamily="49" charset="0"/>
              </a:rPr>
              <a:t>:</a:t>
            </a:r>
            <a:endParaRPr lang="en-US" altLang="zh-CN" sz="2000" b="1" dirty="0">
              <a:solidFill>
                <a:schemeClr val="tx2"/>
              </a:solidFill>
              <a:latin typeface="Courier New" panose="02070309020205020404" pitchFamily="49" charset="0"/>
              <a:cs typeface="Courier New" panose="02070309020205020404" pitchFamily="49" charset="0"/>
            </a:endParaRPr>
          </a:p>
          <a:p>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char</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name[15];</a:t>
            </a:r>
            <a:endParaRPr lang="en-US" altLang="zh-CN" sz="2000" b="1" dirty="0">
              <a:latin typeface="Courier New" panose="02070309020205020404" pitchFamily="49" charset="0"/>
              <a:cs typeface="Courier New" panose="02070309020205020404" pitchFamily="49" charset="0"/>
            </a:endParaRPr>
          </a:p>
          <a:p>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age;</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    address </a:t>
            </a:r>
            <a:r>
              <a:rPr lang="en-US" altLang="zh-CN" sz="2000" b="1" dirty="0" err="1">
                <a:latin typeface="Courier New" panose="02070309020205020404" pitchFamily="49" charset="0"/>
                <a:cs typeface="Courier New" panose="02070309020205020404" pitchFamily="49" charset="0"/>
              </a:rPr>
              <a:t>paddr</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8" name="矩形 7">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6" name="矩形 15">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7" name="矩形 1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3"/>
          <p:cNvSpPr>
            <a:spLocks noChangeArrowheads="1"/>
          </p:cNvSpPr>
          <p:nvPr/>
        </p:nvSpPr>
        <p:spPr bwMode="auto">
          <a:xfrm>
            <a:off x="5562600" y="3276600"/>
            <a:ext cx="2286000" cy="2667000"/>
          </a:xfrm>
          <a:prstGeom prst="roundRect">
            <a:avLst>
              <a:gd name="adj" fmla="val 16667"/>
            </a:avLst>
          </a:prstGeom>
          <a:noFill/>
          <a:ln w="38100">
            <a:solidFill>
              <a:schemeClr val="tx1"/>
            </a:solidFill>
            <a:round/>
          </a:ln>
          <a:effectLst/>
        </p:spPr>
        <p:txBody>
          <a:bodyPr wrap="none" anchor="ctr"/>
          <a:lstStyle/>
          <a:p>
            <a:pPr algn="ctr" eaLnBrk="0" hangingPunct="0"/>
            <a:endParaRPr lang="zh-CN" altLang="zh-CN">
              <a:latin typeface="Verdana" panose="020B0604030504040204" pitchFamily="34" charset="0"/>
            </a:endParaRPr>
          </a:p>
        </p:txBody>
      </p:sp>
      <p:sp>
        <p:nvSpPr>
          <p:cNvPr id="43012" name="Text Box 4"/>
          <p:cNvSpPr txBox="1">
            <a:spLocks noChangeArrowheads="1"/>
          </p:cNvSpPr>
          <p:nvPr/>
        </p:nvSpPr>
        <p:spPr bwMode="auto">
          <a:xfrm>
            <a:off x="5715000" y="3471863"/>
            <a:ext cx="2071710" cy="1692771"/>
          </a:xfrm>
          <a:prstGeom prst="rect">
            <a:avLst/>
          </a:prstGeom>
          <a:noFill/>
          <a:ln w="9525">
            <a:noFill/>
            <a:miter lim="800000"/>
          </a:ln>
          <a:effectLst/>
        </p:spPr>
        <p:txBody>
          <a:bodyPr wrap="square">
            <a:spAutoFit/>
          </a:bodyPr>
          <a:lstStyle/>
          <a:p>
            <a:pPr eaLnBrk="0" hangingPunct="0"/>
            <a:r>
              <a:rPr lang="zh-CN" altLang="en-US" sz="2400" b="1" dirty="0">
                <a:solidFill>
                  <a:srgbClr val="0000FF"/>
                </a:solidFill>
                <a:latin typeface="楷体_GB2312" pitchFamily="49" charset="-122"/>
                <a:ea typeface="楷体_GB2312" pitchFamily="49" charset="-122"/>
              </a:rPr>
              <a:t>使用构造函数</a:t>
            </a:r>
            <a:endParaRPr lang="en-US" altLang="zh-CN" sz="2400" b="1" dirty="0">
              <a:solidFill>
                <a:srgbClr val="0000FF"/>
              </a:solidFill>
              <a:latin typeface="楷体_GB2312" pitchFamily="49" charset="-122"/>
              <a:ea typeface="楷体_GB2312" pitchFamily="49" charset="-122"/>
            </a:endParaRPr>
          </a:p>
          <a:p>
            <a:pPr eaLnBrk="0" hangingPunct="0">
              <a:buFont typeface="Wingdings" panose="05000000000000000000" pitchFamily="2" charset="2"/>
              <a:buChar char="Ø"/>
            </a:pPr>
            <a:r>
              <a:rPr lang="zh-CN" altLang="en-US" sz="2000" b="1" dirty="0">
                <a:solidFill>
                  <a:srgbClr val="002060"/>
                </a:solidFill>
                <a:latin typeface="楷体_GB2312" pitchFamily="49" charset="-122"/>
                <a:ea typeface="楷体_GB2312" pitchFamily="49" charset="-122"/>
              </a:rPr>
              <a:t>默认构造函数</a:t>
            </a:r>
            <a:endParaRPr lang="en-US" altLang="zh-CN" sz="2000" b="1" dirty="0">
              <a:solidFill>
                <a:srgbClr val="002060"/>
              </a:solidFill>
              <a:latin typeface="楷体_GB2312" pitchFamily="49" charset="-122"/>
              <a:ea typeface="楷体_GB2312" pitchFamily="49" charset="-122"/>
            </a:endParaRPr>
          </a:p>
          <a:p>
            <a:pPr eaLnBrk="0" hangingPunct="0">
              <a:buFont typeface="Wingdings" panose="05000000000000000000" pitchFamily="2" charset="2"/>
              <a:buChar char="Ø"/>
            </a:pPr>
            <a:r>
              <a:rPr lang="zh-CN" altLang="en-US" sz="2000" b="1" dirty="0">
                <a:solidFill>
                  <a:srgbClr val="002060"/>
                </a:solidFill>
                <a:latin typeface="楷体_GB2312" pitchFamily="49" charset="-122"/>
                <a:ea typeface="楷体_GB2312" pitchFamily="49" charset="-122"/>
              </a:rPr>
              <a:t>自定义构造函</a:t>
            </a:r>
            <a:r>
              <a:rPr lang="en-US" altLang="zh-CN" sz="2000" b="1" dirty="0">
                <a:solidFill>
                  <a:srgbClr val="002060"/>
                </a:solidFill>
                <a:latin typeface="楷体_GB2312" pitchFamily="49" charset="-122"/>
                <a:ea typeface="楷体_GB2312" pitchFamily="49" charset="-122"/>
              </a:rPr>
              <a:t>   </a:t>
            </a:r>
            <a:r>
              <a:rPr lang="zh-CN" altLang="en-US" sz="2000" b="1" dirty="0">
                <a:solidFill>
                  <a:srgbClr val="002060"/>
                </a:solidFill>
                <a:latin typeface="楷体_GB2312" pitchFamily="49" charset="-122"/>
                <a:ea typeface="楷体_GB2312" pitchFamily="49" charset="-122"/>
              </a:rPr>
              <a:t>数</a:t>
            </a:r>
            <a:endParaRPr lang="en-US" altLang="zh-CN" sz="2000" b="1" dirty="0">
              <a:solidFill>
                <a:srgbClr val="002060"/>
              </a:solidFill>
              <a:latin typeface="楷体_GB2312" pitchFamily="49" charset="-122"/>
              <a:ea typeface="楷体_GB2312" pitchFamily="49" charset="-122"/>
            </a:endParaRPr>
          </a:p>
          <a:p>
            <a:pPr eaLnBrk="0" hangingPunct="0">
              <a:buFont typeface="Wingdings" panose="05000000000000000000" pitchFamily="2" charset="2"/>
              <a:buChar char="Ø"/>
            </a:pPr>
            <a:r>
              <a:rPr lang="zh-CN" altLang="en-US" sz="2000" b="1" dirty="0">
                <a:solidFill>
                  <a:srgbClr val="002060"/>
                </a:solidFill>
                <a:latin typeface="楷体_GB2312" pitchFamily="49" charset="-122"/>
                <a:ea typeface="楷体_GB2312" pitchFamily="49" charset="-122"/>
              </a:rPr>
              <a:t>重载构造函数</a:t>
            </a:r>
            <a:endParaRPr lang="en-US" altLang="zh-CN" sz="2000" b="1" dirty="0">
              <a:solidFill>
                <a:srgbClr val="002060"/>
              </a:solidFill>
              <a:latin typeface="楷体_GB2312" pitchFamily="49" charset="-122"/>
              <a:ea typeface="楷体_GB2312" pitchFamily="49" charset="-122"/>
            </a:endParaRPr>
          </a:p>
        </p:txBody>
      </p:sp>
      <p:sp>
        <p:nvSpPr>
          <p:cNvPr id="43013" name="AutoShape 5"/>
          <p:cNvSpPr>
            <a:spLocks noChangeArrowheads="1"/>
          </p:cNvSpPr>
          <p:nvPr/>
        </p:nvSpPr>
        <p:spPr bwMode="auto">
          <a:xfrm>
            <a:off x="1143000" y="3276600"/>
            <a:ext cx="2286000" cy="2667000"/>
          </a:xfrm>
          <a:prstGeom prst="roundRect">
            <a:avLst>
              <a:gd name="adj" fmla="val 16667"/>
            </a:avLst>
          </a:prstGeom>
          <a:noFill/>
          <a:ln w="38100">
            <a:solidFill>
              <a:schemeClr val="tx1"/>
            </a:solidFill>
            <a:round/>
          </a:ln>
          <a:effectLst/>
        </p:spPr>
        <p:txBody>
          <a:bodyPr wrap="none" anchor="ctr"/>
          <a:lstStyle/>
          <a:p>
            <a:pPr algn="ctr" eaLnBrk="0" hangingPunct="0"/>
            <a:endParaRPr lang="zh-CN" altLang="zh-CN">
              <a:latin typeface="Verdana" panose="020B0604030504040204" pitchFamily="34" charset="0"/>
            </a:endParaRPr>
          </a:p>
        </p:txBody>
      </p:sp>
      <p:sp>
        <p:nvSpPr>
          <p:cNvPr id="43014" name="Text Box 6"/>
          <p:cNvSpPr txBox="1">
            <a:spLocks noChangeArrowheads="1"/>
          </p:cNvSpPr>
          <p:nvPr/>
        </p:nvSpPr>
        <p:spPr bwMode="auto">
          <a:xfrm>
            <a:off x="1238250" y="3476625"/>
            <a:ext cx="2038350" cy="2000548"/>
          </a:xfrm>
          <a:prstGeom prst="rect">
            <a:avLst/>
          </a:prstGeom>
          <a:noFill/>
          <a:ln w="9525">
            <a:noFill/>
            <a:miter lim="800000"/>
          </a:ln>
          <a:effectLst/>
        </p:spPr>
        <p:txBody>
          <a:bodyPr>
            <a:spAutoFit/>
          </a:bodyPr>
          <a:lstStyle/>
          <a:p>
            <a:pPr eaLnBrk="0" hangingPunct="0"/>
            <a:r>
              <a:rPr lang="zh-CN" altLang="en-US" sz="2400" b="1" dirty="0">
                <a:solidFill>
                  <a:srgbClr val="0000FF"/>
                </a:solidFill>
                <a:latin typeface="楷体_GB2312" pitchFamily="49" charset="-122"/>
                <a:ea typeface="楷体_GB2312" pitchFamily="49" charset="-122"/>
              </a:rPr>
              <a:t>直接初始化</a:t>
            </a:r>
            <a:endParaRPr lang="en-US" altLang="zh-CN" sz="2400" b="1" dirty="0">
              <a:solidFill>
                <a:srgbClr val="0000FF"/>
              </a:solidFill>
              <a:latin typeface="楷体_GB2312" pitchFamily="49" charset="-122"/>
              <a:ea typeface="楷体_GB2312" pitchFamily="49" charset="-122"/>
            </a:endParaRPr>
          </a:p>
          <a:p>
            <a:pPr eaLnBrk="0" hangingPunct="0">
              <a:buFont typeface="Wingdings" panose="05000000000000000000" pitchFamily="2" charset="2"/>
              <a:buChar char="Ø"/>
            </a:pPr>
            <a:r>
              <a:rPr lang="zh-CN" altLang="en-US" sz="2000" b="1" dirty="0">
                <a:solidFill>
                  <a:srgbClr val="002060"/>
                </a:solidFill>
                <a:latin typeface="楷体_GB2312" pitchFamily="49" charset="-122"/>
                <a:ea typeface="楷体_GB2312" pitchFamily="49" charset="-122"/>
              </a:rPr>
              <a:t>采用初始化列表的方式，类似于对数组、结构类型变量进行初始化的方法</a:t>
            </a:r>
            <a:endParaRPr lang="en-US" altLang="zh-CN" sz="2000" b="1" dirty="0">
              <a:solidFill>
                <a:srgbClr val="002060"/>
              </a:solidFill>
              <a:latin typeface="楷体_GB2312" pitchFamily="49" charset="-122"/>
              <a:ea typeface="楷体_GB2312" pitchFamily="49" charset="-122"/>
            </a:endParaRPr>
          </a:p>
        </p:txBody>
      </p:sp>
      <p:sp>
        <p:nvSpPr>
          <p:cNvPr id="43016" name="Freeform 8"/>
          <p:cNvSpPr/>
          <p:nvPr/>
        </p:nvSpPr>
        <p:spPr bwMode="gray">
          <a:xfrm>
            <a:off x="3222625" y="31797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ln>
        </p:spPr>
        <p:txBody>
          <a:bodyPr/>
          <a:lstStyle/>
          <a:p>
            <a:endParaRPr lang="zh-CN" altLang="en-US"/>
          </a:p>
        </p:txBody>
      </p:sp>
      <p:sp>
        <p:nvSpPr>
          <p:cNvPr id="43017" name="AutoShape 9"/>
          <p:cNvSpPr>
            <a:spLocks noChangeAspect="1" noChangeArrowheads="1" noTextEdit="1"/>
          </p:cNvSpPr>
          <p:nvPr/>
        </p:nvSpPr>
        <p:spPr bwMode="gray">
          <a:xfrm flipH="1">
            <a:off x="4868863" y="3176588"/>
            <a:ext cx="909637" cy="1244600"/>
          </a:xfrm>
          <a:prstGeom prst="rect">
            <a:avLst/>
          </a:prstGeom>
          <a:noFill/>
          <a:ln w="9525">
            <a:noFill/>
            <a:miter lim="800000"/>
          </a:ln>
        </p:spPr>
        <p:txBody>
          <a:bodyPr/>
          <a:lstStyle/>
          <a:p>
            <a:endParaRPr lang="zh-CN" altLang="en-US"/>
          </a:p>
        </p:txBody>
      </p:sp>
      <p:sp>
        <p:nvSpPr>
          <p:cNvPr id="43018" name="Freeform 10"/>
          <p:cNvSpPr/>
          <p:nvPr/>
        </p:nvSpPr>
        <p:spPr bwMode="gray">
          <a:xfrm flipH="1">
            <a:off x="4875213" y="31797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ln>
        </p:spPr>
        <p:txBody>
          <a:bodyPr/>
          <a:lstStyle/>
          <a:p>
            <a:endParaRPr lang="zh-CN" altLang="en-US"/>
          </a:p>
        </p:txBody>
      </p:sp>
      <p:grpSp>
        <p:nvGrpSpPr>
          <p:cNvPr id="2" name="Group 11"/>
          <p:cNvGrpSpPr/>
          <p:nvPr/>
        </p:nvGrpSpPr>
        <p:grpSpPr bwMode="auto">
          <a:xfrm>
            <a:off x="2699792" y="1240979"/>
            <a:ext cx="3540224" cy="1885603"/>
            <a:chOff x="1997" y="1314"/>
            <a:chExt cx="1889" cy="1009"/>
          </a:xfrm>
        </p:grpSpPr>
        <p:grpSp>
          <p:nvGrpSpPr>
            <p:cNvPr id="3" name="Group 12"/>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ln>
              <a:effectLst/>
            </p:spPr>
            <p:txBody>
              <a:bodyPr wrap="none" anchor="ctr"/>
              <a:lstStyle/>
              <a:p>
                <a:endParaRPr lang="zh-CN" altLang="en-US"/>
              </a:p>
            </p:txBody>
          </p:sp>
          <p:sp>
            <p:nvSpPr>
              <p:cNvPr id="43022"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ln>
              <a:effectLst/>
            </p:spPr>
            <p:txBody>
              <a:bodyPr wrap="none" anchor="ctr"/>
              <a:lstStyle/>
              <a:p>
                <a:endParaRPr lang="zh-CN" altLang="en-US"/>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ln>
            <a:effectLst/>
          </p:spPr>
          <p:txBody>
            <a:bodyPr vert="eaVert" wrap="none" anchor="ctr"/>
            <a:lstStyle/>
            <a:p>
              <a:endParaRPr lang="zh-CN" altLang="en-US"/>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ln>
            <a:effectLst/>
          </p:spPr>
          <p:txBody>
            <a:bodyPr vert="eaVert" wrap="none" anchor="ctr"/>
            <a:lstStyle/>
            <a:p>
              <a:endParaRPr lang="zh-CN" altLang="en-US"/>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ln>
            <a:effectLst/>
          </p:spPr>
          <p:txBody>
            <a:bodyPr vert="eaVert" wrap="none" anchor="ctr"/>
            <a:lstStyle/>
            <a:p>
              <a:endParaRPr lang="zh-CN" altLang="en-US"/>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ln>
            <a:effectLst/>
          </p:spPr>
          <p:txBody>
            <a:bodyPr vert="eaVert" wrap="none" anchor="ctr"/>
            <a:lstStyle/>
            <a:p>
              <a:endParaRPr lang="zh-CN" altLang="en-US"/>
            </a:p>
          </p:txBody>
        </p:sp>
      </p:grpSp>
      <p:sp>
        <p:nvSpPr>
          <p:cNvPr id="43027" name="Text Box 19"/>
          <p:cNvSpPr txBox="1">
            <a:spLocks noChangeArrowheads="1"/>
          </p:cNvSpPr>
          <p:nvPr/>
        </p:nvSpPr>
        <p:spPr bwMode="auto">
          <a:xfrm>
            <a:off x="3030092" y="1424401"/>
            <a:ext cx="2649778" cy="1077218"/>
          </a:xfrm>
          <a:prstGeom prst="rect">
            <a:avLst/>
          </a:prstGeom>
          <a:noFill/>
          <a:ln w="9525" algn="ctr">
            <a:noFill/>
            <a:miter lim="800000"/>
          </a:ln>
          <a:effectLst/>
        </p:spPr>
        <p:txBody>
          <a:bodyPr wrap="square">
            <a:spAutoFit/>
          </a:bodyPr>
          <a:lstStyle/>
          <a:p>
            <a:pPr algn="ctr" eaLnBrk="0" hangingPunct="0"/>
            <a:r>
              <a:rPr lang="zh-CN" altLang="en-US" sz="3200" b="1" dirty="0">
                <a:solidFill>
                  <a:schemeClr val="bg1"/>
                </a:solidFill>
                <a:latin typeface="楷体_GB2312" pitchFamily="49" charset="-122"/>
                <a:ea typeface="楷体_GB2312" pitchFamily="49" charset="-122"/>
              </a:rPr>
              <a:t>对象初始化</a:t>
            </a:r>
            <a:endParaRPr lang="en-US" altLang="zh-CN" sz="3200" b="1" dirty="0">
              <a:solidFill>
                <a:schemeClr val="bg1"/>
              </a:solidFill>
              <a:latin typeface="楷体_GB2312" pitchFamily="49" charset="-122"/>
              <a:ea typeface="楷体_GB2312" pitchFamily="49" charset="-122"/>
            </a:endParaRPr>
          </a:p>
          <a:p>
            <a:pPr algn="ctr" eaLnBrk="0" hangingPunct="0"/>
            <a:r>
              <a:rPr lang="zh-CN" altLang="en-US" sz="3200" b="1" dirty="0">
                <a:solidFill>
                  <a:schemeClr val="bg1"/>
                </a:solidFill>
                <a:latin typeface="楷体_GB2312" pitchFamily="49" charset="-122"/>
                <a:ea typeface="楷体_GB2312" pitchFamily="49" charset="-122"/>
              </a:rPr>
              <a:t>的方式</a:t>
            </a:r>
            <a:endParaRPr lang="en-US" altLang="zh-CN" sz="3200" dirty="0">
              <a:solidFill>
                <a:schemeClr val="bg1"/>
              </a:solidFill>
              <a:latin typeface="楷体_GB2312" pitchFamily="49" charset="-122"/>
              <a:ea typeface="楷体_GB2312" pitchFamily="49" charset="-122"/>
            </a:endParaRPr>
          </a:p>
        </p:txBody>
      </p:sp>
      <p:sp>
        <p:nvSpPr>
          <p:cNvPr id="18" name="矩形 17">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9" name="矩形 18">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20" name="矩形 1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21" name="矩形 2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22" name="矩形 2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3" name="矩形 2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4" name="矩形 2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6" name="矩形 25">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27" name="矩形 2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a:t>
            </a:r>
            <a:endParaRPr lang="zh-CN" altLang="en-US" dirty="0"/>
          </a:p>
        </p:txBody>
      </p:sp>
      <p:sp>
        <p:nvSpPr>
          <p:cNvPr id="3" name="内容占位符 2"/>
          <p:cNvSpPr>
            <a:spLocks noGrp="1"/>
          </p:cNvSpPr>
          <p:nvPr>
            <p:ph idx="1"/>
          </p:nvPr>
        </p:nvSpPr>
        <p:spPr/>
        <p:txBody>
          <a:bodyPr/>
          <a:lstStyle/>
          <a:p>
            <a:r>
              <a:rPr lang="zh-CN" altLang="en-US" dirty="0"/>
              <a:t>用来对类对象进行初始化</a:t>
            </a:r>
            <a:endParaRPr lang="en-US" altLang="zh-CN" dirty="0"/>
          </a:p>
          <a:p>
            <a:r>
              <a:rPr lang="zh-CN" altLang="en-US" dirty="0"/>
              <a:t>函数名与类名相同，无函数返回类型说明。</a:t>
            </a:r>
            <a:endParaRPr lang="en-US" altLang="zh-CN" dirty="0"/>
          </a:p>
          <a:p>
            <a:r>
              <a:rPr lang="zh-CN" altLang="en-US" dirty="0"/>
              <a:t>可有多个构造函数（即构造函数可以重载，各自的参数表不相同）</a:t>
            </a:r>
            <a:endParaRPr lang="en-US" altLang="zh-CN" dirty="0"/>
          </a:p>
          <a:p>
            <a:r>
              <a:rPr lang="zh-CN" altLang="en-US" dirty="0"/>
              <a:t>若某个类定义中没有给出任一个显式的构造函数的话，则系统自动给出一个缺省的（隐式的）如下形式的构造函数：</a:t>
            </a:r>
            <a:endParaRPr lang="en-US" altLang="zh-CN" dirty="0"/>
          </a:p>
          <a:p>
            <a:pPr lvl="1" algn="ctr">
              <a:buNone/>
            </a:pPr>
            <a:r>
              <a:rPr lang="zh-CN" altLang="en-US" b="1" dirty="0">
                <a:latin typeface="Courier New" panose="02070309020205020404" pitchFamily="49" charset="0"/>
                <a:cs typeface="Courier New" panose="02070309020205020404" pitchFamily="49" charset="0"/>
              </a:rPr>
              <a:t>&lt;类名&gt;(</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lvl="1">
              <a:lnSpc>
                <a:spcPct val="85000"/>
              </a:lnSpc>
            </a:pPr>
            <a:r>
              <a:rPr lang="zh-CN" altLang="en-US" dirty="0"/>
              <a:t>此函数无参，且什么事情也不做</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默认构造函数</a:t>
            </a:r>
            <a:endParaRPr lang="zh-CN" altLang="en-US" dirty="0"/>
          </a:p>
        </p:txBody>
      </p:sp>
      <p:sp>
        <p:nvSpPr>
          <p:cNvPr id="3" name="内容占位符 2"/>
          <p:cNvSpPr>
            <a:spLocks noGrp="1"/>
          </p:cNvSpPr>
          <p:nvPr>
            <p:ph idx="1"/>
          </p:nvPr>
        </p:nvSpPr>
        <p:spPr/>
        <p:txBody>
          <a:bodyPr/>
          <a:lstStyle/>
          <a:p>
            <a:pPr lvl="1" algn="ctr">
              <a:buNone/>
            </a:pPr>
            <a:r>
              <a:rPr lang="zh-CN" altLang="en-US" sz="2800" b="1" dirty="0">
                <a:latin typeface="Courier New" panose="02070309020205020404" pitchFamily="49" charset="0"/>
                <a:cs typeface="Courier New" panose="02070309020205020404" pitchFamily="49" charset="0"/>
              </a:rPr>
              <a:t>&lt;类名&gt;(</a:t>
            </a:r>
            <a:r>
              <a:rPr lang="en-US" altLang="zh-CN" sz="2800" b="1" dirty="0">
                <a:latin typeface="Courier New" panose="02070309020205020404" pitchFamily="49" charset="0"/>
                <a:cs typeface="Courier New" panose="02070309020205020404" pitchFamily="49" charset="0"/>
              </a:rPr>
              <a:t>){}</a:t>
            </a:r>
            <a:endParaRPr lang="en-US" altLang="zh-CN" sz="2800" b="1" dirty="0">
              <a:latin typeface="Courier New" panose="02070309020205020404" pitchFamily="49" charset="0"/>
              <a:cs typeface="Courier New" panose="02070309020205020404" pitchFamily="49" charset="0"/>
            </a:endParaRPr>
          </a:p>
          <a:p>
            <a:pPr lvl="1"/>
            <a:r>
              <a:rPr lang="zh-CN" altLang="en-US" dirty="0"/>
              <a:t>不在类定义中进行说明，也不给出函数的定义</a:t>
            </a:r>
            <a:endParaRPr lang="en-US" altLang="zh-CN" dirty="0"/>
          </a:p>
          <a:p>
            <a:pPr lvl="1"/>
            <a:r>
              <a:rPr lang="zh-CN" altLang="en-US" dirty="0"/>
              <a:t>当类定义中不包含显式的构造函数时，由系统自动给出，并在说明类对象时自动调用</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solidFill>
                  <a:srgbClr val="C00000"/>
                </a:solidFill>
              </a:rPr>
              <a:t>类</a:t>
            </a:r>
            <a:r>
              <a:rPr lang="en-US" altLang="zh-CN" dirty="0">
                <a:solidFill>
                  <a:srgbClr val="C00000"/>
                </a:solidFill>
              </a:rPr>
              <a:t>address</a:t>
            </a:r>
            <a:r>
              <a:rPr lang="zh-CN" altLang="en-US" dirty="0">
                <a:solidFill>
                  <a:srgbClr val="C00000"/>
                </a:solidFill>
              </a:rPr>
              <a:t>的定义：</a:t>
            </a:r>
            <a:endParaRPr lang="en-US" altLang="zh-CN" dirty="0">
              <a:solidFill>
                <a:srgbClr val="C00000"/>
              </a:solidFill>
            </a:endParaRPr>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r>
              <a:rPr lang="zh-CN" altLang="en-US" dirty="0"/>
              <a:t>初始化时，使用默认的构造函数</a:t>
            </a:r>
            <a:endParaRPr lang="zh-CN" altLang="en-US" dirty="0"/>
          </a:p>
        </p:txBody>
      </p:sp>
      <p:sp>
        <p:nvSpPr>
          <p:cNvPr id="6" name="TextBox 5"/>
          <p:cNvSpPr txBox="1"/>
          <p:nvPr/>
        </p:nvSpPr>
        <p:spPr>
          <a:xfrm>
            <a:off x="2555776" y="4005064"/>
            <a:ext cx="4929222" cy="1938992"/>
          </a:xfrm>
          <a:prstGeom prst="rect">
            <a:avLst/>
          </a:prstGeom>
          <a:noFill/>
        </p:spPr>
        <p:txBody>
          <a:bodyPr wrap="square" rtlCol="0">
            <a:spAutoFit/>
          </a:bodyPr>
          <a:lstStyle/>
          <a:p>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address{</a:t>
            </a:r>
            <a:endParaRPr lang="en-US" altLang="zh-CN" sz="2400" b="1" dirty="0">
              <a:latin typeface="Courier New" panose="02070309020205020404" pitchFamily="49" charset="0"/>
              <a:cs typeface="Courier New" panose="02070309020205020404" pitchFamily="49" charset="0"/>
            </a:endParaRPr>
          </a:p>
          <a:p>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solidFill>
                  <a:schemeClr val="tx2"/>
                </a:solidFill>
                <a:latin typeface="Courier New" panose="02070309020205020404" pitchFamily="49" charset="0"/>
                <a:cs typeface="Courier New" panose="02070309020205020404" pitchFamily="49" charset="0"/>
              </a:rPr>
              <a:t>:</a:t>
            </a:r>
            <a:endParaRPr lang="en-US" altLang="zh-CN" sz="2400" b="1" dirty="0">
              <a:solidFill>
                <a:schemeClr val="tx2"/>
              </a:solidFill>
              <a:latin typeface="Courier New" panose="02070309020205020404" pitchFamily="49" charset="0"/>
              <a:cs typeface="Courier New" panose="02070309020205020404" pitchFamily="49" charset="0"/>
            </a:endParaRPr>
          </a:p>
          <a:p>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long</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telenum</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addr</a:t>
            </a:r>
            <a:r>
              <a:rPr lang="en-US" altLang="zh-CN" sz="2400" b="1" dirty="0">
                <a:latin typeface="Courier New" panose="02070309020205020404" pitchFamily="49" charset="0"/>
                <a:cs typeface="Courier New" panose="02070309020205020404" pitchFamily="49" charset="0"/>
              </a:rPr>
              <a:t>[30];</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5" name="矩形 4">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自定义构造函数</a:t>
            </a:r>
            <a:endParaRPr lang="zh-CN" altLang="en-US" dirty="0"/>
          </a:p>
        </p:txBody>
      </p:sp>
      <p:sp>
        <p:nvSpPr>
          <p:cNvPr id="3" name="内容占位符 2"/>
          <p:cNvSpPr>
            <a:spLocks noGrp="1"/>
          </p:cNvSpPr>
          <p:nvPr>
            <p:ph idx="1"/>
          </p:nvPr>
        </p:nvSpPr>
        <p:spPr>
          <a:xfrm>
            <a:off x="457200" y="1714500"/>
            <a:ext cx="8153400" cy="4929210"/>
          </a:xfrm>
        </p:spPr>
        <p:txBody>
          <a:bodyPr/>
          <a:lstStyle/>
          <a:p>
            <a:r>
              <a:rPr lang="zh-CN" altLang="en-US" dirty="0"/>
              <a:t>必须在类定义内进行说明，在类定义内或外给出函数的定义</a:t>
            </a:r>
            <a:endParaRPr lang="en-US" altLang="zh-CN" dirty="0"/>
          </a:p>
          <a:p>
            <a:r>
              <a:rPr lang="zh-CN" altLang="en-US" dirty="0"/>
              <a:t>函数名和返回值类型与默认构造函数相同</a:t>
            </a:r>
            <a:endParaRPr lang="en-US" altLang="zh-CN" dirty="0"/>
          </a:p>
          <a:p>
            <a:pPr lvl="1"/>
            <a:r>
              <a:rPr lang="zh-CN" altLang="en-US" dirty="0"/>
              <a:t>函数可以有参数，也可以无参数</a:t>
            </a:r>
            <a:endParaRPr lang="en-US" altLang="zh-CN" dirty="0"/>
          </a:p>
          <a:p>
            <a:pPr marL="457200" lvl="1" indent="0">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6" name="TextBox 5"/>
          <p:cNvSpPr txBox="1"/>
          <p:nvPr/>
        </p:nvSpPr>
        <p:spPr>
          <a:xfrm>
            <a:off x="1115616" y="4075522"/>
            <a:ext cx="7215238" cy="2308324"/>
          </a:xfrm>
          <a:prstGeom prst="rect">
            <a:avLst/>
          </a:prstGeom>
          <a:noFill/>
        </p:spPr>
        <p:txBody>
          <a:bodyPr wrap="square" rtlCol="0">
            <a:spAutoFit/>
          </a:bodyPr>
          <a:lstStyle/>
          <a:p>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address{</a:t>
            </a:r>
            <a:endParaRPr lang="en-US" altLang="zh-CN" sz="2400" b="1" dirty="0">
              <a:latin typeface="Courier New" panose="02070309020205020404" pitchFamily="49" charset="0"/>
              <a:cs typeface="Courier New" panose="02070309020205020404" pitchFamily="49" charset="0"/>
            </a:endParaRPr>
          </a:p>
          <a:p>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long</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telenum</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addr</a:t>
            </a:r>
            <a:r>
              <a:rPr lang="en-US" altLang="zh-CN" sz="2400" b="1" dirty="0">
                <a:latin typeface="Courier New" panose="02070309020205020404" pitchFamily="49" charset="0"/>
                <a:cs typeface="Courier New" panose="02070309020205020404" pitchFamily="49" charset="0"/>
              </a:rPr>
              <a:t>[30];</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    address(</a:t>
            </a:r>
            <a:r>
              <a:rPr lang="en-US" altLang="zh-CN" sz="2400" b="1" dirty="0" err="1">
                <a:solidFill>
                  <a:srgbClr val="0000FF"/>
                </a:solidFill>
                <a:latin typeface="Courier New" panose="02070309020205020404" pitchFamily="49" charset="0"/>
                <a:cs typeface="Courier New" panose="02070309020205020404" pitchFamily="49" charset="0"/>
              </a:rPr>
              <a:t>long</a:t>
            </a:r>
            <a:r>
              <a:rPr lang="en-US" altLang="zh-CN" sz="2400" b="1" dirty="0" err="1">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宋体" panose="02010600030101010101" pitchFamily="2" charset="-122"/>
                <a:ea typeface="宋体" panose="02010600030101010101" pitchFamily="2" charset="-122"/>
                <a:cs typeface="Courier New" panose="02070309020205020404" pitchFamily="49" charset="0"/>
              </a:rPr>
              <a:t>//</a:t>
            </a:r>
            <a:r>
              <a:rPr lang="zh-CN" altLang="en-US" sz="2400" b="1" dirty="0">
                <a:solidFill>
                  <a:srgbClr val="00B050"/>
                </a:solidFill>
                <a:latin typeface="宋体" panose="02010600030101010101" pitchFamily="2" charset="-122"/>
                <a:ea typeface="宋体" panose="02010600030101010101" pitchFamily="2" charset="-122"/>
                <a:cs typeface="Courier New" panose="02070309020205020404" pitchFamily="49" charset="0"/>
              </a:rPr>
              <a:t>构造函数原型</a:t>
            </a:r>
            <a:endParaRPr lang="en-US" altLang="zh-CN" sz="2400" b="1" dirty="0">
              <a:solidFill>
                <a:srgbClr val="00B050"/>
              </a:solidFill>
              <a:latin typeface="宋体" panose="02010600030101010101" pitchFamily="2" charset="-122"/>
              <a:ea typeface="宋体" panose="02010600030101010101" pitchFamily="2" charset="-122"/>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5" name="矩形 4">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自定义构造函数</a:t>
            </a:r>
            <a:endParaRPr lang="zh-CN" altLang="en-US" dirty="0"/>
          </a:p>
        </p:txBody>
      </p:sp>
      <p:sp>
        <p:nvSpPr>
          <p:cNvPr id="3" name="内容占位符 2"/>
          <p:cNvSpPr>
            <a:spLocks noGrp="1"/>
          </p:cNvSpPr>
          <p:nvPr>
            <p:ph idx="1"/>
          </p:nvPr>
        </p:nvSpPr>
        <p:spPr>
          <a:xfrm>
            <a:off x="457200" y="1916832"/>
            <a:ext cx="8229600" cy="4512543"/>
          </a:xfrm>
        </p:spPr>
        <p:txBody>
          <a:bodyPr/>
          <a:lstStyle/>
          <a:p>
            <a:pPr>
              <a:spcBef>
                <a:spcPts val="575"/>
              </a:spcBef>
            </a:pPr>
            <a:r>
              <a:rPr lang="en-US" altLang="zh-CN" dirty="0"/>
              <a:t>address</a:t>
            </a:r>
            <a:r>
              <a:rPr lang="zh-CN" altLang="en-US" dirty="0"/>
              <a:t>类的构造函数定义</a:t>
            </a:r>
            <a:endParaRPr lang="en-US" altLang="zh-CN" dirty="0"/>
          </a:p>
          <a:p>
            <a:pPr lvl="2"/>
            <a:endParaRPr lang="en-US" altLang="zh-CN" dirty="0"/>
          </a:p>
          <a:p>
            <a:pPr lvl="2"/>
            <a:endParaRPr lang="en-US" altLang="zh-CN" dirty="0"/>
          </a:p>
          <a:p>
            <a:pPr lvl="2"/>
            <a:endParaRPr lang="en-US" altLang="zh-CN" dirty="0"/>
          </a:p>
          <a:p>
            <a:pPr lvl="2"/>
            <a:endParaRPr lang="en-US" altLang="zh-CN" dirty="0"/>
          </a:p>
          <a:p>
            <a:r>
              <a:rPr lang="zh-CN" altLang="en-US" dirty="0"/>
              <a:t>另一种写法（用</a:t>
            </a:r>
            <a:r>
              <a:rPr lang="zh-CN" altLang="en-US" dirty="0">
                <a:solidFill>
                  <a:srgbClr val="FF0000"/>
                </a:solidFill>
              </a:rPr>
              <a:t>参数初始化表</a:t>
            </a:r>
            <a:r>
              <a:rPr lang="zh-CN" altLang="en-US" dirty="0"/>
              <a:t>的形式）</a:t>
            </a:r>
            <a:endParaRPr lang="en-US" altLang="zh-CN" dirty="0"/>
          </a:p>
        </p:txBody>
      </p:sp>
      <p:sp>
        <p:nvSpPr>
          <p:cNvPr id="6" name="TextBox 5"/>
          <p:cNvSpPr txBox="1"/>
          <p:nvPr/>
        </p:nvSpPr>
        <p:spPr>
          <a:xfrm>
            <a:off x="1331640" y="2410467"/>
            <a:ext cx="7032844" cy="1569660"/>
          </a:xfrm>
          <a:prstGeom prst="rect">
            <a:avLst/>
          </a:prstGeom>
          <a:noFill/>
        </p:spPr>
        <p:txBody>
          <a:bodyPr wrap="square" rtlCol="0">
            <a:spAutoFit/>
          </a:bodyPr>
          <a:lstStyle/>
          <a:p>
            <a:r>
              <a:rPr lang="en-US" altLang="zh-CN" sz="2400" b="1" dirty="0">
                <a:latin typeface="Courier New" panose="02070309020205020404" pitchFamily="49" charset="0"/>
                <a:cs typeface="Courier New" panose="02070309020205020404" pitchFamily="49" charset="0"/>
              </a:rPr>
              <a:t>address::address(</a:t>
            </a:r>
            <a:r>
              <a:rPr lang="en-US" altLang="zh-CN" sz="2400" b="1" dirty="0">
                <a:solidFill>
                  <a:srgbClr val="0000FF"/>
                </a:solidFill>
                <a:latin typeface="Courier New" panose="02070309020205020404" pitchFamily="49" charset="0"/>
                <a:cs typeface="Courier New" panose="02070309020205020404" pitchFamily="49" charset="0"/>
              </a:rPr>
              <a:t>long</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a:t>
            </a:r>
            <a:r>
              <a:rPr lang="en-US" altLang="zh-CN" sz="2400" b="1" dirty="0" err="1">
                <a:solidFill>
                  <a:srgbClr val="0000FF"/>
                </a:solidFill>
                <a:latin typeface="Courier New" panose="02070309020205020404" pitchFamily="49" charset="0"/>
                <a:cs typeface="Courier New" panose="02070309020205020404" pitchFamily="49" charset="0"/>
              </a:rPr>
              <a:t>char</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add[]){</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telenum</a:t>
            </a:r>
            <a:r>
              <a:rPr lang="en-US" altLang="zh-CN" sz="2400" b="1" dirty="0">
                <a:latin typeface="Courier New" panose="02070309020205020404" pitchFamily="49" charset="0"/>
                <a:cs typeface="Courier New" panose="02070309020205020404" pitchFamily="49" charset="0"/>
              </a:rPr>
              <a:t> = t;</a:t>
            </a:r>
            <a:r>
              <a:rPr lang="en-US" altLang="zh-CN" sz="2400" b="1" dirty="0">
                <a:solidFill>
                  <a:srgbClr val="00B050"/>
                </a:solidFill>
                <a:latin typeface="宋体" panose="02010600030101010101" pitchFamily="2" charset="-122"/>
                <a:ea typeface="宋体" panose="02010600030101010101" pitchFamily="2" charset="-122"/>
                <a:cs typeface="Courier New" panose="02070309020205020404" pitchFamily="49" charset="0"/>
              </a:rPr>
              <a:t>//</a:t>
            </a:r>
            <a:r>
              <a:rPr lang="zh-CN" altLang="en-US" sz="2400" b="1" dirty="0">
                <a:solidFill>
                  <a:srgbClr val="00B050"/>
                </a:solidFill>
                <a:latin typeface="宋体" panose="02010600030101010101" pitchFamily="2" charset="-122"/>
                <a:ea typeface="宋体" panose="02010600030101010101" pitchFamily="2" charset="-122"/>
                <a:cs typeface="Courier New" panose="02070309020205020404" pitchFamily="49" charset="0"/>
              </a:rPr>
              <a:t>赋初值</a:t>
            </a:r>
            <a:endParaRPr lang="en-US" altLang="zh-CN" sz="2400" b="1" dirty="0">
              <a:solidFill>
                <a:srgbClr val="00B050"/>
              </a:solidFill>
              <a:latin typeface="宋体" panose="02010600030101010101" pitchFamily="2" charset="-122"/>
              <a:ea typeface="宋体" panose="02010600030101010101" pitchFamily="2" charset="-122"/>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strcpy</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addr,add</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宋体" panose="02010600030101010101" pitchFamily="2" charset="-122"/>
                <a:ea typeface="宋体" panose="02010600030101010101" pitchFamily="2" charset="-122"/>
                <a:cs typeface="Courier New" panose="02070309020205020404" pitchFamily="49" charset="0"/>
              </a:rPr>
              <a:t>//</a:t>
            </a:r>
            <a:r>
              <a:rPr lang="zh-CN" altLang="en-US" sz="2400" b="1" dirty="0">
                <a:solidFill>
                  <a:srgbClr val="00B050"/>
                </a:solidFill>
                <a:latin typeface="宋体" panose="02010600030101010101" pitchFamily="2" charset="-122"/>
                <a:ea typeface="宋体" panose="02010600030101010101" pitchFamily="2" charset="-122"/>
                <a:cs typeface="Courier New" panose="02070309020205020404" pitchFamily="49" charset="0"/>
              </a:rPr>
              <a:t>赋初值</a:t>
            </a:r>
            <a:endParaRPr lang="en-US" altLang="zh-CN" sz="2400" b="1" dirty="0">
              <a:solidFill>
                <a:srgbClr val="00B050"/>
              </a:solidFill>
              <a:latin typeface="宋体" panose="02010600030101010101" pitchFamily="2" charset="-122"/>
              <a:ea typeface="宋体" panose="02010600030101010101" pitchFamily="2" charset="-122"/>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7" name="TextBox 6"/>
          <p:cNvSpPr txBox="1"/>
          <p:nvPr/>
        </p:nvSpPr>
        <p:spPr>
          <a:xfrm>
            <a:off x="1335903" y="4445862"/>
            <a:ext cx="7320876" cy="1569660"/>
          </a:xfrm>
          <a:prstGeom prst="rect">
            <a:avLst/>
          </a:prstGeom>
          <a:noFill/>
        </p:spPr>
        <p:txBody>
          <a:bodyPr wrap="square" rtlCol="0">
            <a:spAutoFit/>
          </a:bodyPr>
          <a:lstStyle/>
          <a:p>
            <a:r>
              <a:rPr lang="en-US" altLang="zh-CN" sz="2400" b="1" dirty="0">
                <a:latin typeface="Courier New" panose="02070309020205020404" pitchFamily="49" charset="0"/>
                <a:cs typeface="Courier New" panose="02070309020205020404" pitchFamily="49" charset="0"/>
              </a:rPr>
              <a:t>address::address(</a:t>
            </a:r>
            <a:r>
              <a:rPr lang="en-US" altLang="zh-CN" sz="2400" b="1" dirty="0">
                <a:solidFill>
                  <a:srgbClr val="0000FF"/>
                </a:solidFill>
                <a:latin typeface="Courier New" panose="02070309020205020404" pitchFamily="49" charset="0"/>
                <a:cs typeface="Courier New" panose="02070309020205020404" pitchFamily="49" charset="0"/>
              </a:rPr>
              <a:t>long</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a:t>
            </a:r>
            <a:r>
              <a:rPr lang="en-US" altLang="zh-CN" sz="2400" b="1" dirty="0" err="1">
                <a:solidFill>
                  <a:srgbClr val="0000FF"/>
                </a:solidFill>
                <a:latin typeface="Courier New" panose="02070309020205020404" pitchFamily="49" charset="0"/>
                <a:cs typeface="Courier New" panose="02070309020205020404" pitchFamily="49" charset="0"/>
              </a:rPr>
              <a:t>char</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add[]):</a:t>
            </a:r>
            <a:endParaRPr lang="en-US" altLang="zh-CN" sz="2400" b="1" dirty="0">
              <a:latin typeface="Courier New" panose="02070309020205020404" pitchFamily="49" charset="0"/>
              <a:cs typeface="Courier New" panose="02070309020205020404" pitchFamily="49" charset="0"/>
            </a:endParaRPr>
          </a:p>
          <a:p>
            <a:r>
              <a:rPr lang="en-US" altLang="zh-CN" sz="2400" b="1" dirty="0" err="1">
                <a:solidFill>
                  <a:srgbClr val="FF0000"/>
                </a:solidFill>
                <a:latin typeface="Courier New" panose="02070309020205020404" pitchFamily="49" charset="0"/>
                <a:cs typeface="Courier New" panose="02070309020205020404" pitchFamily="49" charset="0"/>
              </a:rPr>
              <a:t>telenum</a:t>
            </a:r>
            <a:r>
              <a:rPr lang="en-US" altLang="zh-CN" sz="2400" b="1" dirty="0">
                <a:solidFill>
                  <a:srgbClr val="FF0000"/>
                </a:solidFill>
                <a:latin typeface="Courier New" panose="02070309020205020404" pitchFamily="49" charset="0"/>
                <a:cs typeface="Courier New" panose="02070309020205020404" pitchFamily="49" charset="0"/>
              </a:rPr>
              <a:t>(t) </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也可以写为</a:t>
            </a:r>
            <a:r>
              <a:rPr lang="en-US" altLang="zh-CN" sz="2400" b="1" dirty="0" err="1">
                <a:solidFill>
                  <a:srgbClr val="00B050"/>
                </a:solidFill>
                <a:latin typeface="Courier New" panose="02070309020205020404" pitchFamily="49" charset="0"/>
                <a:cs typeface="Courier New" panose="02070309020205020404" pitchFamily="49" charset="0"/>
              </a:rPr>
              <a:t>telenum</a:t>
            </a:r>
            <a:r>
              <a:rPr lang="en-US" altLang="zh-CN" sz="2400" b="1" dirty="0">
                <a:solidFill>
                  <a:srgbClr val="00B050"/>
                </a:solidFill>
                <a:latin typeface="Courier New" panose="02070309020205020404" pitchFamily="49" charset="0"/>
                <a:cs typeface="Courier New" panose="02070309020205020404" pitchFamily="49" charset="0"/>
              </a:rPr>
              <a:t>{t}</a:t>
            </a:r>
            <a:endParaRPr lang="en-US" altLang="zh-CN" sz="2400" b="1" dirty="0">
              <a:solidFill>
                <a:srgbClr val="00B050"/>
              </a:solidFill>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strcpy</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addr,add</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宋体" panose="02010600030101010101" pitchFamily="2" charset="-122"/>
                <a:ea typeface="宋体" panose="02010600030101010101" pitchFamily="2" charset="-122"/>
                <a:cs typeface="Courier New" panose="02070309020205020404" pitchFamily="49" charset="0"/>
              </a:rPr>
              <a:t>//</a:t>
            </a:r>
            <a:r>
              <a:rPr lang="zh-CN" altLang="en-US" sz="2400" b="1" dirty="0">
                <a:solidFill>
                  <a:srgbClr val="00B050"/>
                </a:solidFill>
                <a:latin typeface="宋体" panose="02010600030101010101" pitchFamily="2" charset="-122"/>
                <a:ea typeface="宋体" panose="02010600030101010101" pitchFamily="2" charset="-122"/>
                <a:cs typeface="Courier New" panose="02070309020205020404" pitchFamily="49" charset="0"/>
              </a:rPr>
              <a:t>赋初值</a:t>
            </a:r>
            <a:endParaRPr lang="en-US" altLang="zh-CN" sz="2400" b="1" dirty="0">
              <a:solidFill>
                <a:schemeClr val="tx2"/>
              </a:solidFill>
              <a:latin typeface="宋体" panose="02010600030101010101" pitchFamily="2" charset="-122"/>
              <a:ea typeface="宋体" panose="02010600030101010101" pitchFamily="2" charset="-122"/>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8" name="矩形 7">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6" name="矩形 1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面向对象的程序设计思想</a:t>
            </a:r>
            <a:endParaRPr lang="zh-CN" altLang="en-US" dirty="0"/>
          </a:p>
        </p:txBody>
      </p:sp>
      <p:sp>
        <p:nvSpPr>
          <p:cNvPr id="3" name="内容占位符 2"/>
          <p:cNvSpPr>
            <a:spLocks noGrp="1"/>
          </p:cNvSpPr>
          <p:nvPr>
            <p:ph idx="1"/>
          </p:nvPr>
        </p:nvSpPr>
        <p:spPr/>
        <p:txBody>
          <a:bodyPr/>
          <a:lstStyle/>
          <a:p>
            <a:r>
              <a:rPr lang="zh-CN" altLang="en-US" dirty="0"/>
              <a:t>结构化程序设计思想</a:t>
            </a:r>
            <a:endParaRPr lang="en-US" altLang="zh-CN" dirty="0"/>
          </a:p>
          <a:p>
            <a:pPr lvl="1"/>
            <a:r>
              <a:rPr lang="zh-CN" altLang="en-US" dirty="0"/>
              <a:t>以函数为核心</a:t>
            </a:r>
            <a:endParaRPr lang="en-US" altLang="zh-CN" dirty="0"/>
          </a:p>
          <a:p>
            <a:pPr lvl="1"/>
            <a:r>
              <a:rPr lang="zh-CN" altLang="en-US" dirty="0"/>
              <a:t>程序主体为函数定义的集合</a:t>
            </a:r>
            <a:endParaRPr lang="en-US" altLang="zh-CN" dirty="0"/>
          </a:p>
          <a:p>
            <a:pPr lvl="1"/>
            <a:r>
              <a:rPr lang="zh-CN" altLang="en-US" dirty="0"/>
              <a:t>以功能为研究对象</a:t>
            </a:r>
            <a:endParaRPr lang="en-US" altLang="zh-CN" dirty="0"/>
          </a:p>
          <a:p>
            <a:r>
              <a:rPr lang="zh-CN" altLang="en-US" dirty="0"/>
              <a:t>面向对象程序设计思想</a:t>
            </a:r>
            <a:endParaRPr lang="en-US" altLang="zh-CN" dirty="0"/>
          </a:p>
          <a:p>
            <a:pPr lvl="1"/>
            <a:r>
              <a:rPr lang="zh-CN" altLang="en-US" dirty="0"/>
              <a:t>以类为核心</a:t>
            </a:r>
            <a:endParaRPr lang="en-US" altLang="zh-CN" dirty="0"/>
          </a:p>
          <a:p>
            <a:pPr lvl="1"/>
            <a:r>
              <a:rPr lang="zh-CN" altLang="en-US" dirty="0"/>
              <a:t>程序主体为类定义的集合</a:t>
            </a:r>
            <a:endParaRPr lang="en-US" altLang="zh-CN" dirty="0"/>
          </a:p>
          <a:p>
            <a:pPr lvl="1"/>
            <a:r>
              <a:rPr lang="zh-CN" altLang="en-US" dirty="0"/>
              <a:t>以整体为研究对象</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结构化程序设计与面向对象程序设计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类和对象的基本概念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面向对象程序设计的特点</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面向对象程序设计的过程</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87046"/>
    </mc:Choice>
    <mc:Fallback>
      <p:transition spd="slow" advTm="87046"/>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类中包含自定义构造函数时，默认构造函数失效。如果仍想让对象被默认构造，可以采用如下方式</a:t>
            </a:r>
            <a:endParaRPr lang="en-US" altLang="zh-CN" dirty="0"/>
          </a:p>
          <a:p>
            <a:pPr lvl="1"/>
            <a:r>
              <a:rPr lang="zh-CN" altLang="en-US" dirty="0"/>
              <a:t>显示自定义默认构造函数</a:t>
            </a:r>
            <a:endParaRPr lang="en-US" altLang="zh-CN" dirty="0"/>
          </a:p>
          <a:p>
            <a:pPr marL="914400" lvl="2" indent="0">
              <a:buNone/>
            </a:pPr>
            <a:r>
              <a:rPr lang="en-US" altLang="zh-CN" b="1" dirty="0">
                <a:latin typeface="Courier New" panose="02070309020205020404" pitchFamily="49" charset="0"/>
                <a:cs typeface="Courier New" panose="02070309020205020404" pitchFamily="49" charset="0"/>
              </a:rPr>
              <a:t>address(){}</a:t>
            </a:r>
            <a:endParaRPr lang="en-US" altLang="zh-CN" b="1" dirty="0">
              <a:latin typeface="Courier New" panose="02070309020205020404" pitchFamily="49" charset="0"/>
              <a:cs typeface="Courier New" panose="02070309020205020404" pitchFamily="49" charset="0"/>
            </a:endParaRPr>
          </a:p>
          <a:p>
            <a:pPr lvl="1"/>
            <a:r>
              <a:rPr lang="zh-CN" altLang="en-US" dirty="0"/>
              <a:t>使用</a:t>
            </a:r>
            <a:r>
              <a:rPr lang="en-US" altLang="zh-CN" b="1" dirty="0">
                <a:solidFill>
                  <a:srgbClr val="0000FF"/>
                </a:solidFill>
                <a:latin typeface="Courier New" panose="02070309020205020404" pitchFamily="49" charset="0"/>
                <a:cs typeface="Courier New" panose="02070309020205020404" pitchFamily="49" charset="0"/>
              </a:rPr>
              <a:t>default</a:t>
            </a:r>
            <a:r>
              <a:rPr lang="zh-CN" altLang="en-US" dirty="0"/>
              <a:t>关键字，表示默认构造函数</a:t>
            </a:r>
            <a:endParaRPr lang="en-US" altLang="zh-CN" dirty="0"/>
          </a:p>
          <a:p>
            <a:pPr marL="914400" lvl="2" indent="0">
              <a:buNone/>
            </a:pPr>
            <a:r>
              <a:rPr lang="en-US" altLang="zh-CN" b="1" dirty="0">
                <a:latin typeface="Courier New" panose="02070309020205020404" pitchFamily="49" charset="0"/>
                <a:cs typeface="Courier New" panose="02070309020205020404" pitchFamily="49" charset="0"/>
              </a:rPr>
              <a:t>address () = </a:t>
            </a:r>
            <a:r>
              <a:rPr lang="en-US" altLang="zh-CN" b="1" dirty="0">
                <a:solidFill>
                  <a:srgbClr val="0000FF"/>
                </a:solidFill>
                <a:latin typeface="Courier New" panose="02070309020205020404" pitchFamily="49" charset="0"/>
                <a:cs typeface="Courier New" panose="02070309020205020404" pitchFamily="49" charset="0"/>
              </a:rPr>
              <a:t>default</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lvl="2"/>
            <a:endParaRPr lang="zh-CN" altLang="en-US" dirty="0"/>
          </a:p>
        </p:txBody>
      </p:sp>
      <p:sp>
        <p:nvSpPr>
          <p:cNvPr id="3" name="标题 2"/>
          <p:cNvSpPr>
            <a:spLocks noGrp="1"/>
          </p:cNvSpPr>
          <p:nvPr>
            <p:ph type="title"/>
          </p:nvPr>
        </p:nvSpPr>
        <p:spPr/>
        <p:txBody>
          <a:bodyPr/>
          <a:lstStyle/>
          <a:p>
            <a:r>
              <a:rPr lang="zh-CN" altLang="en-US" dirty="0"/>
              <a:t>自定义默认构造函数</a:t>
            </a:r>
            <a:endParaRPr lang="zh-CN" altLang="en-US" dirty="0"/>
          </a:p>
        </p:txBody>
      </p:sp>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fld>
            <a:endParaRPr lang="zh-CN" altLang="en-US" dirty="0"/>
          </a:p>
        </p:txBody>
      </p:sp>
      <p:sp>
        <p:nvSpPr>
          <p:cNvPr id="5" name="矩形 4">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构造函数初始化类对象</a:t>
            </a:r>
            <a:endParaRPr lang="zh-CN" altLang="en-US" dirty="0"/>
          </a:p>
        </p:txBody>
      </p:sp>
      <p:sp>
        <p:nvSpPr>
          <p:cNvPr id="3" name="内容占位符 2"/>
          <p:cNvSpPr>
            <a:spLocks noGrp="1"/>
          </p:cNvSpPr>
          <p:nvPr>
            <p:ph idx="1"/>
          </p:nvPr>
        </p:nvSpPr>
        <p:spPr/>
        <p:txBody>
          <a:bodyPr/>
          <a:lstStyle/>
          <a:p>
            <a:r>
              <a:rPr lang="zh-CN" altLang="en-US" dirty="0"/>
              <a:t>对类对象进行初始化时</a:t>
            </a:r>
            <a:endParaRPr lang="en-US" altLang="zh-CN" dirty="0"/>
          </a:p>
          <a:p>
            <a:pPr lvl="1"/>
            <a:r>
              <a:rPr lang="zh-CN" altLang="en-US" dirty="0"/>
              <a:t>判断有无自定义构造函数</a:t>
            </a:r>
            <a:endParaRPr lang="en-US" altLang="zh-CN" dirty="0"/>
          </a:p>
          <a:p>
            <a:pPr lvl="2"/>
            <a:r>
              <a:rPr lang="zh-CN" altLang="en-US" dirty="0"/>
              <a:t>有自定义构造函数，默认构造函数失效</a:t>
            </a:r>
            <a:endParaRPr lang="en-US" altLang="zh-CN" dirty="0"/>
          </a:p>
          <a:p>
            <a:pPr lvl="3"/>
            <a:r>
              <a:rPr lang="zh-CN" altLang="en-US" dirty="0"/>
              <a:t>用自定义构造函数初始化对象</a:t>
            </a:r>
            <a:endParaRPr lang="en-US" altLang="zh-CN" dirty="0"/>
          </a:p>
          <a:p>
            <a:pPr lvl="3"/>
            <a:r>
              <a:rPr lang="zh-CN" altLang="en-US" dirty="0"/>
              <a:t>用默认构造函数初始化对象，但须在类定义时显示给出：</a:t>
            </a:r>
            <a:endParaRPr lang="en-US" altLang="zh-CN" dirty="0"/>
          </a:p>
          <a:p>
            <a:pPr marL="1828800" lvl="4" indent="0">
              <a:buNone/>
            </a:pP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类名</a:t>
            </a:r>
            <a:r>
              <a:rPr lang="en-US" altLang="zh-CN" b="1" dirty="0">
                <a:latin typeface="Courier New" panose="02070309020205020404" pitchFamily="49" charset="0"/>
                <a:cs typeface="Courier New" panose="02070309020205020404" pitchFamily="49" charset="0"/>
              </a:rPr>
              <a:t>&gt;() = </a:t>
            </a:r>
            <a:r>
              <a:rPr lang="en-US" altLang="zh-CN" b="1" dirty="0">
                <a:solidFill>
                  <a:srgbClr val="0000FF"/>
                </a:solidFill>
                <a:latin typeface="Courier New" panose="02070309020205020404" pitchFamily="49" charset="0"/>
                <a:cs typeface="Courier New" panose="02070309020205020404" pitchFamily="49" charset="0"/>
              </a:rPr>
              <a:t>default</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lvl="2"/>
            <a:r>
              <a:rPr lang="zh-CN" altLang="en-US" dirty="0"/>
              <a:t>无自定义构造函数</a:t>
            </a:r>
            <a:endParaRPr lang="en-US" altLang="zh-CN" dirty="0"/>
          </a:p>
          <a:p>
            <a:pPr lvl="3"/>
            <a:r>
              <a:rPr lang="zh-CN" altLang="en-US" dirty="0"/>
              <a:t>用默认构造函数初始化对象</a:t>
            </a:r>
            <a:endParaRPr lang="en-US" altLang="zh-CN"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构造函数初始化类对象</a:t>
            </a:r>
            <a:endParaRPr lang="en-US" altLang="zh-CN" dirty="0"/>
          </a:p>
        </p:txBody>
      </p:sp>
      <p:sp>
        <p:nvSpPr>
          <p:cNvPr id="3" name="内容占位符 2"/>
          <p:cNvSpPr>
            <a:spLocks noGrp="1"/>
          </p:cNvSpPr>
          <p:nvPr>
            <p:ph idx="1"/>
          </p:nvPr>
        </p:nvSpPr>
        <p:spPr/>
        <p:txBody>
          <a:bodyPr/>
          <a:lstStyle/>
          <a:p>
            <a:r>
              <a:rPr lang="zh-CN" altLang="en-US" dirty="0"/>
              <a:t>初始化方式</a:t>
            </a:r>
            <a:endParaRPr lang="en-US" altLang="zh-CN" dirty="0"/>
          </a:p>
          <a:p>
            <a:pPr lvl="1"/>
            <a:r>
              <a:rPr lang="en-US" altLang="zh-CN" dirty="0">
                <a:solidFill>
                  <a:schemeClr val="tx2"/>
                </a:solidFill>
                <a:latin typeface="Courier New" panose="02070309020205020404" pitchFamily="49" charset="0"/>
                <a:cs typeface="Courier New" panose="02070309020205020404" pitchFamily="49" charset="0"/>
              </a:rPr>
              <a:t>&lt;</a:t>
            </a:r>
            <a:r>
              <a:rPr lang="zh-CN" altLang="en-US" dirty="0">
                <a:solidFill>
                  <a:schemeClr val="tx2"/>
                </a:solidFill>
                <a:latin typeface="Courier New" panose="02070309020205020404" pitchFamily="49" charset="0"/>
                <a:cs typeface="Courier New" panose="02070309020205020404" pitchFamily="49" charset="0"/>
              </a:rPr>
              <a:t>类名</a:t>
            </a:r>
            <a:r>
              <a:rPr lang="en-US" altLang="zh-CN" dirty="0">
                <a:solidFill>
                  <a:schemeClr val="tx2"/>
                </a:solidFill>
                <a:latin typeface="Courier New" panose="02070309020205020404" pitchFamily="49" charset="0"/>
                <a:cs typeface="Courier New" panose="02070309020205020404" pitchFamily="49" charset="0"/>
              </a:rPr>
              <a:t>&gt; &lt;</a:t>
            </a:r>
            <a:r>
              <a:rPr lang="zh-CN" altLang="en-US" dirty="0">
                <a:solidFill>
                  <a:schemeClr val="tx2"/>
                </a:solidFill>
                <a:latin typeface="Courier New" panose="02070309020205020404" pitchFamily="49" charset="0"/>
                <a:cs typeface="Courier New" panose="02070309020205020404" pitchFamily="49" charset="0"/>
              </a:rPr>
              <a:t>对象名</a:t>
            </a:r>
            <a:r>
              <a:rPr lang="en-US" altLang="zh-CN" dirty="0">
                <a:solidFill>
                  <a:schemeClr val="tx2"/>
                </a:solidFill>
                <a:latin typeface="Courier New" panose="02070309020205020404" pitchFamily="49" charset="0"/>
                <a:cs typeface="Courier New" panose="02070309020205020404" pitchFamily="49" charset="0"/>
              </a:rPr>
              <a:t>&gt;;</a:t>
            </a:r>
            <a:endParaRPr lang="en-US" altLang="zh-CN" dirty="0">
              <a:solidFill>
                <a:schemeClr val="tx2"/>
              </a:solidFill>
              <a:latin typeface="Courier New" panose="02070309020205020404" pitchFamily="49" charset="0"/>
              <a:cs typeface="Courier New" panose="02070309020205020404" pitchFamily="49" charset="0"/>
            </a:endParaRPr>
          </a:p>
          <a:p>
            <a:pPr lvl="2"/>
            <a:r>
              <a:rPr lang="zh-CN" altLang="en-US" dirty="0"/>
              <a:t>未定义任何构造函数，使用默认构造函数</a:t>
            </a:r>
            <a:endParaRPr lang="en-US" altLang="zh-CN" dirty="0"/>
          </a:p>
          <a:p>
            <a:pPr lvl="2"/>
            <a:r>
              <a:rPr lang="zh-CN" altLang="en-US" dirty="0"/>
              <a:t>定义了无参构造函数，此时默认构造函数失效</a:t>
            </a:r>
            <a:endParaRPr lang="en-US" altLang="zh-CN" dirty="0"/>
          </a:p>
          <a:p>
            <a:pPr lvl="3"/>
            <a:r>
              <a:rPr lang="zh-CN" altLang="en-US" dirty="0"/>
              <a:t>避免了函数调用的二义性</a:t>
            </a:r>
            <a:endParaRPr lang="en-US" altLang="zh-CN" dirty="0"/>
          </a:p>
          <a:p>
            <a:pPr lvl="2"/>
            <a:r>
              <a:rPr lang="zh-CN" altLang="en-US" dirty="0"/>
              <a:t>定义了含参数的构造函数，但是参数的初始值已经给出，这类构造函数可以看做与默认构造函数形式相同，此时默认构造函数同样失效</a:t>
            </a:r>
            <a:endParaRPr lang="en-US" altLang="zh-CN" dirty="0"/>
          </a:p>
          <a:p>
            <a:pPr lvl="1"/>
            <a:r>
              <a:rPr lang="en-US" altLang="zh-CN" dirty="0">
                <a:solidFill>
                  <a:schemeClr val="tx2"/>
                </a:solidFill>
                <a:latin typeface="Courier New" panose="02070309020205020404" pitchFamily="49" charset="0"/>
                <a:cs typeface="Courier New" panose="02070309020205020404" pitchFamily="49" charset="0"/>
              </a:rPr>
              <a:t>&lt;</a:t>
            </a:r>
            <a:r>
              <a:rPr lang="zh-CN" altLang="en-US" dirty="0">
                <a:solidFill>
                  <a:schemeClr val="tx2"/>
                </a:solidFill>
                <a:latin typeface="Courier New" panose="02070309020205020404" pitchFamily="49" charset="0"/>
                <a:cs typeface="Courier New" panose="02070309020205020404" pitchFamily="49" charset="0"/>
              </a:rPr>
              <a:t>类名</a:t>
            </a:r>
            <a:r>
              <a:rPr lang="en-US" altLang="zh-CN" dirty="0">
                <a:solidFill>
                  <a:schemeClr val="tx2"/>
                </a:solidFill>
                <a:latin typeface="Courier New" panose="02070309020205020404" pitchFamily="49" charset="0"/>
                <a:cs typeface="Courier New" panose="02070309020205020404" pitchFamily="49" charset="0"/>
              </a:rPr>
              <a:t>&gt; &lt;</a:t>
            </a:r>
            <a:r>
              <a:rPr lang="zh-CN" altLang="en-US" dirty="0">
                <a:solidFill>
                  <a:schemeClr val="tx2"/>
                </a:solidFill>
                <a:latin typeface="Courier New" panose="02070309020205020404" pitchFamily="49" charset="0"/>
                <a:cs typeface="Courier New" panose="02070309020205020404" pitchFamily="49" charset="0"/>
              </a:rPr>
              <a:t>对象名</a:t>
            </a:r>
            <a:r>
              <a:rPr lang="en-US" altLang="zh-CN" dirty="0">
                <a:solidFill>
                  <a:schemeClr val="tx2"/>
                </a:solidFill>
                <a:latin typeface="Courier New" panose="02070309020205020404" pitchFamily="49" charset="0"/>
                <a:cs typeface="Courier New" panose="02070309020205020404" pitchFamily="49" charset="0"/>
              </a:rPr>
              <a:t>&gt;(&lt;</a:t>
            </a:r>
            <a:r>
              <a:rPr lang="zh-CN" altLang="en-US" dirty="0">
                <a:solidFill>
                  <a:schemeClr val="tx2"/>
                </a:solidFill>
                <a:latin typeface="Courier New" panose="02070309020205020404" pitchFamily="49" charset="0"/>
                <a:cs typeface="Courier New" panose="02070309020205020404" pitchFamily="49" charset="0"/>
              </a:rPr>
              <a:t>实参表</a:t>
            </a:r>
            <a:r>
              <a:rPr lang="en-US" altLang="zh-CN" dirty="0">
                <a:solidFill>
                  <a:schemeClr val="tx2"/>
                </a:solidFill>
                <a:latin typeface="Courier New" panose="02070309020205020404" pitchFamily="49" charset="0"/>
                <a:cs typeface="Courier New" panose="02070309020205020404" pitchFamily="49" charset="0"/>
              </a:rPr>
              <a:t>&gt;);</a:t>
            </a:r>
            <a:endParaRPr lang="en-US" altLang="zh-CN" dirty="0">
              <a:solidFill>
                <a:schemeClr val="tx2"/>
              </a:solidFill>
              <a:latin typeface="Courier New" panose="02070309020205020404" pitchFamily="49" charset="0"/>
              <a:cs typeface="Courier New" panose="02070309020205020404" pitchFamily="49" charset="0"/>
            </a:endParaRPr>
          </a:p>
          <a:p>
            <a:pPr lvl="2"/>
            <a:r>
              <a:rPr lang="zh-CN" altLang="en-US" dirty="0"/>
              <a:t>定义了带有参数的构造函数</a:t>
            </a:r>
            <a:endParaRPr lang="en-US" altLang="zh-CN"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508860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7.5】</a:t>
            </a:r>
            <a:r>
              <a:rPr lang="zh-CN" altLang="en-US" dirty="0">
                <a:solidFill>
                  <a:srgbClr val="C00000"/>
                </a:solidFill>
              </a:rPr>
              <a:t>自定义类</a:t>
            </a:r>
            <a:r>
              <a:rPr lang="en-US" altLang="zh-CN" dirty="0">
                <a:solidFill>
                  <a:srgbClr val="C00000"/>
                </a:solidFill>
              </a:rPr>
              <a:t>MyClassType1</a:t>
            </a:r>
            <a:r>
              <a:rPr lang="zh-CN" altLang="en-US" dirty="0">
                <a:solidFill>
                  <a:srgbClr val="C00000"/>
                </a:solidFill>
              </a:rPr>
              <a:t>中设有三个显式的构造函数。</a:t>
            </a:r>
            <a:endParaRPr lang="zh-CN" altLang="en-US" dirty="0">
              <a:solidFill>
                <a:srgbClr val="C00000"/>
              </a:solidFill>
            </a:endParaRPr>
          </a:p>
          <a:p>
            <a:pPr lvl="1"/>
            <a:r>
              <a:rPr lang="zh-CN" altLang="en-US" dirty="0"/>
              <a:t>在说明</a:t>
            </a:r>
            <a:r>
              <a:rPr lang="en-US" altLang="zh-CN" dirty="0"/>
              <a:t>MyClassType1</a:t>
            </a:r>
            <a:r>
              <a:rPr lang="zh-CN" altLang="en-US" dirty="0"/>
              <a:t>的类对象时，系统将根据实参的多少去自动调用相应的构造函数。</a:t>
            </a:r>
            <a:endParaRPr lang="zh-CN" altLang="en-US" dirty="0"/>
          </a:p>
          <a:p>
            <a:pPr lvl="1"/>
            <a:r>
              <a:rPr lang="zh-CN" altLang="en-US" dirty="0"/>
              <a:t>类定义中没出现显式的析构函数(意味着使用系统隐含的什么事也不做的析构函数)</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6723" y="1268760"/>
            <a:ext cx="8229600" cy="5112568"/>
          </a:xfrm>
        </p:spPr>
        <p:txBody>
          <a:bodyPr/>
          <a:lstStyle/>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MyClassType1{</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private</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x,y</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MyClassType1() { x=0; y=0; }  </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MyClassType1(</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x0) { x=x0; y=0; }  </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MyClassType1(</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x0,</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y0); </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display(){</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&lt;&lt;"x="&lt;&lt;x&lt;&lt;", y="&lt;&lt;y&lt;&lt;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  </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endParaRPr lang="zh-CN" altLang="en-US" sz="2400" b="1"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520655"/>
          </a:xfrm>
        </p:spPr>
        <p:txBody>
          <a:bodyPr/>
          <a:lstStyle/>
          <a:p>
            <a:pPr>
              <a:buNone/>
            </a:pPr>
            <a:r>
              <a:rPr lang="en-US" altLang="zh-CN" sz="2400" b="1" dirty="0">
                <a:latin typeface="Courier New" panose="02070309020205020404" pitchFamily="49" charset="0"/>
                <a:cs typeface="Courier New" panose="02070309020205020404" pitchFamily="49" charset="0"/>
              </a:rPr>
              <a:t>MyClassType1::MyClassType1(</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x0,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y0) { x=x0;  y=y0; } </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main() {</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	MyClassType1 obj1;</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用无参构造函数初始化</a:t>
            </a:r>
            <a:endParaRPr lang="en-US" altLang="zh-CN" sz="2400" b="1" dirty="0">
              <a:solidFill>
                <a:srgbClr val="00B050"/>
              </a:solidFill>
              <a:latin typeface="Courier New" panose="02070309020205020404" pitchFamily="49" charset="0"/>
              <a:cs typeface="Courier New" panose="02070309020205020404" pitchFamily="49" charset="0"/>
            </a:endParaRPr>
          </a:p>
          <a:p>
            <a:pPr>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MyClassType1 obj2(21), obj3(31,32); </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	obj1.display(); </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	obj2.display();</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	obj3.display();</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buNone/>
            </a:pPr>
            <a:r>
              <a:rPr lang="zh-CN" altLang="en-US" sz="2400" b="1" dirty="0">
                <a:solidFill>
                  <a:schemeClr val="accent6">
                    <a:lumMod val="75000"/>
                  </a:schemeClr>
                </a:solidFill>
              </a:rPr>
              <a:t>程序执行后的显示结果为：</a:t>
            </a:r>
            <a:endParaRPr lang="zh-CN" altLang="en-US" sz="2400" b="1" dirty="0">
              <a:solidFill>
                <a:schemeClr val="accent6">
                  <a:lumMod val="75000"/>
                </a:schemeClr>
              </a:solidFill>
            </a:endParaRPr>
          </a:p>
          <a:p>
            <a:endParaRPr lang="zh-CN" altLang="en-US" b="1" dirty="0"/>
          </a:p>
        </p:txBody>
      </p:sp>
      <p:sp>
        <p:nvSpPr>
          <p:cNvPr id="6" name="TextBox 5"/>
          <p:cNvSpPr txBox="1"/>
          <p:nvPr/>
        </p:nvSpPr>
        <p:spPr>
          <a:xfrm>
            <a:off x="468856" y="5209667"/>
            <a:ext cx="2357454" cy="1200329"/>
          </a:xfrm>
          <a:prstGeom prst="rect">
            <a:avLst/>
          </a:prstGeom>
          <a:noFill/>
        </p:spPr>
        <p:txBody>
          <a:bodyPr wrap="square" rtlCol="0">
            <a:spAutoFit/>
          </a:bodyPr>
          <a:lstStyle/>
          <a:p>
            <a:pPr>
              <a:buNone/>
            </a:pPr>
            <a:r>
              <a:rPr lang="en-US" altLang="zh-CN" sz="2400" b="1" dirty="0">
                <a:latin typeface="Courier New" panose="02070309020205020404" pitchFamily="49" charset="0"/>
                <a:ea typeface="楷体_GB2312" pitchFamily="49" charset="-122"/>
                <a:cs typeface="Courier New" panose="02070309020205020404" pitchFamily="49" charset="0"/>
              </a:rPr>
              <a:t>x=0, y=0</a:t>
            </a:r>
            <a:endParaRPr lang="en-US" altLang="zh-CN" sz="2400" b="1" dirty="0">
              <a:latin typeface="Courier New" panose="02070309020205020404" pitchFamily="49" charset="0"/>
              <a:ea typeface="楷体_GB2312" pitchFamily="49" charset="-122"/>
              <a:cs typeface="Courier New" panose="02070309020205020404" pitchFamily="49" charset="0"/>
            </a:endParaRPr>
          </a:p>
          <a:p>
            <a:pPr>
              <a:buNone/>
            </a:pPr>
            <a:r>
              <a:rPr lang="en-US" altLang="zh-CN" sz="2400" b="1" dirty="0">
                <a:latin typeface="Courier New" panose="02070309020205020404" pitchFamily="49" charset="0"/>
                <a:ea typeface="楷体_GB2312" pitchFamily="49" charset="-122"/>
                <a:cs typeface="Courier New" panose="02070309020205020404" pitchFamily="49" charset="0"/>
              </a:rPr>
              <a:t>x=21, y=0</a:t>
            </a:r>
            <a:endParaRPr lang="en-US" altLang="zh-CN" sz="2400" b="1" dirty="0">
              <a:latin typeface="Courier New" panose="02070309020205020404" pitchFamily="49" charset="0"/>
              <a:ea typeface="楷体_GB2312" pitchFamily="49" charset="-122"/>
              <a:cs typeface="Courier New" panose="02070309020205020404" pitchFamily="49" charset="0"/>
            </a:endParaRPr>
          </a:p>
          <a:p>
            <a:pPr>
              <a:buNone/>
            </a:pPr>
            <a:r>
              <a:rPr lang="en-US" altLang="zh-CN" sz="2400" b="1" dirty="0">
                <a:latin typeface="Courier New" panose="02070309020205020404" pitchFamily="49" charset="0"/>
                <a:ea typeface="楷体_GB2312" pitchFamily="49" charset="-122"/>
                <a:cs typeface="Courier New" panose="02070309020205020404" pitchFamily="49" charset="0"/>
              </a:rPr>
              <a:t>x=31, y=32</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508860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7.6】</a:t>
            </a:r>
            <a:r>
              <a:rPr lang="zh-CN" altLang="en-US" dirty="0">
                <a:solidFill>
                  <a:srgbClr val="C00000"/>
                </a:solidFill>
              </a:rPr>
              <a:t>用户自定义</a:t>
            </a:r>
            <a:r>
              <a:rPr lang="en-US" altLang="zh-CN" dirty="0">
                <a:solidFill>
                  <a:srgbClr val="C00000"/>
                </a:solidFill>
              </a:rPr>
              <a:t>cylinder</a:t>
            </a:r>
            <a:r>
              <a:rPr lang="zh-CN" altLang="en-US" dirty="0">
                <a:solidFill>
                  <a:srgbClr val="C00000"/>
                </a:solidFill>
              </a:rPr>
              <a:t>类并对该类进行使用</a:t>
            </a:r>
            <a:endParaRPr lang="en-US" altLang="zh-CN" dirty="0">
              <a:solidFill>
                <a:srgbClr val="C00000"/>
              </a:solidFill>
            </a:endParaRPr>
          </a:p>
          <a:p>
            <a:pPr lvl="1"/>
            <a:r>
              <a:rPr lang="zh-CN" altLang="en-US" dirty="0"/>
              <a:t>自定义</a:t>
            </a:r>
            <a:r>
              <a:rPr lang="en-US" altLang="zh-CN" dirty="0"/>
              <a:t>cylinder</a:t>
            </a:r>
            <a:r>
              <a:rPr lang="zh-CN" altLang="en-US" dirty="0"/>
              <a:t>圆柱体类，它具有私有数据成员</a:t>
            </a:r>
            <a:r>
              <a:rPr lang="en-US" altLang="zh-CN" dirty="0"/>
              <a:t>r</a:t>
            </a:r>
            <a:r>
              <a:rPr lang="zh-CN" altLang="en-US" dirty="0"/>
              <a:t>与</a:t>
            </a:r>
            <a:r>
              <a:rPr lang="en-US" altLang="zh-CN" dirty="0"/>
              <a:t>h，</a:t>
            </a:r>
            <a:r>
              <a:rPr lang="zh-CN" altLang="en-US" dirty="0"/>
              <a:t>表示圆柱体的底圆半径和高；并提供构造函数、计算底圆周长、底圆面积以及圆柱体体积的公有成员函数。并编制主函数，对</a:t>
            </a:r>
            <a:r>
              <a:rPr lang="en-US" altLang="zh-CN" dirty="0"/>
              <a:t>cylinder</a:t>
            </a:r>
            <a:r>
              <a:rPr lang="zh-CN" altLang="en-US" dirty="0"/>
              <a:t>类进行使用：说明</a:t>
            </a:r>
            <a:r>
              <a:rPr lang="en-US" altLang="zh-CN" dirty="0"/>
              <a:t>cylinder</a:t>
            </a:r>
            <a:r>
              <a:rPr lang="zh-CN" altLang="en-US" dirty="0"/>
              <a:t>类对象，输入底圆半径与圆柱体的高，而后负责计算出该圆柱体的表面积与体积并将结果显示出来</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const double </a:t>
            </a:r>
            <a:r>
              <a:rPr lang="en-US" altLang="zh-CN" sz="2400" b="1" dirty="0">
                <a:latin typeface="Courier New" panose="02070309020205020404" pitchFamily="49" charset="0"/>
                <a:cs typeface="Courier New" panose="02070309020205020404" pitchFamily="49" charset="0"/>
              </a:rPr>
              <a:t>PI = 3.1415926;</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cylinder {</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r, h; </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latin typeface="Courier New" panose="02070309020205020404" pitchFamily="49" charset="0"/>
                <a:cs typeface="Courier New" panose="02070309020205020404" pitchFamily="49" charset="0"/>
              </a:rPr>
              <a:t>	cylinder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double </a:t>
            </a:r>
            <a:r>
              <a:rPr lang="en-US" altLang="zh-CN" sz="2400" b="1" dirty="0">
                <a:latin typeface="Courier New" panose="02070309020205020404" pitchFamily="49" charset="0"/>
                <a:cs typeface="Courier New" panose="02070309020205020404" pitchFamily="49" charset="0"/>
              </a:rPr>
              <a:t>r0 ,</a:t>
            </a: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h0 ) { r=r0; h=h0; }</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circum();</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area();</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volume(); </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a:p>
            <a:pPr>
              <a:buNone/>
            </a:pPr>
            <a:endParaRPr lang="zh-CN" altLang="en-US" b="1"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016599"/>
          </a:xfrm>
        </p:spPr>
        <p:txBody>
          <a:bodyPr/>
          <a:lstStyle/>
          <a:p>
            <a:pPr>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double </a:t>
            </a:r>
            <a:r>
              <a:rPr lang="en-US" altLang="zh-CN" sz="2400" b="1" dirty="0">
                <a:latin typeface="Courier New" panose="02070309020205020404" pitchFamily="49" charset="0"/>
                <a:cs typeface="Courier New" panose="02070309020205020404" pitchFamily="49" charset="0"/>
              </a:rPr>
              <a:t>cylinder::circum() {</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    return </a:t>
            </a:r>
            <a:r>
              <a:rPr lang="en-US" altLang="zh-CN" sz="2400" b="1" dirty="0">
                <a:latin typeface="Courier New" panose="02070309020205020404" pitchFamily="49" charset="0"/>
                <a:cs typeface="Courier New" panose="02070309020205020404" pitchFamily="49" charset="0"/>
              </a:rPr>
              <a:t>2 * PI * r; </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solidFill>
                  <a:schemeClr val="tx2"/>
                </a:solidFill>
                <a:latin typeface="Courier New" panose="02070309020205020404" pitchFamily="49" charset="0"/>
                <a:cs typeface="Courier New" panose="02070309020205020404" pitchFamily="49" charset="0"/>
              </a:rPr>
              <a:t> </a:t>
            </a:r>
            <a:endParaRPr lang="en-US" altLang="zh-CN" sz="2400" b="1" dirty="0">
              <a:solidFill>
                <a:schemeClr val="tx2"/>
              </a:solidFill>
              <a:latin typeface="Courier New" panose="02070309020205020404" pitchFamily="49" charset="0"/>
              <a:cs typeface="Courier New" panose="02070309020205020404" pitchFamily="49" charset="0"/>
            </a:endParaRPr>
          </a:p>
          <a:p>
            <a:pPr>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double </a:t>
            </a:r>
            <a:r>
              <a:rPr lang="en-US" altLang="zh-CN" sz="2400" b="1" dirty="0">
                <a:latin typeface="Courier New" panose="02070309020205020404" pitchFamily="49" charset="0"/>
                <a:cs typeface="Courier New" panose="02070309020205020404" pitchFamily="49" charset="0"/>
              </a:rPr>
              <a:t>cylinder::area() { </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    return </a:t>
            </a:r>
            <a:r>
              <a:rPr lang="en-US" altLang="zh-CN" sz="2400" b="1" dirty="0">
                <a:latin typeface="Courier New" panose="02070309020205020404" pitchFamily="49" charset="0"/>
                <a:cs typeface="Courier New" panose="02070309020205020404" pitchFamily="49" charset="0"/>
              </a:rPr>
              <a:t>PI * r * r; </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 </a:t>
            </a:r>
            <a:endParaRPr lang="en-US" altLang="zh-CN" sz="2400" b="1" dirty="0">
              <a:solidFill>
                <a:srgbClr val="0000FF"/>
              </a:solidFill>
              <a:latin typeface="Courier New" panose="02070309020205020404" pitchFamily="49" charset="0"/>
              <a:cs typeface="Courier New" panose="02070309020205020404" pitchFamily="49" charset="0"/>
            </a:endParaRPr>
          </a:p>
          <a:p>
            <a:pPr>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double </a:t>
            </a:r>
            <a:r>
              <a:rPr lang="en-US" altLang="zh-CN" sz="2400" b="1" dirty="0">
                <a:latin typeface="Courier New" panose="02070309020205020404" pitchFamily="49" charset="0"/>
                <a:cs typeface="Courier New" panose="02070309020205020404" pitchFamily="49" charset="0"/>
              </a:rPr>
              <a:t>cylinder::volume() {</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    return </a:t>
            </a:r>
            <a:r>
              <a:rPr lang="en-US" altLang="zh-CN" sz="2400" b="1" dirty="0">
                <a:latin typeface="Courier New" panose="02070309020205020404" pitchFamily="49" charset="0"/>
                <a:cs typeface="Courier New" panose="02070309020205020404" pitchFamily="49" charset="0"/>
              </a:rPr>
              <a:t>PI * r * r * h;  </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20642"/>
          </a:xfrm>
        </p:spPr>
        <p:txBody>
          <a:bodyPr/>
          <a:lstStyle/>
          <a:p>
            <a:pPr>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main () {</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r, h; </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&lt;&lt;"Input r and h: ";</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&gt;&gt;r&gt;&gt;h; </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	cylinder </a:t>
            </a:r>
            <a:r>
              <a:rPr lang="en-US" altLang="zh-CN" sz="2400" b="1" dirty="0" err="1">
                <a:latin typeface="Courier New" panose="02070309020205020404" pitchFamily="49" charset="0"/>
                <a:cs typeface="Courier New" panose="02070309020205020404" pitchFamily="49" charset="0"/>
              </a:rPr>
              <a:t>obj</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r,h</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a, v;</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	a = 2*</a:t>
            </a:r>
            <a:r>
              <a:rPr lang="en-US" altLang="zh-CN" sz="2400" b="1" dirty="0" err="1">
                <a:latin typeface="Courier New" panose="02070309020205020404" pitchFamily="49" charset="0"/>
                <a:cs typeface="Courier New" panose="02070309020205020404" pitchFamily="49" charset="0"/>
              </a:rPr>
              <a:t>obj.area</a:t>
            </a:r>
            <a:r>
              <a:rPr lang="en-US" altLang="zh-CN" sz="2400" b="1" dirty="0">
                <a:latin typeface="Courier New" panose="02070309020205020404" pitchFamily="49" charset="0"/>
                <a:cs typeface="Courier New" panose="02070309020205020404" pitchFamily="49" charset="0"/>
              </a:rPr>
              <a:t>() + </a:t>
            </a:r>
            <a:r>
              <a:rPr lang="en-US" altLang="zh-CN" sz="2400" b="1" dirty="0" err="1">
                <a:latin typeface="Courier New" panose="02070309020205020404" pitchFamily="49" charset="0"/>
                <a:cs typeface="Courier New" panose="02070309020205020404" pitchFamily="49" charset="0"/>
              </a:rPr>
              <a:t>obj.circum</a:t>
            </a:r>
            <a:r>
              <a:rPr lang="en-US" altLang="zh-CN" sz="2400" b="1" dirty="0">
                <a:latin typeface="Courier New" panose="02070309020205020404" pitchFamily="49" charset="0"/>
                <a:cs typeface="Courier New" panose="02070309020205020404" pitchFamily="49" charset="0"/>
              </a:rPr>
              <a:t>()*h;</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	v = </a:t>
            </a:r>
            <a:r>
              <a:rPr lang="en-US" altLang="zh-CN" sz="2400" b="1" dirty="0" err="1">
                <a:latin typeface="Courier New" panose="02070309020205020404" pitchFamily="49" charset="0"/>
                <a:cs typeface="Courier New" panose="02070309020205020404" pitchFamily="49" charset="0"/>
              </a:rPr>
              <a:t>obj.volume</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&lt;&lt;"area="&lt;&lt;a&lt;&lt;",  volume="&lt;&lt;v&lt;&lt;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40000"/>
              </a:lnSpc>
              <a:buNone/>
            </a:pPr>
            <a:r>
              <a:rPr lang="en-US" altLang="zh-CN" sz="2400" b="1" dirty="0">
                <a:solidFill>
                  <a:srgbClr val="0000FF"/>
                </a:solidFill>
                <a:latin typeface="Courier New" panose="02070309020205020404" pitchFamily="49" charset="0"/>
                <a:cs typeface="Courier New" panose="02070309020205020404" pitchFamily="49" charset="0"/>
              </a:rPr>
              <a:t> </a:t>
            </a:r>
            <a:endParaRPr lang="en-US" altLang="zh-CN" sz="2400" b="1" dirty="0">
              <a:solidFill>
                <a:srgbClr val="0000FF"/>
              </a:solidFill>
              <a:latin typeface="Courier New" panose="02070309020205020404" pitchFamily="49" charset="0"/>
              <a:cs typeface="Courier New" panose="02070309020205020404" pitchFamily="49" charset="0"/>
            </a:endParaRPr>
          </a:p>
          <a:p>
            <a:pPr>
              <a:lnSpc>
                <a:spcPct val="80000"/>
              </a:lnSpc>
              <a:buNone/>
            </a:pPr>
            <a:r>
              <a:rPr lang="zh-CN" altLang="en-US" sz="2400" b="1" dirty="0">
                <a:solidFill>
                  <a:schemeClr val="accent6"/>
                </a:solidFill>
                <a:latin typeface="Courier New" panose="02070309020205020404" pitchFamily="49" charset="0"/>
                <a:cs typeface="Courier New" panose="02070309020205020404" pitchFamily="49" charset="0"/>
              </a:rPr>
              <a:t>程序执行后，屏幕显示结果为：</a:t>
            </a:r>
            <a:endParaRPr lang="zh-CN" altLang="en-US" sz="2400" b="1" dirty="0">
              <a:solidFill>
                <a:schemeClr val="accent6"/>
              </a:solidFill>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Input r and h: 1.1 10</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area=76.7177,  volume=38.0133</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类和对象的基本概念</a:t>
            </a:r>
            <a:endParaRPr lang="zh-CN" altLang="en-US" dirty="0"/>
          </a:p>
        </p:txBody>
      </p:sp>
      <p:sp>
        <p:nvSpPr>
          <p:cNvPr id="3" name="内容占位符 2"/>
          <p:cNvSpPr>
            <a:spLocks noGrp="1"/>
          </p:cNvSpPr>
          <p:nvPr>
            <p:ph idx="1"/>
          </p:nvPr>
        </p:nvSpPr>
        <p:spPr/>
        <p:txBody>
          <a:bodyPr/>
          <a:lstStyle/>
          <a:p>
            <a:r>
              <a:rPr lang="zh-CN" altLang="en-US" dirty="0"/>
              <a:t>什么是类</a:t>
            </a:r>
            <a:endParaRPr lang="en-US" altLang="zh-CN" dirty="0"/>
          </a:p>
          <a:p>
            <a:pPr lvl="1"/>
            <a:r>
              <a:rPr lang="zh-CN" altLang="en-US" dirty="0"/>
              <a:t>类是对现实世界中客观事物的抽象，通常将众多的具有相同属性的事物归纳、划分成为某个类。面向对象方法中的类，是对具有相同属性和行为的同一类对象的抽象描述，其内部包括属性（本类的数据成员）和行为（本类的成员函数）两个主要部分，即是说，类以数据为中心，把相关的一批函数组成为一体</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结构化程序设计与面向对象程序设计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类和对象的基本概念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面向对象程序设计的特点</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面向对象程序设计的过程</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2118"/>
    </mc:Choice>
    <mc:Fallback>
      <p:transition spd="slow" advTm="2118"/>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7.6】</a:t>
            </a:r>
            <a:r>
              <a:rPr lang="zh-CN" altLang="en-US" dirty="0"/>
              <a:t>说明</a:t>
            </a:r>
            <a:r>
              <a:rPr lang="zh-CN" altLang="en-US" dirty="0">
                <a:solidFill>
                  <a:srgbClr val="0000FF"/>
                </a:solidFill>
                <a:latin typeface="Times New Roman" panose="02020603050405020304" pitchFamily="18" charset="0"/>
              </a:rPr>
              <a:t> </a:t>
            </a:r>
            <a:endParaRPr lang="zh-CN" altLang="en-US" dirty="0">
              <a:solidFill>
                <a:srgbClr val="0000FF"/>
              </a:solidFill>
            </a:endParaRPr>
          </a:p>
          <a:p>
            <a:pPr lvl="1">
              <a:spcBef>
                <a:spcPts val="575"/>
              </a:spcBef>
            </a:pPr>
            <a:r>
              <a:rPr lang="zh-CN" altLang="en-US" dirty="0"/>
              <a:t>自定义某一个类时，先“抽取”也即先抽象出该类要处理哪些数据，将它们设定为该类的数据成员 -- 如半径</a:t>
            </a:r>
            <a:r>
              <a:rPr lang="en-US" altLang="zh-CN" dirty="0"/>
              <a:t>r</a:t>
            </a:r>
            <a:r>
              <a:rPr lang="zh-CN" altLang="en-US" dirty="0"/>
              <a:t>与高</a:t>
            </a:r>
            <a:r>
              <a:rPr lang="en-US" altLang="zh-CN" dirty="0"/>
              <a:t>h；</a:t>
            </a:r>
            <a:r>
              <a:rPr lang="zh-CN" altLang="en-US" dirty="0"/>
              <a:t>而后进一步考虑要对这些数据进行一些什么样的处理，从而设定类成员函数 -- 如</a:t>
            </a:r>
            <a:r>
              <a:rPr lang="en-US" altLang="zh-CN" dirty="0" err="1"/>
              <a:t>circum、area</a:t>
            </a:r>
            <a:r>
              <a:rPr lang="zh-CN" altLang="en-US" dirty="0"/>
              <a:t>以及</a:t>
            </a:r>
            <a:r>
              <a:rPr lang="en-US" altLang="zh-CN" dirty="0"/>
              <a:t>volume</a:t>
            </a:r>
            <a:r>
              <a:rPr lang="zh-CN" altLang="en-US" dirty="0"/>
              <a:t>成员函数</a:t>
            </a:r>
            <a:endParaRPr lang="zh-CN" altLang="en-US" dirty="0"/>
          </a:p>
          <a:p>
            <a:pPr lvl="1">
              <a:spcBef>
                <a:spcPts val="575"/>
              </a:spcBef>
            </a:pPr>
            <a:r>
              <a:rPr lang="zh-CN" altLang="en-US" dirty="0"/>
              <a:t>在主调函数</a:t>
            </a:r>
            <a:r>
              <a:rPr lang="en-US" altLang="zh-CN" dirty="0"/>
              <a:t>main</a:t>
            </a:r>
            <a:r>
              <a:rPr lang="zh-CN" altLang="en-US" dirty="0"/>
              <a:t>中，必须通过类对象来对公有成员函数</a:t>
            </a:r>
            <a:r>
              <a:rPr lang="en-US" altLang="zh-CN" dirty="0" err="1"/>
              <a:t>circum、area</a:t>
            </a:r>
            <a:r>
              <a:rPr lang="zh-CN" altLang="en-US" dirty="0"/>
              <a:t>以及</a:t>
            </a:r>
            <a:r>
              <a:rPr lang="en-US" altLang="zh-CN" dirty="0"/>
              <a:t>volume</a:t>
            </a:r>
            <a:r>
              <a:rPr lang="zh-CN" altLang="en-US" dirty="0"/>
              <a:t>进行调用</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7.7】</a:t>
            </a:r>
            <a:r>
              <a:rPr lang="zh-CN" altLang="en-US" dirty="0">
                <a:solidFill>
                  <a:srgbClr val="C00000"/>
                </a:solidFill>
                <a:latin typeface="宋体" panose="02010600030101010101" pitchFamily="2" charset="-122"/>
              </a:rPr>
              <a:t>反序输出问题</a:t>
            </a:r>
            <a:endParaRPr lang="en-US" altLang="zh-CN" dirty="0">
              <a:solidFill>
                <a:srgbClr val="C00000"/>
              </a:solidFill>
              <a:latin typeface="宋体" panose="02010600030101010101" pitchFamily="2" charset="-122"/>
            </a:endParaRPr>
          </a:p>
          <a:p>
            <a:pPr lvl="1"/>
            <a:r>
              <a:rPr lang="zh-CN" altLang="en-US" dirty="0"/>
              <a:t>从键盘输入10个</a:t>
            </a:r>
            <a:r>
              <a:rPr lang="en-US" altLang="zh-CN" dirty="0" err="1"/>
              <a:t>int</a:t>
            </a:r>
            <a:r>
              <a:rPr lang="zh-CN" altLang="en-US" dirty="0"/>
              <a:t>型数，而后按输入的相反顺序输出它们。使用自定义类（类型），在类的私有数据成员中存放数据而后输出</a:t>
            </a:r>
            <a:endParaRPr lang="en-US" altLang="zh-CN" dirty="0"/>
          </a:p>
          <a:p>
            <a:pPr>
              <a:lnSpc>
                <a:spcPct val="90000"/>
              </a:lnSpc>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Cla</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dat</a:t>
            </a:r>
            <a:r>
              <a:rPr lang="en-US" altLang="zh-CN" sz="2400" b="1" dirty="0">
                <a:latin typeface="Courier New" panose="02070309020205020404" pitchFamily="49" charset="0"/>
                <a:cs typeface="Courier New" panose="02070309020205020404" pitchFamily="49" charset="0"/>
              </a:rPr>
              <a:t>[10];</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dataIn</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reverseOut</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lvl="1">
              <a:buNone/>
            </a:pP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err="1">
                <a:latin typeface="Courier New" panose="02070309020205020404" pitchFamily="49" charset="0"/>
                <a:cs typeface="Courier New" panose="02070309020205020404" pitchFamily="49" charset="0"/>
              </a:rPr>
              <a:t>Cla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dataIn</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&lt;&lt;"input 10 integers:"&lt;&lt;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&lt;10;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a:t>
            </a:r>
            <a:r>
              <a:rPr lang="en-US" altLang="zh-CN" sz="2400" b="1" dirty="0" err="1">
                <a:latin typeface="Courier New" panose="02070309020205020404" pitchFamily="49" charset="0"/>
                <a:cs typeface="Courier New" panose="02070309020205020404" pitchFamily="49" charset="0"/>
              </a:rPr>
              <a:t>dat</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 </a:t>
            </a:r>
            <a:endParaRPr lang="en-US" altLang="zh-CN" sz="2400" b="1" dirty="0">
              <a:solidFill>
                <a:schemeClr val="hlink"/>
              </a:solidFill>
              <a:latin typeface="Courier New" panose="02070309020205020404" pitchFamily="49" charset="0"/>
              <a:cs typeface="Courier New" panose="02070309020205020404" pitchFamily="49" charset="0"/>
            </a:endParaRPr>
          </a:p>
          <a:p>
            <a:pPr>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err="1">
                <a:latin typeface="Courier New" panose="02070309020205020404" pitchFamily="49" charset="0"/>
                <a:cs typeface="Courier New" panose="02070309020205020404" pitchFamily="49" charset="0"/>
              </a:rPr>
              <a:t>Cla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reverseOut</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 The result ----"&lt;&lt;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=9;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&gt;=0;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dat</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]&lt;&lt;" ";</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5077"/>
            <a:ext cx="8229600" cy="5424368"/>
          </a:xfrm>
        </p:spPr>
        <p:txBody>
          <a:bodyPr/>
          <a:lstStyle/>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main() {</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a:t>
            </a:r>
            <a:r>
              <a:rPr lang="en-US" altLang="zh-CN" sz="2400" b="1" dirty="0">
                <a:latin typeface="Courier New" panose="02070309020205020404" pitchFamily="49" charset="0"/>
                <a:cs typeface="Courier New" panose="02070309020205020404" pitchFamily="49" charset="0"/>
              </a:rPr>
              <a:t> obj1;</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latin typeface="Courier New" panose="02070309020205020404" pitchFamily="49" charset="0"/>
                <a:cs typeface="Courier New" panose="02070309020205020404" pitchFamily="49" charset="0"/>
              </a:rPr>
              <a:t>	obj1.dataIn();  </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latin typeface="Courier New" panose="02070309020205020404" pitchFamily="49" charset="0"/>
                <a:cs typeface="Courier New" panose="02070309020205020404" pitchFamily="49" charset="0"/>
              </a:rPr>
              <a:t>	obj1.reverseOut();  </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nSpc>
                <a:spcPct val="90000"/>
              </a:lnSpc>
              <a:buNone/>
            </a:pPr>
            <a:endParaRPr lang="zh-CN" altLang="en-US" sz="2400" b="1" dirty="0">
              <a:solidFill>
                <a:srgbClr val="008000"/>
              </a:solidFill>
              <a:latin typeface="Courier New" panose="02070309020205020404" pitchFamily="49" charset="0"/>
              <a:cs typeface="Courier New" panose="02070309020205020404" pitchFamily="49" charset="0"/>
            </a:endParaRPr>
          </a:p>
          <a:p>
            <a:pPr>
              <a:lnSpc>
                <a:spcPct val="90000"/>
              </a:lnSpc>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程序执行后的输出结果为:</a:t>
            </a:r>
            <a:endParaRPr lang="zh-CN" altLang="en-US" sz="2400" b="1" dirty="0">
              <a:solidFill>
                <a:schemeClr val="accent6"/>
              </a:solidFill>
              <a:latin typeface="Courier New" panose="02070309020205020404" pitchFamily="49" charset="0"/>
              <a:cs typeface="Courier New" panose="02070309020205020404" pitchFamily="49" charset="0"/>
            </a:endParaRPr>
          </a:p>
          <a:p>
            <a:pPr>
              <a:lnSpc>
                <a:spcPct val="90000"/>
              </a:lnSpc>
              <a:buNone/>
            </a:pPr>
            <a:r>
              <a:rPr lang="en-US" altLang="zh-CN" sz="2400" b="1" dirty="0">
                <a:latin typeface="Courier New" panose="02070309020205020404" pitchFamily="49" charset="0"/>
                <a:cs typeface="Courier New" panose="02070309020205020404" pitchFamily="49" charset="0"/>
              </a:rPr>
              <a:t>input 10 integers:</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solidFill>
                  <a:srgbClr val="FF00FF"/>
                </a:solidFill>
                <a:latin typeface="Courier New" panose="02070309020205020404" pitchFamily="49" charset="0"/>
                <a:cs typeface="Courier New" panose="02070309020205020404" pitchFamily="49" charset="0"/>
              </a:rPr>
              <a:t>1 2 3 4 5 6 7 8 9 10</a:t>
            </a:r>
            <a:endParaRPr lang="en-US" altLang="zh-CN" sz="2400" b="1" dirty="0">
              <a:solidFill>
                <a:srgbClr val="0000FF"/>
              </a:solidFill>
              <a:latin typeface="Courier New" panose="02070309020205020404" pitchFamily="49" charset="0"/>
              <a:cs typeface="Courier New" panose="02070309020205020404" pitchFamily="49" charset="0"/>
            </a:endParaRPr>
          </a:p>
          <a:p>
            <a:pPr>
              <a:lnSpc>
                <a:spcPct val="90000"/>
              </a:lnSpc>
              <a:buNone/>
            </a:pPr>
            <a:r>
              <a:rPr lang="en-US" altLang="zh-CN" sz="2400" b="1" dirty="0">
                <a:latin typeface="Courier New" panose="02070309020205020404" pitchFamily="49" charset="0"/>
                <a:cs typeface="Courier New" panose="02070309020205020404" pitchFamily="49" charset="0"/>
              </a:rPr>
              <a:t>---- The result ----</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latin typeface="Courier New" panose="02070309020205020404" pitchFamily="49" charset="0"/>
                <a:cs typeface="Courier New" panose="02070309020205020404" pitchFamily="49" charset="0"/>
              </a:rPr>
              <a:t>10 9 8 7 6 5 4 3 2 1 </a:t>
            </a:r>
            <a:endParaRPr lang="en-US" altLang="zh-CN" sz="2400" b="1" dirty="0">
              <a:latin typeface="Courier New" panose="02070309020205020404" pitchFamily="49" charset="0"/>
              <a:cs typeface="Courier New" panose="02070309020205020404" pitchFamily="49" charset="0"/>
            </a:endParaRPr>
          </a:p>
          <a:p>
            <a:pPr>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对象数组的初始化</a:t>
            </a:r>
            <a:endParaRPr lang="zh-CN" altLang="en-US" dirty="0"/>
          </a:p>
        </p:txBody>
      </p:sp>
      <p:sp>
        <p:nvSpPr>
          <p:cNvPr id="3" name="内容占位符 2"/>
          <p:cNvSpPr>
            <a:spLocks noGrp="1"/>
          </p:cNvSpPr>
          <p:nvPr>
            <p:ph idx="1"/>
          </p:nvPr>
        </p:nvSpPr>
        <p:spPr>
          <a:xfrm>
            <a:off x="457200" y="1844824"/>
            <a:ext cx="8153400" cy="1941366"/>
          </a:xfrm>
        </p:spPr>
        <p:txBody>
          <a:bodyPr/>
          <a:lstStyle/>
          <a:p>
            <a:r>
              <a:rPr lang="zh-CN" altLang="en-US" dirty="0"/>
              <a:t>将对象数组看作一组同类型的对象，分别对每个数组元素进行初始化</a:t>
            </a:r>
            <a:endParaRPr lang="en-US" altLang="zh-CN" dirty="0"/>
          </a:p>
          <a:p>
            <a:pPr lvl="1"/>
            <a:r>
              <a:rPr lang="zh-CN" altLang="en-US" dirty="0"/>
              <a:t>利用初始化列表</a:t>
            </a:r>
            <a:endParaRPr lang="en-US" altLang="zh-CN" dirty="0"/>
          </a:p>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6" name="TextBox 5"/>
          <p:cNvSpPr txBox="1"/>
          <p:nvPr/>
        </p:nvSpPr>
        <p:spPr>
          <a:xfrm>
            <a:off x="1187624" y="3771758"/>
            <a:ext cx="7143800" cy="2677656"/>
          </a:xfrm>
          <a:prstGeom prst="rect">
            <a:avLst/>
          </a:prstGeom>
          <a:noFill/>
        </p:spPr>
        <p:txBody>
          <a:bodyPr wrap="square" rtlCol="0">
            <a:spAutoFit/>
          </a:bodyPr>
          <a:lstStyle/>
          <a:p>
            <a:r>
              <a:rPr lang="en-US" altLang="zh-CN" sz="2400" b="1" dirty="0">
                <a:latin typeface="Courier New" panose="02070309020205020404" pitchFamily="49" charset="0"/>
                <a:cs typeface="Courier New" panose="02070309020205020404" pitchFamily="49" charset="0"/>
              </a:rPr>
              <a:t>Poker </a:t>
            </a:r>
            <a:r>
              <a:rPr lang="en-US" altLang="zh-CN" sz="2400" b="1" dirty="0" err="1">
                <a:latin typeface="Courier New" panose="02070309020205020404" pitchFamily="49" charset="0"/>
                <a:cs typeface="Courier New" panose="02070309020205020404" pitchFamily="49" charset="0"/>
              </a:rPr>
              <a:t>poker</a:t>
            </a:r>
            <a:r>
              <a:rPr lang="en-US" altLang="zh-CN" sz="2400" b="1" dirty="0">
                <a:latin typeface="Courier New" panose="02070309020205020404" pitchFamily="49" charset="0"/>
                <a:cs typeface="Courier New" panose="02070309020205020404" pitchFamily="49" charset="0"/>
              </a:rPr>
              <a:t>[5] = {</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		Poker(11, "spade"),</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		Poker(10, "diamond"),</a:t>
            </a:r>
            <a:endParaRPr lang="zh-CN" altLang="en-US"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		Poker(13, "heart"),</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		Poker(12, "club"),</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		Poker(1, "heart"),</a:t>
            </a:r>
            <a:endParaRPr lang="zh-CN" altLang="en-US"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5" name="矩形 4">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对象指针的初始化</a:t>
            </a:r>
            <a:endParaRPr lang="zh-CN" altLang="en-US" dirty="0"/>
          </a:p>
        </p:txBody>
      </p:sp>
      <p:sp>
        <p:nvSpPr>
          <p:cNvPr id="3" name="内容占位符 2"/>
          <p:cNvSpPr>
            <a:spLocks noGrp="1"/>
          </p:cNvSpPr>
          <p:nvPr>
            <p:ph idx="1"/>
          </p:nvPr>
        </p:nvSpPr>
        <p:spPr>
          <a:xfrm>
            <a:off x="448977" y="1844824"/>
            <a:ext cx="8153400" cy="1656184"/>
          </a:xfrm>
        </p:spPr>
        <p:txBody>
          <a:bodyPr/>
          <a:lstStyle/>
          <a:p>
            <a:r>
              <a:rPr lang="zh-CN" altLang="en-US" dirty="0"/>
              <a:t>通常使用动态内存分配运算符，生成动态对象，用该动态对象初始化对象指针</a:t>
            </a:r>
            <a:endParaRPr lang="en-US" altLang="zh-CN" dirty="0"/>
          </a:p>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6" name="TextBox 5"/>
          <p:cNvSpPr txBox="1"/>
          <p:nvPr/>
        </p:nvSpPr>
        <p:spPr>
          <a:xfrm>
            <a:off x="1187624" y="3429000"/>
            <a:ext cx="7143800" cy="461665"/>
          </a:xfrm>
          <a:prstGeom prst="rect">
            <a:avLst/>
          </a:prstGeom>
          <a:noFill/>
        </p:spPr>
        <p:txBody>
          <a:bodyPr wrap="square" rtlCol="0">
            <a:spAutoFit/>
          </a:bodyPr>
          <a:lstStyle/>
          <a:p>
            <a:r>
              <a:rPr lang="en-US" altLang="zh-CN" sz="2400" b="1" dirty="0">
                <a:latin typeface="Courier New" panose="02070309020205020404" pitchFamily="49" charset="0"/>
                <a:cs typeface="Courier New" panose="02070309020205020404" pitchFamily="49" charset="0"/>
              </a:rPr>
              <a:t>Poker *poker = </a:t>
            </a:r>
            <a:r>
              <a:rPr lang="en-US" altLang="zh-CN" sz="2400" b="1" dirty="0">
                <a:solidFill>
                  <a:srgbClr val="0000FF"/>
                </a:solidFill>
                <a:latin typeface="Courier New" panose="02070309020205020404" pitchFamily="49" charset="0"/>
                <a:cs typeface="Courier New" panose="02070309020205020404" pitchFamily="49" charset="0"/>
              </a:rPr>
              <a:t>new </a:t>
            </a:r>
            <a:r>
              <a:rPr lang="en-US" altLang="zh-CN" sz="2400" b="1" dirty="0">
                <a:latin typeface="Courier New" panose="02070309020205020404" pitchFamily="49" charset="0"/>
                <a:cs typeface="Courier New" panose="02070309020205020404" pitchFamily="49" charset="0"/>
              </a:rPr>
              <a:t>Poker(10, "club");</a:t>
            </a:r>
            <a:endParaRPr lang="zh-CN" altLang="en-US" sz="2400" b="1" dirty="0">
              <a:latin typeface="Courier New" panose="02070309020205020404" pitchFamily="49" charset="0"/>
              <a:cs typeface="Courier New" panose="02070309020205020404" pitchFamily="49" charset="0"/>
            </a:endParaRPr>
          </a:p>
        </p:txBody>
      </p:sp>
      <p:sp>
        <p:nvSpPr>
          <p:cNvPr id="5" name="矩形 4">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使用</a:t>
            </a:r>
            <a:r>
              <a:rPr lang="en-US" altLang="zh-CN" b="1" dirty="0">
                <a:solidFill>
                  <a:srgbClr val="0000FF"/>
                </a:solidFill>
                <a:latin typeface="Courier New" panose="02070309020205020404" pitchFamily="49" charset="0"/>
                <a:cs typeface="Courier New" panose="02070309020205020404" pitchFamily="49" charset="0"/>
              </a:rPr>
              <a:t>explicit</a:t>
            </a:r>
            <a:r>
              <a:rPr lang="zh-CN" altLang="en-US" dirty="0"/>
              <a:t>关键字</a:t>
            </a:r>
            <a:endParaRPr lang="en-US" altLang="zh-CN" dirty="0"/>
          </a:p>
          <a:p>
            <a:pPr lvl="1"/>
            <a:r>
              <a:rPr lang="en-US" altLang="zh-CN" dirty="0"/>
              <a:t>C++</a:t>
            </a:r>
            <a:r>
              <a:rPr lang="zh-CN" altLang="en-US" dirty="0"/>
              <a:t>标准支持</a:t>
            </a:r>
            <a:r>
              <a:rPr lang="zh-CN" altLang="en-US" dirty="0">
                <a:solidFill>
                  <a:srgbClr val="FF0000"/>
                </a:solidFill>
              </a:rPr>
              <a:t>带有一个参数的构造函数</a:t>
            </a:r>
            <a:r>
              <a:rPr lang="zh-CN" altLang="en-US" dirty="0"/>
              <a:t>，将参数类型隐式转换为相应的类类型。</a:t>
            </a:r>
            <a:endParaRPr lang="en-US" altLang="zh-CN" dirty="0"/>
          </a:p>
          <a:p>
            <a:pPr marL="457200" lvl="1" indent="0">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en-US" altLang="zh-CN" dirty="0">
              <a:solidFill>
                <a:srgbClr val="C00000"/>
              </a:solidFill>
            </a:endParaRPr>
          </a:p>
        </p:txBody>
      </p:sp>
      <p:sp>
        <p:nvSpPr>
          <p:cNvPr id="3" name="标题 2"/>
          <p:cNvSpPr>
            <a:spLocks noGrp="1"/>
          </p:cNvSpPr>
          <p:nvPr>
            <p:ph type="title"/>
          </p:nvPr>
        </p:nvSpPr>
        <p:spPr/>
        <p:txBody>
          <a:bodyPr/>
          <a:lstStyle/>
          <a:p>
            <a:r>
              <a:rPr lang="zh-CN" altLang="en-US" dirty="0"/>
              <a:t>构造函数的进一步讨论</a:t>
            </a:r>
            <a:endParaRPr lang="zh-CN" altLang="en-US" dirty="0"/>
          </a:p>
        </p:txBody>
      </p:sp>
      <p:sp>
        <p:nvSpPr>
          <p:cNvPr id="5" name="矩形 4"/>
          <p:cNvSpPr/>
          <p:nvPr/>
        </p:nvSpPr>
        <p:spPr>
          <a:xfrm>
            <a:off x="3275856" y="3293151"/>
            <a:ext cx="5624965" cy="3170099"/>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000" b="1" dirty="0">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Cube</a:t>
            </a:r>
            <a:endParaRPr lang="en-US" altLang="zh-CN" sz="2000" b="1" dirty="0">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private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side;</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Cube(</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TestFunction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Cube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aCube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305341"/>
            <a:ext cx="8856984" cy="4247317"/>
          </a:xfrm>
          <a:prstGeom prst="rect">
            <a:avLst/>
          </a:prstGeom>
        </p:spPr>
        <p:txBody>
          <a:bodyPr wrap="square">
            <a:spAutoFit/>
          </a:bodyPr>
          <a:lstStyle/>
          <a:p>
            <a:r>
              <a:rPr lang="en-US" altLang="zh-CN" b="1" dirty="0">
                <a:latin typeface="Courier New" panose="02070309020205020404" pitchFamily="49" charset="0"/>
                <a:ea typeface="新宋体" panose="02010609030101010101" pitchFamily="49" charset="-122"/>
                <a:cs typeface="Courier New" panose="02070309020205020404" pitchFamily="49" charset="0"/>
              </a:rPr>
              <a:t>Cube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::Cube(</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b="1" dirty="0">
                <a:latin typeface="Courier New" panose="02070309020205020404" pitchFamily="49" charset="0"/>
                <a:ea typeface="新宋体" panose="02010609030101010101" pitchFamily="49" charset="-122"/>
                <a:cs typeface="Courier New" panose="02070309020205020404" pitchFamily="49" charset="0"/>
              </a:rPr>
              <a:t>) :side{</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&lt;&lt; "Call the constructor to set side to " &lt;&lt;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b="1" dirty="0">
                <a:latin typeface="Courier New" panose="02070309020205020404" pitchFamily="49" charset="0"/>
                <a:ea typeface="新宋体" panose="02010609030101010101" pitchFamily="49" charset="-122"/>
                <a:cs typeface="Courier New" panose="02070309020205020404" pitchFamily="49" charset="0"/>
              </a:rPr>
              <a:t> &lt;&lt;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Cube::</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TestFunction</a:t>
            </a:r>
            <a:r>
              <a:rPr lang="en-US" altLang="zh-CN" b="1" dirty="0">
                <a:latin typeface="Courier New" panose="02070309020205020404" pitchFamily="49" charset="0"/>
                <a:ea typeface="新宋体" panose="02010609030101010101" pitchFamily="49" charset="-122"/>
                <a:cs typeface="Courier New" panose="02070309020205020404" pitchFamily="49" charset="0"/>
              </a:rPr>
              <a:t>(Cube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aCube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&lt;&lt;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aCube.side</a:t>
            </a:r>
            <a:r>
              <a:rPr lang="en-US" altLang="zh-CN" b="1" dirty="0">
                <a:latin typeface="Courier New" panose="02070309020205020404" pitchFamily="49" charset="0"/>
                <a:ea typeface="新宋体" panose="02010609030101010101" pitchFamily="49" charset="-122"/>
                <a:cs typeface="Courier New" panose="02070309020205020404" pitchFamily="49" charset="0"/>
              </a:rPr>
              <a:t> &lt;&lt;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latin typeface="Courier New" panose="02070309020205020404" pitchFamily="49" charset="0"/>
                <a:ea typeface="新宋体" panose="02010609030101010101" pitchFamily="49" charset="-122"/>
                <a:cs typeface="Courier New" panose="02070309020205020404" pitchFamily="49" charset="0"/>
              </a:rPr>
              <a:t>    Cube c1(7.0);</a:t>
            </a:r>
            <a:endParaRPr lang="en-US" altLang="zh-CN" b="1" dirty="0">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latin typeface="Courier New" panose="02070309020205020404" pitchFamily="49" charset="0"/>
                <a:ea typeface="新宋体" panose="02010609030101010101" pitchFamily="49" charset="-122"/>
                <a:cs typeface="Courier New" panose="02070309020205020404" pitchFamily="49" charset="0"/>
              </a:rPr>
              <a:t>    Cube c2(3.0);</a:t>
            </a:r>
            <a:endParaRPr lang="en-US" altLang="zh-CN" b="1" dirty="0">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latin typeface="Courier New" panose="02070309020205020404" pitchFamily="49" charset="0"/>
                <a:ea typeface="新宋体" panose="02010609030101010101" pitchFamily="49" charset="-122"/>
                <a:cs typeface="Courier New" panose="02070309020205020404" pitchFamily="49" charset="0"/>
              </a:rPr>
              <a:t>    c1.TestFunction(50.0);</a:t>
            </a:r>
            <a:endParaRPr lang="en-US" altLang="zh-CN" b="1" dirty="0">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latin typeface="Courier New" panose="02070309020205020404" pitchFamily="49" charset="0"/>
                <a:ea typeface="新宋体" panose="02010609030101010101" pitchFamily="49" charset="-122"/>
                <a:cs typeface="Courier New" panose="02070309020205020404" pitchFamily="49" charset="0"/>
              </a:rPr>
              <a:t>    c1.TestFunction(c2);</a:t>
            </a:r>
            <a:endParaRPr lang="en-US" altLang="zh-CN" b="1" dirty="0">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矩形 5"/>
          <p:cNvSpPr/>
          <p:nvPr/>
        </p:nvSpPr>
        <p:spPr>
          <a:xfrm>
            <a:off x="3707904" y="3762906"/>
            <a:ext cx="5400600" cy="1754326"/>
          </a:xfrm>
          <a:prstGeom prst="rect">
            <a:avLst/>
          </a:prstGeom>
          <a:solidFill>
            <a:srgbClr val="FFE9FB"/>
          </a:solidFill>
        </p:spPr>
        <p:txBody>
          <a:bodyPr wrap="square">
            <a:spAutoFit/>
          </a:bodyPr>
          <a:lstStyle/>
          <a:p>
            <a:r>
              <a:rPr lang="zh-CN" altLang="en-US" b="1" dirty="0">
                <a:solidFill>
                  <a:schemeClr val="accent6">
                    <a:lumMod val="75000"/>
                  </a:schemeClr>
                </a:solidFill>
                <a:latin typeface="+mj-ea"/>
                <a:ea typeface="+mj-ea"/>
                <a:cs typeface="Courier New" panose="02070309020205020404" pitchFamily="49" charset="0"/>
              </a:rPr>
              <a:t>程序运行结果：</a:t>
            </a:r>
            <a:endParaRPr lang="en-US" altLang="zh-CN" b="1" dirty="0">
              <a:solidFill>
                <a:schemeClr val="accent6">
                  <a:lumMod val="75000"/>
                </a:schemeClr>
              </a:solidFill>
              <a:latin typeface="+mj-ea"/>
              <a:ea typeface="+mj-ea"/>
              <a:cs typeface="Courier New" panose="02070309020205020404" pitchFamily="49" charset="0"/>
            </a:endParaRPr>
          </a:p>
          <a:p>
            <a:r>
              <a:rPr lang="zh-CN" altLang="en-US" b="1" dirty="0">
                <a:latin typeface="Courier New" panose="02070309020205020404" pitchFamily="49" charset="0"/>
                <a:cs typeface="Courier New" panose="02070309020205020404" pitchFamily="49" charset="0"/>
              </a:rPr>
              <a:t>Call the constructor to set side to 7</a:t>
            </a:r>
            <a:endParaRPr lang="zh-CN" altLang="en-US" b="1" dirty="0">
              <a:latin typeface="Courier New" panose="02070309020205020404" pitchFamily="49" charset="0"/>
              <a:cs typeface="Courier New" panose="02070309020205020404" pitchFamily="49" charset="0"/>
            </a:endParaRPr>
          </a:p>
          <a:p>
            <a:r>
              <a:rPr lang="zh-CN" altLang="en-US" b="1" dirty="0">
                <a:latin typeface="Courier New" panose="02070309020205020404" pitchFamily="49" charset="0"/>
                <a:cs typeface="Courier New" panose="02070309020205020404" pitchFamily="49" charset="0"/>
              </a:rPr>
              <a:t>Call the constructor to set side to 3</a:t>
            </a:r>
            <a:endParaRPr lang="zh-CN" altLang="en-US" b="1" dirty="0">
              <a:latin typeface="Courier New" panose="02070309020205020404" pitchFamily="49" charset="0"/>
              <a:cs typeface="Courier New" panose="02070309020205020404" pitchFamily="49" charset="0"/>
            </a:endParaRPr>
          </a:p>
          <a:p>
            <a:r>
              <a:rPr lang="zh-CN" altLang="en-US" b="1" dirty="0">
                <a:latin typeface="Courier New" panose="02070309020205020404" pitchFamily="49" charset="0"/>
                <a:cs typeface="Courier New" panose="02070309020205020404" pitchFamily="49" charset="0"/>
              </a:rPr>
              <a:t>Call the constructor to set side to 50</a:t>
            </a:r>
            <a:endParaRPr lang="zh-CN" altLang="en-US" b="1" dirty="0">
              <a:latin typeface="Courier New" panose="02070309020205020404" pitchFamily="49" charset="0"/>
              <a:cs typeface="Courier New" panose="02070309020205020404" pitchFamily="49" charset="0"/>
            </a:endParaRPr>
          </a:p>
          <a:p>
            <a:r>
              <a:rPr lang="zh-CN" altLang="en-US" b="1" dirty="0">
                <a:latin typeface="Courier New" panose="02070309020205020404" pitchFamily="49" charset="0"/>
                <a:cs typeface="Courier New" panose="02070309020205020404" pitchFamily="49" charset="0"/>
              </a:rPr>
              <a:t>50</a:t>
            </a:r>
            <a:endParaRPr lang="zh-CN" altLang="en-US" b="1" dirty="0">
              <a:latin typeface="Courier New" panose="02070309020205020404" pitchFamily="49" charset="0"/>
              <a:cs typeface="Courier New" panose="02070309020205020404" pitchFamily="49" charset="0"/>
            </a:endParaRPr>
          </a:p>
          <a:p>
            <a:r>
              <a:rPr lang="zh-CN" altLang="en-US" b="1" dirty="0">
                <a:latin typeface="Courier New" panose="02070309020205020404" pitchFamily="49" charset="0"/>
                <a:cs typeface="Courier New" panose="02070309020205020404" pitchFamily="49" charset="0"/>
              </a:rPr>
              <a:t>3</a:t>
            </a:r>
            <a:endParaRPr lang="zh-CN" altLang="en-US" b="1" dirty="0">
              <a:latin typeface="Courier New" panose="02070309020205020404" pitchFamily="49" charset="0"/>
              <a:cs typeface="Courier New" panose="02070309020205020404" pitchFamily="49" charset="0"/>
            </a:endParaRPr>
          </a:p>
        </p:txBody>
      </p:sp>
      <p:cxnSp>
        <p:nvCxnSpPr>
          <p:cNvPr id="8" name="直接连接符 7"/>
          <p:cNvCxnSpPr/>
          <p:nvPr/>
        </p:nvCxnSpPr>
        <p:spPr>
          <a:xfrm>
            <a:off x="3821256" y="4897988"/>
            <a:ext cx="51845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51520" y="5848405"/>
            <a:ext cx="8136904" cy="369332"/>
          </a:xfrm>
          <a:prstGeom prst="rect">
            <a:avLst/>
          </a:prstGeom>
          <a:noFill/>
        </p:spPr>
        <p:txBody>
          <a:bodyPr wrap="square" rtlCol="0">
            <a:spAutoFit/>
          </a:bodyPr>
          <a:lstStyle/>
          <a:p>
            <a:r>
              <a:rPr lang="zh-CN" altLang="en-US" dirty="0">
                <a:latin typeface="Courier New" panose="02070309020205020404" pitchFamily="49" charset="0"/>
                <a:ea typeface="+mj-ea"/>
                <a:cs typeface="Courier New" panose="02070309020205020404" pitchFamily="49" charset="0"/>
              </a:rPr>
              <a:t>去掉隐式转换机制，在构造函数说明时，可使用</a:t>
            </a:r>
            <a:r>
              <a:rPr lang="en-US" altLang="zh-CN" b="1" dirty="0">
                <a:solidFill>
                  <a:srgbClr val="0000FF"/>
                </a:solidFill>
                <a:latin typeface="Courier New" panose="02070309020205020404" pitchFamily="49" charset="0"/>
                <a:ea typeface="+mj-ea"/>
                <a:cs typeface="Courier New" panose="02070309020205020404" pitchFamily="49" charset="0"/>
              </a:rPr>
              <a:t>explicit</a:t>
            </a:r>
            <a:r>
              <a:rPr lang="zh-CN" altLang="en-US" dirty="0">
                <a:latin typeface="Courier New" panose="02070309020205020404" pitchFamily="49" charset="0"/>
                <a:ea typeface="+mj-ea"/>
                <a:cs typeface="Courier New" panose="02070309020205020404" pitchFamily="49" charset="0"/>
              </a:rPr>
              <a:t>关键字</a:t>
            </a:r>
            <a:endParaRPr lang="zh-CN" altLang="en-US" dirty="0">
              <a:latin typeface="Courier New" panose="02070309020205020404" pitchFamily="49" charset="0"/>
              <a:ea typeface="+mj-ea"/>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6" name="矩形 15">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7" name="矩形 1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27584" y="1124744"/>
            <a:ext cx="6336704" cy="2862322"/>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b="1" dirty="0">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Cube</a:t>
            </a:r>
            <a:endParaRPr lang="en-US" altLang="zh-CN" b="1" dirty="0">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private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side;</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explicit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Cube(</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TestFunction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latin typeface="Courier New" panose="02070309020205020404" pitchFamily="49" charset="0"/>
                <a:ea typeface="新宋体" panose="02010609030101010101" pitchFamily="49" charset="-122"/>
                <a:cs typeface="Courier New" panose="02070309020205020404" pitchFamily="49" charset="0"/>
              </a:rPr>
              <a:t>Cube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aCube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文本框 5"/>
          <p:cNvSpPr txBox="1"/>
          <p:nvPr/>
        </p:nvSpPr>
        <p:spPr>
          <a:xfrm>
            <a:off x="251520" y="4797152"/>
            <a:ext cx="8722632" cy="646331"/>
          </a:xfrm>
          <a:prstGeom prst="rect">
            <a:avLst/>
          </a:prstGeom>
          <a:noFill/>
        </p:spPr>
        <p:txBody>
          <a:bodyPr wrap="square" rtlCol="0">
            <a:spAutoFit/>
          </a:bodyPr>
          <a:lstStyle/>
          <a:p>
            <a:r>
              <a:rPr lang="zh-CN" altLang="en-US" dirty="0">
                <a:latin typeface="Courier New" panose="02070309020205020404" pitchFamily="49" charset="0"/>
                <a:ea typeface="+mj-ea"/>
                <a:cs typeface="Courier New" panose="02070309020205020404" pitchFamily="49" charset="0"/>
              </a:rPr>
              <a:t>运行程序时会出现编译错误：</a:t>
            </a:r>
            <a:endParaRPr lang="en-US" altLang="zh-CN" dirty="0">
              <a:latin typeface="Courier New" panose="02070309020205020404" pitchFamily="49" charset="0"/>
              <a:ea typeface="+mj-ea"/>
              <a:cs typeface="Courier New" panose="02070309020205020404" pitchFamily="49" charset="0"/>
            </a:endParaRPr>
          </a:p>
          <a:p>
            <a:r>
              <a:rPr lang="en-US" altLang="zh-CN" b="1" dirty="0">
                <a:latin typeface="+mj-lt"/>
                <a:ea typeface="新宋体" panose="02010609030101010101" pitchFamily="49" charset="-122"/>
                <a:cs typeface="Courier New" panose="02070309020205020404" pitchFamily="49" charset="0"/>
              </a:rPr>
              <a:t>“void Cube::</a:t>
            </a:r>
            <a:r>
              <a:rPr lang="en-US" altLang="zh-CN" b="1" dirty="0" err="1">
                <a:latin typeface="+mj-lt"/>
                <a:ea typeface="新宋体" panose="02010609030101010101" pitchFamily="49" charset="-122"/>
                <a:cs typeface="Courier New" panose="02070309020205020404" pitchFamily="49" charset="0"/>
              </a:rPr>
              <a:t>TestFunction</a:t>
            </a:r>
            <a:r>
              <a:rPr lang="en-US" altLang="zh-CN" b="1" dirty="0">
                <a:latin typeface="+mj-lt"/>
                <a:ea typeface="新宋体" panose="02010609030101010101" pitchFamily="49" charset="-122"/>
                <a:cs typeface="Courier New" panose="02070309020205020404" pitchFamily="49" charset="0"/>
              </a:rPr>
              <a:t>(Cube </a:t>
            </a:r>
            <a:r>
              <a:rPr lang="en-US" altLang="zh-CN" b="1" dirty="0" err="1">
                <a:latin typeface="+mj-lt"/>
                <a:ea typeface="新宋体" panose="02010609030101010101" pitchFamily="49" charset="-122"/>
                <a:cs typeface="Courier New" panose="02070309020205020404" pitchFamily="49" charset="0"/>
              </a:rPr>
              <a:t>aCube</a:t>
            </a:r>
            <a:r>
              <a:rPr lang="en-US" altLang="zh-CN" b="1" dirty="0">
                <a:latin typeface="+mj-lt"/>
                <a:ea typeface="新宋体" panose="02010609030101010101" pitchFamily="49" charset="-122"/>
                <a:cs typeface="Courier New" panose="02070309020205020404" pitchFamily="49" charset="0"/>
              </a:rPr>
              <a:t>)”: </a:t>
            </a:r>
            <a:r>
              <a:rPr lang="zh-CN" altLang="en-US" b="1" dirty="0">
                <a:latin typeface="+mj-lt"/>
                <a:ea typeface="新宋体" panose="02010609030101010101" pitchFamily="49" charset="-122"/>
                <a:cs typeface="Courier New" panose="02070309020205020404" pitchFamily="49" charset="0"/>
              </a:rPr>
              <a:t>无法将参数</a:t>
            </a:r>
            <a:r>
              <a:rPr lang="en-US" altLang="zh-CN" b="1" dirty="0">
                <a:latin typeface="+mj-lt"/>
                <a:ea typeface="新宋体" panose="02010609030101010101" pitchFamily="49" charset="-122"/>
                <a:cs typeface="Courier New" panose="02070309020205020404" pitchFamily="49" charset="0"/>
              </a:rPr>
              <a:t>1</a:t>
            </a:r>
            <a:r>
              <a:rPr lang="zh-CN" altLang="en-US" b="1" dirty="0">
                <a:latin typeface="+mj-lt"/>
                <a:ea typeface="新宋体" panose="02010609030101010101" pitchFamily="49" charset="-122"/>
                <a:cs typeface="Courier New" panose="02070309020205020404" pitchFamily="49" charset="0"/>
              </a:rPr>
              <a:t>从</a:t>
            </a:r>
            <a:r>
              <a:rPr lang="en-US" altLang="zh-CN" b="1" dirty="0">
                <a:latin typeface="+mj-lt"/>
                <a:ea typeface="新宋体" panose="02010609030101010101" pitchFamily="49" charset="-122"/>
                <a:cs typeface="Courier New" panose="02070309020205020404" pitchFamily="49" charset="0"/>
              </a:rPr>
              <a:t>”double”</a:t>
            </a:r>
            <a:r>
              <a:rPr lang="zh-CN" altLang="en-US" b="1" dirty="0">
                <a:latin typeface="+mj-lt"/>
                <a:ea typeface="新宋体" panose="02010609030101010101" pitchFamily="49" charset="-122"/>
                <a:cs typeface="Courier New" panose="02070309020205020404" pitchFamily="49" charset="0"/>
              </a:rPr>
              <a:t>转换为</a:t>
            </a:r>
            <a:r>
              <a:rPr lang="en-US" altLang="zh-CN" b="1" dirty="0">
                <a:latin typeface="+mj-lt"/>
                <a:ea typeface="新宋体" panose="02010609030101010101" pitchFamily="49" charset="-122"/>
                <a:cs typeface="Courier New" panose="02070309020205020404" pitchFamily="49" charset="0"/>
              </a:rPr>
              <a:t>”Cube”</a:t>
            </a:r>
            <a:endParaRPr lang="zh-CN" altLang="en-US" dirty="0">
              <a:latin typeface="+mj-lt"/>
              <a:ea typeface="+mj-ea"/>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700808"/>
            <a:ext cx="8229600" cy="4500562"/>
          </a:xfrm>
        </p:spPr>
        <p:txBody>
          <a:bodyPr/>
          <a:lstStyle/>
          <a:p>
            <a:r>
              <a:rPr lang="zh-CN" altLang="en-US" dirty="0"/>
              <a:t>委托构造函数</a:t>
            </a:r>
            <a:endParaRPr lang="en-US" altLang="zh-CN" dirty="0"/>
          </a:p>
          <a:p>
            <a:pPr lvl="1"/>
            <a:r>
              <a:rPr lang="zh-CN" altLang="en-US" dirty="0"/>
              <a:t>类中包含多个构造函数</a:t>
            </a:r>
            <a:endParaRPr lang="en-US" altLang="zh-CN" dirty="0"/>
          </a:p>
          <a:p>
            <a:pPr lvl="1"/>
            <a:r>
              <a:rPr lang="zh-CN" altLang="en-US" dirty="0"/>
              <a:t>一个构造函数在其初始化列表中调用了另一个构造函数，即将构造工作委托给另一个构造函数</a:t>
            </a:r>
            <a:endParaRPr lang="zh-CN" altLang="en-US" dirty="0"/>
          </a:p>
        </p:txBody>
      </p:sp>
      <p:sp>
        <p:nvSpPr>
          <p:cNvPr id="3" name="标题 2"/>
          <p:cNvSpPr>
            <a:spLocks noGrp="1"/>
          </p:cNvSpPr>
          <p:nvPr>
            <p:ph type="title"/>
          </p:nvPr>
        </p:nvSpPr>
        <p:spPr/>
        <p:txBody>
          <a:bodyPr/>
          <a:lstStyle/>
          <a:p>
            <a:r>
              <a:rPr lang="zh-CN" altLang="en-US" dirty="0"/>
              <a:t>构造函数的进一步讨论</a:t>
            </a:r>
            <a:endParaRPr lang="zh-CN" altLang="en-US" dirty="0"/>
          </a:p>
        </p:txBody>
      </p:sp>
      <p:sp>
        <p:nvSpPr>
          <p:cNvPr id="5" name="矩形 4"/>
          <p:cNvSpPr/>
          <p:nvPr/>
        </p:nvSpPr>
        <p:spPr>
          <a:xfrm>
            <a:off x="-36512" y="3429000"/>
            <a:ext cx="9217024" cy="3139321"/>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):length{</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},width{</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p:txBody>
      </p:sp>
      <p:sp>
        <p:nvSpPr>
          <p:cNvPr id="6" name="矩形 5">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类和对象的基本概念</a:t>
            </a:r>
            <a:endParaRPr lang="zh-CN" altLang="en-US" dirty="0"/>
          </a:p>
        </p:txBody>
      </p:sp>
      <p:sp>
        <p:nvSpPr>
          <p:cNvPr id="3" name="内容占位符 2"/>
          <p:cNvSpPr>
            <a:spLocks noGrp="1"/>
          </p:cNvSpPr>
          <p:nvPr>
            <p:ph idx="1"/>
          </p:nvPr>
        </p:nvSpPr>
        <p:spPr/>
        <p:txBody>
          <a:bodyPr/>
          <a:lstStyle/>
          <a:p>
            <a:r>
              <a:rPr lang="zh-CN" altLang="en-US" dirty="0"/>
              <a:t>什么是对象</a:t>
            </a:r>
            <a:endParaRPr lang="en-US" altLang="zh-CN" dirty="0"/>
          </a:p>
          <a:p>
            <a:pPr lvl="1"/>
            <a:r>
              <a:rPr lang="zh-CN" altLang="en-US" dirty="0"/>
              <a:t>类的实例</a:t>
            </a:r>
            <a:endParaRPr lang="en-US" altLang="zh-CN" dirty="0"/>
          </a:p>
          <a:p>
            <a:pPr lvl="2"/>
            <a:r>
              <a:rPr lang="zh-CN" altLang="en-US" dirty="0"/>
              <a:t>如果将类看做数据类型，那么该类的对象就是相应类型的变量</a:t>
            </a:r>
            <a:endParaRPr lang="en-US" altLang="zh-CN" dirty="0"/>
          </a:p>
          <a:p>
            <a:pPr lvl="2"/>
            <a:r>
              <a:rPr lang="zh-CN" altLang="en-US" dirty="0"/>
              <a:t>如果将类看做某类事物的概括，那么该类的对象是类</a:t>
            </a:r>
            <a:r>
              <a:rPr lang="zh-CN" altLang="en-US"/>
              <a:t>的实例</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结构化程序设计与面向对象程序设计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类和对象的基本概念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面向对象程序设计的特点</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面向对象程序设计的过程</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8612"/>
    </mc:Choice>
    <mc:Fallback>
      <p:transition spd="slow" advTm="8612"/>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析构函数</a:t>
            </a:r>
            <a:endParaRPr lang="zh-CN" altLang="en-US" dirty="0"/>
          </a:p>
        </p:txBody>
      </p:sp>
      <p:sp>
        <p:nvSpPr>
          <p:cNvPr id="3" name="内容占位符 2"/>
          <p:cNvSpPr>
            <a:spLocks noGrp="1"/>
          </p:cNvSpPr>
          <p:nvPr>
            <p:ph idx="1"/>
          </p:nvPr>
        </p:nvSpPr>
        <p:spPr/>
        <p:txBody>
          <a:bodyPr/>
          <a:lstStyle/>
          <a:p>
            <a:pPr>
              <a:spcBef>
                <a:spcPts val="600"/>
              </a:spcBef>
            </a:pPr>
            <a:r>
              <a:rPr lang="zh-CN" altLang="en-US" dirty="0"/>
              <a:t>在撤销对象占用的内存之前完成一些清理工作</a:t>
            </a:r>
            <a:endParaRPr lang="en-US" altLang="zh-CN" dirty="0"/>
          </a:p>
          <a:p>
            <a:pPr>
              <a:spcBef>
                <a:spcPts val="600"/>
              </a:spcBef>
            </a:pPr>
            <a:r>
              <a:rPr lang="zh-CN" altLang="en-US" dirty="0"/>
              <a:t>在对象的生存期结束时使用</a:t>
            </a:r>
            <a:endParaRPr lang="en-US" altLang="zh-CN" dirty="0"/>
          </a:p>
          <a:p>
            <a:pPr lvl="1">
              <a:spcBef>
                <a:spcPts val="600"/>
              </a:spcBef>
            </a:pPr>
            <a:r>
              <a:rPr lang="zh-CN" altLang="en-US" dirty="0"/>
              <a:t>当对象退出其说明区域， 或使用</a:t>
            </a:r>
            <a:r>
              <a:rPr lang="en-US" altLang="zh-CN" dirty="0"/>
              <a:t>delete</a:t>
            </a:r>
            <a:r>
              <a:rPr lang="zh-CN" altLang="en-US" dirty="0"/>
              <a:t>释放动态对象时，系统自动调用其析构函数。</a:t>
            </a:r>
            <a:endParaRPr lang="zh-CN" altLang="en-US" dirty="0"/>
          </a:p>
          <a:p>
            <a:pPr>
              <a:spcBef>
                <a:spcPts val="600"/>
              </a:spcBef>
            </a:pPr>
            <a:r>
              <a:rPr lang="zh-CN" altLang="en-US" dirty="0"/>
              <a:t>析构函数的函数名：</a:t>
            </a:r>
            <a:endParaRPr lang="en-US" altLang="zh-CN" dirty="0"/>
          </a:p>
          <a:p>
            <a:pPr lvl="1">
              <a:spcBef>
                <a:spcPts val="600"/>
              </a:spcBef>
            </a:pPr>
            <a:r>
              <a:rPr lang="zh-CN" altLang="en-US" dirty="0"/>
              <a:t>函数名为：</a:t>
            </a:r>
            <a:r>
              <a:rPr lang="zh-CN" altLang="en-US" dirty="0">
                <a:solidFill>
                  <a:srgbClr val="002060"/>
                </a:solidFill>
                <a:latin typeface="Courier New" panose="02070309020205020404" pitchFamily="49" charset="0"/>
                <a:ea typeface="仿宋" panose="02010609060101010101" pitchFamily="49" charset="-122"/>
                <a:cs typeface="Courier New" panose="02070309020205020404" pitchFamily="49" charset="0"/>
              </a:rPr>
              <a:t>~</a:t>
            </a:r>
            <a:r>
              <a:rPr lang="zh-CN" altLang="en-US" dirty="0">
                <a:solidFill>
                  <a:srgbClr val="002060"/>
                </a:solidFill>
                <a:latin typeface="Courier New" panose="02070309020205020404" pitchFamily="49" charset="0"/>
                <a:cs typeface="Courier New" panose="02070309020205020404" pitchFamily="49" charset="0"/>
              </a:rPr>
              <a:t>&lt;类名&gt;</a:t>
            </a:r>
            <a:endParaRPr lang="en-US" altLang="zh-CN" dirty="0">
              <a:solidFill>
                <a:srgbClr val="002060"/>
              </a:solidFill>
              <a:latin typeface="Courier New" panose="02070309020205020404" pitchFamily="49" charset="0"/>
              <a:cs typeface="Courier New" panose="02070309020205020404" pitchFamily="49" charset="0"/>
            </a:endParaRPr>
          </a:p>
          <a:p>
            <a:pPr>
              <a:spcBef>
                <a:spcPts val="600"/>
              </a:spcBef>
            </a:pPr>
            <a:r>
              <a:rPr lang="zh-CN" altLang="en-US" dirty="0"/>
              <a:t>无函数返回类型说明且无参数。</a:t>
            </a:r>
            <a:endParaRPr lang="en-US" altLang="zh-CN" dirty="0"/>
          </a:p>
          <a:p>
            <a:pPr>
              <a:spcBef>
                <a:spcPts val="600"/>
              </a:spcBef>
            </a:pPr>
            <a:r>
              <a:rPr lang="zh-CN" altLang="en-US" dirty="0"/>
              <a:t>析构函数可以由用户自定义</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析构函数</a:t>
            </a:r>
            <a:endParaRPr lang="zh-CN" altLang="en-US" dirty="0"/>
          </a:p>
        </p:txBody>
      </p:sp>
      <p:sp>
        <p:nvSpPr>
          <p:cNvPr id="3" name="内容占位符 2"/>
          <p:cNvSpPr>
            <a:spLocks noGrp="1"/>
          </p:cNvSpPr>
          <p:nvPr>
            <p:ph idx="1"/>
          </p:nvPr>
        </p:nvSpPr>
        <p:spPr/>
        <p:txBody>
          <a:bodyPr/>
          <a:lstStyle/>
          <a:p>
            <a:pPr>
              <a:spcBef>
                <a:spcPts val="1200"/>
              </a:spcBef>
            </a:pPr>
            <a:r>
              <a:rPr lang="zh-CN" altLang="en-US" dirty="0"/>
              <a:t>一个类只可有</a:t>
            </a:r>
            <a:r>
              <a:rPr lang="zh-CN" altLang="en-US" dirty="0">
                <a:solidFill>
                  <a:srgbClr val="FF0000"/>
                </a:solidFill>
              </a:rPr>
              <a:t>一个</a:t>
            </a:r>
            <a:r>
              <a:rPr lang="zh-CN" altLang="en-US" dirty="0"/>
              <a:t>析构函数，也可以缺省</a:t>
            </a:r>
            <a:endParaRPr lang="en-US" altLang="zh-CN" dirty="0"/>
          </a:p>
          <a:p>
            <a:pPr lvl="1">
              <a:spcBef>
                <a:spcPts val="1200"/>
              </a:spcBef>
            </a:pPr>
            <a:r>
              <a:rPr lang="zh-CN" altLang="en-US" dirty="0"/>
              <a:t>没有重载的析构函数</a:t>
            </a:r>
            <a:endParaRPr lang="zh-CN" altLang="en-US" dirty="0"/>
          </a:p>
          <a:p>
            <a:pPr>
              <a:spcBef>
                <a:spcPts val="1200"/>
              </a:spcBef>
            </a:pPr>
            <a:r>
              <a:rPr lang="zh-CN" altLang="en-US" dirty="0"/>
              <a:t>若某个类定义中没有用户自定义的析构函数，则系统使用默认的析构函数，形式为：</a:t>
            </a:r>
            <a:endParaRPr lang="en-US" altLang="zh-CN" dirty="0"/>
          </a:p>
          <a:p>
            <a:pPr lvl="1" algn="ctr">
              <a:spcBef>
                <a:spcPts val="1200"/>
              </a:spcBef>
              <a:buNone/>
            </a:pPr>
            <a:r>
              <a:rPr lang="zh-CN" altLang="en-US" b="1" dirty="0"/>
              <a:t> </a:t>
            </a:r>
            <a:r>
              <a:rPr lang="zh-CN" altLang="en-US" b="1" dirty="0">
                <a:latin typeface="Courier New" panose="02070309020205020404" pitchFamily="49" charset="0"/>
                <a:cs typeface="Courier New" panose="02070309020205020404" pitchFamily="49" charset="0"/>
              </a:rPr>
              <a:t>~&lt;类名&gt;(</a:t>
            </a:r>
            <a:r>
              <a:rPr lang="en-US" altLang="zh-CN" b="1" dirty="0">
                <a:latin typeface="Courier New" panose="02070309020205020404" pitchFamily="49" charset="0"/>
                <a:cs typeface="Courier New" panose="02070309020205020404" pitchFamily="49" charset="0"/>
              </a:rPr>
              <a:t>){}</a:t>
            </a:r>
            <a:r>
              <a:rPr lang="en-US" altLang="zh-CN" b="1" dirty="0"/>
              <a:t>		</a:t>
            </a:r>
            <a:endParaRPr lang="en-US" altLang="zh-CN" b="1" dirty="0"/>
          </a:p>
          <a:p>
            <a:pPr lvl="1">
              <a:spcBef>
                <a:spcPts val="1200"/>
              </a:spcBef>
            </a:pPr>
            <a:r>
              <a:rPr lang="zh-CN" altLang="en-US" dirty="0"/>
              <a:t>此函数什么事情也不做</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构造函数与析构函数的执行顺序</a:t>
            </a:r>
            <a:endParaRPr lang="zh-CN" altLang="en-US" dirty="0"/>
          </a:p>
        </p:txBody>
      </p:sp>
      <p:sp>
        <p:nvSpPr>
          <p:cNvPr id="3" name="内容占位符 2"/>
          <p:cNvSpPr>
            <a:spLocks noGrp="1"/>
          </p:cNvSpPr>
          <p:nvPr>
            <p:ph idx="1"/>
          </p:nvPr>
        </p:nvSpPr>
        <p:spPr/>
        <p:txBody>
          <a:bodyPr/>
          <a:lstStyle/>
          <a:p>
            <a:r>
              <a:rPr lang="zh-CN" altLang="en-US" dirty="0"/>
              <a:t>先构造的后析构，后构造的先析构</a:t>
            </a:r>
            <a:endParaRPr lang="en-US" altLang="zh-CN" dirty="0"/>
          </a:p>
          <a:p>
            <a:pPr marL="0" indent="0">
              <a:lnSpc>
                <a:spcPct val="120000"/>
              </a:lnSpc>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7.8】</a:t>
            </a:r>
            <a:r>
              <a:rPr lang="zh-CN" altLang="en-US" dirty="0">
                <a:solidFill>
                  <a:srgbClr val="C00000"/>
                </a:solidFill>
              </a:rPr>
              <a:t>分析下述程序执行后的结果</a:t>
            </a:r>
            <a:endParaRPr lang="en-US" altLang="zh-CN" dirty="0">
              <a:solidFill>
                <a:srgbClr val="C00000"/>
              </a:solidFill>
            </a:endParaRPr>
          </a:p>
          <a:p>
            <a:pPr lvl="1">
              <a:lnSpc>
                <a:spcPct val="120000"/>
              </a:lnSpc>
            </a:pPr>
            <a:r>
              <a:rPr lang="zh-CN" altLang="en-US" dirty="0"/>
              <a:t>类</a:t>
            </a:r>
            <a:r>
              <a:rPr lang="en-US" altLang="zh-CN" dirty="0"/>
              <a:t>String</a:t>
            </a:r>
            <a:r>
              <a:rPr lang="zh-CN" altLang="en-US" dirty="0"/>
              <a:t>具有一个显式的构造函数与一个显式的析构函数。在说明</a:t>
            </a:r>
            <a:r>
              <a:rPr lang="en-US" altLang="zh-CN" dirty="0"/>
              <a:t>String</a:t>
            </a:r>
            <a:r>
              <a:rPr lang="zh-CN" altLang="en-US" dirty="0"/>
              <a:t>的类对象时，系统将自动调用其构造函数。在</a:t>
            </a:r>
            <a:r>
              <a:rPr lang="en-US" altLang="zh-CN" dirty="0"/>
              <a:t>main</a:t>
            </a:r>
            <a:r>
              <a:rPr lang="zh-CN" altLang="en-US" dirty="0"/>
              <a:t>函数结束时（类对象生命期也将结束时），系统将自动调用其析构函数。</a:t>
            </a:r>
            <a:endParaRPr lang="zh-CN" altLang="en-US" dirty="0"/>
          </a:p>
          <a:p>
            <a:pPr lvl="1">
              <a:lnSpc>
                <a:spcPct val="120000"/>
              </a:lnSpc>
            </a:pPr>
            <a:r>
              <a:rPr lang="zh-CN" altLang="en-US" dirty="0"/>
              <a:t>对象“诞生”时，在构造函数中通过</a:t>
            </a:r>
            <a:r>
              <a:rPr lang="en-US" altLang="zh-CN" dirty="0"/>
              <a:t>new</a:t>
            </a:r>
            <a:r>
              <a:rPr lang="zh-CN" altLang="en-US" dirty="0"/>
              <a:t>分配了动态空间（系统资源），对象“死亡”时，在析构函数中应通过</a:t>
            </a:r>
            <a:r>
              <a:rPr lang="en-US" altLang="zh-CN" dirty="0"/>
              <a:t>delete</a:t>
            </a:r>
            <a:r>
              <a:rPr lang="zh-CN" altLang="en-US" dirty="0"/>
              <a:t>来释放所申请到的动态空间。</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1065236"/>
            <a:ext cx="8153400" cy="5562600"/>
          </a:xfrm>
        </p:spPr>
        <p:txBody>
          <a:bodyPr/>
          <a:lstStyle/>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&lt;string&gt;</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String {</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char </a:t>
            </a:r>
            <a:r>
              <a:rPr lang="en-US" altLang="zh-CN" sz="2000" b="1" dirty="0">
                <a:latin typeface="Courier New" panose="02070309020205020404" pitchFamily="49" charset="0"/>
                <a:cs typeface="Courier New" panose="02070309020205020404" pitchFamily="49" charset="0"/>
              </a:rPr>
              <a:t>* text; </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public:</a:t>
            </a:r>
            <a:endParaRPr lang="en-US" altLang="zh-CN" sz="2000" b="1" dirty="0">
              <a:solidFill>
                <a:srgbClr val="0000FF"/>
              </a:solidFill>
              <a:latin typeface="Courier New" panose="02070309020205020404" pitchFamily="49" charset="0"/>
              <a:cs typeface="Courier New" panose="02070309020205020404" pitchFamily="49" charset="0"/>
            </a:endParaRP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String(</a:t>
            </a:r>
            <a:r>
              <a:rPr lang="en-US" altLang="zh-CN" sz="2000" b="1" dirty="0">
                <a:solidFill>
                  <a:srgbClr val="0000FF"/>
                </a:solidFill>
                <a:latin typeface="Courier New" panose="02070309020205020404" pitchFamily="49" charset="0"/>
                <a:cs typeface="Courier New" panose="02070309020205020404" pitchFamily="49" charset="0"/>
              </a:rPr>
              <a:t> char </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str</a:t>
            </a:r>
            <a:r>
              <a:rPr lang="en-US" altLang="zh-CN" sz="2000" b="1" dirty="0">
                <a:latin typeface="Courier New" panose="02070309020205020404" pitchFamily="49" charset="0"/>
                <a:cs typeface="Courier New" panose="02070309020205020404" pitchFamily="49" charset="0"/>
              </a:rPr>
              <a:t> );</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latin typeface="Courier New" panose="02070309020205020404" pitchFamily="49" charset="0"/>
                <a:cs typeface="Courier New" panose="02070309020205020404" pitchFamily="49" charset="0"/>
              </a:rPr>
              <a:t>    ~String();</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printStr</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&lt;&lt;text&lt;&lt;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latin typeface="Courier New" panose="02070309020205020404" pitchFamily="49" charset="0"/>
                <a:cs typeface="Courier New" panose="02070309020205020404" pitchFamily="49" charset="0"/>
              </a:rPr>
              <a:t>String::String( </a:t>
            </a:r>
            <a:r>
              <a:rPr lang="en-US" altLang="zh-CN" sz="2000" b="1" dirty="0">
                <a:solidFill>
                  <a:srgbClr val="0000FF"/>
                </a:solidFill>
                <a:latin typeface="Courier New" panose="02070309020205020404" pitchFamily="49" charset="0"/>
                <a:cs typeface="Courier New" panose="02070309020205020404" pitchFamily="49" charset="0"/>
              </a:rPr>
              <a:t>char </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str</a:t>
            </a:r>
            <a:r>
              <a:rPr lang="en-US" altLang="zh-CN" sz="2000" b="1" dirty="0">
                <a:latin typeface="Courier New" panose="02070309020205020404" pitchFamily="49" charset="0"/>
                <a:cs typeface="Courier New" panose="02070309020205020404" pitchFamily="49" charset="0"/>
              </a:rPr>
              <a:t> ) {</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&lt;&lt;"enter 'String::String', </a:t>
            </a:r>
            <a:r>
              <a:rPr lang="en-US" altLang="zh-CN" sz="2000" b="1" dirty="0" err="1">
                <a:latin typeface="Courier New" panose="02070309020205020404" pitchFamily="49" charset="0"/>
                <a:cs typeface="Courier New" panose="02070309020205020404" pitchFamily="49" charset="0"/>
              </a:rPr>
              <a:t>str</a:t>
            </a:r>
            <a:r>
              <a:rPr lang="en-US" altLang="zh-CN" sz="2000" b="1" dirty="0">
                <a:latin typeface="Courier New" panose="02070309020205020404" pitchFamily="49" charset="0"/>
                <a:cs typeface="Courier New" panose="02070309020205020404" pitchFamily="49" charset="0"/>
              </a:rPr>
              <a:t>=&gt;"&lt;&lt;</a:t>
            </a:r>
            <a:r>
              <a:rPr lang="en-US" altLang="zh-CN" sz="2000" b="1" dirty="0" err="1">
                <a:latin typeface="Courier New" panose="02070309020205020404" pitchFamily="49" charset="0"/>
                <a:cs typeface="Courier New" panose="02070309020205020404" pitchFamily="49" charset="0"/>
              </a:rPr>
              <a:t>str</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latin typeface="Courier New" panose="02070309020205020404" pitchFamily="49" charset="0"/>
                <a:cs typeface="Courier New" panose="02070309020205020404" pitchFamily="49" charset="0"/>
              </a:rPr>
              <a:t>    text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new </a:t>
            </a:r>
            <a:r>
              <a:rPr lang="en-US" altLang="zh-CN" sz="2000" b="1" dirty="0">
                <a:latin typeface="Courier New" panose="02070309020205020404" pitchFamily="49" charset="0"/>
                <a:cs typeface="Courier New" panose="02070309020205020404" pitchFamily="49" charset="0"/>
              </a:rPr>
              <a:t>char[</a:t>
            </a:r>
            <a:r>
              <a:rPr lang="en-US" altLang="zh-CN" sz="2000" b="1" dirty="0" err="1">
                <a:latin typeface="Courier New" panose="02070309020205020404" pitchFamily="49" charset="0"/>
                <a:cs typeface="Courier New" panose="02070309020205020404" pitchFamily="49" charset="0"/>
              </a:rPr>
              <a:t>strlen</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str</a:t>
            </a:r>
            <a:r>
              <a:rPr lang="en-US" altLang="zh-CN" sz="2000" b="1" dirty="0">
                <a:latin typeface="Courier New" panose="02070309020205020404" pitchFamily="49" charset="0"/>
                <a:cs typeface="Courier New" panose="02070309020205020404" pitchFamily="49" charset="0"/>
              </a:rPr>
              <a:t>)+1]; </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strcpy</a:t>
            </a:r>
            <a:r>
              <a:rPr lang="en-US" altLang="zh-CN" sz="2000" b="1" dirty="0">
                <a:latin typeface="Courier New" panose="02070309020205020404" pitchFamily="49" charset="0"/>
                <a:cs typeface="Courier New" panose="02070309020205020404" pitchFamily="49" charset="0"/>
              </a:rPr>
              <a:t>( text, </a:t>
            </a:r>
            <a:r>
              <a:rPr lang="en-US" altLang="zh-CN" sz="2000" b="1" dirty="0" err="1">
                <a:latin typeface="Courier New" panose="02070309020205020404" pitchFamily="49" charset="0"/>
                <a:cs typeface="Courier New" panose="02070309020205020404" pitchFamily="49" charset="0"/>
              </a:rPr>
              <a:t>str</a:t>
            </a:r>
            <a:r>
              <a:rPr lang="en-US" altLang="zh-CN" sz="2000" b="1" dirty="0">
                <a:latin typeface="Courier New" panose="02070309020205020404" pitchFamily="49" charset="0"/>
                <a:cs typeface="Courier New" panose="02070309020205020404" pitchFamily="49" charset="0"/>
              </a:rPr>
              <a:t> ); </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79296" cy="5304631"/>
          </a:xfrm>
        </p:spPr>
        <p:txBody>
          <a:bodyPr/>
          <a:lstStyle/>
          <a:p>
            <a:pPr>
              <a:spcBef>
                <a:spcPts val="0"/>
              </a:spcBef>
              <a:buNone/>
            </a:pPr>
            <a:r>
              <a:rPr lang="en-US" altLang="zh-CN" sz="2000" b="1" dirty="0">
                <a:latin typeface="Courier New" panose="02070309020205020404" pitchFamily="49" charset="0"/>
                <a:cs typeface="Courier New" panose="02070309020205020404" pitchFamily="49" charset="0"/>
              </a:rPr>
              <a:t>String::~String() {</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&lt;&lt;"enter 'String::~String', text=&gt;"&lt;&lt;text&lt;&lt;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endParaRPr lang="en-US" altLang="zh-CN" sz="2000" b="1" dirty="0">
              <a:solidFill>
                <a:schemeClr val="tx2"/>
              </a:solidFill>
              <a:latin typeface="Courier New" panose="02070309020205020404" pitchFamily="49" charset="0"/>
              <a:cs typeface="Courier New" panose="02070309020205020404" pitchFamily="49" charset="0"/>
            </a:endParaRP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delete</a:t>
            </a:r>
            <a:r>
              <a:rPr lang="en-US" altLang="zh-CN" sz="2000" b="1" dirty="0">
                <a:latin typeface="Courier New" panose="02070309020205020404" pitchFamily="49" charset="0"/>
                <a:cs typeface="Courier New" panose="02070309020205020404" pitchFamily="49" charset="0"/>
              </a:rPr>
              <a:t>[]text; </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spcBef>
                <a:spcPts val="0"/>
              </a:spcBef>
              <a:buNone/>
            </a:pPr>
            <a:endParaRPr lang="en-US" altLang="zh-CN" sz="2000" b="1" dirty="0">
              <a:solidFill>
                <a:srgbClr val="0000FF"/>
              </a:solidFill>
              <a:latin typeface="Courier New" panose="02070309020205020404" pitchFamily="49" charset="0"/>
              <a:cs typeface="Courier New" panose="02070309020205020404" pitchFamily="49" charset="0"/>
            </a:endParaRP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void </a:t>
            </a:r>
            <a:r>
              <a:rPr lang="en-US" altLang="zh-CN" sz="2000" b="1" dirty="0">
                <a:latin typeface="Courier New" panose="02070309020205020404" pitchFamily="49" charset="0"/>
                <a:cs typeface="Courier New" panose="02070309020205020404" pitchFamily="49" charset="0"/>
              </a:rPr>
              <a:t>main() {</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latin typeface="Courier New" panose="02070309020205020404" pitchFamily="49" charset="0"/>
                <a:cs typeface="Courier New" panose="02070309020205020404" pitchFamily="49" charset="0"/>
              </a:rPr>
              <a:t>    String str1("a1d11");  </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latin typeface="Courier New" panose="02070309020205020404" pitchFamily="49" charset="0"/>
                <a:cs typeface="Courier New" panose="02070309020205020404" pitchFamily="49" charset="0"/>
              </a:rPr>
              <a:t>    String str2("s22g22");  </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latin typeface="Courier New" panose="02070309020205020404" pitchFamily="49" charset="0"/>
                <a:cs typeface="Courier New" panose="02070309020205020404" pitchFamily="49" charset="0"/>
              </a:rPr>
              <a:t>    str1.printStr();</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latin typeface="Courier New" panose="02070309020205020404" pitchFamily="49" charset="0"/>
                <a:cs typeface="Courier New" panose="02070309020205020404" pitchFamily="49" charset="0"/>
              </a:rPr>
              <a:t>    str2.printStr();</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&lt;&lt;"ending main!"&lt;&lt;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 </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400" b="1"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a:buNone/>
            </a:pPr>
            <a:r>
              <a:rPr lang="zh-CN" altLang="en-US" dirty="0">
                <a:solidFill>
                  <a:schemeClr val="accent6">
                    <a:lumMod val="75000"/>
                  </a:schemeClr>
                </a:solidFill>
              </a:rPr>
              <a:t>程序执行后的显示结果如下：</a:t>
            </a:r>
            <a:endParaRPr lang="zh-CN" altLang="en-US" dirty="0">
              <a:solidFill>
                <a:schemeClr val="accent6">
                  <a:lumMod val="75000"/>
                </a:schemeClr>
              </a:solidFill>
            </a:endParaRPr>
          </a:p>
          <a:p>
            <a:pPr>
              <a:buNone/>
            </a:pPr>
            <a:r>
              <a:rPr lang="en-US" altLang="zh-CN" sz="2400" b="1" dirty="0">
                <a:latin typeface="Courier New" panose="02070309020205020404" pitchFamily="49" charset="0"/>
                <a:cs typeface="Courier New" panose="02070309020205020404" pitchFamily="49" charset="0"/>
              </a:rPr>
              <a:t>enter 'String::String', </a:t>
            </a:r>
            <a:r>
              <a:rPr lang="en-US" altLang="zh-CN" sz="2400" b="1" dirty="0" err="1">
                <a:latin typeface="Courier New" panose="02070309020205020404" pitchFamily="49" charset="0"/>
                <a:cs typeface="Courier New" panose="02070309020205020404" pitchFamily="49" charset="0"/>
              </a:rPr>
              <a:t>str</a:t>
            </a:r>
            <a:r>
              <a:rPr lang="en-US" altLang="zh-CN" sz="2400" b="1" dirty="0">
                <a:latin typeface="Courier New" panose="02070309020205020404" pitchFamily="49" charset="0"/>
                <a:cs typeface="Courier New" panose="02070309020205020404" pitchFamily="49" charset="0"/>
              </a:rPr>
              <a:t>=&gt;a1d11</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enter 'String::String', </a:t>
            </a:r>
            <a:r>
              <a:rPr lang="en-US" altLang="zh-CN" sz="2400" b="1" dirty="0" err="1">
                <a:latin typeface="Courier New" panose="02070309020205020404" pitchFamily="49" charset="0"/>
                <a:cs typeface="Courier New" panose="02070309020205020404" pitchFamily="49" charset="0"/>
              </a:rPr>
              <a:t>str</a:t>
            </a:r>
            <a:r>
              <a:rPr lang="en-US" altLang="zh-CN" sz="2400" b="1" dirty="0">
                <a:latin typeface="Courier New" panose="02070309020205020404" pitchFamily="49" charset="0"/>
                <a:cs typeface="Courier New" panose="02070309020205020404" pitchFamily="49" charset="0"/>
              </a:rPr>
              <a:t>=&gt;s22g22</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a1d11</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s22g22</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ending main!</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enter 'String::~String', text=&gt;s22g22</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enter ‘String::~String’, text=&gt;a1d11</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4500562"/>
          </a:xfrm>
        </p:spPr>
        <p:txBody>
          <a:bodyPr/>
          <a:lstStyle/>
          <a:p>
            <a:r>
              <a:rPr lang="zh-CN" altLang="en-US" dirty="0"/>
              <a:t>修改主函数</a:t>
            </a:r>
            <a:endParaRPr lang="en-US" altLang="zh-CN" dirty="0"/>
          </a:p>
          <a:p>
            <a:pPr marL="0" indent="0">
              <a:buNone/>
            </a:pPr>
            <a:endParaRPr lang="en-US" altLang="zh-CN" b="1" dirty="0"/>
          </a:p>
          <a:p>
            <a:pPr>
              <a:spcBef>
                <a:spcPts val="0"/>
              </a:spcBef>
              <a:buNone/>
            </a:pPr>
            <a:r>
              <a:rPr lang="en-US" altLang="zh-CN" b="1" dirty="0">
                <a:solidFill>
                  <a:srgbClr val="0000FF"/>
                </a:solidFill>
                <a:latin typeface="Courier New" panose="02070309020205020404" pitchFamily="49" charset="0"/>
                <a:cs typeface="Courier New" panose="02070309020205020404" pitchFamily="49" charset="0"/>
              </a:rPr>
              <a:t>void </a:t>
            </a:r>
            <a:r>
              <a:rPr lang="en-US" altLang="zh-CN" b="1" dirty="0">
                <a:latin typeface="Courier New" panose="02070309020205020404" pitchFamily="49" charset="0"/>
                <a:cs typeface="Courier New" panose="02070309020205020404" pitchFamily="49" charset="0"/>
              </a:rPr>
              <a:t>main() {</a:t>
            </a:r>
            <a:endParaRPr lang="en-US" altLang="zh-CN" b="1" dirty="0">
              <a:latin typeface="Courier New" panose="02070309020205020404" pitchFamily="49" charset="0"/>
              <a:cs typeface="Courier New" panose="02070309020205020404" pitchFamily="49" charset="0"/>
            </a:endParaRPr>
          </a:p>
          <a:p>
            <a:pPr>
              <a:spcBef>
                <a:spcPts val="0"/>
              </a:spcBef>
              <a:buNone/>
            </a:pPr>
            <a:r>
              <a:rPr lang="en-US" altLang="zh-CN" b="1" dirty="0">
                <a:latin typeface="Courier New" panose="02070309020205020404" pitchFamily="49" charset="0"/>
                <a:cs typeface="Courier New" panose="02070309020205020404" pitchFamily="49" charset="0"/>
              </a:rPr>
              <a:t>    String str1("a1d11");  </a:t>
            </a:r>
            <a:endParaRPr lang="en-US" altLang="zh-CN" b="1" dirty="0">
              <a:latin typeface="Courier New" panose="02070309020205020404" pitchFamily="49" charset="0"/>
              <a:cs typeface="Courier New" panose="02070309020205020404" pitchFamily="49" charset="0"/>
            </a:endParaRPr>
          </a:p>
          <a:p>
            <a:pPr>
              <a:spcBef>
                <a:spcPts val="0"/>
              </a:spcBef>
              <a:buNone/>
            </a:pPr>
            <a:r>
              <a:rPr lang="en-US" altLang="zh-CN" b="1" dirty="0">
                <a:latin typeface="Courier New" panose="02070309020205020404" pitchFamily="49" charset="0"/>
                <a:cs typeface="Courier New" panose="02070309020205020404" pitchFamily="49" charset="0"/>
              </a:rPr>
              <a:t>    String str2 = str1;  </a:t>
            </a:r>
            <a:endParaRPr lang="en-US" altLang="zh-CN" b="1" dirty="0">
              <a:latin typeface="Courier New" panose="02070309020205020404" pitchFamily="49" charset="0"/>
              <a:cs typeface="Courier New" panose="02070309020205020404" pitchFamily="49" charset="0"/>
            </a:endParaRPr>
          </a:p>
          <a:p>
            <a:pPr>
              <a:spcBef>
                <a:spcPts val="0"/>
              </a:spcBef>
              <a:buNone/>
            </a:pPr>
            <a:r>
              <a:rPr lang="en-US" altLang="zh-CN" b="1" dirty="0">
                <a:latin typeface="Courier New" panose="02070309020205020404" pitchFamily="49" charset="0"/>
                <a:cs typeface="Courier New" panose="02070309020205020404" pitchFamily="49" charset="0"/>
              </a:rPr>
              <a:t>    str1.printStr();</a:t>
            </a:r>
            <a:endParaRPr lang="en-US" altLang="zh-CN" b="1" dirty="0">
              <a:latin typeface="Courier New" panose="02070309020205020404" pitchFamily="49" charset="0"/>
              <a:cs typeface="Courier New" panose="02070309020205020404" pitchFamily="49" charset="0"/>
            </a:endParaRPr>
          </a:p>
          <a:p>
            <a:pPr>
              <a:spcBef>
                <a:spcPts val="0"/>
              </a:spcBef>
              <a:buNone/>
            </a:pPr>
            <a:r>
              <a:rPr lang="en-US" altLang="zh-CN" b="1" dirty="0">
                <a:latin typeface="Courier New" panose="02070309020205020404" pitchFamily="49" charset="0"/>
                <a:cs typeface="Courier New" panose="02070309020205020404" pitchFamily="49" charset="0"/>
              </a:rPr>
              <a:t>    str2.printStr();</a:t>
            </a:r>
            <a:endParaRPr lang="en-US" altLang="zh-CN" b="1" dirty="0">
              <a:latin typeface="Courier New" panose="02070309020205020404" pitchFamily="49" charset="0"/>
              <a:cs typeface="Courier New" panose="02070309020205020404" pitchFamily="49" charset="0"/>
            </a:endParaRPr>
          </a:p>
          <a:p>
            <a:pPr>
              <a:spcBef>
                <a:spcPts val="0"/>
              </a:spcBef>
              <a:buNone/>
            </a:pP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cout</a:t>
            </a:r>
            <a:r>
              <a:rPr lang="en-US" altLang="zh-CN" b="1" dirty="0">
                <a:latin typeface="Courier New" panose="02070309020205020404" pitchFamily="49" charset="0"/>
                <a:cs typeface="Courier New" panose="02070309020205020404" pitchFamily="49" charset="0"/>
              </a:rPr>
              <a:t>&lt;&lt;"ending main!"&lt;&lt;</a:t>
            </a:r>
            <a:r>
              <a:rPr lang="en-US" altLang="zh-CN" b="1" dirty="0" err="1">
                <a:latin typeface="Courier New" panose="02070309020205020404" pitchFamily="49" charset="0"/>
                <a:cs typeface="Courier New" panose="02070309020205020404" pitchFamily="49" charset="0"/>
              </a:rPr>
              <a:t>endl</a:t>
            </a:r>
            <a:r>
              <a:rPr lang="en-US" altLang="zh-CN" b="1" dirty="0">
                <a:latin typeface="Courier New" panose="02070309020205020404" pitchFamily="49" charset="0"/>
                <a:cs typeface="Courier New" panose="02070309020205020404" pitchFamily="49" charset="0"/>
              </a:rPr>
              <a:t>; </a:t>
            </a:r>
            <a:endParaRPr lang="en-US" altLang="zh-CN" b="1" dirty="0">
              <a:latin typeface="Courier New" panose="02070309020205020404" pitchFamily="49" charset="0"/>
              <a:cs typeface="Courier New" panose="02070309020205020404" pitchFamily="49" charset="0"/>
            </a:endParaRPr>
          </a:p>
          <a:p>
            <a:pPr>
              <a:spcBef>
                <a:spcPts val="0"/>
              </a:spcBef>
              <a:buNone/>
            </a:pPr>
            <a:r>
              <a:rPr lang="en-US" altLang="zh-CN" b="1" dirty="0">
                <a:latin typeface="Courier New" panose="02070309020205020404" pitchFamily="49" charset="0"/>
                <a:cs typeface="Courier New" panose="02070309020205020404" pitchFamily="49" charset="0"/>
              </a:rPr>
              <a:t>}</a:t>
            </a:r>
            <a:endParaRPr lang="zh-CN" altLang="en-US" b="1" dirty="0"/>
          </a:p>
          <a:p>
            <a:pPr marL="0" indent="0">
              <a:buNone/>
            </a:pP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对象的初始化</a:t>
            </a:r>
            <a:endParaRPr lang="zh-CN" altLang="en-US" dirty="0"/>
          </a:p>
        </p:txBody>
      </p:sp>
      <p:pic>
        <p:nvPicPr>
          <p:cNvPr id="6" name="图片 5"/>
          <p:cNvPicPr>
            <a:picLocks noChangeAspect="1"/>
          </p:cNvPicPr>
          <p:nvPr/>
        </p:nvPicPr>
        <p:blipFill>
          <a:blip r:embed="rId1"/>
          <a:stretch>
            <a:fillRect/>
          </a:stretch>
        </p:blipFill>
        <p:spPr>
          <a:xfrm>
            <a:off x="107504" y="1098237"/>
            <a:ext cx="6588224" cy="3705876"/>
          </a:xfrm>
          <a:prstGeom prst="rect">
            <a:avLst/>
          </a:prstGeom>
        </p:spPr>
      </p:pic>
      <p:pic>
        <p:nvPicPr>
          <p:cNvPr id="12" name="内容占位符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427984" y="3184557"/>
            <a:ext cx="4061812" cy="3292125"/>
          </a:xfrm>
          <a:prstGeom prst="rect">
            <a:avLst/>
          </a:prstGeom>
          <a:noFill/>
          <a:ln w="9525">
            <a:noFill/>
            <a:miter lim="800000"/>
            <a:headEnd/>
            <a:tailEnd/>
          </a:ln>
          <a:effectLst/>
        </p:spPr>
      </p:pic>
      <p:sp>
        <p:nvSpPr>
          <p:cNvPr id="5" name="矩形 4">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endParaRPr lang="zh-CN" altLang="en-US" dirty="0"/>
          </a:p>
        </p:txBody>
      </p:sp>
      <p:sp>
        <p:nvSpPr>
          <p:cNvPr id="3" name="内容占位符 2"/>
          <p:cNvSpPr>
            <a:spLocks noGrp="1"/>
          </p:cNvSpPr>
          <p:nvPr>
            <p:ph idx="1"/>
          </p:nvPr>
        </p:nvSpPr>
        <p:spPr/>
        <p:txBody>
          <a:bodyPr/>
          <a:lstStyle/>
          <a:p>
            <a:r>
              <a:rPr lang="zh-CN" altLang="en-US" dirty="0"/>
              <a:t>一种特殊的构造函数，具有一般构造函数的特性</a:t>
            </a:r>
            <a:endParaRPr lang="en-US" altLang="zh-CN" dirty="0"/>
          </a:p>
          <a:p>
            <a:r>
              <a:rPr lang="zh-CN" altLang="en-US" dirty="0"/>
              <a:t>只含有一个形参，且为本类对象的引用</a:t>
            </a:r>
            <a:endParaRPr lang="en-US" altLang="zh-CN" dirty="0"/>
          </a:p>
          <a:p>
            <a:r>
              <a:rPr lang="zh-CN" altLang="en-US" dirty="0"/>
              <a:t>拷贝构造函数的原型为：</a:t>
            </a:r>
            <a:endParaRPr lang="en-US" altLang="zh-CN" dirty="0"/>
          </a:p>
          <a:p>
            <a:pPr lvl="1">
              <a:buNone/>
            </a:pP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类名</a:t>
            </a:r>
            <a:r>
              <a:rPr lang="en-US" altLang="zh-CN" b="1" dirty="0">
                <a:latin typeface="Courier New" panose="02070309020205020404" pitchFamily="49" charset="0"/>
                <a:cs typeface="Courier New" panose="02070309020205020404" pitchFamily="49" charset="0"/>
              </a:rPr>
              <a:t>&gt;(&lt;</a:t>
            </a:r>
            <a:r>
              <a:rPr lang="zh-CN" altLang="en-US" b="1" dirty="0">
                <a:latin typeface="Courier New" panose="02070309020205020404" pitchFamily="49" charset="0"/>
                <a:cs typeface="Courier New" panose="02070309020205020404" pitchFamily="49" charset="0"/>
              </a:rPr>
              <a:t>类名</a:t>
            </a:r>
            <a:r>
              <a:rPr lang="en-US" altLang="zh-CN" b="1" dirty="0">
                <a:latin typeface="Courier New" panose="02070309020205020404" pitchFamily="49" charset="0"/>
                <a:cs typeface="Courier New" panose="02070309020205020404" pitchFamily="49" charset="0"/>
              </a:rPr>
              <a:t>&gt;&amp;);</a:t>
            </a:r>
            <a:endParaRPr lang="en-US" altLang="zh-CN" b="1" dirty="0">
              <a:latin typeface="Courier New" panose="02070309020205020404" pitchFamily="49" charset="0"/>
              <a:cs typeface="Courier New" panose="02070309020205020404" pitchFamily="49" charset="0"/>
            </a:endParaRPr>
          </a:p>
          <a:p>
            <a:r>
              <a:rPr lang="zh-CN" altLang="en-US" dirty="0">
                <a:solidFill>
                  <a:srgbClr val="FF0000"/>
                </a:solidFill>
              </a:rPr>
              <a:t>作用是使用一个已存在的对象去初始化另一个正在创建的对象</a:t>
            </a:r>
            <a:endParaRPr lang="en-US" altLang="zh-CN" dirty="0">
              <a:solidFill>
                <a:srgbClr val="FF0000"/>
              </a:solidFill>
            </a:endParaRPr>
          </a:p>
          <a:p>
            <a:r>
              <a:rPr lang="zh-CN" altLang="en-US" dirty="0"/>
              <a:t>类对象间的一般赋值，由拷贝构造函数实现（通过</a:t>
            </a:r>
            <a:r>
              <a:rPr lang="zh-CN" altLang="en-US" dirty="0">
                <a:solidFill>
                  <a:srgbClr val="FF0000"/>
                </a:solidFill>
              </a:rPr>
              <a:t>深拷贝</a:t>
            </a:r>
            <a:r>
              <a:rPr lang="zh-CN" altLang="en-US" dirty="0"/>
              <a:t>或</a:t>
            </a:r>
            <a:r>
              <a:rPr lang="zh-CN" altLang="en-US" dirty="0">
                <a:solidFill>
                  <a:srgbClr val="FF0000"/>
                </a:solidFill>
              </a:rPr>
              <a:t>浅拷贝</a:t>
            </a:r>
            <a:r>
              <a:rPr lang="zh-CN" altLang="en-US" dirty="0"/>
              <a:t>的方式）</a:t>
            </a:r>
            <a:endParaRPr lang="en-US" altLang="zh-CN"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endParaRPr lang="zh-CN" altLang="en-US" dirty="0"/>
          </a:p>
        </p:txBody>
      </p:sp>
      <p:sp>
        <p:nvSpPr>
          <p:cNvPr id="3" name="内容占位符 2"/>
          <p:cNvSpPr>
            <a:spLocks noGrp="1"/>
          </p:cNvSpPr>
          <p:nvPr>
            <p:ph idx="1"/>
          </p:nvPr>
        </p:nvSpPr>
        <p:spPr/>
        <p:txBody>
          <a:bodyPr/>
          <a:lstStyle/>
          <a:p>
            <a:r>
              <a:rPr lang="zh-CN" altLang="en-US" dirty="0"/>
              <a:t>系统会自动生成缺省的拷贝构造函数，实现对象间的拷贝（浅拷贝）</a:t>
            </a:r>
            <a:endParaRPr lang="en-US" altLang="zh-CN" dirty="0"/>
          </a:p>
          <a:p>
            <a:pPr lvl="1"/>
            <a:r>
              <a:rPr lang="zh-CN" altLang="en-US" dirty="0"/>
              <a:t>使用下列形式的说明语句</a:t>
            </a:r>
            <a:endParaRPr lang="en-US" altLang="zh-CN" dirty="0"/>
          </a:p>
          <a:p>
            <a:pPr marL="914400" lvl="2" indent="0">
              <a:buNone/>
            </a:pP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类名</a:t>
            </a:r>
            <a:r>
              <a:rPr lang="en-US" altLang="zh-CN" b="1" dirty="0">
                <a:latin typeface="Courier New" panose="02070309020205020404" pitchFamily="49" charset="0"/>
                <a:cs typeface="Courier New" panose="02070309020205020404" pitchFamily="49" charset="0"/>
              </a:rPr>
              <a:t>&gt; &lt;</a:t>
            </a:r>
            <a:r>
              <a:rPr lang="zh-CN" altLang="en-US" b="1" dirty="0">
                <a:latin typeface="Courier New" panose="02070309020205020404" pitchFamily="49" charset="0"/>
                <a:cs typeface="Courier New" panose="02070309020205020404" pitchFamily="49" charset="0"/>
              </a:rPr>
              <a:t>对象名</a:t>
            </a:r>
            <a:r>
              <a:rPr lang="en-US" altLang="zh-CN" b="1" dirty="0">
                <a:latin typeface="Courier New" panose="02070309020205020404" pitchFamily="49" charset="0"/>
                <a:cs typeface="Courier New" panose="02070309020205020404" pitchFamily="49" charset="0"/>
              </a:rPr>
              <a:t>2&gt;(&lt;</a:t>
            </a:r>
            <a:r>
              <a:rPr lang="zh-CN" altLang="en-US" b="1" dirty="0">
                <a:latin typeface="Courier New" panose="02070309020205020404" pitchFamily="49" charset="0"/>
                <a:cs typeface="Courier New" panose="02070309020205020404" pitchFamily="49" charset="0"/>
              </a:rPr>
              <a:t>对象名</a:t>
            </a:r>
            <a:r>
              <a:rPr lang="en-US" altLang="zh-CN" b="1" dirty="0">
                <a:latin typeface="Courier New" panose="02070309020205020404" pitchFamily="49" charset="0"/>
                <a:cs typeface="Courier New" panose="02070309020205020404" pitchFamily="49" charset="0"/>
              </a:rPr>
              <a:t>1&gt;);</a:t>
            </a:r>
            <a:endParaRPr lang="en-US" altLang="zh-CN" b="1" dirty="0">
              <a:latin typeface="Courier New" panose="02070309020205020404" pitchFamily="49" charset="0"/>
              <a:cs typeface="Courier New" panose="02070309020205020404" pitchFamily="49" charset="0"/>
            </a:endParaRPr>
          </a:p>
          <a:p>
            <a:pPr marL="914400" lvl="2" indent="0">
              <a:buNone/>
            </a:pP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类名</a:t>
            </a:r>
            <a:r>
              <a:rPr lang="en-US" altLang="zh-CN" b="1" dirty="0">
                <a:latin typeface="Courier New" panose="02070309020205020404" pitchFamily="49" charset="0"/>
                <a:cs typeface="Courier New" panose="02070309020205020404" pitchFamily="49" charset="0"/>
              </a:rPr>
              <a:t>&gt; &lt;</a:t>
            </a:r>
            <a:r>
              <a:rPr lang="zh-CN" altLang="en-US" b="1" dirty="0">
                <a:latin typeface="Courier New" panose="02070309020205020404" pitchFamily="49" charset="0"/>
                <a:cs typeface="Courier New" panose="02070309020205020404" pitchFamily="49" charset="0"/>
              </a:rPr>
              <a:t>对象名</a:t>
            </a:r>
            <a:r>
              <a:rPr lang="en-US" altLang="zh-CN" b="1" dirty="0">
                <a:latin typeface="Courier New" panose="02070309020205020404" pitchFamily="49" charset="0"/>
                <a:cs typeface="Courier New" panose="02070309020205020404" pitchFamily="49" charset="0"/>
              </a:rPr>
              <a:t>2&gt; = &lt;</a:t>
            </a:r>
            <a:r>
              <a:rPr lang="zh-CN" altLang="en-US" b="1" dirty="0">
                <a:latin typeface="Courier New" panose="02070309020205020404" pitchFamily="49" charset="0"/>
                <a:cs typeface="Courier New" panose="02070309020205020404" pitchFamily="49" charset="0"/>
              </a:rPr>
              <a:t>对象名</a:t>
            </a:r>
            <a:r>
              <a:rPr lang="en-US" altLang="zh-CN" b="1" dirty="0">
                <a:latin typeface="Courier New" panose="02070309020205020404" pitchFamily="49" charset="0"/>
                <a:cs typeface="Courier New" panose="02070309020205020404" pitchFamily="49" charset="0"/>
              </a:rPr>
              <a:t>1&gt;;</a:t>
            </a:r>
            <a:endParaRPr lang="en-US" altLang="zh-CN" b="1" dirty="0">
              <a:latin typeface="Courier New" panose="02070309020205020404" pitchFamily="49" charset="0"/>
              <a:cs typeface="Courier New" panose="02070309020205020404" pitchFamily="49" charset="0"/>
            </a:endParaRPr>
          </a:p>
          <a:p>
            <a:pPr lvl="1"/>
            <a:r>
              <a:rPr lang="zh-CN" altLang="en-US" dirty="0"/>
              <a:t>对象作为函数的赋值参数</a:t>
            </a:r>
            <a:endParaRPr lang="en-US" altLang="zh-CN" dirty="0"/>
          </a:p>
          <a:p>
            <a:pPr lvl="1"/>
            <a:r>
              <a:rPr lang="zh-CN" altLang="en-US" dirty="0"/>
              <a:t>函数的返回值为类的对象</a:t>
            </a:r>
            <a:endParaRPr lang="en-US" altLang="zh-CN" dirty="0"/>
          </a:p>
          <a:p>
            <a:r>
              <a:rPr lang="zh-CN" altLang="en-US" dirty="0"/>
              <a:t>当程序出现上述三类情况时，</a:t>
            </a:r>
            <a:r>
              <a:rPr lang="zh-CN" altLang="en-US" dirty="0">
                <a:solidFill>
                  <a:srgbClr val="FF0000"/>
                </a:solidFill>
              </a:rPr>
              <a:t>自动调用</a:t>
            </a:r>
            <a:r>
              <a:rPr lang="zh-CN" altLang="en-US" dirty="0"/>
              <a:t>拷贝构造函数</a:t>
            </a:r>
            <a:endParaRPr lang="en-US" altLang="zh-CN" dirty="0"/>
          </a:p>
          <a:p>
            <a:pPr lvl="1"/>
            <a:r>
              <a:rPr lang="zh-CN" altLang="en-US" dirty="0"/>
              <a:t>赋值语句</a:t>
            </a:r>
            <a:r>
              <a:rPr lang="zh-CN" altLang="en-US" dirty="0">
                <a:solidFill>
                  <a:srgbClr val="FF0000"/>
                </a:solidFill>
              </a:rPr>
              <a:t>不自动调用</a:t>
            </a:r>
            <a:endParaRPr lang="zh-CN" altLang="en-US" dirty="0">
              <a:solidFill>
                <a:srgbClr val="FF0000"/>
              </a:solidFill>
            </a:endParaRPr>
          </a:p>
          <a:p>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面向对象程序设计的特点</a:t>
            </a:r>
            <a:endParaRPr lang="zh-CN" altLang="en-US" dirty="0"/>
          </a:p>
        </p:txBody>
      </p:sp>
      <p:sp>
        <p:nvSpPr>
          <p:cNvPr id="3" name="内容占位符 2"/>
          <p:cNvSpPr>
            <a:spLocks noGrp="1"/>
          </p:cNvSpPr>
          <p:nvPr>
            <p:ph idx="1"/>
          </p:nvPr>
        </p:nvSpPr>
        <p:spPr/>
        <p:txBody>
          <a:bodyPr/>
          <a:lstStyle/>
          <a:p>
            <a:r>
              <a:rPr lang="zh-CN" altLang="en-US" dirty="0"/>
              <a:t>封装性</a:t>
            </a:r>
            <a:endParaRPr lang="en-US" altLang="zh-CN" dirty="0"/>
          </a:p>
          <a:p>
            <a:pPr lvl="1"/>
            <a:r>
              <a:rPr lang="zh-CN" altLang="en-US" dirty="0"/>
              <a:t>将同类事物的共同属性封装为一类</a:t>
            </a:r>
            <a:endParaRPr lang="en-US" altLang="zh-CN" dirty="0"/>
          </a:p>
          <a:p>
            <a:r>
              <a:rPr lang="zh-CN" altLang="en-US" dirty="0"/>
              <a:t>继承性</a:t>
            </a:r>
            <a:endParaRPr lang="en-US" altLang="zh-CN" dirty="0"/>
          </a:p>
          <a:p>
            <a:pPr lvl="1"/>
            <a:r>
              <a:rPr lang="zh-CN" altLang="en-US" dirty="0"/>
              <a:t>从其它事物中继承某些属性</a:t>
            </a:r>
            <a:endParaRPr lang="en-US" altLang="zh-CN" dirty="0"/>
          </a:p>
          <a:p>
            <a:r>
              <a:rPr lang="zh-CN" altLang="en-US" dirty="0"/>
              <a:t>多态性</a:t>
            </a:r>
            <a:endParaRPr lang="en-US" altLang="zh-CN" dirty="0"/>
          </a:p>
          <a:p>
            <a:pPr lvl="1"/>
            <a:r>
              <a:rPr lang="zh-CN" altLang="en-US" dirty="0"/>
              <a:t>函数、运算符重载</a:t>
            </a:r>
            <a:endParaRPr lang="en-US" altLang="zh-CN" dirty="0"/>
          </a:p>
          <a:p>
            <a:pPr lvl="1"/>
            <a:r>
              <a:rPr lang="zh-CN" altLang="en-US" dirty="0"/>
              <a:t>虚函数</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结构化程序设计与面向对象程序设计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类和对象的基本概念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面向对象程序设计的特点</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面向对象程序设计的过程</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endParaRPr lang="zh-CN" altLang="en-US" dirty="0"/>
          </a:p>
        </p:txBody>
      </p:sp>
      <p:sp>
        <p:nvSpPr>
          <p:cNvPr id="3" name="内容占位符 2"/>
          <p:cNvSpPr>
            <a:spLocks noGrp="1"/>
          </p:cNvSpPr>
          <p:nvPr>
            <p:ph idx="1"/>
          </p:nvPr>
        </p:nvSpPr>
        <p:spPr/>
        <p:txBody>
          <a:bodyPr/>
          <a:lstStyle/>
          <a:p>
            <a:r>
              <a:rPr lang="zh-CN" altLang="en-US" dirty="0"/>
              <a:t>显式拷贝构造函数（深拷贝）</a:t>
            </a:r>
            <a:endParaRPr lang="en-US" altLang="zh-CN" dirty="0"/>
          </a:p>
          <a:p>
            <a:pPr lvl="1"/>
            <a:r>
              <a:rPr lang="zh-CN" altLang="en-US" dirty="0"/>
              <a:t>在某些情况下，必须在类定义中给出显式拷贝构造函数，以实现用户指定的拷贝功能（深拷贝）</a:t>
            </a:r>
            <a:endParaRPr lang="en-US" altLang="zh-CN" dirty="0"/>
          </a:p>
          <a:p>
            <a:pPr lvl="2"/>
            <a:r>
              <a:rPr lang="zh-CN" altLang="en-US" dirty="0"/>
              <a:t>假设在某类的普通构造函数中分配并使用了某些系统资源，而且在该类的析构函数中释放了这些资源。如果执行“浅拷贝”，使两个对象使用相同的系统资源，调用析构函数将会两次释放相同的资源而导致错误。</a:t>
            </a:r>
            <a:endParaRPr lang="en-US" altLang="zh-CN" dirty="0"/>
          </a:p>
          <a:p>
            <a:pPr lvl="2"/>
            <a:r>
              <a:rPr lang="zh-CN" altLang="en-US" dirty="0"/>
              <a:t>给出显式的拷贝构造函数，可以在实现拷贝的过程中，为“被拷贝”的对象分配新的系统资源，避免了重复释放资源的错误</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7.9】</a:t>
            </a:r>
            <a:r>
              <a:rPr lang="zh-CN" altLang="en-US" dirty="0">
                <a:solidFill>
                  <a:srgbClr val="C00000"/>
                </a:solidFill>
              </a:rPr>
              <a:t>默认拷贝构造函数产生的问题</a:t>
            </a:r>
            <a:endParaRPr lang="en-US" altLang="zh-CN" dirty="0">
              <a:solidFill>
                <a:srgbClr val="C00000"/>
              </a:solidFill>
            </a:endParaRPr>
          </a:p>
          <a:p>
            <a:pPr>
              <a:buNone/>
            </a:pPr>
            <a:r>
              <a:rPr lang="en-US" altLang="zh-CN" sz="2400" b="1" dirty="0">
                <a:solidFill>
                  <a:srgbClr val="007434"/>
                </a:solidFill>
                <a:latin typeface="Courier New" panose="02070309020205020404" pitchFamily="49" charset="0"/>
                <a:cs typeface="Courier New" panose="02070309020205020404" pitchFamily="49" charset="0"/>
              </a:rPr>
              <a:t>//</a:t>
            </a:r>
            <a:r>
              <a:rPr lang="en-US" altLang="zh-CN" sz="2400" b="1" dirty="0" err="1">
                <a:solidFill>
                  <a:srgbClr val="007434"/>
                </a:solidFill>
                <a:latin typeface="Courier New" panose="02070309020205020404" pitchFamily="49" charset="0"/>
                <a:cs typeface="Courier New" panose="02070309020205020404" pitchFamily="49" charset="0"/>
              </a:rPr>
              <a:t>MyClass.h</a:t>
            </a:r>
            <a:endParaRPr lang="en-US" altLang="zh-CN" sz="2400" b="1" dirty="0">
              <a:solidFill>
                <a:srgbClr val="007434"/>
              </a:solidFill>
              <a:latin typeface="Courier New" panose="02070309020205020404" pitchFamily="49" charset="0"/>
              <a:cs typeface="Courier New" panose="02070309020205020404" pitchFamily="49" charset="0"/>
            </a:endParaRPr>
          </a:p>
          <a:p>
            <a:pPr>
              <a:buNone/>
            </a:pPr>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MyClass</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*name;</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a:t>
            </a:r>
            <a:endParaRPr lang="en-US" altLang="zh-CN" sz="2400" b="1" dirty="0">
              <a:solidFill>
                <a:schemeClr val="tx2"/>
              </a:solidFill>
              <a:latin typeface="Courier New" panose="02070309020205020404" pitchFamily="49" charset="0"/>
              <a:cs typeface="Courier New" panose="02070309020205020404" pitchFamily="49" charset="0"/>
            </a:endParaRPr>
          </a:p>
          <a:p>
            <a:pPr>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MyClass</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MyClass</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print();</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472608"/>
          </a:xfrm>
        </p:spPr>
        <p:txBody>
          <a:bodyPr/>
          <a:lstStyle/>
          <a:p>
            <a:pPr>
              <a:buNone/>
            </a:pPr>
            <a:r>
              <a:rPr lang="en-US" altLang="zh-CN" sz="2000" b="1" dirty="0">
                <a:solidFill>
                  <a:srgbClr val="007434"/>
                </a:solidFill>
                <a:latin typeface="Courier New" panose="02070309020205020404" pitchFamily="49" charset="0"/>
                <a:cs typeface="Courier New" panose="02070309020205020404" pitchFamily="49" charset="0"/>
              </a:rPr>
              <a:t>//MyClass.cpp</a:t>
            </a:r>
            <a:endParaRPr lang="en-US" altLang="zh-CN" sz="2000" b="1" dirty="0">
              <a:solidFill>
                <a:srgbClr val="007434"/>
              </a:solidFill>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&lt;string&gt;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include</a:t>
            </a:r>
            <a:r>
              <a:rPr lang="en-US" altLang="zh-CN" sz="2000" b="1" dirty="0" err="1">
                <a:latin typeface="Courier New" panose="02070309020205020404" pitchFamily="49" charset="0"/>
                <a:cs typeface="Courier New" panose="02070309020205020404" pitchFamily="49" charset="0"/>
              </a:rPr>
              <a:t>"MyClass.h</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char</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*n){</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name = </a:t>
            </a:r>
            <a:r>
              <a:rPr lang="en-US" altLang="zh-CN" sz="2000" b="1" dirty="0">
                <a:solidFill>
                  <a:srgbClr val="0000FF"/>
                </a:solidFill>
                <a:latin typeface="Courier New" panose="02070309020205020404" pitchFamily="49" charset="0"/>
                <a:cs typeface="Courier New" panose="02070309020205020404" pitchFamily="49" charset="0"/>
              </a:rPr>
              <a:t>new char</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strlen</a:t>
            </a:r>
            <a:r>
              <a:rPr lang="en-US" altLang="zh-CN" sz="2000" b="1" dirty="0">
                <a:latin typeface="Courier New" panose="02070309020205020404" pitchFamily="49" charset="0"/>
                <a:cs typeface="Courier New" panose="02070309020205020404" pitchFamily="49" charset="0"/>
              </a:rPr>
              <a:t>(n)+1];</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strcpy_s</a:t>
            </a:r>
            <a:r>
              <a:rPr lang="en-US" altLang="zh-CN" sz="2000" b="1" dirty="0">
                <a:latin typeface="Courier New" panose="02070309020205020404" pitchFamily="49" charset="0"/>
                <a:cs typeface="Courier New" panose="02070309020205020404" pitchFamily="49" charset="0"/>
              </a:rPr>
              <a:t>(name, </a:t>
            </a:r>
            <a:r>
              <a:rPr lang="en-US" altLang="zh-CN" sz="2000" b="1" dirty="0" err="1">
                <a:latin typeface="Courier New" panose="02070309020205020404" pitchFamily="49" charset="0"/>
                <a:cs typeface="Courier New" panose="02070309020205020404" pitchFamily="49" charset="0"/>
              </a:rPr>
              <a:t>strlen</a:t>
            </a:r>
            <a:r>
              <a:rPr lang="en-US" altLang="zh-CN" sz="2000" b="1" dirty="0">
                <a:latin typeface="Courier New" panose="02070309020205020404" pitchFamily="49" charset="0"/>
                <a:cs typeface="Courier New" panose="02070309020205020404" pitchFamily="49" charset="0"/>
              </a:rPr>
              <a:t>(n)+1, n);</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delete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[]name;</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::print(){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&lt;&lt;"Member name="&lt;&lt;name&lt;&lt;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a:p>
            <a:pPr>
              <a:buNone/>
            </a:pPr>
            <a:endParaRPr lang="en-US" altLang="zh-CN" sz="2000" b="1" dirty="0">
              <a:solidFill>
                <a:schemeClr val="tx2"/>
              </a:solidFill>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1052736"/>
            <a:ext cx="8280920" cy="3847207"/>
          </a:xfrm>
          <a:prstGeom prst="rect">
            <a:avLst/>
          </a:prstGeom>
        </p:spPr>
        <p:txBody>
          <a:bodyPr wrap="square">
            <a:spAutoFit/>
          </a:bodyPr>
          <a:lstStyle/>
          <a:p>
            <a:pPr>
              <a:buNone/>
            </a:pPr>
            <a:r>
              <a:rPr lang="en-US" altLang="zh-CN" sz="2000" b="1" dirty="0">
                <a:solidFill>
                  <a:srgbClr val="007434"/>
                </a:solidFill>
                <a:latin typeface="Courier New" panose="02070309020205020404" pitchFamily="49" charset="0"/>
                <a:cs typeface="Courier New" panose="02070309020205020404" pitchFamily="49" charset="0"/>
              </a:rPr>
              <a:t>//Main.cpp</a:t>
            </a:r>
            <a:endParaRPr lang="en-US" altLang="zh-CN" sz="2000" b="1" dirty="0">
              <a:solidFill>
                <a:srgbClr val="007434"/>
              </a:solidFill>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include</a:t>
            </a:r>
            <a:r>
              <a:rPr lang="en-US" altLang="zh-CN" sz="2000" b="1" dirty="0" err="1">
                <a:latin typeface="Courier New" panose="02070309020205020404" pitchFamily="49" charset="0"/>
                <a:cs typeface="Courier New" panose="02070309020205020404" pitchFamily="49" charset="0"/>
              </a:rPr>
              <a:t>"MyClass.h</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kern="0" dirty="0">
                <a:solidFill>
                  <a:srgbClr val="0000FF"/>
                </a:solidFill>
                <a:latin typeface="Courier New" panose="02070309020205020404" pitchFamily="49" charset="0"/>
                <a:ea typeface="楷体_GB2312" pitchFamily="49" charset="-122"/>
                <a:cs typeface="Courier New" panose="02070309020205020404" pitchFamily="49" charset="0"/>
              </a:rPr>
              <a:t>using namespace </a:t>
            </a:r>
            <a:r>
              <a:rPr lang="en-US" altLang="zh-CN" sz="2000" b="1" kern="0" dirty="0" err="1">
                <a:solidFill>
                  <a:srgbClr val="000000"/>
                </a:solidFill>
                <a:latin typeface="Courier New" panose="02070309020205020404" pitchFamily="49" charset="0"/>
                <a:ea typeface="楷体_GB2312" pitchFamily="49" charset="-122"/>
                <a:cs typeface="Courier New" panose="02070309020205020404" pitchFamily="49" charset="0"/>
              </a:rPr>
              <a:t>std</a:t>
            </a:r>
            <a:r>
              <a:rPr lang="en-US" altLang="zh-CN" sz="2000" b="1" kern="0" dirty="0">
                <a:solidFill>
                  <a:srgbClr val="000000"/>
                </a:solidFill>
                <a:latin typeface="Courier New" panose="02070309020205020404" pitchFamily="49" charset="0"/>
                <a:ea typeface="楷体_GB2312" pitchFamily="49" charset="-122"/>
                <a:cs typeface="Courier New" panose="02070309020205020404" pitchFamily="49" charset="0"/>
              </a:rPr>
              <a:t>;</a:t>
            </a:r>
            <a:endParaRPr lang="en-US" altLang="zh-CN" sz="2000" b="1" dirty="0">
              <a:solidFill>
                <a:srgbClr val="0000FF"/>
              </a:solidFill>
              <a:latin typeface="Courier New" panose="02070309020205020404" pitchFamily="49" charset="0"/>
              <a:cs typeface="Courier New" panose="02070309020205020404" pitchFamily="49" charset="0"/>
            </a:endParaRPr>
          </a:p>
          <a:p>
            <a:pPr>
              <a:buNone/>
            </a:pPr>
            <a:r>
              <a:rPr lang="en-US" altLang="zh-CN" sz="2000" b="1">
                <a:solidFill>
                  <a:srgbClr val="0000FF"/>
                </a:solidFill>
                <a:latin typeface="Courier New" panose="02070309020205020404" pitchFamily="49" charset="0"/>
                <a:cs typeface="Courier New" panose="02070309020205020404" pitchFamily="49" charset="0"/>
              </a:rPr>
              <a:t>int </a:t>
            </a:r>
            <a:r>
              <a:rPr lang="en-US" altLang="zh-CN" sz="2000" b="1" dirty="0">
                <a:latin typeface="Courier New" panose="02070309020205020404" pitchFamily="49" charset="0"/>
                <a:cs typeface="Courier New" panose="02070309020205020404" pitchFamily="49" charset="0"/>
              </a:rPr>
              <a:t>main(){</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	char </a:t>
            </a:r>
            <a:r>
              <a:rPr lang="en-US" altLang="zh-CN" sz="2000" b="1" dirty="0">
                <a:latin typeface="Courier New" panose="02070309020205020404" pitchFamily="49" charset="0"/>
                <a:cs typeface="Courier New" panose="02070309020205020404" pitchFamily="49" charset="0"/>
              </a:rPr>
              <a:t>*p = </a:t>
            </a:r>
            <a:r>
              <a:rPr lang="en-US" altLang="zh-CN" sz="2000" b="1" dirty="0">
                <a:solidFill>
                  <a:srgbClr val="0000FF"/>
                </a:solidFill>
                <a:latin typeface="Courier New" panose="02070309020205020404" pitchFamily="49" charset="0"/>
                <a:cs typeface="Courier New" panose="02070309020205020404" pitchFamily="49" charset="0"/>
              </a:rPr>
              <a:t>new </a:t>
            </a:r>
            <a:r>
              <a:rPr lang="en-US" altLang="zh-CN" sz="2000" b="1" dirty="0">
                <a:latin typeface="Courier New" panose="02070309020205020404" pitchFamily="49" charset="0"/>
                <a:cs typeface="Courier New" panose="02070309020205020404" pitchFamily="49" charset="0"/>
              </a:rPr>
              <a:t>char[20];</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&gt;&gt;p;</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MyObj</a:t>
            </a:r>
            <a:r>
              <a:rPr lang="en-US" altLang="zh-CN" sz="2000" b="1" dirty="0">
                <a:latin typeface="Courier New" panose="02070309020205020404" pitchFamily="49" charset="0"/>
                <a:cs typeface="Courier New" panose="02070309020205020404" pitchFamily="49" charset="0"/>
              </a:rPr>
              <a:t>(p);	</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 MyObj1=</a:t>
            </a:r>
            <a:r>
              <a:rPr lang="en-US" altLang="zh-CN" sz="2000" b="1" dirty="0" err="1">
                <a:latin typeface="Courier New" panose="02070309020205020404" pitchFamily="49" charset="0"/>
                <a:cs typeface="Courier New" panose="02070309020205020404" pitchFamily="49" charset="0"/>
              </a:rPr>
              <a:t>MyObj</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7434"/>
                </a:solidFill>
                <a:latin typeface="Courier New" panose="02070309020205020404" pitchFamily="49" charset="0"/>
                <a:cs typeface="Courier New" panose="02070309020205020404" pitchFamily="49" charset="0"/>
              </a:rPr>
              <a:t>//</a:t>
            </a:r>
            <a:r>
              <a:rPr lang="zh-CN" altLang="en-US" sz="2000" b="1" dirty="0">
                <a:solidFill>
                  <a:srgbClr val="007434"/>
                </a:solidFill>
                <a:latin typeface="Courier New" panose="02070309020205020404" pitchFamily="49" charset="0"/>
                <a:cs typeface="Courier New" panose="02070309020205020404" pitchFamily="49" charset="0"/>
              </a:rPr>
              <a:t>执行拷贝构造函数</a:t>
            </a:r>
            <a:endParaRPr lang="zh-CN" altLang="en-US" sz="2000" b="1" dirty="0">
              <a:solidFill>
                <a:srgbClr val="007434"/>
              </a:solidFill>
              <a:latin typeface="Courier New" panose="02070309020205020404" pitchFamily="49" charset="0"/>
              <a:cs typeface="Courier New" panose="02070309020205020404" pitchFamily="49" charset="0"/>
            </a:endParaRPr>
          </a:p>
          <a:p>
            <a:pPr>
              <a:buNone/>
            </a:pPr>
            <a:r>
              <a:rPr lang="zh-CN" altLang="en-US"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MyObj.print</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MyObj1.print();	</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7" name="TextBox 6"/>
          <p:cNvSpPr txBox="1"/>
          <p:nvPr/>
        </p:nvSpPr>
        <p:spPr>
          <a:xfrm>
            <a:off x="539552" y="4944650"/>
            <a:ext cx="2528256" cy="1292662"/>
          </a:xfrm>
          <a:prstGeom prst="rect">
            <a:avLst/>
          </a:prstGeom>
          <a:noFill/>
        </p:spPr>
        <p:txBody>
          <a:bodyPr wrap="none" rtlCol="0">
            <a:spAutoFit/>
          </a:bodyPr>
          <a:lstStyle/>
          <a:p>
            <a:r>
              <a:rPr lang="zh-CN" altLang="en-US" sz="2400" b="1" dirty="0">
                <a:solidFill>
                  <a:schemeClr val="accent6">
                    <a:lumMod val="75000"/>
                  </a:schemeClr>
                </a:solidFill>
                <a:latin typeface="黑体" panose="02010609060101010101" pitchFamily="2" charset="-122"/>
                <a:ea typeface="黑体" panose="02010609060101010101" pitchFamily="2" charset="-122"/>
              </a:rPr>
              <a:t>运行结果：</a:t>
            </a:r>
            <a:endParaRPr lang="en-US" altLang="zh-CN" sz="2400" b="1" dirty="0">
              <a:solidFill>
                <a:schemeClr val="accent6">
                  <a:lumMod val="75000"/>
                </a:schemeClr>
              </a:solidFill>
              <a:latin typeface="黑体" panose="02010609060101010101" pitchFamily="2" charset="-122"/>
              <a:ea typeface="黑体" panose="02010609060101010101" pitchFamily="2" charset="-122"/>
            </a:endParaRPr>
          </a:p>
          <a:p>
            <a:r>
              <a:rPr lang="en-US" altLang="zh-CN" b="1" dirty="0" err="1">
                <a:latin typeface="Courier New" panose="02070309020205020404" pitchFamily="49" charset="0"/>
                <a:ea typeface="楷体_GB2312" pitchFamily="49" charset="-122"/>
                <a:cs typeface="Courier New" panose="02070309020205020404" pitchFamily="49" charset="0"/>
              </a:rPr>
              <a:t>abcde</a:t>
            </a:r>
            <a:endParaRPr lang="en-US" altLang="zh-CN" b="1" dirty="0">
              <a:latin typeface="Courier New" panose="02070309020205020404" pitchFamily="49" charset="0"/>
              <a:ea typeface="楷体_GB2312" pitchFamily="49" charset="-122"/>
              <a:cs typeface="Courier New" panose="02070309020205020404" pitchFamily="49" charset="0"/>
            </a:endParaRPr>
          </a:p>
          <a:p>
            <a:r>
              <a:rPr lang="en-US" altLang="zh-CN" b="1" dirty="0">
                <a:latin typeface="Courier New" panose="02070309020205020404" pitchFamily="49" charset="0"/>
                <a:ea typeface="楷体_GB2312" pitchFamily="49" charset="-122"/>
                <a:cs typeface="Courier New" panose="02070309020205020404" pitchFamily="49" charset="0"/>
              </a:rPr>
              <a:t>Member name=</a:t>
            </a:r>
            <a:r>
              <a:rPr lang="en-US" altLang="zh-CN" b="1" dirty="0" err="1">
                <a:latin typeface="Courier New" panose="02070309020205020404" pitchFamily="49" charset="0"/>
                <a:ea typeface="楷体_GB2312" pitchFamily="49" charset="-122"/>
                <a:cs typeface="Courier New" panose="02070309020205020404" pitchFamily="49" charset="0"/>
              </a:rPr>
              <a:t>abcde</a:t>
            </a:r>
            <a:endParaRPr lang="en-US" altLang="zh-CN" b="1" dirty="0">
              <a:latin typeface="Courier New" panose="02070309020205020404" pitchFamily="49" charset="0"/>
              <a:ea typeface="楷体_GB2312" pitchFamily="49" charset="-122"/>
              <a:cs typeface="Courier New" panose="02070309020205020404" pitchFamily="49" charset="0"/>
            </a:endParaRPr>
          </a:p>
          <a:p>
            <a:r>
              <a:rPr lang="en-US" altLang="zh-CN" b="1" dirty="0">
                <a:latin typeface="Courier New" panose="02070309020205020404" pitchFamily="49" charset="0"/>
                <a:ea typeface="楷体_GB2312" pitchFamily="49" charset="-122"/>
                <a:cs typeface="Courier New" panose="02070309020205020404" pitchFamily="49" charset="0"/>
              </a:rPr>
              <a:t>Member name=</a:t>
            </a:r>
            <a:r>
              <a:rPr lang="en-US" altLang="zh-CN" b="1" dirty="0" err="1">
                <a:latin typeface="Courier New" panose="02070309020205020404" pitchFamily="49" charset="0"/>
                <a:ea typeface="楷体_GB2312" pitchFamily="49" charset="-122"/>
                <a:cs typeface="Courier New" panose="02070309020205020404" pitchFamily="49" charset="0"/>
              </a:rPr>
              <a:t>abcde</a:t>
            </a:r>
            <a:endParaRPr lang="zh-CN" altLang="en-US" b="1" dirty="0">
              <a:latin typeface="Courier New" panose="02070309020205020404" pitchFamily="49" charset="0"/>
              <a:ea typeface="楷体_GB2312" pitchFamily="49" charset="-122"/>
              <a:cs typeface="Courier New" panose="02070309020205020404" pitchFamily="49" charset="0"/>
            </a:endParaRPr>
          </a:p>
        </p:txBody>
      </p:sp>
      <p:pic>
        <p:nvPicPr>
          <p:cNvPr id="8" name="图片 7" descr="报错图1.png"/>
          <p:cNvPicPr>
            <a:picLocks noChangeAspect="1"/>
          </p:cNvPicPr>
          <p:nvPr/>
        </p:nvPicPr>
        <p:blipFill>
          <a:blip r:embed="rId1" cstate="print"/>
          <a:stretch>
            <a:fillRect/>
          </a:stretch>
        </p:blipFill>
        <p:spPr>
          <a:xfrm>
            <a:off x="4355976" y="4149080"/>
            <a:ext cx="3816424" cy="2165168"/>
          </a:xfrm>
          <a:prstGeom prst="rect">
            <a:avLst/>
          </a:prstGeom>
        </p:spPr>
      </p:pic>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6" name="矩形 1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Windows XP 关键性终止.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7.9】</a:t>
            </a:r>
            <a:r>
              <a:rPr lang="zh-CN" altLang="en-US" dirty="0">
                <a:solidFill>
                  <a:srgbClr val="C00000"/>
                </a:solidFill>
              </a:rPr>
              <a:t>自定义拷贝构造函数</a:t>
            </a:r>
            <a:endParaRPr lang="en-US" altLang="zh-CN" dirty="0">
              <a:solidFill>
                <a:srgbClr val="C00000"/>
              </a:solidFill>
            </a:endParaRPr>
          </a:p>
          <a:p>
            <a:pPr>
              <a:buNone/>
            </a:pPr>
            <a:r>
              <a:rPr lang="en-US" altLang="zh-CN" sz="2400" b="1" dirty="0">
                <a:solidFill>
                  <a:srgbClr val="007434"/>
                </a:solidFill>
                <a:latin typeface="Courier New" panose="02070309020205020404" pitchFamily="49" charset="0"/>
                <a:cs typeface="Courier New" panose="02070309020205020404" pitchFamily="49" charset="0"/>
              </a:rPr>
              <a:t>//</a:t>
            </a:r>
            <a:r>
              <a:rPr lang="en-US" altLang="zh-CN" sz="2400" b="1" dirty="0" err="1">
                <a:solidFill>
                  <a:srgbClr val="007434"/>
                </a:solidFill>
                <a:latin typeface="Courier New" panose="02070309020205020404" pitchFamily="49" charset="0"/>
                <a:cs typeface="Courier New" panose="02070309020205020404" pitchFamily="49" charset="0"/>
              </a:rPr>
              <a:t>MyClass.h</a:t>
            </a:r>
            <a:endParaRPr lang="en-US" altLang="zh-CN" sz="2400" b="1" dirty="0">
              <a:solidFill>
                <a:srgbClr val="007434"/>
              </a:solidFill>
              <a:latin typeface="Courier New" panose="02070309020205020404" pitchFamily="49" charset="0"/>
              <a:cs typeface="Courier New" panose="02070309020205020404" pitchFamily="49" charset="0"/>
            </a:endParaRPr>
          </a:p>
          <a:p>
            <a:pPr>
              <a:buNone/>
            </a:pPr>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MyClass</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*name;</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a:t>
            </a:r>
            <a:endParaRPr lang="en-US" altLang="zh-CN" sz="2400" b="1" dirty="0">
              <a:solidFill>
                <a:schemeClr val="tx2"/>
              </a:solidFill>
              <a:latin typeface="Courier New" panose="02070309020205020404" pitchFamily="49" charset="0"/>
              <a:cs typeface="Courier New" panose="02070309020205020404" pitchFamily="49" charset="0"/>
            </a:endParaRPr>
          </a:p>
          <a:p>
            <a:pPr>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MyClass</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MyClass</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MyClass</a:t>
            </a:r>
            <a:r>
              <a:rPr lang="en-US" altLang="zh-CN" sz="2400" b="1" dirty="0">
                <a:latin typeface="Courier New" panose="02070309020205020404" pitchFamily="49" charset="0"/>
                <a:cs typeface="Courier New" panose="02070309020205020404" pitchFamily="49" charset="0"/>
              </a:rPr>
              <a:t>&amp;);</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MyClass</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print();</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052736"/>
            <a:ext cx="9036496" cy="5376639"/>
          </a:xfrm>
        </p:spPr>
        <p:txBody>
          <a:bodyPr/>
          <a:lstStyle/>
          <a:p>
            <a:pPr>
              <a:buNone/>
            </a:pPr>
            <a:r>
              <a:rPr lang="en-US" altLang="zh-CN" sz="2000" b="1" dirty="0">
                <a:solidFill>
                  <a:srgbClr val="007434"/>
                </a:solidFill>
                <a:latin typeface="Courier New" panose="02070309020205020404" pitchFamily="49" charset="0"/>
                <a:cs typeface="Courier New" panose="02070309020205020404" pitchFamily="49" charset="0"/>
              </a:rPr>
              <a:t>//MyClass.cpp</a:t>
            </a:r>
            <a:endParaRPr lang="en-US" altLang="zh-CN" sz="2000" b="1" dirty="0">
              <a:solidFill>
                <a:srgbClr val="007434"/>
              </a:solidFill>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&lt;string&gt;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solidFill>
                  <a:srgbClr val="000000"/>
                </a:solidFill>
                <a:latin typeface="Courier New" panose="02070309020205020404" pitchFamily="49" charset="0"/>
                <a:cs typeface="Courier New" panose="02070309020205020404" pitchFamily="49" charset="0"/>
              </a:rPr>
              <a:t>std</a:t>
            </a:r>
            <a:r>
              <a:rPr lang="en-US" altLang="zh-CN" sz="2000" b="1" dirty="0">
                <a:solidFill>
                  <a:srgbClr val="000000"/>
                </a:solidFill>
                <a:latin typeface="Courier New" panose="02070309020205020404" pitchFamily="49" charset="0"/>
                <a:cs typeface="Courier New" panose="02070309020205020404" pitchFamily="49" charset="0"/>
              </a:rPr>
              <a:t>;</a:t>
            </a:r>
            <a:endParaRPr lang="en-US" altLang="zh-CN" sz="2000" b="1" dirty="0">
              <a:solidFill>
                <a:schemeClr val="tx2"/>
              </a:solidFill>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include</a:t>
            </a:r>
            <a:r>
              <a:rPr lang="en-US" altLang="zh-CN" sz="2000" b="1" dirty="0" err="1">
                <a:latin typeface="Courier New" panose="02070309020205020404" pitchFamily="49" charset="0"/>
                <a:cs typeface="Courier New" panose="02070309020205020404" pitchFamily="49" charset="0"/>
              </a:rPr>
              <a:t>"MyClass.h</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char</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*n){</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name = </a:t>
            </a:r>
            <a:r>
              <a:rPr lang="en-US" altLang="zh-CN" sz="2000" b="1" dirty="0">
                <a:solidFill>
                  <a:srgbClr val="0000FF"/>
                </a:solidFill>
                <a:latin typeface="Courier New" panose="02070309020205020404" pitchFamily="49" charset="0"/>
                <a:cs typeface="Courier New" panose="02070309020205020404" pitchFamily="49" charset="0"/>
              </a:rPr>
              <a:t>new char</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strlen</a:t>
            </a:r>
            <a:r>
              <a:rPr lang="en-US" altLang="zh-CN" sz="2000" b="1" dirty="0">
                <a:latin typeface="Courier New" panose="02070309020205020404" pitchFamily="49" charset="0"/>
                <a:cs typeface="Courier New" panose="02070309020205020404" pitchFamily="49" charset="0"/>
              </a:rPr>
              <a:t>(n)+1];</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strcpy_s</a:t>
            </a:r>
            <a:r>
              <a:rPr lang="en-US" altLang="zh-CN" sz="2000" b="1" dirty="0">
                <a:latin typeface="Courier New" panose="02070309020205020404" pitchFamily="49" charset="0"/>
                <a:cs typeface="Courier New" panose="02070309020205020404" pitchFamily="49" charset="0"/>
              </a:rPr>
              <a:t>(name, </a:t>
            </a:r>
            <a:r>
              <a:rPr lang="en-US" altLang="zh-CN" sz="2000" b="1" dirty="0" err="1">
                <a:latin typeface="Courier New" panose="02070309020205020404" pitchFamily="49" charset="0"/>
                <a:cs typeface="Courier New" panose="02070309020205020404" pitchFamily="49" charset="0"/>
              </a:rPr>
              <a:t>strlen</a:t>
            </a:r>
            <a:r>
              <a:rPr lang="en-US" altLang="zh-CN" sz="2000" b="1" dirty="0">
                <a:latin typeface="Courier New" panose="02070309020205020404" pitchFamily="49" charset="0"/>
                <a:cs typeface="Courier New" panose="02070309020205020404" pitchFamily="49" charset="0"/>
              </a:rPr>
              <a:t>(n)+1, n);</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7434"/>
                </a:solidFill>
                <a:latin typeface="Courier New" panose="02070309020205020404" pitchFamily="49" charset="0"/>
                <a:cs typeface="Courier New" panose="02070309020205020404" pitchFamily="49" charset="0"/>
              </a:rPr>
              <a:t>//</a:t>
            </a:r>
            <a:r>
              <a:rPr lang="zh-CN" altLang="en-US" sz="2000" b="1" dirty="0">
                <a:solidFill>
                  <a:srgbClr val="007434"/>
                </a:solidFill>
                <a:latin typeface="Courier New" panose="02070309020205020404" pitchFamily="49" charset="0"/>
                <a:cs typeface="Courier New" panose="02070309020205020404" pitchFamily="49" charset="0"/>
              </a:rPr>
              <a:t>自定义拷贝构造函数，实现深拷贝</a:t>
            </a:r>
            <a:endParaRPr lang="en-US" altLang="zh-CN" sz="2000" b="1" dirty="0">
              <a:solidFill>
                <a:srgbClr val="007434"/>
              </a:solidFill>
              <a:latin typeface="Courier New" panose="02070309020205020404" pitchFamily="49" charset="0"/>
              <a:cs typeface="Courier New" panose="02070309020205020404" pitchFamily="49" charset="0"/>
            </a:endParaRPr>
          </a:p>
          <a:p>
            <a:pPr>
              <a:buNone/>
            </a:pP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&amp; </a:t>
            </a:r>
            <a:r>
              <a:rPr lang="en-US" altLang="zh-CN" sz="2000" b="1" dirty="0" err="1">
                <a:latin typeface="Courier New" panose="02070309020205020404" pitchFamily="49" charset="0"/>
                <a:cs typeface="Courier New" panose="02070309020205020404" pitchFamily="49" charset="0"/>
              </a:rPr>
              <a:t>CopyObj</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name = </a:t>
            </a:r>
            <a:r>
              <a:rPr lang="en-US" altLang="zh-CN" sz="2000" b="1" dirty="0">
                <a:solidFill>
                  <a:srgbClr val="0000FF"/>
                </a:solidFill>
                <a:latin typeface="Courier New" panose="02070309020205020404" pitchFamily="49" charset="0"/>
                <a:cs typeface="Courier New" panose="02070309020205020404" pitchFamily="49" charset="0"/>
              </a:rPr>
              <a:t>new char</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strlen</a:t>
            </a:r>
            <a:r>
              <a:rPr lang="en-US" altLang="zh-CN" sz="2000" b="1" dirty="0">
                <a:latin typeface="Courier New" panose="02070309020205020404" pitchFamily="49" charset="0"/>
                <a:cs typeface="Courier New" panose="02070309020205020404" pitchFamily="49" charset="0"/>
              </a:rPr>
              <a:t>(CopyObj.name)+1];</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strcpy_s</a:t>
            </a:r>
            <a:r>
              <a:rPr lang="en-US" altLang="zh-CN" sz="2000" b="1" dirty="0">
                <a:latin typeface="Courier New" panose="02070309020205020404" pitchFamily="49" charset="0"/>
                <a:cs typeface="Courier New" panose="02070309020205020404" pitchFamily="49" charset="0"/>
              </a:rPr>
              <a:t>(name, </a:t>
            </a:r>
            <a:r>
              <a:rPr lang="en-US" altLang="zh-CN" sz="2000" b="1" dirty="0" err="1">
                <a:latin typeface="Courier New" panose="02070309020205020404" pitchFamily="49" charset="0"/>
                <a:cs typeface="Courier New" panose="02070309020205020404" pitchFamily="49" charset="0"/>
              </a:rPr>
              <a:t>strlen</a:t>
            </a:r>
            <a:r>
              <a:rPr lang="en-US" altLang="zh-CN" sz="2000" b="1" dirty="0">
                <a:latin typeface="Courier New" panose="02070309020205020404" pitchFamily="49" charset="0"/>
                <a:cs typeface="Courier New" panose="02070309020205020404" pitchFamily="49" charset="0"/>
              </a:rPr>
              <a:t>(CopyObj.name)+1, CopyObj.name);</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1296000"/>
            <a:ext cx="8280920" cy="1938992"/>
          </a:xfrm>
          <a:prstGeom prst="rect">
            <a:avLst/>
          </a:prstGeom>
        </p:spPr>
        <p:txBody>
          <a:bodyPr wrap="square">
            <a:spAutoFit/>
          </a:bodyPr>
          <a:lstStyle/>
          <a:p>
            <a:pPr>
              <a:buNone/>
            </a:pP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delete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[]name;</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::print(){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&lt;&lt;"Member name="&lt;&lt;name&lt;&lt;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1296000"/>
            <a:ext cx="8280920" cy="3785652"/>
          </a:xfrm>
          <a:prstGeom prst="rect">
            <a:avLst/>
          </a:prstGeom>
        </p:spPr>
        <p:txBody>
          <a:bodyPr wrap="square">
            <a:spAutoFit/>
          </a:bodyPr>
          <a:lstStyle/>
          <a:p>
            <a:pPr>
              <a:buNone/>
            </a:pPr>
            <a:r>
              <a:rPr lang="en-US" altLang="zh-CN" sz="2000" b="1" dirty="0">
                <a:solidFill>
                  <a:srgbClr val="007434"/>
                </a:solidFill>
                <a:latin typeface="Courier New" panose="02070309020205020404" pitchFamily="49" charset="0"/>
                <a:cs typeface="Courier New" panose="02070309020205020404" pitchFamily="49" charset="0"/>
              </a:rPr>
              <a:t>//Main.cpp</a:t>
            </a:r>
            <a:endParaRPr lang="en-US" altLang="zh-CN" sz="2000" b="1" dirty="0">
              <a:solidFill>
                <a:srgbClr val="007434"/>
              </a:solidFill>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include</a:t>
            </a:r>
            <a:r>
              <a:rPr lang="en-US" altLang="zh-CN" sz="2000" b="1" dirty="0" err="1">
                <a:latin typeface="Courier New" panose="02070309020205020404" pitchFamily="49" charset="0"/>
                <a:cs typeface="Courier New" panose="02070309020205020404" pitchFamily="49" charset="0"/>
              </a:rPr>
              <a:t>"MyClass.h</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kern="0" dirty="0">
                <a:solidFill>
                  <a:srgbClr val="0000FF"/>
                </a:solidFill>
                <a:latin typeface="Courier New" panose="02070309020205020404" pitchFamily="49" charset="0"/>
                <a:ea typeface="楷体_GB2312" pitchFamily="49" charset="-122"/>
                <a:cs typeface="Courier New" panose="02070309020205020404" pitchFamily="49" charset="0"/>
              </a:rPr>
              <a:t>using namespace </a:t>
            </a:r>
            <a:r>
              <a:rPr lang="en-US" altLang="zh-CN" sz="2000" b="1" kern="0" dirty="0" err="1">
                <a:solidFill>
                  <a:srgbClr val="000000"/>
                </a:solidFill>
                <a:latin typeface="Courier New" panose="02070309020205020404" pitchFamily="49" charset="0"/>
                <a:ea typeface="楷体_GB2312" pitchFamily="49" charset="-122"/>
                <a:cs typeface="Courier New" panose="02070309020205020404" pitchFamily="49" charset="0"/>
              </a:rPr>
              <a:t>std</a:t>
            </a:r>
            <a:r>
              <a:rPr lang="en-US" altLang="zh-CN" sz="2000" b="1" kern="0" dirty="0">
                <a:solidFill>
                  <a:srgbClr val="000000"/>
                </a:solidFill>
                <a:latin typeface="Courier New" panose="02070309020205020404" pitchFamily="49" charset="0"/>
                <a:ea typeface="楷体_GB2312" pitchFamily="49" charset="-122"/>
                <a:cs typeface="Courier New" panose="02070309020205020404" pitchFamily="49" charset="0"/>
              </a:rPr>
              <a:t>;</a:t>
            </a:r>
            <a:endParaRPr lang="en-US" altLang="zh-CN" sz="2000" b="1" dirty="0">
              <a:solidFill>
                <a:srgbClr val="0000FF"/>
              </a:solidFill>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int </a:t>
            </a:r>
            <a:r>
              <a:rPr lang="en-US" altLang="zh-CN" sz="2000" b="1" dirty="0">
                <a:latin typeface="Courier New" panose="02070309020205020404" pitchFamily="49" charset="0"/>
                <a:cs typeface="Courier New" panose="02070309020205020404" pitchFamily="49" charset="0"/>
              </a:rPr>
              <a:t>main(){</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	char </a:t>
            </a:r>
            <a:r>
              <a:rPr lang="en-US" altLang="zh-CN" sz="2000" b="1" dirty="0">
                <a:latin typeface="Courier New" panose="02070309020205020404" pitchFamily="49" charset="0"/>
                <a:cs typeface="Courier New" panose="02070309020205020404" pitchFamily="49" charset="0"/>
              </a:rPr>
              <a:t>*p = </a:t>
            </a:r>
            <a:r>
              <a:rPr lang="en-US" altLang="zh-CN" sz="2000" b="1" dirty="0">
                <a:solidFill>
                  <a:srgbClr val="0000FF"/>
                </a:solidFill>
                <a:latin typeface="Courier New" panose="02070309020205020404" pitchFamily="49" charset="0"/>
                <a:cs typeface="Courier New" panose="02070309020205020404" pitchFamily="49" charset="0"/>
              </a:rPr>
              <a:t>new </a:t>
            </a:r>
            <a:r>
              <a:rPr lang="en-US" altLang="zh-CN" sz="2000" b="1" dirty="0">
                <a:latin typeface="Courier New" panose="02070309020205020404" pitchFamily="49" charset="0"/>
                <a:cs typeface="Courier New" panose="02070309020205020404" pitchFamily="49" charset="0"/>
              </a:rPr>
              <a:t>char[20];</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&gt;&gt;p;</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MyObj</a:t>
            </a:r>
            <a:r>
              <a:rPr lang="en-US" altLang="zh-CN" sz="2000" b="1" dirty="0">
                <a:latin typeface="Courier New" panose="02070309020205020404" pitchFamily="49" charset="0"/>
                <a:cs typeface="Courier New" panose="02070309020205020404" pitchFamily="49" charset="0"/>
              </a:rPr>
              <a:t>(p);	</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 MyObj1=</a:t>
            </a:r>
            <a:r>
              <a:rPr lang="en-US" altLang="zh-CN" sz="2000" b="1" dirty="0" err="1">
                <a:latin typeface="Courier New" panose="02070309020205020404" pitchFamily="49" charset="0"/>
                <a:cs typeface="Courier New" panose="02070309020205020404" pitchFamily="49" charset="0"/>
              </a:rPr>
              <a:t>MyObj</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7434"/>
                </a:solidFill>
                <a:latin typeface="宋体" panose="02010600030101010101" pitchFamily="2" charset="-122"/>
                <a:ea typeface="宋体" panose="02010600030101010101" pitchFamily="2" charset="-122"/>
                <a:cs typeface="Courier New" panose="02070309020205020404" pitchFamily="49" charset="0"/>
              </a:rPr>
              <a:t>//</a:t>
            </a:r>
            <a:r>
              <a:rPr lang="zh-CN" altLang="en-US" sz="2000" b="1" dirty="0">
                <a:solidFill>
                  <a:srgbClr val="007434"/>
                </a:solidFill>
                <a:latin typeface="宋体" panose="02010600030101010101" pitchFamily="2" charset="-122"/>
                <a:ea typeface="宋体" panose="02010600030101010101" pitchFamily="2" charset="-122"/>
                <a:cs typeface="Courier New" panose="02070309020205020404" pitchFamily="49" charset="0"/>
              </a:rPr>
              <a:t>执行拷贝构造函数</a:t>
            </a:r>
            <a:endParaRPr lang="zh-CN" altLang="en-US" sz="2000" b="1" dirty="0">
              <a:solidFill>
                <a:srgbClr val="007434"/>
              </a:solidFill>
              <a:latin typeface="宋体" panose="02010600030101010101" pitchFamily="2" charset="-122"/>
              <a:ea typeface="宋体" panose="02010600030101010101" pitchFamily="2" charset="-122"/>
              <a:cs typeface="Courier New" panose="02070309020205020404" pitchFamily="49" charset="0"/>
            </a:endParaRPr>
          </a:p>
          <a:p>
            <a:pPr>
              <a:buNone/>
            </a:pPr>
            <a:r>
              <a:rPr lang="zh-CN" altLang="en-US"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MyObj.print</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MyObj1.print();	</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7.9】</a:t>
            </a:r>
            <a:r>
              <a:rPr lang="zh-CN" altLang="en-US" dirty="0">
                <a:solidFill>
                  <a:srgbClr val="C00000"/>
                </a:solidFill>
              </a:rPr>
              <a:t>自定义拷贝构造函数无法解决“三种情况”之外的对象赋值问题</a:t>
            </a:r>
            <a:endParaRPr lang="en-US" altLang="zh-CN" dirty="0">
              <a:solidFill>
                <a:srgbClr val="C00000"/>
              </a:solidFill>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7434"/>
                </a:solidFill>
                <a:latin typeface="Courier New" panose="02070309020205020404" pitchFamily="49" charset="0"/>
                <a:cs typeface="Courier New" panose="02070309020205020404" pitchFamily="49" charset="0"/>
              </a:rPr>
              <a:t>//Main.cpp</a:t>
            </a:r>
            <a:endParaRPr lang="en-US" altLang="zh-CN" sz="2000" b="1" dirty="0">
              <a:solidFill>
                <a:srgbClr val="007434"/>
              </a:solidFill>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include</a:t>
            </a:r>
            <a:r>
              <a:rPr lang="en-US" altLang="zh-CN" sz="2000" b="1" dirty="0" err="1">
                <a:latin typeface="Courier New" panose="02070309020205020404" pitchFamily="49" charset="0"/>
                <a:cs typeface="Courier New" panose="02070309020205020404" pitchFamily="49" charset="0"/>
              </a:rPr>
              <a:t>"MyClass.h</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solidFill>
                  <a:srgbClr val="000000"/>
                </a:solidFill>
                <a:latin typeface="Courier New" panose="02070309020205020404" pitchFamily="49" charset="0"/>
                <a:cs typeface="Courier New" panose="02070309020205020404" pitchFamily="49" charset="0"/>
              </a:rPr>
              <a:t>std</a:t>
            </a:r>
            <a:r>
              <a:rPr lang="en-US" altLang="zh-CN" sz="2000" b="1" dirty="0">
                <a:solidFill>
                  <a:srgbClr val="000000"/>
                </a:solidFill>
                <a:latin typeface="Courier New" panose="02070309020205020404" pitchFamily="49" charset="0"/>
                <a:cs typeface="Courier New" panose="02070309020205020404" pitchFamily="49" charset="0"/>
              </a:rPr>
              <a:t>;</a:t>
            </a:r>
            <a:endParaRPr lang="en-US" altLang="zh-CN" sz="2000" b="1" dirty="0">
              <a:solidFill>
                <a:srgbClr val="0000FF"/>
              </a:solidFill>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void </a:t>
            </a:r>
            <a:r>
              <a:rPr lang="en-US" altLang="zh-CN" sz="2000" b="1" dirty="0">
                <a:latin typeface="Courier New" panose="02070309020205020404" pitchFamily="49" charset="0"/>
                <a:cs typeface="Courier New" panose="02070309020205020404" pitchFamily="49" charset="0"/>
              </a:rPr>
              <a:t>main(){</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	char </a:t>
            </a:r>
            <a:r>
              <a:rPr lang="en-US" altLang="zh-CN" sz="2000" b="1" dirty="0">
                <a:latin typeface="Courier New" panose="02070309020205020404" pitchFamily="49" charset="0"/>
                <a:cs typeface="Courier New" panose="02070309020205020404" pitchFamily="49" charset="0"/>
              </a:rPr>
              <a:t>*p = </a:t>
            </a:r>
            <a:r>
              <a:rPr lang="en-US" altLang="zh-CN" sz="2000" b="1" dirty="0">
                <a:solidFill>
                  <a:srgbClr val="0000FF"/>
                </a:solidFill>
                <a:latin typeface="Courier New" panose="02070309020205020404" pitchFamily="49" charset="0"/>
                <a:cs typeface="Courier New" panose="02070309020205020404" pitchFamily="49" charset="0"/>
              </a:rPr>
              <a:t>new </a:t>
            </a:r>
            <a:r>
              <a:rPr lang="en-US" altLang="zh-CN" sz="2000" b="1" dirty="0">
                <a:latin typeface="Courier New" panose="02070309020205020404" pitchFamily="49" charset="0"/>
                <a:cs typeface="Courier New" panose="02070309020205020404" pitchFamily="49" charset="0"/>
              </a:rPr>
              <a:t>char[20];</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&gt;&gt;p;</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MyObj</a:t>
            </a:r>
            <a:r>
              <a:rPr lang="en-US" altLang="zh-CN" sz="2000" b="1" dirty="0">
                <a:latin typeface="Courier New" panose="02070309020205020404" pitchFamily="49" charset="0"/>
                <a:cs typeface="Courier New" panose="02070309020205020404" pitchFamily="49" charset="0"/>
              </a:rPr>
              <a:t>(p),MyObj1("</a:t>
            </a:r>
            <a:r>
              <a:rPr lang="en-US" altLang="zh-CN" sz="2000" b="1" dirty="0" err="1">
                <a:latin typeface="Courier New" panose="02070309020205020404" pitchFamily="49" charset="0"/>
                <a:cs typeface="Courier New" panose="02070309020205020404" pitchFamily="49" charset="0"/>
              </a:rPr>
              <a:t>lmnop</a:t>
            </a:r>
            <a:r>
              <a:rPr lang="en-US" altLang="zh-CN" sz="2000" b="1" dirty="0">
                <a:latin typeface="Courier New" panose="02070309020205020404" pitchFamily="49" charset="0"/>
                <a:cs typeface="Courier New" panose="02070309020205020404" pitchFamily="49" charset="0"/>
              </a:rPr>
              <a:t>");	</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TempObj</a:t>
            </a:r>
            <a:r>
              <a:rPr lang="en-US" altLang="zh-CN" sz="2000" b="1" dirty="0">
                <a:latin typeface="Courier New" panose="02070309020205020404" pitchFamily="49" charset="0"/>
                <a:cs typeface="Courier New" panose="02070309020205020404" pitchFamily="49" charset="0"/>
              </a:rPr>
              <a:t> = </a:t>
            </a:r>
            <a:r>
              <a:rPr lang="en-US" altLang="zh-CN" sz="2000" b="1" dirty="0" err="1">
                <a:latin typeface="Courier New" panose="02070309020205020404" pitchFamily="49" charset="0"/>
                <a:cs typeface="Courier New" panose="02070309020205020404" pitchFamily="49" charset="0"/>
              </a:rPr>
              <a:t>MyObj</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7434"/>
                </a:solidFill>
                <a:latin typeface="Courier New" panose="02070309020205020404" pitchFamily="49" charset="0"/>
                <a:cs typeface="Courier New" panose="02070309020205020404" pitchFamily="49" charset="0"/>
              </a:rPr>
              <a:t>//</a:t>
            </a:r>
            <a:r>
              <a:rPr lang="zh-CN" altLang="en-US" sz="2000" b="1" dirty="0">
                <a:solidFill>
                  <a:srgbClr val="007434"/>
                </a:solidFill>
                <a:latin typeface="Courier New" panose="02070309020205020404" pitchFamily="49" charset="0"/>
                <a:cs typeface="Courier New" panose="02070309020205020404" pitchFamily="49" charset="0"/>
              </a:rPr>
              <a:t>执行拷贝构造函数</a:t>
            </a:r>
            <a:endParaRPr lang="en-US" altLang="zh-CN" sz="2000" b="1" dirty="0">
              <a:solidFill>
                <a:srgbClr val="007434"/>
              </a:solidFill>
              <a:latin typeface="Courier New" panose="02070309020205020404" pitchFamily="49" charset="0"/>
              <a:cs typeface="Courier New" panose="02070309020205020404" pitchFamily="49" charset="0"/>
            </a:endParaRPr>
          </a:p>
          <a:p>
            <a:pPr>
              <a:buNone/>
            </a:pPr>
            <a:r>
              <a:rPr lang="en-US" altLang="zh-CN" sz="2000" b="1" dirty="0">
                <a:solidFill>
                  <a:srgbClr val="007434"/>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MyObj</a:t>
            </a:r>
            <a:r>
              <a:rPr lang="en-US" altLang="zh-CN" sz="2000" b="1" dirty="0">
                <a:latin typeface="Courier New" panose="02070309020205020404" pitchFamily="49" charset="0"/>
                <a:cs typeface="Courier New" panose="02070309020205020404" pitchFamily="49" charset="0"/>
              </a:rPr>
              <a:t> = MyObj1;</a:t>
            </a:r>
            <a:r>
              <a:rPr lang="en-US" altLang="zh-CN" sz="2000" b="1" dirty="0">
                <a:solidFill>
                  <a:srgbClr val="007434"/>
                </a:solidFill>
                <a:latin typeface="Courier New" panose="02070309020205020404" pitchFamily="49" charset="0"/>
                <a:cs typeface="Courier New" panose="02070309020205020404" pitchFamily="49" charset="0"/>
              </a:rPr>
              <a:t>//</a:t>
            </a:r>
            <a:r>
              <a:rPr lang="zh-CN" altLang="en-US" sz="2000" b="1" dirty="0">
                <a:solidFill>
                  <a:srgbClr val="007434"/>
                </a:solidFill>
                <a:latin typeface="Courier New" panose="02070309020205020404" pitchFamily="49" charset="0"/>
                <a:cs typeface="Courier New" panose="02070309020205020404" pitchFamily="49" charset="0"/>
              </a:rPr>
              <a:t>赋值语句，未执行拷贝构造函数</a:t>
            </a:r>
            <a:endParaRPr lang="en-US" altLang="zh-CN" sz="2000" b="1" dirty="0">
              <a:solidFill>
                <a:srgbClr val="007434"/>
              </a:solidFill>
              <a:latin typeface="Courier New" panose="02070309020205020404" pitchFamily="49" charset="0"/>
              <a:cs typeface="Courier New" panose="02070309020205020404" pitchFamily="49" charset="0"/>
            </a:endParaRPr>
          </a:p>
          <a:p>
            <a:pPr>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MyObj1 = </a:t>
            </a:r>
            <a:r>
              <a:rPr lang="en-US" altLang="zh-CN" sz="2000" b="1" dirty="0" err="1">
                <a:latin typeface="Courier New" panose="02070309020205020404" pitchFamily="49" charset="0"/>
                <a:cs typeface="Courier New" panose="02070309020205020404" pitchFamily="49" charset="0"/>
              </a:rPr>
              <a:t>TempObj</a:t>
            </a: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a:p>
            <a:pPr>
              <a:buNone/>
            </a:pPr>
            <a:r>
              <a:rPr lang="zh-CN" altLang="en-US"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MyObj.print</a:t>
            </a:r>
            <a:r>
              <a:rPr lang="en-US" altLang="zh-CN" sz="2000" b="1" dirty="0">
                <a:latin typeface="Courier New" panose="02070309020205020404" pitchFamily="49" charset="0"/>
                <a:cs typeface="Courier New" panose="02070309020205020404" pitchFamily="49" charset="0"/>
              </a:rPr>
              <a:t>();	MyObj1.print();	</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7.9】</a:t>
            </a:r>
            <a:r>
              <a:rPr lang="zh-CN" altLang="en-US" dirty="0">
                <a:solidFill>
                  <a:srgbClr val="C00000"/>
                </a:solidFill>
              </a:rPr>
              <a:t>自定义拷贝构造函数无法解决“三种情况”之外的对象赋值问题，两种解决方案：</a:t>
            </a:r>
            <a:endParaRPr lang="en-US" altLang="zh-CN" dirty="0">
              <a:solidFill>
                <a:srgbClr val="C00000"/>
              </a:solidFill>
            </a:endParaRPr>
          </a:p>
          <a:p>
            <a:pPr lvl="1"/>
            <a:r>
              <a:rPr lang="zh-CN" altLang="en-US" dirty="0"/>
              <a:t>重载赋值运算符“</a:t>
            </a:r>
            <a:r>
              <a:rPr lang="en-US" altLang="zh-CN" dirty="0"/>
              <a:t>=</a:t>
            </a:r>
            <a:r>
              <a:rPr lang="zh-CN" altLang="en-US" dirty="0"/>
              <a:t>”</a:t>
            </a:r>
            <a:endParaRPr lang="en-US" altLang="zh-CN" dirty="0"/>
          </a:p>
          <a:p>
            <a:pPr lvl="1"/>
            <a:r>
              <a:rPr lang="zh-CN" altLang="en-US" dirty="0"/>
              <a:t>自定义成员函数，实现对象赋值</a:t>
            </a:r>
            <a:endParaRPr lang="en-US" altLang="zh-CN" dirty="0"/>
          </a:p>
          <a:p>
            <a:pPr>
              <a:buNone/>
            </a:pPr>
            <a:r>
              <a:rPr lang="en-US" altLang="zh-CN" sz="2000" b="1" dirty="0">
                <a:solidFill>
                  <a:srgbClr val="007434"/>
                </a:solidFill>
                <a:latin typeface="Courier New" panose="02070309020205020404" pitchFamily="49" charset="0"/>
                <a:cs typeface="Courier New" panose="02070309020205020404" pitchFamily="49" charset="0"/>
              </a:rPr>
              <a:t>//</a:t>
            </a:r>
            <a:r>
              <a:rPr lang="en-US" altLang="zh-CN" sz="2000" b="1" dirty="0" err="1">
                <a:solidFill>
                  <a:srgbClr val="007434"/>
                </a:solidFill>
                <a:latin typeface="Courier New" panose="02070309020205020404" pitchFamily="49" charset="0"/>
                <a:cs typeface="Courier New" panose="02070309020205020404" pitchFamily="49" charset="0"/>
              </a:rPr>
              <a:t>MyClass.h</a:t>
            </a:r>
            <a:endParaRPr lang="en-US" altLang="zh-CN" sz="2000" b="1" dirty="0">
              <a:solidFill>
                <a:srgbClr val="007434"/>
              </a:solidFill>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char</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*name;</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solidFill>
                  <a:schemeClr val="tx2"/>
                </a:solidFill>
                <a:latin typeface="Courier New" panose="02070309020205020404" pitchFamily="49" charset="0"/>
                <a:cs typeface="Courier New" panose="02070309020205020404" pitchFamily="49" charset="0"/>
              </a:rPr>
              <a:t>:</a:t>
            </a:r>
            <a:endParaRPr lang="en-US" altLang="zh-CN" sz="2000" b="1" dirty="0">
              <a:solidFill>
                <a:schemeClr val="tx2"/>
              </a:solidFill>
              <a:latin typeface="Courier New" panose="02070309020205020404" pitchFamily="49" charset="0"/>
              <a:cs typeface="Courier New" panose="02070309020205020404" pitchFamily="49" charset="0"/>
            </a:endParaRPr>
          </a:p>
          <a:p>
            <a:pPr>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char</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&amp;);</a:t>
            </a:r>
            <a:endParaRPr lang="zh-CN" altLang="en-US" sz="2000" b="1" dirty="0">
              <a:latin typeface="Courier New" panose="02070309020205020404" pitchFamily="49" charset="0"/>
              <a:cs typeface="Courier New" panose="02070309020205020404" pitchFamily="49" charset="0"/>
            </a:endParaRPr>
          </a:p>
        </p:txBody>
      </p:sp>
      <p:sp>
        <p:nvSpPr>
          <p:cNvPr id="6" name="TextBox 5"/>
          <p:cNvSpPr txBox="1"/>
          <p:nvPr/>
        </p:nvSpPr>
        <p:spPr>
          <a:xfrm>
            <a:off x="4188797" y="3554477"/>
            <a:ext cx="4955203" cy="2862322"/>
          </a:xfrm>
          <a:prstGeom prst="rect">
            <a:avLst/>
          </a:prstGeom>
          <a:noFill/>
        </p:spPr>
        <p:txBody>
          <a:bodyPr wrap="none" rtlCol="0">
            <a:spAutoFit/>
          </a:bodyPr>
          <a:lstStyle/>
          <a:p>
            <a:pPr>
              <a:buNone/>
            </a:pPr>
            <a:endParaRPr lang="en-US" altLang="zh-CN" sz="2000" b="1" dirty="0">
              <a:solidFill>
                <a:schemeClr val="tx2"/>
              </a:solidFill>
              <a:latin typeface="Courier New" panose="02070309020205020404" pitchFamily="49" charset="0"/>
              <a:cs typeface="Courier New" panose="02070309020205020404" pitchFamily="49" charset="0"/>
            </a:endParaRPr>
          </a:p>
          <a:p>
            <a:pPr>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CopyMyClassObj</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434"/>
                </a:solidFill>
                <a:latin typeface="Courier New" panose="02070309020205020404" pitchFamily="49" charset="0"/>
                <a:cs typeface="Courier New" panose="02070309020205020404" pitchFamily="49" charset="0"/>
              </a:rPr>
              <a:t>//</a:t>
            </a:r>
            <a:r>
              <a:rPr lang="zh-CN" altLang="en-US" sz="2000" b="1" dirty="0">
                <a:solidFill>
                  <a:srgbClr val="007434"/>
                </a:solidFill>
                <a:latin typeface="Courier New" panose="02070309020205020404" pitchFamily="49" charset="0"/>
                <a:cs typeface="Courier New" panose="02070309020205020404" pitchFamily="49" charset="0"/>
              </a:rPr>
              <a:t>自定义成员函数，实现对象赋值</a:t>
            </a:r>
            <a:endParaRPr lang="en-US" altLang="zh-CN" sz="2000" b="1" dirty="0">
              <a:solidFill>
                <a:srgbClr val="007434"/>
              </a:solidFill>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operator</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&amp;);</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434"/>
                </a:solidFill>
                <a:latin typeface="Courier New" panose="02070309020205020404" pitchFamily="49" charset="0"/>
                <a:cs typeface="Courier New" panose="02070309020205020404" pitchFamily="49" charset="0"/>
              </a:rPr>
              <a:t>//</a:t>
            </a:r>
            <a:r>
              <a:rPr lang="zh-CN" altLang="en-US" sz="2000" b="1" dirty="0">
                <a:solidFill>
                  <a:srgbClr val="007434"/>
                </a:solidFill>
                <a:latin typeface="Courier New" panose="02070309020205020404" pitchFamily="49" charset="0"/>
                <a:cs typeface="Courier New" panose="02070309020205020404" pitchFamily="49" charset="0"/>
              </a:rPr>
              <a:t>重载赋值运算符</a:t>
            </a:r>
            <a:endParaRPr lang="en-US" altLang="zh-CN" sz="2000" b="1" dirty="0">
              <a:solidFill>
                <a:srgbClr val="007434"/>
              </a:solidFill>
              <a:latin typeface="Courier New" panose="02070309020205020404" pitchFamily="49" charset="0"/>
              <a:cs typeface="Courier New" panose="02070309020205020404" pitchFamily="49" charset="0"/>
            </a:endParaRPr>
          </a:p>
          <a:p>
            <a:pPr>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  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print();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a:p>
            <a:endParaRPr lang="zh-CN" altLang="en-US" sz="2000" b="1"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880068"/>
      </a:dk2>
      <a:lt2>
        <a:srgbClr val="F4E7ED"/>
      </a:lt2>
      <a:accent1>
        <a:srgbClr val="880068"/>
      </a:accent1>
      <a:accent2>
        <a:srgbClr val="AC66BB"/>
      </a:accent2>
      <a:accent3>
        <a:srgbClr val="DE6C36"/>
      </a:accent3>
      <a:accent4>
        <a:srgbClr val="F9B639"/>
      </a:accent4>
      <a:accent5>
        <a:srgbClr val="CF6DA4"/>
      </a:accent5>
      <a:accent6>
        <a:srgbClr val="FA8D3D"/>
      </a:accent6>
      <a:hlink>
        <a:srgbClr val="880068"/>
      </a:hlink>
      <a:folHlink>
        <a:srgbClr val="B83D6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51428</Words>
  <Application>WPS 演示</Application>
  <PresentationFormat>全屏显示(4:3)</PresentationFormat>
  <Paragraphs>5747</Paragraphs>
  <Slides>226</Slides>
  <Notes>22</Notes>
  <HiddenSlides>1</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226</vt:i4>
      </vt:variant>
    </vt:vector>
  </HeadingPairs>
  <TitlesOfParts>
    <vt:vector size="246" baseType="lpstr">
      <vt:lpstr>Arial</vt:lpstr>
      <vt:lpstr>宋体</vt:lpstr>
      <vt:lpstr>Wingdings</vt:lpstr>
      <vt:lpstr>Courier New</vt:lpstr>
      <vt:lpstr>黑体</vt:lpstr>
      <vt:lpstr>方正姚体</vt:lpstr>
      <vt:lpstr>Calibri</vt:lpstr>
      <vt:lpstr>华文琥珀</vt:lpstr>
      <vt:lpstr>Arial</vt:lpstr>
      <vt:lpstr>微软雅黑</vt:lpstr>
      <vt:lpstr>Arial Unicode MS</vt:lpstr>
      <vt:lpstr>Times New Roman</vt:lpstr>
      <vt:lpstr>新宋体</vt:lpstr>
      <vt:lpstr>Times New Roman</vt:lpstr>
      <vt:lpstr>Tahoma</vt:lpstr>
      <vt:lpstr>幼圆</vt:lpstr>
      <vt:lpstr>楷体_GB2312</vt:lpstr>
      <vt:lpstr>Verdana</vt:lpstr>
      <vt:lpstr>仿宋</vt:lpstr>
      <vt:lpstr>Office 主题</vt:lpstr>
      <vt:lpstr>PowerPoint 演示文稿</vt:lpstr>
      <vt:lpstr>第七章 类和对象</vt:lpstr>
      <vt:lpstr>PowerPoint 演示文稿</vt:lpstr>
      <vt:lpstr>PowerPoint 演示文稿</vt:lpstr>
      <vt:lpstr>PowerPoint 演示文稿</vt:lpstr>
      <vt:lpstr>面向对象的程序设计思想</vt:lpstr>
      <vt:lpstr>类和对象的基本概念</vt:lpstr>
      <vt:lpstr>类和对象的基本概念</vt:lpstr>
      <vt:lpstr>面向对象程序设计的特点</vt:lpstr>
      <vt:lpstr>面向对象程序设计的特点</vt:lpstr>
      <vt:lpstr>面向对象程序设计过程</vt:lpstr>
      <vt:lpstr>面向对象程序设计过程</vt:lpstr>
      <vt:lpstr>面向对象程序设计过程</vt:lpstr>
      <vt:lpstr>面向对象程序设计过程</vt:lpstr>
      <vt:lpstr>面向对象程序设计过程</vt:lpstr>
      <vt:lpstr>面向对象程序设计过程</vt:lpstr>
      <vt:lpstr>PowerPoint 演示文稿</vt:lpstr>
      <vt:lpstr>类的定义</vt:lpstr>
      <vt:lpstr>类的定义</vt:lpstr>
      <vt:lpstr>类的成员</vt:lpstr>
      <vt:lpstr>类的成员</vt:lpstr>
      <vt:lpstr>类的成员</vt:lpstr>
      <vt:lpstr>类的友元说明</vt:lpstr>
      <vt:lpstr>类定义的代码组织</vt:lpstr>
      <vt:lpstr>类成员的访问权限</vt:lpstr>
      <vt:lpstr>PowerPoint 演示文稿</vt:lpstr>
      <vt:lpstr>PowerPoint 演示文稿</vt:lpstr>
      <vt:lpstr>PowerPoint 演示文稿</vt:lpstr>
      <vt:lpstr>PowerPoint 演示文稿</vt:lpstr>
      <vt:lpstr>类的成员变量</vt:lpstr>
      <vt:lpstr>类的成员变量</vt:lpstr>
      <vt:lpstr>类的成员函数定义</vt:lpstr>
      <vt:lpstr>类的成员函数定义</vt:lpstr>
      <vt:lpstr>类的封装性</vt:lpstr>
      <vt:lpstr>类的对象</vt:lpstr>
      <vt:lpstr>PowerPoint 演示文稿</vt:lpstr>
      <vt:lpstr>类对象的说明</vt:lpstr>
      <vt:lpstr>类对象的说明</vt:lpstr>
      <vt:lpstr>类对象的说明</vt:lpstr>
      <vt:lpstr>类对象的存储</vt:lpstr>
      <vt:lpstr>类对象的存储</vt:lpstr>
      <vt:lpstr>类对象的存储</vt:lpstr>
      <vt:lpstr>对类成员的访问</vt:lpstr>
      <vt:lpstr>PowerPoint 演示文稿</vt:lpstr>
      <vt:lpstr>PowerPoint 演示文稿</vt:lpstr>
      <vt:lpstr>PowerPoint 演示文稿</vt:lpstr>
      <vt:lpstr>PowerPoint 演示文稿</vt:lpstr>
      <vt:lpstr>this指针</vt:lpstr>
      <vt:lpstr>指向成员的指针</vt:lpstr>
      <vt:lpstr>PowerPoint 演示文稿</vt:lpstr>
      <vt:lpstr>PowerPoint 演示文稿</vt:lpstr>
      <vt:lpstr>对象的初始化</vt:lpstr>
      <vt:lpstr>对象初始化的含义</vt:lpstr>
      <vt:lpstr>PowerPoint 演示文稿</vt:lpstr>
      <vt:lpstr>构造函数</vt:lpstr>
      <vt:lpstr>默认构造函数</vt:lpstr>
      <vt:lpstr>自定义构造函数</vt:lpstr>
      <vt:lpstr>自定义构造函数</vt:lpstr>
      <vt:lpstr>PowerPoint 演示文稿</vt:lpstr>
      <vt:lpstr>自定义默认构造函数</vt:lpstr>
      <vt:lpstr>构造函数初始化类对象</vt:lpstr>
      <vt:lpstr>构造函数初始化类对象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对象数组的初始化</vt:lpstr>
      <vt:lpstr>对象指针的初始化</vt:lpstr>
      <vt:lpstr>构造函数的进一步讨论</vt:lpstr>
      <vt:lpstr>PowerPoint 演示文稿</vt:lpstr>
      <vt:lpstr>PowerPoint 演示文稿</vt:lpstr>
      <vt:lpstr>构造函数的进一步讨论</vt:lpstr>
      <vt:lpstr>析构函数</vt:lpstr>
      <vt:lpstr>析构函数</vt:lpstr>
      <vt:lpstr>构造函数与析构函数的执行顺序</vt:lpstr>
      <vt:lpstr>PowerPoint 演示文稿</vt:lpstr>
      <vt:lpstr>PowerPoint 演示文稿</vt:lpstr>
      <vt:lpstr>PowerPoint 演示文稿</vt:lpstr>
      <vt:lpstr>PowerPoint 演示文稿</vt:lpstr>
      <vt:lpstr>对象的初始化</vt:lpstr>
      <vt:lpstr>拷贝构造函数</vt:lpstr>
      <vt:lpstr>拷贝构造函数</vt:lpstr>
      <vt:lpstr>拷贝构造函数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练习7.1</vt:lpstr>
      <vt:lpstr>PowerPoint 演示文稿</vt:lpstr>
      <vt:lpstr>PowerPoint 演示文稿</vt:lpstr>
      <vt:lpstr>常对象</vt:lpstr>
      <vt:lpstr>PowerPoint 演示文稿</vt:lpstr>
      <vt:lpstr>PowerPoint 演示文稿</vt:lpstr>
      <vt:lpstr>类的常量成员</vt:lpstr>
      <vt:lpstr>常量数据成员</vt:lpstr>
      <vt:lpstr>PowerPoint 演示文稿</vt:lpstr>
      <vt:lpstr>PowerPoint 演示文稿</vt:lpstr>
      <vt:lpstr>PowerPoint 演示文稿</vt:lpstr>
      <vt:lpstr>常量函数成员</vt:lpstr>
      <vt:lpstr>PowerPoint 演示文稿</vt:lpstr>
      <vt:lpstr>PowerPoint 演示文稿</vt:lpstr>
      <vt:lpstr>类的静态成员</vt:lpstr>
      <vt:lpstr>静态数据成员</vt:lpstr>
      <vt:lpstr>静态函数成员</vt:lpstr>
      <vt:lpstr>PowerPoint 演示文稿</vt:lpstr>
      <vt:lpstr>PowerPoint 演示文稿</vt:lpstr>
      <vt:lpstr>PowerPoint 演示文稿</vt:lpstr>
      <vt:lpstr>PowerPoint 演示文稿</vt:lpstr>
      <vt:lpstr>PowerPoint 演示文稿</vt:lpstr>
      <vt:lpstr>PowerPoint 演示文稿</vt:lpstr>
      <vt:lpstr>友元的基本概念</vt:lpstr>
      <vt:lpstr>友元函数</vt:lpstr>
      <vt:lpstr>友元函数</vt:lpstr>
      <vt:lpstr>友元函数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友元类</vt:lpstr>
      <vt:lpstr>友元类</vt:lpstr>
      <vt:lpstr>PowerPoint 演示文稿</vt:lpstr>
      <vt:lpstr>类与类之间的关系</vt:lpstr>
      <vt:lpstr>类的对象成员</vt:lpstr>
      <vt:lpstr>PowerPoint 演示文稿</vt:lpstr>
      <vt:lpstr>PowerPoint 演示文稿</vt:lpstr>
      <vt:lpstr>PowerPoint 演示文稿</vt:lpstr>
      <vt:lpstr>类的对象成员的初始化</vt:lpstr>
      <vt:lpstr>包含对象成员的类对象构造</vt:lpstr>
      <vt:lpstr>类的嵌套</vt:lpstr>
      <vt:lpstr>类的嵌套</vt:lpstr>
      <vt:lpstr>PowerPoint 演示文稿</vt:lpstr>
      <vt:lpstr>类中的运算符重载</vt:lpstr>
      <vt:lpstr>类中的运算符重载</vt:lpstr>
      <vt:lpstr>类中的运算符重载</vt:lpstr>
      <vt:lpstr>类中的运算符重载</vt:lpstr>
      <vt:lpstr>类中的运算符重载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练习7.2</vt:lpstr>
      <vt:lpstr>运算符重载的进一步讨论</vt:lpstr>
      <vt:lpstr>赋值运算符重载</vt:lpstr>
      <vt:lpstr>赋值运算符重载</vt:lpstr>
      <vt:lpstr>复合赋值运算符重载</vt:lpstr>
      <vt:lpstr>插入和提取运算符重载</vt:lpstr>
      <vt:lpstr>插入和提取运算符重载</vt:lpstr>
      <vt:lpstr>增量和减量运算符重载</vt:lpstr>
      <vt:lpstr>增量和减量运算符重载</vt:lpstr>
      <vt:lpstr>下标运算符重载</vt:lpstr>
      <vt:lpstr>下标运算符重载</vt:lpstr>
      <vt:lpstr>函数调用运算符重载</vt:lpstr>
      <vt:lpstr>函数调用运算符重载</vt:lpstr>
      <vt:lpstr>PowerPoint 演示文稿</vt:lpstr>
      <vt:lpstr>链表（List）</vt:lpstr>
      <vt:lpstr>链表类型定义</vt:lpstr>
      <vt:lpstr>链表节点类</vt:lpstr>
      <vt:lpstr>链表类</vt:lpstr>
      <vt:lpstr>链表的主要操作</vt:lpstr>
      <vt:lpstr>建立链表</vt:lpstr>
      <vt:lpstr>遍历链表、显示链表数据</vt:lpstr>
      <vt:lpstr>插入链表节点</vt:lpstr>
      <vt:lpstr>PowerPoint 演示文稿</vt:lpstr>
      <vt:lpstr>PowerPoint 演示文稿</vt:lpstr>
      <vt:lpstr>PowerPoint 演示文稿</vt:lpstr>
      <vt:lpstr>插入节点过程</vt:lpstr>
      <vt:lpstr>删除链表节点</vt:lpstr>
      <vt:lpstr>查找链表节点</vt:lpstr>
      <vt:lpstr>PowerPoint 演示文稿</vt:lpstr>
      <vt:lpstr>PowerPoint 演示文稿</vt:lpstr>
      <vt:lpstr>练习7.3</vt:lpstr>
      <vt:lpstr>栈（Stack）</vt:lpstr>
      <vt:lpstr>设计栈类</vt:lpstr>
      <vt:lpstr>设计栈类</vt:lpstr>
      <vt:lpstr>设计栈类</vt:lpstr>
      <vt:lpstr>PowerPoint 演示文稿</vt:lpstr>
      <vt:lpstr>PowerPoint 演示文稿</vt:lpstr>
      <vt:lpstr>PowerPoint 演示文稿</vt:lpstr>
      <vt:lpstr>PowerPoint 演示文稿</vt:lpstr>
      <vt:lpstr>PowerPoint 演示文稿</vt:lpstr>
      <vt:lpstr>队列（Queue）</vt:lpstr>
      <vt:lpstr>队列的实现方式</vt:lpstr>
      <vt:lpstr>PowerPoint 演示文稿</vt:lpstr>
      <vt:lpstr>PowerPoint 演示文稿</vt:lpstr>
      <vt:lpstr>PowerPoint 演示文稿</vt:lpstr>
      <vt:lpstr>PowerPoint 演示文稿</vt:lpstr>
      <vt:lpstr>PowerPoint 演示文稿</vt:lpstr>
      <vt:lpstr>PowerPoint 演示文稿</vt:lpstr>
      <vt:lpstr>练习7.4</vt:lpstr>
      <vt:lpstr>第七章 结束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sl</cp:lastModifiedBy>
  <cp:revision>3</cp:revision>
  <dcterms:created xsi:type="dcterms:W3CDTF">2009-05-27T07:01:00Z</dcterms:created>
  <dcterms:modified xsi:type="dcterms:W3CDTF">2022-03-16T04:55:40Z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