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321" r:id="rId8"/>
    <p:sldId id="322" r:id="rId9"/>
    <p:sldId id="323" r:id="rId10"/>
    <p:sldId id="324" r:id="rId11"/>
    <p:sldId id="264" r:id="rId12"/>
    <p:sldId id="299" r:id="rId13"/>
    <p:sldId id="300" r:id="rId14"/>
    <p:sldId id="301" r:id="rId15"/>
    <p:sldId id="302" r:id="rId16"/>
    <p:sldId id="303" r:id="rId17"/>
    <p:sldId id="307" r:id="rId18"/>
    <p:sldId id="308" r:id="rId19"/>
    <p:sldId id="309" r:id="rId20"/>
    <p:sldId id="314" r:id="rId21"/>
    <p:sldId id="310" r:id="rId22"/>
    <p:sldId id="304" r:id="rId23"/>
    <p:sldId id="305" r:id="rId24"/>
    <p:sldId id="306" r:id="rId25"/>
    <p:sldId id="275" r:id="rId26"/>
    <p:sldId id="319" r:id="rId27"/>
    <p:sldId id="320" r:id="rId28"/>
    <p:sldId id="276" r:id="rId29"/>
    <p:sldId id="277" r:id="rId30"/>
    <p:sldId id="278" r:id="rId31"/>
    <p:sldId id="288" r:id="rId32"/>
    <p:sldId id="316" r:id="rId33"/>
    <p:sldId id="280" r:id="rId34"/>
    <p:sldId id="281" r:id="rId35"/>
    <p:sldId id="282" r:id="rId36"/>
    <p:sldId id="291" r:id="rId37"/>
    <p:sldId id="293" r:id="rId38"/>
    <p:sldId id="317" r:id="rId3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D07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6" d="100"/>
          <a:sy n="76" d="100"/>
        </p:scale>
        <p:origin x="72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8B8C1-ABD6-4A43-84A7-C1D8EBDF7992}" type="datetimeFigureOut">
              <a:rPr lang="zh-CN" altLang="en-US" smtClean="0"/>
              <a:pPr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DE51E-9B7C-4C00-ABAA-CA5A5B03D5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863" y="321309"/>
            <a:ext cx="11282273" cy="457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87175" y="6508801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42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jpe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77.png"/><Relationship Id="rId5" Type="http://schemas.openxmlformats.org/officeDocument/2006/relationships/image" Target="../media/image69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8.jpeg"/><Relationship Id="rId9" Type="http://schemas.openxmlformats.org/officeDocument/2006/relationships/image" Target="../media/image73.png"/><Relationship Id="rId1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4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8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82.png"/><Relationship Id="rId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68.jpeg"/><Relationship Id="rId9" Type="http://schemas.openxmlformats.org/officeDocument/2006/relationships/image" Target="../media/image73.png"/><Relationship Id="rId1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jpeg"/><Relationship Id="rId4" Type="http://schemas.openxmlformats.org/officeDocument/2006/relationships/image" Target="../media/image88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t.nankai.edu.cn/zhangqz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6385559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638" y="6498844"/>
            <a:ext cx="186880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404040"/>
                </a:solidFill>
                <a:latin typeface="Lao UI"/>
                <a:cs typeface="Lao UI"/>
              </a:rPr>
              <a:t>COMPANG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7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8744" y="5214950"/>
            <a:ext cx="17667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Calibri"/>
              </a:rPr>
              <a:t>XJT</a:t>
            </a:r>
            <a:r>
              <a:rPr sz="1800" spc="-5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PMingLiU"/>
              </a:rPr>
              <a:t>磕盐小组</a:t>
            </a:r>
            <a:endParaRPr sz="1800" dirty="0">
              <a:latin typeface="Times New Roman" pitchFamily="18" charset="0"/>
              <a:ea typeface="宋体" pitchFamily="2" charset="-122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1078" y="4261230"/>
            <a:ext cx="307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+mn-ea"/>
                <a:cs typeface="PMingLiU"/>
              </a:rPr>
              <a:t>市长热线平台</a:t>
            </a:r>
            <a:endParaRPr sz="4000" dirty="0">
              <a:latin typeface="+mn-ea"/>
              <a:cs typeface="PMingLi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7114" y="4990338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3720" y="1623060"/>
            <a:ext cx="1758695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9627" y="1648967"/>
            <a:ext cx="1652016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3720" y="2610611"/>
            <a:ext cx="1758695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9627" y="2636520"/>
            <a:ext cx="1652016" cy="469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3720" y="3596640"/>
            <a:ext cx="1758695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9627" y="3622547"/>
            <a:ext cx="1652016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4820" y="1623060"/>
            <a:ext cx="577596" cy="1563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0728" y="1648967"/>
            <a:ext cx="471170" cy="1457325"/>
          </a:xfrm>
          <a:custGeom>
            <a:avLst/>
            <a:gdLst/>
            <a:ahLst/>
            <a:cxnLst/>
            <a:rect l="l" t="t" r="r" b="b"/>
            <a:pathLst>
              <a:path w="471170" h="1457325">
                <a:moveTo>
                  <a:pt x="0" y="1456943"/>
                </a:moveTo>
                <a:lnTo>
                  <a:pt x="470915" y="1456943"/>
                </a:lnTo>
                <a:lnTo>
                  <a:pt x="470915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3720" y="2610611"/>
            <a:ext cx="577595" cy="1563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9627" y="2636520"/>
            <a:ext cx="471170" cy="1457325"/>
          </a:xfrm>
          <a:custGeom>
            <a:avLst/>
            <a:gdLst/>
            <a:ahLst/>
            <a:cxnLst/>
            <a:rect l="l" t="t" r="r" b="b"/>
            <a:pathLst>
              <a:path w="471170" h="1457325">
                <a:moveTo>
                  <a:pt x="0" y="1456943"/>
                </a:moveTo>
                <a:lnTo>
                  <a:pt x="470915" y="1456943"/>
                </a:lnTo>
                <a:lnTo>
                  <a:pt x="470915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13788" y="1641348"/>
            <a:ext cx="903732" cy="5775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9695" y="1667255"/>
            <a:ext cx="797051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641348"/>
            <a:ext cx="577595" cy="2552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5832" y="1667255"/>
            <a:ext cx="471170" cy="2446020"/>
          </a:xfrm>
          <a:custGeom>
            <a:avLst/>
            <a:gdLst/>
            <a:ahLst/>
            <a:cxnLst/>
            <a:rect l="l" t="t" r="r" b="b"/>
            <a:pathLst>
              <a:path w="471169" h="2446020">
                <a:moveTo>
                  <a:pt x="0" y="2446020"/>
                </a:moveTo>
                <a:lnTo>
                  <a:pt x="470916" y="2446020"/>
                </a:lnTo>
                <a:lnTo>
                  <a:pt x="470916" y="0"/>
                </a:lnTo>
                <a:lnTo>
                  <a:pt x="0" y="0"/>
                </a:lnTo>
                <a:lnTo>
                  <a:pt x="0" y="2446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6903" y="2610611"/>
            <a:ext cx="1758696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2811" y="2636520"/>
            <a:ext cx="1652015" cy="469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6903" y="3596640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2811" y="3622547"/>
            <a:ext cx="1652015" cy="470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46903" y="1623060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2811" y="1648967"/>
            <a:ext cx="1652015" cy="4709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28003" y="1623060"/>
            <a:ext cx="577596" cy="25511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3911" y="1648967"/>
            <a:ext cx="471170" cy="2444750"/>
          </a:xfrm>
          <a:custGeom>
            <a:avLst/>
            <a:gdLst/>
            <a:ahLst/>
            <a:cxnLst/>
            <a:rect l="l" t="t" r="r" b="b"/>
            <a:pathLst>
              <a:path w="471170" h="2444750">
                <a:moveTo>
                  <a:pt x="0" y="2444495"/>
                </a:moveTo>
                <a:lnTo>
                  <a:pt x="470915" y="2444495"/>
                </a:lnTo>
                <a:lnTo>
                  <a:pt x="470915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4264" y="2628900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0171" y="2654807"/>
            <a:ext cx="1652016" cy="470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65364" y="1641348"/>
            <a:ext cx="577596" cy="2552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91271" y="1667255"/>
            <a:ext cx="471170" cy="2446020"/>
          </a:xfrm>
          <a:custGeom>
            <a:avLst/>
            <a:gdLst/>
            <a:ahLst/>
            <a:cxnLst/>
            <a:rect l="l" t="t" r="r" b="b"/>
            <a:pathLst>
              <a:path w="471170" h="2446020">
                <a:moveTo>
                  <a:pt x="0" y="2446020"/>
                </a:moveTo>
                <a:lnTo>
                  <a:pt x="470916" y="2446020"/>
                </a:lnTo>
                <a:lnTo>
                  <a:pt x="470916" y="0"/>
                </a:lnTo>
                <a:lnTo>
                  <a:pt x="0" y="0"/>
                </a:lnTo>
                <a:lnTo>
                  <a:pt x="0" y="2446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84264" y="1641348"/>
            <a:ext cx="577596" cy="15651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10171" y="1667255"/>
            <a:ext cx="471170" cy="1458595"/>
          </a:xfrm>
          <a:custGeom>
            <a:avLst/>
            <a:gdLst/>
            <a:ahLst/>
            <a:cxnLst/>
            <a:rect l="l" t="t" r="r" b="b"/>
            <a:pathLst>
              <a:path w="471170" h="1458595">
                <a:moveTo>
                  <a:pt x="0" y="1458468"/>
                </a:moveTo>
                <a:lnTo>
                  <a:pt x="470916" y="1458468"/>
                </a:lnTo>
                <a:lnTo>
                  <a:pt x="470916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41435" y="1623060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67343" y="1648967"/>
            <a:ext cx="1652016" cy="4709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41435" y="2610611"/>
            <a:ext cx="1758696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7343" y="2636520"/>
            <a:ext cx="1652016" cy="4693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1435" y="3596640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67343" y="3622547"/>
            <a:ext cx="1652016" cy="4709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22535" y="2610611"/>
            <a:ext cx="577596" cy="1563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48443" y="2636520"/>
            <a:ext cx="471170" cy="1457325"/>
          </a:xfrm>
          <a:custGeom>
            <a:avLst/>
            <a:gdLst/>
            <a:ahLst/>
            <a:cxnLst/>
            <a:rect l="l" t="t" r="r" b="b"/>
            <a:pathLst>
              <a:path w="471170" h="1457325">
                <a:moveTo>
                  <a:pt x="0" y="1456943"/>
                </a:moveTo>
                <a:lnTo>
                  <a:pt x="470916" y="1456943"/>
                </a:lnTo>
                <a:lnTo>
                  <a:pt x="470916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41435" y="1623060"/>
            <a:ext cx="577596" cy="1563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67343" y="1648967"/>
            <a:ext cx="471170" cy="1457325"/>
          </a:xfrm>
          <a:custGeom>
            <a:avLst/>
            <a:gdLst/>
            <a:ahLst/>
            <a:cxnLst/>
            <a:rect l="l" t="t" r="r" b="b"/>
            <a:pathLst>
              <a:path w="471170" h="1457325">
                <a:moveTo>
                  <a:pt x="0" y="1456943"/>
                </a:moveTo>
                <a:lnTo>
                  <a:pt x="470916" y="1456943"/>
                </a:lnTo>
                <a:lnTo>
                  <a:pt x="470916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7688" y="1760664"/>
            <a:ext cx="504056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利用多年累积的分类数据进行分类器训练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  <a:p>
            <a:pPr marL="299085" indent="-286385">
              <a:lnSpc>
                <a:spcPct val="150000"/>
              </a:lnSpc>
              <a:buFont typeface="Wingdings"/>
              <a:buChar char=""/>
              <a:tabLst>
                <a:tab pos="299720" algn="l"/>
              </a:tabLst>
            </a:pPr>
            <a:r>
              <a:rPr lang="zh-CN" altLang="en-US" sz="2000" dirty="0">
                <a:latin typeface="+mn-ea"/>
                <a:cs typeface="PMingLiU"/>
              </a:rPr>
              <a:t>程序化自动分类</a:t>
            </a: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  <a:p>
            <a:pPr marL="12700">
              <a:lnSpc>
                <a:spcPct val="100000"/>
              </a:lnSpc>
              <a:tabLst>
                <a:tab pos="299720" algn="l"/>
              </a:tabLst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6720" y="2767410"/>
            <a:ext cx="367793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lang="zh-CN" altLang="en-US" sz="2000" b="1" spc="-110" dirty="0">
                <a:solidFill>
                  <a:srgbClr val="C00000"/>
                </a:solidFill>
                <a:latin typeface="+mn-ea"/>
                <a:cs typeface="PMingLiU"/>
              </a:rPr>
              <a:t>如果准确率能达到</a:t>
            </a:r>
            <a:r>
              <a:rPr sz="2000" b="1" spc="-110" dirty="0">
                <a:solidFill>
                  <a:srgbClr val="C00000"/>
                </a:solidFill>
                <a:latin typeface="+mn-ea"/>
                <a:cs typeface="PMingLiU"/>
              </a:rPr>
              <a:t> </a:t>
            </a:r>
            <a:r>
              <a:rPr sz="2000" b="1" dirty="0">
                <a:solidFill>
                  <a:srgbClr val="C00000"/>
                </a:solidFill>
                <a:latin typeface="+mn-ea"/>
                <a:cs typeface="Calibri"/>
              </a:rPr>
              <a:t>95%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Calibri"/>
              </a:rPr>
              <a:t>，那么</a:t>
            </a:r>
            <a:endParaRPr sz="2000" b="1" dirty="0">
              <a:solidFill>
                <a:srgbClr val="C00000"/>
              </a:solidFill>
              <a:latin typeface="+mn-ea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 flipH="1">
            <a:off x="1121726" y="1874289"/>
            <a:ext cx="2041202" cy="1376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5886" y="4385367"/>
            <a:ext cx="1270000" cy="588645"/>
          </a:xfrm>
          <a:custGeom>
            <a:avLst/>
            <a:gdLst/>
            <a:ahLst/>
            <a:cxnLst/>
            <a:rect l="l" t="t" r="r" b="b"/>
            <a:pathLst>
              <a:path w="1270000" h="588644">
                <a:moveTo>
                  <a:pt x="18414" y="147065"/>
                </a:moveTo>
                <a:lnTo>
                  <a:pt x="0" y="147065"/>
                </a:lnTo>
                <a:lnTo>
                  <a:pt x="0" y="441198"/>
                </a:lnTo>
                <a:lnTo>
                  <a:pt x="18414" y="441198"/>
                </a:lnTo>
                <a:lnTo>
                  <a:pt x="18414" y="147065"/>
                </a:lnTo>
                <a:close/>
              </a:path>
              <a:path w="1270000" h="588644">
                <a:moveTo>
                  <a:pt x="73532" y="147065"/>
                </a:moveTo>
                <a:lnTo>
                  <a:pt x="36702" y="147065"/>
                </a:lnTo>
                <a:lnTo>
                  <a:pt x="36702" y="441198"/>
                </a:lnTo>
                <a:lnTo>
                  <a:pt x="73532" y="441198"/>
                </a:lnTo>
                <a:lnTo>
                  <a:pt x="73532" y="147065"/>
                </a:lnTo>
                <a:close/>
              </a:path>
              <a:path w="1270000" h="588644">
                <a:moveTo>
                  <a:pt x="975359" y="0"/>
                </a:moveTo>
                <a:lnTo>
                  <a:pt x="975359" y="147065"/>
                </a:lnTo>
                <a:lnTo>
                  <a:pt x="91948" y="147065"/>
                </a:lnTo>
                <a:lnTo>
                  <a:pt x="91948" y="441198"/>
                </a:lnTo>
                <a:lnTo>
                  <a:pt x="975359" y="441198"/>
                </a:lnTo>
                <a:lnTo>
                  <a:pt x="975359" y="588263"/>
                </a:lnTo>
                <a:lnTo>
                  <a:pt x="1269492" y="294132"/>
                </a:lnTo>
                <a:lnTo>
                  <a:pt x="97535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375" y="4159994"/>
            <a:ext cx="3926204" cy="1235728"/>
          </a:xfrm>
          <a:custGeom>
            <a:avLst/>
            <a:gdLst/>
            <a:ahLst/>
            <a:cxnLst/>
            <a:rect l="l" t="t" r="r" b="b"/>
            <a:pathLst>
              <a:path w="3926204" h="832485">
                <a:moveTo>
                  <a:pt x="0" y="832103"/>
                </a:moveTo>
                <a:lnTo>
                  <a:pt x="3925824" y="832103"/>
                </a:lnTo>
                <a:lnTo>
                  <a:pt x="3925824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8586" y="4068287"/>
            <a:ext cx="4041270" cy="9437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50000"/>
              </a:lnSpc>
              <a:spcBef>
                <a:spcPts val="270"/>
              </a:spcBef>
            </a:pPr>
            <a:r>
              <a:rPr lang="en-US" sz="2000" b="1" spc="-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000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5" dirty="0" err="1">
                <a:latin typeface="PMingLiU"/>
                <a:cs typeface="PMingLiU"/>
              </a:rPr>
              <a:t>份投</a:t>
            </a:r>
            <a:r>
              <a:rPr sz="2000" spc="345" dirty="0" err="1">
                <a:latin typeface="PMingLiU"/>
                <a:cs typeface="PMingLiU"/>
              </a:rPr>
              <a:t>诉</a:t>
            </a:r>
            <a:r>
              <a:rPr lang="en-US" altLang="zh-CN" sz="2000" spc="-5" dirty="0">
                <a:latin typeface="Calibri"/>
                <a:cs typeface="Calibri"/>
              </a:rPr>
              <a:t>= </a:t>
            </a:r>
            <a:r>
              <a:rPr lang="en-US" altLang="zh-CN" sz="2000" spc="-10" dirty="0">
                <a:latin typeface="Calibri"/>
                <a:cs typeface="Calibri"/>
              </a:rPr>
              <a:t>2000</a:t>
            </a:r>
            <a:r>
              <a:rPr lang="zh-CN" altLang="en-US" sz="2000" spc="-5" dirty="0">
                <a:latin typeface="PMingLiU"/>
                <a:cs typeface="PMingLiU"/>
              </a:rPr>
              <a:t>分</a:t>
            </a:r>
            <a:r>
              <a:rPr lang="zh-CN" altLang="en-US" sz="2000" spc="365" dirty="0">
                <a:latin typeface="PMingLiU"/>
                <a:cs typeface="PMingLiU"/>
              </a:rPr>
              <a:t>钟</a:t>
            </a:r>
            <a:r>
              <a:rPr lang="zh-CN" altLang="en-US" sz="2000" spc="-5" dirty="0">
                <a:latin typeface="Calibri"/>
                <a:cs typeface="Calibri"/>
              </a:rPr>
              <a:t> </a:t>
            </a:r>
            <a:r>
              <a:rPr lang="en-US" altLang="zh-CN" sz="2000" spc="-5" dirty="0">
                <a:latin typeface="Calibri"/>
                <a:cs typeface="Calibri"/>
              </a:rPr>
              <a:t>=33</a:t>
            </a:r>
            <a:r>
              <a:rPr lang="zh-CN" altLang="en-US" sz="2000" spc="-5" dirty="0">
                <a:latin typeface="Calibri"/>
                <a:cs typeface="Calibri"/>
              </a:rPr>
              <a:t>小时</a:t>
            </a:r>
            <a:endParaRPr lang="en-US" altLang="zh-CN" sz="2000" spc="-5" dirty="0">
              <a:latin typeface="Calibri"/>
              <a:cs typeface="Calibri"/>
            </a:endParaRPr>
          </a:p>
          <a:p>
            <a:pPr marL="91440">
              <a:lnSpc>
                <a:spcPct val="150000"/>
              </a:lnSpc>
              <a:spcBef>
                <a:spcPts val="270"/>
              </a:spcBef>
            </a:pPr>
            <a:r>
              <a:rPr lang="en-US" altLang="zh-CN" sz="2000" spc="-5" dirty="0">
                <a:latin typeface="Calibri"/>
                <a:cs typeface="Calibri"/>
              </a:rPr>
              <a:t>                        = </a:t>
            </a:r>
            <a:r>
              <a:rPr lang="zh-CN" altLang="en-US" sz="2000" spc="-5" dirty="0">
                <a:latin typeface="PMingLiU"/>
                <a:cs typeface="PMingLiU"/>
              </a:rPr>
              <a:t>约</a:t>
            </a:r>
            <a:r>
              <a:rPr lang="zh-CN" altLang="en-US" sz="2000" spc="-70" dirty="0">
                <a:latin typeface="PMingLiU"/>
                <a:cs typeface="PMingLiU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Calibri"/>
                <a:cs typeface="Calibri"/>
              </a:rPr>
              <a:t>8 </a:t>
            </a:r>
            <a:r>
              <a:rPr lang="zh-CN" altLang="en-US" sz="2000" spc="5" dirty="0">
                <a:latin typeface="PMingLiU"/>
                <a:cs typeface="PMingLiU"/>
              </a:rPr>
              <a:t>小</a:t>
            </a:r>
            <a:r>
              <a:rPr lang="zh-CN" altLang="en-US" sz="2000" spc="355" dirty="0">
                <a:latin typeface="PMingLiU"/>
                <a:cs typeface="PMingLiU"/>
              </a:rPr>
              <a:t>时</a:t>
            </a:r>
            <a:r>
              <a:rPr lang="en-US" altLang="zh-CN" sz="2000" spc="-5" dirty="0">
                <a:latin typeface="Calibri"/>
                <a:cs typeface="Calibri"/>
              </a:rPr>
              <a:t>X</a:t>
            </a:r>
            <a:r>
              <a:rPr lang="zh-CN" altLang="en-US" sz="2000" spc="-15" dirty="0">
                <a:latin typeface="Calibri"/>
                <a:cs typeface="Calibri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lang="zh-CN" altLang="en-US"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CN" altLang="en-US" sz="2000" spc="5" dirty="0">
                <a:latin typeface="Calibri"/>
                <a:cs typeface="Calibri"/>
              </a:rPr>
              <a:t>个</a:t>
            </a:r>
            <a:r>
              <a:rPr lang="zh-CN" altLang="en-US" sz="2000" spc="-5" dirty="0">
                <a:latin typeface="PMingLiU"/>
                <a:cs typeface="PMingLiU"/>
              </a:rPr>
              <a:t>人员</a:t>
            </a:r>
            <a:endParaRPr lang="zh-CN" altLang="en-US" sz="2000" dirty="0">
              <a:latin typeface="PMingLiU"/>
              <a:cs typeface="PMingLiU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69959" y="3961181"/>
            <a:ext cx="4645259" cy="19469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 marR="194310">
              <a:lnSpc>
                <a:spcPct val="150000"/>
              </a:lnSpc>
              <a:spcBef>
                <a:spcPts val="265"/>
              </a:spcBef>
            </a:pPr>
            <a:r>
              <a:rPr 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000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份投诉</a:t>
            </a:r>
            <a:endParaRPr lang="en-US" sz="2000" spc="-5" dirty="0">
              <a:latin typeface="Calibri"/>
              <a:cs typeface="Calibri"/>
            </a:endParaRPr>
          </a:p>
          <a:p>
            <a:pPr marL="91440" marR="194310">
              <a:lnSpc>
                <a:spcPct val="1500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= </a:t>
            </a:r>
            <a:r>
              <a:rPr lang="en-US" sz="2000" spc="-5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00人工重新处理 </a:t>
            </a:r>
            <a:r>
              <a:rPr lang="en-US" sz="2000" spc="-5" dirty="0">
                <a:latin typeface="Calibri"/>
                <a:cs typeface="Calibri"/>
              </a:rPr>
              <a:t>+</a:t>
            </a:r>
            <a:r>
              <a:rPr lang="en-US" altLang="zh-CN" sz="2000" spc="-5" dirty="0">
                <a:latin typeface="Calibri"/>
                <a:cs typeface="Calibri"/>
              </a:rPr>
              <a:t>1900 </a:t>
            </a:r>
            <a:r>
              <a:rPr lang="zh-CN" altLang="en-US" sz="2000" spc="-5" dirty="0">
                <a:latin typeface="Calibri"/>
                <a:cs typeface="Calibri"/>
              </a:rPr>
              <a:t>自动 分类</a:t>
            </a:r>
            <a:endParaRPr lang="en-US" sz="2000" spc="-5" dirty="0">
              <a:latin typeface="Calibri"/>
              <a:cs typeface="Calibri"/>
            </a:endParaRPr>
          </a:p>
          <a:p>
            <a:pPr marL="91440" marR="194310">
              <a:lnSpc>
                <a:spcPct val="1500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= </a:t>
            </a:r>
            <a:r>
              <a:rPr lang="en-US" sz="2000" spc="-5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00 </a:t>
            </a:r>
            <a:r>
              <a:rPr sz="2000" spc="-5" dirty="0" err="1">
                <a:latin typeface="Calibri"/>
                <a:cs typeface="Calibri"/>
              </a:rPr>
              <a:t>分钟</a:t>
            </a:r>
            <a:endParaRPr lang="en-US" sz="2000" spc="-5" dirty="0">
              <a:latin typeface="Calibri"/>
              <a:cs typeface="Calibri"/>
            </a:endParaRPr>
          </a:p>
          <a:p>
            <a:pPr marL="91440" marR="194310">
              <a:lnSpc>
                <a:spcPct val="1500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= </a:t>
            </a:r>
            <a:r>
              <a:rPr 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1.67</a:t>
            </a:r>
            <a:r>
              <a:rPr sz="2000" spc="-5" dirty="0">
                <a:latin typeface="Calibri"/>
                <a:cs typeface="Calibri"/>
              </a:rPr>
              <a:t>小 时</a:t>
            </a:r>
            <a:endParaRPr lang="en-US" altLang="zh-CN" sz="2000" b="1" spc="-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/>
              <a:t>狗熊会精品案例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E78237A8-28C9-42AC-8670-5A0D90113A92}"/>
              </a:ext>
            </a:extLst>
          </p:cNvPr>
          <p:cNvSpPr txBox="1">
            <a:spLocks/>
          </p:cNvSpPr>
          <p:nvPr/>
        </p:nvSpPr>
        <p:spPr>
          <a:xfrm>
            <a:off x="454863" y="321309"/>
            <a:ext cx="2156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zh-CN" altLang="en-US" sz="2800" spc="-5" dirty="0">
                <a:solidFill>
                  <a:srgbClr val="252525"/>
                </a:solidFill>
                <a:latin typeface="PMingLiU"/>
              </a:rPr>
              <a:t>核心业务问题</a:t>
            </a: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6091E802-1262-46A0-883A-BB9C75CEE4D3}"/>
              </a:ext>
            </a:extLst>
          </p:cNvPr>
          <p:cNvSpPr/>
          <p:nvPr/>
        </p:nvSpPr>
        <p:spPr>
          <a:xfrm>
            <a:off x="9259006" y="2825153"/>
            <a:ext cx="2428169" cy="132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308DCD3F-57F0-4C91-BBEE-365023A6C277}"/>
              </a:ext>
            </a:extLst>
          </p:cNvPr>
          <p:cNvSpPr txBox="1"/>
          <p:nvPr/>
        </p:nvSpPr>
        <p:spPr>
          <a:xfrm>
            <a:off x="10765931" y="3285095"/>
            <a:ext cx="145351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0" dirty="0">
                <a:solidFill>
                  <a:srgbClr val="C00000"/>
                </a:solidFill>
                <a:latin typeface="PMingLiU"/>
                <a:cs typeface="PMingLiU"/>
              </a:rPr>
              <a:t>效率提升</a:t>
            </a:r>
            <a:endParaRPr sz="28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6385559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638" y="6498844"/>
            <a:ext cx="186880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404040"/>
                </a:solidFill>
                <a:latin typeface="Lao UI"/>
                <a:cs typeface="Lao UI"/>
              </a:rPr>
              <a:t>COMPANG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7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1078" y="4609592"/>
            <a:ext cx="307086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PMingLiU"/>
                <a:cs typeface="PMingLiU"/>
              </a:rPr>
              <a:t>问题描述分析</a:t>
            </a:r>
            <a:endParaRPr sz="4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114" y="4543805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7114" y="5337809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0347" y="1391411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255" y="1417319"/>
            <a:ext cx="1652016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0347" y="2377439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6255" y="2403348"/>
            <a:ext cx="1652016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0347" y="3364991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6255" y="3390900"/>
            <a:ext cx="1652016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1447" y="1391411"/>
            <a:ext cx="577596" cy="1563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7355" y="1417319"/>
            <a:ext cx="471170" cy="1457325"/>
          </a:xfrm>
          <a:custGeom>
            <a:avLst/>
            <a:gdLst/>
            <a:ahLst/>
            <a:cxnLst/>
            <a:rect l="l" t="t" r="r" b="b"/>
            <a:pathLst>
              <a:path w="471170" h="1457325">
                <a:moveTo>
                  <a:pt x="0" y="1456943"/>
                </a:moveTo>
                <a:lnTo>
                  <a:pt x="470916" y="1456943"/>
                </a:lnTo>
                <a:lnTo>
                  <a:pt x="470916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0347" y="2377439"/>
            <a:ext cx="577596" cy="1565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96255" y="2403348"/>
            <a:ext cx="471170" cy="1458595"/>
          </a:xfrm>
          <a:custGeom>
            <a:avLst/>
            <a:gdLst/>
            <a:ahLst/>
            <a:cxnLst/>
            <a:rect l="l" t="t" r="r" b="b"/>
            <a:pathLst>
              <a:path w="471170" h="1458595">
                <a:moveTo>
                  <a:pt x="0" y="1458468"/>
                </a:moveTo>
                <a:lnTo>
                  <a:pt x="470915" y="1458468"/>
                </a:lnTo>
                <a:lnTo>
                  <a:pt x="470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3774947"/>
            <a:ext cx="3640836" cy="160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036" y="3294888"/>
            <a:ext cx="3640836" cy="160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844" y="2816351"/>
            <a:ext cx="3640835" cy="1607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695" y="2293620"/>
            <a:ext cx="3640836" cy="1607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9873" y="5614416"/>
            <a:ext cx="9398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投诉信息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24496" y="1357298"/>
            <a:ext cx="5969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本案例收集了</a:t>
            </a:r>
            <a:r>
              <a:rPr sz="2000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201</a:t>
            </a:r>
            <a:r>
              <a:rPr sz="2000" spc="-10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6</a:t>
            </a:r>
            <a:r>
              <a:rPr sz="20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年</a:t>
            </a:r>
            <a:r>
              <a:rPr sz="2000" spc="-5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12</a:t>
            </a:r>
            <a:r>
              <a:rPr sz="20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月某北方省会城市的</a:t>
            </a:r>
            <a:r>
              <a:rPr sz="2000" spc="-5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12345</a:t>
            </a:r>
            <a:r>
              <a:rPr sz="20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市长</a:t>
            </a:r>
            <a:r>
              <a:rPr sz="2000" spc="-5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热线的</a:t>
            </a:r>
            <a:r>
              <a:rPr sz="2000" spc="-5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2000</a:t>
            </a:r>
            <a:r>
              <a:rPr sz="2000" spc="-5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条投诉信息。该投诉文本信息构成了本案例</a:t>
            </a:r>
            <a:r>
              <a:rPr sz="20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的原始数据。例如：如下文本信息即为其中一条投诉信息。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44589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原始数据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91171" y="3124200"/>
            <a:ext cx="2796540" cy="27635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1620" rIns="0" bIns="0" rtlCol="0">
            <a:spAutoFit/>
          </a:bodyPr>
          <a:lstStyle/>
          <a:p>
            <a:pPr marL="52705" marR="40640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杏花苑高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居民反映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每天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 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小时供暖一次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天冷居民无 法承受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白天室内温度只有</a:t>
            </a:r>
          </a:p>
          <a:p>
            <a:pPr marL="52705" marR="26035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度左右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,12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月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日反映过一 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次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但没有解决问题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有反馈</a:t>
            </a:r>
            <a:r>
              <a:rPr sz="1800" dirty="0">
                <a:latin typeface="Calibri" panose="020F0502020204030204"/>
                <a:cs typeface="Calibri" panose="020F0502020204030204"/>
              </a:rPr>
              <a:t>) 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反映人对此意见相当大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情 绪很激动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请有关部门尽快 协调解决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要求反馈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3" name="object 13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22135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自动化文本分类系统</a:t>
            </a:r>
          </a:p>
        </p:txBody>
      </p:sp>
      <p:sp>
        <p:nvSpPr>
          <p:cNvPr id="6" name="object 6"/>
          <p:cNvSpPr/>
          <p:nvPr/>
        </p:nvSpPr>
        <p:spPr>
          <a:xfrm>
            <a:off x="886967" y="3003804"/>
            <a:ext cx="3418840" cy="1100455"/>
          </a:xfrm>
          <a:custGeom>
            <a:avLst/>
            <a:gdLst/>
            <a:ahLst/>
            <a:cxnLst/>
            <a:rect l="l" t="t" r="r" b="b"/>
            <a:pathLst>
              <a:path w="3418840" h="1100454">
                <a:moveTo>
                  <a:pt x="207009" y="0"/>
                </a:moveTo>
                <a:lnTo>
                  <a:pt x="166801" y="4191"/>
                </a:lnTo>
                <a:lnTo>
                  <a:pt x="127647" y="16383"/>
                </a:lnTo>
                <a:lnTo>
                  <a:pt x="91986" y="35687"/>
                </a:lnTo>
                <a:lnTo>
                  <a:pt x="61125" y="61087"/>
                </a:lnTo>
                <a:lnTo>
                  <a:pt x="35712" y="91948"/>
                </a:lnTo>
                <a:lnTo>
                  <a:pt x="16357" y="127635"/>
                </a:lnTo>
                <a:lnTo>
                  <a:pt x="4165" y="166750"/>
                </a:lnTo>
                <a:lnTo>
                  <a:pt x="0" y="207899"/>
                </a:lnTo>
                <a:lnTo>
                  <a:pt x="0" y="892429"/>
                </a:lnTo>
                <a:lnTo>
                  <a:pt x="4165" y="933577"/>
                </a:lnTo>
                <a:lnTo>
                  <a:pt x="16370" y="972820"/>
                </a:lnTo>
                <a:lnTo>
                  <a:pt x="35674" y="1008380"/>
                </a:lnTo>
                <a:lnTo>
                  <a:pt x="61125" y="1039241"/>
                </a:lnTo>
                <a:lnTo>
                  <a:pt x="92062" y="1064641"/>
                </a:lnTo>
                <a:lnTo>
                  <a:pt x="127647" y="1083945"/>
                </a:lnTo>
                <a:lnTo>
                  <a:pt x="166801" y="1096137"/>
                </a:lnTo>
                <a:lnTo>
                  <a:pt x="207009" y="1100328"/>
                </a:lnTo>
                <a:lnTo>
                  <a:pt x="207632" y="1087628"/>
                </a:lnTo>
                <a:lnTo>
                  <a:pt x="188912" y="1086739"/>
                </a:lnTo>
                <a:lnTo>
                  <a:pt x="169367" y="1083691"/>
                </a:lnTo>
                <a:lnTo>
                  <a:pt x="132562" y="1072261"/>
                </a:lnTo>
                <a:lnTo>
                  <a:pt x="84137" y="1042924"/>
                </a:lnTo>
                <a:lnTo>
                  <a:pt x="46202" y="1001268"/>
                </a:lnTo>
                <a:lnTo>
                  <a:pt x="21539" y="949833"/>
                </a:lnTo>
                <a:lnTo>
                  <a:pt x="13652" y="911479"/>
                </a:lnTo>
                <a:lnTo>
                  <a:pt x="12712" y="892429"/>
                </a:lnTo>
                <a:lnTo>
                  <a:pt x="12718" y="207899"/>
                </a:lnTo>
                <a:lnTo>
                  <a:pt x="16611" y="169418"/>
                </a:lnTo>
                <a:lnTo>
                  <a:pt x="28079" y="132587"/>
                </a:lnTo>
                <a:lnTo>
                  <a:pt x="57531" y="84074"/>
                </a:lnTo>
                <a:lnTo>
                  <a:pt x="99136" y="46228"/>
                </a:lnTo>
                <a:lnTo>
                  <a:pt x="150545" y="21590"/>
                </a:lnTo>
                <a:lnTo>
                  <a:pt x="188912" y="13588"/>
                </a:lnTo>
                <a:lnTo>
                  <a:pt x="207632" y="12700"/>
                </a:lnTo>
                <a:lnTo>
                  <a:pt x="207009" y="0"/>
                </a:lnTo>
                <a:close/>
              </a:path>
              <a:path w="3418840" h="1100454">
                <a:moveTo>
                  <a:pt x="208254" y="25400"/>
                </a:moveTo>
                <a:lnTo>
                  <a:pt x="154330" y="33655"/>
                </a:lnTo>
                <a:lnTo>
                  <a:pt x="106286" y="56769"/>
                </a:lnTo>
                <a:lnTo>
                  <a:pt x="67335" y="92201"/>
                </a:lnTo>
                <a:lnTo>
                  <a:pt x="39801" y="137541"/>
                </a:lnTo>
                <a:lnTo>
                  <a:pt x="26301" y="190246"/>
                </a:lnTo>
                <a:lnTo>
                  <a:pt x="25431" y="892429"/>
                </a:lnTo>
                <a:lnTo>
                  <a:pt x="26301" y="910209"/>
                </a:lnTo>
                <a:lnTo>
                  <a:pt x="39814" y="962914"/>
                </a:lnTo>
                <a:lnTo>
                  <a:pt x="67360" y="1008253"/>
                </a:lnTo>
                <a:lnTo>
                  <a:pt x="106311" y="1043559"/>
                </a:lnTo>
                <a:lnTo>
                  <a:pt x="154330" y="1066673"/>
                </a:lnTo>
                <a:lnTo>
                  <a:pt x="208254" y="1074928"/>
                </a:lnTo>
                <a:lnTo>
                  <a:pt x="209511" y="1049528"/>
                </a:lnTo>
                <a:lnTo>
                  <a:pt x="192722" y="1048766"/>
                </a:lnTo>
                <a:lnTo>
                  <a:pt x="177063" y="1046353"/>
                </a:lnTo>
                <a:lnTo>
                  <a:pt x="133515" y="1030478"/>
                </a:lnTo>
                <a:lnTo>
                  <a:pt x="97104" y="1003173"/>
                </a:lnTo>
                <a:lnTo>
                  <a:pt x="69850" y="966851"/>
                </a:lnTo>
                <a:lnTo>
                  <a:pt x="53987" y="923417"/>
                </a:lnTo>
                <a:lnTo>
                  <a:pt x="50856" y="892429"/>
                </a:lnTo>
                <a:lnTo>
                  <a:pt x="50862" y="207899"/>
                </a:lnTo>
                <a:lnTo>
                  <a:pt x="57950" y="161925"/>
                </a:lnTo>
                <a:lnTo>
                  <a:pt x="77762" y="120650"/>
                </a:lnTo>
                <a:lnTo>
                  <a:pt x="108381" y="86995"/>
                </a:lnTo>
                <a:lnTo>
                  <a:pt x="147319" y="63246"/>
                </a:lnTo>
                <a:lnTo>
                  <a:pt x="192722" y="51562"/>
                </a:lnTo>
                <a:lnTo>
                  <a:pt x="209511" y="50800"/>
                </a:lnTo>
                <a:lnTo>
                  <a:pt x="208254" y="25400"/>
                </a:lnTo>
                <a:close/>
              </a:path>
              <a:path w="3418840" h="1100454">
                <a:moveTo>
                  <a:pt x="210134" y="63500"/>
                </a:moveTo>
                <a:lnTo>
                  <a:pt x="165684" y="70104"/>
                </a:lnTo>
                <a:lnTo>
                  <a:pt x="127749" y="88265"/>
                </a:lnTo>
                <a:lnTo>
                  <a:pt x="96773" y="116459"/>
                </a:lnTo>
                <a:lnTo>
                  <a:pt x="74980" y="152273"/>
                </a:lnTo>
                <a:lnTo>
                  <a:pt x="64262" y="193929"/>
                </a:lnTo>
                <a:lnTo>
                  <a:pt x="63574" y="892429"/>
                </a:lnTo>
                <a:lnTo>
                  <a:pt x="64262" y="906399"/>
                </a:lnTo>
                <a:lnTo>
                  <a:pt x="74968" y="948182"/>
                </a:lnTo>
                <a:lnTo>
                  <a:pt x="96748" y="983869"/>
                </a:lnTo>
                <a:lnTo>
                  <a:pt x="127698" y="1012063"/>
                </a:lnTo>
                <a:lnTo>
                  <a:pt x="165684" y="1030224"/>
                </a:lnTo>
                <a:lnTo>
                  <a:pt x="210134" y="1036828"/>
                </a:lnTo>
                <a:lnTo>
                  <a:pt x="210756" y="1024128"/>
                </a:lnTo>
                <a:lnTo>
                  <a:pt x="195249" y="1023366"/>
                </a:lnTo>
                <a:lnTo>
                  <a:pt x="182194" y="1021461"/>
                </a:lnTo>
                <a:lnTo>
                  <a:pt x="145656" y="1008126"/>
                </a:lnTo>
                <a:lnTo>
                  <a:pt x="115087" y="985266"/>
                </a:lnTo>
                <a:lnTo>
                  <a:pt x="92201" y="954659"/>
                </a:lnTo>
                <a:lnTo>
                  <a:pt x="78892" y="918210"/>
                </a:lnTo>
                <a:lnTo>
                  <a:pt x="76287" y="892429"/>
                </a:lnTo>
                <a:lnTo>
                  <a:pt x="76292" y="207899"/>
                </a:lnTo>
                <a:lnTo>
                  <a:pt x="82232" y="169418"/>
                </a:lnTo>
                <a:lnTo>
                  <a:pt x="98780" y="134874"/>
                </a:lnTo>
                <a:lnTo>
                  <a:pt x="124536" y="106553"/>
                </a:lnTo>
                <a:lnTo>
                  <a:pt x="157149" y="86741"/>
                </a:lnTo>
                <a:lnTo>
                  <a:pt x="195249" y="76962"/>
                </a:lnTo>
                <a:lnTo>
                  <a:pt x="210756" y="76200"/>
                </a:lnTo>
                <a:lnTo>
                  <a:pt x="210134" y="63500"/>
                </a:lnTo>
                <a:close/>
              </a:path>
              <a:path w="3418840" h="1100454">
                <a:moveTo>
                  <a:pt x="3211448" y="0"/>
                </a:moveTo>
                <a:lnTo>
                  <a:pt x="3210814" y="12700"/>
                </a:lnTo>
                <a:lnTo>
                  <a:pt x="3229483" y="13588"/>
                </a:lnTo>
                <a:lnTo>
                  <a:pt x="3249041" y="16637"/>
                </a:lnTo>
                <a:lnTo>
                  <a:pt x="3285871" y="28067"/>
                </a:lnTo>
                <a:lnTo>
                  <a:pt x="3334384" y="57531"/>
                </a:lnTo>
                <a:lnTo>
                  <a:pt x="3372104" y="99187"/>
                </a:lnTo>
                <a:lnTo>
                  <a:pt x="3396742" y="150495"/>
                </a:lnTo>
                <a:lnTo>
                  <a:pt x="3404743" y="188975"/>
                </a:lnTo>
                <a:lnTo>
                  <a:pt x="3405620" y="892429"/>
                </a:lnTo>
                <a:lnTo>
                  <a:pt x="3404743" y="911479"/>
                </a:lnTo>
                <a:lnTo>
                  <a:pt x="3396742" y="949833"/>
                </a:lnTo>
                <a:lnTo>
                  <a:pt x="3382009" y="985012"/>
                </a:lnTo>
                <a:lnTo>
                  <a:pt x="3348228" y="1030224"/>
                </a:lnTo>
                <a:lnTo>
                  <a:pt x="3303016" y="1064006"/>
                </a:lnTo>
                <a:lnTo>
                  <a:pt x="3267836" y="1078738"/>
                </a:lnTo>
                <a:lnTo>
                  <a:pt x="3229483" y="1086739"/>
                </a:lnTo>
                <a:lnTo>
                  <a:pt x="3210814" y="1087628"/>
                </a:lnTo>
                <a:lnTo>
                  <a:pt x="3211448" y="1100328"/>
                </a:lnTo>
                <a:lnTo>
                  <a:pt x="3251580" y="1096137"/>
                </a:lnTo>
                <a:lnTo>
                  <a:pt x="3290824" y="1083945"/>
                </a:lnTo>
                <a:lnTo>
                  <a:pt x="3326383" y="1064641"/>
                </a:lnTo>
                <a:lnTo>
                  <a:pt x="3357245" y="1039241"/>
                </a:lnTo>
                <a:lnTo>
                  <a:pt x="3382645" y="1008380"/>
                </a:lnTo>
                <a:lnTo>
                  <a:pt x="3401949" y="972820"/>
                </a:lnTo>
                <a:lnTo>
                  <a:pt x="3414141" y="933577"/>
                </a:lnTo>
                <a:lnTo>
                  <a:pt x="3418331" y="892429"/>
                </a:lnTo>
                <a:lnTo>
                  <a:pt x="3418331" y="207899"/>
                </a:lnTo>
                <a:lnTo>
                  <a:pt x="3414141" y="166750"/>
                </a:lnTo>
                <a:lnTo>
                  <a:pt x="3401949" y="127635"/>
                </a:lnTo>
                <a:lnTo>
                  <a:pt x="3382645" y="92075"/>
                </a:lnTo>
                <a:lnTo>
                  <a:pt x="3357245" y="61087"/>
                </a:lnTo>
                <a:lnTo>
                  <a:pt x="3326383" y="35687"/>
                </a:lnTo>
                <a:lnTo>
                  <a:pt x="3290824" y="16383"/>
                </a:lnTo>
                <a:lnTo>
                  <a:pt x="3251580" y="4191"/>
                </a:lnTo>
                <a:lnTo>
                  <a:pt x="3230753" y="1016"/>
                </a:lnTo>
                <a:lnTo>
                  <a:pt x="3211448" y="0"/>
                </a:lnTo>
                <a:close/>
              </a:path>
              <a:path w="3418840" h="1100454">
                <a:moveTo>
                  <a:pt x="3210179" y="25400"/>
                </a:moveTo>
                <a:lnTo>
                  <a:pt x="3208909" y="50800"/>
                </a:lnTo>
                <a:lnTo>
                  <a:pt x="3225672" y="51562"/>
                </a:lnTo>
                <a:lnTo>
                  <a:pt x="3241421" y="53975"/>
                </a:lnTo>
                <a:lnTo>
                  <a:pt x="3284854" y="69850"/>
                </a:lnTo>
                <a:lnTo>
                  <a:pt x="3321177" y="97155"/>
                </a:lnTo>
                <a:lnTo>
                  <a:pt x="3348481" y="133476"/>
                </a:lnTo>
                <a:lnTo>
                  <a:pt x="3364356" y="177037"/>
                </a:lnTo>
                <a:lnTo>
                  <a:pt x="3367478" y="892429"/>
                </a:lnTo>
                <a:lnTo>
                  <a:pt x="3366770" y="907669"/>
                </a:lnTo>
                <a:lnTo>
                  <a:pt x="3355085" y="953135"/>
                </a:lnTo>
                <a:lnTo>
                  <a:pt x="3331464" y="991997"/>
                </a:lnTo>
                <a:lnTo>
                  <a:pt x="3297808" y="1022604"/>
                </a:lnTo>
                <a:lnTo>
                  <a:pt x="3256533" y="1042416"/>
                </a:lnTo>
                <a:lnTo>
                  <a:pt x="3208909" y="1049528"/>
                </a:lnTo>
                <a:lnTo>
                  <a:pt x="3210179" y="1074928"/>
                </a:lnTo>
                <a:lnTo>
                  <a:pt x="3264154" y="1066673"/>
                </a:lnTo>
                <a:lnTo>
                  <a:pt x="3312159" y="1043559"/>
                </a:lnTo>
                <a:lnTo>
                  <a:pt x="3351022" y="1008253"/>
                </a:lnTo>
                <a:lnTo>
                  <a:pt x="3378580" y="962914"/>
                </a:lnTo>
                <a:lnTo>
                  <a:pt x="3392043" y="910209"/>
                </a:lnTo>
                <a:lnTo>
                  <a:pt x="3392901" y="892429"/>
                </a:lnTo>
                <a:lnTo>
                  <a:pt x="3392901" y="207899"/>
                </a:lnTo>
                <a:lnTo>
                  <a:pt x="3384677" y="154305"/>
                </a:lnTo>
                <a:lnTo>
                  <a:pt x="3361562" y="106299"/>
                </a:lnTo>
                <a:lnTo>
                  <a:pt x="3326256" y="67310"/>
                </a:lnTo>
                <a:lnTo>
                  <a:pt x="3280918" y="39750"/>
                </a:lnTo>
                <a:lnTo>
                  <a:pt x="3228212" y="26288"/>
                </a:lnTo>
                <a:lnTo>
                  <a:pt x="3210179" y="25400"/>
                </a:lnTo>
                <a:close/>
              </a:path>
              <a:path w="3418840" h="1100454">
                <a:moveTo>
                  <a:pt x="3208273" y="63500"/>
                </a:moveTo>
                <a:lnTo>
                  <a:pt x="3207639" y="76200"/>
                </a:lnTo>
                <a:lnTo>
                  <a:pt x="3223133" y="76962"/>
                </a:lnTo>
                <a:lnTo>
                  <a:pt x="3236214" y="78867"/>
                </a:lnTo>
                <a:lnTo>
                  <a:pt x="3272662" y="92201"/>
                </a:lnTo>
                <a:lnTo>
                  <a:pt x="3303270" y="115062"/>
                </a:lnTo>
                <a:lnTo>
                  <a:pt x="3326129" y="145669"/>
                </a:lnTo>
                <a:lnTo>
                  <a:pt x="3339465" y="182245"/>
                </a:lnTo>
                <a:lnTo>
                  <a:pt x="3342038" y="892429"/>
                </a:lnTo>
                <a:lnTo>
                  <a:pt x="3341370" y="905129"/>
                </a:lnTo>
                <a:lnTo>
                  <a:pt x="3331591" y="943229"/>
                </a:lnTo>
                <a:lnTo>
                  <a:pt x="3311905" y="975868"/>
                </a:lnTo>
                <a:lnTo>
                  <a:pt x="3283584" y="1001522"/>
                </a:lnTo>
                <a:lnTo>
                  <a:pt x="3248914" y="1018159"/>
                </a:lnTo>
                <a:lnTo>
                  <a:pt x="3207639" y="1024128"/>
                </a:lnTo>
                <a:lnTo>
                  <a:pt x="3208273" y="1036828"/>
                </a:lnTo>
                <a:lnTo>
                  <a:pt x="3252724" y="1030224"/>
                </a:lnTo>
                <a:lnTo>
                  <a:pt x="3290697" y="1012063"/>
                </a:lnTo>
                <a:lnTo>
                  <a:pt x="3321684" y="983869"/>
                </a:lnTo>
                <a:lnTo>
                  <a:pt x="3343402" y="948182"/>
                </a:lnTo>
                <a:lnTo>
                  <a:pt x="3354070" y="906399"/>
                </a:lnTo>
                <a:lnTo>
                  <a:pt x="3354757" y="892429"/>
                </a:lnTo>
                <a:lnTo>
                  <a:pt x="3354751" y="207899"/>
                </a:lnTo>
                <a:lnTo>
                  <a:pt x="3348228" y="165735"/>
                </a:lnTo>
                <a:lnTo>
                  <a:pt x="3330067" y="127762"/>
                </a:lnTo>
                <a:lnTo>
                  <a:pt x="3301873" y="96774"/>
                </a:lnTo>
                <a:lnTo>
                  <a:pt x="3266185" y="74930"/>
                </a:lnTo>
                <a:lnTo>
                  <a:pt x="3224403" y="64262"/>
                </a:lnTo>
                <a:lnTo>
                  <a:pt x="320827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147" y="2808732"/>
            <a:ext cx="1641348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8135" y="3212592"/>
            <a:ext cx="899160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5672" y="2144267"/>
            <a:ext cx="2811145" cy="27635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97790" marR="6985">
              <a:lnSpc>
                <a:spcPct val="100000"/>
              </a:lnSpc>
              <a:spcBef>
                <a:spcPts val="1530"/>
              </a:spcBef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杏花苑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高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居民反映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每天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 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小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供暖一次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天冷居民无 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法承受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白天室内温度只有</a:t>
            </a:r>
            <a:endParaRPr sz="1800">
              <a:latin typeface="PMingLiU" panose="02020500000000000000" charset="-120"/>
              <a:cs typeface="PMingLiU" panose="02020500000000000000" charset="-120"/>
            </a:endParaRPr>
          </a:p>
          <a:p>
            <a:pPr marL="9779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度左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右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,12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月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日反映过一 次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但没有解决问题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有反馈</a:t>
            </a:r>
            <a:r>
              <a:rPr sz="1800" dirty="0">
                <a:latin typeface="Calibri" panose="020F0502020204030204"/>
                <a:cs typeface="Calibri" panose="020F0502020204030204"/>
              </a:rPr>
              <a:t>) 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反映人对此意见相当大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情 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绪很激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动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请有关部门尽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快 协调解决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要求反馈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24443" y="3253740"/>
            <a:ext cx="900683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3831" y="2156460"/>
            <a:ext cx="2279904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55556" y="4681092"/>
            <a:ext cx="11684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市供热公司</a:t>
            </a:r>
            <a:endParaRPr sz="18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21564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数据重新表示</a:t>
            </a:r>
          </a:p>
        </p:txBody>
      </p:sp>
      <p:sp>
        <p:nvSpPr>
          <p:cNvPr id="6" name="object 6"/>
          <p:cNvSpPr/>
          <p:nvPr/>
        </p:nvSpPr>
        <p:spPr>
          <a:xfrm>
            <a:off x="886967" y="3003804"/>
            <a:ext cx="3418840" cy="1100455"/>
          </a:xfrm>
          <a:custGeom>
            <a:avLst/>
            <a:gdLst/>
            <a:ahLst/>
            <a:cxnLst/>
            <a:rect l="l" t="t" r="r" b="b"/>
            <a:pathLst>
              <a:path w="3418840" h="1100454">
                <a:moveTo>
                  <a:pt x="207009" y="0"/>
                </a:moveTo>
                <a:lnTo>
                  <a:pt x="166801" y="4191"/>
                </a:lnTo>
                <a:lnTo>
                  <a:pt x="127647" y="16383"/>
                </a:lnTo>
                <a:lnTo>
                  <a:pt x="91986" y="35687"/>
                </a:lnTo>
                <a:lnTo>
                  <a:pt x="61125" y="61087"/>
                </a:lnTo>
                <a:lnTo>
                  <a:pt x="35712" y="91948"/>
                </a:lnTo>
                <a:lnTo>
                  <a:pt x="16357" y="127635"/>
                </a:lnTo>
                <a:lnTo>
                  <a:pt x="4165" y="166750"/>
                </a:lnTo>
                <a:lnTo>
                  <a:pt x="0" y="207899"/>
                </a:lnTo>
                <a:lnTo>
                  <a:pt x="0" y="892429"/>
                </a:lnTo>
                <a:lnTo>
                  <a:pt x="4165" y="933577"/>
                </a:lnTo>
                <a:lnTo>
                  <a:pt x="16370" y="972820"/>
                </a:lnTo>
                <a:lnTo>
                  <a:pt x="35674" y="1008380"/>
                </a:lnTo>
                <a:lnTo>
                  <a:pt x="61125" y="1039241"/>
                </a:lnTo>
                <a:lnTo>
                  <a:pt x="92062" y="1064641"/>
                </a:lnTo>
                <a:lnTo>
                  <a:pt x="127647" y="1083945"/>
                </a:lnTo>
                <a:lnTo>
                  <a:pt x="166801" y="1096137"/>
                </a:lnTo>
                <a:lnTo>
                  <a:pt x="207009" y="1100328"/>
                </a:lnTo>
                <a:lnTo>
                  <a:pt x="207632" y="1087628"/>
                </a:lnTo>
                <a:lnTo>
                  <a:pt x="188912" y="1086739"/>
                </a:lnTo>
                <a:lnTo>
                  <a:pt x="169367" y="1083691"/>
                </a:lnTo>
                <a:lnTo>
                  <a:pt x="132562" y="1072261"/>
                </a:lnTo>
                <a:lnTo>
                  <a:pt x="84137" y="1042924"/>
                </a:lnTo>
                <a:lnTo>
                  <a:pt x="46202" y="1001268"/>
                </a:lnTo>
                <a:lnTo>
                  <a:pt x="21539" y="949833"/>
                </a:lnTo>
                <a:lnTo>
                  <a:pt x="13652" y="911479"/>
                </a:lnTo>
                <a:lnTo>
                  <a:pt x="12712" y="892429"/>
                </a:lnTo>
                <a:lnTo>
                  <a:pt x="12718" y="207899"/>
                </a:lnTo>
                <a:lnTo>
                  <a:pt x="16611" y="169418"/>
                </a:lnTo>
                <a:lnTo>
                  <a:pt x="28079" y="132587"/>
                </a:lnTo>
                <a:lnTo>
                  <a:pt x="57531" y="84074"/>
                </a:lnTo>
                <a:lnTo>
                  <a:pt x="99136" y="46228"/>
                </a:lnTo>
                <a:lnTo>
                  <a:pt x="150545" y="21590"/>
                </a:lnTo>
                <a:lnTo>
                  <a:pt x="188912" y="13588"/>
                </a:lnTo>
                <a:lnTo>
                  <a:pt x="207632" y="12700"/>
                </a:lnTo>
                <a:lnTo>
                  <a:pt x="207009" y="0"/>
                </a:lnTo>
                <a:close/>
              </a:path>
              <a:path w="3418840" h="1100454">
                <a:moveTo>
                  <a:pt x="208254" y="25400"/>
                </a:moveTo>
                <a:lnTo>
                  <a:pt x="154330" y="33655"/>
                </a:lnTo>
                <a:lnTo>
                  <a:pt x="106286" y="56769"/>
                </a:lnTo>
                <a:lnTo>
                  <a:pt x="67335" y="92201"/>
                </a:lnTo>
                <a:lnTo>
                  <a:pt x="39801" y="137541"/>
                </a:lnTo>
                <a:lnTo>
                  <a:pt x="26301" y="190246"/>
                </a:lnTo>
                <a:lnTo>
                  <a:pt x="25431" y="892429"/>
                </a:lnTo>
                <a:lnTo>
                  <a:pt x="26301" y="910209"/>
                </a:lnTo>
                <a:lnTo>
                  <a:pt x="39814" y="962914"/>
                </a:lnTo>
                <a:lnTo>
                  <a:pt x="67360" y="1008253"/>
                </a:lnTo>
                <a:lnTo>
                  <a:pt x="106311" y="1043559"/>
                </a:lnTo>
                <a:lnTo>
                  <a:pt x="154330" y="1066673"/>
                </a:lnTo>
                <a:lnTo>
                  <a:pt x="208254" y="1074928"/>
                </a:lnTo>
                <a:lnTo>
                  <a:pt x="209511" y="1049528"/>
                </a:lnTo>
                <a:lnTo>
                  <a:pt x="192722" y="1048766"/>
                </a:lnTo>
                <a:lnTo>
                  <a:pt x="177063" y="1046353"/>
                </a:lnTo>
                <a:lnTo>
                  <a:pt x="133515" y="1030478"/>
                </a:lnTo>
                <a:lnTo>
                  <a:pt x="97104" y="1003173"/>
                </a:lnTo>
                <a:lnTo>
                  <a:pt x="69850" y="966851"/>
                </a:lnTo>
                <a:lnTo>
                  <a:pt x="53987" y="923417"/>
                </a:lnTo>
                <a:lnTo>
                  <a:pt x="50856" y="892429"/>
                </a:lnTo>
                <a:lnTo>
                  <a:pt x="50862" y="207899"/>
                </a:lnTo>
                <a:lnTo>
                  <a:pt x="57950" y="161925"/>
                </a:lnTo>
                <a:lnTo>
                  <a:pt x="77762" y="120650"/>
                </a:lnTo>
                <a:lnTo>
                  <a:pt x="108381" y="86995"/>
                </a:lnTo>
                <a:lnTo>
                  <a:pt x="147319" y="63246"/>
                </a:lnTo>
                <a:lnTo>
                  <a:pt x="192722" y="51562"/>
                </a:lnTo>
                <a:lnTo>
                  <a:pt x="209511" y="50800"/>
                </a:lnTo>
                <a:lnTo>
                  <a:pt x="208254" y="25400"/>
                </a:lnTo>
                <a:close/>
              </a:path>
              <a:path w="3418840" h="1100454">
                <a:moveTo>
                  <a:pt x="210134" y="63500"/>
                </a:moveTo>
                <a:lnTo>
                  <a:pt x="165684" y="70104"/>
                </a:lnTo>
                <a:lnTo>
                  <a:pt x="127749" y="88265"/>
                </a:lnTo>
                <a:lnTo>
                  <a:pt x="96773" y="116459"/>
                </a:lnTo>
                <a:lnTo>
                  <a:pt x="74980" y="152273"/>
                </a:lnTo>
                <a:lnTo>
                  <a:pt x="64262" y="193929"/>
                </a:lnTo>
                <a:lnTo>
                  <a:pt x="63574" y="892429"/>
                </a:lnTo>
                <a:lnTo>
                  <a:pt x="64262" y="906399"/>
                </a:lnTo>
                <a:lnTo>
                  <a:pt x="74968" y="948182"/>
                </a:lnTo>
                <a:lnTo>
                  <a:pt x="96748" y="983869"/>
                </a:lnTo>
                <a:lnTo>
                  <a:pt x="127698" y="1012063"/>
                </a:lnTo>
                <a:lnTo>
                  <a:pt x="165684" y="1030224"/>
                </a:lnTo>
                <a:lnTo>
                  <a:pt x="210134" y="1036828"/>
                </a:lnTo>
                <a:lnTo>
                  <a:pt x="210756" y="1024128"/>
                </a:lnTo>
                <a:lnTo>
                  <a:pt x="195249" y="1023366"/>
                </a:lnTo>
                <a:lnTo>
                  <a:pt x="182194" y="1021461"/>
                </a:lnTo>
                <a:lnTo>
                  <a:pt x="145656" y="1008126"/>
                </a:lnTo>
                <a:lnTo>
                  <a:pt x="115087" y="985266"/>
                </a:lnTo>
                <a:lnTo>
                  <a:pt x="92201" y="954659"/>
                </a:lnTo>
                <a:lnTo>
                  <a:pt x="78892" y="918210"/>
                </a:lnTo>
                <a:lnTo>
                  <a:pt x="76287" y="892429"/>
                </a:lnTo>
                <a:lnTo>
                  <a:pt x="76292" y="207899"/>
                </a:lnTo>
                <a:lnTo>
                  <a:pt x="82232" y="169418"/>
                </a:lnTo>
                <a:lnTo>
                  <a:pt x="98780" y="134874"/>
                </a:lnTo>
                <a:lnTo>
                  <a:pt x="124536" y="106553"/>
                </a:lnTo>
                <a:lnTo>
                  <a:pt x="157149" y="86741"/>
                </a:lnTo>
                <a:lnTo>
                  <a:pt x="195249" y="76962"/>
                </a:lnTo>
                <a:lnTo>
                  <a:pt x="210756" y="76200"/>
                </a:lnTo>
                <a:lnTo>
                  <a:pt x="210134" y="63500"/>
                </a:lnTo>
                <a:close/>
              </a:path>
              <a:path w="3418840" h="1100454">
                <a:moveTo>
                  <a:pt x="3211448" y="0"/>
                </a:moveTo>
                <a:lnTo>
                  <a:pt x="3210814" y="12700"/>
                </a:lnTo>
                <a:lnTo>
                  <a:pt x="3229483" y="13588"/>
                </a:lnTo>
                <a:lnTo>
                  <a:pt x="3249041" y="16637"/>
                </a:lnTo>
                <a:lnTo>
                  <a:pt x="3285871" y="28067"/>
                </a:lnTo>
                <a:lnTo>
                  <a:pt x="3334384" y="57531"/>
                </a:lnTo>
                <a:lnTo>
                  <a:pt x="3372104" y="99187"/>
                </a:lnTo>
                <a:lnTo>
                  <a:pt x="3396742" y="150495"/>
                </a:lnTo>
                <a:lnTo>
                  <a:pt x="3404743" y="188975"/>
                </a:lnTo>
                <a:lnTo>
                  <a:pt x="3405620" y="892429"/>
                </a:lnTo>
                <a:lnTo>
                  <a:pt x="3404743" y="911479"/>
                </a:lnTo>
                <a:lnTo>
                  <a:pt x="3396742" y="949833"/>
                </a:lnTo>
                <a:lnTo>
                  <a:pt x="3382009" y="985012"/>
                </a:lnTo>
                <a:lnTo>
                  <a:pt x="3348228" y="1030224"/>
                </a:lnTo>
                <a:lnTo>
                  <a:pt x="3303016" y="1064006"/>
                </a:lnTo>
                <a:lnTo>
                  <a:pt x="3267836" y="1078738"/>
                </a:lnTo>
                <a:lnTo>
                  <a:pt x="3229483" y="1086739"/>
                </a:lnTo>
                <a:lnTo>
                  <a:pt x="3210814" y="1087628"/>
                </a:lnTo>
                <a:lnTo>
                  <a:pt x="3211448" y="1100328"/>
                </a:lnTo>
                <a:lnTo>
                  <a:pt x="3251580" y="1096137"/>
                </a:lnTo>
                <a:lnTo>
                  <a:pt x="3290824" y="1083945"/>
                </a:lnTo>
                <a:lnTo>
                  <a:pt x="3326383" y="1064641"/>
                </a:lnTo>
                <a:lnTo>
                  <a:pt x="3357245" y="1039241"/>
                </a:lnTo>
                <a:lnTo>
                  <a:pt x="3382645" y="1008380"/>
                </a:lnTo>
                <a:lnTo>
                  <a:pt x="3401949" y="972820"/>
                </a:lnTo>
                <a:lnTo>
                  <a:pt x="3414141" y="933577"/>
                </a:lnTo>
                <a:lnTo>
                  <a:pt x="3418331" y="892429"/>
                </a:lnTo>
                <a:lnTo>
                  <a:pt x="3418331" y="207899"/>
                </a:lnTo>
                <a:lnTo>
                  <a:pt x="3414141" y="166750"/>
                </a:lnTo>
                <a:lnTo>
                  <a:pt x="3401949" y="127635"/>
                </a:lnTo>
                <a:lnTo>
                  <a:pt x="3382645" y="92075"/>
                </a:lnTo>
                <a:lnTo>
                  <a:pt x="3357245" y="61087"/>
                </a:lnTo>
                <a:lnTo>
                  <a:pt x="3326383" y="35687"/>
                </a:lnTo>
                <a:lnTo>
                  <a:pt x="3290824" y="16383"/>
                </a:lnTo>
                <a:lnTo>
                  <a:pt x="3251580" y="4191"/>
                </a:lnTo>
                <a:lnTo>
                  <a:pt x="3230753" y="1016"/>
                </a:lnTo>
                <a:lnTo>
                  <a:pt x="3211448" y="0"/>
                </a:lnTo>
                <a:close/>
              </a:path>
              <a:path w="3418840" h="1100454">
                <a:moveTo>
                  <a:pt x="3210179" y="25400"/>
                </a:moveTo>
                <a:lnTo>
                  <a:pt x="3208909" y="50800"/>
                </a:lnTo>
                <a:lnTo>
                  <a:pt x="3225672" y="51562"/>
                </a:lnTo>
                <a:lnTo>
                  <a:pt x="3241421" y="53975"/>
                </a:lnTo>
                <a:lnTo>
                  <a:pt x="3284854" y="69850"/>
                </a:lnTo>
                <a:lnTo>
                  <a:pt x="3321177" y="97155"/>
                </a:lnTo>
                <a:lnTo>
                  <a:pt x="3348481" y="133476"/>
                </a:lnTo>
                <a:lnTo>
                  <a:pt x="3364356" y="177037"/>
                </a:lnTo>
                <a:lnTo>
                  <a:pt x="3367478" y="892429"/>
                </a:lnTo>
                <a:lnTo>
                  <a:pt x="3366770" y="907669"/>
                </a:lnTo>
                <a:lnTo>
                  <a:pt x="3355085" y="953135"/>
                </a:lnTo>
                <a:lnTo>
                  <a:pt x="3331464" y="991997"/>
                </a:lnTo>
                <a:lnTo>
                  <a:pt x="3297808" y="1022604"/>
                </a:lnTo>
                <a:lnTo>
                  <a:pt x="3256533" y="1042416"/>
                </a:lnTo>
                <a:lnTo>
                  <a:pt x="3208909" y="1049528"/>
                </a:lnTo>
                <a:lnTo>
                  <a:pt x="3210179" y="1074928"/>
                </a:lnTo>
                <a:lnTo>
                  <a:pt x="3264154" y="1066673"/>
                </a:lnTo>
                <a:lnTo>
                  <a:pt x="3312159" y="1043559"/>
                </a:lnTo>
                <a:lnTo>
                  <a:pt x="3351022" y="1008253"/>
                </a:lnTo>
                <a:lnTo>
                  <a:pt x="3378580" y="962914"/>
                </a:lnTo>
                <a:lnTo>
                  <a:pt x="3392043" y="910209"/>
                </a:lnTo>
                <a:lnTo>
                  <a:pt x="3392901" y="892429"/>
                </a:lnTo>
                <a:lnTo>
                  <a:pt x="3392901" y="207899"/>
                </a:lnTo>
                <a:lnTo>
                  <a:pt x="3384677" y="154305"/>
                </a:lnTo>
                <a:lnTo>
                  <a:pt x="3361562" y="106299"/>
                </a:lnTo>
                <a:lnTo>
                  <a:pt x="3326256" y="67310"/>
                </a:lnTo>
                <a:lnTo>
                  <a:pt x="3280918" y="39750"/>
                </a:lnTo>
                <a:lnTo>
                  <a:pt x="3228212" y="26288"/>
                </a:lnTo>
                <a:lnTo>
                  <a:pt x="3210179" y="25400"/>
                </a:lnTo>
                <a:close/>
              </a:path>
              <a:path w="3418840" h="1100454">
                <a:moveTo>
                  <a:pt x="3208273" y="63500"/>
                </a:moveTo>
                <a:lnTo>
                  <a:pt x="3207639" y="76200"/>
                </a:lnTo>
                <a:lnTo>
                  <a:pt x="3223133" y="76962"/>
                </a:lnTo>
                <a:lnTo>
                  <a:pt x="3236214" y="78867"/>
                </a:lnTo>
                <a:lnTo>
                  <a:pt x="3272662" y="92201"/>
                </a:lnTo>
                <a:lnTo>
                  <a:pt x="3303270" y="115062"/>
                </a:lnTo>
                <a:lnTo>
                  <a:pt x="3326129" y="145669"/>
                </a:lnTo>
                <a:lnTo>
                  <a:pt x="3339465" y="182245"/>
                </a:lnTo>
                <a:lnTo>
                  <a:pt x="3342038" y="892429"/>
                </a:lnTo>
                <a:lnTo>
                  <a:pt x="3341370" y="905129"/>
                </a:lnTo>
                <a:lnTo>
                  <a:pt x="3331591" y="943229"/>
                </a:lnTo>
                <a:lnTo>
                  <a:pt x="3311905" y="975868"/>
                </a:lnTo>
                <a:lnTo>
                  <a:pt x="3283584" y="1001522"/>
                </a:lnTo>
                <a:lnTo>
                  <a:pt x="3248914" y="1018159"/>
                </a:lnTo>
                <a:lnTo>
                  <a:pt x="3207639" y="1024128"/>
                </a:lnTo>
                <a:lnTo>
                  <a:pt x="3208273" y="1036828"/>
                </a:lnTo>
                <a:lnTo>
                  <a:pt x="3252724" y="1030224"/>
                </a:lnTo>
                <a:lnTo>
                  <a:pt x="3290697" y="1012063"/>
                </a:lnTo>
                <a:lnTo>
                  <a:pt x="3321684" y="983869"/>
                </a:lnTo>
                <a:lnTo>
                  <a:pt x="3343402" y="948182"/>
                </a:lnTo>
                <a:lnTo>
                  <a:pt x="3354070" y="906399"/>
                </a:lnTo>
                <a:lnTo>
                  <a:pt x="3354757" y="892429"/>
                </a:lnTo>
                <a:lnTo>
                  <a:pt x="3354751" y="207899"/>
                </a:lnTo>
                <a:lnTo>
                  <a:pt x="3348228" y="165735"/>
                </a:lnTo>
                <a:lnTo>
                  <a:pt x="3330067" y="127762"/>
                </a:lnTo>
                <a:lnTo>
                  <a:pt x="3301873" y="96774"/>
                </a:lnTo>
                <a:lnTo>
                  <a:pt x="3266185" y="74930"/>
                </a:lnTo>
                <a:lnTo>
                  <a:pt x="3224403" y="64262"/>
                </a:lnTo>
                <a:lnTo>
                  <a:pt x="320827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147" y="2808732"/>
            <a:ext cx="1641348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8135" y="3212592"/>
            <a:ext cx="899160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5672" y="2144267"/>
            <a:ext cx="2811145" cy="241219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97790" marR="6350">
              <a:lnSpc>
                <a:spcPct val="100000"/>
              </a:lnSpc>
              <a:spcBef>
                <a:spcPts val="1530"/>
              </a:spcBef>
            </a:pPr>
            <a:r>
              <a:rPr sz="1800" b="1" spc="10" dirty="0">
                <a:solidFill>
                  <a:srgbClr val="800000"/>
                </a:solidFill>
                <a:latin typeface="PMingLiU" panose="02020500000000000000" charset="-120"/>
                <a:cs typeface="PMingLiU" panose="02020500000000000000" charset="-120"/>
              </a:rPr>
              <a:t>杏花苑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高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居民反映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每天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 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小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1800" b="1" spc="5" dirty="0">
                <a:solidFill>
                  <a:srgbClr val="800000"/>
                </a:solidFill>
                <a:latin typeface="PMingLiU" panose="02020500000000000000" charset="-120"/>
                <a:cs typeface="PMingLiU" panose="02020500000000000000" charset="-120"/>
              </a:rPr>
              <a:t>供暖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一次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天冷居民无 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法承受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白天</a:t>
            </a:r>
            <a:r>
              <a:rPr sz="1800" b="1" spc="10" dirty="0">
                <a:solidFill>
                  <a:srgbClr val="800000"/>
                </a:solidFill>
                <a:latin typeface="PMingLiU" panose="02020500000000000000" charset="-120"/>
                <a:cs typeface="PMingLiU" panose="02020500000000000000" charset="-120"/>
              </a:rPr>
              <a:t>室内温度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只有</a:t>
            </a:r>
          </a:p>
          <a:p>
            <a:pPr marL="9779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度左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右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,12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月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日反映过一 次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但没有解决问题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有</a:t>
            </a:r>
            <a:r>
              <a:rPr sz="1800" b="1" spc="10" dirty="0">
                <a:solidFill>
                  <a:srgbClr val="800000"/>
                </a:solidFill>
                <a:latin typeface="PMingLiU" panose="02020500000000000000" charset="-120"/>
                <a:cs typeface="PMingLiU" panose="02020500000000000000" charset="-120"/>
              </a:rPr>
              <a:t>反馈</a:t>
            </a:r>
            <a:r>
              <a:rPr sz="1800" dirty="0">
                <a:latin typeface="Calibri" panose="020F0502020204030204"/>
                <a:cs typeface="Calibri" panose="020F0502020204030204"/>
              </a:rPr>
              <a:t>) 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反映人对此意见相当大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情 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绪很激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动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请有关部门尽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快 协调解决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要求</a:t>
            </a:r>
            <a:r>
              <a:rPr sz="1800" b="1" spc="10" dirty="0">
                <a:solidFill>
                  <a:srgbClr val="800000"/>
                </a:solidFill>
                <a:latin typeface="PMingLiU" panose="02020500000000000000" charset="-120"/>
                <a:cs typeface="PMingLiU" panose="02020500000000000000" charset="-120"/>
              </a:rPr>
              <a:t>反馈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0" name="object 10"/>
          <p:cNvSpPr/>
          <p:nvPr/>
        </p:nvSpPr>
        <p:spPr>
          <a:xfrm>
            <a:off x="8124443" y="3253740"/>
            <a:ext cx="900683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3831" y="2156460"/>
            <a:ext cx="2279904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55556" y="4681092"/>
            <a:ext cx="11684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市供热公司</a:t>
            </a:r>
            <a:endParaRPr sz="18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21564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数据重新表示</a:t>
            </a:r>
          </a:p>
        </p:txBody>
      </p:sp>
      <p:sp>
        <p:nvSpPr>
          <p:cNvPr id="6" name="object 6"/>
          <p:cNvSpPr/>
          <p:nvPr/>
        </p:nvSpPr>
        <p:spPr>
          <a:xfrm>
            <a:off x="886967" y="3003804"/>
            <a:ext cx="3418840" cy="1100455"/>
          </a:xfrm>
          <a:custGeom>
            <a:avLst/>
            <a:gdLst/>
            <a:ahLst/>
            <a:cxnLst/>
            <a:rect l="l" t="t" r="r" b="b"/>
            <a:pathLst>
              <a:path w="3418840" h="1100454">
                <a:moveTo>
                  <a:pt x="207009" y="0"/>
                </a:moveTo>
                <a:lnTo>
                  <a:pt x="166801" y="4191"/>
                </a:lnTo>
                <a:lnTo>
                  <a:pt x="127647" y="16383"/>
                </a:lnTo>
                <a:lnTo>
                  <a:pt x="91986" y="35687"/>
                </a:lnTo>
                <a:lnTo>
                  <a:pt x="61125" y="61087"/>
                </a:lnTo>
                <a:lnTo>
                  <a:pt x="35712" y="91948"/>
                </a:lnTo>
                <a:lnTo>
                  <a:pt x="16357" y="127635"/>
                </a:lnTo>
                <a:lnTo>
                  <a:pt x="4165" y="166750"/>
                </a:lnTo>
                <a:lnTo>
                  <a:pt x="0" y="207899"/>
                </a:lnTo>
                <a:lnTo>
                  <a:pt x="0" y="892429"/>
                </a:lnTo>
                <a:lnTo>
                  <a:pt x="4165" y="933577"/>
                </a:lnTo>
                <a:lnTo>
                  <a:pt x="16370" y="972820"/>
                </a:lnTo>
                <a:lnTo>
                  <a:pt x="35674" y="1008380"/>
                </a:lnTo>
                <a:lnTo>
                  <a:pt x="61125" y="1039241"/>
                </a:lnTo>
                <a:lnTo>
                  <a:pt x="92062" y="1064641"/>
                </a:lnTo>
                <a:lnTo>
                  <a:pt x="127647" y="1083945"/>
                </a:lnTo>
                <a:lnTo>
                  <a:pt x="166801" y="1096137"/>
                </a:lnTo>
                <a:lnTo>
                  <a:pt x="207009" y="1100328"/>
                </a:lnTo>
                <a:lnTo>
                  <a:pt x="207632" y="1087628"/>
                </a:lnTo>
                <a:lnTo>
                  <a:pt x="188912" y="1086739"/>
                </a:lnTo>
                <a:lnTo>
                  <a:pt x="169367" y="1083691"/>
                </a:lnTo>
                <a:lnTo>
                  <a:pt x="132562" y="1072261"/>
                </a:lnTo>
                <a:lnTo>
                  <a:pt x="84137" y="1042924"/>
                </a:lnTo>
                <a:lnTo>
                  <a:pt x="46202" y="1001268"/>
                </a:lnTo>
                <a:lnTo>
                  <a:pt x="21539" y="949833"/>
                </a:lnTo>
                <a:lnTo>
                  <a:pt x="13652" y="911479"/>
                </a:lnTo>
                <a:lnTo>
                  <a:pt x="12712" y="892429"/>
                </a:lnTo>
                <a:lnTo>
                  <a:pt x="12718" y="207899"/>
                </a:lnTo>
                <a:lnTo>
                  <a:pt x="16611" y="169418"/>
                </a:lnTo>
                <a:lnTo>
                  <a:pt x="28079" y="132587"/>
                </a:lnTo>
                <a:lnTo>
                  <a:pt x="57531" y="84074"/>
                </a:lnTo>
                <a:lnTo>
                  <a:pt x="99136" y="46228"/>
                </a:lnTo>
                <a:lnTo>
                  <a:pt x="150545" y="21590"/>
                </a:lnTo>
                <a:lnTo>
                  <a:pt x="188912" y="13588"/>
                </a:lnTo>
                <a:lnTo>
                  <a:pt x="207632" y="12700"/>
                </a:lnTo>
                <a:lnTo>
                  <a:pt x="207009" y="0"/>
                </a:lnTo>
                <a:close/>
              </a:path>
              <a:path w="3418840" h="1100454">
                <a:moveTo>
                  <a:pt x="208254" y="25400"/>
                </a:moveTo>
                <a:lnTo>
                  <a:pt x="154330" y="33655"/>
                </a:lnTo>
                <a:lnTo>
                  <a:pt x="106286" y="56769"/>
                </a:lnTo>
                <a:lnTo>
                  <a:pt x="67335" y="92201"/>
                </a:lnTo>
                <a:lnTo>
                  <a:pt x="39801" y="137541"/>
                </a:lnTo>
                <a:lnTo>
                  <a:pt x="26301" y="190246"/>
                </a:lnTo>
                <a:lnTo>
                  <a:pt x="25431" y="892429"/>
                </a:lnTo>
                <a:lnTo>
                  <a:pt x="26301" y="910209"/>
                </a:lnTo>
                <a:lnTo>
                  <a:pt x="39814" y="962914"/>
                </a:lnTo>
                <a:lnTo>
                  <a:pt x="67360" y="1008253"/>
                </a:lnTo>
                <a:lnTo>
                  <a:pt x="106311" y="1043559"/>
                </a:lnTo>
                <a:lnTo>
                  <a:pt x="154330" y="1066673"/>
                </a:lnTo>
                <a:lnTo>
                  <a:pt x="208254" y="1074928"/>
                </a:lnTo>
                <a:lnTo>
                  <a:pt x="209511" y="1049528"/>
                </a:lnTo>
                <a:lnTo>
                  <a:pt x="192722" y="1048766"/>
                </a:lnTo>
                <a:lnTo>
                  <a:pt x="177063" y="1046353"/>
                </a:lnTo>
                <a:lnTo>
                  <a:pt x="133515" y="1030478"/>
                </a:lnTo>
                <a:lnTo>
                  <a:pt x="97104" y="1003173"/>
                </a:lnTo>
                <a:lnTo>
                  <a:pt x="69850" y="966851"/>
                </a:lnTo>
                <a:lnTo>
                  <a:pt x="53987" y="923417"/>
                </a:lnTo>
                <a:lnTo>
                  <a:pt x="50856" y="892429"/>
                </a:lnTo>
                <a:lnTo>
                  <a:pt x="50862" y="207899"/>
                </a:lnTo>
                <a:lnTo>
                  <a:pt x="57950" y="161925"/>
                </a:lnTo>
                <a:lnTo>
                  <a:pt x="77762" y="120650"/>
                </a:lnTo>
                <a:lnTo>
                  <a:pt x="108381" y="86995"/>
                </a:lnTo>
                <a:lnTo>
                  <a:pt x="147319" y="63246"/>
                </a:lnTo>
                <a:lnTo>
                  <a:pt x="192722" y="51562"/>
                </a:lnTo>
                <a:lnTo>
                  <a:pt x="209511" y="50800"/>
                </a:lnTo>
                <a:lnTo>
                  <a:pt x="208254" y="25400"/>
                </a:lnTo>
                <a:close/>
              </a:path>
              <a:path w="3418840" h="1100454">
                <a:moveTo>
                  <a:pt x="210134" y="63500"/>
                </a:moveTo>
                <a:lnTo>
                  <a:pt x="165684" y="70104"/>
                </a:lnTo>
                <a:lnTo>
                  <a:pt x="127749" y="88265"/>
                </a:lnTo>
                <a:lnTo>
                  <a:pt x="96773" y="116459"/>
                </a:lnTo>
                <a:lnTo>
                  <a:pt x="74980" y="152273"/>
                </a:lnTo>
                <a:lnTo>
                  <a:pt x="64262" y="193929"/>
                </a:lnTo>
                <a:lnTo>
                  <a:pt x="63574" y="892429"/>
                </a:lnTo>
                <a:lnTo>
                  <a:pt x="64262" y="906399"/>
                </a:lnTo>
                <a:lnTo>
                  <a:pt x="74968" y="948182"/>
                </a:lnTo>
                <a:lnTo>
                  <a:pt x="96748" y="983869"/>
                </a:lnTo>
                <a:lnTo>
                  <a:pt x="127698" y="1012063"/>
                </a:lnTo>
                <a:lnTo>
                  <a:pt x="165684" y="1030224"/>
                </a:lnTo>
                <a:lnTo>
                  <a:pt x="210134" y="1036828"/>
                </a:lnTo>
                <a:lnTo>
                  <a:pt x="210756" y="1024128"/>
                </a:lnTo>
                <a:lnTo>
                  <a:pt x="195249" y="1023366"/>
                </a:lnTo>
                <a:lnTo>
                  <a:pt x="182194" y="1021461"/>
                </a:lnTo>
                <a:lnTo>
                  <a:pt x="145656" y="1008126"/>
                </a:lnTo>
                <a:lnTo>
                  <a:pt x="115087" y="985266"/>
                </a:lnTo>
                <a:lnTo>
                  <a:pt x="92201" y="954659"/>
                </a:lnTo>
                <a:lnTo>
                  <a:pt x="78892" y="918210"/>
                </a:lnTo>
                <a:lnTo>
                  <a:pt x="76287" y="892429"/>
                </a:lnTo>
                <a:lnTo>
                  <a:pt x="76292" y="207899"/>
                </a:lnTo>
                <a:lnTo>
                  <a:pt x="82232" y="169418"/>
                </a:lnTo>
                <a:lnTo>
                  <a:pt x="98780" y="134874"/>
                </a:lnTo>
                <a:lnTo>
                  <a:pt x="124536" y="106553"/>
                </a:lnTo>
                <a:lnTo>
                  <a:pt x="157149" y="86741"/>
                </a:lnTo>
                <a:lnTo>
                  <a:pt x="195249" y="76962"/>
                </a:lnTo>
                <a:lnTo>
                  <a:pt x="210756" y="76200"/>
                </a:lnTo>
                <a:lnTo>
                  <a:pt x="210134" y="63500"/>
                </a:lnTo>
                <a:close/>
              </a:path>
              <a:path w="3418840" h="1100454">
                <a:moveTo>
                  <a:pt x="3211448" y="0"/>
                </a:moveTo>
                <a:lnTo>
                  <a:pt x="3210814" y="12700"/>
                </a:lnTo>
                <a:lnTo>
                  <a:pt x="3229483" y="13588"/>
                </a:lnTo>
                <a:lnTo>
                  <a:pt x="3249041" y="16637"/>
                </a:lnTo>
                <a:lnTo>
                  <a:pt x="3285871" y="28067"/>
                </a:lnTo>
                <a:lnTo>
                  <a:pt x="3334384" y="57531"/>
                </a:lnTo>
                <a:lnTo>
                  <a:pt x="3372104" y="99187"/>
                </a:lnTo>
                <a:lnTo>
                  <a:pt x="3396742" y="150495"/>
                </a:lnTo>
                <a:lnTo>
                  <a:pt x="3404743" y="188975"/>
                </a:lnTo>
                <a:lnTo>
                  <a:pt x="3405620" y="892429"/>
                </a:lnTo>
                <a:lnTo>
                  <a:pt x="3404743" y="911479"/>
                </a:lnTo>
                <a:lnTo>
                  <a:pt x="3396742" y="949833"/>
                </a:lnTo>
                <a:lnTo>
                  <a:pt x="3382009" y="985012"/>
                </a:lnTo>
                <a:lnTo>
                  <a:pt x="3348228" y="1030224"/>
                </a:lnTo>
                <a:lnTo>
                  <a:pt x="3303016" y="1064006"/>
                </a:lnTo>
                <a:lnTo>
                  <a:pt x="3267836" y="1078738"/>
                </a:lnTo>
                <a:lnTo>
                  <a:pt x="3229483" y="1086739"/>
                </a:lnTo>
                <a:lnTo>
                  <a:pt x="3210814" y="1087628"/>
                </a:lnTo>
                <a:lnTo>
                  <a:pt x="3211448" y="1100328"/>
                </a:lnTo>
                <a:lnTo>
                  <a:pt x="3251580" y="1096137"/>
                </a:lnTo>
                <a:lnTo>
                  <a:pt x="3290824" y="1083945"/>
                </a:lnTo>
                <a:lnTo>
                  <a:pt x="3326383" y="1064641"/>
                </a:lnTo>
                <a:lnTo>
                  <a:pt x="3357245" y="1039241"/>
                </a:lnTo>
                <a:lnTo>
                  <a:pt x="3382645" y="1008380"/>
                </a:lnTo>
                <a:lnTo>
                  <a:pt x="3401949" y="972820"/>
                </a:lnTo>
                <a:lnTo>
                  <a:pt x="3414141" y="933577"/>
                </a:lnTo>
                <a:lnTo>
                  <a:pt x="3418331" y="892429"/>
                </a:lnTo>
                <a:lnTo>
                  <a:pt x="3418331" y="207899"/>
                </a:lnTo>
                <a:lnTo>
                  <a:pt x="3414141" y="166750"/>
                </a:lnTo>
                <a:lnTo>
                  <a:pt x="3401949" y="127635"/>
                </a:lnTo>
                <a:lnTo>
                  <a:pt x="3382645" y="92075"/>
                </a:lnTo>
                <a:lnTo>
                  <a:pt x="3357245" y="61087"/>
                </a:lnTo>
                <a:lnTo>
                  <a:pt x="3326383" y="35687"/>
                </a:lnTo>
                <a:lnTo>
                  <a:pt x="3290824" y="16383"/>
                </a:lnTo>
                <a:lnTo>
                  <a:pt x="3251580" y="4191"/>
                </a:lnTo>
                <a:lnTo>
                  <a:pt x="3230753" y="1016"/>
                </a:lnTo>
                <a:lnTo>
                  <a:pt x="3211448" y="0"/>
                </a:lnTo>
                <a:close/>
              </a:path>
              <a:path w="3418840" h="1100454">
                <a:moveTo>
                  <a:pt x="3210179" y="25400"/>
                </a:moveTo>
                <a:lnTo>
                  <a:pt x="3208909" y="50800"/>
                </a:lnTo>
                <a:lnTo>
                  <a:pt x="3225672" y="51562"/>
                </a:lnTo>
                <a:lnTo>
                  <a:pt x="3241421" y="53975"/>
                </a:lnTo>
                <a:lnTo>
                  <a:pt x="3284854" y="69850"/>
                </a:lnTo>
                <a:lnTo>
                  <a:pt x="3321177" y="97155"/>
                </a:lnTo>
                <a:lnTo>
                  <a:pt x="3348481" y="133476"/>
                </a:lnTo>
                <a:lnTo>
                  <a:pt x="3364356" y="177037"/>
                </a:lnTo>
                <a:lnTo>
                  <a:pt x="3367478" y="892429"/>
                </a:lnTo>
                <a:lnTo>
                  <a:pt x="3366770" y="907669"/>
                </a:lnTo>
                <a:lnTo>
                  <a:pt x="3355085" y="953135"/>
                </a:lnTo>
                <a:lnTo>
                  <a:pt x="3331464" y="991997"/>
                </a:lnTo>
                <a:lnTo>
                  <a:pt x="3297808" y="1022604"/>
                </a:lnTo>
                <a:lnTo>
                  <a:pt x="3256533" y="1042416"/>
                </a:lnTo>
                <a:lnTo>
                  <a:pt x="3208909" y="1049528"/>
                </a:lnTo>
                <a:lnTo>
                  <a:pt x="3210179" y="1074928"/>
                </a:lnTo>
                <a:lnTo>
                  <a:pt x="3264154" y="1066673"/>
                </a:lnTo>
                <a:lnTo>
                  <a:pt x="3312159" y="1043559"/>
                </a:lnTo>
                <a:lnTo>
                  <a:pt x="3351022" y="1008253"/>
                </a:lnTo>
                <a:lnTo>
                  <a:pt x="3378580" y="962914"/>
                </a:lnTo>
                <a:lnTo>
                  <a:pt x="3392043" y="910209"/>
                </a:lnTo>
                <a:lnTo>
                  <a:pt x="3392901" y="892429"/>
                </a:lnTo>
                <a:lnTo>
                  <a:pt x="3392901" y="207899"/>
                </a:lnTo>
                <a:lnTo>
                  <a:pt x="3384677" y="154305"/>
                </a:lnTo>
                <a:lnTo>
                  <a:pt x="3361562" y="106299"/>
                </a:lnTo>
                <a:lnTo>
                  <a:pt x="3326256" y="67310"/>
                </a:lnTo>
                <a:lnTo>
                  <a:pt x="3280918" y="39750"/>
                </a:lnTo>
                <a:lnTo>
                  <a:pt x="3228212" y="26288"/>
                </a:lnTo>
                <a:lnTo>
                  <a:pt x="3210179" y="25400"/>
                </a:lnTo>
                <a:close/>
              </a:path>
              <a:path w="3418840" h="1100454">
                <a:moveTo>
                  <a:pt x="3208273" y="63500"/>
                </a:moveTo>
                <a:lnTo>
                  <a:pt x="3207639" y="76200"/>
                </a:lnTo>
                <a:lnTo>
                  <a:pt x="3223133" y="76962"/>
                </a:lnTo>
                <a:lnTo>
                  <a:pt x="3236214" y="78867"/>
                </a:lnTo>
                <a:lnTo>
                  <a:pt x="3272662" y="92201"/>
                </a:lnTo>
                <a:lnTo>
                  <a:pt x="3303270" y="115062"/>
                </a:lnTo>
                <a:lnTo>
                  <a:pt x="3326129" y="145669"/>
                </a:lnTo>
                <a:lnTo>
                  <a:pt x="3339465" y="182245"/>
                </a:lnTo>
                <a:lnTo>
                  <a:pt x="3342038" y="892429"/>
                </a:lnTo>
                <a:lnTo>
                  <a:pt x="3341370" y="905129"/>
                </a:lnTo>
                <a:lnTo>
                  <a:pt x="3331591" y="943229"/>
                </a:lnTo>
                <a:lnTo>
                  <a:pt x="3311905" y="975868"/>
                </a:lnTo>
                <a:lnTo>
                  <a:pt x="3283584" y="1001522"/>
                </a:lnTo>
                <a:lnTo>
                  <a:pt x="3248914" y="1018159"/>
                </a:lnTo>
                <a:lnTo>
                  <a:pt x="3207639" y="1024128"/>
                </a:lnTo>
                <a:lnTo>
                  <a:pt x="3208273" y="1036828"/>
                </a:lnTo>
                <a:lnTo>
                  <a:pt x="3252724" y="1030224"/>
                </a:lnTo>
                <a:lnTo>
                  <a:pt x="3290697" y="1012063"/>
                </a:lnTo>
                <a:lnTo>
                  <a:pt x="3321684" y="983869"/>
                </a:lnTo>
                <a:lnTo>
                  <a:pt x="3343402" y="948182"/>
                </a:lnTo>
                <a:lnTo>
                  <a:pt x="3354070" y="906399"/>
                </a:lnTo>
                <a:lnTo>
                  <a:pt x="3354757" y="892429"/>
                </a:lnTo>
                <a:lnTo>
                  <a:pt x="3354751" y="207899"/>
                </a:lnTo>
                <a:lnTo>
                  <a:pt x="3348228" y="165735"/>
                </a:lnTo>
                <a:lnTo>
                  <a:pt x="3330067" y="127762"/>
                </a:lnTo>
                <a:lnTo>
                  <a:pt x="3301873" y="96774"/>
                </a:lnTo>
                <a:lnTo>
                  <a:pt x="3266185" y="74930"/>
                </a:lnTo>
                <a:lnTo>
                  <a:pt x="3224403" y="64262"/>
                </a:lnTo>
                <a:lnTo>
                  <a:pt x="320827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147" y="2808732"/>
            <a:ext cx="1641348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8135" y="3212592"/>
            <a:ext cx="899160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4443" y="3253740"/>
            <a:ext cx="900683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68094" y="2607055"/>
          <a:ext cx="2669285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词名</a:t>
                      </a:r>
                      <a:endParaRPr sz="1800"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出现次数</a:t>
                      </a:r>
                      <a:endParaRPr sz="1800"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0" dirty="0">
                          <a:solidFill>
                            <a:srgbClr val="8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杏花苑</a:t>
                      </a:r>
                      <a:endParaRPr sz="1800"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800" spc="10" dirty="0">
                          <a:solidFill>
                            <a:srgbClr val="8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供暖</a:t>
                      </a:r>
                      <a:endParaRPr sz="1800"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10" dirty="0">
                          <a:solidFill>
                            <a:srgbClr val="8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室内温度</a:t>
                      </a:r>
                      <a:endParaRPr sz="1800"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10" dirty="0">
                          <a:solidFill>
                            <a:srgbClr val="8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反馈</a:t>
                      </a:r>
                      <a:endParaRPr sz="1800"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323831" y="2156460"/>
            <a:ext cx="2279904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55556" y="4681092"/>
            <a:ext cx="11684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市供热公司</a:t>
            </a:r>
            <a:endParaRPr sz="18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17" name="文本框 16"/>
          <p:cNvSpPr txBox="1"/>
          <p:nvPr/>
        </p:nvSpPr>
        <p:spPr>
          <a:xfrm>
            <a:off x="1237615" y="4681220"/>
            <a:ext cx="433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2000</a:t>
            </a:r>
            <a:r>
              <a:rPr lang="zh-CN" altLang="en-US"/>
              <a:t>个投诉拆分为</a:t>
            </a:r>
            <a:r>
              <a:rPr lang="en-US" altLang="zh-CN"/>
              <a:t>6235</a:t>
            </a:r>
            <a:r>
              <a:rPr lang="zh-CN" altLang="en-US"/>
              <a:t>个关键词变量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21564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数据重新表示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8475" y="1292860"/>
          <a:ext cx="11199440" cy="4725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单位名称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换车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商户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吉林大路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...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杏花苑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水务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供热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....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煤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后门</a:t>
                      </a: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市供热公司</a:t>
                      </a:r>
                    </a:p>
                  </a:txBody>
                  <a:tcPr marL="0" marR="0" marT="1333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800">
                          <a:solidFill>
                            <a:srgbClr val="C00000"/>
                          </a:solidFill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市水务集团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endParaRPr lang="zh-CN" altLang="en-US" sz="18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  <a:sym typeface="+mn-ea"/>
                      </a:endParaRPr>
                    </a:p>
                  </a:txBody>
                  <a:tcPr marL="0" marR="0" marT="26034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  <a:endParaRPr lang="en-US" altLang="zh-CN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buNone/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市燃气集团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buNone/>
                      </a:pPr>
                      <a:endParaRPr lang="zh-CN" altLang="en-US" sz="18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  <a:sym typeface="+mn-ea"/>
                      </a:endParaRPr>
                    </a:p>
                  </a:txBody>
                  <a:tcPr marL="0" marR="0" marT="2666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  <a:endParaRPr lang="en-US" altLang="zh-CN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市公交集团</a:t>
                      </a:r>
                    </a:p>
                  </a:txBody>
                  <a:tcPr marL="0" marR="0" marT="2666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  <a:endParaRPr lang="en-US" altLang="zh-CN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10" dirty="0">
                          <a:solidFill>
                            <a:srgbClr val="C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市房地集团</a:t>
                      </a:r>
                    </a:p>
                  </a:txBody>
                  <a:tcPr marL="0" marR="0" marT="2666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endParaRPr lang="en-US" altLang="zh-CN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buNone/>
                      </a:pPr>
                      <a:r>
                        <a:rPr lang="zh-CN" altLang="en-US" sz="1800" spc="10" dirty="0">
                          <a:solidFill>
                            <a:srgbClr val="C00000"/>
                          </a:solidFill>
                          <a:latin typeface="PMingLiU" panose="02020500000000000000" charset="-120"/>
                          <a:cs typeface="PMingLiU" panose="02020500000000000000" charset="-120"/>
                        </a:rPr>
                        <a:t>市运输管理局</a:t>
                      </a:r>
                    </a:p>
                  </a:txBody>
                  <a:tcPr marL="0" marR="0" marT="2666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endParaRPr lang="en-US" altLang="zh-CN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</a:t>
                      </a:r>
                    </a:p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 spc="10" dirty="0">
                        <a:solidFill>
                          <a:srgbClr val="800000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669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800" dirty="0">
                          <a:latin typeface="PMingLiU" panose="02020500000000000000" charset="-120"/>
                          <a:cs typeface="PMingLiU" panose="02020500000000000000" charset="-120"/>
                          <a:sym typeface="+mn-ea"/>
                        </a:rPr>
                        <a:t>....</a:t>
                      </a:r>
                      <a:endParaRPr lang="zh-CN" altLang="en-US" sz="18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3396" y="725423"/>
            <a:ext cx="5740908" cy="5535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3977" y="423417"/>
            <a:ext cx="266065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各政府单位投诉量分布直方图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863" y="2354325"/>
            <a:ext cx="3741420" cy="249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市水务集团收到的投诉量最多</a:t>
            </a:r>
            <a:r>
              <a:rPr lang="zh-CN" altLang="en-US" sz="1800" dirty="0">
                <a:latin typeface="PMingLiU" panose="02020500000000000000" charset="-120"/>
                <a:cs typeface="PMingLiU" panose="02020500000000000000" charset="-120"/>
              </a:rPr>
              <a:t>，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其 </a:t>
            </a:r>
            <a:r>
              <a:rPr lang="zh-CN" altLang="en-US" dirty="0">
                <a:latin typeface="PMingLiU" panose="02020500000000000000" charset="-120"/>
                <a:cs typeface="PMingLiU" panose="02020500000000000000" charset="-120"/>
              </a:rPr>
              <a:t>次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是市供热公司</a:t>
            </a:r>
            <a:r>
              <a:rPr lang="zh-CN" altLang="en-US" sz="1800" dirty="0">
                <a:latin typeface="PMingLiU" panose="02020500000000000000" charset="-120"/>
                <a:cs typeface="PMingLiU" panose="02020500000000000000" charset="-120"/>
              </a:rPr>
              <a:t>。</a:t>
            </a:r>
            <a:endParaRPr lang="en-US" altLang="zh-CN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marR="5080" indent="-286385">
              <a:lnSpc>
                <a:spcPct val="150000"/>
              </a:lnSpc>
              <a:tabLst>
                <a:tab pos="299720" algn="l"/>
              </a:tabLst>
            </a:pPr>
            <a:r>
              <a:rPr lang="en-US" sz="1800" dirty="0">
                <a:latin typeface="PMingLiU" panose="02020500000000000000" charset="-120"/>
                <a:cs typeface="PMingLiU" panose="02020500000000000000" charset="-120"/>
              </a:rPr>
              <a:t>		1</a:t>
            </a:r>
            <a:r>
              <a:rPr lang="en-US" altLang="zh-CN" sz="1800" dirty="0">
                <a:latin typeface="PMingLiU" panose="02020500000000000000" charset="-120"/>
                <a:cs typeface="PMingLiU" panose="02020500000000000000" charset="-120"/>
              </a:rPr>
              <a:t>.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季节因素？冬季？</a:t>
            </a:r>
            <a:r>
              <a:rPr lang="zh-CN" sz="1800" dirty="0">
                <a:latin typeface="PMingLiU" panose="02020500000000000000" charset="-120"/>
                <a:cs typeface="PMingLiU" panose="02020500000000000000" charset="-120"/>
              </a:rPr>
              <a:t>也可能是因为在东北</a:t>
            </a:r>
            <a:endParaRPr lang="en-US" altLang="zh-CN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marR="5080" indent="-286385">
              <a:lnSpc>
                <a:spcPct val="150000"/>
              </a:lnSpc>
              <a:tabLst>
                <a:tab pos="299720" algn="l"/>
              </a:tabLst>
            </a:pPr>
            <a:r>
              <a:rPr lang="en-US" sz="1800" dirty="0">
                <a:latin typeface="PMingLiU" panose="02020500000000000000" charset="-120"/>
                <a:cs typeface="PMingLiU" panose="02020500000000000000" charset="-120"/>
              </a:rPr>
              <a:t>	2</a:t>
            </a:r>
            <a:r>
              <a:rPr lang="en-US" altLang="zh-CN" sz="1800" dirty="0">
                <a:latin typeface="PMingLiU" panose="02020500000000000000" charset="-120"/>
                <a:cs typeface="PMingLiU" panose="02020500000000000000" charset="-120"/>
              </a:rPr>
              <a:t>.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足够人手处理投诉？</a:t>
            </a:r>
            <a:endParaRPr lang="en-US" sz="1800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marR="5080" indent="-286385">
              <a:lnSpc>
                <a:spcPct val="150000"/>
              </a:lnSpc>
              <a:tabLst>
                <a:tab pos="299720" algn="l"/>
              </a:tabLst>
            </a:pPr>
            <a:r>
              <a:rPr lang="en-US" dirty="0">
                <a:latin typeface="PMingLiU" panose="02020500000000000000" charset="-120"/>
                <a:cs typeface="PMingLiU" panose="02020500000000000000" charset="-120"/>
              </a:rPr>
              <a:t>	</a:t>
            </a:r>
            <a:r>
              <a:rPr lang="en-US" sz="1800" dirty="0">
                <a:latin typeface="PMingLiU" panose="02020500000000000000" charset="-120"/>
                <a:cs typeface="PMingLiU" panose="02020500000000000000" charset="-120"/>
              </a:rPr>
              <a:t>3</a:t>
            </a:r>
            <a:r>
              <a:rPr lang="en-US" dirty="0">
                <a:latin typeface="PMingLiU" panose="02020500000000000000" charset="-120"/>
                <a:cs typeface="PMingLiU" panose="02020500000000000000" charset="-120"/>
              </a:rPr>
              <a:t>.</a:t>
            </a: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部门职能履行不到位？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3943" y="626490"/>
            <a:ext cx="408305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每条投诉信息分词后总词数的频数</a:t>
            </a:r>
            <a:r>
              <a:rPr sz="1600" spc="0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分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布直</a:t>
            </a:r>
            <a:r>
              <a:rPr sz="1600" spc="0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方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图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1452" y="928116"/>
            <a:ext cx="5689092" cy="535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7333" y="1940051"/>
            <a:ext cx="4072254" cy="333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绝大多数的投诉信息不长；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"/>
            </a:pPr>
            <a:endParaRPr sz="1850" dirty="0">
              <a:latin typeface="Times New Roman" pitchFamily="18" charset="0"/>
              <a:ea typeface="宋体" pitchFamily="2" charset="-122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大部分的投诉长度在</a:t>
            </a:r>
            <a:r>
              <a:rPr sz="1800" spc="-85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 </a:t>
            </a:r>
            <a:r>
              <a:rPr sz="1800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10</a:t>
            </a:r>
            <a:r>
              <a:rPr sz="1800" spc="-25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 </a:t>
            </a:r>
            <a:r>
              <a:rPr sz="1800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–</a:t>
            </a:r>
            <a:r>
              <a:rPr sz="1800" spc="-25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 </a:t>
            </a:r>
            <a:r>
              <a:rPr sz="1800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30</a:t>
            </a:r>
            <a:r>
              <a:rPr sz="1800" spc="-10" dirty="0">
                <a:latin typeface="Times New Roman" pitchFamily="18" charset="0"/>
                <a:ea typeface="宋体" pitchFamily="2" charset="-122"/>
                <a:cs typeface="Calibri" panose="020F0502020204030204"/>
              </a:rPr>
              <a:t> </a:t>
            </a:r>
            <a:r>
              <a:rPr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词之间。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sz="1800" dirty="0">
              <a:latin typeface="Times New Roman" pitchFamily="18" charset="0"/>
              <a:ea typeface="宋体" pitchFamily="2" charset="-122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中位数</a:t>
            </a:r>
            <a:r>
              <a:rPr lang="zh-CN"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：</a:t>
            </a:r>
            <a:r>
              <a:rPr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18  平均数：22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sz="1800" dirty="0">
              <a:latin typeface="Times New Roman" pitchFamily="18" charset="0"/>
              <a:ea typeface="宋体" pitchFamily="2" charset="-122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用词超过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100</a:t>
            </a: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的公司有：市燃气集团、市运输管理局、市供电公司、市水务集团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lang="zh-CN" altLang="en-US" sz="1800" dirty="0">
              <a:latin typeface="Times New Roman" pitchFamily="18" charset="0"/>
              <a:ea typeface="宋体" pitchFamily="2" charset="-122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lang="zh-CN" altLang="en-US" sz="18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其中投诉用词最多的属于水务公司，有144个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8695" y="626745"/>
            <a:ext cx="561848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每条投诉信息分词后总词数</a:t>
            </a:r>
            <a:r>
              <a:rPr lang="zh-CN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（取对数后）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的频数</a:t>
            </a:r>
            <a:r>
              <a:rPr sz="1600" spc="0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分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布直</a:t>
            </a:r>
            <a:r>
              <a:rPr sz="1600" spc="0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方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图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513" y="3013836"/>
            <a:ext cx="4072254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lang="zh-CN" sz="1800" dirty="0">
                <a:latin typeface="PMingLiU" panose="02020500000000000000" charset="-120"/>
                <a:cs typeface="PMingLiU" panose="02020500000000000000" charset="-120"/>
              </a:rPr>
              <a:t>对数化每条投诉用词数量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lang="zh-CN" sz="1800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lang="zh-CN" sz="1800" dirty="0">
                <a:latin typeface="PMingLiU" panose="02020500000000000000" charset="-120"/>
                <a:cs typeface="PMingLiU" panose="02020500000000000000" charset="-120"/>
              </a:rPr>
              <a:t>柱状图不再偏态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pic>
        <p:nvPicPr>
          <p:cNvPr id="13" name="图片 12" descr="用词数量对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695" y="928670"/>
            <a:ext cx="6002020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52" y="-171400"/>
            <a:ext cx="12192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</a:pPr>
            <a:r>
              <a:rPr sz="1100" spc="40" dirty="0">
                <a:solidFill>
                  <a:srgbClr val="404040"/>
                </a:solidFill>
                <a:latin typeface="Lao UI"/>
                <a:cs typeface="Lao UI"/>
              </a:rPr>
              <a:t>COMPANG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7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52" y="0"/>
            <a:ext cx="3744595" cy="1394460"/>
          </a:xfrm>
          <a:custGeom>
            <a:avLst/>
            <a:gdLst/>
            <a:ahLst/>
            <a:cxnLst/>
            <a:rect l="l" t="t" r="r" b="b"/>
            <a:pathLst>
              <a:path w="3744595" h="1394460">
                <a:moveTo>
                  <a:pt x="0" y="1394460"/>
                </a:moveTo>
                <a:lnTo>
                  <a:pt x="3744467" y="1394460"/>
                </a:lnTo>
                <a:lnTo>
                  <a:pt x="3744467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" y="1450847"/>
            <a:ext cx="3745229" cy="0"/>
          </a:xfrm>
          <a:custGeom>
            <a:avLst/>
            <a:gdLst/>
            <a:ahLst/>
            <a:cxnLst/>
            <a:rect l="l" t="t" r="r" b="b"/>
            <a:pathLst>
              <a:path w="3745229">
                <a:moveTo>
                  <a:pt x="0" y="0"/>
                </a:moveTo>
                <a:lnTo>
                  <a:pt x="3744722" y="0"/>
                </a:lnTo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604" y="595883"/>
            <a:ext cx="507492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12" y="621791"/>
            <a:ext cx="40081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604" y="1074419"/>
            <a:ext cx="507492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512" y="1100327"/>
            <a:ext cx="400812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604" y="595883"/>
            <a:ext cx="220979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512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6611" y="595883"/>
            <a:ext cx="505968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2519" y="621791"/>
            <a:ext cx="39928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6611" y="1074419"/>
            <a:ext cx="505968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519" y="1100327"/>
            <a:ext cx="39928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3124" y="595883"/>
            <a:ext cx="219456" cy="6995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9032" y="621791"/>
            <a:ext cx="113030" cy="593090"/>
          </a:xfrm>
          <a:custGeom>
            <a:avLst/>
            <a:gdLst/>
            <a:ahLst/>
            <a:cxnLst/>
            <a:rect l="l" t="t" r="r" b="b"/>
            <a:pathLst>
              <a:path w="113030" h="593090">
                <a:moveTo>
                  <a:pt x="0" y="592836"/>
                </a:moveTo>
                <a:lnTo>
                  <a:pt x="112775" y="592836"/>
                </a:lnTo>
                <a:lnTo>
                  <a:pt x="112775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6611" y="595883"/>
            <a:ext cx="22098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2519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8572" y="595883"/>
            <a:ext cx="507491" cy="699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54480" y="621791"/>
            <a:ext cx="400812" cy="59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5083" y="595883"/>
            <a:ext cx="22098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0992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8572" y="595883"/>
            <a:ext cx="220979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54480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48839" y="595883"/>
            <a:ext cx="22098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74748" y="621791"/>
            <a:ext cx="114300" cy="592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05583" y="595883"/>
            <a:ext cx="507492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31492" y="621791"/>
            <a:ext cx="401320" cy="114300"/>
          </a:xfrm>
          <a:custGeom>
            <a:avLst/>
            <a:gdLst/>
            <a:ahLst/>
            <a:cxnLst/>
            <a:rect l="l" t="t" r="r" b="b"/>
            <a:pathLst>
              <a:path w="401319" h="114300">
                <a:moveTo>
                  <a:pt x="0" y="114300"/>
                </a:moveTo>
                <a:lnTo>
                  <a:pt x="400812" y="114300"/>
                </a:lnTo>
                <a:lnTo>
                  <a:pt x="4008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81072" y="835152"/>
            <a:ext cx="507492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6979" y="861060"/>
            <a:ext cx="40081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81072" y="595883"/>
            <a:ext cx="507492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6979" y="621791"/>
            <a:ext cx="40081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81072" y="1074419"/>
            <a:ext cx="507492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6979" y="1100327"/>
            <a:ext cx="400812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1072" y="595883"/>
            <a:ext cx="22098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6979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58083" y="595883"/>
            <a:ext cx="507492" cy="6995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3992" y="621791"/>
            <a:ext cx="400811" cy="59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4595" y="595883"/>
            <a:ext cx="22098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0503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58083" y="595883"/>
            <a:ext cx="220980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83992" y="621791"/>
            <a:ext cx="114300" cy="593090"/>
          </a:xfrm>
          <a:custGeom>
            <a:avLst/>
            <a:gdLst/>
            <a:ahLst/>
            <a:cxnLst/>
            <a:rect l="l" t="t" r="r" b="b"/>
            <a:pathLst>
              <a:path w="114300" h="593090">
                <a:moveTo>
                  <a:pt x="0" y="592836"/>
                </a:moveTo>
                <a:lnTo>
                  <a:pt x="114300" y="592836"/>
                </a:lnTo>
                <a:lnTo>
                  <a:pt x="114300" y="0"/>
                </a:lnTo>
                <a:lnTo>
                  <a:pt x="0" y="0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6828" y="595883"/>
            <a:ext cx="220979" cy="699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2735" y="621791"/>
            <a:ext cx="114300" cy="592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33571" y="595883"/>
            <a:ext cx="507491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59479" y="621791"/>
            <a:ext cx="401320" cy="114300"/>
          </a:xfrm>
          <a:custGeom>
            <a:avLst/>
            <a:gdLst/>
            <a:ahLst/>
            <a:cxnLst/>
            <a:rect l="l" t="t" r="r" b="b"/>
            <a:pathLst>
              <a:path w="401320" h="114300">
                <a:moveTo>
                  <a:pt x="0" y="114300"/>
                </a:moveTo>
                <a:lnTo>
                  <a:pt x="400812" y="114300"/>
                </a:lnTo>
                <a:lnTo>
                  <a:pt x="400812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99292" y="1133855"/>
            <a:ext cx="1092835" cy="1062355"/>
          </a:xfrm>
          <a:custGeom>
            <a:avLst/>
            <a:gdLst/>
            <a:ahLst/>
            <a:cxnLst/>
            <a:rect l="l" t="t" r="r" b="b"/>
            <a:pathLst>
              <a:path w="1092834" h="1062355">
                <a:moveTo>
                  <a:pt x="0" y="1062227"/>
                </a:moveTo>
                <a:lnTo>
                  <a:pt x="1092707" y="1062227"/>
                </a:lnTo>
                <a:lnTo>
                  <a:pt x="1092707" y="0"/>
                </a:lnTo>
                <a:lnTo>
                  <a:pt x="0" y="0"/>
                </a:lnTo>
                <a:lnTo>
                  <a:pt x="0" y="10622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81244" y="2071116"/>
            <a:ext cx="4625340" cy="594360"/>
          </a:xfrm>
          <a:custGeom>
            <a:avLst/>
            <a:gdLst/>
            <a:ahLst/>
            <a:cxnLst/>
            <a:rect l="l" t="t" r="r" b="b"/>
            <a:pathLst>
              <a:path w="4625340" h="594360">
                <a:moveTo>
                  <a:pt x="4625339" y="0"/>
                </a:moveTo>
                <a:lnTo>
                  <a:pt x="297179" y="0"/>
                </a:lnTo>
                <a:lnTo>
                  <a:pt x="0" y="297180"/>
                </a:lnTo>
                <a:lnTo>
                  <a:pt x="297179" y="594360"/>
                </a:lnTo>
                <a:lnTo>
                  <a:pt x="4625339" y="594360"/>
                </a:lnTo>
                <a:lnTo>
                  <a:pt x="462533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006583" y="1133855"/>
            <a:ext cx="1092835" cy="1534795"/>
          </a:xfrm>
          <a:custGeom>
            <a:avLst/>
            <a:gdLst/>
            <a:ahLst/>
            <a:cxnLst/>
            <a:rect l="l" t="t" r="r" b="b"/>
            <a:pathLst>
              <a:path w="1092834" h="1534795">
                <a:moveTo>
                  <a:pt x="1092708" y="0"/>
                </a:moveTo>
                <a:lnTo>
                  <a:pt x="0" y="939419"/>
                </a:lnTo>
                <a:lnTo>
                  <a:pt x="0" y="1534668"/>
                </a:lnTo>
                <a:lnTo>
                  <a:pt x="1092708" y="1062990"/>
                </a:lnTo>
                <a:lnTo>
                  <a:pt x="109270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79707" y="1440180"/>
            <a:ext cx="532130" cy="449580"/>
          </a:xfrm>
          <a:custGeom>
            <a:avLst/>
            <a:gdLst/>
            <a:ahLst/>
            <a:cxnLst/>
            <a:rect l="l" t="t" r="r" b="b"/>
            <a:pathLst>
              <a:path w="532129" h="449580">
                <a:moveTo>
                  <a:pt x="465074" y="283337"/>
                </a:moveTo>
                <a:lnTo>
                  <a:pt x="66421" y="283337"/>
                </a:lnTo>
                <a:lnTo>
                  <a:pt x="66421" y="449580"/>
                </a:lnTo>
                <a:lnTo>
                  <a:pt x="232537" y="449580"/>
                </a:lnTo>
                <a:lnTo>
                  <a:pt x="232537" y="349758"/>
                </a:lnTo>
                <a:lnTo>
                  <a:pt x="465074" y="349758"/>
                </a:lnTo>
                <a:lnTo>
                  <a:pt x="465074" y="283337"/>
                </a:lnTo>
                <a:close/>
              </a:path>
              <a:path w="532129" h="449580">
                <a:moveTo>
                  <a:pt x="465074" y="349758"/>
                </a:moveTo>
                <a:lnTo>
                  <a:pt x="298958" y="349758"/>
                </a:lnTo>
                <a:lnTo>
                  <a:pt x="298958" y="449580"/>
                </a:lnTo>
                <a:lnTo>
                  <a:pt x="465074" y="449580"/>
                </a:lnTo>
                <a:lnTo>
                  <a:pt x="465074" y="349758"/>
                </a:lnTo>
                <a:close/>
              </a:path>
              <a:path w="532129" h="449580">
                <a:moveTo>
                  <a:pt x="265938" y="0"/>
                </a:moveTo>
                <a:lnTo>
                  <a:pt x="0" y="266573"/>
                </a:lnTo>
                <a:lnTo>
                  <a:pt x="0" y="283337"/>
                </a:lnTo>
                <a:lnTo>
                  <a:pt x="531876" y="283337"/>
                </a:lnTo>
                <a:lnTo>
                  <a:pt x="531876" y="266573"/>
                </a:lnTo>
                <a:lnTo>
                  <a:pt x="432053" y="166750"/>
                </a:lnTo>
                <a:lnTo>
                  <a:pt x="432053" y="99822"/>
                </a:lnTo>
                <a:lnTo>
                  <a:pt x="365760" y="99822"/>
                </a:lnTo>
                <a:lnTo>
                  <a:pt x="265938" y="0"/>
                </a:lnTo>
                <a:close/>
              </a:path>
              <a:path w="532129" h="449580">
                <a:moveTo>
                  <a:pt x="432053" y="16764"/>
                </a:moveTo>
                <a:lnTo>
                  <a:pt x="365760" y="16764"/>
                </a:lnTo>
                <a:lnTo>
                  <a:pt x="365760" y="99822"/>
                </a:lnTo>
                <a:lnTo>
                  <a:pt x="432053" y="99822"/>
                </a:lnTo>
                <a:lnTo>
                  <a:pt x="432053" y="16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99292" y="2292095"/>
            <a:ext cx="1092835" cy="1062355"/>
          </a:xfrm>
          <a:custGeom>
            <a:avLst/>
            <a:gdLst/>
            <a:ahLst/>
            <a:cxnLst/>
            <a:rect l="l" t="t" r="r" b="b"/>
            <a:pathLst>
              <a:path w="1092834" h="1062354">
                <a:moveTo>
                  <a:pt x="0" y="1062227"/>
                </a:moveTo>
                <a:lnTo>
                  <a:pt x="1092707" y="1062227"/>
                </a:lnTo>
                <a:lnTo>
                  <a:pt x="1092707" y="0"/>
                </a:lnTo>
                <a:lnTo>
                  <a:pt x="0" y="0"/>
                </a:lnTo>
                <a:lnTo>
                  <a:pt x="0" y="106222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81244" y="2761488"/>
            <a:ext cx="4625340" cy="593090"/>
          </a:xfrm>
          <a:custGeom>
            <a:avLst/>
            <a:gdLst/>
            <a:ahLst/>
            <a:cxnLst/>
            <a:rect l="l" t="t" r="r" b="b"/>
            <a:pathLst>
              <a:path w="4625340" h="593089">
                <a:moveTo>
                  <a:pt x="4625339" y="0"/>
                </a:moveTo>
                <a:lnTo>
                  <a:pt x="296417" y="0"/>
                </a:lnTo>
                <a:lnTo>
                  <a:pt x="0" y="296417"/>
                </a:lnTo>
                <a:lnTo>
                  <a:pt x="296417" y="592836"/>
                </a:lnTo>
                <a:lnTo>
                  <a:pt x="4625339" y="592836"/>
                </a:lnTo>
                <a:lnTo>
                  <a:pt x="4625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06583" y="2292095"/>
            <a:ext cx="1092835" cy="1062355"/>
          </a:xfrm>
          <a:custGeom>
            <a:avLst/>
            <a:gdLst/>
            <a:ahLst/>
            <a:cxnLst/>
            <a:rect l="l" t="t" r="r" b="b"/>
            <a:pathLst>
              <a:path w="1092834" h="1062354">
                <a:moveTo>
                  <a:pt x="1092708" y="0"/>
                </a:moveTo>
                <a:lnTo>
                  <a:pt x="0" y="471424"/>
                </a:lnTo>
                <a:lnTo>
                  <a:pt x="0" y="1062227"/>
                </a:lnTo>
                <a:lnTo>
                  <a:pt x="1092708" y="1062227"/>
                </a:lnTo>
                <a:lnTo>
                  <a:pt x="109270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478768" y="2546604"/>
            <a:ext cx="334010" cy="533400"/>
          </a:xfrm>
          <a:custGeom>
            <a:avLst/>
            <a:gdLst/>
            <a:ahLst/>
            <a:cxnLst/>
            <a:rect l="l" t="t" r="r" b="b"/>
            <a:pathLst>
              <a:path w="334009" h="533400">
                <a:moveTo>
                  <a:pt x="166877" y="0"/>
                </a:moveTo>
                <a:lnTo>
                  <a:pt x="122634" y="5983"/>
                </a:lnTo>
                <a:lnTo>
                  <a:pt x="82803" y="22850"/>
                </a:lnTo>
                <a:lnTo>
                  <a:pt x="49006" y="48974"/>
                </a:lnTo>
                <a:lnTo>
                  <a:pt x="22859" y="82728"/>
                </a:lnTo>
                <a:lnTo>
                  <a:pt x="5984" y="122487"/>
                </a:lnTo>
                <a:lnTo>
                  <a:pt x="0" y="166624"/>
                </a:lnTo>
                <a:lnTo>
                  <a:pt x="26074" y="294280"/>
                </a:lnTo>
                <a:lnTo>
                  <a:pt x="83439" y="412543"/>
                </a:lnTo>
                <a:lnTo>
                  <a:pt x="140803" y="499540"/>
                </a:lnTo>
                <a:lnTo>
                  <a:pt x="166877" y="533400"/>
                </a:lnTo>
                <a:lnTo>
                  <a:pt x="192952" y="499540"/>
                </a:lnTo>
                <a:lnTo>
                  <a:pt x="250317" y="412543"/>
                </a:lnTo>
                <a:lnTo>
                  <a:pt x="307681" y="294280"/>
                </a:lnTo>
                <a:lnTo>
                  <a:pt x="312899" y="268732"/>
                </a:lnTo>
                <a:lnTo>
                  <a:pt x="166877" y="268732"/>
                </a:lnTo>
                <a:lnTo>
                  <a:pt x="127168" y="260689"/>
                </a:lnTo>
                <a:lnTo>
                  <a:pt x="94662" y="238775"/>
                </a:lnTo>
                <a:lnTo>
                  <a:pt x="72705" y="206313"/>
                </a:lnTo>
                <a:lnTo>
                  <a:pt x="64642" y="166624"/>
                </a:lnTo>
                <a:lnTo>
                  <a:pt x="72705" y="127007"/>
                </a:lnTo>
                <a:lnTo>
                  <a:pt x="94662" y="94583"/>
                </a:lnTo>
                <a:lnTo>
                  <a:pt x="127168" y="72683"/>
                </a:lnTo>
                <a:lnTo>
                  <a:pt x="166877" y="64643"/>
                </a:lnTo>
                <a:lnTo>
                  <a:pt x="296886" y="64643"/>
                </a:lnTo>
                <a:lnTo>
                  <a:pt x="284749" y="48974"/>
                </a:lnTo>
                <a:lnTo>
                  <a:pt x="250951" y="22850"/>
                </a:lnTo>
                <a:lnTo>
                  <a:pt x="211121" y="5983"/>
                </a:lnTo>
                <a:lnTo>
                  <a:pt x="166877" y="0"/>
                </a:lnTo>
                <a:close/>
              </a:path>
              <a:path w="334009" h="533400">
                <a:moveTo>
                  <a:pt x="296886" y="64643"/>
                </a:moveTo>
                <a:lnTo>
                  <a:pt x="166877" y="64643"/>
                </a:lnTo>
                <a:lnTo>
                  <a:pt x="206587" y="72683"/>
                </a:lnTo>
                <a:lnTo>
                  <a:pt x="239093" y="94583"/>
                </a:lnTo>
                <a:lnTo>
                  <a:pt x="261050" y="127007"/>
                </a:lnTo>
                <a:lnTo>
                  <a:pt x="269112" y="166624"/>
                </a:lnTo>
                <a:lnTo>
                  <a:pt x="261050" y="206313"/>
                </a:lnTo>
                <a:lnTo>
                  <a:pt x="239093" y="238775"/>
                </a:lnTo>
                <a:lnTo>
                  <a:pt x="206587" y="260689"/>
                </a:lnTo>
                <a:lnTo>
                  <a:pt x="166877" y="268732"/>
                </a:lnTo>
                <a:lnTo>
                  <a:pt x="312899" y="268732"/>
                </a:lnTo>
                <a:lnTo>
                  <a:pt x="333755" y="166624"/>
                </a:lnTo>
                <a:lnTo>
                  <a:pt x="327771" y="122487"/>
                </a:lnTo>
                <a:lnTo>
                  <a:pt x="310896" y="82728"/>
                </a:lnTo>
                <a:lnTo>
                  <a:pt x="296886" y="64643"/>
                </a:lnTo>
                <a:close/>
              </a:path>
              <a:path w="334009" h="533400">
                <a:moveTo>
                  <a:pt x="166877" y="102108"/>
                </a:moveTo>
                <a:lnTo>
                  <a:pt x="141829" y="107223"/>
                </a:lnTo>
                <a:lnTo>
                  <a:pt x="121269" y="121126"/>
                </a:lnTo>
                <a:lnTo>
                  <a:pt x="107352" y="141648"/>
                </a:lnTo>
                <a:lnTo>
                  <a:pt x="102234" y="166624"/>
                </a:lnTo>
                <a:lnTo>
                  <a:pt x="107352" y="191672"/>
                </a:lnTo>
                <a:lnTo>
                  <a:pt x="121269" y="212232"/>
                </a:lnTo>
                <a:lnTo>
                  <a:pt x="141829" y="226149"/>
                </a:lnTo>
                <a:lnTo>
                  <a:pt x="166877" y="231267"/>
                </a:lnTo>
                <a:lnTo>
                  <a:pt x="191926" y="226149"/>
                </a:lnTo>
                <a:lnTo>
                  <a:pt x="212486" y="212232"/>
                </a:lnTo>
                <a:lnTo>
                  <a:pt x="226403" y="191672"/>
                </a:lnTo>
                <a:lnTo>
                  <a:pt x="231521" y="166624"/>
                </a:lnTo>
                <a:lnTo>
                  <a:pt x="226403" y="141648"/>
                </a:lnTo>
                <a:lnTo>
                  <a:pt x="212486" y="121126"/>
                </a:lnTo>
                <a:lnTo>
                  <a:pt x="191926" y="107223"/>
                </a:lnTo>
                <a:lnTo>
                  <a:pt x="166877" y="102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099292" y="3436620"/>
            <a:ext cx="1092835" cy="1062355"/>
          </a:xfrm>
          <a:custGeom>
            <a:avLst/>
            <a:gdLst/>
            <a:ahLst/>
            <a:cxnLst/>
            <a:rect l="l" t="t" r="r" b="b"/>
            <a:pathLst>
              <a:path w="1092834" h="1062354">
                <a:moveTo>
                  <a:pt x="0" y="1062227"/>
                </a:moveTo>
                <a:lnTo>
                  <a:pt x="1092707" y="1062227"/>
                </a:lnTo>
                <a:lnTo>
                  <a:pt x="1092707" y="0"/>
                </a:lnTo>
                <a:lnTo>
                  <a:pt x="0" y="0"/>
                </a:lnTo>
                <a:lnTo>
                  <a:pt x="0" y="106222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81244" y="3436620"/>
            <a:ext cx="4625340" cy="594360"/>
          </a:xfrm>
          <a:custGeom>
            <a:avLst/>
            <a:gdLst/>
            <a:ahLst/>
            <a:cxnLst/>
            <a:rect l="l" t="t" r="r" b="b"/>
            <a:pathLst>
              <a:path w="4625340" h="594360">
                <a:moveTo>
                  <a:pt x="4625339" y="0"/>
                </a:moveTo>
                <a:lnTo>
                  <a:pt x="297179" y="0"/>
                </a:lnTo>
                <a:lnTo>
                  <a:pt x="0" y="297179"/>
                </a:lnTo>
                <a:lnTo>
                  <a:pt x="297179" y="594359"/>
                </a:lnTo>
                <a:lnTo>
                  <a:pt x="4625339" y="594359"/>
                </a:lnTo>
                <a:lnTo>
                  <a:pt x="462533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06583" y="3436620"/>
            <a:ext cx="1092835" cy="1062355"/>
          </a:xfrm>
          <a:custGeom>
            <a:avLst/>
            <a:gdLst/>
            <a:ahLst/>
            <a:cxnLst/>
            <a:rect l="l" t="t" r="r" b="b"/>
            <a:pathLst>
              <a:path w="1092834" h="1062354">
                <a:moveTo>
                  <a:pt x="1092708" y="0"/>
                </a:moveTo>
                <a:lnTo>
                  <a:pt x="0" y="0"/>
                </a:lnTo>
                <a:lnTo>
                  <a:pt x="0" y="590803"/>
                </a:lnTo>
                <a:lnTo>
                  <a:pt x="1092708" y="1062227"/>
                </a:lnTo>
                <a:lnTo>
                  <a:pt x="109270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46764" y="3736847"/>
            <a:ext cx="398145" cy="500380"/>
          </a:xfrm>
          <a:custGeom>
            <a:avLst/>
            <a:gdLst/>
            <a:ahLst/>
            <a:cxnLst/>
            <a:rect l="l" t="t" r="r" b="b"/>
            <a:pathLst>
              <a:path w="398145" h="500379">
                <a:moveTo>
                  <a:pt x="84962" y="233299"/>
                </a:moveTo>
                <a:lnTo>
                  <a:pt x="66293" y="233299"/>
                </a:lnTo>
                <a:lnTo>
                  <a:pt x="27967" y="241147"/>
                </a:lnTo>
                <a:lnTo>
                  <a:pt x="8286" y="262556"/>
                </a:lnTo>
                <a:lnTo>
                  <a:pt x="1035" y="294324"/>
                </a:lnTo>
                <a:lnTo>
                  <a:pt x="0" y="333247"/>
                </a:lnTo>
                <a:lnTo>
                  <a:pt x="0" y="499871"/>
                </a:lnTo>
                <a:lnTo>
                  <a:pt x="397763" y="499871"/>
                </a:lnTo>
                <a:lnTo>
                  <a:pt x="397763" y="443610"/>
                </a:lnTo>
                <a:lnTo>
                  <a:pt x="187451" y="443610"/>
                </a:lnTo>
                <a:lnTo>
                  <a:pt x="84962" y="233299"/>
                </a:lnTo>
                <a:close/>
              </a:path>
              <a:path w="398145" h="500379">
                <a:moveTo>
                  <a:pt x="198881" y="199897"/>
                </a:moveTo>
                <a:lnTo>
                  <a:pt x="149097" y="249935"/>
                </a:lnTo>
                <a:lnTo>
                  <a:pt x="187451" y="443610"/>
                </a:lnTo>
                <a:lnTo>
                  <a:pt x="210311" y="443610"/>
                </a:lnTo>
                <a:lnTo>
                  <a:pt x="248538" y="249935"/>
                </a:lnTo>
                <a:lnTo>
                  <a:pt x="198881" y="199897"/>
                </a:lnTo>
                <a:close/>
              </a:path>
              <a:path w="398145" h="500379">
                <a:moveTo>
                  <a:pt x="331469" y="233299"/>
                </a:moveTo>
                <a:lnTo>
                  <a:pt x="312800" y="233299"/>
                </a:lnTo>
                <a:lnTo>
                  <a:pt x="210311" y="443610"/>
                </a:lnTo>
                <a:lnTo>
                  <a:pt x="397763" y="443610"/>
                </a:lnTo>
                <a:lnTo>
                  <a:pt x="397763" y="333247"/>
                </a:lnTo>
                <a:lnTo>
                  <a:pt x="396728" y="294324"/>
                </a:lnTo>
                <a:lnTo>
                  <a:pt x="389477" y="262556"/>
                </a:lnTo>
                <a:lnTo>
                  <a:pt x="369796" y="241147"/>
                </a:lnTo>
                <a:lnTo>
                  <a:pt x="331469" y="233299"/>
                </a:lnTo>
                <a:close/>
              </a:path>
              <a:path w="398145" h="500379">
                <a:moveTo>
                  <a:pt x="198881" y="0"/>
                </a:moveTo>
                <a:lnTo>
                  <a:pt x="160198" y="7866"/>
                </a:lnTo>
                <a:lnTo>
                  <a:pt x="128587" y="29305"/>
                </a:lnTo>
                <a:lnTo>
                  <a:pt x="107263" y="61079"/>
                </a:lnTo>
                <a:lnTo>
                  <a:pt x="99440" y="99949"/>
                </a:lnTo>
                <a:lnTo>
                  <a:pt x="107263" y="138872"/>
                </a:lnTo>
                <a:lnTo>
                  <a:pt x="128587" y="170640"/>
                </a:lnTo>
                <a:lnTo>
                  <a:pt x="160198" y="192049"/>
                </a:lnTo>
                <a:lnTo>
                  <a:pt x="198881" y="199897"/>
                </a:lnTo>
                <a:lnTo>
                  <a:pt x="237565" y="192049"/>
                </a:lnTo>
                <a:lnTo>
                  <a:pt x="269176" y="170640"/>
                </a:lnTo>
                <a:lnTo>
                  <a:pt x="290500" y="138872"/>
                </a:lnTo>
                <a:lnTo>
                  <a:pt x="298322" y="99949"/>
                </a:lnTo>
                <a:lnTo>
                  <a:pt x="290500" y="61079"/>
                </a:lnTo>
                <a:lnTo>
                  <a:pt x="269176" y="29305"/>
                </a:lnTo>
                <a:lnTo>
                  <a:pt x="237565" y="7866"/>
                </a:lnTo>
                <a:lnTo>
                  <a:pt x="198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099292" y="4594859"/>
            <a:ext cx="1092835" cy="1062355"/>
          </a:xfrm>
          <a:custGeom>
            <a:avLst/>
            <a:gdLst/>
            <a:ahLst/>
            <a:cxnLst/>
            <a:rect l="l" t="t" r="r" b="b"/>
            <a:pathLst>
              <a:path w="1092834" h="1062354">
                <a:moveTo>
                  <a:pt x="0" y="1062227"/>
                </a:moveTo>
                <a:lnTo>
                  <a:pt x="1092707" y="1062227"/>
                </a:lnTo>
                <a:lnTo>
                  <a:pt x="1092707" y="0"/>
                </a:lnTo>
                <a:lnTo>
                  <a:pt x="0" y="0"/>
                </a:lnTo>
                <a:lnTo>
                  <a:pt x="0" y="106222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1244" y="4126991"/>
            <a:ext cx="4625340" cy="593090"/>
          </a:xfrm>
          <a:custGeom>
            <a:avLst/>
            <a:gdLst/>
            <a:ahLst/>
            <a:cxnLst/>
            <a:rect l="l" t="t" r="r" b="b"/>
            <a:pathLst>
              <a:path w="4625340" h="593089">
                <a:moveTo>
                  <a:pt x="4625339" y="0"/>
                </a:moveTo>
                <a:lnTo>
                  <a:pt x="296417" y="0"/>
                </a:lnTo>
                <a:lnTo>
                  <a:pt x="0" y="296417"/>
                </a:lnTo>
                <a:lnTo>
                  <a:pt x="296417" y="592835"/>
                </a:lnTo>
                <a:lnTo>
                  <a:pt x="4625339" y="592835"/>
                </a:lnTo>
                <a:lnTo>
                  <a:pt x="462533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06583" y="4126991"/>
            <a:ext cx="1092835" cy="1533525"/>
          </a:xfrm>
          <a:custGeom>
            <a:avLst/>
            <a:gdLst/>
            <a:ahLst/>
            <a:cxnLst/>
            <a:rect l="l" t="t" r="r" b="b"/>
            <a:pathLst>
              <a:path w="1092834" h="1533525">
                <a:moveTo>
                  <a:pt x="0" y="0"/>
                </a:moveTo>
                <a:lnTo>
                  <a:pt x="0" y="594740"/>
                </a:lnTo>
                <a:lnTo>
                  <a:pt x="1092708" y="1533143"/>
                </a:lnTo>
                <a:lnTo>
                  <a:pt x="1092708" y="4712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79707" y="4893564"/>
            <a:ext cx="532130" cy="464820"/>
          </a:xfrm>
          <a:custGeom>
            <a:avLst/>
            <a:gdLst/>
            <a:ahLst/>
            <a:cxnLst/>
            <a:rect l="l" t="t" r="r" b="b"/>
            <a:pathLst>
              <a:path w="532129" h="464820">
                <a:moveTo>
                  <a:pt x="332359" y="398399"/>
                </a:moveTo>
                <a:lnTo>
                  <a:pt x="199517" y="398399"/>
                </a:lnTo>
                <a:lnTo>
                  <a:pt x="173741" y="403669"/>
                </a:lnTo>
                <a:lnTo>
                  <a:pt x="152574" y="417988"/>
                </a:lnTo>
                <a:lnTo>
                  <a:pt x="138241" y="439118"/>
                </a:lnTo>
                <a:lnTo>
                  <a:pt x="132969" y="464820"/>
                </a:lnTo>
                <a:lnTo>
                  <a:pt x="398907" y="464820"/>
                </a:lnTo>
                <a:lnTo>
                  <a:pt x="393634" y="439118"/>
                </a:lnTo>
                <a:lnTo>
                  <a:pt x="379301" y="417988"/>
                </a:lnTo>
                <a:lnTo>
                  <a:pt x="358134" y="403669"/>
                </a:lnTo>
                <a:lnTo>
                  <a:pt x="332359" y="398399"/>
                </a:lnTo>
                <a:close/>
              </a:path>
              <a:path w="532129" h="464820">
                <a:moveTo>
                  <a:pt x="402082" y="228219"/>
                </a:moveTo>
                <a:lnTo>
                  <a:pt x="129794" y="228219"/>
                </a:lnTo>
                <a:lnTo>
                  <a:pt x="150010" y="251918"/>
                </a:lnTo>
                <a:lnTo>
                  <a:pt x="174275" y="271319"/>
                </a:lnTo>
                <a:lnTo>
                  <a:pt x="202017" y="286029"/>
                </a:lnTo>
                <a:lnTo>
                  <a:pt x="232664" y="295656"/>
                </a:lnTo>
                <a:lnTo>
                  <a:pt x="232664" y="398399"/>
                </a:lnTo>
                <a:lnTo>
                  <a:pt x="299212" y="398399"/>
                </a:lnTo>
                <a:lnTo>
                  <a:pt x="299212" y="295656"/>
                </a:lnTo>
                <a:lnTo>
                  <a:pt x="329858" y="286029"/>
                </a:lnTo>
                <a:lnTo>
                  <a:pt x="357600" y="271319"/>
                </a:lnTo>
                <a:lnTo>
                  <a:pt x="381865" y="251918"/>
                </a:lnTo>
                <a:lnTo>
                  <a:pt x="402082" y="228219"/>
                </a:lnTo>
                <a:close/>
              </a:path>
              <a:path w="532129" h="464820">
                <a:moveTo>
                  <a:pt x="531876" y="66421"/>
                </a:moveTo>
                <a:lnTo>
                  <a:pt x="0" y="66421"/>
                </a:lnTo>
                <a:lnTo>
                  <a:pt x="0" y="132842"/>
                </a:lnTo>
                <a:lnTo>
                  <a:pt x="7844" y="171598"/>
                </a:lnTo>
                <a:lnTo>
                  <a:pt x="29225" y="203247"/>
                </a:lnTo>
                <a:lnTo>
                  <a:pt x="60918" y="224585"/>
                </a:lnTo>
                <a:lnTo>
                  <a:pt x="99695" y="232410"/>
                </a:lnTo>
                <a:lnTo>
                  <a:pt x="107487" y="232058"/>
                </a:lnTo>
                <a:lnTo>
                  <a:pt x="115173" y="231124"/>
                </a:lnTo>
                <a:lnTo>
                  <a:pt x="122644" y="229784"/>
                </a:lnTo>
                <a:lnTo>
                  <a:pt x="129794" y="228219"/>
                </a:lnTo>
                <a:lnTo>
                  <a:pt x="452951" y="228219"/>
                </a:lnTo>
                <a:lnTo>
                  <a:pt x="470957" y="224585"/>
                </a:lnTo>
                <a:lnTo>
                  <a:pt x="502650" y="203247"/>
                </a:lnTo>
                <a:lnTo>
                  <a:pt x="509546" y="193040"/>
                </a:lnTo>
                <a:lnTo>
                  <a:pt x="99695" y="193040"/>
                </a:lnTo>
                <a:lnTo>
                  <a:pt x="76251" y="188295"/>
                </a:lnTo>
                <a:lnTo>
                  <a:pt x="57118" y="175371"/>
                </a:lnTo>
                <a:lnTo>
                  <a:pt x="44223" y="156231"/>
                </a:lnTo>
                <a:lnTo>
                  <a:pt x="39497" y="132842"/>
                </a:lnTo>
                <a:lnTo>
                  <a:pt x="39497" y="99568"/>
                </a:lnTo>
                <a:lnTo>
                  <a:pt x="531876" y="99568"/>
                </a:lnTo>
                <a:lnTo>
                  <a:pt x="531876" y="66421"/>
                </a:lnTo>
                <a:close/>
              </a:path>
              <a:path w="532129" h="464820">
                <a:moveTo>
                  <a:pt x="452951" y="228219"/>
                </a:moveTo>
                <a:lnTo>
                  <a:pt x="402082" y="228219"/>
                </a:lnTo>
                <a:lnTo>
                  <a:pt x="409231" y="229784"/>
                </a:lnTo>
                <a:lnTo>
                  <a:pt x="416702" y="231124"/>
                </a:lnTo>
                <a:lnTo>
                  <a:pt x="424388" y="232058"/>
                </a:lnTo>
                <a:lnTo>
                  <a:pt x="432181" y="232410"/>
                </a:lnTo>
                <a:lnTo>
                  <a:pt x="452951" y="228219"/>
                </a:lnTo>
                <a:close/>
              </a:path>
              <a:path w="532129" h="464820">
                <a:moveTo>
                  <a:pt x="432181" y="99568"/>
                </a:moveTo>
                <a:lnTo>
                  <a:pt x="99695" y="99568"/>
                </a:lnTo>
                <a:lnTo>
                  <a:pt x="99695" y="132842"/>
                </a:lnTo>
                <a:lnTo>
                  <a:pt x="100447" y="148177"/>
                </a:lnTo>
                <a:lnTo>
                  <a:pt x="102568" y="163131"/>
                </a:lnTo>
                <a:lnTo>
                  <a:pt x="105856" y="177704"/>
                </a:lnTo>
                <a:lnTo>
                  <a:pt x="110109" y="191897"/>
                </a:lnTo>
                <a:lnTo>
                  <a:pt x="107061" y="193040"/>
                </a:lnTo>
                <a:lnTo>
                  <a:pt x="424815" y="193040"/>
                </a:lnTo>
                <a:lnTo>
                  <a:pt x="421767" y="191897"/>
                </a:lnTo>
                <a:lnTo>
                  <a:pt x="426019" y="177704"/>
                </a:lnTo>
                <a:lnTo>
                  <a:pt x="429307" y="163131"/>
                </a:lnTo>
                <a:lnTo>
                  <a:pt x="431428" y="148177"/>
                </a:lnTo>
                <a:lnTo>
                  <a:pt x="432181" y="132842"/>
                </a:lnTo>
                <a:lnTo>
                  <a:pt x="432181" y="99568"/>
                </a:lnTo>
                <a:close/>
              </a:path>
              <a:path w="532129" h="464820">
                <a:moveTo>
                  <a:pt x="531876" y="99568"/>
                </a:moveTo>
                <a:lnTo>
                  <a:pt x="492378" y="99568"/>
                </a:lnTo>
                <a:lnTo>
                  <a:pt x="492378" y="132842"/>
                </a:lnTo>
                <a:lnTo>
                  <a:pt x="487652" y="156231"/>
                </a:lnTo>
                <a:lnTo>
                  <a:pt x="474757" y="175371"/>
                </a:lnTo>
                <a:lnTo>
                  <a:pt x="455624" y="188295"/>
                </a:lnTo>
                <a:lnTo>
                  <a:pt x="432181" y="193040"/>
                </a:lnTo>
                <a:lnTo>
                  <a:pt x="509546" y="193040"/>
                </a:lnTo>
                <a:lnTo>
                  <a:pt x="524031" y="171598"/>
                </a:lnTo>
                <a:lnTo>
                  <a:pt x="531876" y="132842"/>
                </a:lnTo>
                <a:lnTo>
                  <a:pt x="531876" y="99568"/>
                </a:lnTo>
                <a:close/>
              </a:path>
              <a:path w="532129" h="464820">
                <a:moveTo>
                  <a:pt x="432181" y="0"/>
                </a:moveTo>
                <a:lnTo>
                  <a:pt x="99695" y="0"/>
                </a:lnTo>
                <a:lnTo>
                  <a:pt x="99695" y="66421"/>
                </a:lnTo>
                <a:lnTo>
                  <a:pt x="432181" y="66421"/>
                </a:lnTo>
                <a:lnTo>
                  <a:pt x="432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05627" y="2226817"/>
            <a:ext cx="1452245" cy="2377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z="1800" b="0" spc="-5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Calibri Light"/>
              </a:rPr>
              <a:t>1</a:t>
            </a:r>
            <a:r>
              <a:rPr lang="en-US" sz="1800" b="0" spc="-5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Calibri Light"/>
              </a:rPr>
              <a:t>  </a:t>
            </a:r>
            <a:r>
              <a:rPr sz="18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PMingLiU"/>
              </a:rPr>
              <a:t>问题介绍</a:t>
            </a:r>
            <a:endParaRPr sz="1800" dirty="0">
              <a:latin typeface="Times New Roman" pitchFamily="18" charset="0"/>
              <a:ea typeface="宋体" pitchFamily="2" charset="-122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Times New Roman" pitchFamily="18" charset="0"/>
              <a:ea typeface="宋体" pitchFamily="2" charset="-122"/>
              <a:cs typeface="Times New Roman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Font typeface="Calibri Light"/>
              <a:buAutoNum type="arabicPlain" startAt="2"/>
              <a:tabLst>
                <a:tab pos="29654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PMingLiU"/>
              </a:rPr>
              <a:t>数据描述</a:t>
            </a:r>
            <a:endParaRPr sz="1800" dirty="0">
              <a:latin typeface="Times New Roman" pitchFamily="18" charset="0"/>
              <a:ea typeface="宋体" pitchFamily="2" charset="-122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alibri Light"/>
              <a:buAutoNum type="arabicPlain" startAt="2"/>
            </a:pPr>
            <a:endParaRPr sz="2750" dirty="0">
              <a:latin typeface="Times New Roman" pitchFamily="18" charset="0"/>
              <a:ea typeface="宋体" pitchFamily="2" charset="-122"/>
              <a:cs typeface="Times New Roman"/>
            </a:endParaRPr>
          </a:p>
          <a:p>
            <a:pPr marL="295910" indent="-283210">
              <a:lnSpc>
                <a:spcPct val="100000"/>
              </a:lnSpc>
              <a:buFont typeface="Calibri Light"/>
              <a:buAutoNum type="arabicPlain" startAt="2"/>
              <a:tabLst>
                <a:tab pos="296545" algn="l"/>
              </a:tabLst>
            </a:pPr>
            <a:r>
              <a:rPr sz="18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PMingLiU"/>
              </a:rPr>
              <a:t>模型分析</a:t>
            </a:r>
            <a:endParaRPr sz="1800" dirty="0">
              <a:latin typeface="Times New Roman" pitchFamily="18" charset="0"/>
              <a:ea typeface="宋体" pitchFamily="2" charset="-122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alibri Light"/>
              <a:buAutoNum type="arabicPlain" startAt="2"/>
            </a:pPr>
            <a:endParaRPr sz="2750" dirty="0">
              <a:latin typeface="Times New Roman" pitchFamily="18" charset="0"/>
              <a:ea typeface="宋体" pitchFamily="2" charset="-122"/>
              <a:cs typeface="Times New Roman"/>
            </a:endParaRPr>
          </a:p>
          <a:p>
            <a:pPr marL="295910" indent="-283210">
              <a:lnSpc>
                <a:spcPct val="100000"/>
              </a:lnSpc>
              <a:buFont typeface="Calibri Light"/>
              <a:buAutoNum type="arabicPlain" startAt="2"/>
              <a:tabLst>
                <a:tab pos="296545" algn="l"/>
              </a:tabLst>
            </a:pPr>
            <a:r>
              <a:rPr sz="18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PMingLiU"/>
              </a:rPr>
              <a:t>结论与</a:t>
            </a:r>
            <a:r>
              <a:rPr sz="1800" dirty="0">
                <a:solidFill>
                  <a:srgbClr val="FFFFFF"/>
                </a:solidFill>
                <a:latin typeface="PMingLiU"/>
                <a:cs typeface="PMingLiU"/>
              </a:rPr>
              <a:t>讨论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1252" y="6123430"/>
            <a:ext cx="644652" cy="6446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13231" y="6260591"/>
            <a:ext cx="180149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PMingLiU"/>
                <a:cs typeface="PMingLiU"/>
              </a:rPr>
              <a:t>狗熊会精品案例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7332" y="1000108"/>
            <a:ext cx="10243642" cy="603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tabLst>
                <a:tab pos="299720" algn="l"/>
              </a:tabLst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投诉用词最多的数据展示：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tabLst>
                <a:tab pos="299720" algn="l"/>
              </a:tabLst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1.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PMingLiU" panose="02020500000000000000" charset="-120"/>
              </a:rPr>
              <a:t>属于水务公司，有144个，如下所示：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PMingLiU" panose="02020500000000000000" charset="-120"/>
            </a:endParaRPr>
          </a:p>
          <a:p>
            <a:r>
              <a:rPr lang="en-US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该处 居住在 之前 碧 水表 也无法 男性 欠费 余额 欠缴 宝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室 房主 所要 垫付 对此事 叫 号 索要 自称是 显示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4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中午 抄 无权 水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截止 凭证 持 酒店 泽 水费 入 元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8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上网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依旧 确定 工作人员 敏 即在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皓月大路 存入 收款 鑫 走 栋 长 钱款 气愤 银行 因此 处在 以及 立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账户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2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表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等待 员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发现 拆除 处于 欠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2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好 停水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宿舍 拿到 普阳街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联系方式 位于 根据 内存 公司 石 员工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5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支付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湖 立即 状态 针 自称为</a:t>
            </a: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任何 建 贺 交汇 丽 上门 走后 通知单</a:t>
            </a:r>
            <a:r>
              <a:rPr lang="en-US" sz="2400" dirty="0">
                <a:latin typeface="Times New Roman" pitchFamily="18" charset="0"/>
                <a:ea typeface="宋体" pitchFamily="2" charset="-122"/>
              </a:rPr>
              <a:t>5 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粮油 之后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2.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词汇显示事件比较复杂，而且投诉人较激动气愤，且上一次投诉或维修并没有解决问题。因此判断这些异常点代表事件复杂，投诉人激动，问题没有得到很好的解决。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299085" indent="-286385">
              <a:lnSpc>
                <a:spcPct val="100000"/>
              </a:lnSpc>
              <a:tabLst>
                <a:tab pos="299720" algn="l"/>
              </a:tabLst>
            </a:pPr>
            <a:endParaRPr lang="zh-CN" altLang="en-US" sz="2000" dirty="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6066" y="928670"/>
            <a:ext cx="38785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各单位收集到投诉信息分词后总词</a:t>
            </a:r>
            <a:r>
              <a:rPr sz="1600" spc="0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数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箱线图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0358" y="2459481"/>
            <a:ext cx="4198620" cy="193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各个部门受理的投诉用词数差异不大；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sz="1800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房地的中位数偏高，但异常值很少且低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sz="1800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lang="zh-CN" sz="1800" dirty="0">
                <a:latin typeface="PMingLiU" panose="02020500000000000000" charset="-120"/>
                <a:cs typeface="PMingLiU" panose="02020500000000000000" charset="-120"/>
              </a:rPr>
              <a:t>而市供暖公司的投诉的用次数波动最小</a:t>
            </a: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endParaRPr lang="zh-CN" sz="1800" dirty="0">
              <a:latin typeface="PMingLiU" panose="02020500000000000000" charset="-120"/>
              <a:cs typeface="PMingLiU" panose="02020500000000000000" charset="-120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720" algn="l"/>
              </a:tabLst>
            </a:pPr>
            <a:r>
              <a:rPr lang="zh-CN" sz="1800" dirty="0">
                <a:latin typeface="PMingLiU" panose="02020500000000000000" charset="-120"/>
                <a:cs typeface="PMingLiU" panose="02020500000000000000" charset="-120"/>
              </a:rPr>
              <a:t>水务、运输、供电的异常值特别突出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pic>
        <p:nvPicPr>
          <p:cNvPr id="13" name="图片 12" descr="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0" y="1428736"/>
            <a:ext cx="5929354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3475" y="5646216"/>
            <a:ext cx="103886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市供热集团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5088" y="926591"/>
            <a:ext cx="4739640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71713" y="5659323"/>
            <a:ext cx="124206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市水务管理局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0276" y="777240"/>
            <a:ext cx="4130040" cy="474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10" name="object 10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506" y="6051417"/>
            <a:ext cx="4096385" cy="7264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关键词：度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室温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室内温度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单元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狗熊会精品案例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42378" y="6051417"/>
            <a:ext cx="3878579" cy="2744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关键词：楼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水表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抄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水压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自</a:t>
            </a:r>
            <a:r>
              <a:rPr sz="1600" spc="0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来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水管理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260" y="1272540"/>
            <a:ext cx="4712208" cy="425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8835" y="1214627"/>
            <a:ext cx="4885944" cy="4273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8394" y="5659323"/>
            <a:ext cx="3268979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679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市房地集团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关键词：房屋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室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家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维修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物业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529321" y="5659323"/>
            <a:ext cx="3065780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3030" algn="ctr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市运输管理局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关键词：管理局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元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打车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车辆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2364" y="5634329"/>
            <a:ext cx="103886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市公交集团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618488"/>
            <a:ext cx="4334256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4270" y="5634329"/>
            <a:ext cx="103886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市供电公司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34171" y="1452372"/>
            <a:ext cx="3957828" cy="393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0348" y="5634329"/>
            <a:ext cx="103886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市燃气集团</a:t>
            </a:r>
            <a:endParaRPr sz="16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1188" y="1490472"/>
            <a:ext cx="4421123" cy="3957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描述性分析</a:t>
            </a:r>
          </a:p>
        </p:txBody>
      </p:sp>
      <p:sp>
        <p:nvSpPr>
          <p:cNvPr id="12" name="object 12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0707" y="6050807"/>
            <a:ext cx="3268979" cy="7270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关键词：出行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下车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时间长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等候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  <a:p>
            <a:pPr marL="81915">
              <a:lnSpc>
                <a:spcPct val="100000"/>
              </a:lnSpc>
              <a:spcBef>
                <a:spcPts val="1225"/>
              </a:spcBef>
            </a:pPr>
            <a:r>
              <a:rPr sz="1800" dirty="0">
                <a:latin typeface="PMingLiU" panose="02020500000000000000" charset="-120"/>
                <a:cs typeface="PMingLiU" panose="02020500000000000000" charset="-120"/>
              </a:rPr>
              <a:t>狗熊会精品案例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31155" y="6050807"/>
            <a:ext cx="2863215" cy="27443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关键词：栋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小区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管道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安装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72576" y="6050807"/>
            <a:ext cx="3268979" cy="6362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关键词：栋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家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物业</a:t>
            </a:r>
            <a:r>
              <a:rPr lang="zh-CN" altLang="en-US"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PMingLiU" panose="02020500000000000000" charset="-120"/>
                <a:cs typeface="PMingLiU" panose="02020500000000000000" charset="-120"/>
              </a:rPr>
              <a:t>工作人员</a:t>
            </a:r>
            <a:endParaRPr sz="1600" dirty="0">
              <a:latin typeface="PMingLiU" panose="02020500000000000000" charset="-120"/>
              <a:cs typeface="PMingLiU" panose="02020500000000000000" charset="-120"/>
            </a:endParaRPr>
          </a:p>
          <a:p>
            <a:pPr marR="65405" algn="r">
              <a:lnSpc>
                <a:spcPct val="100000"/>
              </a:lnSpc>
              <a:spcBef>
                <a:spcPts val="1260"/>
              </a:spcBef>
            </a:pPr>
            <a:fld id="{81D60167-4931-47E6-BA6A-407CBD079E47}" type="slidenum">
              <a:rPr sz="1200" b="1" dirty="0">
                <a:solidFill>
                  <a:srgbClr val="404040"/>
                </a:solidFill>
                <a:latin typeface="Calibri" panose="020F0502020204030204"/>
                <a:cs typeface="Calibri" panose="020F0502020204030204"/>
              </a:rPr>
              <a:pPr marR="65405" algn="r">
                <a:lnSpc>
                  <a:spcPct val="100000"/>
                </a:lnSpc>
                <a:spcBef>
                  <a:spcPts val="1260"/>
                </a:spcBef>
              </a:pPr>
              <a:t>24</a:t>
            </a:fld>
            <a:endParaRPr sz="1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6385559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638" y="6498844"/>
            <a:ext cx="186880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404040"/>
                </a:solidFill>
                <a:latin typeface="Lao UI"/>
                <a:cs typeface="Lao UI"/>
              </a:rPr>
              <a:t>COMPANG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7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68570" y="4609592"/>
            <a:ext cx="205549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PMingLiU"/>
                <a:cs typeface="PMingLiU"/>
              </a:rPr>
              <a:t>模型分析</a:t>
            </a:r>
            <a:endParaRPr sz="4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114" y="4543805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7114" y="5337809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0347" y="2377439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255" y="2403348"/>
            <a:ext cx="1652016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0347" y="3364991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6255" y="3390900"/>
            <a:ext cx="1652016" cy="470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0347" y="1391411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6255" y="1417319"/>
            <a:ext cx="1652016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1447" y="1391411"/>
            <a:ext cx="577596" cy="255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7355" y="1417319"/>
            <a:ext cx="471170" cy="2444750"/>
          </a:xfrm>
          <a:custGeom>
            <a:avLst/>
            <a:gdLst/>
            <a:ahLst/>
            <a:cxnLst/>
            <a:rect l="l" t="t" r="r" b="b"/>
            <a:pathLst>
              <a:path w="471170" h="2444750">
                <a:moveTo>
                  <a:pt x="0" y="2444496"/>
                </a:moveTo>
                <a:lnTo>
                  <a:pt x="470916" y="2444496"/>
                </a:lnTo>
                <a:lnTo>
                  <a:pt x="470916" y="0"/>
                </a:lnTo>
                <a:lnTo>
                  <a:pt x="0" y="0"/>
                </a:lnTo>
                <a:lnTo>
                  <a:pt x="0" y="2444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探索性</a:t>
            </a:r>
            <a:r>
              <a:rPr spc="-5" dirty="0" err="1"/>
              <a:t>分析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26</a:t>
            </a:fld>
            <a:endParaRPr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628BAE-C9DB-429B-9979-4FD27CE7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1323663"/>
            <a:ext cx="9709848" cy="17078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2C19FA-C319-4EE6-B072-C8C11463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3" y="3026948"/>
            <a:ext cx="9686731" cy="11226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121BAA-3005-4963-B678-A06F8650A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46" y="4124549"/>
            <a:ext cx="9709848" cy="15335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D780F99-FE3D-4FEA-BECF-A582D303A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5842471"/>
            <a:ext cx="2448272" cy="3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8008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5" dirty="0"/>
              <a:t>贝叶斯公式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27</a:t>
            </a:fld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F00C78-A6E8-4567-AA9B-B05EB704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4867"/>
            <a:ext cx="8200000" cy="11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5C3996-3B3A-4B02-B51A-435BAD20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4149080"/>
            <a:ext cx="5562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7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93192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文本分类：监督机器学习</a:t>
            </a:r>
          </a:p>
        </p:txBody>
      </p:sp>
      <p:sp>
        <p:nvSpPr>
          <p:cNvPr id="6" name="object 6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5948" y="2226309"/>
            <a:ext cx="18605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D2D2D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7140067" y="2302509"/>
                <a:ext cx="4544060" cy="182357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800" dirty="0">
                    <a:latin typeface="PMingLiU"/>
                    <a:cs typeface="PMingLiU"/>
                  </a:rPr>
                  <a:t>一堆文档</a:t>
                </a:r>
              </a:p>
              <a:p>
                <a:pPr marL="12700">
                  <a:lnSpc>
                    <a:spcPct val="100000"/>
                  </a:lnSpc>
                  <a:spcBef>
                    <a:spcPts val="1355"/>
                  </a:spcBef>
                </a:pPr>
                <a:r>
                  <a:rPr sz="1800" dirty="0">
                    <a:latin typeface="PMingLiU"/>
                    <a:cs typeface="PMingLiU"/>
                  </a:rPr>
                  <a:t>一组类别标签</a:t>
                </a:r>
              </a:p>
              <a:p>
                <a:pPr marL="12700">
                  <a:lnSpc>
                    <a:spcPct val="100000"/>
                  </a:lnSpc>
                  <a:spcBef>
                    <a:spcPts val="1280"/>
                  </a:spcBef>
                </a:pPr>
                <a:r>
                  <a:rPr sz="1800" dirty="0">
                    <a:latin typeface="PMingLiU"/>
                    <a:cs typeface="PMingLiU"/>
                  </a:rPr>
                  <a:t>一个由</a:t>
                </a:r>
                <a:r>
                  <a:rPr sz="1800" spc="290" dirty="0">
                    <a:latin typeface="PMingLiU"/>
                    <a:cs typeface="PMingLiU"/>
                  </a:rPr>
                  <a:t> 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m</a:t>
                </a:r>
                <a:r>
                  <a:rPr sz="2400" spc="-18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1800" dirty="0" err="1">
                    <a:latin typeface="PMingLiU"/>
                    <a:cs typeface="PMingLiU"/>
                  </a:rPr>
                  <a:t>个已人工</a:t>
                </a:r>
                <a:r>
                  <a:rPr lang="zh-CN" altLang="en-US" sz="1800" dirty="0">
                    <a:latin typeface="PMingLiU"/>
                    <a:cs typeface="PMingLiU"/>
                  </a:rPr>
                  <a:t>分类过</a:t>
                </a:r>
                <a:r>
                  <a:rPr sz="1800" dirty="0" err="1">
                    <a:latin typeface="PMingLiU"/>
                    <a:cs typeface="PMingLiU"/>
                  </a:rPr>
                  <a:t>的文档构成的训练集</a:t>
                </a:r>
                <a:r>
                  <a:rPr lang="zh-CN" altLang="en-US" sz="1800" dirty="0">
                    <a:latin typeface="PMingLiU"/>
                    <a:cs typeface="PMingLiU"/>
                  </a:rPr>
                  <a:t>，其中</a:t>
                </a:r>
                <a:r>
                  <a:rPr lang="zh-CN" altLang="en-US" dirty="0"/>
                  <a:t>每个训练样本用一个属性向量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:endParaRPr sz="1800" dirty="0">
                  <a:latin typeface="PMingLiU"/>
                  <a:cs typeface="PMingLiU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67" y="2302509"/>
                <a:ext cx="4544060" cy="1823576"/>
              </a:xfrm>
              <a:prstGeom prst="rect">
                <a:avLst/>
              </a:prstGeom>
              <a:blipFill>
                <a:blip r:embed="rId3"/>
                <a:stretch>
                  <a:fillRect l="-2815" t="-4013" r="-2815" b="-6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5949441" y="2327147"/>
            <a:ext cx="998219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输入：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978" y="4597654"/>
            <a:ext cx="998219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输出：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0476" y="4488179"/>
            <a:ext cx="358521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3790" algn="l"/>
              </a:tabLst>
            </a:pPr>
            <a:r>
              <a:rPr sz="1800" spc="-5" dirty="0">
                <a:latin typeface="PMingLiU"/>
                <a:cs typeface="PMingLiU"/>
              </a:rPr>
              <a:t>一个训练好的分类</a:t>
            </a:r>
            <a:r>
              <a:rPr sz="1800" dirty="0">
                <a:latin typeface="PMingLiU"/>
                <a:cs typeface="PMingLiU"/>
              </a:rPr>
              <a:t>器	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𝛾</a:t>
            </a:r>
            <a:r>
              <a:rPr sz="2400" spc="-5" dirty="0">
                <a:solidFill>
                  <a:srgbClr val="FF0000"/>
                </a:solidFill>
                <a:latin typeface="PMingLiU"/>
                <a:cs typeface="PMingLiU"/>
              </a:rPr>
              <a:t>：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10645" y="4488179"/>
            <a:ext cx="64262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𝑐 𝜖</a:t>
            </a:r>
            <a:r>
              <a:rPr sz="2400" spc="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𝐶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94888" y="4233671"/>
            <a:ext cx="1138427" cy="1138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327" y="2763011"/>
            <a:ext cx="1845945" cy="666115"/>
          </a:xfrm>
          <a:custGeom>
            <a:avLst/>
            <a:gdLst/>
            <a:ahLst/>
            <a:cxnLst/>
            <a:rect l="l" t="t" r="r" b="b"/>
            <a:pathLst>
              <a:path w="1845945" h="666114">
                <a:moveTo>
                  <a:pt x="134581" y="0"/>
                </a:moveTo>
                <a:lnTo>
                  <a:pt x="95808" y="6096"/>
                </a:lnTo>
                <a:lnTo>
                  <a:pt x="60134" y="23240"/>
                </a:lnTo>
                <a:lnTo>
                  <a:pt x="31203" y="49529"/>
                </a:lnTo>
                <a:lnTo>
                  <a:pt x="10769" y="83185"/>
                </a:lnTo>
                <a:lnTo>
                  <a:pt x="609" y="122554"/>
                </a:lnTo>
                <a:lnTo>
                  <a:pt x="0" y="135509"/>
                </a:lnTo>
                <a:lnTo>
                  <a:pt x="0" y="530478"/>
                </a:lnTo>
                <a:lnTo>
                  <a:pt x="6032" y="570102"/>
                </a:lnTo>
                <a:lnTo>
                  <a:pt x="23266" y="605916"/>
                </a:lnTo>
                <a:lnTo>
                  <a:pt x="49568" y="634746"/>
                </a:lnTo>
                <a:lnTo>
                  <a:pt x="83146" y="655192"/>
                </a:lnTo>
                <a:lnTo>
                  <a:pt x="122554" y="665352"/>
                </a:lnTo>
                <a:lnTo>
                  <a:pt x="134581" y="665988"/>
                </a:lnTo>
                <a:lnTo>
                  <a:pt x="135191" y="653288"/>
                </a:lnTo>
                <a:lnTo>
                  <a:pt x="123837" y="652779"/>
                </a:lnTo>
                <a:lnTo>
                  <a:pt x="111518" y="650748"/>
                </a:lnTo>
                <a:lnTo>
                  <a:pt x="67233" y="632205"/>
                </a:lnTo>
                <a:lnTo>
                  <a:pt x="33794" y="598804"/>
                </a:lnTo>
                <a:lnTo>
                  <a:pt x="15189" y="554482"/>
                </a:lnTo>
                <a:lnTo>
                  <a:pt x="12712" y="530478"/>
                </a:lnTo>
                <a:lnTo>
                  <a:pt x="12712" y="135509"/>
                </a:lnTo>
                <a:lnTo>
                  <a:pt x="22453" y="88137"/>
                </a:lnTo>
                <a:lnTo>
                  <a:pt x="48983" y="49022"/>
                </a:lnTo>
                <a:lnTo>
                  <a:pt x="88163" y="22478"/>
                </a:lnTo>
                <a:lnTo>
                  <a:pt x="135191" y="12700"/>
                </a:lnTo>
                <a:lnTo>
                  <a:pt x="134581" y="0"/>
                </a:lnTo>
                <a:close/>
              </a:path>
              <a:path w="1845945" h="666114">
                <a:moveTo>
                  <a:pt x="135788" y="25400"/>
                </a:moveTo>
                <a:lnTo>
                  <a:pt x="93179" y="34162"/>
                </a:lnTo>
                <a:lnTo>
                  <a:pt x="57975" y="57912"/>
                </a:lnTo>
                <a:lnTo>
                  <a:pt x="34137" y="93217"/>
                </a:lnTo>
                <a:lnTo>
                  <a:pt x="25429" y="135509"/>
                </a:lnTo>
                <a:lnTo>
                  <a:pt x="25429" y="530478"/>
                </a:lnTo>
                <a:lnTo>
                  <a:pt x="25920" y="541020"/>
                </a:lnTo>
                <a:lnTo>
                  <a:pt x="38836" y="582549"/>
                </a:lnTo>
                <a:lnTo>
                  <a:pt x="65798" y="615188"/>
                </a:lnTo>
                <a:lnTo>
                  <a:pt x="103378" y="635635"/>
                </a:lnTo>
                <a:lnTo>
                  <a:pt x="135788" y="640588"/>
                </a:lnTo>
                <a:lnTo>
                  <a:pt x="137007" y="615188"/>
                </a:lnTo>
                <a:lnTo>
                  <a:pt x="127673" y="614807"/>
                </a:lnTo>
                <a:lnTo>
                  <a:pt x="119126" y="613410"/>
                </a:lnTo>
                <a:lnTo>
                  <a:pt x="82029" y="595629"/>
                </a:lnTo>
                <a:lnTo>
                  <a:pt x="57505" y="562863"/>
                </a:lnTo>
                <a:lnTo>
                  <a:pt x="50854" y="135509"/>
                </a:lnTo>
                <a:lnTo>
                  <a:pt x="51231" y="127635"/>
                </a:lnTo>
                <a:lnTo>
                  <a:pt x="65506" y="88518"/>
                </a:lnTo>
                <a:lnTo>
                  <a:pt x="95669" y="61213"/>
                </a:lnTo>
                <a:lnTo>
                  <a:pt x="137007" y="50800"/>
                </a:lnTo>
                <a:lnTo>
                  <a:pt x="135788" y="25400"/>
                </a:lnTo>
                <a:close/>
              </a:path>
              <a:path w="1845945" h="666114">
                <a:moveTo>
                  <a:pt x="137604" y="63500"/>
                </a:moveTo>
                <a:lnTo>
                  <a:pt x="95643" y="75946"/>
                </a:lnTo>
                <a:lnTo>
                  <a:pt x="69176" y="108203"/>
                </a:lnTo>
                <a:lnTo>
                  <a:pt x="63571" y="135509"/>
                </a:lnTo>
                <a:lnTo>
                  <a:pt x="63571" y="530478"/>
                </a:lnTo>
                <a:lnTo>
                  <a:pt x="75933" y="570229"/>
                </a:lnTo>
                <a:lnTo>
                  <a:pt x="108242" y="596773"/>
                </a:lnTo>
                <a:lnTo>
                  <a:pt x="137604" y="602488"/>
                </a:lnTo>
                <a:lnTo>
                  <a:pt x="138214" y="589788"/>
                </a:lnTo>
                <a:lnTo>
                  <a:pt x="130238" y="589407"/>
                </a:lnTo>
                <a:lnTo>
                  <a:pt x="124193" y="588517"/>
                </a:lnTo>
                <a:lnTo>
                  <a:pt x="89928" y="567689"/>
                </a:lnTo>
                <a:lnTo>
                  <a:pt x="76282" y="530478"/>
                </a:lnTo>
                <a:lnTo>
                  <a:pt x="76282" y="135509"/>
                </a:lnTo>
                <a:lnTo>
                  <a:pt x="89954" y="98298"/>
                </a:lnTo>
                <a:lnTo>
                  <a:pt x="124193" y="77470"/>
                </a:lnTo>
                <a:lnTo>
                  <a:pt x="138214" y="76200"/>
                </a:lnTo>
                <a:lnTo>
                  <a:pt x="137604" y="63500"/>
                </a:lnTo>
                <a:close/>
              </a:path>
              <a:path w="1845945" h="666114">
                <a:moveTo>
                  <a:pt x="1710944" y="0"/>
                </a:moveTo>
                <a:lnTo>
                  <a:pt x="1710309" y="12700"/>
                </a:lnTo>
                <a:lnTo>
                  <a:pt x="1721865" y="13208"/>
                </a:lnTo>
                <a:lnTo>
                  <a:pt x="1734058" y="15239"/>
                </a:lnTo>
                <a:lnTo>
                  <a:pt x="1778380" y="33909"/>
                </a:lnTo>
                <a:lnTo>
                  <a:pt x="1811782" y="67183"/>
                </a:lnTo>
                <a:lnTo>
                  <a:pt x="1830324" y="111505"/>
                </a:lnTo>
                <a:lnTo>
                  <a:pt x="1832853" y="530478"/>
                </a:lnTo>
                <a:lnTo>
                  <a:pt x="1832355" y="542289"/>
                </a:lnTo>
                <a:lnTo>
                  <a:pt x="1817877" y="588645"/>
                </a:lnTo>
                <a:lnTo>
                  <a:pt x="1787778" y="625093"/>
                </a:lnTo>
                <a:lnTo>
                  <a:pt x="1745869" y="647826"/>
                </a:lnTo>
                <a:lnTo>
                  <a:pt x="1710309" y="653288"/>
                </a:lnTo>
                <a:lnTo>
                  <a:pt x="1710944" y="665988"/>
                </a:lnTo>
                <a:lnTo>
                  <a:pt x="1749678" y="659891"/>
                </a:lnTo>
                <a:lnTo>
                  <a:pt x="1785492" y="642747"/>
                </a:lnTo>
                <a:lnTo>
                  <a:pt x="1814449" y="616330"/>
                </a:lnTo>
                <a:lnTo>
                  <a:pt x="1834769" y="582929"/>
                </a:lnTo>
                <a:lnTo>
                  <a:pt x="1844928" y="543560"/>
                </a:lnTo>
                <a:lnTo>
                  <a:pt x="1845564" y="530478"/>
                </a:lnTo>
                <a:lnTo>
                  <a:pt x="1845564" y="135509"/>
                </a:lnTo>
                <a:lnTo>
                  <a:pt x="1839467" y="95758"/>
                </a:lnTo>
                <a:lnTo>
                  <a:pt x="1822323" y="60071"/>
                </a:lnTo>
                <a:lnTo>
                  <a:pt x="1795907" y="31114"/>
                </a:lnTo>
                <a:lnTo>
                  <a:pt x="1762505" y="10795"/>
                </a:lnTo>
                <a:lnTo>
                  <a:pt x="1723136" y="635"/>
                </a:lnTo>
                <a:lnTo>
                  <a:pt x="1710944" y="0"/>
                </a:lnTo>
                <a:close/>
              </a:path>
              <a:path w="1845945" h="666114">
                <a:moveTo>
                  <a:pt x="1709801" y="25400"/>
                </a:moveTo>
                <a:lnTo>
                  <a:pt x="1708530" y="50800"/>
                </a:lnTo>
                <a:lnTo>
                  <a:pt x="1717928" y="51180"/>
                </a:lnTo>
                <a:lnTo>
                  <a:pt x="1726438" y="52577"/>
                </a:lnTo>
                <a:lnTo>
                  <a:pt x="1763522" y="70358"/>
                </a:lnTo>
                <a:lnTo>
                  <a:pt x="1788080" y="103377"/>
                </a:lnTo>
                <a:lnTo>
                  <a:pt x="1794715" y="530478"/>
                </a:lnTo>
                <a:lnTo>
                  <a:pt x="1794383" y="538352"/>
                </a:lnTo>
                <a:lnTo>
                  <a:pt x="1780159" y="577468"/>
                </a:lnTo>
                <a:lnTo>
                  <a:pt x="1749933" y="604774"/>
                </a:lnTo>
                <a:lnTo>
                  <a:pt x="1708530" y="615188"/>
                </a:lnTo>
                <a:lnTo>
                  <a:pt x="1709801" y="640588"/>
                </a:lnTo>
                <a:lnTo>
                  <a:pt x="1752473" y="631825"/>
                </a:lnTo>
                <a:lnTo>
                  <a:pt x="1787652" y="608076"/>
                </a:lnTo>
                <a:lnTo>
                  <a:pt x="1811401" y="572897"/>
                </a:lnTo>
                <a:lnTo>
                  <a:pt x="1820135" y="530478"/>
                </a:lnTo>
                <a:lnTo>
                  <a:pt x="1820134" y="135509"/>
                </a:lnTo>
                <a:lnTo>
                  <a:pt x="1811401" y="93217"/>
                </a:lnTo>
                <a:lnTo>
                  <a:pt x="1787652" y="57912"/>
                </a:lnTo>
                <a:lnTo>
                  <a:pt x="1752473" y="34162"/>
                </a:lnTo>
                <a:lnTo>
                  <a:pt x="1720596" y="25908"/>
                </a:lnTo>
                <a:lnTo>
                  <a:pt x="1709801" y="25400"/>
                </a:lnTo>
                <a:close/>
              </a:path>
              <a:path w="1845945" h="666114">
                <a:moveTo>
                  <a:pt x="1708023" y="63500"/>
                </a:moveTo>
                <a:lnTo>
                  <a:pt x="1707388" y="76200"/>
                </a:lnTo>
                <a:lnTo>
                  <a:pt x="1715389" y="76580"/>
                </a:lnTo>
                <a:lnTo>
                  <a:pt x="1721358" y="77470"/>
                </a:lnTo>
                <a:lnTo>
                  <a:pt x="1755648" y="98298"/>
                </a:lnTo>
                <a:lnTo>
                  <a:pt x="1769268" y="135509"/>
                </a:lnTo>
                <a:lnTo>
                  <a:pt x="1769268" y="530478"/>
                </a:lnTo>
                <a:lnTo>
                  <a:pt x="1755521" y="567816"/>
                </a:lnTo>
                <a:lnTo>
                  <a:pt x="1721358" y="588517"/>
                </a:lnTo>
                <a:lnTo>
                  <a:pt x="1707388" y="589788"/>
                </a:lnTo>
                <a:lnTo>
                  <a:pt x="1708023" y="602488"/>
                </a:lnTo>
                <a:lnTo>
                  <a:pt x="1749805" y="590041"/>
                </a:lnTo>
                <a:lnTo>
                  <a:pt x="1776349" y="557911"/>
                </a:lnTo>
                <a:lnTo>
                  <a:pt x="1781992" y="530478"/>
                </a:lnTo>
                <a:lnTo>
                  <a:pt x="1781992" y="135509"/>
                </a:lnTo>
                <a:lnTo>
                  <a:pt x="1769617" y="95630"/>
                </a:lnTo>
                <a:lnTo>
                  <a:pt x="1737487" y="69214"/>
                </a:lnTo>
                <a:lnTo>
                  <a:pt x="1716659" y="63880"/>
                </a:lnTo>
                <a:lnTo>
                  <a:pt x="170802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3283" y="2860548"/>
            <a:ext cx="618744" cy="4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372" y="2493264"/>
            <a:ext cx="1112520" cy="1435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8740" rIns="0" bIns="0" rtlCol="0">
            <a:spAutoFit/>
          </a:bodyPr>
          <a:lstStyle/>
          <a:p>
            <a:pPr marL="156210" marR="116205" algn="just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Calibri"/>
                <a:cs typeface="Calibri"/>
              </a:rPr>
              <a:t>XXXXXXX  XXXXXXX  XXXXXXX  XXXXXXX  XXXXXXX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617" y="4119626"/>
            <a:ext cx="10953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PMingLiU"/>
                <a:cs typeface="PMingLiU"/>
              </a:rPr>
              <a:t>投诉文本信息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0721" y="5519826"/>
            <a:ext cx="16306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PMingLiU"/>
                <a:cs typeface="PMingLiU"/>
              </a:rPr>
              <a:t>投诉建议的受理部门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41776" y="1618488"/>
            <a:ext cx="740663" cy="74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8708" y="2752344"/>
            <a:ext cx="917448" cy="917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7308" y="3758184"/>
            <a:ext cx="6096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8764" y="3566159"/>
            <a:ext cx="537972" cy="7680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3315" y="2918460"/>
            <a:ext cx="693420" cy="486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43044" y="1650492"/>
            <a:ext cx="509015" cy="7223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85859" y="2781300"/>
            <a:ext cx="2657855" cy="315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286702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朴素贝叶斯：原理</a:t>
            </a:r>
          </a:p>
        </p:txBody>
      </p:sp>
      <p:sp>
        <p:nvSpPr>
          <p:cNvPr id="6" name="object 6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4888" y="4233671"/>
            <a:ext cx="1138427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327" y="2763011"/>
            <a:ext cx="1845945" cy="666115"/>
          </a:xfrm>
          <a:custGeom>
            <a:avLst/>
            <a:gdLst/>
            <a:ahLst/>
            <a:cxnLst/>
            <a:rect l="l" t="t" r="r" b="b"/>
            <a:pathLst>
              <a:path w="1845945" h="666114">
                <a:moveTo>
                  <a:pt x="134581" y="0"/>
                </a:moveTo>
                <a:lnTo>
                  <a:pt x="95808" y="6096"/>
                </a:lnTo>
                <a:lnTo>
                  <a:pt x="60134" y="23240"/>
                </a:lnTo>
                <a:lnTo>
                  <a:pt x="31203" y="49529"/>
                </a:lnTo>
                <a:lnTo>
                  <a:pt x="10769" y="83185"/>
                </a:lnTo>
                <a:lnTo>
                  <a:pt x="609" y="122554"/>
                </a:lnTo>
                <a:lnTo>
                  <a:pt x="0" y="135509"/>
                </a:lnTo>
                <a:lnTo>
                  <a:pt x="0" y="530478"/>
                </a:lnTo>
                <a:lnTo>
                  <a:pt x="6032" y="570102"/>
                </a:lnTo>
                <a:lnTo>
                  <a:pt x="23266" y="605916"/>
                </a:lnTo>
                <a:lnTo>
                  <a:pt x="49568" y="634746"/>
                </a:lnTo>
                <a:lnTo>
                  <a:pt x="83146" y="655192"/>
                </a:lnTo>
                <a:lnTo>
                  <a:pt x="122554" y="665352"/>
                </a:lnTo>
                <a:lnTo>
                  <a:pt x="134581" y="665988"/>
                </a:lnTo>
                <a:lnTo>
                  <a:pt x="135191" y="653288"/>
                </a:lnTo>
                <a:lnTo>
                  <a:pt x="123837" y="652779"/>
                </a:lnTo>
                <a:lnTo>
                  <a:pt x="111518" y="650748"/>
                </a:lnTo>
                <a:lnTo>
                  <a:pt x="67233" y="632205"/>
                </a:lnTo>
                <a:lnTo>
                  <a:pt x="33794" y="598804"/>
                </a:lnTo>
                <a:lnTo>
                  <a:pt x="15189" y="554482"/>
                </a:lnTo>
                <a:lnTo>
                  <a:pt x="12712" y="530478"/>
                </a:lnTo>
                <a:lnTo>
                  <a:pt x="12712" y="135509"/>
                </a:lnTo>
                <a:lnTo>
                  <a:pt x="22453" y="88137"/>
                </a:lnTo>
                <a:lnTo>
                  <a:pt x="48983" y="49022"/>
                </a:lnTo>
                <a:lnTo>
                  <a:pt x="88163" y="22478"/>
                </a:lnTo>
                <a:lnTo>
                  <a:pt x="135191" y="12700"/>
                </a:lnTo>
                <a:lnTo>
                  <a:pt x="134581" y="0"/>
                </a:lnTo>
                <a:close/>
              </a:path>
              <a:path w="1845945" h="666114">
                <a:moveTo>
                  <a:pt x="135788" y="25400"/>
                </a:moveTo>
                <a:lnTo>
                  <a:pt x="93179" y="34162"/>
                </a:lnTo>
                <a:lnTo>
                  <a:pt x="57975" y="57912"/>
                </a:lnTo>
                <a:lnTo>
                  <a:pt x="34137" y="93217"/>
                </a:lnTo>
                <a:lnTo>
                  <a:pt x="25429" y="135509"/>
                </a:lnTo>
                <a:lnTo>
                  <a:pt x="25429" y="530478"/>
                </a:lnTo>
                <a:lnTo>
                  <a:pt x="25920" y="541020"/>
                </a:lnTo>
                <a:lnTo>
                  <a:pt x="38836" y="582549"/>
                </a:lnTo>
                <a:lnTo>
                  <a:pt x="65798" y="615188"/>
                </a:lnTo>
                <a:lnTo>
                  <a:pt x="103378" y="635635"/>
                </a:lnTo>
                <a:lnTo>
                  <a:pt x="135788" y="640588"/>
                </a:lnTo>
                <a:lnTo>
                  <a:pt x="137007" y="615188"/>
                </a:lnTo>
                <a:lnTo>
                  <a:pt x="127673" y="614807"/>
                </a:lnTo>
                <a:lnTo>
                  <a:pt x="119126" y="613410"/>
                </a:lnTo>
                <a:lnTo>
                  <a:pt x="82029" y="595629"/>
                </a:lnTo>
                <a:lnTo>
                  <a:pt x="57505" y="562863"/>
                </a:lnTo>
                <a:lnTo>
                  <a:pt x="50854" y="135509"/>
                </a:lnTo>
                <a:lnTo>
                  <a:pt x="51231" y="127635"/>
                </a:lnTo>
                <a:lnTo>
                  <a:pt x="65506" y="88518"/>
                </a:lnTo>
                <a:lnTo>
                  <a:pt x="95669" y="61213"/>
                </a:lnTo>
                <a:lnTo>
                  <a:pt x="137007" y="50800"/>
                </a:lnTo>
                <a:lnTo>
                  <a:pt x="135788" y="25400"/>
                </a:lnTo>
                <a:close/>
              </a:path>
              <a:path w="1845945" h="666114">
                <a:moveTo>
                  <a:pt x="137604" y="63500"/>
                </a:moveTo>
                <a:lnTo>
                  <a:pt x="95643" y="75946"/>
                </a:lnTo>
                <a:lnTo>
                  <a:pt x="69176" y="108203"/>
                </a:lnTo>
                <a:lnTo>
                  <a:pt x="63571" y="135509"/>
                </a:lnTo>
                <a:lnTo>
                  <a:pt x="63571" y="530478"/>
                </a:lnTo>
                <a:lnTo>
                  <a:pt x="75933" y="570229"/>
                </a:lnTo>
                <a:lnTo>
                  <a:pt x="108242" y="596773"/>
                </a:lnTo>
                <a:lnTo>
                  <a:pt x="137604" y="602488"/>
                </a:lnTo>
                <a:lnTo>
                  <a:pt x="138214" y="589788"/>
                </a:lnTo>
                <a:lnTo>
                  <a:pt x="130238" y="589407"/>
                </a:lnTo>
                <a:lnTo>
                  <a:pt x="124193" y="588517"/>
                </a:lnTo>
                <a:lnTo>
                  <a:pt x="89928" y="567689"/>
                </a:lnTo>
                <a:lnTo>
                  <a:pt x="76282" y="530478"/>
                </a:lnTo>
                <a:lnTo>
                  <a:pt x="76282" y="135509"/>
                </a:lnTo>
                <a:lnTo>
                  <a:pt x="89954" y="98298"/>
                </a:lnTo>
                <a:lnTo>
                  <a:pt x="124193" y="77470"/>
                </a:lnTo>
                <a:lnTo>
                  <a:pt x="138214" y="76200"/>
                </a:lnTo>
                <a:lnTo>
                  <a:pt x="137604" y="63500"/>
                </a:lnTo>
                <a:close/>
              </a:path>
              <a:path w="1845945" h="666114">
                <a:moveTo>
                  <a:pt x="1710944" y="0"/>
                </a:moveTo>
                <a:lnTo>
                  <a:pt x="1710309" y="12700"/>
                </a:lnTo>
                <a:lnTo>
                  <a:pt x="1721865" y="13208"/>
                </a:lnTo>
                <a:lnTo>
                  <a:pt x="1734058" y="15239"/>
                </a:lnTo>
                <a:lnTo>
                  <a:pt x="1778380" y="33909"/>
                </a:lnTo>
                <a:lnTo>
                  <a:pt x="1811782" y="67183"/>
                </a:lnTo>
                <a:lnTo>
                  <a:pt x="1830324" y="111505"/>
                </a:lnTo>
                <a:lnTo>
                  <a:pt x="1832853" y="530478"/>
                </a:lnTo>
                <a:lnTo>
                  <a:pt x="1832355" y="542289"/>
                </a:lnTo>
                <a:lnTo>
                  <a:pt x="1817877" y="588645"/>
                </a:lnTo>
                <a:lnTo>
                  <a:pt x="1787778" y="625093"/>
                </a:lnTo>
                <a:lnTo>
                  <a:pt x="1745869" y="647826"/>
                </a:lnTo>
                <a:lnTo>
                  <a:pt x="1710309" y="653288"/>
                </a:lnTo>
                <a:lnTo>
                  <a:pt x="1710944" y="665988"/>
                </a:lnTo>
                <a:lnTo>
                  <a:pt x="1749678" y="659891"/>
                </a:lnTo>
                <a:lnTo>
                  <a:pt x="1785492" y="642747"/>
                </a:lnTo>
                <a:lnTo>
                  <a:pt x="1814449" y="616330"/>
                </a:lnTo>
                <a:lnTo>
                  <a:pt x="1834769" y="582929"/>
                </a:lnTo>
                <a:lnTo>
                  <a:pt x="1844928" y="543560"/>
                </a:lnTo>
                <a:lnTo>
                  <a:pt x="1845564" y="530478"/>
                </a:lnTo>
                <a:lnTo>
                  <a:pt x="1845564" y="135509"/>
                </a:lnTo>
                <a:lnTo>
                  <a:pt x="1839467" y="95758"/>
                </a:lnTo>
                <a:lnTo>
                  <a:pt x="1822323" y="60071"/>
                </a:lnTo>
                <a:lnTo>
                  <a:pt x="1795907" y="31114"/>
                </a:lnTo>
                <a:lnTo>
                  <a:pt x="1762505" y="10795"/>
                </a:lnTo>
                <a:lnTo>
                  <a:pt x="1723136" y="635"/>
                </a:lnTo>
                <a:lnTo>
                  <a:pt x="1710944" y="0"/>
                </a:lnTo>
                <a:close/>
              </a:path>
              <a:path w="1845945" h="666114">
                <a:moveTo>
                  <a:pt x="1709801" y="25400"/>
                </a:moveTo>
                <a:lnTo>
                  <a:pt x="1708530" y="50800"/>
                </a:lnTo>
                <a:lnTo>
                  <a:pt x="1717928" y="51180"/>
                </a:lnTo>
                <a:lnTo>
                  <a:pt x="1726438" y="52577"/>
                </a:lnTo>
                <a:lnTo>
                  <a:pt x="1763522" y="70358"/>
                </a:lnTo>
                <a:lnTo>
                  <a:pt x="1788080" y="103377"/>
                </a:lnTo>
                <a:lnTo>
                  <a:pt x="1794715" y="530478"/>
                </a:lnTo>
                <a:lnTo>
                  <a:pt x="1794383" y="538352"/>
                </a:lnTo>
                <a:lnTo>
                  <a:pt x="1780159" y="577468"/>
                </a:lnTo>
                <a:lnTo>
                  <a:pt x="1749933" y="604774"/>
                </a:lnTo>
                <a:lnTo>
                  <a:pt x="1708530" y="615188"/>
                </a:lnTo>
                <a:lnTo>
                  <a:pt x="1709801" y="640588"/>
                </a:lnTo>
                <a:lnTo>
                  <a:pt x="1752473" y="631825"/>
                </a:lnTo>
                <a:lnTo>
                  <a:pt x="1787652" y="608076"/>
                </a:lnTo>
                <a:lnTo>
                  <a:pt x="1811401" y="572897"/>
                </a:lnTo>
                <a:lnTo>
                  <a:pt x="1820135" y="530478"/>
                </a:lnTo>
                <a:lnTo>
                  <a:pt x="1820134" y="135509"/>
                </a:lnTo>
                <a:lnTo>
                  <a:pt x="1811401" y="93217"/>
                </a:lnTo>
                <a:lnTo>
                  <a:pt x="1787652" y="57912"/>
                </a:lnTo>
                <a:lnTo>
                  <a:pt x="1752473" y="34162"/>
                </a:lnTo>
                <a:lnTo>
                  <a:pt x="1720596" y="25908"/>
                </a:lnTo>
                <a:lnTo>
                  <a:pt x="1709801" y="25400"/>
                </a:lnTo>
                <a:close/>
              </a:path>
              <a:path w="1845945" h="666114">
                <a:moveTo>
                  <a:pt x="1708023" y="63500"/>
                </a:moveTo>
                <a:lnTo>
                  <a:pt x="1707388" y="76200"/>
                </a:lnTo>
                <a:lnTo>
                  <a:pt x="1715389" y="76580"/>
                </a:lnTo>
                <a:lnTo>
                  <a:pt x="1721358" y="77470"/>
                </a:lnTo>
                <a:lnTo>
                  <a:pt x="1755648" y="98298"/>
                </a:lnTo>
                <a:lnTo>
                  <a:pt x="1769268" y="135509"/>
                </a:lnTo>
                <a:lnTo>
                  <a:pt x="1769268" y="530478"/>
                </a:lnTo>
                <a:lnTo>
                  <a:pt x="1755521" y="567816"/>
                </a:lnTo>
                <a:lnTo>
                  <a:pt x="1721358" y="588517"/>
                </a:lnTo>
                <a:lnTo>
                  <a:pt x="1707388" y="589788"/>
                </a:lnTo>
                <a:lnTo>
                  <a:pt x="1708023" y="602488"/>
                </a:lnTo>
                <a:lnTo>
                  <a:pt x="1749805" y="590041"/>
                </a:lnTo>
                <a:lnTo>
                  <a:pt x="1776349" y="557911"/>
                </a:lnTo>
                <a:lnTo>
                  <a:pt x="1781992" y="530478"/>
                </a:lnTo>
                <a:lnTo>
                  <a:pt x="1781992" y="135509"/>
                </a:lnTo>
                <a:lnTo>
                  <a:pt x="1769617" y="95630"/>
                </a:lnTo>
                <a:lnTo>
                  <a:pt x="1737487" y="69214"/>
                </a:lnTo>
                <a:lnTo>
                  <a:pt x="1716659" y="63880"/>
                </a:lnTo>
                <a:lnTo>
                  <a:pt x="170802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3283" y="2860548"/>
            <a:ext cx="618744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372" y="2493264"/>
            <a:ext cx="1112520" cy="1435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8740" rIns="0" bIns="0" rtlCol="0">
            <a:spAutoFit/>
          </a:bodyPr>
          <a:lstStyle/>
          <a:p>
            <a:pPr marL="156210" marR="116205" algn="just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Calibri"/>
                <a:cs typeface="Calibri"/>
              </a:rPr>
              <a:t>XXXXXXX  XXXXXXX  XXXXXXX  XXXXXXX  XXXXXXX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617" y="4119626"/>
            <a:ext cx="10953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PMingLiU"/>
                <a:cs typeface="PMingLiU"/>
              </a:rPr>
              <a:t>投诉文本信息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0721" y="5519826"/>
            <a:ext cx="16306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PMingLiU"/>
                <a:cs typeface="PMingLiU"/>
              </a:rPr>
              <a:t>投诉建议的受理部门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41776" y="1618488"/>
            <a:ext cx="740663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708" y="2752344"/>
            <a:ext cx="917448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308" y="3758184"/>
            <a:ext cx="6096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8764" y="3566159"/>
            <a:ext cx="537972" cy="768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3315" y="2918460"/>
            <a:ext cx="693420" cy="4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3044" y="1650492"/>
            <a:ext cx="509015" cy="722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6380" y="665098"/>
            <a:ext cx="446849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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对于一个文</a:t>
            </a:r>
            <a:r>
              <a:rPr sz="1800" spc="409" dirty="0">
                <a:latin typeface="PMingLiU"/>
                <a:cs typeface="PMingLiU"/>
              </a:rPr>
              <a:t>档</a:t>
            </a:r>
            <a:r>
              <a:rPr lang="en-US" sz="1800" spc="409" dirty="0">
                <a:latin typeface="PMingLiU"/>
                <a:cs typeface="PMingLiU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PMingLiU"/>
                <a:cs typeface="PMingLiU"/>
              </a:rPr>
              <a:t>和其对应的分</a:t>
            </a:r>
            <a:r>
              <a:rPr sz="1800" spc="405" dirty="0">
                <a:latin typeface="PMingLiU"/>
                <a:cs typeface="PMingLiU"/>
              </a:rPr>
              <a:t>类</a:t>
            </a:r>
            <a:r>
              <a:rPr lang="en-US" sz="1800" spc="405" dirty="0">
                <a:latin typeface="PMingLiU"/>
                <a:cs typeface="PMingLiU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PMingLiU"/>
                <a:cs typeface="PMingLiU"/>
              </a:rPr>
              <a:t>而言：</a:t>
            </a:r>
          </a:p>
        </p:txBody>
      </p:sp>
      <p:sp>
        <p:nvSpPr>
          <p:cNvPr id="21" name="object 21"/>
          <p:cNvSpPr/>
          <p:nvPr/>
        </p:nvSpPr>
        <p:spPr>
          <a:xfrm>
            <a:off x="6382511" y="1251203"/>
            <a:ext cx="2781299" cy="714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48883" y="2185415"/>
            <a:ext cx="19126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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贝叶斯分类器：</a:t>
            </a:r>
          </a:p>
        </p:txBody>
      </p:sp>
      <p:sp>
        <p:nvSpPr>
          <p:cNvPr id="23" name="object 23"/>
          <p:cNvSpPr/>
          <p:nvPr/>
        </p:nvSpPr>
        <p:spPr>
          <a:xfrm>
            <a:off x="6419088" y="2961132"/>
            <a:ext cx="2913888" cy="4754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2716" y="3685032"/>
            <a:ext cx="2790444" cy="7147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2716" y="4695444"/>
            <a:ext cx="2752344" cy="477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2716" y="5509259"/>
            <a:ext cx="4085844" cy="4754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6385559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638" y="6498844"/>
            <a:ext cx="186880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404040"/>
                </a:solidFill>
                <a:latin typeface="Lao UI"/>
                <a:cs typeface="Lao UI"/>
              </a:rPr>
              <a:t>COMPANG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7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68570" y="4609592"/>
            <a:ext cx="20554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+mn-ea"/>
                <a:cs typeface="PMingLiU"/>
              </a:rPr>
              <a:t>问题介绍</a:t>
            </a:r>
            <a:endParaRPr sz="4000" dirty="0">
              <a:latin typeface="+mn-ea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114" y="4543805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7114" y="5337809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067" y="1391411"/>
            <a:ext cx="90373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2976" y="1417319"/>
            <a:ext cx="797051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3203" y="1391411"/>
            <a:ext cx="577596" cy="2551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9111" y="1417319"/>
            <a:ext cx="471170" cy="2444750"/>
          </a:xfrm>
          <a:custGeom>
            <a:avLst/>
            <a:gdLst/>
            <a:ahLst/>
            <a:cxnLst/>
            <a:rect l="l" t="t" r="r" b="b"/>
            <a:pathLst>
              <a:path w="471170" h="2444750">
                <a:moveTo>
                  <a:pt x="0" y="2444496"/>
                </a:moveTo>
                <a:lnTo>
                  <a:pt x="470915" y="2444496"/>
                </a:lnTo>
                <a:lnTo>
                  <a:pt x="470915" y="0"/>
                </a:lnTo>
                <a:lnTo>
                  <a:pt x="0" y="0"/>
                </a:lnTo>
                <a:lnTo>
                  <a:pt x="0" y="2444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286702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朴素贝叶斯：原理</a:t>
            </a:r>
          </a:p>
        </p:txBody>
      </p:sp>
      <p:sp>
        <p:nvSpPr>
          <p:cNvPr id="6" name="object 6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4888" y="4233671"/>
            <a:ext cx="1138427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327" y="2763011"/>
            <a:ext cx="1845945" cy="666115"/>
          </a:xfrm>
          <a:custGeom>
            <a:avLst/>
            <a:gdLst/>
            <a:ahLst/>
            <a:cxnLst/>
            <a:rect l="l" t="t" r="r" b="b"/>
            <a:pathLst>
              <a:path w="1845945" h="666114">
                <a:moveTo>
                  <a:pt x="134581" y="0"/>
                </a:moveTo>
                <a:lnTo>
                  <a:pt x="95808" y="6096"/>
                </a:lnTo>
                <a:lnTo>
                  <a:pt x="60134" y="23240"/>
                </a:lnTo>
                <a:lnTo>
                  <a:pt x="31203" y="49529"/>
                </a:lnTo>
                <a:lnTo>
                  <a:pt x="10769" y="83185"/>
                </a:lnTo>
                <a:lnTo>
                  <a:pt x="609" y="122554"/>
                </a:lnTo>
                <a:lnTo>
                  <a:pt x="0" y="135509"/>
                </a:lnTo>
                <a:lnTo>
                  <a:pt x="0" y="530478"/>
                </a:lnTo>
                <a:lnTo>
                  <a:pt x="6032" y="570102"/>
                </a:lnTo>
                <a:lnTo>
                  <a:pt x="23266" y="605916"/>
                </a:lnTo>
                <a:lnTo>
                  <a:pt x="49568" y="634746"/>
                </a:lnTo>
                <a:lnTo>
                  <a:pt x="83146" y="655192"/>
                </a:lnTo>
                <a:lnTo>
                  <a:pt x="122554" y="665352"/>
                </a:lnTo>
                <a:lnTo>
                  <a:pt x="134581" y="665988"/>
                </a:lnTo>
                <a:lnTo>
                  <a:pt x="135191" y="653288"/>
                </a:lnTo>
                <a:lnTo>
                  <a:pt x="123837" y="652779"/>
                </a:lnTo>
                <a:lnTo>
                  <a:pt x="111518" y="650748"/>
                </a:lnTo>
                <a:lnTo>
                  <a:pt x="67233" y="632205"/>
                </a:lnTo>
                <a:lnTo>
                  <a:pt x="33794" y="598804"/>
                </a:lnTo>
                <a:lnTo>
                  <a:pt x="15189" y="554482"/>
                </a:lnTo>
                <a:lnTo>
                  <a:pt x="12712" y="530478"/>
                </a:lnTo>
                <a:lnTo>
                  <a:pt x="12712" y="135509"/>
                </a:lnTo>
                <a:lnTo>
                  <a:pt x="22453" y="88137"/>
                </a:lnTo>
                <a:lnTo>
                  <a:pt x="48983" y="49022"/>
                </a:lnTo>
                <a:lnTo>
                  <a:pt x="88163" y="22478"/>
                </a:lnTo>
                <a:lnTo>
                  <a:pt x="135191" y="12700"/>
                </a:lnTo>
                <a:lnTo>
                  <a:pt x="134581" y="0"/>
                </a:lnTo>
                <a:close/>
              </a:path>
              <a:path w="1845945" h="666114">
                <a:moveTo>
                  <a:pt x="135788" y="25400"/>
                </a:moveTo>
                <a:lnTo>
                  <a:pt x="93179" y="34162"/>
                </a:lnTo>
                <a:lnTo>
                  <a:pt x="57975" y="57912"/>
                </a:lnTo>
                <a:lnTo>
                  <a:pt x="34137" y="93217"/>
                </a:lnTo>
                <a:lnTo>
                  <a:pt x="25429" y="135509"/>
                </a:lnTo>
                <a:lnTo>
                  <a:pt x="25429" y="530478"/>
                </a:lnTo>
                <a:lnTo>
                  <a:pt x="25920" y="541020"/>
                </a:lnTo>
                <a:lnTo>
                  <a:pt x="38836" y="582549"/>
                </a:lnTo>
                <a:lnTo>
                  <a:pt x="65798" y="615188"/>
                </a:lnTo>
                <a:lnTo>
                  <a:pt x="103378" y="635635"/>
                </a:lnTo>
                <a:lnTo>
                  <a:pt x="135788" y="640588"/>
                </a:lnTo>
                <a:lnTo>
                  <a:pt x="137007" y="615188"/>
                </a:lnTo>
                <a:lnTo>
                  <a:pt x="127673" y="614807"/>
                </a:lnTo>
                <a:lnTo>
                  <a:pt x="119126" y="613410"/>
                </a:lnTo>
                <a:lnTo>
                  <a:pt x="82029" y="595629"/>
                </a:lnTo>
                <a:lnTo>
                  <a:pt x="57505" y="562863"/>
                </a:lnTo>
                <a:lnTo>
                  <a:pt x="50854" y="135509"/>
                </a:lnTo>
                <a:lnTo>
                  <a:pt x="51231" y="127635"/>
                </a:lnTo>
                <a:lnTo>
                  <a:pt x="65506" y="88518"/>
                </a:lnTo>
                <a:lnTo>
                  <a:pt x="95669" y="61213"/>
                </a:lnTo>
                <a:lnTo>
                  <a:pt x="137007" y="50800"/>
                </a:lnTo>
                <a:lnTo>
                  <a:pt x="135788" y="25400"/>
                </a:lnTo>
                <a:close/>
              </a:path>
              <a:path w="1845945" h="666114">
                <a:moveTo>
                  <a:pt x="137604" y="63500"/>
                </a:moveTo>
                <a:lnTo>
                  <a:pt x="95643" y="75946"/>
                </a:lnTo>
                <a:lnTo>
                  <a:pt x="69176" y="108203"/>
                </a:lnTo>
                <a:lnTo>
                  <a:pt x="63571" y="135509"/>
                </a:lnTo>
                <a:lnTo>
                  <a:pt x="63571" y="530478"/>
                </a:lnTo>
                <a:lnTo>
                  <a:pt x="75933" y="570229"/>
                </a:lnTo>
                <a:lnTo>
                  <a:pt x="108242" y="596773"/>
                </a:lnTo>
                <a:lnTo>
                  <a:pt x="137604" y="602488"/>
                </a:lnTo>
                <a:lnTo>
                  <a:pt x="138214" y="589788"/>
                </a:lnTo>
                <a:lnTo>
                  <a:pt x="130238" y="589407"/>
                </a:lnTo>
                <a:lnTo>
                  <a:pt x="124193" y="588517"/>
                </a:lnTo>
                <a:lnTo>
                  <a:pt x="89928" y="567689"/>
                </a:lnTo>
                <a:lnTo>
                  <a:pt x="76282" y="530478"/>
                </a:lnTo>
                <a:lnTo>
                  <a:pt x="76282" y="135509"/>
                </a:lnTo>
                <a:lnTo>
                  <a:pt x="89954" y="98298"/>
                </a:lnTo>
                <a:lnTo>
                  <a:pt x="124193" y="77470"/>
                </a:lnTo>
                <a:lnTo>
                  <a:pt x="138214" y="76200"/>
                </a:lnTo>
                <a:lnTo>
                  <a:pt x="137604" y="63500"/>
                </a:lnTo>
                <a:close/>
              </a:path>
              <a:path w="1845945" h="666114">
                <a:moveTo>
                  <a:pt x="1710944" y="0"/>
                </a:moveTo>
                <a:lnTo>
                  <a:pt x="1710309" y="12700"/>
                </a:lnTo>
                <a:lnTo>
                  <a:pt x="1721865" y="13208"/>
                </a:lnTo>
                <a:lnTo>
                  <a:pt x="1734058" y="15239"/>
                </a:lnTo>
                <a:lnTo>
                  <a:pt x="1778380" y="33909"/>
                </a:lnTo>
                <a:lnTo>
                  <a:pt x="1811782" y="67183"/>
                </a:lnTo>
                <a:lnTo>
                  <a:pt x="1830324" y="111505"/>
                </a:lnTo>
                <a:lnTo>
                  <a:pt x="1832853" y="530478"/>
                </a:lnTo>
                <a:lnTo>
                  <a:pt x="1832355" y="542289"/>
                </a:lnTo>
                <a:lnTo>
                  <a:pt x="1817877" y="588645"/>
                </a:lnTo>
                <a:lnTo>
                  <a:pt x="1787778" y="625093"/>
                </a:lnTo>
                <a:lnTo>
                  <a:pt x="1745869" y="647826"/>
                </a:lnTo>
                <a:lnTo>
                  <a:pt x="1710309" y="653288"/>
                </a:lnTo>
                <a:lnTo>
                  <a:pt x="1710944" y="665988"/>
                </a:lnTo>
                <a:lnTo>
                  <a:pt x="1749678" y="659891"/>
                </a:lnTo>
                <a:lnTo>
                  <a:pt x="1785492" y="642747"/>
                </a:lnTo>
                <a:lnTo>
                  <a:pt x="1814449" y="616330"/>
                </a:lnTo>
                <a:lnTo>
                  <a:pt x="1834769" y="582929"/>
                </a:lnTo>
                <a:lnTo>
                  <a:pt x="1844928" y="543560"/>
                </a:lnTo>
                <a:lnTo>
                  <a:pt x="1845564" y="530478"/>
                </a:lnTo>
                <a:lnTo>
                  <a:pt x="1845564" y="135509"/>
                </a:lnTo>
                <a:lnTo>
                  <a:pt x="1839467" y="95758"/>
                </a:lnTo>
                <a:lnTo>
                  <a:pt x="1822323" y="60071"/>
                </a:lnTo>
                <a:lnTo>
                  <a:pt x="1795907" y="31114"/>
                </a:lnTo>
                <a:lnTo>
                  <a:pt x="1762505" y="10795"/>
                </a:lnTo>
                <a:lnTo>
                  <a:pt x="1723136" y="635"/>
                </a:lnTo>
                <a:lnTo>
                  <a:pt x="1710944" y="0"/>
                </a:lnTo>
                <a:close/>
              </a:path>
              <a:path w="1845945" h="666114">
                <a:moveTo>
                  <a:pt x="1709801" y="25400"/>
                </a:moveTo>
                <a:lnTo>
                  <a:pt x="1708530" y="50800"/>
                </a:lnTo>
                <a:lnTo>
                  <a:pt x="1717928" y="51180"/>
                </a:lnTo>
                <a:lnTo>
                  <a:pt x="1726438" y="52577"/>
                </a:lnTo>
                <a:lnTo>
                  <a:pt x="1763522" y="70358"/>
                </a:lnTo>
                <a:lnTo>
                  <a:pt x="1788080" y="103377"/>
                </a:lnTo>
                <a:lnTo>
                  <a:pt x="1794715" y="530478"/>
                </a:lnTo>
                <a:lnTo>
                  <a:pt x="1794383" y="538352"/>
                </a:lnTo>
                <a:lnTo>
                  <a:pt x="1780159" y="577468"/>
                </a:lnTo>
                <a:lnTo>
                  <a:pt x="1749933" y="604774"/>
                </a:lnTo>
                <a:lnTo>
                  <a:pt x="1708530" y="615188"/>
                </a:lnTo>
                <a:lnTo>
                  <a:pt x="1709801" y="640588"/>
                </a:lnTo>
                <a:lnTo>
                  <a:pt x="1752473" y="631825"/>
                </a:lnTo>
                <a:lnTo>
                  <a:pt x="1787652" y="608076"/>
                </a:lnTo>
                <a:lnTo>
                  <a:pt x="1811401" y="572897"/>
                </a:lnTo>
                <a:lnTo>
                  <a:pt x="1820135" y="530478"/>
                </a:lnTo>
                <a:lnTo>
                  <a:pt x="1820134" y="135509"/>
                </a:lnTo>
                <a:lnTo>
                  <a:pt x="1811401" y="93217"/>
                </a:lnTo>
                <a:lnTo>
                  <a:pt x="1787652" y="57912"/>
                </a:lnTo>
                <a:lnTo>
                  <a:pt x="1752473" y="34162"/>
                </a:lnTo>
                <a:lnTo>
                  <a:pt x="1720596" y="25908"/>
                </a:lnTo>
                <a:lnTo>
                  <a:pt x="1709801" y="25400"/>
                </a:lnTo>
                <a:close/>
              </a:path>
              <a:path w="1845945" h="666114">
                <a:moveTo>
                  <a:pt x="1708023" y="63500"/>
                </a:moveTo>
                <a:lnTo>
                  <a:pt x="1707388" y="76200"/>
                </a:lnTo>
                <a:lnTo>
                  <a:pt x="1715389" y="76580"/>
                </a:lnTo>
                <a:lnTo>
                  <a:pt x="1721358" y="77470"/>
                </a:lnTo>
                <a:lnTo>
                  <a:pt x="1755648" y="98298"/>
                </a:lnTo>
                <a:lnTo>
                  <a:pt x="1769268" y="135509"/>
                </a:lnTo>
                <a:lnTo>
                  <a:pt x="1769268" y="530478"/>
                </a:lnTo>
                <a:lnTo>
                  <a:pt x="1755521" y="567816"/>
                </a:lnTo>
                <a:lnTo>
                  <a:pt x="1721358" y="588517"/>
                </a:lnTo>
                <a:lnTo>
                  <a:pt x="1707388" y="589788"/>
                </a:lnTo>
                <a:lnTo>
                  <a:pt x="1708023" y="602488"/>
                </a:lnTo>
                <a:lnTo>
                  <a:pt x="1749805" y="590041"/>
                </a:lnTo>
                <a:lnTo>
                  <a:pt x="1776349" y="557911"/>
                </a:lnTo>
                <a:lnTo>
                  <a:pt x="1781992" y="530478"/>
                </a:lnTo>
                <a:lnTo>
                  <a:pt x="1781992" y="135509"/>
                </a:lnTo>
                <a:lnTo>
                  <a:pt x="1769617" y="95630"/>
                </a:lnTo>
                <a:lnTo>
                  <a:pt x="1737487" y="69214"/>
                </a:lnTo>
                <a:lnTo>
                  <a:pt x="1716659" y="63880"/>
                </a:lnTo>
                <a:lnTo>
                  <a:pt x="170802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3283" y="2860548"/>
            <a:ext cx="618744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372" y="2493264"/>
            <a:ext cx="1112520" cy="1435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8740" rIns="0" bIns="0" rtlCol="0">
            <a:spAutoFit/>
          </a:bodyPr>
          <a:lstStyle/>
          <a:p>
            <a:pPr marL="156210" marR="116205" algn="just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Calibri"/>
                <a:cs typeface="Calibri"/>
              </a:rPr>
              <a:t>XXXXXXX  XXXXXXX  XXXXXXX  XXXXXXX  XXXXXXX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617" y="4119626"/>
            <a:ext cx="109537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PMingLiU"/>
                <a:cs typeface="PMingLiU"/>
              </a:rPr>
              <a:t>投诉文本信息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0721" y="5519826"/>
            <a:ext cx="16306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PMingLiU"/>
                <a:cs typeface="PMingLiU"/>
              </a:rPr>
              <a:t>投诉建议的受理部门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41776" y="1618488"/>
            <a:ext cx="740663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708" y="2752344"/>
            <a:ext cx="917448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308" y="3758184"/>
            <a:ext cx="6096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8764" y="3566159"/>
            <a:ext cx="537972" cy="768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3315" y="2918460"/>
            <a:ext cx="693420" cy="4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3044" y="1650492"/>
            <a:ext cx="509015" cy="722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2152" y="1013460"/>
            <a:ext cx="2162555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92596" y="3261359"/>
            <a:ext cx="5210556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89116" y="1733041"/>
            <a:ext cx="998219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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核心：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8489" y="2378964"/>
            <a:ext cx="219773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alibri"/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PMingLiU"/>
                <a:cs typeface="PMingLiU"/>
              </a:rPr>
              <a:t>贝叶斯定理</a:t>
            </a: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C00000"/>
                </a:solidFill>
                <a:latin typeface="PMingLiU"/>
                <a:cs typeface="PMingLiU"/>
              </a:rPr>
              <a:t>特征条件独立假设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7371" y="3978529"/>
            <a:ext cx="34918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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Multinomial Naive </a:t>
            </a:r>
            <a:r>
              <a:rPr sz="1800" spc="-15" dirty="0">
                <a:latin typeface="Calibri"/>
                <a:cs typeface="Calibri"/>
              </a:rPr>
              <a:t>Bayes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18859" y="4600955"/>
            <a:ext cx="4924044" cy="477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30</a:t>
            </a:fld>
            <a:endParaRPr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2596" y="5328032"/>
            <a:ext cx="40671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85518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朴素贝叶斯：</a:t>
            </a:r>
            <a:r>
              <a:rPr lang="zh-CN" altLang="en-US" spc="-5" dirty="0"/>
              <a:t>简单实例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31</a:t>
            </a:fld>
            <a:endParaRPr dirty="0"/>
          </a:p>
        </p:txBody>
      </p:sp>
      <p:graphicFrame>
        <p:nvGraphicFramePr>
          <p:cNvPr id="13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7753"/>
              </p:ext>
            </p:extLst>
          </p:nvPr>
        </p:nvGraphicFramePr>
        <p:xfrm>
          <a:off x="523836" y="1285861"/>
          <a:ext cx="4059996" cy="379932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71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lang="zh-CN" sz="1600" dirty="0"/>
                        <a:t>单位名称</a:t>
                      </a:r>
                      <a:endParaRPr lang="zh-CN" sz="1600" dirty="0">
                        <a:solidFill>
                          <a:schemeClr val="bg1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600" dirty="0"/>
                        <a:t>供热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600" dirty="0"/>
                        <a:t>水管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600" dirty="0"/>
                        <a:t>暖气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600" dirty="0"/>
                        <a:t>晚点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03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76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10" dirty="0"/>
                        <a:t>市供热公司</a:t>
                      </a:r>
                      <a:endParaRPr sz="16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1333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zh-CN" altLang="en-US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6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10" dirty="0"/>
                        <a:t>市供热公司</a:t>
                      </a:r>
                      <a:endParaRPr sz="16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1333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>
                          <a:latin typeface="Times New Roman" pitchFamily="18" charset="0"/>
                          <a:cs typeface="Calibri" panose="020F0502020204030204"/>
                        </a:rPr>
                        <a:t>0</a:t>
                      </a: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zh-CN" altLang="en-US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1206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6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市水务集团</a:t>
                      </a:r>
                      <a:endParaRPr lang="zh-CN" altLang="en-US" sz="16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  <a:sym typeface="+mn-ea"/>
                      </a:endParaRPr>
                    </a:p>
                  </a:txBody>
                  <a:tcPr marL="0" marR="0" marT="26034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600" baseline="0" dirty="0">
                          <a:sym typeface="+mn-ea"/>
                        </a:rPr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76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市水务集团</a:t>
                      </a:r>
                      <a:endParaRPr lang="zh-CN" altLang="en-US" sz="16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  <a:sym typeface="+mn-ea"/>
                      </a:endParaRPr>
                    </a:p>
                  </a:txBody>
                  <a:tcPr marL="0" marR="0" marT="26034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>
                          <a:latin typeface="Times New Roman" pitchFamily="18" charset="0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600" baseline="0" dirty="0">
                          <a:sym typeface="+mn-ea"/>
                        </a:rPr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76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10" dirty="0"/>
                        <a:t>市公交集团</a:t>
                      </a:r>
                      <a:endParaRPr sz="16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669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600" baseline="0" dirty="0">
                          <a:sym typeface="+mn-ea"/>
                        </a:rPr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76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10" dirty="0"/>
                        <a:t>市公交集团</a:t>
                      </a:r>
                      <a:endParaRPr sz="1600" spc="10" dirty="0">
                        <a:solidFill>
                          <a:srgbClr val="C00000"/>
                        </a:solidFill>
                        <a:latin typeface="PMingLiU" panose="02020500000000000000" charset="-120"/>
                        <a:cs typeface="PMingLiU" panose="02020500000000000000" charset="-120"/>
                      </a:endParaRPr>
                    </a:p>
                  </a:txBody>
                  <a:tcPr marL="0" marR="0" marT="26669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95"/>
                        </a:spcBef>
                        <a:buNone/>
                      </a:pPr>
                      <a:r>
                        <a:rPr lang="en-US" altLang="zh-CN" sz="1600" baseline="0" dirty="0"/>
                        <a:t>0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05"/>
                        </a:spcBef>
                        <a:buNone/>
                      </a:pPr>
                      <a:r>
                        <a:rPr lang="en-US" altLang="zh-CN" sz="1600" baseline="0" dirty="0">
                          <a:sym typeface="+mn-ea"/>
                        </a:rPr>
                        <a:t>1</a:t>
                      </a:r>
                      <a:endParaRPr lang="en-US" altLang="zh-CN" sz="1600" baseline="0" dirty="0">
                        <a:latin typeface="Times New Roman" pitchFamily="18" charset="0"/>
                        <a:cs typeface="Calibri" panose="020F0502020204030204"/>
                      </a:endParaRPr>
                    </a:p>
                  </a:txBody>
                  <a:tcPr marL="0" marR="0" marT="2476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87888" y="838776"/>
            <a:ext cx="619268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测试数据（供热，水管）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），判断其归属哪个单位？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各单位的先验概率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市供热公司</a:t>
            </a:r>
            <a:r>
              <a:rPr lang="en-US" altLang="zh-CN" sz="2000" dirty="0"/>
              <a:t>)=p(</a:t>
            </a:r>
            <a:r>
              <a:rPr lang="zh-CN" altLang="en-US" sz="2000" dirty="0"/>
              <a:t>市水务集团</a:t>
            </a:r>
            <a:r>
              <a:rPr lang="en-US" altLang="zh-CN" sz="2000" dirty="0"/>
              <a:t>)=p(</a:t>
            </a:r>
            <a:r>
              <a:rPr lang="zh-CN" altLang="en-US" sz="2000" dirty="0"/>
              <a:t>市公交集团</a:t>
            </a:r>
            <a:r>
              <a:rPr lang="en-US" altLang="zh-CN" sz="2000" dirty="0"/>
              <a:t>)=1/3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条件边际概率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供热</a:t>
            </a:r>
            <a:r>
              <a:rPr lang="en-US" altLang="zh-CN" sz="2000" dirty="0"/>
              <a:t>|</a:t>
            </a:r>
            <a:r>
              <a:rPr lang="zh-CN" altLang="en-US" sz="2000" dirty="0"/>
              <a:t>市供热公司</a:t>
            </a:r>
            <a:r>
              <a:rPr lang="en-US" altLang="zh-CN" sz="2000" dirty="0"/>
              <a:t>)=1, p(</a:t>
            </a:r>
            <a:r>
              <a:rPr lang="zh-CN" altLang="en-US" sz="2000" dirty="0"/>
              <a:t>水管</a:t>
            </a:r>
            <a:r>
              <a:rPr lang="en-US" altLang="zh-CN" sz="2000" dirty="0"/>
              <a:t>|</a:t>
            </a:r>
            <a:r>
              <a:rPr lang="zh-CN" altLang="en-US" sz="2000" dirty="0"/>
              <a:t>市供热公司</a:t>
            </a:r>
            <a:r>
              <a:rPr lang="en-US" altLang="zh-CN" sz="2000" dirty="0"/>
              <a:t>)=1/2; </a:t>
            </a:r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供热</a:t>
            </a:r>
            <a:r>
              <a:rPr lang="en-US" altLang="zh-CN" sz="2000" dirty="0"/>
              <a:t>|</a:t>
            </a:r>
            <a:r>
              <a:rPr lang="zh-CN" altLang="en-US" sz="2000" dirty="0"/>
              <a:t>市水务集团</a:t>
            </a:r>
            <a:r>
              <a:rPr lang="en-US" altLang="zh-CN" sz="2000" dirty="0"/>
              <a:t>)=0, p(</a:t>
            </a:r>
            <a:r>
              <a:rPr lang="zh-CN" altLang="en-US" sz="2000" dirty="0"/>
              <a:t>水管</a:t>
            </a:r>
            <a:r>
              <a:rPr lang="en-US" altLang="zh-CN" sz="2000" dirty="0"/>
              <a:t>|</a:t>
            </a:r>
            <a:r>
              <a:rPr lang="zh-CN" altLang="en-US" sz="2000" dirty="0"/>
              <a:t>市水务集团</a:t>
            </a:r>
            <a:r>
              <a:rPr lang="en-US" altLang="zh-CN" sz="2000" dirty="0"/>
              <a:t>)=1; </a:t>
            </a:r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供热</a:t>
            </a:r>
            <a:r>
              <a:rPr lang="en-US" altLang="zh-CN" sz="2000" dirty="0"/>
              <a:t>|</a:t>
            </a:r>
            <a:r>
              <a:rPr lang="zh-CN" altLang="en-US" sz="2000" dirty="0"/>
              <a:t>市公交集团</a:t>
            </a:r>
            <a:r>
              <a:rPr lang="en-US" altLang="zh-CN" sz="2000" dirty="0"/>
              <a:t>)=0, p(</a:t>
            </a:r>
            <a:r>
              <a:rPr lang="zh-CN" altLang="en-US" sz="2000" dirty="0"/>
              <a:t>水管</a:t>
            </a:r>
            <a:r>
              <a:rPr lang="en-US" altLang="zh-CN" sz="2000" dirty="0"/>
              <a:t>|</a:t>
            </a:r>
            <a:r>
              <a:rPr lang="zh-CN" altLang="en-US" sz="2000" dirty="0"/>
              <a:t>市公交集团</a:t>
            </a:r>
            <a:r>
              <a:rPr lang="en-US" altLang="zh-CN" sz="2000" dirty="0"/>
              <a:t>)=0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联合条件概率</a:t>
            </a:r>
            <a:endParaRPr lang="en-US" altLang="zh-CN" sz="2000" dirty="0"/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供热，水管</a:t>
            </a:r>
            <a:r>
              <a:rPr lang="en-US" altLang="zh-CN" sz="2000" dirty="0"/>
              <a:t>|</a:t>
            </a:r>
            <a:r>
              <a:rPr lang="zh-CN" altLang="en-US" sz="2000" dirty="0"/>
              <a:t>市供热公司</a:t>
            </a:r>
            <a:r>
              <a:rPr lang="en-US" altLang="zh-CN" sz="2000" dirty="0"/>
              <a:t>)=1/2</a:t>
            </a:r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供热，水管</a:t>
            </a:r>
            <a:r>
              <a:rPr lang="en-US" altLang="zh-CN" sz="2000" dirty="0"/>
              <a:t>|</a:t>
            </a:r>
            <a:r>
              <a:rPr lang="zh-CN" altLang="en-US" sz="2000" dirty="0"/>
              <a:t>市水务集团</a:t>
            </a:r>
            <a:r>
              <a:rPr lang="en-US" altLang="zh-CN" sz="2000" dirty="0"/>
              <a:t>)=0</a:t>
            </a:r>
          </a:p>
          <a:p>
            <a:r>
              <a:rPr lang="en-US" altLang="zh-CN" sz="2000" dirty="0"/>
              <a:t>P(</a:t>
            </a:r>
            <a:r>
              <a:rPr lang="zh-CN" altLang="en-US" sz="2000" dirty="0"/>
              <a:t>供热，水管</a:t>
            </a:r>
            <a:r>
              <a:rPr lang="en-US" altLang="zh-CN" sz="2000" dirty="0"/>
              <a:t>|</a:t>
            </a:r>
            <a:r>
              <a:rPr lang="zh-CN" altLang="en-US" sz="2000" dirty="0"/>
              <a:t>市公交集团</a:t>
            </a:r>
            <a:r>
              <a:rPr lang="en-US" altLang="zh-CN" sz="2000" dirty="0"/>
              <a:t>)=0</a:t>
            </a:r>
          </a:p>
          <a:p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计算联合概率，根据概率大小判断：新的测试样本应当归属于市供热公司。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88052" y="516626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训练数据集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3840" y="2697860"/>
            <a:ext cx="2048510" cy="124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PMingLiU"/>
                <a:cs typeface="PMingLiU"/>
              </a:rPr>
              <a:t>训练集：测试</a:t>
            </a:r>
            <a:r>
              <a:rPr sz="1600" spc="-10" dirty="0">
                <a:solidFill>
                  <a:srgbClr val="252525"/>
                </a:solidFill>
                <a:latin typeface="PMingLiU"/>
                <a:cs typeface="PMingLiU"/>
              </a:rPr>
              <a:t>集</a:t>
            </a:r>
            <a:r>
              <a:rPr sz="1600" b="0" spc="80" dirty="0">
                <a:solidFill>
                  <a:srgbClr val="252525"/>
                </a:solidFill>
                <a:latin typeface="Segoe UI Light"/>
                <a:cs typeface="Segoe UI Light"/>
              </a:rPr>
              <a:t>=</a:t>
            </a:r>
            <a:r>
              <a:rPr sz="1600" b="0" spc="-20" dirty="0">
                <a:solidFill>
                  <a:srgbClr val="252525"/>
                </a:solidFill>
                <a:latin typeface="Segoe UI Light"/>
                <a:cs typeface="Segoe UI Light"/>
              </a:rPr>
              <a:t> </a:t>
            </a:r>
            <a:r>
              <a:rPr sz="1600" b="0" spc="-45" dirty="0">
                <a:solidFill>
                  <a:srgbClr val="252525"/>
                </a:solidFill>
                <a:latin typeface="Segoe UI Light"/>
                <a:cs typeface="Segoe UI Light"/>
              </a:rPr>
              <a:t>4</a:t>
            </a:r>
            <a:r>
              <a:rPr sz="1600" spc="-45" dirty="0">
                <a:solidFill>
                  <a:srgbClr val="252525"/>
                </a:solidFill>
                <a:latin typeface="PMingLiU"/>
                <a:cs typeface="PMingLiU"/>
              </a:rPr>
              <a:t>：</a:t>
            </a:r>
            <a:r>
              <a:rPr sz="1600" b="0" spc="-45" dirty="0">
                <a:solidFill>
                  <a:srgbClr val="252525"/>
                </a:solidFill>
                <a:latin typeface="Segoe UI Light"/>
                <a:cs typeface="Segoe UI Light"/>
              </a:rPr>
              <a:t>1</a:t>
            </a:r>
            <a:endParaRPr lang="en-US" sz="1600" b="0" spc="-45" dirty="0">
              <a:solidFill>
                <a:srgbClr val="252525"/>
              </a:solidFill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600" spc="-45" dirty="0">
                <a:solidFill>
                  <a:srgbClr val="252525"/>
                </a:solidFill>
                <a:latin typeface="Segoe UI Light"/>
                <a:cs typeface="Segoe UI Light"/>
              </a:rPr>
              <a:t>（随机划分）</a:t>
            </a:r>
            <a:endParaRPr sz="16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solidFill>
                  <a:srgbClr val="252525"/>
                </a:solidFill>
                <a:latin typeface="PMingLiU"/>
                <a:cs typeface="PMingLiU"/>
              </a:rPr>
              <a:t>预</a:t>
            </a:r>
            <a:r>
              <a:rPr sz="1600" spc="-10" dirty="0">
                <a:solidFill>
                  <a:srgbClr val="252525"/>
                </a:solidFill>
                <a:latin typeface="PMingLiU"/>
                <a:cs typeface="PMingLiU"/>
              </a:rPr>
              <a:t>测</a:t>
            </a:r>
            <a:r>
              <a:rPr sz="1600" spc="-5" dirty="0">
                <a:solidFill>
                  <a:srgbClr val="252525"/>
                </a:solidFill>
                <a:latin typeface="PMingLiU"/>
                <a:cs typeface="PMingLiU"/>
              </a:rPr>
              <a:t>准确率 </a:t>
            </a:r>
            <a:r>
              <a:rPr sz="1600" spc="85" dirty="0">
                <a:solidFill>
                  <a:srgbClr val="252525"/>
                </a:solidFill>
                <a:latin typeface="PMingLiU"/>
                <a:cs typeface="PMingLiU"/>
              </a:rPr>
              <a:t> </a:t>
            </a:r>
            <a:r>
              <a:rPr sz="1600" b="0" spc="80" dirty="0">
                <a:solidFill>
                  <a:srgbClr val="252525"/>
                </a:solidFill>
                <a:latin typeface="Segoe UI Light"/>
                <a:cs typeface="Segoe UI Light"/>
              </a:rPr>
              <a:t>=</a:t>
            </a:r>
            <a:r>
              <a:rPr sz="1600" b="0" dirty="0">
                <a:solidFill>
                  <a:srgbClr val="252525"/>
                </a:solidFill>
                <a:latin typeface="Segoe UI Light"/>
                <a:cs typeface="Segoe UI Light"/>
              </a:rPr>
              <a:t> </a:t>
            </a:r>
            <a:r>
              <a:rPr sz="1600" b="0" spc="65" dirty="0">
                <a:solidFill>
                  <a:srgbClr val="252525"/>
                </a:solidFill>
                <a:latin typeface="Segoe UI Light"/>
                <a:cs typeface="Segoe UI Light"/>
              </a:rPr>
              <a:t>95%</a:t>
            </a:r>
            <a:endParaRPr sz="160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44589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预测效果</a:t>
            </a:r>
          </a:p>
        </p:txBody>
      </p:sp>
      <p:sp>
        <p:nvSpPr>
          <p:cNvPr id="7" name="object 7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6823" y="816864"/>
            <a:ext cx="7356347" cy="544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0083" y="5896355"/>
            <a:ext cx="1005840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PMingLiU"/>
                <a:cs typeface="PMingLiU"/>
              </a:rPr>
              <a:t>预测类别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8308" y="2852927"/>
            <a:ext cx="338455" cy="1005840"/>
          </a:xfrm>
          <a:custGeom>
            <a:avLst/>
            <a:gdLst/>
            <a:ahLst/>
            <a:cxnLst/>
            <a:rect l="l" t="t" r="r" b="b"/>
            <a:pathLst>
              <a:path w="338454" h="1005839">
                <a:moveTo>
                  <a:pt x="0" y="1005840"/>
                </a:moveTo>
                <a:lnTo>
                  <a:pt x="338327" y="1005840"/>
                </a:lnTo>
                <a:lnTo>
                  <a:pt x="338327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52860" y="2643182"/>
            <a:ext cx="246221" cy="1137606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latin typeface="PMingLiU"/>
                <a:cs typeface="PMingLiU"/>
              </a:rPr>
              <a:t>实际类别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6385559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638" y="6498844"/>
            <a:ext cx="186880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404040"/>
                </a:solidFill>
                <a:latin typeface="Lao UI"/>
                <a:cs typeface="Lao UI"/>
              </a:rPr>
              <a:t>COMPANG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7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4061" y="4609592"/>
            <a:ext cx="256286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PMingLiU"/>
                <a:cs typeface="PMingLiU"/>
              </a:rPr>
              <a:t>结论与讨论</a:t>
            </a:r>
            <a:endParaRPr sz="40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114" y="4543805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7114" y="5337809"/>
            <a:ext cx="6558280" cy="0"/>
          </a:xfrm>
          <a:custGeom>
            <a:avLst/>
            <a:gdLst/>
            <a:ahLst/>
            <a:cxnLst/>
            <a:rect l="l" t="t" r="r" b="b"/>
            <a:pathLst>
              <a:path w="6558280">
                <a:moveTo>
                  <a:pt x="0" y="0"/>
                </a:moveTo>
                <a:lnTo>
                  <a:pt x="655815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0347" y="2377439"/>
            <a:ext cx="1758696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255" y="2403348"/>
            <a:ext cx="1652016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51447" y="1391411"/>
            <a:ext cx="577596" cy="2551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7355" y="1417319"/>
            <a:ext cx="471170" cy="2444750"/>
          </a:xfrm>
          <a:custGeom>
            <a:avLst/>
            <a:gdLst/>
            <a:ahLst/>
            <a:cxnLst/>
            <a:rect l="l" t="t" r="r" b="b"/>
            <a:pathLst>
              <a:path w="471170" h="2444750">
                <a:moveTo>
                  <a:pt x="0" y="2444496"/>
                </a:moveTo>
                <a:lnTo>
                  <a:pt x="470916" y="2444496"/>
                </a:lnTo>
                <a:lnTo>
                  <a:pt x="470916" y="0"/>
                </a:lnTo>
                <a:lnTo>
                  <a:pt x="0" y="0"/>
                </a:lnTo>
                <a:lnTo>
                  <a:pt x="0" y="2444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0347" y="1391411"/>
            <a:ext cx="577596" cy="1563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6255" y="1417319"/>
            <a:ext cx="471170" cy="1457325"/>
          </a:xfrm>
          <a:custGeom>
            <a:avLst/>
            <a:gdLst/>
            <a:ahLst/>
            <a:cxnLst/>
            <a:rect l="l" t="t" r="r" b="b"/>
            <a:pathLst>
              <a:path w="471170" h="1457325">
                <a:moveTo>
                  <a:pt x="0" y="1456943"/>
                </a:moveTo>
                <a:lnTo>
                  <a:pt x="470915" y="1456943"/>
                </a:lnTo>
                <a:lnTo>
                  <a:pt x="470915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863" y="321309"/>
            <a:ext cx="73596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52525"/>
                </a:solidFill>
                <a:latin typeface="PMingLiU"/>
                <a:cs typeface="PMingLiU"/>
              </a:rPr>
              <a:t>应用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61097" y="4001770"/>
            <a:ext cx="442722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利用多年累积的分类数据进行分类器训练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1097" y="4413250"/>
            <a:ext cx="2183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程序化自动分类</a:t>
            </a:r>
            <a:endParaRPr sz="1800">
              <a:latin typeface="PMingLiU"/>
              <a:cs typeface="PMingLiU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PMingLiU"/>
                <a:cs typeface="PMingLiU"/>
              </a:rPr>
              <a:t>高达</a:t>
            </a:r>
            <a:r>
              <a:rPr sz="1800" spc="-110" dirty="0">
                <a:latin typeface="PMingLiU"/>
                <a:cs typeface="PMingLiU"/>
              </a:rPr>
              <a:t> </a:t>
            </a:r>
            <a:r>
              <a:rPr sz="1800" dirty="0">
                <a:latin typeface="Calibri"/>
                <a:cs typeface="Calibri"/>
              </a:rPr>
              <a:t>95%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PMingLiU"/>
                <a:cs typeface="PMingLiU"/>
              </a:rPr>
              <a:t>的准确率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5055" y="1427988"/>
            <a:ext cx="2854451" cy="1816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3" y="1623060"/>
            <a:ext cx="2595372" cy="1426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0500" y="1179575"/>
            <a:ext cx="3735324" cy="2101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4496" y="2036064"/>
            <a:ext cx="1270000" cy="588645"/>
          </a:xfrm>
          <a:custGeom>
            <a:avLst/>
            <a:gdLst/>
            <a:ahLst/>
            <a:cxnLst/>
            <a:rect l="l" t="t" r="r" b="b"/>
            <a:pathLst>
              <a:path w="1270000" h="588644">
                <a:moveTo>
                  <a:pt x="18414" y="147065"/>
                </a:moveTo>
                <a:lnTo>
                  <a:pt x="0" y="147065"/>
                </a:lnTo>
                <a:lnTo>
                  <a:pt x="0" y="441198"/>
                </a:lnTo>
                <a:lnTo>
                  <a:pt x="18414" y="441198"/>
                </a:lnTo>
                <a:lnTo>
                  <a:pt x="18414" y="147065"/>
                </a:lnTo>
                <a:close/>
              </a:path>
              <a:path w="1270000" h="588644">
                <a:moveTo>
                  <a:pt x="73532" y="147065"/>
                </a:moveTo>
                <a:lnTo>
                  <a:pt x="36702" y="147065"/>
                </a:lnTo>
                <a:lnTo>
                  <a:pt x="36702" y="441198"/>
                </a:lnTo>
                <a:lnTo>
                  <a:pt x="73532" y="441198"/>
                </a:lnTo>
                <a:lnTo>
                  <a:pt x="73532" y="147065"/>
                </a:lnTo>
                <a:close/>
              </a:path>
              <a:path w="1270000" h="588644">
                <a:moveTo>
                  <a:pt x="975359" y="0"/>
                </a:moveTo>
                <a:lnTo>
                  <a:pt x="975359" y="147065"/>
                </a:lnTo>
                <a:lnTo>
                  <a:pt x="91948" y="147065"/>
                </a:lnTo>
                <a:lnTo>
                  <a:pt x="91948" y="441198"/>
                </a:lnTo>
                <a:lnTo>
                  <a:pt x="975359" y="441198"/>
                </a:lnTo>
                <a:lnTo>
                  <a:pt x="975359" y="588263"/>
                </a:lnTo>
                <a:lnTo>
                  <a:pt x="1269492" y="294132"/>
                </a:lnTo>
                <a:lnTo>
                  <a:pt x="97535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22829" y="2427351"/>
            <a:ext cx="142875" cy="149860"/>
          </a:xfrm>
          <a:custGeom>
            <a:avLst/>
            <a:gdLst/>
            <a:ahLst/>
            <a:cxnLst/>
            <a:rect l="l" t="t" r="r" b="b"/>
            <a:pathLst>
              <a:path w="142875" h="149860">
                <a:moveTo>
                  <a:pt x="142494" y="0"/>
                </a:moveTo>
                <a:lnTo>
                  <a:pt x="0" y="0"/>
                </a:lnTo>
                <a:lnTo>
                  <a:pt x="0" y="149733"/>
                </a:lnTo>
                <a:lnTo>
                  <a:pt x="142494" y="149733"/>
                </a:lnTo>
                <a:lnTo>
                  <a:pt x="14249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3095" y="2280285"/>
            <a:ext cx="441959" cy="147320"/>
          </a:xfrm>
          <a:custGeom>
            <a:avLst/>
            <a:gdLst/>
            <a:ahLst/>
            <a:cxnLst/>
            <a:rect l="l" t="t" r="r" b="b"/>
            <a:pathLst>
              <a:path w="441960" h="147319">
                <a:moveTo>
                  <a:pt x="441960" y="0"/>
                </a:moveTo>
                <a:lnTo>
                  <a:pt x="0" y="0"/>
                </a:lnTo>
                <a:lnTo>
                  <a:pt x="0" y="147065"/>
                </a:lnTo>
                <a:lnTo>
                  <a:pt x="441960" y="147065"/>
                </a:lnTo>
                <a:lnTo>
                  <a:pt x="4419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2829" y="2130551"/>
            <a:ext cx="142875" cy="149860"/>
          </a:xfrm>
          <a:custGeom>
            <a:avLst/>
            <a:gdLst/>
            <a:ahLst/>
            <a:cxnLst/>
            <a:rect l="l" t="t" r="r" b="b"/>
            <a:pathLst>
              <a:path w="142875" h="149860">
                <a:moveTo>
                  <a:pt x="142494" y="0"/>
                </a:moveTo>
                <a:lnTo>
                  <a:pt x="0" y="0"/>
                </a:lnTo>
                <a:lnTo>
                  <a:pt x="0" y="149733"/>
                </a:lnTo>
                <a:lnTo>
                  <a:pt x="142494" y="149733"/>
                </a:lnTo>
                <a:lnTo>
                  <a:pt x="14249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3095" y="2130551"/>
            <a:ext cx="441959" cy="447040"/>
          </a:xfrm>
          <a:custGeom>
            <a:avLst/>
            <a:gdLst/>
            <a:ahLst/>
            <a:cxnLst/>
            <a:rect l="l" t="t" r="r" b="b"/>
            <a:pathLst>
              <a:path w="441960" h="447039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292227" y="0"/>
                </a:lnTo>
                <a:lnTo>
                  <a:pt x="292227" y="149733"/>
                </a:lnTo>
                <a:lnTo>
                  <a:pt x="441960" y="149733"/>
                </a:lnTo>
                <a:lnTo>
                  <a:pt x="441960" y="296799"/>
                </a:lnTo>
                <a:lnTo>
                  <a:pt x="292227" y="296799"/>
                </a:lnTo>
                <a:lnTo>
                  <a:pt x="292227" y="446532"/>
                </a:lnTo>
                <a:lnTo>
                  <a:pt x="149733" y="446532"/>
                </a:lnTo>
                <a:lnTo>
                  <a:pt x="149733" y="296799"/>
                </a:lnTo>
                <a:lnTo>
                  <a:pt x="0" y="296799"/>
                </a:lnTo>
                <a:lnTo>
                  <a:pt x="0" y="149733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22220" y="3393947"/>
            <a:ext cx="64643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10" dirty="0">
                <a:latin typeface="PMingLiU"/>
                <a:cs typeface="PMingLiU"/>
              </a:rPr>
              <a:t>过去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54311" y="3436620"/>
            <a:ext cx="64643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10" dirty="0">
                <a:latin typeface="PMingLiU"/>
                <a:cs typeface="PMingLiU"/>
              </a:rPr>
              <a:t>现在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506" y="3958463"/>
            <a:ext cx="3340100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PMingLiU"/>
                <a:cs typeface="PMingLiU"/>
              </a:rPr>
              <a:t>电话激</a:t>
            </a:r>
            <a:r>
              <a:rPr sz="1800" dirty="0">
                <a:latin typeface="PMingLiU"/>
                <a:cs typeface="PMingLiU"/>
              </a:rPr>
              <a:t>增</a:t>
            </a:r>
            <a:r>
              <a:rPr sz="1800" spc="-100" dirty="0">
                <a:latin typeface="PMingLiU"/>
                <a:cs typeface="PMingLiU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PMingLiU"/>
                <a:cs typeface="PMingLiU"/>
              </a:rPr>
              <a:t>巨大的工作量！</a:t>
            </a:r>
            <a:endParaRPr sz="18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PMingLiU"/>
                <a:cs typeface="PMingLiU"/>
              </a:rPr>
              <a:t>人工分类效率低！误分率高！</a:t>
            </a:r>
            <a:endParaRPr sz="180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PMingLiU"/>
                <a:cs typeface="PMingLiU"/>
              </a:rPr>
              <a:t>离职率高！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03603" y="5266944"/>
            <a:ext cx="3926204" cy="832485"/>
          </a:xfrm>
          <a:custGeom>
            <a:avLst/>
            <a:gdLst/>
            <a:ahLst/>
            <a:cxnLst/>
            <a:rect l="l" t="t" r="r" b="b"/>
            <a:pathLst>
              <a:path w="3926204" h="832485">
                <a:moveTo>
                  <a:pt x="0" y="832103"/>
                </a:moveTo>
                <a:lnTo>
                  <a:pt x="3925824" y="832103"/>
                </a:lnTo>
                <a:lnTo>
                  <a:pt x="3925824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03603" y="5266944"/>
            <a:ext cx="3926204" cy="77328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600" spc="-5" dirty="0">
                <a:latin typeface="PMingLiU"/>
                <a:cs typeface="PMingLiU"/>
              </a:rPr>
              <a:t>假设</a:t>
            </a:r>
            <a:r>
              <a:rPr sz="1600" spc="-90" dirty="0">
                <a:latin typeface="PMingLiU"/>
                <a:cs typeface="PMingLiU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 err="1">
                <a:latin typeface="PMingLiU"/>
                <a:cs typeface="PMingLiU"/>
              </a:rPr>
              <a:t>位有经验的</a:t>
            </a:r>
            <a:r>
              <a:rPr lang="zh-CN" altLang="en-US" sz="1600" spc="-5" dirty="0">
                <a:latin typeface="PMingLiU"/>
                <a:cs typeface="PMingLiU"/>
              </a:rPr>
              <a:t>工作人员</a:t>
            </a:r>
            <a:r>
              <a:rPr sz="1600" spc="-5" dirty="0" err="1">
                <a:latin typeface="PMingLiU"/>
                <a:cs typeface="PMingLiU"/>
              </a:rPr>
              <a:t>员处理一份投诉建议需要</a:t>
            </a:r>
            <a:r>
              <a:rPr sz="1600" spc="-55" dirty="0">
                <a:latin typeface="PMingLiU"/>
                <a:cs typeface="PMingLiU"/>
              </a:rPr>
              <a:t> </a:t>
            </a:r>
            <a:r>
              <a:rPr sz="1600" spc="-5" dirty="0">
                <a:latin typeface="Calibri"/>
                <a:cs typeface="Calibri"/>
              </a:rPr>
              <a:t>1 </a:t>
            </a:r>
            <a:r>
              <a:rPr sz="1600" spc="-5" dirty="0">
                <a:latin typeface="PMingLiU"/>
                <a:cs typeface="PMingLiU"/>
              </a:rPr>
              <a:t>分钟，那么</a:t>
            </a:r>
            <a:r>
              <a:rPr sz="1600" spc="-45" dirty="0">
                <a:latin typeface="PMingLiU"/>
                <a:cs typeface="PMingLiU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6000</a:t>
            </a:r>
            <a:r>
              <a:rPr sz="1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latin typeface="PMingLiU"/>
                <a:cs typeface="PMingLiU"/>
              </a:rPr>
              <a:t>份投</a:t>
            </a:r>
            <a:r>
              <a:rPr sz="1600" spc="345" dirty="0">
                <a:latin typeface="PMingLiU"/>
                <a:cs typeface="PMingLiU"/>
              </a:rPr>
              <a:t>诉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6000</a:t>
            </a:r>
            <a:endParaRPr sz="16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PMingLiU"/>
                <a:cs typeface="PMingLiU"/>
              </a:rPr>
              <a:t>分</a:t>
            </a:r>
            <a:r>
              <a:rPr sz="1600" spc="365" dirty="0">
                <a:latin typeface="PMingLiU"/>
                <a:cs typeface="PMingLiU"/>
              </a:rPr>
              <a:t>钟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100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PMingLiU"/>
                <a:cs typeface="PMingLiU"/>
              </a:rPr>
              <a:t>小</a:t>
            </a:r>
            <a:r>
              <a:rPr sz="1600" spc="365" dirty="0">
                <a:latin typeface="PMingLiU"/>
                <a:cs typeface="PMingLiU"/>
              </a:rPr>
              <a:t>时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latin typeface="PMingLiU"/>
                <a:cs typeface="PMingLiU"/>
              </a:rPr>
              <a:t>约</a:t>
            </a:r>
            <a:r>
              <a:rPr sz="1600" spc="-70" dirty="0">
                <a:latin typeface="PMingLiU"/>
                <a:cs typeface="PMingLiU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8 </a:t>
            </a:r>
            <a:r>
              <a:rPr sz="1600" spc="5" dirty="0">
                <a:latin typeface="PMingLiU"/>
                <a:cs typeface="PMingLiU"/>
              </a:rPr>
              <a:t>小</a:t>
            </a:r>
            <a:r>
              <a:rPr sz="1600" spc="355" dirty="0">
                <a:latin typeface="PMingLiU"/>
                <a:cs typeface="PMingLiU"/>
              </a:rPr>
              <a:t>时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r>
              <a:rPr sz="1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latin typeface="PMingLiU"/>
                <a:cs typeface="PMingLiU"/>
              </a:rPr>
              <a:t>个</a:t>
            </a:r>
            <a:r>
              <a:rPr lang="zh-CN" altLang="en-US" sz="1600" spc="-5" dirty="0">
                <a:latin typeface="PMingLiU"/>
                <a:cs typeface="PMingLiU"/>
              </a:rPr>
              <a:t>工作人员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28594" y="5455158"/>
            <a:ext cx="1280160" cy="407034"/>
          </a:xfrm>
          <a:custGeom>
            <a:avLst/>
            <a:gdLst/>
            <a:ahLst/>
            <a:cxnLst/>
            <a:rect l="l" t="t" r="r" b="b"/>
            <a:pathLst>
              <a:path w="1280160" h="407035">
                <a:moveTo>
                  <a:pt x="0" y="203453"/>
                </a:moveTo>
                <a:lnTo>
                  <a:pt x="14760" y="159799"/>
                </a:lnTo>
                <a:lnTo>
                  <a:pt x="56961" y="119411"/>
                </a:lnTo>
                <a:lnTo>
                  <a:pt x="123480" y="83283"/>
                </a:lnTo>
                <a:lnTo>
                  <a:pt x="164884" y="67126"/>
                </a:lnTo>
                <a:lnTo>
                  <a:pt x="211197" y="52405"/>
                </a:lnTo>
                <a:lnTo>
                  <a:pt x="262030" y="39246"/>
                </a:lnTo>
                <a:lnTo>
                  <a:pt x="316991" y="27770"/>
                </a:lnTo>
                <a:lnTo>
                  <a:pt x="375692" y="18103"/>
                </a:lnTo>
                <a:lnTo>
                  <a:pt x="437741" y="10369"/>
                </a:lnTo>
                <a:lnTo>
                  <a:pt x="502749" y="4691"/>
                </a:lnTo>
                <a:lnTo>
                  <a:pt x="570325" y="1193"/>
                </a:lnTo>
                <a:lnTo>
                  <a:pt x="640080" y="0"/>
                </a:lnTo>
                <a:lnTo>
                  <a:pt x="709834" y="1193"/>
                </a:lnTo>
                <a:lnTo>
                  <a:pt x="777410" y="4691"/>
                </a:lnTo>
                <a:lnTo>
                  <a:pt x="842418" y="10369"/>
                </a:lnTo>
                <a:lnTo>
                  <a:pt x="904467" y="18103"/>
                </a:lnTo>
                <a:lnTo>
                  <a:pt x="963168" y="27770"/>
                </a:lnTo>
                <a:lnTo>
                  <a:pt x="1018129" y="39246"/>
                </a:lnTo>
                <a:lnTo>
                  <a:pt x="1068962" y="52405"/>
                </a:lnTo>
                <a:lnTo>
                  <a:pt x="1115275" y="67126"/>
                </a:lnTo>
                <a:lnTo>
                  <a:pt x="1156679" y="83283"/>
                </a:lnTo>
                <a:lnTo>
                  <a:pt x="1192783" y="100753"/>
                </a:lnTo>
                <a:lnTo>
                  <a:pt x="1247534" y="139135"/>
                </a:lnTo>
                <a:lnTo>
                  <a:pt x="1276404" y="181280"/>
                </a:lnTo>
                <a:lnTo>
                  <a:pt x="1280159" y="203453"/>
                </a:lnTo>
                <a:lnTo>
                  <a:pt x="1276404" y="225623"/>
                </a:lnTo>
                <a:lnTo>
                  <a:pt x="1247534" y="267763"/>
                </a:lnTo>
                <a:lnTo>
                  <a:pt x="1192783" y="306143"/>
                </a:lnTo>
                <a:lnTo>
                  <a:pt x="1156679" y="323613"/>
                </a:lnTo>
                <a:lnTo>
                  <a:pt x="1115275" y="339771"/>
                </a:lnTo>
                <a:lnTo>
                  <a:pt x="1068962" y="354493"/>
                </a:lnTo>
                <a:lnTo>
                  <a:pt x="1018129" y="367654"/>
                </a:lnTo>
                <a:lnTo>
                  <a:pt x="963168" y="379131"/>
                </a:lnTo>
                <a:lnTo>
                  <a:pt x="904467" y="388800"/>
                </a:lnTo>
                <a:lnTo>
                  <a:pt x="842418" y="396536"/>
                </a:lnTo>
                <a:lnTo>
                  <a:pt x="777410" y="402215"/>
                </a:lnTo>
                <a:lnTo>
                  <a:pt x="709834" y="405714"/>
                </a:lnTo>
                <a:lnTo>
                  <a:pt x="640080" y="406907"/>
                </a:lnTo>
                <a:lnTo>
                  <a:pt x="570325" y="405714"/>
                </a:lnTo>
                <a:lnTo>
                  <a:pt x="502749" y="402215"/>
                </a:lnTo>
                <a:lnTo>
                  <a:pt x="437741" y="396536"/>
                </a:lnTo>
                <a:lnTo>
                  <a:pt x="375692" y="388800"/>
                </a:lnTo>
                <a:lnTo>
                  <a:pt x="316992" y="379131"/>
                </a:lnTo>
                <a:lnTo>
                  <a:pt x="262030" y="367654"/>
                </a:lnTo>
                <a:lnTo>
                  <a:pt x="211197" y="354493"/>
                </a:lnTo>
                <a:lnTo>
                  <a:pt x="164884" y="339771"/>
                </a:lnTo>
                <a:lnTo>
                  <a:pt x="123480" y="323613"/>
                </a:lnTo>
                <a:lnTo>
                  <a:pt x="87376" y="306143"/>
                </a:lnTo>
                <a:lnTo>
                  <a:pt x="32625" y="267763"/>
                </a:lnTo>
                <a:lnTo>
                  <a:pt x="3755" y="225623"/>
                </a:lnTo>
                <a:lnTo>
                  <a:pt x="0" y="203453"/>
                </a:lnTo>
                <a:close/>
              </a:path>
            </a:pathLst>
          </a:custGeom>
          <a:ln w="28956">
            <a:solidFill>
              <a:srgbClr val="1F4E7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6467" y="4483608"/>
            <a:ext cx="1940560" cy="784860"/>
          </a:xfrm>
          <a:custGeom>
            <a:avLst/>
            <a:gdLst/>
            <a:ahLst/>
            <a:cxnLst/>
            <a:rect l="l" t="t" r="r" b="b"/>
            <a:pathLst>
              <a:path w="1940560" h="784860">
                <a:moveTo>
                  <a:pt x="1809242" y="0"/>
                </a:moveTo>
                <a:lnTo>
                  <a:pt x="130810" y="0"/>
                </a:lnTo>
                <a:lnTo>
                  <a:pt x="79884" y="10277"/>
                </a:lnTo>
                <a:lnTo>
                  <a:pt x="38306" y="38306"/>
                </a:lnTo>
                <a:lnTo>
                  <a:pt x="10277" y="79884"/>
                </a:lnTo>
                <a:lnTo>
                  <a:pt x="0" y="130810"/>
                </a:lnTo>
                <a:lnTo>
                  <a:pt x="0" y="654050"/>
                </a:lnTo>
                <a:lnTo>
                  <a:pt x="10277" y="704975"/>
                </a:lnTo>
                <a:lnTo>
                  <a:pt x="38306" y="746553"/>
                </a:lnTo>
                <a:lnTo>
                  <a:pt x="79884" y="774582"/>
                </a:lnTo>
                <a:lnTo>
                  <a:pt x="130810" y="784860"/>
                </a:lnTo>
                <a:lnTo>
                  <a:pt x="1809242" y="784860"/>
                </a:lnTo>
                <a:lnTo>
                  <a:pt x="1860167" y="774582"/>
                </a:lnTo>
                <a:lnTo>
                  <a:pt x="1901745" y="746553"/>
                </a:lnTo>
                <a:lnTo>
                  <a:pt x="1929774" y="704975"/>
                </a:lnTo>
                <a:lnTo>
                  <a:pt x="1940052" y="654050"/>
                </a:lnTo>
                <a:lnTo>
                  <a:pt x="1940052" y="130810"/>
                </a:lnTo>
                <a:lnTo>
                  <a:pt x="1929774" y="79884"/>
                </a:lnTo>
                <a:lnTo>
                  <a:pt x="1901745" y="38306"/>
                </a:lnTo>
                <a:lnTo>
                  <a:pt x="1860167" y="10277"/>
                </a:lnTo>
                <a:lnTo>
                  <a:pt x="180924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6467" y="4483608"/>
            <a:ext cx="1940560" cy="784860"/>
          </a:xfrm>
          <a:custGeom>
            <a:avLst/>
            <a:gdLst/>
            <a:ahLst/>
            <a:cxnLst/>
            <a:rect l="l" t="t" r="r" b="b"/>
            <a:pathLst>
              <a:path w="1940560" h="784860">
                <a:moveTo>
                  <a:pt x="0" y="130810"/>
                </a:moveTo>
                <a:lnTo>
                  <a:pt x="10277" y="79884"/>
                </a:lnTo>
                <a:lnTo>
                  <a:pt x="38306" y="38306"/>
                </a:lnTo>
                <a:lnTo>
                  <a:pt x="79884" y="10277"/>
                </a:lnTo>
                <a:lnTo>
                  <a:pt x="130810" y="0"/>
                </a:lnTo>
                <a:lnTo>
                  <a:pt x="1809242" y="0"/>
                </a:lnTo>
                <a:lnTo>
                  <a:pt x="1860167" y="10277"/>
                </a:lnTo>
                <a:lnTo>
                  <a:pt x="1901745" y="38306"/>
                </a:lnTo>
                <a:lnTo>
                  <a:pt x="1929774" y="79884"/>
                </a:lnTo>
                <a:lnTo>
                  <a:pt x="1940052" y="130810"/>
                </a:lnTo>
                <a:lnTo>
                  <a:pt x="1940052" y="654050"/>
                </a:lnTo>
                <a:lnTo>
                  <a:pt x="1929774" y="704975"/>
                </a:lnTo>
                <a:lnTo>
                  <a:pt x="1901745" y="746553"/>
                </a:lnTo>
                <a:lnTo>
                  <a:pt x="1860167" y="774582"/>
                </a:lnTo>
                <a:lnTo>
                  <a:pt x="1809242" y="784860"/>
                </a:lnTo>
                <a:lnTo>
                  <a:pt x="130810" y="784860"/>
                </a:lnTo>
                <a:lnTo>
                  <a:pt x="79884" y="774582"/>
                </a:lnTo>
                <a:lnTo>
                  <a:pt x="38306" y="746553"/>
                </a:lnTo>
                <a:lnTo>
                  <a:pt x="10277" y="704975"/>
                </a:lnTo>
                <a:lnTo>
                  <a:pt x="0" y="654050"/>
                </a:lnTo>
                <a:lnTo>
                  <a:pt x="0" y="130810"/>
                </a:lnTo>
                <a:close/>
              </a:path>
            </a:pathLst>
          </a:custGeom>
          <a:ln w="12192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21529" y="4603622"/>
            <a:ext cx="171132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9370">
              <a:lnSpc>
                <a:spcPts val="2140"/>
              </a:lnSpc>
            </a:pPr>
            <a:r>
              <a:rPr sz="1800" dirty="0">
                <a:latin typeface="PMingLiU"/>
                <a:cs typeface="PMingLiU"/>
              </a:rPr>
              <a:t>现实待处理投诉 量</a:t>
            </a:r>
            <a:r>
              <a:rPr sz="1800" spc="-15" dirty="0">
                <a:latin typeface="Calibri"/>
                <a:cs typeface="Calibri"/>
              </a:rPr>
              <a:t>……</a:t>
            </a:r>
            <a:r>
              <a:rPr sz="1800" dirty="0">
                <a:latin typeface="PMingLiU"/>
                <a:cs typeface="PMingLiU"/>
              </a:rPr>
              <a:t>远远不止！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60114" y="4880609"/>
            <a:ext cx="548640" cy="387350"/>
          </a:xfrm>
          <a:custGeom>
            <a:avLst/>
            <a:gdLst/>
            <a:ahLst/>
            <a:cxnLst/>
            <a:rect l="l" t="t" r="r" b="b"/>
            <a:pathLst>
              <a:path w="548639" h="387350">
                <a:moveTo>
                  <a:pt x="0" y="387095"/>
                </a:moveTo>
                <a:lnTo>
                  <a:pt x="0" y="217804"/>
                </a:lnTo>
                <a:lnTo>
                  <a:pt x="6049" y="172755"/>
                </a:lnTo>
                <a:lnTo>
                  <a:pt x="23123" y="132282"/>
                </a:lnTo>
                <a:lnTo>
                  <a:pt x="49609" y="97996"/>
                </a:lnTo>
                <a:lnTo>
                  <a:pt x="83895" y="71510"/>
                </a:lnTo>
                <a:lnTo>
                  <a:pt x="124368" y="54436"/>
                </a:lnTo>
                <a:lnTo>
                  <a:pt x="169418" y="48387"/>
                </a:lnTo>
                <a:lnTo>
                  <a:pt x="451865" y="48387"/>
                </a:lnTo>
                <a:lnTo>
                  <a:pt x="451865" y="0"/>
                </a:lnTo>
                <a:lnTo>
                  <a:pt x="548639" y="96773"/>
                </a:lnTo>
                <a:lnTo>
                  <a:pt x="451865" y="193547"/>
                </a:lnTo>
                <a:lnTo>
                  <a:pt x="451865" y="145160"/>
                </a:lnTo>
                <a:lnTo>
                  <a:pt x="169418" y="145160"/>
                </a:lnTo>
                <a:lnTo>
                  <a:pt x="141136" y="150868"/>
                </a:lnTo>
                <a:lnTo>
                  <a:pt x="118046" y="166433"/>
                </a:lnTo>
                <a:lnTo>
                  <a:pt x="102481" y="189523"/>
                </a:lnTo>
                <a:lnTo>
                  <a:pt x="96774" y="217804"/>
                </a:lnTo>
                <a:lnTo>
                  <a:pt x="96774" y="387095"/>
                </a:lnTo>
                <a:lnTo>
                  <a:pt x="0" y="387095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10500" y="5242559"/>
            <a:ext cx="3924300" cy="77264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 marR="19431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PMingLiU"/>
                <a:cs typeface="PMingLiU"/>
              </a:rPr>
              <a:t>意味着</a:t>
            </a:r>
            <a:r>
              <a:rPr sz="1600" spc="-10" dirty="0">
                <a:latin typeface="PMingLiU"/>
                <a:cs typeface="PMingLiU"/>
              </a:rPr>
              <a:t>：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6000</a:t>
            </a:r>
            <a:r>
              <a:rPr sz="1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latin typeface="PMingLiU"/>
                <a:cs typeface="PMingLiU"/>
              </a:rPr>
              <a:t>份投</a:t>
            </a:r>
            <a:r>
              <a:rPr sz="1600" spc="355" dirty="0">
                <a:latin typeface="PMingLiU"/>
                <a:cs typeface="PMingLiU"/>
              </a:rPr>
              <a:t>诉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5700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PMingLiU"/>
                <a:cs typeface="PMingLiU"/>
              </a:rPr>
              <a:t>被系统自动 分</a:t>
            </a:r>
            <a:r>
              <a:rPr sz="1600" spc="365" dirty="0">
                <a:latin typeface="PMingLiU"/>
                <a:cs typeface="PMingLiU"/>
              </a:rPr>
              <a:t>类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300</a:t>
            </a:r>
            <a:r>
              <a:rPr sz="1600" spc="-5" dirty="0">
                <a:latin typeface="PMingLiU"/>
                <a:cs typeface="PMingLiU"/>
              </a:rPr>
              <a:t>人工重新处理</a:t>
            </a:r>
            <a:r>
              <a:rPr sz="1600" spc="-25" dirty="0">
                <a:latin typeface="PMingLiU"/>
                <a:cs typeface="PMingLiU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300 </a:t>
            </a:r>
            <a:r>
              <a:rPr sz="1600" spc="-5" dirty="0">
                <a:latin typeface="PMingLiU"/>
                <a:cs typeface="PMingLiU"/>
              </a:rPr>
              <a:t>分</a:t>
            </a:r>
            <a:r>
              <a:rPr sz="1600" spc="365" dirty="0">
                <a:latin typeface="PMingLiU"/>
                <a:cs typeface="PMingLiU"/>
              </a:rPr>
              <a:t>钟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PMingLiU"/>
                <a:cs typeface="PMingLiU"/>
              </a:rPr>
              <a:t>小 </a:t>
            </a:r>
            <a:r>
              <a:rPr sz="1600" spc="365" dirty="0">
                <a:latin typeface="PMingLiU"/>
                <a:cs typeface="PMingLiU"/>
              </a:rPr>
              <a:t>时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PMingLiU"/>
                <a:cs typeface="PMingLiU"/>
              </a:rPr>
              <a:t>约</a:t>
            </a:r>
            <a:r>
              <a:rPr sz="1600" spc="-65" dirty="0">
                <a:latin typeface="PMingLiU"/>
                <a:cs typeface="PMingLiU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5" dirty="0" err="1">
                <a:latin typeface="PMingLiU"/>
                <a:cs typeface="PMingLiU"/>
              </a:rPr>
              <a:t>小</a:t>
            </a:r>
            <a:r>
              <a:rPr sz="1600" spc="355" dirty="0" err="1">
                <a:latin typeface="PMingLiU"/>
                <a:cs typeface="PMingLiU"/>
              </a:rPr>
              <a:t>时</a:t>
            </a:r>
            <a:r>
              <a:rPr sz="1600" spc="-5" dirty="0" err="1">
                <a:latin typeface="Calibri"/>
                <a:cs typeface="Calibri"/>
              </a:rPr>
              <a:t>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lang="zh-CN" altLang="en-US" sz="1600" spc="-5" dirty="0">
                <a:latin typeface="PMingLiU"/>
                <a:cs typeface="PMingLiU"/>
              </a:rPr>
              <a:t>工作人员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4684776"/>
            <a:ext cx="3442716" cy="217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4223" y="3566159"/>
            <a:ext cx="8884920" cy="923925"/>
          </a:xfrm>
          <a:custGeom>
            <a:avLst/>
            <a:gdLst/>
            <a:ahLst/>
            <a:cxnLst/>
            <a:rect l="l" t="t" r="r" b="b"/>
            <a:pathLst>
              <a:path w="8884920" h="923925">
                <a:moveTo>
                  <a:pt x="0" y="923544"/>
                </a:moveTo>
                <a:lnTo>
                  <a:pt x="8884920" y="923544"/>
                </a:lnTo>
                <a:lnTo>
                  <a:pt x="8884920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7751" y="4224528"/>
            <a:ext cx="8884920" cy="368935"/>
          </a:xfrm>
          <a:custGeom>
            <a:avLst/>
            <a:gdLst/>
            <a:ahLst/>
            <a:cxnLst/>
            <a:rect l="l" t="t" r="r" b="b"/>
            <a:pathLst>
              <a:path w="8884920" h="368935">
                <a:moveTo>
                  <a:pt x="0" y="368808"/>
                </a:moveTo>
                <a:lnTo>
                  <a:pt x="8884920" y="368808"/>
                </a:lnTo>
                <a:lnTo>
                  <a:pt x="888492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863" y="321309"/>
            <a:ext cx="73596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52525"/>
                </a:solidFill>
                <a:latin typeface="PMingLiU"/>
                <a:cs typeface="PMingLiU"/>
              </a:rPr>
              <a:t>应用</a:t>
            </a:r>
            <a:endParaRPr sz="2800">
              <a:latin typeface="PMingLiU"/>
              <a:cs typeface="PMingLiU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8178"/>
              </p:ext>
            </p:extLst>
          </p:nvPr>
        </p:nvGraphicFramePr>
        <p:xfrm>
          <a:off x="400049" y="3720083"/>
          <a:ext cx="10735740" cy="1199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9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5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3435">
                <a:tc>
                  <a:txBody>
                    <a:bodyPr/>
                    <a:lstStyle/>
                    <a:p>
                      <a:endParaRPr sz="2800" dirty="0">
                        <a:latin typeface="PMingLiU"/>
                        <a:cs typeface="PMingLiU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6924675" algn="l"/>
                        </a:tabLst>
                      </a:pPr>
                      <a:r>
                        <a:rPr sz="1800" spc="10" dirty="0">
                          <a:latin typeface="PMingLiU"/>
                          <a:cs typeface="PMingLiU"/>
                        </a:rPr>
                        <a:t>过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去	</a:t>
                      </a:r>
                      <a:r>
                        <a:rPr sz="2700" spc="15" baseline="-10802" dirty="0">
                          <a:latin typeface="PMingLiU"/>
                          <a:cs typeface="PMingLiU"/>
                        </a:rPr>
                        <a:t>现在</a:t>
                      </a:r>
                      <a:endParaRPr sz="2700" baseline="-10802" dirty="0">
                        <a:latin typeface="PMingLiU"/>
                        <a:cs typeface="PMingLiU"/>
                      </a:endParaRPr>
                    </a:p>
                  </a:txBody>
                  <a:tcPr marL="0" marR="0" marT="317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952">
                <a:tc>
                  <a:txBody>
                    <a:bodyPr/>
                    <a:lstStyle/>
                    <a:p>
                      <a:pPr marL="318135" indent="-286385">
                        <a:lnSpc>
                          <a:spcPct val="100000"/>
                        </a:lnSpc>
                        <a:spcBef>
                          <a:spcPts val="140"/>
                        </a:spcBef>
                        <a:buFont typeface="Wingdings"/>
                        <a:buChar char=""/>
                        <a:tabLst>
                          <a:tab pos="318770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同样的任务量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318135" indent="-286385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Wingdings"/>
                        <a:buChar char=""/>
                        <a:tabLst>
                          <a:tab pos="318770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同样的时间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6000</a:t>
                      </a:r>
                      <a:r>
                        <a:rPr sz="1800" b="1" spc="-9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份投诉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r>
                        <a:rPr sz="1800" b="1" spc="-1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小时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1800" b="1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小</a:t>
                      </a:r>
                      <a:r>
                        <a:rPr sz="1800" spc="395" dirty="0">
                          <a:latin typeface="PMingLiU"/>
                          <a:cs typeface="PMingLiU"/>
                        </a:rPr>
                        <a:t>时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13</a:t>
                      </a:r>
                      <a:r>
                        <a:rPr sz="1800" b="1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800" spc="10" dirty="0">
                          <a:latin typeface="PMingLiU"/>
                          <a:cs typeface="PMingLiU"/>
                        </a:rPr>
                        <a:t>人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6000</a:t>
                      </a:r>
                      <a:r>
                        <a:rPr sz="1800" b="1" spc="-10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份投诉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小</a:t>
                      </a:r>
                      <a:r>
                        <a:rPr sz="1800" spc="395" dirty="0">
                          <a:latin typeface="PMingLiU"/>
                          <a:cs typeface="PMingLiU"/>
                        </a:rPr>
                        <a:t>时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zh-CN" altLang="en-US" sz="1800" spc="10" dirty="0">
                          <a:latin typeface="PMingLiU"/>
                          <a:cs typeface="PMingLiU"/>
                        </a:rPr>
                        <a:t>人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  <a:p>
                      <a:pPr marL="44259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PMingLiU"/>
                          <a:cs typeface="PMingLiU"/>
                        </a:rPr>
                        <a:t>，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r>
                        <a:rPr sz="1800" b="1" spc="-7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PMingLiU"/>
                          <a:cs typeface="PMingLiU"/>
                        </a:rPr>
                        <a:t>份投诉</a:t>
                      </a:r>
                      <a:endParaRPr sz="1800" dirty="0">
                        <a:latin typeface="PMingLiU"/>
                        <a:cs typeface="PMingLiU"/>
                      </a:endParaRPr>
                    </a:p>
                  </a:txBody>
                  <a:tcPr marL="0" marR="0" marT="3556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5055" y="1427988"/>
            <a:ext cx="2854451" cy="1816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23" y="1623060"/>
            <a:ext cx="2595372" cy="1426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2164" y="5769862"/>
            <a:ext cx="1693164" cy="1088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0500" y="1179575"/>
            <a:ext cx="3735324" cy="2101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4496" y="2036064"/>
            <a:ext cx="1270000" cy="588645"/>
          </a:xfrm>
          <a:custGeom>
            <a:avLst/>
            <a:gdLst/>
            <a:ahLst/>
            <a:cxnLst/>
            <a:rect l="l" t="t" r="r" b="b"/>
            <a:pathLst>
              <a:path w="1270000" h="588644">
                <a:moveTo>
                  <a:pt x="18414" y="147065"/>
                </a:moveTo>
                <a:lnTo>
                  <a:pt x="0" y="147065"/>
                </a:lnTo>
                <a:lnTo>
                  <a:pt x="0" y="441198"/>
                </a:lnTo>
                <a:lnTo>
                  <a:pt x="18414" y="441198"/>
                </a:lnTo>
                <a:lnTo>
                  <a:pt x="18414" y="147065"/>
                </a:lnTo>
                <a:close/>
              </a:path>
              <a:path w="1270000" h="588644">
                <a:moveTo>
                  <a:pt x="73532" y="147065"/>
                </a:moveTo>
                <a:lnTo>
                  <a:pt x="36702" y="147065"/>
                </a:lnTo>
                <a:lnTo>
                  <a:pt x="36702" y="441198"/>
                </a:lnTo>
                <a:lnTo>
                  <a:pt x="73532" y="441198"/>
                </a:lnTo>
                <a:lnTo>
                  <a:pt x="73532" y="147065"/>
                </a:lnTo>
                <a:close/>
              </a:path>
              <a:path w="1270000" h="588644">
                <a:moveTo>
                  <a:pt x="975359" y="0"/>
                </a:moveTo>
                <a:lnTo>
                  <a:pt x="975359" y="147065"/>
                </a:lnTo>
                <a:lnTo>
                  <a:pt x="91948" y="147065"/>
                </a:lnTo>
                <a:lnTo>
                  <a:pt x="91948" y="441198"/>
                </a:lnTo>
                <a:lnTo>
                  <a:pt x="975359" y="441198"/>
                </a:lnTo>
                <a:lnTo>
                  <a:pt x="975359" y="588263"/>
                </a:lnTo>
                <a:lnTo>
                  <a:pt x="1269492" y="294132"/>
                </a:lnTo>
                <a:lnTo>
                  <a:pt x="97535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22829" y="2427351"/>
            <a:ext cx="142875" cy="149860"/>
          </a:xfrm>
          <a:custGeom>
            <a:avLst/>
            <a:gdLst/>
            <a:ahLst/>
            <a:cxnLst/>
            <a:rect l="l" t="t" r="r" b="b"/>
            <a:pathLst>
              <a:path w="142875" h="149860">
                <a:moveTo>
                  <a:pt x="142494" y="0"/>
                </a:moveTo>
                <a:lnTo>
                  <a:pt x="0" y="0"/>
                </a:lnTo>
                <a:lnTo>
                  <a:pt x="0" y="149733"/>
                </a:lnTo>
                <a:lnTo>
                  <a:pt x="142494" y="149733"/>
                </a:lnTo>
                <a:lnTo>
                  <a:pt x="14249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095" y="2280285"/>
            <a:ext cx="441959" cy="147320"/>
          </a:xfrm>
          <a:custGeom>
            <a:avLst/>
            <a:gdLst/>
            <a:ahLst/>
            <a:cxnLst/>
            <a:rect l="l" t="t" r="r" b="b"/>
            <a:pathLst>
              <a:path w="441960" h="147319">
                <a:moveTo>
                  <a:pt x="441960" y="0"/>
                </a:moveTo>
                <a:lnTo>
                  <a:pt x="0" y="0"/>
                </a:lnTo>
                <a:lnTo>
                  <a:pt x="0" y="147065"/>
                </a:lnTo>
                <a:lnTo>
                  <a:pt x="441960" y="147065"/>
                </a:lnTo>
                <a:lnTo>
                  <a:pt x="4419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2829" y="2130551"/>
            <a:ext cx="142875" cy="149860"/>
          </a:xfrm>
          <a:custGeom>
            <a:avLst/>
            <a:gdLst/>
            <a:ahLst/>
            <a:cxnLst/>
            <a:rect l="l" t="t" r="r" b="b"/>
            <a:pathLst>
              <a:path w="142875" h="149860">
                <a:moveTo>
                  <a:pt x="142494" y="0"/>
                </a:moveTo>
                <a:lnTo>
                  <a:pt x="0" y="0"/>
                </a:lnTo>
                <a:lnTo>
                  <a:pt x="0" y="149733"/>
                </a:lnTo>
                <a:lnTo>
                  <a:pt x="142494" y="149733"/>
                </a:lnTo>
                <a:lnTo>
                  <a:pt x="14249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73095" y="2130551"/>
            <a:ext cx="441959" cy="447040"/>
          </a:xfrm>
          <a:custGeom>
            <a:avLst/>
            <a:gdLst/>
            <a:ahLst/>
            <a:cxnLst/>
            <a:rect l="l" t="t" r="r" b="b"/>
            <a:pathLst>
              <a:path w="441960" h="447039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292227" y="0"/>
                </a:lnTo>
                <a:lnTo>
                  <a:pt x="292227" y="149733"/>
                </a:lnTo>
                <a:lnTo>
                  <a:pt x="441960" y="149733"/>
                </a:lnTo>
                <a:lnTo>
                  <a:pt x="441960" y="296799"/>
                </a:lnTo>
                <a:lnTo>
                  <a:pt x="292227" y="296799"/>
                </a:lnTo>
                <a:lnTo>
                  <a:pt x="292227" y="446532"/>
                </a:lnTo>
                <a:lnTo>
                  <a:pt x="149733" y="446532"/>
                </a:lnTo>
                <a:lnTo>
                  <a:pt x="149733" y="296799"/>
                </a:lnTo>
                <a:lnTo>
                  <a:pt x="0" y="296799"/>
                </a:lnTo>
                <a:lnTo>
                  <a:pt x="0" y="149733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2220" y="3393947"/>
            <a:ext cx="646430" cy="368935"/>
          </a:xfrm>
          <a:custGeom>
            <a:avLst/>
            <a:gdLst/>
            <a:ahLst/>
            <a:cxnLst/>
            <a:rect l="l" t="t" r="r" b="b"/>
            <a:pathLst>
              <a:path w="646430" h="368935">
                <a:moveTo>
                  <a:pt x="0" y="368807"/>
                </a:moveTo>
                <a:lnTo>
                  <a:pt x="646176" y="368807"/>
                </a:lnTo>
                <a:lnTo>
                  <a:pt x="64617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4311" y="3436620"/>
            <a:ext cx="646430" cy="368935"/>
          </a:xfrm>
          <a:custGeom>
            <a:avLst/>
            <a:gdLst/>
            <a:ahLst/>
            <a:cxnLst/>
            <a:rect l="l" t="t" r="r" b="b"/>
            <a:pathLst>
              <a:path w="646429" h="368935">
                <a:moveTo>
                  <a:pt x="0" y="368808"/>
                </a:moveTo>
                <a:lnTo>
                  <a:pt x="646176" y="368808"/>
                </a:lnTo>
                <a:lnTo>
                  <a:pt x="64617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4876" y="4671059"/>
            <a:ext cx="2607564" cy="1324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07097" y="5231383"/>
            <a:ext cx="145351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0" dirty="0">
                <a:solidFill>
                  <a:srgbClr val="C00000"/>
                </a:solidFill>
                <a:latin typeface="PMingLiU"/>
                <a:cs typeface="PMingLiU"/>
              </a:rPr>
              <a:t>效率提升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4863" y="321309"/>
            <a:ext cx="73596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52525"/>
                </a:solidFill>
                <a:latin typeface="PMingLiU"/>
                <a:cs typeface="PMingLiU"/>
              </a:rPr>
              <a:t>应用</a:t>
            </a:r>
            <a:endParaRPr sz="280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E0D630-5B7D-42F0-A776-6512A3C697FA}"/>
              </a:ext>
            </a:extLst>
          </p:cNvPr>
          <p:cNvSpPr txBox="1"/>
          <p:nvPr/>
        </p:nvSpPr>
        <p:spPr>
          <a:xfrm>
            <a:off x="666712" y="1071546"/>
            <a:ext cx="1055522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朴素贝叶斯分类高效且准确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 </a:t>
            </a:r>
            <a:r>
              <a:rPr lang="zh-CN" altLang="zh-CN" sz="2000" dirty="0"/>
              <a:t>贝叶斯分类的效率高，训练时，只需要扫描一遍训练集，记录每个词出现的次数，以及各类文档出现的次数，测试时也只需要扫描一次测试集，从运行效率这个角度而言，朴素贝叶斯的效率是最高的，而准确率也能达到一个理想的效果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朴素贝叶斯分类器在实际中</a:t>
            </a:r>
            <a:r>
              <a:rPr lang="zh-CN" altLang="zh-CN" sz="2800" b="1" dirty="0"/>
              <a:t>的运用：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</a:t>
            </a:r>
            <a:r>
              <a:rPr lang="zh-CN" altLang="en-US" sz="2000" dirty="0"/>
              <a:t>判别账号真实还是虚假</a:t>
            </a:r>
            <a:r>
              <a:rPr lang="zh-CN" altLang="zh-CN" sz="2000" dirty="0"/>
              <a:t>（二分类问题）</a:t>
            </a:r>
            <a:endParaRPr lang="en-US" altLang="zh-CN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/>
              <a:t>           </a:t>
            </a:r>
            <a:r>
              <a:rPr lang="zh-CN" altLang="zh-CN" sz="2000" dirty="0"/>
              <a:t>垃圾邮件及垃圾短</a:t>
            </a:r>
            <a:r>
              <a:rPr lang="zh-CN" altLang="en-US" sz="2000" dirty="0"/>
              <a:t>信</a:t>
            </a:r>
            <a:r>
              <a:rPr lang="zh-CN" altLang="zh-CN" sz="2000" dirty="0"/>
              <a:t>的过滤（二分类问题）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/>
              <a:t>           </a:t>
            </a:r>
            <a:r>
              <a:rPr lang="zh-CN" altLang="zh-CN" sz="2000" dirty="0"/>
              <a:t>新闻分类</a:t>
            </a:r>
            <a:endParaRPr lang="zh-CN" altLang="en-US" sz="20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/>
              <a:t>           自然语言处理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204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376" y="6385559"/>
            <a:ext cx="11216640" cy="0"/>
          </a:xfrm>
          <a:custGeom>
            <a:avLst/>
            <a:gdLst/>
            <a:ahLst/>
            <a:cxnLst/>
            <a:rect l="l" t="t" r="r" b="b"/>
            <a:pathLst>
              <a:path w="11216640">
                <a:moveTo>
                  <a:pt x="0" y="0"/>
                </a:moveTo>
                <a:lnTo>
                  <a:pt x="1121613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02EE8D-AB05-4AD2-BD56-B8AD6ED8774F}"/>
              </a:ext>
            </a:extLst>
          </p:cNvPr>
          <p:cNvSpPr/>
          <p:nvPr/>
        </p:nvSpPr>
        <p:spPr>
          <a:xfrm>
            <a:off x="452398" y="214290"/>
            <a:ext cx="1093165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200" dirty="0"/>
              <a:t>朴素贝叶斯算法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zh-CN" altLang="zh-CN" sz="2400" dirty="0"/>
              <a:t>朴素贝叶斯算法最大的两个缺陷</a:t>
            </a:r>
            <a:r>
              <a:rPr lang="zh-CN" altLang="en-US" sz="2400" dirty="0"/>
              <a:t>：</a:t>
            </a:r>
            <a:r>
              <a:rPr lang="zh-CN" altLang="zh-CN" sz="2400" dirty="0"/>
              <a:t>首先，假设一篇文章中的各个词之间是彼此独立的，其中一个词的出现丝毫不受另一个词的影响，但这显然不对，词语之间有明显的所谓“共现”关系，在不同主题的文章中，可能共现的次数或频率有变化，但彼此间绝对谈不上独立。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zh-CN" altLang="zh-CN" sz="2400" dirty="0"/>
              <a:t>其二，使用某个词在某个类别训练文档中出现的次数来估计</a:t>
            </a:r>
            <a:r>
              <a:rPr lang="zh-CN" altLang="en-US" sz="2400" dirty="0"/>
              <a:t>概率</a:t>
            </a:r>
            <a:r>
              <a:rPr lang="zh-CN" altLang="zh-CN" sz="2400" dirty="0"/>
              <a:t>时，只在训练样本数量非常多的情况下才比较准确</a:t>
            </a:r>
            <a:r>
              <a:rPr lang="zh-CN" altLang="en-US" sz="2400" dirty="0"/>
              <a:t>，</a:t>
            </a:r>
            <a:r>
              <a:rPr lang="zh-CN" altLang="zh-CN" sz="2400" dirty="0"/>
              <a:t>而需要大量样本的要求不仅给前期人工分类的工作带来更高要求</a:t>
            </a:r>
            <a:r>
              <a:rPr lang="zh-CN" altLang="en-US" sz="2400" dirty="0"/>
              <a:t>，</a:t>
            </a:r>
            <a:r>
              <a:rPr lang="zh-CN" altLang="zh-CN" sz="2400" dirty="0"/>
              <a:t>在后期由计算机处理的时候也对存储和计算资源提出了更高的要求。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5325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6"/>
          <p:cNvSpPr txBox="1"/>
          <p:nvPr/>
        </p:nvSpPr>
        <p:spPr>
          <a:xfrm>
            <a:off x="2600043" y="1830402"/>
            <a:ext cx="49327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PMingLiU"/>
                <a:cs typeface="PMingLiU"/>
              </a:rPr>
              <a:t>张巧真</a:t>
            </a:r>
            <a:endParaRPr lang="en-US" altLang="zh-CN" sz="3600" dirty="0">
              <a:solidFill>
                <a:schemeClr val="tx2"/>
              </a:solidFill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PMingLiU"/>
                <a:cs typeface="PMingLiU"/>
              </a:rPr>
              <a:t>统计与数据科学学院</a:t>
            </a:r>
            <a:endParaRPr sz="3600" dirty="0">
              <a:solidFill>
                <a:schemeClr val="tx2"/>
              </a:solidFill>
              <a:latin typeface="PMingLiU"/>
              <a:cs typeface="PMingLiU"/>
            </a:endParaRPr>
          </a:p>
        </p:txBody>
      </p:sp>
      <p:sp>
        <p:nvSpPr>
          <p:cNvPr id="4" name="object 46"/>
          <p:cNvSpPr txBox="1"/>
          <p:nvPr/>
        </p:nvSpPr>
        <p:spPr>
          <a:xfrm>
            <a:off x="2603615" y="2938398"/>
            <a:ext cx="49327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600" b="1" spc="-10" dirty="0">
                <a:solidFill>
                  <a:schemeClr val="tx2"/>
                </a:solidFill>
                <a:latin typeface="PMingLiU"/>
                <a:cs typeface="PMingLiU"/>
              </a:rPr>
              <a:t>zhangqz@nankai.edu.cn</a:t>
            </a:r>
            <a:endParaRPr sz="3600" b="1" dirty="0">
              <a:solidFill>
                <a:schemeClr val="tx2"/>
              </a:solidFill>
              <a:latin typeface="PMingLiU"/>
              <a:cs typeface="PMingLiU"/>
            </a:endParaRPr>
          </a:p>
        </p:txBody>
      </p:sp>
      <p:sp>
        <p:nvSpPr>
          <p:cNvPr id="5" name="object 46"/>
          <p:cNvSpPr txBox="1"/>
          <p:nvPr/>
        </p:nvSpPr>
        <p:spPr>
          <a:xfrm>
            <a:off x="2711624" y="3583921"/>
            <a:ext cx="83588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600" dirty="0">
                <a:solidFill>
                  <a:schemeClr val="bg1"/>
                </a:solidFill>
                <a:hlinkClick r:id="rId2"/>
              </a:rPr>
              <a:t>http://web.stat.nankai.edu.cn/zhangqz/</a:t>
            </a:r>
            <a:endParaRPr sz="3600" dirty="0">
              <a:solidFill>
                <a:schemeClr val="bg1"/>
              </a:solidFill>
              <a:latin typeface="PMingLiU"/>
              <a:cs typeface="PMingLiU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672500" y="5306056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70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144589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民生问题</a:t>
            </a:r>
          </a:p>
        </p:txBody>
      </p:sp>
      <p:sp>
        <p:nvSpPr>
          <p:cNvPr id="6" name="object 6"/>
          <p:cNvSpPr/>
          <p:nvPr/>
        </p:nvSpPr>
        <p:spPr>
          <a:xfrm>
            <a:off x="4392167" y="1925320"/>
            <a:ext cx="3273043" cy="3123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29784" y="2439923"/>
            <a:ext cx="1830705" cy="204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</a:pPr>
            <a:r>
              <a:rPr sz="1800" spc="40" dirty="0">
                <a:solidFill>
                  <a:srgbClr val="252525"/>
                </a:solidFill>
                <a:latin typeface="Lao UI"/>
                <a:cs typeface="Lao UI"/>
              </a:rPr>
              <a:t>KEYWORDS</a:t>
            </a:r>
            <a:endParaRPr sz="1800">
              <a:latin typeface="Lao UI"/>
              <a:cs typeface="Lao UI"/>
            </a:endParaRPr>
          </a:p>
          <a:p>
            <a:pPr marL="136525" marR="147955" algn="ctr">
              <a:lnSpc>
                <a:spcPct val="130000"/>
              </a:lnSpc>
              <a:spcBef>
                <a:spcPts val="705"/>
              </a:spcBef>
            </a:pPr>
            <a:r>
              <a:rPr sz="1200" spc="-5" dirty="0">
                <a:solidFill>
                  <a:srgbClr val="404040"/>
                </a:solidFill>
                <a:latin typeface="Calibri"/>
                <a:cs typeface="Calibri"/>
              </a:rPr>
              <a:t>Lorem Ipsum Dolor Sit</a:t>
            </a:r>
            <a:r>
              <a:rPr sz="1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Er  </a:t>
            </a:r>
            <a:r>
              <a:rPr sz="1200" spc="-5" dirty="0">
                <a:solidFill>
                  <a:srgbClr val="404040"/>
                </a:solidFill>
                <a:latin typeface="Calibri"/>
                <a:cs typeface="Calibri"/>
              </a:rPr>
              <a:t>Cillium Adipisicing</a:t>
            </a:r>
            <a:r>
              <a:rPr sz="1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Calibri"/>
                <a:cs typeface="Calibri"/>
              </a:rPr>
              <a:t>Pect.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910" y="1669034"/>
            <a:ext cx="2311400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PMingLiU"/>
                <a:cs typeface="PMingLiU"/>
              </a:rPr>
              <a:t>教育</a:t>
            </a:r>
            <a:endParaRPr sz="1800" dirty="0">
              <a:latin typeface="PMingLiU"/>
              <a:cs typeface="PMingLiU"/>
            </a:endParaRPr>
          </a:p>
          <a:p>
            <a:pPr marL="12700" marR="5080">
              <a:lnSpc>
                <a:spcPct val="150000"/>
              </a:lnSpc>
              <a:spcBef>
                <a:spcPts val="530"/>
              </a:spcBef>
            </a:pPr>
            <a:r>
              <a:rPr sz="1400" dirty="0">
                <a:solidFill>
                  <a:srgbClr val="252525"/>
                </a:solidFill>
                <a:latin typeface="PMingLiU"/>
                <a:cs typeface="PMingLiU"/>
              </a:rPr>
              <a:t>教育是民生之基，解决的是人能力 发展的长远问题。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7260" y="4143120"/>
            <a:ext cx="2311400" cy="13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PMingLiU"/>
                <a:cs typeface="PMingLiU"/>
              </a:rPr>
              <a:t>社会保障</a:t>
            </a:r>
            <a:endParaRPr sz="1800" dirty="0">
              <a:latin typeface="PMingLiU"/>
              <a:cs typeface="PMingLiU"/>
            </a:endParaRPr>
          </a:p>
          <a:p>
            <a:pPr marL="12700" marR="5080">
              <a:lnSpc>
                <a:spcPct val="150000"/>
              </a:lnSpc>
              <a:spcBef>
                <a:spcPts val="530"/>
              </a:spcBef>
            </a:pPr>
            <a:r>
              <a:rPr sz="1400" dirty="0">
                <a:solidFill>
                  <a:srgbClr val="252525"/>
                </a:solidFill>
                <a:latin typeface="PMingLiU"/>
                <a:cs typeface="PMingLiU"/>
              </a:rPr>
              <a:t>社会保障是民生之安全网，解决是 人在社会上有尊严的生存问题。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52943" y="1669034"/>
            <a:ext cx="2311400" cy="87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PMingLiU"/>
                <a:cs typeface="PMingLiU"/>
              </a:rPr>
              <a:t>就业</a:t>
            </a:r>
            <a:endParaRPr sz="1800" dirty="0">
              <a:latin typeface="PMingLiU"/>
              <a:cs typeface="PMingLiU"/>
            </a:endParaRPr>
          </a:p>
          <a:p>
            <a:pPr marR="5080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solidFill>
                  <a:srgbClr val="252525"/>
                </a:solidFill>
                <a:latin typeface="PMingLiU"/>
                <a:cs typeface="PMingLiU"/>
              </a:rPr>
              <a:t>就业是民生之本，解决的是人在社会上的生存问题。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9039" y="4143120"/>
            <a:ext cx="2466117" cy="874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PMingLiU"/>
                <a:cs typeface="PMingLiU"/>
              </a:rPr>
              <a:t>收入分配</a:t>
            </a:r>
            <a:endParaRPr sz="18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400" dirty="0">
                <a:solidFill>
                  <a:srgbClr val="252525"/>
                </a:solidFill>
                <a:latin typeface="PMingLiU"/>
                <a:cs typeface="PMingLiU"/>
              </a:rPr>
              <a:t>收入分配是民生之源，解决的是社会资源再分配的问题。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9784" y="2439923"/>
            <a:ext cx="1830323" cy="2046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4166" y="5629554"/>
            <a:ext cx="7077867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+mn-ea"/>
                <a:cs typeface="PMingLiU"/>
              </a:rPr>
              <a:t>民生一般指老百姓的基本生计。民生问题从来都是“两会” 的热点话题。如何构建畅通的信息渠道，让政府听到最真实的民生问题一直是一项重要的课题。</a:t>
            </a:r>
          </a:p>
          <a:p>
            <a:pPr marL="94615">
              <a:lnSpc>
                <a:spcPct val="100000"/>
              </a:lnSpc>
            </a:pPr>
            <a:endParaRPr sz="1400" dirty="0">
              <a:solidFill>
                <a:srgbClr val="FF0000"/>
              </a:solidFill>
              <a:latin typeface="+mn-ea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64898" y="650880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09245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30" dirty="0">
                <a:latin typeface="Segoe UI Light"/>
                <a:cs typeface="Segoe UI Light"/>
              </a:rPr>
              <a:t>1</a:t>
            </a:r>
            <a:r>
              <a:rPr b="0" spc="-125" dirty="0">
                <a:latin typeface="Segoe UI Light"/>
                <a:cs typeface="Segoe UI Light"/>
              </a:rPr>
              <a:t>2</a:t>
            </a:r>
            <a:r>
              <a:rPr b="0" spc="130" dirty="0">
                <a:latin typeface="Segoe UI Light"/>
                <a:cs typeface="Segoe UI Light"/>
              </a:rPr>
              <a:t>3</a:t>
            </a:r>
            <a:r>
              <a:rPr b="0" spc="140" dirty="0">
                <a:latin typeface="Segoe UI Light"/>
                <a:cs typeface="Segoe UI Light"/>
              </a:rPr>
              <a:t>4</a:t>
            </a:r>
            <a:r>
              <a:rPr b="0" spc="120" dirty="0">
                <a:latin typeface="Segoe UI Light"/>
                <a:cs typeface="Segoe UI Light"/>
              </a:rPr>
              <a:t>5</a:t>
            </a:r>
            <a:r>
              <a:rPr spc="-5" dirty="0"/>
              <a:t>市长热线平台</a:t>
            </a:r>
          </a:p>
        </p:txBody>
      </p:sp>
      <p:sp>
        <p:nvSpPr>
          <p:cNvPr id="6" name="object 6"/>
          <p:cNvSpPr/>
          <p:nvPr/>
        </p:nvSpPr>
        <p:spPr>
          <a:xfrm>
            <a:off x="2654807" y="1213103"/>
            <a:ext cx="6882383" cy="345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6910" y="5072074"/>
            <a:ext cx="7858181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</a:pPr>
            <a:r>
              <a:rPr lang="en-US" sz="1600" spc="10" dirty="0">
                <a:latin typeface="+mn-ea"/>
                <a:cs typeface="PMingLiU"/>
              </a:rPr>
              <a:t>       </a:t>
            </a:r>
            <a:r>
              <a:rPr sz="1600" spc="10" dirty="0" err="1">
                <a:latin typeface="+mn-ea"/>
                <a:cs typeface="PMingLiU"/>
              </a:rPr>
              <a:t>为</a:t>
            </a:r>
            <a:r>
              <a:rPr sz="1600" spc="5" dirty="0" err="1">
                <a:latin typeface="+mn-ea"/>
                <a:cs typeface="PMingLiU"/>
              </a:rPr>
              <a:t>方</a:t>
            </a:r>
            <a:r>
              <a:rPr sz="1600" dirty="0" err="1">
                <a:latin typeface="+mn-ea"/>
                <a:cs typeface="PMingLiU"/>
              </a:rPr>
              <a:t>便</a:t>
            </a:r>
            <a:r>
              <a:rPr sz="1600" spc="-10" dirty="0" err="1">
                <a:latin typeface="+mn-ea"/>
                <a:cs typeface="PMingLiU"/>
              </a:rPr>
              <a:t>与</a:t>
            </a:r>
            <a:r>
              <a:rPr sz="1600" spc="5" dirty="0" err="1">
                <a:latin typeface="+mn-ea"/>
                <a:cs typeface="PMingLiU"/>
              </a:rPr>
              <a:t>市</a:t>
            </a:r>
            <a:r>
              <a:rPr sz="1600" dirty="0" err="1">
                <a:latin typeface="+mn-ea"/>
                <a:cs typeface="PMingLiU"/>
              </a:rPr>
              <a:t>民</a:t>
            </a:r>
            <a:r>
              <a:rPr sz="1600" spc="-10" dirty="0" err="1">
                <a:latin typeface="+mn-ea"/>
                <a:cs typeface="PMingLiU"/>
              </a:rPr>
              <a:t>的</a:t>
            </a:r>
            <a:r>
              <a:rPr sz="1600" spc="5" dirty="0" err="1">
                <a:latin typeface="+mn-ea"/>
                <a:cs typeface="PMingLiU"/>
              </a:rPr>
              <a:t>沟</a:t>
            </a:r>
            <a:r>
              <a:rPr sz="1600" dirty="0" err="1">
                <a:latin typeface="+mn-ea"/>
                <a:cs typeface="PMingLiU"/>
              </a:rPr>
              <a:t>通</a:t>
            </a:r>
            <a:r>
              <a:rPr sz="1600" spc="-15" dirty="0" err="1">
                <a:latin typeface="+mn-ea"/>
                <a:cs typeface="PMingLiU"/>
              </a:rPr>
              <a:t>与</a:t>
            </a:r>
            <a:r>
              <a:rPr sz="1600" dirty="0" err="1">
                <a:latin typeface="+mn-ea"/>
                <a:cs typeface="PMingLiU"/>
              </a:rPr>
              <a:t>交流</a:t>
            </a:r>
            <a:r>
              <a:rPr lang="zh-CN" altLang="en-US" sz="1600" spc="-10" dirty="0">
                <a:latin typeface="+mn-ea"/>
                <a:cs typeface="PMingLiU"/>
              </a:rPr>
              <a:t>，</a:t>
            </a:r>
            <a:r>
              <a:rPr sz="1600" dirty="0">
                <a:latin typeface="+mn-ea"/>
                <a:cs typeface="PMingLiU"/>
              </a:rPr>
              <a:t>密</a:t>
            </a:r>
            <a:r>
              <a:rPr sz="1600" spc="5" dirty="0">
                <a:latin typeface="+mn-ea"/>
                <a:cs typeface="PMingLiU"/>
              </a:rPr>
              <a:t>切</a:t>
            </a:r>
            <a:r>
              <a:rPr sz="1600" spc="-15" dirty="0">
                <a:latin typeface="+mn-ea"/>
                <a:cs typeface="PMingLiU"/>
              </a:rPr>
              <a:t>政</a:t>
            </a:r>
            <a:r>
              <a:rPr sz="1600" spc="5" dirty="0">
                <a:latin typeface="+mn-ea"/>
                <a:cs typeface="PMingLiU"/>
              </a:rPr>
              <a:t>府</a:t>
            </a:r>
            <a:r>
              <a:rPr sz="1600" dirty="0">
                <a:latin typeface="+mn-ea"/>
                <a:cs typeface="PMingLiU"/>
              </a:rPr>
              <a:t>同</a:t>
            </a:r>
            <a:r>
              <a:rPr sz="1600" spc="-10" dirty="0">
                <a:latin typeface="+mn-ea"/>
                <a:cs typeface="PMingLiU"/>
              </a:rPr>
              <a:t>人</a:t>
            </a:r>
            <a:r>
              <a:rPr sz="1600" spc="5" dirty="0">
                <a:latin typeface="+mn-ea"/>
                <a:cs typeface="PMingLiU"/>
              </a:rPr>
              <a:t>民</a:t>
            </a:r>
            <a:r>
              <a:rPr sz="1600" dirty="0">
                <a:latin typeface="+mn-ea"/>
                <a:cs typeface="PMingLiU"/>
              </a:rPr>
              <a:t>群</a:t>
            </a:r>
            <a:r>
              <a:rPr sz="1600" spc="-10" dirty="0">
                <a:latin typeface="+mn-ea"/>
                <a:cs typeface="PMingLiU"/>
              </a:rPr>
              <a:t>众</a:t>
            </a:r>
            <a:r>
              <a:rPr sz="1600" spc="5" dirty="0">
                <a:latin typeface="+mn-ea"/>
                <a:cs typeface="PMingLiU"/>
              </a:rPr>
              <a:t>联</a:t>
            </a:r>
            <a:r>
              <a:rPr sz="1600" dirty="0">
                <a:latin typeface="+mn-ea"/>
                <a:cs typeface="PMingLiU"/>
              </a:rPr>
              <a:t>系</a:t>
            </a:r>
            <a:r>
              <a:rPr lang="zh-CN" altLang="en-US" sz="1600" spc="-10" dirty="0">
                <a:latin typeface="+mn-ea"/>
                <a:cs typeface="PMingLiU"/>
              </a:rPr>
              <a:t>，</a:t>
            </a:r>
            <a:r>
              <a:rPr sz="1600" spc="5" dirty="0" err="1">
                <a:latin typeface="+mn-ea"/>
                <a:cs typeface="PMingLiU"/>
              </a:rPr>
              <a:t>解</a:t>
            </a:r>
            <a:r>
              <a:rPr sz="1600" dirty="0" err="1">
                <a:latin typeface="+mn-ea"/>
                <a:cs typeface="PMingLiU"/>
              </a:rPr>
              <a:t>决</a:t>
            </a:r>
            <a:r>
              <a:rPr sz="1600" spc="-10" dirty="0" err="1">
                <a:latin typeface="+mn-ea"/>
                <a:cs typeface="PMingLiU"/>
              </a:rPr>
              <a:t>市</a:t>
            </a:r>
            <a:r>
              <a:rPr sz="1600" spc="5" dirty="0" err="1">
                <a:latin typeface="+mn-ea"/>
                <a:cs typeface="PMingLiU"/>
              </a:rPr>
              <a:t>民</a:t>
            </a:r>
            <a:r>
              <a:rPr sz="1600" dirty="0" err="1">
                <a:latin typeface="+mn-ea"/>
                <a:cs typeface="PMingLiU"/>
              </a:rPr>
              <a:t>生</a:t>
            </a:r>
            <a:r>
              <a:rPr sz="1600" spc="-10" dirty="0" err="1">
                <a:latin typeface="+mn-ea"/>
                <a:cs typeface="PMingLiU"/>
              </a:rPr>
              <a:t>活</a:t>
            </a:r>
            <a:r>
              <a:rPr sz="1600" spc="5" dirty="0" err="1">
                <a:latin typeface="+mn-ea"/>
                <a:cs typeface="PMingLiU"/>
              </a:rPr>
              <a:t>中</a:t>
            </a:r>
            <a:r>
              <a:rPr sz="1600" spc="-10" dirty="0" err="1">
                <a:latin typeface="+mn-ea"/>
                <a:cs typeface="PMingLiU"/>
              </a:rPr>
              <a:t>实</a:t>
            </a:r>
            <a:r>
              <a:rPr sz="1600" dirty="0" err="1">
                <a:latin typeface="+mn-ea"/>
                <a:cs typeface="PMingLiU"/>
              </a:rPr>
              <a:t>际</a:t>
            </a:r>
            <a:r>
              <a:rPr sz="1600" dirty="0" err="1">
                <a:solidFill>
                  <a:srgbClr val="800000"/>
                </a:solidFill>
                <a:latin typeface="+mn-ea"/>
                <a:cs typeface="PMingLiU"/>
              </a:rPr>
              <a:t>民</a:t>
            </a:r>
            <a:r>
              <a:rPr sz="1600" spc="-10" dirty="0" err="1">
                <a:solidFill>
                  <a:srgbClr val="800000"/>
                </a:solidFill>
                <a:latin typeface="+mn-ea"/>
                <a:cs typeface="PMingLiU"/>
              </a:rPr>
              <a:t>生</a:t>
            </a:r>
            <a:r>
              <a:rPr sz="1600" dirty="0" err="1">
                <a:latin typeface="+mn-ea"/>
                <a:cs typeface="PMingLiU"/>
              </a:rPr>
              <a:t>困难</a:t>
            </a:r>
            <a:r>
              <a:rPr lang="zh-CN" altLang="en-US" sz="1600" spc="-10" dirty="0">
                <a:latin typeface="+mn-ea"/>
                <a:cs typeface="PMingLiU"/>
              </a:rPr>
              <a:t>，</a:t>
            </a:r>
            <a:r>
              <a:rPr sz="1600" spc="5" dirty="0">
                <a:latin typeface="+mn-ea"/>
                <a:cs typeface="PMingLiU"/>
              </a:rPr>
              <a:t>各</a:t>
            </a:r>
            <a:r>
              <a:rPr sz="1600" dirty="0">
                <a:latin typeface="+mn-ea"/>
                <a:cs typeface="PMingLiU"/>
              </a:rPr>
              <a:t>地</a:t>
            </a:r>
            <a:r>
              <a:rPr sz="1600" spc="-10" dirty="0">
                <a:latin typeface="+mn-ea"/>
                <a:cs typeface="PMingLiU"/>
              </a:rPr>
              <a:t>市</a:t>
            </a:r>
            <a:r>
              <a:rPr sz="1600" spc="5" dirty="0">
                <a:latin typeface="+mn-ea"/>
                <a:cs typeface="PMingLiU"/>
              </a:rPr>
              <a:t>政府</a:t>
            </a:r>
            <a:r>
              <a:rPr sz="1600" spc="10" dirty="0">
                <a:latin typeface="+mn-ea"/>
                <a:cs typeface="PMingLiU"/>
              </a:rPr>
              <a:t>大都</a:t>
            </a:r>
            <a:r>
              <a:rPr sz="1600" dirty="0">
                <a:latin typeface="+mn-ea"/>
                <a:cs typeface="PMingLiU"/>
              </a:rPr>
              <a:t>开通</a:t>
            </a:r>
            <a:r>
              <a:rPr sz="1600" spc="-15" dirty="0">
                <a:latin typeface="+mn-ea"/>
                <a:cs typeface="PMingLiU"/>
              </a:rPr>
              <a:t>了</a:t>
            </a:r>
            <a:r>
              <a:rPr sz="1600" dirty="0">
                <a:latin typeface="+mn-ea"/>
                <a:cs typeface="PMingLiU"/>
              </a:rPr>
              <a:t>政府</a:t>
            </a:r>
            <a:r>
              <a:rPr sz="1600" spc="-15" dirty="0">
                <a:latin typeface="+mn-ea"/>
                <a:cs typeface="PMingLiU"/>
              </a:rPr>
              <a:t>便</a:t>
            </a:r>
            <a:r>
              <a:rPr sz="1600" dirty="0">
                <a:latin typeface="+mn-ea"/>
                <a:cs typeface="PMingLiU"/>
              </a:rPr>
              <a:t>民服</a:t>
            </a:r>
            <a:r>
              <a:rPr sz="1600" spc="-15" dirty="0">
                <a:latin typeface="+mn-ea"/>
                <a:cs typeface="PMingLiU"/>
              </a:rPr>
              <a:t>务</a:t>
            </a:r>
            <a:r>
              <a:rPr sz="1600" spc="-295" dirty="0">
                <a:latin typeface="+mn-ea"/>
                <a:cs typeface="PMingLiU"/>
              </a:rPr>
              <a:t>电话</a:t>
            </a:r>
            <a:r>
              <a:rPr lang="zh-CN" altLang="en-US" sz="1600" spc="-150" dirty="0">
                <a:latin typeface="+mn-ea"/>
                <a:cs typeface="PMingLiU"/>
              </a:rPr>
              <a:t>“</a:t>
            </a:r>
            <a:r>
              <a:rPr lang="en-US" altLang="zh-CN" sz="1600" spc="-150" dirty="0">
                <a:latin typeface="+mn-ea"/>
                <a:cs typeface="PMingLiU"/>
              </a:rPr>
              <a:t>12345</a:t>
            </a:r>
            <a:r>
              <a:rPr lang="zh-CN" altLang="en-US" sz="1600" spc="-150" dirty="0">
                <a:latin typeface="+mn-ea"/>
                <a:cs typeface="PMingLiU"/>
              </a:rPr>
              <a:t>”，</a:t>
            </a:r>
            <a:r>
              <a:rPr sz="1600" dirty="0" err="1">
                <a:latin typeface="+mn-ea"/>
                <a:cs typeface="PMingLiU"/>
              </a:rPr>
              <a:t>市</a:t>
            </a:r>
            <a:r>
              <a:rPr sz="1600" spc="-15" dirty="0" err="1">
                <a:latin typeface="+mn-ea"/>
                <a:cs typeface="PMingLiU"/>
              </a:rPr>
              <a:t>民</a:t>
            </a:r>
            <a:r>
              <a:rPr sz="1600" dirty="0" err="1">
                <a:latin typeface="+mn-ea"/>
                <a:cs typeface="PMingLiU"/>
              </a:rPr>
              <a:t>可</a:t>
            </a:r>
            <a:r>
              <a:rPr sz="1600" spc="-15" dirty="0" err="1">
                <a:latin typeface="+mn-ea"/>
                <a:cs typeface="PMingLiU"/>
              </a:rPr>
              <a:t>通</a:t>
            </a:r>
            <a:r>
              <a:rPr sz="1600" dirty="0" err="1">
                <a:latin typeface="+mn-ea"/>
                <a:cs typeface="PMingLiU"/>
              </a:rPr>
              <a:t>过市</a:t>
            </a:r>
            <a:r>
              <a:rPr sz="1600" spc="-15" dirty="0" err="1">
                <a:latin typeface="+mn-ea"/>
                <a:cs typeface="PMingLiU"/>
              </a:rPr>
              <a:t>长</a:t>
            </a:r>
            <a:r>
              <a:rPr sz="1600" dirty="0" err="1">
                <a:latin typeface="+mn-ea"/>
                <a:cs typeface="PMingLiU"/>
              </a:rPr>
              <a:t>热线</a:t>
            </a:r>
            <a:r>
              <a:rPr sz="1600" spc="-15" dirty="0" err="1">
                <a:latin typeface="+mn-ea"/>
                <a:cs typeface="PMingLiU"/>
              </a:rPr>
              <a:t>向</a:t>
            </a:r>
            <a:r>
              <a:rPr sz="1600" dirty="0" err="1">
                <a:latin typeface="+mn-ea"/>
                <a:cs typeface="PMingLiU"/>
              </a:rPr>
              <a:t>政府</a:t>
            </a:r>
            <a:r>
              <a:rPr sz="1600" spc="-15" dirty="0" err="1">
                <a:latin typeface="+mn-ea"/>
                <a:cs typeface="PMingLiU"/>
              </a:rPr>
              <a:t>部</a:t>
            </a:r>
            <a:r>
              <a:rPr sz="1600" dirty="0" err="1">
                <a:latin typeface="+mn-ea"/>
                <a:cs typeface="PMingLiU"/>
              </a:rPr>
              <a:t>门提</a:t>
            </a:r>
            <a:r>
              <a:rPr sz="1600" spc="-15" dirty="0" err="1">
                <a:latin typeface="+mn-ea"/>
                <a:cs typeface="PMingLiU"/>
              </a:rPr>
              <a:t>出</a:t>
            </a:r>
            <a:r>
              <a:rPr sz="1600" dirty="0" err="1">
                <a:latin typeface="+mn-ea"/>
                <a:cs typeface="PMingLiU"/>
              </a:rPr>
              <a:t>建议</a:t>
            </a:r>
            <a:r>
              <a:rPr lang="zh-CN" altLang="en-US" sz="1600" dirty="0">
                <a:latin typeface="+mn-ea"/>
                <a:cs typeface="PMingLiU"/>
              </a:rPr>
              <a:t>、</a:t>
            </a:r>
            <a:r>
              <a:rPr sz="1600" dirty="0" err="1">
                <a:latin typeface="+mn-ea"/>
                <a:cs typeface="PMingLiU"/>
              </a:rPr>
              <a:t>意见</a:t>
            </a:r>
            <a:r>
              <a:rPr sz="1600" spc="-15" dirty="0" err="1">
                <a:latin typeface="+mn-ea"/>
                <a:cs typeface="PMingLiU"/>
              </a:rPr>
              <a:t>或</a:t>
            </a:r>
            <a:r>
              <a:rPr sz="1600" dirty="0" err="1">
                <a:latin typeface="+mn-ea"/>
                <a:cs typeface="PMingLiU"/>
              </a:rPr>
              <a:t>投</a:t>
            </a:r>
            <a:r>
              <a:rPr sz="1600" spc="10" dirty="0" err="1">
                <a:latin typeface="+mn-ea"/>
                <a:cs typeface="PMingLiU"/>
              </a:rPr>
              <a:t>诉</a:t>
            </a:r>
            <a:r>
              <a:rPr lang="zh-CN" altLang="en-US" sz="1600" spc="10" dirty="0">
                <a:latin typeface="+mn-ea"/>
                <a:cs typeface="PMingLiU"/>
              </a:rPr>
              <a:t>、</a:t>
            </a:r>
            <a:r>
              <a:rPr sz="1600" dirty="0">
                <a:latin typeface="+mn-ea"/>
                <a:cs typeface="PMingLiU"/>
              </a:rPr>
              <a:t>举报</a:t>
            </a:r>
            <a:r>
              <a:rPr sz="1600" spc="-15" dirty="0">
                <a:latin typeface="+mn-ea"/>
                <a:cs typeface="PMingLiU"/>
              </a:rPr>
              <a:t>等</a:t>
            </a:r>
            <a:r>
              <a:rPr sz="1600" dirty="0">
                <a:latin typeface="+mn-ea"/>
                <a:cs typeface="PMingLiU"/>
              </a:rPr>
              <a:t>事项</a:t>
            </a:r>
            <a:r>
              <a:rPr lang="zh-CN" altLang="en-US" sz="1600" spc="-15" dirty="0">
                <a:latin typeface="+mn-ea"/>
                <a:cs typeface="PMingLiU"/>
              </a:rPr>
              <a:t>。</a:t>
            </a:r>
            <a:r>
              <a:rPr sz="1600" dirty="0">
                <a:latin typeface="+mn-ea"/>
                <a:cs typeface="PMingLiU"/>
              </a:rPr>
              <a:t>利用</a:t>
            </a:r>
            <a:r>
              <a:rPr sz="1600" spc="-15" dirty="0">
                <a:latin typeface="+mn-ea"/>
                <a:cs typeface="PMingLiU"/>
              </a:rPr>
              <a:t>四</a:t>
            </a:r>
            <a:r>
              <a:rPr sz="1600" dirty="0">
                <a:latin typeface="+mn-ea"/>
                <a:cs typeface="PMingLiU"/>
              </a:rPr>
              <a:t>通八</a:t>
            </a:r>
            <a:r>
              <a:rPr sz="1600" spc="-10" dirty="0">
                <a:latin typeface="+mn-ea"/>
                <a:cs typeface="PMingLiU"/>
              </a:rPr>
              <a:t>达</a:t>
            </a:r>
            <a:r>
              <a:rPr sz="1600" dirty="0">
                <a:latin typeface="+mn-ea"/>
                <a:cs typeface="PMingLiU"/>
              </a:rPr>
              <a:t>的电</a:t>
            </a:r>
            <a:r>
              <a:rPr sz="1600" spc="-15" dirty="0">
                <a:latin typeface="+mn-ea"/>
                <a:cs typeface="PMingLiU"/>
              </a:rPr>
              <a:t>话</a:t>
            </a:r>
            <a:r>
              <a:rPr sz="1600" dirty="0">
                <a:latin typeface="+mn-ea"/>
                <a:cs typeface="PMingLiU"/>
              </a:rPr>
              <a:t>网</a:t>
            </a:r>
            <a:r>
              <a:rPr lang="zh-CN" altLang="en-US" sz="1600" dirty="0">
                <a:latin typeface="+mn-ea"/>
                <a:cs typeface="PMingLiU"/>
              </a:rPr>
              <a:t>，</a:t>
            </a:r>
            <a:r>
              <a:rPr sz="1600" spc="-15" dirty="0" err="1">
                <a:latin typeface="+mn-ea"/>
                <a:cs typeface="PMingLiU"/>
              </a:rPr>
              <a:t>建</a:t>
            </a:r>
            <a:r>
              <a:rPr sz="1600" dirty="0" err="1">
                <a:latin typeface="+mn-ea"/>
                <a:cs typeface="PMingLiU"/>
              </a:rPr>
              <a:t>立</a:t>
            </a:r>
            <a:r>
              <a:rPr sz="1600" spc="-15" dirty="0" err="1">
                <a:latin typeface="+mn-ea"/>
                <a:cs typeface="PMingLiU"/>
              </a:rPr>
              <a:t>政</a:t>
            </a:r>
            <a:r>
              <a:rPr sz="1600" dirty="0" err="1">
                <a:latin typeface="+mn-ea"/>
                <a:cs typeface="PMingLiU"/>
              </a:rPr>
              <a:t>府与</a:t>
            </a:r>
            <a:r>
              <a:rPr sz="1600" spc="-15" dirty="0" err="1">
                <a:latin typeface="+mn-ea"/>
                <a:cs typeface="PMingLiU"/>
              </a:rPr>
              <a:t>群</a:t>
            </a:r>
            <a:r>
              <a:rPr sz="1600" dirty="0" err="1">
                <a:latin typeface="+mn-ea"/>
                <a:cs typeface="PMingLiU"/>
              </a:rPr>
              <a:t>众之</a:t>
            </a:r>
            <a:r>
              <a:rPr sz="1600" spc="-15" dirty="0" err="1">
                <a:latin typeface="+mn-ea"/>
                <a:cs typeface="PMingLiU"/>
              </a:rPr>
              <a:t>间</a:t>
            </a:r>
            <a:r>
              <a:rPr sz="1600" dirty="0" err="1">
                <a:latin typeface="+mn-ea"/>
                <a:cs typeface="PMingLiU"/>
              </a:rPr>
              <a:t>全天</a:t>
            </a:r>
            <a:r>
              <a:rPr sz="1600" spc="-15" dirty="0" err="1">
                <a:latin typeface="+mn-ea"/>
                <a:cs typeface="PMingLiU"/>
              </a:rPr>
              <a:t>候</a:t>
            </a:r>
            <a:r>
              <a:rPr sz="1600" dirty="0" err="1">
                <a:latin typeface="+mn-ea"/>
                <a:cs typeface="PMingLiU"/>
              </a:rPr>
              <a:t>的联</a:t>
            </a:r>
            <a:r>
              <a:rPr sz="1600" spc="-15" dirty="0" err="1">
                <a:latin typeface="+mn-ea"/>
                <a:cs typeface="PMingLiU"/>
              </a:rPr>
              <a:t>系</a:t>
            </a:r>
            <a:r>
              <a:rPr sz="1600" dirty="0" err="1">
                <a:latin typeface="+mn-ea"/>
                <a:cs typeface="PMingLiU"/>
              </a:rPr>
              <a:t>渠</a:t>
            </a:r>
            <a:r>
              <a:rPr sz="1600" spc="5" dirty="0" err="1">
                <a:latin typeface="+mn-ea"/>
                <a:cs typeface="PMingLiU"/>
              </a:rPr>
              <a:t>道</a:t>
            </a:r>
            <a:r>
              <a:rPr lang="zh-CN" altLang="en-US" sz="1600" spc="-15" dirty="0">
                <a:latin typeface="+mn-ea"/>
                <a:cs typeface="PMingLiU"/>
              </a:rPr>
              <a:t>，</a:t>
            </a:r>
            <a:r>
              <a:rPr sz="1600" spc="-15" dirty="0" err="1">
                <a:latin typeface="+mn-ea"/>
                <a:cs typeface="PMingLiU"/>
              </a:rPr>
              <a:t>听</a:t>
            </a:r>
            <a:r>
              <a:rPr sz="1600" dirty="0" err="1">
                <a:latin typeface="+mn-ea"/>
                <a:cs typeface="PMingLiU"/>
              </a:rPr>
              <a:t>取群</a:t>
            </a:r>
            <a:r>
              <a:rPr sz="1600" spc="-15" dirty="0" err="1">
                <a:latin typeface="+mn-ea"/>
                <a:cs typeface="PMingLiU"/>
              </a:rPr>
              <a:t>众</a:t>
            </a:r>
            <a:r>
              <a:rPr sz="1600" dirty="0" err="1">
                <a:latin typeface="+mn-ea"/>
                <a:cs typeface="PMingLiU"/>
              </a:rPr>
              <a:t>意</a:t>
            </a:r>
            <a:r>
              <a:rPr sz="1600" spc="10" dirty="0" err="1">
                <a:latin typeface="+mn-ea"/>
                <a:cs typeface="PMingLiU"/>
              </a:rPr>
              <a:t>见</a:t>
            </a:r>
            <a:r>
              <a:rPr lang="zh-CN" altLang="en-US" sz="1600" spc="10" dirty="0">
                <a:latin typeface="+mn-ea"/>
                <a:cs typeface="PMingLiU"/>
              </a:rPr>
              <a:t>、</a:t>
            </a:r>
            <a:r>
              <a:rPr sz="1600" dirty="0" err="1">
                <a:latin typeface="+mn-ea"/>
                <a:cs typeface="PMingLiU"/>
              </a:rPr>
              <a:t>解决</a:t>
            </a:r>
            <a:r>
              <a:rPr sz="1600" spc="-15" dirty="0" err="1">
                <a:latin typeface="+mn-ea"/>
                <a:cs typeface="PMingLiU"/>
              </a:rPr>
              <a:t>群</a:t>
            </a:r>
            <a:r>
              <a:rPr sz="1600" dirty="0" err="1">
                <a:latin typeface="+mn-ea"/>
                <a:cs typeface="PMingLiU"/>
              </a:rPr>
              <a:t>众</a:t>
            </a:r>
            <a:r>
              <a:rPr sz="1600" spc="-15" dirty="0" err="1">
                <a:latin typeface="+mn-ea"/>
                <a:cs typeface="PMingLiU"/>
              </a:rPr>
              <a:t>困</a:t>
            </a:r>
            <a:r>
              <a:rPr sz="1600" dirty="0" err="1">
                <a:latin typeface="+mn-ea"/>
                <a:cs typeface="PMingLiU"/>
              </a:rPr>
              <a:t>难</a:t>
            </a:r>
            <a:r>
              <a:rPr lang="zh-CN" altLang="en-US" sz="1600" dirty="0">
                <a:latin typeface="+mn-ea"/>
                <a:cs typeface="PMingLiU"/>
              </a:rPr>
              <a:t>、</a:t>
            </a:r>
            <a:r>
              <a:rPr sz="1600" spc="-15" dirty="0">
                <a:latin typeface="+mn-ea"/>
                <a:cs typeface="PMingLiU"/>
              </a:rPr>
              <a:t>接</a:t>
            </a:r>
            <a:r>
              <a:rPr sz="1600" dirty="0">
                <a:latin typeface="+mn-ea"/>
                <a:cs typeface="PMingLiU"/>
              </a:rPr>
              <a:t>受群</a:t>
            </a:r>
            <a:r>
              <a:rPr sz="1600" spc="-15" dirty="0">
                <a:latin typeface="+mn-ea"/>
                <a:cs typeface="PMingLiU"/>
              </a:rPr>
              <a:t>众</a:t>
            </a:r>
            <a:r>
              <a:rPr sz="1600" dirty="0">
                <a:latin typeface="+mn-ea"/>
                <a:cs typeface="PMingLiU"/>
              </a:rPr>
              <a:t>监督</a:t>
            </a:r>
            <a:r>
              <a:rPr lang="zh-CN" altLang="en-US" sz="1600" spc="-15" dirty="0">
                <a:latin typeface="+mn-ea"/>
                <a:cs typeface="PMingLiU"/>
              </a:rPr>
              <a:t>，</a:t>
            </a:r>
            <a:r>
              <a:rPr sz="1600" dirty="0" err="1">
                <a:latin typeface="+mn-ea"/>
                <a:cs typeface="PMingLiU"/>
              </a:rPr>
              <a:t>当好</a:t>
            </a:r>
            <a:r>
              <a:rPr sz="1600" spc="-15" dirty="0" err="1">
                <a:latin typeface="+mn-ea"/>
                <a:cs typeface="PMingLiU"/>
              </a:rPr>
              <a:t>人</a:t>
            </a:r>
            <a:r>
              <a:rPr sz="1600" dirty="0" err="1">
                <a:latin typeface="+mn-ea"/>
                <a:cs typeface="PMingLiU"/>
              </a:rPr>
              <a:t>民</a:t>
            </a:r>
            <a:r>
              <a:rPr sz="1600" spc="-15" dirty="0" err="1">
                <a:latin typeface="+mn-ea"/>
                <a:cs typeface="PMingLiU"/>
              </a:rPr>
              <a:t>公</a:t>
            </a:r>
            <a:r>
              <a:rPr sz="1600" spc="10" dirty="0" err="1">
                <a:latin typeface="+mn-ea"/>
                <a:cs typeface="PMingLiU"/>
              </a:rPr>
              <a:t>仆</a:t>
            </a:r>
            <a:r>
              <a:rPr lang="zh-CN" altLang="en-US" sz="1600" spc="10" dirty="0">
                <a:latin typeface="+mn-ea"/>
                <a:cs typeface="PMingLiU"/>
              </a:rPr>
              <a:t>。</a:t>
            </a:r>
            <a:endParaRPr sz="1600" dirty="0">
              <a:latin typeface="+mn-ea"/>
              <a:cs typeface="PMingLi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狗熊会精品案例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64898" y="650880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09245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130" dirty="0">
                <a:latin typeface="Segoe UI Light"/>
                <a:cs typeface="Segoe UI Light"/>
              </a:rPr>
              <a:t>1</a:t>
            </a:r>
            <a:r>
              <a:rPr b="0" spc="-125" dirty="0">
                <a:latin typeface="Segoe UI Light"/>
                <a:cs typeface="Segoe UI Light"/>
              </a:rPr>
              <a:t>2</a:t>
            </a:r>
            <a:r>
              <a:rPr b="0" spc="130" dirty="0">
                <a:latin typeface="Segoe UI Light"/>
                <a:cs typeface="Segoe UI Light"/>
              </a:rPr>
              <a:t>3</a:t>
            </a:r>
            <a:r>
              <a:rPr b="0" spc="140" dirty="0">
                <a:latin typeface="Segoe UI Light"/>
                <a:cs typeface="Segoe UI Light"/>
              </a:rPr>
              <a:t>4</a:t>
            </a:r>
            <a:r>
              <a:rPr b="0" spc="120" dirty="0">
                <a:latin typeface="Segoe UI Light"/>
                <a:cs typeface="Segoe UI Light"/>
              </a:rPr>
              <a:t>5</a:t>
            </a:r>
            <a:r>
              <a:rPr spc="-5" dirty="0"/>
              <a:t>市长热线平台</a:t>
            </a:r>
          </a:p>
        </p:txBody>
      </p:sp>
      <p:sp>
        <p:nvSpPr>
          <p:cNvPr id="6" name="object 6"/>
          <p:cNvSpPr/>
          <p:nvPr/>
        </p:nvSpPr>
        <p:spPr>
          <a:xfrm>
            <a:off x="11711940" y="2759964"/>
            <a:ext cx="480059" cy="1595755"/>
          </a:xfrm>
          <a:custGeom>
            <a:avLst/>
            <a:gdLst/>
            <a:ahLst/>
            <a:cxnLst/>
            <a:rect l="l" t="t" r="r" b="b"/>
            <a:pathLst>
              <a:path w="480059" h="1595754">
                <a:moveTo>
                  <a:pt x="0" y="1595628"/>
                </a:moveTo>
                <a:lnTo>
                  <a:pt x="480059" y="1595628"/>
                </a:lnTo>
                <a:lnTo>
                  <a:pt x="480059" y="0"/>
                </a:lnTo>
                <a:lnTo>
                  <a:pt x="0" y="0"/>
                </a:lnTo>
                <a:lnTo>
                  <a:pt x="0" y="15956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7692" y="2759964"/>
            <a:ext cx="111760" cy="1595755"/>
          </a:xfrm>
          <a:custGeom>
            <a:avLst/>
            <a:gdLst/>
            <a:ahLst/>
            <a:cxnLst/>
            <a:rect l="l" t="t" r="r" b="b"/>
            <a:pathLst>
              <a:path w="111759" h="1595754">
                <a:moveTo>
                  <a:pt x="0" y="1595628"/>
                </a:moveTo>
                <a:lnTo>
                  <a:pt x="111251" y="1595628"/>
                </a:lnTo>
                <a:lnTo>
                  <a:pt x="111251" y="0"/>
                </a:lnTo>
                <a:lnTo>
                  <a:pt x="0" y="0"/>
                </a:lnTo>
                <a:lnTo>
                  <a:pt x="0" y="15956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49668" y="2759964"/>
            <a:ext cx="172720" cy="1595755"/>
          </a:xfrm>
          <a:custGeom>
            <a:avLst/>
            <a:gdLst/>
            <a:ahLst/>
            <a:cxnLst/>
            <a:rect l="l" t="t" r="r" b="b"/>
            <a:pathLst>
              <a:path w="172720" h="1595754">
                <a:moveTo>
                  <a:pt x="0" y="1595628"/>
                </a:moveTo>
                <a:lnTo>
                  <a:pt x="172212" y="1595628"/>
                </a:lnTo>
                <a:lnTo>
                  <a:pt x="172212" y="0"/>
                </a:lnTo>
                <a:lnTo>
                  <a:pt x="0" y="0"/>
                </a:lnTo>
                <a:lnTo>
                  <a:pt x="0" y="15956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2759964"/>
            <a:ext cx="173990" cy="1595755"/>
          </a:xfrm>
          <a:custGeom>
            <a:avLst/>
            <a:gdLst/>
            <a:ahLst/>
            <a:cxnLst/>
            <a:rect l="l" t="t" r="r" b="b"/>
            <a:pathLst>
              <a:path w="173989" h="1595754">
                <a:moveTo>
                  <a:pt x="0" y="1595628"/>
                </a:moveTo>
                <a:lnTo>
                  <a:pt x="173735" y="1595628"/>
                </a:lnTo>
                <a:lnTo>
                  <a:pt x="173735" y="0"/>
                </a:lnTo>
                <a:lnTo>
                  <a:pt x="0" y="0"/>
                </a:lnTo>
                <a:lnTo>
                  <a:pt x="0" y="15956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3055" y="2759964"/>
            <a:ext cx="111760" cy="1595755"/>
          </a:xfrm>
          <a:custGeom>
            <a:avLst/>
            <a:gdLst/>
            <a:ahLst/>
            <a:cxnLst/>
            <a:rect l="l" t="t" r="r" b="b"/>
            <a:pathLst>
              <a:path w="111760" h="1595754">
                <a:moveTo>
                  <a:pt x="0" y="1595628"/>
                </a:moveTo>
                <a:lnTo>
                  <a:pt x="111252" y="1595628"/>
                </a:lnTo>
                <a:lnTo>
                  <a:pt x="111252" y="0"/>
                </a:lnTo>
                <a:lnTo>
                  <a:pt x="0" y="0"/>
                </a:lnTo>
                <a:lnTo>
                  <a:pt x="0" y="15956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59964"/>
            <a:ext cx="480059" cy="1595755"/>
          </a:xfrm>
          <a:custGeom>
            <a:avLst/>
            <a:gdLst/>
            <a:ahLst/>
            <a:cxnLst/>
            <a:rect l="l" t="t" r="r" b="b"/>
            <a:pathLst>
              <a:path w="480059" h="1595754">
                <a:moveTo>
                  <a:pt x="0" y="1595628"/>
                </a:moveTo>
                <a:lnTo>
                  <a:pt x="480059" y="1595628"/>
                </a:lnTo>
                <a:lnTo>
                  <a:pt x="480059" y="0"/>
                </a:lnTo>
                <a:lnTo>
                  <a:pt x="0" y="0"/>
                </a:lnTo>
                <a:lnTo>
                  <a:pt x="0" y="15956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8943" y="2272283"/>
            <a:ext cx="1873250" cy="2567940"/>
          </a:xfrm>
          <a:custGeom>
            <a:avLst/>
            <a:gdLst/>
            <a:ahLst/>
            <a:cxnLst/>
            <a:rect l="l" t="t" r="r" b="b"/>
            <a:pathLst>
              <a:path w="1873250" h="2567940">
                <a:moveTo>
                  <a:pt x="0" y="2567940"/>
                </a:moveTo>
                <a:lnTo>
                  <a:pt x="1872996" y="2567940"/>
                </a:lnTo>
                <a:lnTo>
                  <a:pt x="1872996" y="0"/>
                </a:lnTo>
                <a:lnTo>
                  <a:pt x="0" y="0"/>
                </a:lnTo>
                <a:lnTo>
                  <a:pt x="0" y="256794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49968" y="2272283"/>
            <a:ext cx="189230" cy="486409"/>
          </a:xfrm>
          <a:custGeom>
            <a:avLst/>
            <a:gdLst/>
            <a:ahLst/>
            <a:cxnLst/>
            <a:rect l="l" t="t" r="r" b="b"/>
            <a:pathLst>
              <a:path w="189229" h="486410">
                <a:moveTo>
                  <a:pt x="188975" y="0"/>
                </a:moveTo>
                <a:lnTo>
                  <a:pt x="0" y="486155"/>
                </a:lnTo>
                <a:lnTo>
                  <a:pt x="188975" y="486155"/>
                </a:lnTo>
                <a:lnTo>
                  <a:pt x="1889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49968" y="4354067"/>
            <a:ext cx="189230" cy="486409"/>
          </a:xfrm>
          <a:custGeom>
            <a:avLst/>
            <a:gdLst/>
            <a:ahLst/>
            <a:cxnLst/>
            <a:rect l="l" t="t" r="r" b="b"/>
            <a:pathLst>
              <a:path w="189229" h="486410">
                <a:moveTo>
                  <a:pt x="188975" y="0"/>
                </a:moveTo>
                <a:lnTo>
                  <a:pt x="0" y="0"/>
                </a:lnTo>
                <a:lnTo>
                  <a:pt x="188975" y="486155"/>
                </a:lnTo>
                <a:lnTo>
                  <a:pt x="1889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880" y="1973579"/>
            <a:ext cx="2306320" cy="3164205"/>
          </a:xfrm>
          <a:custGeom>
            <a:avLst/>
            <a:gdLst/>
            <a:ahLst/>
            <a:cxnLst/>
            <a:rect l="l" t="t" r="r" b="b"/>
            <a:pathLst>
              <a:path w="2306320" h="3164204">
                <a:moveTo>
                  <a:pt x="0" y="3163824"/>
                </a:moveTo>
                <a:lnTo>
                  <a:pt x="2305812" y="3163824"/>
                </a:lnTo>
                <a:lnTo>
                  <a:pt x="2305812" y="0"/>
                </a:lnTo>
                <a:lnTo>
                  <a:pt x="0" y="0"/>
                </a:lnTo>
                <a:lnTo>
                  <a:pt x="0" y="316382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8604" y="1973579"/>
            <a:ext cx="303530" cy="784860"/>
          </a:xfrm>
          <a:custGeom>
            <a:avLst/>
            <a:gdLst/>
            <a:ahLst/>
            <a:cxnLst/>
            <a:rect l="l" t="t" r="r" b="b"/>
            <a:pathLst>
              <a:path w="303529" h="784860">
                <a:moveTo>
                  <a:pt x="303275" y="0"/>
                </a:moveTo>
                <a:lnTo>
                  <a:pt x="0" y="784860"/>
                </a:lnTo>
                <a:lnTo>
                  <a:pt x="303275" y="784860"/>
                </a:lnTo>
                <a:lnTo>
                  <a:pt x="3032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8604" y="4354067"/>
            <a:ext cx="303530" cy="783590"/>
          </a:xfrm>
          <a:custGeom>
            <a:avLst/>
            <a:gdLst/>
            <a:ahLst/>
            <a:cxnLst/>
            <a:rect l="l" t="t" r="r" b="b"/>
            <a:pathLst>
              <a:path w="303529" h="783589">
                <a:moveTo>
                  <a:pt x="303275" y="0"/>
                </a:moveTo>
                <a:lnTo>
                  <a:pt x="0" y="0"/>
                </a:lnTo>
                <a:lnTo>
                  <a:pt x="303275" y="783335"/>
                </a:lnTo>
                <a:lnTo>
                  <a:pt x="3032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059" y="2273807"/>
            <a:ext cx="1873250" cy="2567940"/>
          </a:xfrm>
          <a:custGeom>
            <a:avLst/>
            <a:gdLst/>
            <a:ahLst/>
            <a:cxnLst/>
            <a:rect l="l" t="t" r="r" b="b"/>
            <a:pathLst>
              <a:path w="1873250" h="2567940">
                <a:moveTo>
                  <a:pt x="0" y="2567940"/>
                </a:moveTo>
                <a:lnTo>
                  <a:pt x="1872995" y="2567940"/>
                </a:lnTo>
                <a:lnTo>
                  <a:pt x="1872995" y="0"/>
                </a:lnTo>
                <a:lnTo>
                  <a:pt x="0" y="0"/>
                </a:lnTo>
                <a:lnTo>
                  <a:pt x="0" y="256794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53055" y="2273807"/>
            <a:ext cx="189230" cy="486409"/>
          </a:xfrm>
          <a:custGeom>
            <a:avLst/>
            <a:gdLst/>
            <a:ahLst/>
            <a:cxnLst/>
            <a:rect l="l" t="t" r="r" b="b"/>
            <a:pathLst>
              <a:path w="189230" h="486410">
                <a:moveTo>
                  <a:pt x="0" y="0"/>
                </a:moveTo>
                <a:lnTo>
                  <a:pt x="0" y="486155"/>
                </a:lnTo>
                <a:lnTo>
                  <a:pt x="188975" y="48615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3055" y="4355591"/>
            <a:ext cx="189230" cy="486409"/>
          </a:xfrm>
          <a:custGeom>
            <a:avLst/>
            <a:gdLst/>
            <a:ahLst/>
            <a:cxnLst/>
            <a:rect l="l" t="t" r="r" b="b"/>
            <a:pathLst>
              <a:path w="189230" h="486410">
                <a:moveTo>
                  <a:pt x="188975" y="0"/>
                </a:moveTo>
                <a:lnTo>
                  <a:pt x="0" y="0"/>
                </a:lnTo>
                <a:lnTo>
                  <a:pt x="0" y="486155"/>
                </a:lnTo>
                <a:lnTo>
                  <a:pt x="1889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0590" y="2480817"/>
            <a:ext cx="1617345" cy="212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PMingLiU"/>
                <a:cs typeface="PMingLiU"/>
              </a:rPr>
              <a:t>一号对接</a:t>
            </a:r>
            <a:endParaRPr sz="2400" dirty="0">
              <a:latin typeface="PMingLiU"/>
              <a:cs typeface="PMingLiU"/>
            </a:endParaRPr>
          </a:p>
          <a:p>
            <a:pPr marL="12700" marR="5080">
              <a:lnSpc>
                <a:spcPct val="150000"/>
              </a:lnSpc>
              <a:spcBef>
                <a:spcPts val="1095"/>
              </a:spcBef>
            </a:pPr>
            <a:r>
              <a:rPr sz="1400" spc="215" dirty="0">
                <a:solidFill>
                  <a:srgbClr val="FFFFFF"/>
                </a:solidFill>
                <a:latin typeface="PMingLiU"/>
                <a:cs typeface="PMingLiU"/>
              </a:rPr>
              <a:t>全国具有市长热 线平台系统的市 级政府都实现了 </a:t>
            </a:r>
            <a:r>
              <a:rPr sz="1400" spc="105" dirty="0">
                <a:solidFill>
                  <a:srgbClr val="FFFFFF"/>
                </a:solidFill>
                <a:latin typeface="PMingLiU"/>
                <a:cs typeface="PMingLiU"/>
              </a:rPr>
              <a:t>统一使用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12345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的 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共</a:t>
            </a:r>
            <a:r>
              <a:rPr sz="1400" spc="175" dirty="0">
                <a:solidFill>
                  <a:srgbClr val="FFFFFF"/>
                </a:solidFill>
                <a:latin typeface="PMingLiU"/>
                <a:cs typeface="PMingLiU"/>
              </a:rPr>
              <a:t>同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号</a:t>
            </a:r>
            <a:r>
              <a:rPr sz="1400" spc="175" dirty="0">
                <a:solidFill>
                  <a:srgbClr val="FFFFFF"/>
                </a:solidFill>
                <a:latin typeface="PMingLiU"/>
                <a:cs typeface="PMingLiU"/>
              </a:rPr>
              <a:t>码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的</a:t>
            </a:r>
            <a:r>
              <a:rPr sz="1400" spc="175" dirty="0">
                <a:solidFill>
                  <a:srgbClr val="FFFFFF"/>
                </a:solidFill>
                <a:latin typeface="PMingLiU"/>
                <a:cs typeface="PMingLiU"/>
              </a:rPr>
              <a:t>平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台</a:t>
            </a:r>
            <a:r>
              <a:rPr lang="zh-CN" altLang="en-US" sz="1400" spc="19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4307" y="1973579"/>
            <a:ext cx="2306320" cy="3164205"/>
          </a:xfrm>
          <a:custGeom>
            <a:avLst/>
            <a:gdLst/>
            <a:ahLst/>
            <a:cxnLst/>
            <a:rect l="l" t="t" r="r" b="b"/>
            <a:pathLst>
              <a:path w="2306320" h="3164204">
                <a:moveTo>
                  <a:pt x="0" y="3163824"/>
                </a:moveTo>
                <a:lnTo>
                  <a:pt x="2305812" y="3163824"/>
                </a:lnTo>
                <a:lnTo>
                  <a:pt x="2305812" y="0"/>
                </a:lnTo>
                <a:lnTo>
                  <a:pt x="0" y="0"/>
                </a:lnTo>
                <a:lnTo>
                  <a:pt x="0" y="316382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0120" y="1973579"/>
            <a:ext cx="304800" cy="784860"/>
          </a:xfrm>
          <a:custGeom>
            <a:avLst/>
            <a:gdLst/>
            <a:ahLst/>
            <a:cxnLst/>
            <a:rect l="l" t="t" r="r" b="b"/>
            <a:pathLst>
              <a:path w="304800" h="784860">
                <a:moveTo>
                  <a:pt x="0" y="0"/>
                </a:moveTo>
                <a:lnTo>
                  <a:pt x="0" y="784860"/>
                </a:lnTo>
                <a:lnTo>
                  <a:pt x="304800" y="78486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70120" y="4354067"/>
            <a:ext cx="304800" cy="783590"/>
          </a:xfrm>
          <a:custGeom>
            <a:avLst/>
            <a:gdLst/>
            <a:ahLst/>
            <a:cxnLst/>
            <a:rect l="l" t="t" r="r" b="b"/>
            <a:pathLst>
              <a:path w="304800" h="783589">
                <a:moveTo>
                  <a:pt x="304800" y="0"/>
                </a:moveTo>
                <a:lnTo>
                  <a:pt x="0" y="0"/>
                </a:lnTo>
                <a:lnTo>
                  <a:pt x="0" y="783335"/>
                </a:lnTo>
                <a:lnTo>
                  <a:pt x="3048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09798" y="2222246"/>
            <a:ext cx="1808480" cy="273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PMingLiU"/>
                <a:cs typeface="PMingLiU"/>
              </a:rPr>
              <a:t>集中受理</a:t>
            </a:r>
            <a:endParaRPr sz="2400" dirty="0">
              <a:latin typeface="PMingLiU"/>
              <a:cs typeface="PMingLiU"/>
            </a:endParaRPr>
          </a:p>
          <a:p>
            <a:pPr marL="12700" marR="5080" algn="just">
              <a:lnSpc>
                <a:spcPct val="150000"/>
              </a:lnSpc>
              <a:spcBef>
                <a:spcPts val="844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在市民拨打当地的市长 热线的时候会集中转入 当地的市长热线对应的 呼叫中心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如果是咨询 类问题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接线员会根据 数据库中的知识库直接 回答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43855" y="1606296"/>
            <a:ext cx="2306320" cy="3805554"/>
          </a:xfrm>
          <a:custGeom>
            <a:avLst/>
            <a:gdLst/>
            <a:ahLst/>
            <a:cxnLst/>
            <a:rect l="l" t="t" r="r" b="b"/>
            <a:pathLst>
              <a:path w="2306320" h="3805554">
                <a:moveTo>
                  <a:pt x="0" y="3805428"/>
                </a:moveTo>
                <a:lnTo>
                  <a:pt x="2305811" y="3805428"/>
                </a:lnTo>
                <a:lnTo>
                  <a:pt x="2305811" y="0"/>
                </a:lnTo>
                <a:lnTo>
                  <a:pt x="0" y="0"/>
                </a:lnTo>
                <a:lnTo>
                  <a:pt x="0" y="38054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92395" y="1842515"/>
            <a:ext cx="1808480" cy="284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PMingLiU"/>
                <a:cs typeface="PMingLiU"/>
              </a:rPr>
              <a:t>分类处置</a:t>
            </a:r>
            <a:endParaRPr sz="2400" dirty="0">
              <a:latin typeface="PMingLiU"/>
              <a:cs typeface="PMingLiU"/>
            </a:endParaRPr>
          </a:p>
          <a:p>
            <a:pPr marL="12700" marR="5080" algn="just">
              <a:lnSpc>
                <a:spcPct val="150000"/>
              </a:lnSpc>
              <a:spcBef>
                <a:spcPts val="1740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如果市民拨打市长热线 是为了投诉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则接线员 会记录下投诉信息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然 后再由其他工作人员整 理信息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争取划分到对 应的能够解决相应投诉 的部门进行处理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48447" y="2228341"/>
            <a:ext cx="1808480" cy="188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PMingLiU"/>
                <a:cs typeface="PMingLiU"/>
              </a:rPr>
              <a:t>协调联动</a:t>
            </a:r>
            <a:endParaRPr sz="2400" dirty="0">
              <a:latin typeface="PMingLiU"/>
              <a:cs typeface="PMingLiU"/>
            </a:endParaRPr>
          </a:p>
          <a:p>
            <a:pPr marL="12700" marR="5080" algn="just">
              <a:lnSpc>
                <a:spcPct val="150000"/>
              </a:lnSpc>
              <a:spcBef>
                <a:spcPts val="1739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如果投诉的信息涉及到 多个政府部门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那么必 须做到统一协调，多方 联动进行处理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57256" y="2481707"/>
            <a:ext cx="1273810" cy="201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PMingLiU"/>
                <a:cs typeface="PMingLiU"/>
              </a:rPr>
              <a:t>限时办理</a:t>
            </a:r>
            <a:endParaRPr sz="2400" dirty="0">
              <a:latin typeface="PMingLiU"/>
              <a:cs typeface="PMingLiU"/>
            </a:endParaRPr>
          </a:p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承接上述投诉问 题的部门必须在 指定时间内给予 回复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并告知相 应的处理措施</a:t>
            </a:r>
            <a:r>
              <a:rPr lang="zh-CN" altLang="en-US" sz="14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0506" y="6478828"/>
            <a:ext cx="16256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PMingLiU"/>
                <a:cs typeface="PMingLiU"/>
              </a:rPr>
              <a:t>狗熊会精品案例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0924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30" dirty="0">
                <a:latin typeface="Segoe UI Light"/>
                <a:cs typeface="Segoe UI Light"/>
              </a:rPr>
              <a:t>1</a:t>
            </a:r>
            <a:r>
              <a:rPr b="1" spc="-125" dirty="0">
                <a:latin typeface="Segoe UI Light"/>
                <a:cs typeface="Segoe UI Light"/>
              </a:rPr>
              <a:t>2</a:t>
            </a:r>
            <a:r>
              <a:rPr b="1" spc="130" dirty="0">
                <a:latin typeface="Segoe UI Light"/>
                <a:cs typeface="Segoe UI Light"/>
              </a:rPr>
              <a:t>3</a:t>
            </a:r>
            <a:r>
              <a:rPr b="1" spc="140" dirty="0">
                <a:latin typeface="Segoe UI Light"/>
                <a:cs typeface="Segoe UI Light"/>
              </a:rPr>
              <a:t>4</a:t>
            </a:r>
            <a:r>
              <a:rPr b="1" spc="120" dirty="0">
                <a:latin typeface="Segoe UI Light"/>
                <a:cs typeface="Segoe UI Light"/>
              </a:rPr>
              <a:t>5</a:t>
            </a:r>
            <a:r>
              <a:rPr spc="-5" dirty="0"/>
              <a:t>市长热线平台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7528" y="1656208"/>
            <a:ext cx="2306320" cy="3672352"/>
          </a:xfrm>
          <a:prstGeom prst="rect">
            <a:avLst/>
          </a:prstGeom>
          <a:solidFill>
            <a:srgbClr val="0D0D0D"/>
          </a:solidFill>
        </p:spPr>
        <p:txBody>
          <a:bodyPr vert="horz" wrap="square" lIns="0" tIns="235585" rIns="0" bIns="0" rtlCol="0">
            <a:spAutoFit/>
          </a:bodyPr>
          <a:lstStyle/>
          <a:p>
            <a:pPr marL="260350" algn="just">
              <a:lnSpc>
                <a:spcPct val="100000"/>
              </a:lnSpc>
              <a:spcBef>
                <a:spcPts val="1855"/>
              </a:spcBef>
            </a:pPr>
            <a:r>
              <a:rPr sz="2000" dirty="0" err="1">
                <a:solidFill>
                  <a:srgbClr val="FF0000"/>
                </a:solidFill>
                <a:latin typeface="PMingLiU"/>
                <a:cs typeface="PMingLiU"/>
              </a:rPr>
              <a:t>分类</a:t>
            </a:r>
            <a:r>
              <a:rPr lang="zh-CN" altLang="en-US" sz="2000" dirty="0">
                <a:solidFill>
                  <a:srgbClr val="FF0000"/>
                </a:solidFill>
                <a:latin typeface="PMingLiU"/>
                <a:cs typeface="PMingLiU"/>
              </a:rPr>
              <a:t>处</a:t>
            </a:r>
            <a:r>
              <a:rPr sz="2000" dirty="0">
                <a:solidFill>
                  <a:srgbClr val="FF0000"/>
                </a:solidFill>
                <a:latin typeface="PMingLiU"/>
                <a:cs typeface="PMingLiU"/>
              </a:rPr>
              <a:t>置</a:t>
            </a:r>
          </a:p>
          <a:p>
            <a:pPr marL="260350" marR="254000" algn="just">
              <a:lnSpc>
                <a:spcPct val="150000"/>
              </a:lnSpc>
              <a:spcBef>
                <a:spcPts val="1739"/>
              </a:spcBef>
            </a:pPr>
            <a:r>
              <a:rPr sz="1600" dirty="0" err="1">
                <a:solidFill>
                  <a:srgbClr val="FFFFFF"/>
                </a:solidFill>
                <a:latin typeface="PMingLiU"/>
                <a:cs typeface="PMingLiU"/>
              </a:rPr>
              <a:t>如果市民拨打市长热线是为了投诉</a:t>
            </a:r>
            <a:r>
              <a:rPr lang="zh-CN" altLang="en-US" sz="16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600" dirty="0" err="1">
                <a:solidFill>
                  <a:srgbClr val="FFFFFF"/>
                </a:solidFill>
                <a:latin typeface="PMingLiU"/>
                <a:cs typeface="PMingLiU"/>
              </a:rPr>
              <a:t>则接线员会记录下投诉信息</a:t>
            </a:r>
            <a:r>
              <a:rPr lang="en-US" sz="1600" dirty="0">
                <a:solidFill>
                  <a:srgbClr val="FFFFFF"/>
                </a:solidFill>
                <a:latin typeface="PMingLiU"/>
                <a:cs typeface="PMingLiU"/>
              </a:rPr>
              <a:t>, </a:t>
            </a:r>
            <a:r>
              <a:rPr sz="1600" dirty="0" err="1">
                <a:solidFill>
                  <a:srgbClr val="FFFFFF"/>
                </a:solidFill>
                <a:latin typeface="PMingLiU"/>
                <a:cs typeface="PMingLiU"/>
              </a:rPr>
              <a:t>再由其他工作人员整理信息</a:t>
            </a:r>
            <a:r>
              <a:rPr lang="zh-CN" altLang="en-US" sz="160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600" dirty="0" err="1">
                <a:solidFill>
                  <a:srgbClr val="FFFFFF"/>
                </a:solidFill>
                <a:latin typeface="PMingLiU"/>
                <a:cs typeface="PMingLiU"/>
              </a:rPr>
              <a:t>争取划分到对应的能够解决相应投诉</a:t>
            </a:r>
            <a:r>
              <a:rPr sz="1600" dirty="0">
                <a:solidFill>
                  <a:srgbClr val="FFFFFF"/>
                </a:solidFill>
                <a:latin typeface="PMingLiU"/>
                <a:cs typeface="PMingLiU"/>
              </a:rPr>
              <a:t> 的部门进行处理</a:t>
            </a:r>
            <a:r>
              <a:rPr lang="zh-CN" altLang="en-US" sz="1600" dirty="0">
                <a:solidFill>
                  <a:srgbClr val="FFFFFF"/>
                </a:solidFill>
                <a:latin typeface="PMingLiU"/>
                <a:cs typeface="PMingLiU"/>
              </a:rPr>
              <a:t>。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/>
              <a:t>狗熊会精品案例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764898" y="650880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1193E674-7E4D-4138-AE7A-CE7E74B55A5E}"/>
              </a:ext>
            </a:extLst>
          </p:cNvPr>
          <p:cNvSpPr txBox="1"/>
          <p:nvPr/>
        </p:nvSpPr>
        <p:spPr>
          <a:xfrm>
            <a:off x="5807968" y="2294074"/>
            <a:ext cx="504056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电话激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增</a:t>
            </a:r>
            <a:r>
              <a:rPr sz="2400" spc="-1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=</a:t>
            </a: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巨大的工作量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人工分类效率低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误分率高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有经验的分类人员离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职率高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大量的问题积压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PMingLiU"/>
              </a:rPr>
              <a:t>，不知分配给何部门，最终无法及时反馈。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/>
                <a:cs typeface="Segoe UI Light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/>
                <a:cs typeface="Segoe UI Light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/>
                <a:cs typeface="Segoe UI Light"/>
              </a:rPr>
              <a:t>NAME</a:t>
            </a:r>
            <a:endParaRPr sz="11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0056" y="1895116"/>
            <a:ext cx="4613979" cy="240565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50000"/>
              </a:lnSpc>
              <a:spcBef>
                <a:spcPts val="270"/>
              </a:spcBef>
            </a:pPr>
            <a:r>
              <a:rPr sz="2000" spc="-5" dirty="0">
                <a:latin typeface="PMingLiU"/>
                <a:cs typeface="PMingLiU"/>
              </a:rPr>
              <a:t>假设</a:t>
            </a:r>
            <a:r>
              <a:rPr sz="2000" spc="-90" dirty="0">
                <a:latin typeface="PMingLiU"/>
                <a:cs typeface="PMingLiU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PMingLiU"/>
                <a:cs typeface="PMingLiU"/>
              </a:rPr>
              <a:t>位有经验的</a:t>
            </a:r>
            <a:r>
              <a:rPr lang="zh-CN" altLang="en-US" sz="2000" spc="-5" dirty="0">
                <a:latin typeface="PMingLiU"/>
                <a:cs typeface="PMingLiU"/>
              </a:rPr>
              <a:t>工作人</a:t>
            </a:r>
            <a:r>
              <a:rPr sz="2000" spc="-5" dirty="0" err="1">
                <a:latin typeface="PMingLiU"/>
                <a:cs typeface="PMingLiU"/>
              </a:rPr>
              <a:t>员处理一份投诉需要</a:t>
            </a:r>
            <a:r>
              <a:rPr sz="2000" spc="-55" dirty="0">
                <a:latin typeface="PMingLiU"/>
                <a:cs typeface="PMingLiU"/>
              </a:rPr>
              <a:t> </a:t>
            </a:r>
            <a:r>
              <a:rPr sz="2000" spc="-5" dirty="0">
                <a:latin typeface="Calibri"/>
                <a:cs typeface="Calibri"/>
              </a:rPr>
              <a:t>1 </a:t>
            </a:r>
            <a:r>
              <a:rPr sz="2000" spc="-5" dirty="0" err="1">
                <a:latin typeface="PMingLiU"/>
                <a:cs typeface="PMingLiU"/>
              </a:rPr>
              <a:t>分钟</a:t>
            </a:r>
            <a:r>
              <a:rPr sz="2000" spc="-5" dirty="0">
                <a:latin typeface="PMingLiU"/>
                <a:cs typeface="PMingLiU"/>
              </a:rPr>
              <a:t>，</a:t>
            </a:r>
            <a:endParaRPr lang="en-US" sz="2000" spc="-5" dirty="0">
              <a:latin typeface="PMingLiU"/>
              <a:cs typeface="PMingLiU"/>
            </a:endParaRPr>
          </a:p>
          <a:p>
            <a:pPr marL="91440">
              <a:lnSpc>
                <a:spcPct val="150000"/>
              </a:lnSpc>
              <a:spcBef>
                <a:spcPts val="270"/>
              </a:spcBef>
            </a:pPr>
            <a:r>
              <a:rPr sz="2000" spc="-45" dirty="0">
                <a:latin typeface="PMingLiU"/>
                <a:cs typeface="PMingLiU"/>
              </a:rPr>
              <a:t> </a:t>
            </a:r>
            <a:r>
              <a:rPr lang="en-US" sz="2000" b="1" spc="-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b="1" spc="-1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latin typeface="PMingLiU"/>
                <a:cs typeface="PMingLiU"/>
              </a:rPr>
              <a:t>份投</a:t>
            </a:r>
            <a:r>
              <a:rPr sz="2000" spc="345" dirty="0">
                <a:latin typeface="PMingLiU"/>
                <a:cs typeface="PMingLiU"/>
              </a:rPr>
              <a:t>诉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lang="en-US" sz="2000" spc="-10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00</a:t>
            </a:r>
            <a:r>
              <a:rPr lang="en-US" sz="2000" spc="-10" dirty="0">
                <a:latin typeface="Calibri"/>
                <a:cs typeface="Calibri"/>
              </a:rPr>
              <a:t>0</a:t>
            </a:r>
            <a:r>
              <a:rPr sz="2000" spc="-5" dirty="0">
                <a:latin typeface="PMingLiU"/>
                <a:cs typeface="PMingLiU"/>
              </a:rPr>
              <a:t>分</a:t>
            </a:r>
            <a:r>
              <a:rPr sz="2000" spc="365" dirty="0">
                <a:latin typeface="PMingLiU"/>
                <a:cs typeface="PMingLiU"/>
              </a:rPr>
              <a:t>钟</a:t>
            </a:r>
            <a:endParaRPr lang="en-US" sz="2000" spc="365" dirty="0">
              <a:latin typeface="PMingLiU"/>
              <a:cs typeface="PMingLiU"/>
            </a:endParaRPr>
          </a:p>
          <a:p>
            <a:pPr marL="91440">
              <a:lnSpc>
                <a:spcPct val="150000"/>
              </a:lnSpc>
              <a:spcBef>
                <a:spcPts val="270"/>
              </a:spcBef>
            </a:pPr>
            <a:r>
              <a:rPr lang="en-US" sz="2000" spc="365" dirty="0">
                <a:latin typeface="PMingLiU"/>
                <a:cs typeface="Calibri"/>
              </a:rPr>
              <a:t>           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lang="en-US" sz="2000" spc="-10" dirty="0">
                <a:latin typeface="Calibri"/>
                <a:cs typeface="Calibri"/>
              </a:rPr>
              <a:t>33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PMingLiU"/>
                <a:cs typeface="PMingLiU"/>
              </a:rPr>
              <a:t>小</a:t>
            </a:r>
            <a:r>
              <a:rPr sz="2000" spc="365" dirty="0" err="1">
                <a:latin typeface="PMingLiU"/>
                <a:cs typeface="PMingLiU"/>
              </a:rPr>
              <a:t>时</a:t>
            </a:r>
            <a:endParaRPr lang="en-US" sz="2000" spc="365" dirty="0">
              <a:latin typeface="PMingLiU"/>
              <a:cs typeface="PMingLiU"/>
            </a:endParaRPr>
          </a:p>
          <a:p>
            <a:pPr marL="91440">
              <a:lnSpc>
                <a:spcPct val="150000"/>
              </a:lnSpc>
              <a:spcBef>
                <a:spcPts val="270"/>
              </a:spcBef>
            </a:pPr>
            <a:r>
              <a:rPr lang="en-US" sz="2000" spc="-5" dirty="0">
                <a:latin typeface="Calibri"/>
                <a:cs typeface="Calibri"/>
              </a:rPr>
              <a:t>                        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5" dirty="0">
                <a:latin typeface="PMingLiU"/>
                <a:cs typeface="PMingLiU"/>
              </a:rPr>
              <a:t>约</a:t>
            </a:r>
            <a:r>
              <a:rPr sz="2000" spc="-70" dirty="0">
                <a:latin typeface="PMingLiU"/>
                <a:cs typeface="PMingLiU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8 </a:t>
            </a:r>
            <a:r>
              <a:rPr sz="2000" spc="5" dirty="0" err="1">
                <a:latin typeface="PMingLiU"/>
                <a:cs typeface="PMingLiU"/>
              </a:rPr>
              <a:t>小</a:t>
            </a:r>
            <a:r>
              <a:rPr sz="2000" spc="355" dirty="0" err="1">
                <a:latin typeface="PMingLiU"/>
                <a:cs typeface="PMingLiU"/>
              </a:rPr>
              <a:t>时</a:t>
            </a:r>
            <a:r>
              <a:rPr sz="2000" spc="-5" dirty="0" err="1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latin typeface="PMingLiU"/>
                <a:cs typeface="PMingLiU"/>
              </a:rPr>
              <a:t>个</a:t>
            </a:r>
            <a:r>
              <a:rPr lang="zh-CN" altLang="en-US" sz="2000" spc="5" dirty="0">
                <a:latin typeface="PMingLiU"/>
                <a:cs typeface="PMingLiU"/>
              </a:rPr>
              <a:t>工作人</a:t>
            </a:r>
            <a:r>
              <a:rPr sz="2000" spc="5" dirty="0">
                <a:latin typeface="PMingLiU"/>
                <a:cs typeface="PMingLiU"/>
              </a:rPr>
              <a:t>员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54862" y="321309"/>
            <a:ext cx="348089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 </a:t>
            </a:r>
            <a:r>
              <a:rPr lang="zh-CN" altLang="en-US" spc="-5" dirty="0"/>
              <a:t>分类效率亟待提高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/>
              <a:t>狗熊会精品案例</a:t>
            </a:r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1764898" y="6508801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FF214-3FD7-4D0B-AD52-973F50E7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9" y="1895116"/>
            <a:ext cx="4292663" cy="14405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9A4BA8-A2F2-461C-A067-2358FA548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9" y="3670496"/>
            <a:ext cx="4805564" cy="1161215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FAF58E95-3D0D-451E-9F78-79C3792B7830}"/>
              </a:ext>
            </a:extLst>
          </p:cNvPr>
          <p:cNvSpPr txBox="1"/>
          <p:nvPr/>
        </p:nvSpPr>
        <p:spPr>
          <a:xfrm>
            <a:off x="1055440" y="5283703"/>
            <a:ext cx="978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具体数据：</a:t>
            </a:r>
            <a:r>
              <a:rPr lang="en-US" dirty="0"/>
              <a:t>7</a:t>
            </a:r>
            <a:r>
              <a:rPr lang="zh-CN" altLang="en-US" dirty="0"/>
              <a:t>月</a:t>
            </a:r>
            <a:r>
              <a:rPr lang="en-US" dirty="0"/>
              <a:t>16</a:t>
            </a:r>
            <a:r>
              <a:rPr lang="zh-CN" altLang="en-US" dirty="0"/>
              <a:t>日至</a:t>
            </a:r>
            <a:r>
              <a:rPr lang="en-US" dirty="0"/>
              <a:t>7</a:t>
            </a:r>
            <a:r>
              <a:rPr lang="zh-CN" altLang="en-US" dirty="0"/>
              <a:t>月</a:t>
            </a:r>
            <a:r>
              <a:rPr lang="en-US" dirty="0"/>
              <a:t>29</a:t>
            </a:r>
            <a:r>
              <a:rPr lang="zh-CN" altLang="en-US" dirty="0"/>
              <a:t>日，长春市市长公开电话共受理市民有效反映</a:t>
            </a:r>
            <a:r>
              <a:rPr lang="en-US" dirty="0"/>
              <a:t>20101</a:t>
            </a:r>
            <a:r>
              <a:rPr lang="zh-CN" altLang="en-US" dirty="0"/>
              <a:t>件。受理数据显示，排在前</a:t>
            </a:r>
            <a:r>
              <a:rPr lang="en-US" dirty="0"/>
              <a:t>5</a:t>
            </a:r>
            <a:r>
              <a:rPr lang="zh-CN" altLang="en-US" dirty="0"/>
              <a:t>位的行业是物业、噪声污染、占道经营、供水、违法建筑。在此期间，长春市市长公开电话受理的市民反映，重要件交办办结</a:t>
            </a:r>
            <a:r>
              <a:rPr lang="en-US" dirty="0"/>
              <a:t>219</a:t>
            </a:r>
            <a:r>
              <a:rPr lang="zh-CN" altLang="en-US" dirty="0"/>
              <a:t>件，急办件交办办结</a:t>
            </a:r>
            <a:r>
              <a:rPr lang="en-US" dirty="0"/>
              <a:t>513</a:t>
            </a:r>
            <a:r>
              <a:rPr lang="zh-CN" altLang="en-US" dirty="0"/>
              <a:t>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3" y="6170676"/>
            <a:ext cx="68897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  <a:spcBef>
                <a:spcPts val="975"/>
              </a:spcBef>
            </a:pPr>
            <a:r>
              <a:rPr sz="1100" spc="70" dirty="0">
                <a:solidFill>
                  <a:srgbClr val="404040"/>
                </a:solidFill>
                <a:latin typeface="Lao UI"/>
                <a:cs typeface="Lao UI"/>
              </a:rPr>
              <a:t>C</a:t>
            </a:r>
            <a:r>
              <a:rPr sz="1100" spc="80" dirty="0">
                <a:solidFill>
                  <a:srgbClr val="404040"/>
                </a:solidFill>
                <a:latin typeface="Lao UI"/>
                <a:cs typeface="Lao UI"/>
              </a:rPr>
              <a:t>O</a:t>
            </a:r>
            <a:r>
              <a:rPr sz="1100" spc="5" dirty="0">
                <a:solidFill>
                  <a:srgbClr val="404040"/>
                </a:solidFill>
                <a:latin typeface="Lao UI"/>
                <a:cs typeface="Lao UI"/>
              </a:rPr>
              <a:t>M</a:t>
            </a:r>
            <a:r>
              <a:rPr sz="1100" spc="25" dirty="0">
                <a:solidFill>
                  <a:srgbClr val="404040"/>
                </a:solidFill>
                <a:latin typeface="Lao UI"/>
                <a:cs typeface="Lao UI"/>
              </a:rPr>
              <a:t>P</a:t>
            </a:r>
            <a:endParaRPr sz="1100">
              <a:latin typeface="Lao UI"/>
              <a:cs typeface="Lao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6444996"/>
            <a:ext cx="1800225" cy="370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1100" spc="30" dirty="0">
                <a:solidFill>
                  <a:srgbClr val="404040"/>
                </a:solidFill>
                <a:latin typeface="Lao UI"/>
                <a:cs typeface="Lao UI"/>
              </a:rPr>
              <a:t>ANG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LOGO </a:t>
            </a:r>
            <a:r>
              <a:rPr sz="1100" b="0" spc="60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OR</a:t>
            </a:r>
            <a:r>
              <a:rPr sz="1100" b="0" spc="-16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sz="1100" b="0" spc="55" dirty="0">
                <a:solidFill>
                  <a:srgbClr val="7E7E7E"/>
                </a:solidFill>
                <a:latin typeface="Segoe UI Light" panose="020B0502040204020203"/>
                <a:cs typeface="Segoe UI Light" panose="020B0502040204020203"/>
              </a:rPr>
              <a:t>NAME</a:t>
            </a:r>
            <a:endParaRPr sz="1100"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8" y="865632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739140" y="0"/>
                </a:lnTo>
              </a:path>
            </a:pathLst>
          </a:custGeom>
          <a:ln w="457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863" y="321309"/>
            <a:ext cx="3221355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自动化文本分类系统</a:t>
            </a:r>
          </a:p>
        </p:txBody>
      </p:sp>
      <p:sp>
        <p:nvSpPr>
          <p:cNvPr id="6" name="object 6"/>
          <p:cNvSpPr/>
          <p:nvPr/>
        </p:nvSpPr>
        <p:spPr>
          <a:xfrm>
            <a:off x="886967" y="3003804"/>
            <a:ext cx="3418840" cy="1100455"/>
          </a:xfrm>
          <a:custGeom>
            <a:avLst/>
            <a:gdLst/>
            <a:ahLst/>
            <a:cxnLst/>
            <a:rect l="l" t="t" r="r" b="b"/>
            <a:pathLst>
              <a:path w="3418840" h="1100454">
                <a:moveTo>
                  <a:pt x="207009" y="0"/>
                </a:moveTo>
                <a:lnTo>
                  <a:pt x="166801" y="4191"/>
                </a:lnTo>
                <a:lnTo>
                  <a:pt x="127647" y="16383"/>
                </a:lnTo>
                <a:lnTo>
                  <a:pt x="91986" y="35687"/>
                </a:lnTo>
                <a:lnTo>
                  <a:pt x="61125" y="61087"/>
                </a:lnTo>
                <a:lnTo>
                  <a:pt x="35712" y="91948"/>
                </a:lnTo>
                <a:lnTo>
                  <a:pt x="16357" y="127635"/>
                </a:lnTo>
                <a:lnTo>
                  <a:pt x="4165" y="166750"/>
                </a:lnTo>
                <a:lnTo>
                  <a:pt x="0" y="207899"/>
                </a:lnTo>
                <a:lnTo>
                  <a:pt x="0" y="892429"/>
                </a:lnTo>
                <a:lnTo>
                  <a:pt x="4165" y="933577"/>
                </a:lnTo>
                <a:lnTo>
                  <a:pt x="16370" y="972820"/>
                </a:lnTo>
                <a:lnTo>
                  <a:pt x="35674" y="1008380"/>
                </a:lnTo>
                <a:lnTo>
                  <a:pt x="61125" y="1039241"/>
                </a:lnTo>
                <a:lnTo>
                  <a:pt x="92062" y="1064641"/>
                </a:lnTo>
                <a:lnTo>
                  <a:pt x="127647" y="1083945"/>
                </a:lnTo>
                <a:lnTo>
                  <a:pt x="166801" y="1096137"/>
                </a:lnTo>
                <a:lnTo>
                  <a:pt x="207009" y="1100328"/>
                </a:lnTo>
                <a:lnTo>
                  <a:pt x="207632" y="1087628"/>
                </a:lnTo>
                <a:lnTo>
                  <a:pt x="188912" y="1086739"/>
                </a:lnTo>
                <a:lnTo>
                  <a:pt x="169367" y="1083691"/>
                </a:lnTo>
                <a:lnTo>
                  <a:pt x="132562" y="1072261"/>
                </a:lnTo>
                <a:lnTo>
                  <a:pt x="84137" y="1042924"/>
                </a:lnTo>
                <a:lnTo>
                  <a:pt x="46202" y="1001268"/>
                </a:lnTo>
                <a:lnTo>
                  <a:pt x="21539" y="949833"/>
                </a:lnTo>
                <a:lnTo>
                  <a:pt x="13652" y="911479"/>
                </a:lnTo>
                <a:lnTo>
                  <a:pt x="12712" y="892429"/>
                </a:lnTo>
                <a:lnTo>
                  <a:pt x="12718" y="207899"/>
                </a:lnTo>
                <a:lnTo>
                  <a:pt x="16611" y="169418"/>
                </a:lnTo>
                <a:lnTo>
                  <a:pt x="28079" y="132587"/>
                </a:lnTo>
                <a:lnTo>
                  <a:pt x="57531" y="84074"/>
                </a:lnTo>
                <a:lnTo>
                  <a:pt x="99136" y="46228"/>
                </a:lnTo>
                <a:lnTo>
                  <a:pt x="150545" y="21590"/>
                </a:lnTo>
                <a:lnTo>
                  <a:pt x="188912" y="13588"/>
                </a:lnTo>
                <a:lnTo>
                  <a:pt x="207632" y="12700"/>
                </a:lnTo>
                <a:lnTo>
                  <a:pt x="207009" y="0"/>
                </a:lnTo>
                <a:close/>
              </a:path>
              <a:path w="3418840" h="1100454">
                <a:moveTo>
                  <a:pt x="208254" y="25400"/>
                </a:moveTo>
                <a:lnTo>
                  <a:pt x="154330" y="33655"/>
                </a:lnTo>
                <a:lnTo>
                  <a:pt x="106286" y="56769"/>
                </a:lnTo>
                <a:lnTo>
                  <a:pt x="67335" y="92201"/>
                </a:lnTo>
                <a:lnTo>
                  <a:pt x="39801" y="137541"/>
                </a:lnTo>
                <a:lnTo>
                  <a:pt x="26301" y="190246"/>
                </a:lnTo>
                <a:lnTo>
                  <a:pt x="25431" y="892429"/>
                </a:lnTo>
                <a:lnTo>
                  <a:pt x="26301" y="910209"/>
                </a:lnTo>
                <a:lnTo>
                  <a:pt x="39814" y="962914"/>
                </a:lnTo>
                <a:lnTo>
                  <a:pt x="67360" y="1008253"/>
                </a:lnTo>
                <a:lnTo>
                  <a:pt x="106311" y="1043559"/>
                </a:lnTo>
                <a:lnTo>
                  <a:pt x="154330" y="1066673"/>
                </a:lnTo>
                <a:lnTo>
                  <a:pt x="208254" y="1074928"/>
                </a:lnTo>
                <a:lnTo>
                  <a:pt x="209511" y="1049528"/>
                </a:lnTo>
                <a:lnTo>
                  <a:pt x="192722" y="1048766"/>
                </a:lnTo>
                <a:lnTo>
                  <a:pt x="177063" y="1046353"/>
                </a:lnTo>
                <a:lnTo>
                  <a:pt x="133515" y="1030478"/>
                </a:lnTo>
                <a:lnTo>
                  <a:pt x="97104" y="1003173"/>
                </a:lnTo>
                <a:lnTo>
                  <a:pt x="69850" y="966851"/>
                </a:lnTo>
                <a:lnTo>
                  <a:pt x="53987" y="923417"/>
                </a:lnTo>
                <a:lnTo>
                  <a:pt x="50856" y="892429"/>
                </a:lnTo>
                <a:lnTo>
                  <a:pt x="50862" y="207899"/>
                </a:lnTo>
                <a:lnTo>
                  <a:pt x="57950" y="161925"/>
                </a:lnTo>
                <a:lnTo>
                  <a:pt x="77762" y="120650"/>
                </a:lnTo>
                <a:lnTo>
                  <a:pt x="108381" y="86995"/>
                </a:lnTo>
                <a:lnTo>
                  <a:pt x="147319" y="63246"/>
                </a:lnTo>
                <a:lnTo>
                  <a:pt x="192722" y="51562"/>
                </a:lnTo>
                <a:lnTo>
                  <a:pt x="209511" y="50800"/>
                </a:lnTo>
                <a:lnTo>
                  <a:pt x="208254" y="25400"/>
                </a:lnTo>
                <a:close/>
              </a:path>
              <a:path w="3418840" h="1100454">
                <a:moveTo>
                  <a:pt x="210134" y="63500"/>
                </a:moveTo>
                <a:lnTo>
                  <a:pt x="165684" y="70104"/>
                </a:lnTo>
                <a:lnTo>
                  <a:pt x="127749" y="88265"/>
                </a:lnTo>
                <a:lnTo>
                  <a:pt x="96773" y="116459"/>
                </a:lnTo>
                <a:lnTo>
                  <a:pt x="74980" y="152273"/>
                </a:lnTo>
                <a:lnTo>
                  <a:pt x="64262" y="193929"/>
                </a:lnTo>
                <a:lnTo>
                  <a:pt x="63574" y="892429"/>
                </a:lnTo>
                <a:lnTo>
                  <a:pt x="64262" y="906399"/>
                </a:lnTo>
                <a:lnTo>
                  <a:pt x="74968" y="948182"/>
                </a:lnTo>
                <a:lnTo>
                  <a:pt x="96748" y="983869"/>
                </a:lnTo>
                <a:lnTo>
                  <a:pt x="127698" y="1012063"/>
                </a:lnTo>
                <a:lnTo>
                  <a:pt x="165684" y="1030224"/>
                </a:lnTo>
                <a:lnTo>
                  <a:pt x="210134" y="1036828"/>
                </a:lnTo>
                <a:lnTo>
                  <a:pt x="210756" y="1024128"/>
                </a:lnTo>
                <a:lnTo>
                  <a:pt x="195249" y="1023366"/>
                </a:lnTo>
                <a:lnTo>
                  <a:pt x="182194" y="1021461"/>
                </a:lnTo>
                <a:lnTo>
                  <a:pt x="145656" y="1008126"/>
                </a:lnTo>
                <a:lnTo>
                  <a:pt x="115087" y="985266"/>
                </a:lnTo>
                <a:lnTo>
                  <a:pt x="92201" y="954659"/>
                </a:lnTo>
                <a:lnTo>
                  <a:pt x="78892" y="918210"/>
                </a:lnTo>
                <a:lnTo>
                  <a:pt x="76287" y="892429"/>
                </a:lnTo>
                <a:lnTo>
                  <a:pt x="76292" y="207899"/>
                </a:lnTo>
                <a:lnTo>
                  <a:pt x="82232" y="169418"/>
                </a:lnTo>
                <a:lnTo>
                  <a:pt x="98780" y="134874"/>
                </a:lnTo>
                <a:lnTo>
                  <a:pt x="124536" y="106553"/>
                </a:lnTo>
                <a:lnTo>
                  <a:pt x="157149" y="86741"/>
                </a:lnTo>
                <a:lnTo>
                  <a:pt x="195249" y="76962"/>
                </a:lnTo>
                <a:lnTo>
                  <a:pt x="210756" y="76200"/>
                </a:lnTo>
                <a:lnTo>
                  <a:pt x="210134" y="63500"/>
                </a:lnTo>
                <a:close/>
              </a:path>
              <a:path w="3418840" h="1100454">
                <a:moveTo>
                  <a:pt x="3211448" y="0"/>
                </a:moveTo>
                <a:lnTo>
                  <a:pt x="3210814" y="12700"/>
                </a:lnTo>
                <a:lnTo>
                  <a:pt x="3229483" y="13588"/>
                </a:lnTo>
                <a:lnTo>
                  <a:pt x="3249041" y="16637"/>
                </a:lnTo>
                <a:lnTo>
                  <a:pt x="3285871" y="28067"/>
                </a:lnTo>
                <a:lnTo>
                  <a:pt x="3334384" y="57531"/>
                </a:lnTo>
                <a:lnTo>
                  <a:pt x="3372104" y="99187"/>
                </a:lnTo>
                <a:lnTo>
                  <a:pt x="3396742" y="150495"/>
                </a:lnTo>
                <a:lnTo>
                  <a:pt x="3404743" y="188975"/>
                </a:lnTo>
                <a:lnTo>
                  <a:pt x="3405620" y="892429"/>
                </a:lnTo>
                <a:lnTo>
                  <a:pt x="3404743" y="911479"/>
                </a:lnTo>
                <a:lnTo>
                  <a:pt x="3396742" y="949833"/>
                </a:lnTo>
                <a:lnTo>
                  <a:pt x="3382009" y="985012"/>
                </a:lnTo>
                <a:lnTo>
                  <a:pt x="3348228" y="1030224"/>
                </a:lnTo>
                <a:lnTo>
                  <a:pt x="3303016" y="1064006"/>
                </a:lnTo>
                <a:lnTo>
                  <a:pt x="3267836" y="1078738"/>
                </a:lnTo>
                <a:lnTo>
                  <a:pt x="3229483" y="1086739"/>
                </a:lnTo>
                <a:lnTo>
                  <a:pt x="3210814" y="1087628"/>
                </a:lnTo>
                <a:lnTo>
                  <a:pt x="3211448" y="1100328"/>
                </a:lnTo>
                <a:lnTo>
                  <a:pt x="3251580" y="1096137"/>
                </a:lnTo>
                <a:lnTo>
                  <a:pt x="3290824" y="1083945"/>
                </a:lnTo>
                <a:lnTo>
                  <a:pt x="3326383" y="1064641"/>
                </a:lnTo>
                <a:lnTo>
                  <a:pt x="3357245" y="1039241"/>
                </a:lnTo>
                <a:lnTo>
                  <a:pt x="3382645" y="1008380"/>
                </a:lnTo>
                <a:lnTo>
                  <a:pt x="3401949" y="972820"/>
                </a:lnTo>
                <a:lnTo>
                  <a:pt x="3414141" y="933577"/>
                </a:lnTo>
                <a:lnTo>
                  <a:pt x="3418331" y="892429"/>
                </a:lnTo>
                <a:lnTo>
                  <a:pt x="3418331" y="207899"/>
                </a:lnTo>
                <a:lnTo>
                  <a:pt x="3414141" y="166750"/>
                </a:lnTo>
                <a:lnTo>
                  <a:pt x="3401949" y="127635"/>
                </a:lnTo>
                <a:lnTo>
                  <a:pt x="3382645" y="92075"/>
                </a:lnTo>
                <a:lnTo>
                  <a:pt x="3357245" y="61087"/>
                </a:lnTo>
                <a:lnTo>
                  <a:pt x="3326383" y="35687"/>
                </a:lnTo>
                <a:lnTo>
                  <a:pt x="3290824" y="16383"/>
                </a:lnTo>
                <a:lnTo>
                  <a:pt x="3251580" y="4191"/>
                </a:lnTo>
                <a:lnTo>
                  <a:pt x="3230753" y="1016"/>
                </a:lnTo>
                <a:lnTo>
                  <a:pt x="3211448" y="0"/>
                </a:lnTo>
                <a:close/>
              </a:path>
              <a:path w="3418840" h="1100454">
                <a:moveTo>
                  <a:pt x="3210179" y="25400"/>
                </a:moveTo>
                <a:lnTo>
                  <a:pt x="3208909" y="50800"/>
                </a:lnTo>
                <a:lnTo>
                  <a:pt x="3225672" y="51562"/>
                </a:lnTo>
                <a:lnTo>
                  <a:pt x="3241421" y="53975"/>
                </a:lnTo>
                <a:lnTo>
                  <a:pt x="3284854" y="69850"/>
                </a:lnTo>
                <a:lnTo>
                  <a:pt x="3321177" y="97155"/>
                </a:lnTo>
                <a:lnTo>
                  <a:pt x="3348481" y="133476"/>
                </a:lnTo>
                <a:lnTo>
                  <a:pt x="3364356" y="177037"/>
                </a:lnTo>
                <a:lnTo>
                  <a:pt x="3367478" y="892429"/>
                </a:lnTo>
                <a:lnTo>
                  <a:pt x="3366770" y="907669"/>
                </a:lnTo>
                <a:lnTo>
                  <a:pt x="3355085" y="953135"/>
                </a:lnTo>
                <a:lnTo>
                  <a:pt x="3331464" y="991997"/>
                </a:lnTo>
                <a:lnTo>
                  <a:pt x="3297808" y="1022604"/>
                </a:lnTo>
                <a:lnTo>
                  <a:pt x="3256533" y="1042416"/>
                </a:lnTo>
                <a:lnTo>
                  <a:pt x="3208909" y="1049528"/>
                </a:lnTo>
                <a:lnTo>
                  <a:pt x="3210179" y="1074928"/>
                </a:lnTo>
                <a:lnTo>
                  <a:pt x="3264154" y="1066673"/>
                </a:lnTo>
                <a:lnTo>
                  <a:pt x="3312159" y="1043559"/>
                </a:lnTo>
                <a:lnTo>
                  <a:pt x="3351022" y="1008253"/>
                </a:lnTo>
                <a:lnTo>
                  <a:pt x="3378580" y="962914"/>
                </a:lnTo>
                <a:lnTo>
                  <a:pt x="3392043" y="910209"/>
                </a:lnTo>
                <a:lnTo>
                  <a:pt x="3392901" y="892429"/>
                </a:lnTo>
                <a:lnTo>
                  <a:pt x="3392901" y="207899"/>
                </a:lnTo>
                <a:lnTo>
                  <a:pt x="3384677" y="154305"/>
                </a:lnTo>
                <a:lnTo>
                  <a:pt x="3361562" y="106299"/>
                </a:lnTo>
                <a:lnTo>
                  <a:pt x="3326256" y="67310"/>
                </a:lnTo>
                <a:lnTo>
                  <a:pt x="3280918" y="39750"/>
                </a:lnTo>
                <a:lnTo>
                  <a:pt x="3228212" y="26288"/>
                </a:lnTo>
                <a:lnTo>
                  <a:pt x="3210179" y="25400"/>
                </a:lnTo>
                <a:close/>
              </a:path>
              <a:path w="3418840" h="1100454">
                <a:moveTo>
                  <a:pt x="3208273" y="63500"/>
                </a:moveTo>
                <a:lnTo>
                  <a:pt x="3207639" y="76200"/>
                </a:lnTo>
                <a:lnTo>
                  <a:pt x="3223133" y="76962"/>
                </a:lnTo>
                <a:lnTo>
                  <a:pt x="3236214" y="78867"/>
                </a:lnTo>
                <a:lnTo>
                  <a:pt x="3272662" y="92201"/>
                </a:lnTo>
                <a:lnTo>
                  <a:pt x="3303270" y="115062"/>
                </a:lnTo>
                <a:lnTo>
                  <a:pt x="3326129" y="145669"/>
                </a:lnTo>
                <a:lnTo>
                  <a:pt x="3339465" y="182245"/>
                </a:lnTo>
                <a:lnTo>
                  <a:pt x="3342038" y="892429"/>
                </a:lnTo>
                <a:lnTo>
                  <a:pt x="3341370" y="905129"/>
                </a:lnTo>
                <a:lnTo>
                  <a:pt x="3331591" y="943229"/>
                </a:lnTo>
                <a:lnTo>
                  <a:pt x="3311905" y="975868"/>
                </a:lnTo>
                <a:lnTo>
                  <a:pt x="3283584" y="1001522"/>
                </a:lnTo>
                <a:lnTo>
                  <a:pt x="3248914" y="1018159"/>
                </a:lnTo>
                <a:lnTo>
                  <a:pt x="3207639" y="1024128"/>
                </a:lnTo>
                <a:lnTo>
                  <a:pt x="3208273" y="1036828"/>
                </a:lnTo>
                <a:lnTo>
                  <a:pt x="3252724" y="1030224"/>
                </a:lnTo>
                <a:lnTo>
                  <a:pt x="3290697" y="1012063"/>
                </a:lnTo>
                <a:lnTo>
                  <a:pt x="3321684" y="983869"/>
                </a:lnTo>
                <a:lnTo>
                  <a:pt x="3343402" y="948182"/>
                </a:lnTo>
                <a:lnTo>
                  <a:pt x="3354070" y="906399"/>
                </a:lnTo>
                <a:lnTo>
                  <a:pt x="3354757" y="892429"/>
                </a:lnTo>
                <a:lnTo>
                  <a:pt x="3354751" y="207899"/>
                </a:lnTo>
                <a:lnTo>
                  <a:pt x="3348228" y="165735"/>
                </a:lnTo>
                <a:lnTo>
                  <a:pt x="3330067" y="127762"/>
                </a:lnTo>
                <a:lnTo>
                  <a:pt x="3301873" y="96774"/>
                </a:lnTo>
                <a:lnTo>
                  <a:pt x="3266185" y="74930"/>
                </a:lnTo>
                <a:lnTo>
                  <a:pt x="3224403" y="64262"/>
                </a:lnTo>
                <a:lnTo>
                  <a:pt x="3208273" y="635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147" y="2808732"/>
            <a:ext cx="1641348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8135" y="3212592"/>
            <a:ext cx="899160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7488" y="1406936"/>
            <a:ext cx="2811145" cy="43020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97790" marR="6985">
              <a:lnSpc>
                <a:spcPct val="150000"/>
              </a:lnSpc>
              <a:spcBef>
                <a:spcPts val="1530"/>
              </a:spcBef>
            </a:pP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杏花苑</a:t>
            </a:r>
            <a:r>
              <a:rPr sz="2000" spc="-5" dirty="0">
                <a:latin typeface="PMingLiU" panose="02020500000000000000" charset="-120"/>
                <a:cs typeface="PMingLiU" panose="02020500000000000000" charset="-120"/>
              </a:rPr>
              <a:t>高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4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居民反映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每天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12 </a:t>
            </a:r>
            <a:r>
              <a:rPr sz="2000" spc="-5" dirty="0">
                <a:latin typeface="PMingLiU" panose="02020500000000000000" charset="-120"/>
                <a:cs typeface="PMingLiU" panose="02020500000000000000" charset="-120"/>
              </a:rPr>
              <a:t>小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2000" spc="-5" dirty="0">
                <a:latin typeface="PMingLiU" panose="02020500000000000000" charset="-120"/>
                <a:cs typeface="PMingLiU" panose="02020500000000000000" charset="-120"/>
              </a:rPr>
              <a:t>供暖一次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-5" dirty="0">
                <a:latin typeface="PMingLiU" panose="02020500000000000000" charset="-120"/>
                <a:cs typeface="PMingLiU" panose="02020500000000000000" charset="-120"/>
              </a:rPr>
              <a:t>天冷居民无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法承受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白天室内温度只有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10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度左</a:t>
            </a:r>
            <a:r>
              <a:rPr sz="2000" spc="-5" dirty="0">
                <a:latin typeface="PMingLiU" panose="02020500000000000000" charset="-120"/>
                <a:cs typeface="PMingLiU" panose="02020500000000000000" charset="-120"/>
              </a:rPr>
              <a:t>右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,12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月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日反映过一 次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但没有解决问题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000" dirty="0" err="1">
                <a:latin typeface="PMingLiU" panose="02020500000000000000" charset="-120"/>
                <a:cs typeface="PMingLiU" panose="02020500000000000000" charset="-120"/>
              </a:rPr>
              <a:t>有反馈</a:t>
            </a:r>
            <a:r>
              <a:rPr sz="2000" dirty="0">
                <a:latin typeface="Calibri" panose="020F0502020204030204"/>
                <a:cs typeface="Calibri" panose="020F0502020204030204"/>
              </a:rPr>
              <a:t>)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，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反映人对此意见相当大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dirty="0">
                <a:latin typeface="PMingLiU" panose="02020500000000000000" charset="-120"/>
                <a:cs typeface="PMingLiU" panose="02020500000000000000" charset="-120"/>
              </a:rPr>
              <a:t>情 </a:t>
            </a:r>
            <a:r>
              <a:rPr sz="2000" spc="-5" dirty="0" err="1">
                <a:latin typeface="PMingLiU" panose="02020500000000000000" charset="-120"/>
                <a:cs typeface="PMingLiU" panose="02020500000000000000" charset="-120"/>
              </a:rPr>
              <a:t>绪很激</a:t>
            </a:r>
            <a:r>
              <a:rPr sz="2000" dirty="0" err="1">
                <a:latin typeface="PMingLiU" panose="02020500000000000000" charset="-120"/>
                <a:cs typeface="PMingLiU" panose="02020500000000000000" charset="-120"/>
              </a:rPr>
              <a:t>动</a:t>
            </a:r>
            <a:r>
              <a:rPr sz="2000" spc="-10" dirty="0" err="1">
                <a:latin typeface="Calibri" panose="020F0502020204030204"/>
                <a:cs typeface="Calibri" panose="020F0502020204030204"/>
              </a:rPr>
              <a:t>,</a:t>
            </a:r>
            <a:r>
              <a:rPr sz="2000" spc="-5" dirty="0" err="1">
                <a:latin typeface="PMingLiU" panose="02020500000000000000" charset="-120"/>
                <a:cs typeface="PMingLiU" panose="02020500000000000000" charset="-120"/>
              </a:rPr>
              <a:t>请有关部门尽</a:t>
            </a:r>
            <a:r>
              <a:rPr sz="2000" dirty="0" err="1">
                <a:latin typeface="PMingLiU" panose="02020500000000000000" charset="-120"/>
                <a:cs typeface="PMingLiU" panose="02020500000000000000" charset="-120"/>
              </a:rPr>
              <a:t>快协调解决</a:t>
            </a:r>
            <a:r>
              <a:rPr sz="2000" spc="-10" dirty="0" err="1">
                <a:latin typeface="Calibri" panose="020F0502020204030204"/>
                <a:cs typeface="Calibri" panose="020F0502020204030204"/>
              </a:rPr>
              <a:t>,</a:t>
            </a:r>
            <a:r>
              <a:rPr sz="2000" dirty="0" err="1">
                <a:latin typeface="PMingLiU" panose="02020500000000000000" charset="-120"/>
                <a:cs typeface="PMingLiU" panose="02020500000000000000" charset="-120"/>
              </a:rPr>
              <a:t>要求反馈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10" name="object 10"/>
          <p:cNvSpPr/>
          <p:nvPr/>
        </p:nvSpPr>
        <p:spPr>
          <a:xfrm>
            <a:off x="8124443" y="3253740"/>
            <a:ext cx="900683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3831" y="2156460"/>
            <a:ext cx="2279904" cy="227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55556" y="4681092"/>
            <a:ext cx="11684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PMingLiU" panose="02020500000000000000" charset="-120"/>
                <a:cs typeface="PMingLiU" panose="02020500000000000000" charset="-120"/>
              </a:rPr>
              <a:t>市供热公司</a:t>
            </a:r>
            <a:endParaRPr sz="1800"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723" y="6170676"/>
            <a:ext cx="644652" cy="644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376" y="6444996"/>
            <a:ext cx="1800225" cy="370840"/>
          </a:xfrm>
          <a:custGeom>
            <a:avLst/>
            <a:gdLst/>
            <a:ahLst/>
            <a:cxnLst/>
            <a:rect l="l" t="t" r="r" b="b"/>
            <a:pathLst>
              <a:path w="1800225" h="370840">
                <a:moveTo>
                  <a:pt x="0" y="370331"/>
                </a:moveTo>
                <a:lnTo>
                  <a:pt x="1799844" y="370331"/>
                </a:lnTo>
                <a:lnTo>
                  <a:pt x="17998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800506" y="6448046"/>
            <a:ext cx="16256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zh-CN" altLang="en-US"/>
              <a:t>狗熊会精品案例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</TotalTime>
  <Words>2048</Words>
  <Application>Microsoft Office PowerPoint</Application>
  <PresentationFormat>宽屏</PresentationFormat>
  <Paragraphs>568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PMingLiU</vt:lpstr>
      <vt:lpstr>宋体</vt:lpstr>
      <vt:lpstr>微软雅黑</vt:lpstr>
      <vt:lpstr>Arial</vt:lpstr>
      <vt:lpstr>Calibri</vt:lpstr>
      <vt:lpstr>Calibri Light</vt:lpstr>
      <vt:lpstr>Cambria Math</vt:lpstr>
      <vt:lpstr>Lao UI</vt:lpstr>
      <vt:lpstr>Segoe UI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民生问题</vt:lpstr>
      <vt:lpstr>12345市长热线平台</vt:lpstr>
      <vt:lpstr>12345市长热线平台</vt:lpstr>
      <vt:lpstr>12345市长热线平台</vt:lpstr>
      <vt:lpstr> 分类效率亟待提高</vt:lpstr>
      <vt:lpstr>自动化文本分类系统</vt:lpstr>
      <vt:lpstr>PowerPoint 演示文稿</vt:lpstr>
      <vt:lpstr>PowerPoint 演示文稿</vt:lpstr>
      <vt:lpstr>原始数据</vt:lpstr>
      <vt:lpstr>自动化文本分类系统</vt:lpstr>
      <vt:lpstr>数据重新表示</vt:lpstr>
      <vt:lpstr>数据重新表示</vt:lpstr>
      <vt:lpstr>数据重新表示</vt:lpstr>
      <vt:lpstr>描述性分析</vt:lpstr>
      <vt:lpstr>描述性分析</vt:lpstr>
      <vt:lpstr>描述性分析</vt:lpstr>
      <vt:lpstr>描述性分析</vt:lpstr>
      <vt:lpstr>描述性分析</vt:lpstr>
      <vt:lpstr>描述性分析</vt:lpstr>
      <vt:lpstr>描述性分析</vt:lpstr>
      <vt:lpstr>描述性分析</vt:lpstr>
      <vt:lpstr>PowerPoint 演示文稿</vt:lpstr>
      <vt:lpstr>探索性分析</vt:lpstr>
      <vt:lpstr>贝叶斯公式</vt:lpstr>
      <vt:lpstr>文本分类：监督机器学习</vt:lpstr>
      <vt:lpstr>朴素贝叶斯：原理</vt:lpstr>
      <vt:lpstr>朴素贝叶斯：原理</vt:lpstr>
      <vt:lpstr>朴素贝叶斯：简单实例</vt:lpstr>
      <vt:lpstr>预测效果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Weizhou Yang</dc:creator>
  <cp:lastModifiedBy>张 巧真</cp:lastModifiedBy>
  <cp:revision>97</cp:revision>
  <dcterms:created xsi:type="dcterms:W3CDTF">2019-04-12T19:04:30Z</dcterms:created>
  <dcterms:modified xsi:type="dcterms:W3CDTF">2022-03-11T08:29:27Z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2019-04-12T00:00:00Z</vt:filetime>
  </property>
</Properties>
</file>