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tags/tag6.xml" ContentType="application/vnd.openxmlformats-officedocument.presentationml.tags+xml"/>
  <Override PartName="/ppt/tags/tag7.xml" ContentType="application/vnd.openxmlformats-officedocument.presentationml.tag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9" r:id="rId3"/>
    <p:sldId id="302" r:id="rId4"/>
    <p:sldId id="308" r:id="rId5"/>
    <p:sldId id="306" r:id="rId6"/>
    <p:sldId id="307" r:id="rId7"/>
    <p:sldId id="305" r:id="rId8"/>
    <p:sldId id="309" r:id="rId9"/>
    <p:sldId id="310" r:id="rId10"/>
    <p:sldId id="271" r:id="rId11"/>
    <p:sldId id="311" r:id="rId12"/>
    <p:sldId id="294" r:id="rId13"/>
  </p:sldIdLst>
  <p:sldSz cx="12192000" cy="6858000"/>
  <p:notesSz cx="6858000" cy="9144000"/>
  <p:defaultTextStyle>
    <a:defPPr>
      <a:defRPr lang="zh-CN"/>
    </a:defPPr>
    <a:lvl1pPr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7FE"/>
    <a:srgbClr val="FEFFFF"/>
    <a:srgbClr val="E676A9"/>
    <a:srgbClr val="8A8A8A"/>
    <a:srgbClr val="3DB7C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8791" autoAdjust="0"/>
  </p:normalViewPr>
  <p:slideViewPr>
    <p:cSldViewPr snapToGrid="0">
      <p:cViewPr varScale="1">
        <p:scale>
          <a:sx n="64" d="100"/>
          <a:sy n="64" d="100"/>
        </p:scale>
        <p:origin x="-114" y="-21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1A1DC-BD10-4DCA-8290-E647DCE6E72B}" type="datetimeFigureOut">
              <a:rPr lang="zh-CN" altLang="en-US" smtClean="0"/>
              <a:pPr/>
              <a:t>2018/10/26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E1E47-812A-406D-8B81-E3C0B12E740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3" name="备注占位符 2"/>
          <p:cNvSpPr>
            <a:spLocks noGrp="1"/>
          </p:cNvSpPr>
          <p:nvPr>
            <p:ph type="body" idx="1"/>
          </p:nvPr>
        </p:nvSpPr>
        <p:spPr/>
        <p:txBody>
          <a:bodyPr/>
          <a:lstStyle/>
          <a:p>
            <a:pPr defTabSz="1218565" eaLnBrk="1" fontAlgn="auto" hangingPunct="1">
              <a:spcBef>
                <a:spcPts val="0"/>
              </a:spcBef>
              <a:spcAft>
                <a:spcPts val="0"/>
              </a:spcAft>
              <a:defRPr/>
            </a:pPr>
            <a:r>
              <a:rPr lang="zh-CN" altLang="en-US" sz="1865" dirty="0"/>
              <a:t> </a:t>
            </a:r>
            <a:r>
              <a:rPr lang="en-US" altLang="zh-CN" sz="1865" dirty="0"/>
              <a:t>[-</a:t>
            </a:r>
            <a:r>
              <a:rPr lang="zh-CN" altLang="en-US" sz="1865" dirty="0"/>
              <a:t>婷婷</a:t>
            </a:r>
            <a:r>
              <a:rPr lang="en-US" altLang="zh-CN" sz="1865" dirty="0"/>
              <a:t>]</a:t>
            </a:r>
            <a:r>
              <a:rPr lang="zh-CN" altLang="en-US" sz="1865" dirty="0"/>
              <a:t>旗舰店</a:t>
            </a:r>
            <a:r>
              <a:rPr lang="en-US" altLang="zh-CN" sz="1865" dirty="0"/>
              <a:t>https://[-</a:t>
            </a:r>
            <a:r>
              <a:rPr lang="zh-CN" altLang="en-US" sz="1865" dirty="0"/>
              <a:t>婷婷</a:t>
            </a:r>
            <a:r>
              <a:rPr lang="en-US" altLang="zh-CN" sz="1865" dirty="0"/>
              <a:t>]</a:t>
            </a:r>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lstStyle>
            <a:lvl1pPr>
              <a:spcBef>
                <a:spcPct val="30000"/>
              </a:spcBef>
              <a:buFont typeface="Arial" panose="020B0604020202020204" pitchFamily="34" charset="0"/>
              <a:defRPr>
                <a:solidFill>
                  <a:srgbClr val="FF0000"/>
                </a:solidFill>
                <a:latin typeface="Calibri" panose="020F0502020204030204" pitchFamily="34" charset="0"/>
                <a:ea typeface="宋体" panose="02010600030101010101" pitchFamily="2" charset="-122"/>
              </a:defRPr>
            </a:lvl1pPr>
            <a:lvl2pPr marL="742950" indent="-285750">
              <a:spcBef>
                <a:spcPct val="30000"/>
              </a:spcBef>
              <a:defRPr sz="16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6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6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600">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30000"/>
              </a:spcBef>
              <a:spcAft>
                <a:spcPct val="0"/>
              </a:spcAft>
              <a:defRPr sz="1600">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30000"/>
              </a:spcBef>
              <a:spcAft>
                <a:spcPct val="0"/>
              </a:spcAft>
              <a:defRPr sz="1600">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30000"/>
              </a:spcBef>
              <a:spcAft>
                <a:spcPct val="0"/>
              </a:spcAft>
              <a:defRPr sz="1600">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30000"/>
              </a:spcBef>
              <a:spcAft>
                <a:spcPct val="0"/>
              </a:spcAft>
              <a:defRPr sz="1600">
                <a:solidFill>
                  <a:schemeClr val="tx1"/>
                </a:solidFill>
                <a:latin typeface="Calibri" panose="020F0502020204030204" pitchFamily="34" charset="0"/>
                <a:ea typeface="宋体" panose="02010600030101010101" pitchFamily="2" charset="-122"/>
              </a:defRPr>
            </a:lvl9pPr>
          </a:lstStyle>
          <a:p>
            <a:pPr defTabSz="1217295" fontAlgn="base">
              <a:spcBef>
                <a:spcPct val="0"/>
              </a:spcBef>
              <a:spcAft>
                <a:spcPct val="0"/>
              </a:spcAft>
              <a:buFontTx/>
              <a:buNone/>
            </a:pPr>
            <a:fld id="{FADC5A8A-2915-45FF-8245-75070A7CF0E2}" type="slidenum">
              <a:rPr lang="zh-CN" altLang="en-US" smtClean="0">
                <a:solidFill>
                  <a:schemeClr val="tx1"/>
                </a:solidFill>
              </a:rPr>
              <a:pPr defTabSz="1217295" fontAlgn="base">
                <a:spcBef>
                  <a:spcPct val="0"/>
                </a:spcBef>
                <a:spcAft>
                  <a:spcPct val="0"/>
                </a:spcAft>
                <a:buFontTx/>
                <a:buNone/>
              </a:pPr>
              <a:t>1</a:t>
            </a:fld>
            <a:endParaRPr lang="zh-CN" altLang="en-US">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6" name="矩形 65"/>
          <p:cNvSpPr/>
          <p:nvPr userDrawn="1"/>
        </p:nvSpPr>
        <p:spPr>
          <a:xfrm>
            <a:off x="0" y="0"/>
            <a:ext cx="12192000" cy="6858000"/>
          </a:xfrm>
          <a:prstGeom prst="rect">
            <a:avLst/>
          </a:prstGeom>
          <a:blipFill dpi="0" rotWithShape="1">
            <a:blip r:embed="rId2"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algn="ctr" defTabSz="914400" eaLnBrk="1" latinLnBrk="0" hangingPunct="1"/>
            <a:endParaRPr lang="zh-CN" altLang="en-US" sz="1800"/>
          </a:p>
        </p:txBody>
      </p:sp>
      <p:sp>
        <p:nvSpPr>
          <p:cNvPr id="3" name="Subtitle 2"/>
          <p:cNvSpPr>
            <a:spLocks noGrp="1"/>
          </p:cNvSpPr>
          <p:nvPr>
            <p:ph type="subTitle" idx="1" hasCustomPrompt="1"/>
          </p:nvPr>
        </p:nvSpPr>
        <p:spPr>
          <a:xfrm>
            <a:off x="2525000" y="2424219"/>
            <a:ext cx="7142001" cy="643396"/>
          </a:xfrm>
        </p:spPr>
        <p:txBody>
          <a:bodyPr>
            <a:normAutofit/>
          </a:bodyPr>
          <a:lstStyle>
            <a:lvl1pPr marL="0" indent="0" algn="ctr">
              <a:lnSpc>
                <a:spcPct val="150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29" name="Date Placeholder 3"/>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30" name="Footer Placeholder 4"/>
          <p:cNvSpPr>
            <a:spLocks noGrp="1"/>
          </p:cNvSpPr>
          <p:nvPr>
            <p:ph type="ftr" sz="quarter" idx="11"/>
          </p:nvPr>
        </p:nvSpPr>
        <p:spPr/>
        <p:txBody>
          <a:bodyPr/>
          <a:lstStyle>
            <a:lvl1pPr>
              <a:defRPr/>
            </a:lvl1pPr>
          </a:lstStyle>
          <a:p>
            <a:endParaRPr lang="zh-CN" altLang="en-US"/>
          </a:p>
        </p:txBody>
      </p:sp>
      <p:sp>
        <p:nvSpPr>
          <p:cNvPr id="2" name="Title 1"/>
          <p:cNvSpPr>
            <a:spLocks noGrp="1"/>
          </p:cNvSpPr>
          <p:nvPr>
            <p:ph type="ctrTitle"/>
          </p:nvPr>
        </p:nvSpPr>
        <p:spPr>
          <a:xfrm>
            <a:off x="940386" y="595744"/>
            <a:ext cx="10311228" cy="1497657"/>
          </a:xfrm>
        </p:spPr>
        <p:txBody>
          <a:bodyPr anchor="ctr">
            <a:normAutofit/>
          </a:bodyPr>
          <a:lstStyle>
            <a:lvl1pPr algn="ctr">
              <a:lnSpc>
                <a:spcPct val="150000"/>
              </a:lnSpc>
              <a:defRPr sz="5400" b="1" i="0">
                <a:solidFill>
                  <a:schemeClr val="accent1"/>
                </a:solidFill>
              </a:defRPr>
            </a:lvl1pPr>
          </a:lstStyle>
          <a:p>
            <a:r>
              <a:rPr lang="zh-CN" altLang="en-US" dirty="0"/>
              <a:t>单击此处编辑母版标题样式</a:t>
            </a:r>
            <a:endParaRPr lang="en-US" dirty="0"/>
          </a:p>
        </p:txBody>
      </p:sp>
      <p:sp>
        <p:nvSpPr>
          <p:cNvPr id="31" name="Slide Number Placeholder 5"/>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9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506202" y="311154"/>
            <a:ext cx="342900" cy="365125"/>
          </a:xfrm>
          <a:solidFill>
            <a:schemeClr val="accent1"/>
          </a:solidFill>
        </p:spPr>
        <p:txBody>
          <a:bodyPr/>
          <a:lstStyle>
            <a:lvl1pPr>
              <a:defRPr sz="1000">
                <a:solidFill>
                  <a:schemeClr val="bg1"/>
                </a:solidFill>
              </a:defRPr>
            </a:lvl1pPr>
          </a:lstStyle>
          <a:p>
            <a:fld id="{16F919D3-A0D6-4586-82A8-25A537D2BD8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p:txBody>
      </p:sp>
      <p:sp>
        <p:nvSpPr>
          <p:cNvPr id="4" name="Date Placeholder 3"/>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blipFill dpi="0" rotWithShape="1">
            <a:blip r:embed="rId2"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algn="ctr" defTabSz="914400" eaLnBrk="1" latinLnBrk="0" hangingPunct="1"/>
            <a:endParaRPr lang="zh-CN" altLang="en-US" sz="1800"/>
          </a:p>
        </p:txBody>
      </p:sp>
      <p:sp>
        <p:nvSpPr>
          <p:cNvPr id="2" name="Title 1"/>
          <p:cNvSpPr>
            <a:spLocks noGrp="1"/>
          </p:cNvSpPr>
          <p:nvPr>
            <p:ph type="title"/>
          </p:nvPr>
        </p:nvSpPr>
        <p:spPr>
          <a:xfrm>
            <a:off x="795597" y="346360"/>
            <a:ext cx="10600806" cy="1732547"/>
          </a:xfrm>
        </p:spPr>
        <p:txBody>
          <a:bodyPr anchor="ctr"/>
          <a:lstStyle>
            <a:lvl1pPr algn="ctr">
              <a:lnSpc>
                <a:spcPct val="150000"/>
              </a:lnSpc>
              <a:defRPr sz="6000">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1533561" y="2325235"/>
            <a:ext cx="9124879" cy="869239"/>
          </a:xfrm>
        </p:spPr>
        <p:txBody>
          <a:bodyPr/>
          <a:lstStyle>
            <a:lvl1pPr marL="0" indent="0" algn="ctr">
              <a:lnSpc>
                <a:spcPct val="150000"/>
              </a:lnSpc>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8" name="Footer Placeholder 4"/>
          <p:cNvSpPr>
            <a:spLocks noGrp="1"/>
          </p:cNvSpPr>
          <p:nvPr>
            <p:ph type="ftr" sz="quarter" idx="11"/>
          </p:nvPr>
        </p:nvSpPr>
        <p:spPr/>
        <p:txBody>
          <a:bodyPr/>
          <a:lstStyle>
            <a:lvl1pPr>
              <a:defRPr/>
            </a:lvl1pPr>
          </a:lstStyle>
          <a:p>
            <a:endParaRPr lang="zh-CN" altLang="en-US"/>
          </a:p>
        </p:txBody>
      </p:sp>
      <p:sp>
        <p:nvSpPr>
          <p:cNvPr id="9" name="Slide Number Placeholder 5"/>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428750" y="389083"/>
            <a:ext cx="9334500" cy="848454"/>
          </a:xfrm>
        </p:spPr>
        <p:txBody>
          <a:bodyPr/>
          <a:lstStyle>
            <a:lvl1pPr>
              <a:defRPr sz="4400"/>
            </a:lvl1p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4" name="Footer Placeholder 4"/>
          <p:cNvSpPr>
            <a:spLocks noGrp="1"/>
          </p:cNvSpPr>
          <p:nvPr>
            <p:ph type="ftr" sz="quarter" idx="11"/>
          </p:nvPr>
        </p:nvSpPr>
        <p:spPr/>
        <p:txBody>
          <a:bodyPr/>
          <a:lstStyle>
            <a:lvl1pPr>
              <a:defRPr/>
            </a:lvl1pPr>
          </a:lstStyle>
          <a:p>
            <a:endParaRPr lang="zh-CN" altLang="en-US"/>
          </a:p>
        </p:txBody>
      </p:sp>
      <p:sp>
        <p:nvSpPr>
          <p:cNvPr id="5" name="Slide Number Placeholder 5"/>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blipFill dpi="0" rotWithShape="1">
            <a:blip r:embed="rId2"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algn="ctr" defTabSz="914400" eaLnBrk="1" latinLnBrk="0" hangingPunct="1"/>
            <a:endParaRPr lang="zh-CN" altLang="en-US" sz="1800"/>
          </a:p>
        </p:txBody>
      </p:sp>
      <p:sp>
        <p:nvSpPr>
          <p:cNvPr id="3" name="Date Placeholder 1"/>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4" name="Footer Placeholder 2"/>
          <p:cNvSpPr>
            <a:spLocks noGrp="1"/>
          </p:cNvSpPr>
          <p:nvPr>
            <p:ph type="ftr" sz="quarter" idx="11"/>
          </p:nvPr>
        </p:nvSpPr>
        <p:spPr/>
        <p:txBody>
          <a:bodyPr/>
          <a:lstStyle>
            <a:lvl1pPr>
              <a:defRPr/>
            </a:lvl1pPr>
          </a:lstStyle>
          <a:p>
            <a:endParaRPr lang="zh-CN" altLang="en-US"/>
          </a:p>
        </p:txBody>
      </p:sp>
      <p:sp>
        <p:nvSpPr>
          <p:cNvPr id="5" name="Slide Number Placeholder 3"/>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fld id="{F6E5DE64-B7A0-4DA6-A0DE-A26D6DC60E89}" type="datetimeFigureOut">
              <a:rPr lang="zh-CN" altLang="en-US" smtClean="0"/>
              <a:pPr/>
              <a:t>2018/10/26</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53F6BB2C-9590-4B57-BD58-1710C11E557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blipFill dpi="0" rotWithShape="1">
            <a:blip r:embed="rId1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Text Placeholder 2"/>
          <p:cNvSpPr>
            <a:spLocks noGrp="1"/>
          </p:cNvSpPr>
          <p:nvPr>
            <p:ph type="body" idx="1"/>
          </p:nvPr>
        </p:nvSpPr>
        <p:spPr bwMode="auto">
          <a:xfrm>
            <a:off x="754063" y="1482436"/>
            <a:ext cx="10680700" cy="48739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1218565" eaLnBrk="1" fontAlgn="auto" hangingPunct="1">
              <a:spcBef>
                <a:spcPts val="0"/>
              </a:spcBef>
              <a:spcAft>
                <a:spcPts val="0"/>
              </a:spcAft>
              <a:defRPr sz="1200">
                <a:solidFill>
                  <a:schemeClr val="bg1">
                    <a:lumMod val="65000"/>
                  </a:schemeClr>
                </a:solidFill>
                <a:latin typeface="+mn-lt"/>
                <a:ea typeface="+mn-ea"/>
              </a:defRPr>
            </a:lvl1pPr>
          </a:lstStyle>
          <a:p>
            <a:fld id="{F6E5DE64-B7A0-4DA6-A0DE-A26D6DC60E89}" type="datetimeFigureOut">
              <a:rPr lang="zh-CN" altLang="en-US" smtClean="0"/>
              <a:pPr/>
              <a:t>2018/10/26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1218565" eaLnBrk="1" fontAlgn="auto" hangingPunct="1">
              <a:spcBef>
                <a:spcPts val="0"/>
              </a:spcBef>
              <a:spcAft>
                <a:spcPts val="0"/>
              </a:spcAft>
              <a:defRPr sz="1200">
                <a:solidFill>
                  <a:schemeClr val="bg1">
                    <a:lumMod val="65000"/>
                  </a:schemeClr>
                </a:solidFill>
                <a:latin typeface="+mn-lt"/>
                <a:ea typeface="+mn-ea"/>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defTabSz="1218565" eaLnBrk="1" fontAlgn="auto" hangingPunct="1">
              <a:spcBef>
                <a:spcPts val="0"/>
              </a:spcBef>
              <a:spcAft>
                <a:spcPts val="0"/>
              </a:spcAft>
              <a:defRPr sz="1200">
                <a:solidFill>
                  <a:schemeClr val="bg1">
                    <a:lumMod val="65000"/>
                  </a:schemeClr>
                </a:solidFill>
                <a:latin typeface="+mn-lt"/>
                <a:ea typeface="+mn-ea"/>
              </a:defRPr>
            </a:lvl1pPr>
          </a:lstStyle>
          <a:p>
            <a:fld id="{53F6BB2C-9590-4B57-BD58-1710C11E557A}" type="slidenum">
              <a:rPr lang="zh-CN" altLang="en-US" smtClean="0"/>
              <a:pPr/>
              <a:t>‹#›</a:t>
            </a:fld>
            <a:endParaRPr lang="zh-CN" altLang="en-US"/>
          </a:p>
        </p:txBody>
      </p:sp>
      <p:sp>
        <p:nvSpPr>
          <p:cNvPr id="1031" name="Title Placeholder 1"/>
          <p:cNvSpPr>
            <a:spLocks noGrp="1"/>
          </p:cNvSpPr>
          <p:nvPr>
            <p:ph type="title"/>
          </p:nvPr>
        </p:nvSpPr>
        <p:spPr bwMode="auto">
          <a:xfrm>
            <a:off x="1088448" y="389083"/>
            <a:ext cx="10015105" cy="848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lnSpc>
          <a:spcPct val="90000"/>
        </a:lnSpc>
        <a:spcBef>
          <a:spcPct val="0"/>
        </a:spcBef>
        <a:spcAft>
          <a:spcPct val="0"/>
        </a:spcAft>
        <a:defRPr sz="4000" kern="1200">
          <a:solidFill>
            <a:schemeClr val="accent1"/>
          </a:solidFill>
          <a:latin typeface="+mj-lt"/>
          <a:ea typeface="+mj-ea"/>
          <a:cs typeface="+mj-cs"/>
        </a:defRPr>
      </a:lvl1pPr>
      <a:lvl2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2pPr>
      <a:lvl3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3pPr>
      <a:lvl4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4pPr>
      <a:lvl5pPr algn="l" rtl="0" eaLnBrk="1" fontAlgn="base" hangingPunct="1">
        <a:lnSpc>
          <a:spcPct val="90000"/>
        </a:lnSpc>
        <a:spcBef>
          <a:spcPct val="0"/>
        </a:spcBef>
        <a:spcAft>
          <a:spcPct val="0"/>
        </a:spcAft>
        <a:defRPr sz="3200">
          <a:solidFill>
            <a:schemeClr val="accent1"/>
          </a:solidFill>
          <a:latin typeface="等线 Light" panose="02010600030101010101" pitchFamily="2" charset="-122"/>
          <a:ea typeface="等线 Light" panose="02010600030101010101" pitchFamily="2" charset="-122"/>
        </a:defRPr>
      </a:lvl5pPr>
      <a:lvl6pPr marL="4572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6pPr>
      <a:lvl7pPr marL="9144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7pPr>
      <a:lvl8pPr marL="13716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8pPr>
      <a:lvl9pPr marL="18288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9pPr>
    </p:titleStyle>
    <p:bodyStyle>
      <a:lvl1pPr marL="357505" indent="-357505" algn="l" rtl="0" eaLnBrk="1" fontAlgn="base" hangingPunct="1">
        <a:lnSpc>
          <a:spcPct val="90000"/>
        </a:lnSpc>
        <a:spcBef>
          <a:spcPts val="1800"/>
        </a:spcBef>
        <a:spcAft>
          <a:spcPct val="0"/>
        </a:spcAft>
        <a:buClr>
          <a:schemeClr val="tx1"/>
        </a:buClr>
        <a:buSzPct val="80000"/>
        <a:buFont typeface="Wingdings 2" panose="05020102010507070707" pitchFamily="18" charset="2"/>
        <a:buChar char="ê"/>
        <a:defRPr sz="2400" kern="1200">
          <a:solidFill>
            <a:schemeClr val="tx1"/>
          </a:solidFill>
          <a:latin typeface="+mn-lt"/>
          <a:ea typeface="+mn-ea"/>
          <a:cs typeface="+mn-cs"/>
        </a:defRPr>
      </a:lvl1pPr>
      <a:lvl2pPr marL="357505" indent="-357505" algn="l" rtl="0" eaLnBrk="1" fontAlgn="base" hangingPunct="1">
        <a:lnSpc>
          <a:spcPct val="130000"/>
        </a:lnSpc>
        <a:spcBef>
          <a:spcPct val="0"/>
        </a:spcBef>
        <a:spcAft>
          <a:spcPct val="0"/>
        </a:spcAft>
        <a:buClr>
          <a:schemeClr val="tx1"/>
        </a:buClr>
        <a:buFont typeface="Wingdings 2" panose="05020102010507070707" pitchFamily="18" charset="2"/>
        <a:buChar char="ê"/>
        <a:defRPr sz="16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262626"/>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6.xml"/><Relationship Id="rId7" Type="http://schemas.openxmlformats.org/officeDocument/2006/relationships/slide" Target="slide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slideLayout" Target="../slideLayouts/slideLayout7.xml"/><Relationship Id="rId4"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2525000" y="2458086"/>
            <a:ext cx="7142001" cy="643396"/>
          </a:xfrm>
        </p:spPr>
        <p:txBody>
          <a:bodyPr>
            <a:normAutofit/>
          </a:bodyPr>
          <a:lstStyle/>
          <a:p>
            <a:r>
              <a:rPr lang="en-US" altLang="zh-CN" b="1" dirty="0" smtClean="0"/>
              <a:t>Chinese   Folk  Songs</a:t>
            </a:r>
            <a:endParaRPr lang="en-US" altLang="zh-CN" b="1" dirty="0"/>
          </a:p>
        </p:txBody>
      </p:sp>
      <p:sp>
        <p:nvSpPr>
          <p:cNvPr id="6146" name="标题 5"/>
          <p:cNvSpPr>
            <a:spLocks noGrp="1"/>
          </p:cNvSpPr>
          <p:nvPr>
            <p:ph type="ctrTitle"/>
          </p:nvPr>
        </p:nvSpPr>
        <p:spPr/>
        <p:txBody>
          <a:bodyPr>
            <a:noAutofit/>
          </a:bodyPr>
          <a:lstStyle/>
          <a:p>
            <a:r>
              <a:rPr lang="zh-CN" altLang="en-US" sz="6600" b="0" dirty="0" smtClean="0"/>
              <a:t>中国民族音乐</a:t>
            </a:r>
            <a:endParaRPr lang="zh-CN" altLang="en-US" sz="6600" b="0"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7"/>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30823" y="2312805"/>
            <a:ext cx="2630487" cy="26179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图片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20937670">
            <a:off x="8059321" y="1552865"/>
            <a:ext cx="1407356" cy="1316117"/>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20937670">
            <a:off x="6895528" y="3668150"/>
            <a:ext cx="1407356" cy="1316117"/>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20937670">
            <a:off x="9273228" y="3583483"/>
            <a:ext cx="1407356" cy="1316117"/>
          </a:xfrm>
          <a:prstGeom prst="rect">
            <a:avLst/>
          </a:prstGeom>
        </p:spPr>
      </p:pic>
      <p:sp>
        <p:nvSpPr>
          <p:cNvPr id="18" name="矩形 17"/>
          <p:cNvSpPr/>
          <p:nvPr/>
        </p:nvSpPr>
        <p:spPr>
          <a:xfrm>
            <a:off x="855133" y="3630104"/>
            <a:ext cx="4572000" cy="1602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b="1" dirty="0" smtClean="0">
                <a:solidFill>
                  <a:schemeClr val="tx1"/>
                </a:solidFill>
                <a:latin typeface="+mn-ea"/>
              </a:rPr>
              <a:t>During  the 18th  and 19th centuries, Beijing opera  finally  came  into  being  and  became one  of  the  acknowledged  crowns of Chinese vocal  music.</a:t>
            </a:r>
            <a:endParaRPr lang="zh-CN" altLang="zh-CN" sz="1800" b="1" dirty="0">
              <a:solidFill>
                <a:schemeClr val="tx1"/>
              </a:solidFill>
              <a:latin typeface="+mn-ea"/>
            </a:endParaRPr>
          </a:p>
        </p:txBody>
      </p:sp>
      <p:sp>
        <p:nvSpPr>
          <p:cNvPr id="19" name="矩形 18"/>
          <p:cNvSpPr/>
          <p:nvPr/>
        </p:nvSpPr>
        <p:spPr>
          <a:xfrm>
            <a:off x="897467" y="1455650"/>
            <a:ext cx="4140200" cy="1516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2000" b="1" dirty="0" smtClean="0">
                <a:solidFill>
                  <a:schemeClr val="tx1"/>
                </a:solidFill>
                <a:latin typeface="+mn-ea"/>
              </a:rPr>
              <a:t>18</a:t>
            </a:r>
            <a:r>
              <a:rPr lang="zh-CN" altLang="en-US" sz="2000" b="1" dirty="0" smtClean="0">
                <a:solidFill>
                  <a:schemeClr val="tx1"/>
                </a:solidFill>
                <a:latin typeface="+mn-ea"/>
              </a:rPr>
              <a:t>世纪至</a:t>
            </a:r>
            <a:r>
              <a:rPr lang="en-US" altLang="zh-CN" sz="2000" b="1" dirty="0" smtClean="0">
                <a:solidFill>
                  <a:schemeClr val="tx1"/>
                </a:solidFill>
                <a:latin typeface="+mn-ea"/>
              </a:rPr>
              <a:t>19</a:t>
            </a:r>
            <a:r>
              <a:rPr lang="zh-CN" altLang="en-US" sz="2000" b="1" dirty="0" smtClean="0">
                <a:solidFill>
                  <a:schemeClr val="tx1"/>
                </a:solidFill>
                <a:latin typeface="+mn-ea"/>
              </a:rPr>
              <a:t>世纪，京剧定型，成为中国声乐最重要的组成部分之一</a:t>
            </a:r>
            <a:endParaRPr lang="zh-CN" altLang="zh-CN" sz="2000" b="1" dirty="0">
              <a:solidFill>
                <a:schemeClr val="tx1"/>
              </a:solidFill>
              <a:latin typeface="+mn-ea"/>
            </a:endParaRPr>
          </a:p>
        </p:txBody>
      </p:sp>
      <p:sp>
        <p:nvSpPr>
          <p:cNvPr id="20" name="Freeform 16"/>
          <p:cNvSpPr>
            <a:spLocks noEditPoints="1"/>
          </p:cNvSpPr>
          <p:nvPr/>
        </p:nvSpPr>
        <p:spPr bwMode="auto">
          <a:xfrm>
            <a:off x="8361105" y="576392"/>
            <a:ext cx="3030070" cy="1048949"/>
          </a:xfrm>
          <a:custGeom>
            <a:avLst/>
            <a:gdLst>
              <a:gd name="T0" fmla="*/ 89 w 254"/>
              <a:gd name="T1" fmla="*/ 41 h 86"/>
              <a:gd name="T2" fmla="*/ 64 w 254"/>
              <a:gd name="T3" fmla="*/ 31 h 86"/>
              <a:gd name="T4" fmla="*/ 60 w 254"/>
              <a:gd name="T5" fmla="*/ 50 h 86"/>
              <a:gd name="T6" fmla="*/ 71 w 254"/>
              <a:gd name="T7" fmla="*/ 47 h 86"/>
              <a:gd name="T8" fmla="*/ 64 w 254"/>
              <a:gd name="T9" fmla="*/ 45 h 86"/>
              <a:gd name="T10" fmla="*/ 66 w 254"/>
              <a:gd name="T11" fmla="*/ 36 h 86"/>
              <a:gd name="T12" fmla="*/ 83 w 254"/>
              <a:gd name="T13" fmla="*/ 40 h 86"/>
              <a:gd name="T14" fmla="*/ 69 w 254"/>
              <a:gd name="T15" fmla="*/ 58 h 86"/>
              <a:gd name="T16" fmla="*/ 51 w 254"/>
              <a:gd name="T17" fmla="*/ 49 h 86"/>
              <a:gd name="T18" fmla="*/ 36 w 254"/>
              <a:gd name="T19" fmla="*/ 51 h 86"/>
              <a:gd name="T20" fmla="*/ 14 w 254"/>
              <a:gd name="T21" fmla="*/ 58 h 86"/>
              <a:gd name="T22" fmla="*/ 0 w 254"/>
              <a:gd name="T23" fmla="*/ 53 h 86"/>
              <a:gd name="T24" fmla="*/ 9 w 254"/>
              <a:gd name="T25" fmla="*/ 62 h 86"/>
              <a:gd name="T26" fmla="*/ 40 w 254"/>
              <a:gd name="T27" fmla="*/ 54 h 86"/>
              <a:gd name="T28" fmla="*/ 59 w 254"/>
              <a:gd name="T29" fmla="*/ 61 h 86"/>
              <a:gd name="T30" fmla="*/ 89 w 254"/>
              <a:gd name="T31" fmla="*/ 41 h 86"/>
              <a:gd name="T32" fmla="*/ 243 w 254"/>
              <a:gd name="T33" fmla="*/ 33 h 86"/>
              <a:gd name="T34" fmla="*/ 251 w 254"/>
              <a:gd name="T35" fmla="*/ 54 h 86"/>
              <a:gd name="T36" fmla="*/ 209 w 254"/>
              <a:gd name="T37" fmla="*/ 86 h 86"/>
              <a:gd name="T38" fmla="*/ 167 w 254"/>
              <a:gd name="T39" fmla="*/ 74 h 86"/>
              <a:gd name="T40" fmla="*/ 149 w 254"/>
              <a:gd name="T41" fmla="*/ 62 h 86"/>
              <a:gd name="T42" fmla="*/ 101 w 254"/>
              <a:gd name="T43" fmla="*/ 63 h 86"/>
              <a:gd name="T44" fmla="*/ 49 w 254"/>
              <a:gd name="T45" fmla="*/ 62 h 86"/>
              <a:gd name="T46" fmla="*/ 98 w 254"/>
              <a:gd name="T47" fmla="*/ 56 h 86"/>
              <a:gd name="T48" fmla="*/ 168 w 254"/>
              <a:gd name="T49" fmla="*/ 53 h 86"/>
              <a:gd name="T50" fmla="*/ 214 w 254"/>
              <a:gd name="T51" fmla="*/ 63 h 86"/>
              <a:gd name="T52" fmla="*/ 228 w 254"/>
              <a:gd name="T53" fmla="*/ 31 h 86"/>
              <a:gd name="T54" fmla="*/ 192 w 254"/>
              <a:gd name="T55" fmla="*/ 23 h 86"/>
              <a:gd name="T56" fmla="*/ 191 w 254"/>
              <a:gd name="T57" fmla="*/ 46 h 86"/>
              <a:gd name="T58" fmla="*/ 202 w 254"/>
              <a:gd name="T59" fmla="*/ 37 h 86"/>
              <a:gd name="T60" fmla="*/ 200 w 254"/>
              <a:gd name="T61" fmla="*/ 33 h 86"/>
              <a:gd name="T62" fmla="*/ 211 w 254"/>
              <a:gd name="T63" fmla="*/ 43 h 86"/>
              <a:gd name="T64" fmla="*/ 185 w 254"/>
              <a:gd name="T65" fmla="*/ 56 h 86"/>
              <a:gd name="T66" fmla="*/ 179 w 254"/>
              <a:gd name="T67" fmla="*/ 36 h 86"/>
              <a:gd name="T68" fmla="*/ 178 w 254"/>
              <a:gd name="T69" fmla="*/ 12 h 86"/>
              <a:gd name="T70" fmla="*/ 211 w 254"/>
              <a:gd name="T71" fmla="*/ 11 h 86"/>
              <a:gd name="T72" fmla="*/ 237 w 254"/>
              <a:gd name="T73" fmla="*/ 8 h 86"/>
              <a:gd name="T74" fmla="*/ 243 w 254"/>
              <a:gd name="T75"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86">
                <a:moveTo>
                  <a:pt x="89" y="41"/>
                </a:moveTo>
                <a:cubicBezTo>
                  <a:pt x="88" y="31"/>
                  <a:pt x="74" y="24"/>
                  <a:pt x="64" y="31"/>
                </a:cubicBezTo>
                <a:cubicBezTo>
                  <a:pt x="54" y="38"/>
                  <a:pt x="58" y="48"/>
                  <a:pt x="60" y="50"/>
                </a:cubicBezTo>
                <a:cubicBezTo>
                  <a:pt x="63" y="53"/>
                  <a:pt x="71" y="54"/>
                  <a:pt x="71" y="47"/>
                </a:cubicBezTo>
                <a:cubicBezTo>
                  <a:pt x="70" y="42"/>
                  <a:pt x="64" y="45"/>
                  <a:pt x="64" y="45"/>
                </a:cubicBezTo>
                <a:cubicBezTo>
                  <a:pt x="64" y="45"/>
                  <a:pt x="60" y="41"/>
                  <a:pt x="66" y="36"/>
                </a:cubicBezTo>
                <a:cubicBezTo>
                  <a:pt x="73" y="31"/>
                  <a:pt x="81" y="35"/>
                  <a:pt x="83" y="40"/>
                </a:cubicBezTo>
                <a:cubicBezTo>
                  <a:pt x="84" y="46"/>
                  <a:pt x="84" y="54"/>
                  <a:pt x="69" y="58"/>
                </a:cubicBezTo>
                <a:cubicBezTo>
                  <a:pt x="53" y="58"/>
                  <a:pt x="51" y="49"/>
                  <a:pt x="51" y="49"/>
                </a:cubicBezTo>
                <a:cubicBezTo>
                  <a:pt x="47" y="54"/>
                  <a:pt x="43" y="50"/>
                  <a:pt x="36" y="51"/>
                </a:cubicBezTo>
                <a:cubicBezTo>
                  <a:pt x="30" y="51"/>
                  <a:pt x="20" y="56"/>
                  <a:pt x="14" y="58"/>
                </a:cubicBezTo>
                <a:cubicBezTo>
                  <a:pt x="7" y="60"/>
                  <a:pt x="0" y="53"/>
                  <a:pt x="0" y="53"/>
                </a:cubicBezTo>
                <a:cubicBezTo>
                  <a:pt x="0" y="53"/>
                  <a:pt x="2" y="59"/>
                  <a:pt x="9" y="62"/>
                </a:cubicBezTo>
                <a:cubicBezTo>
                  <a:pt x="18" y="64"/>
                  <a:pt x="33" y="54"/>
                  <a:pt x="40" y="54"/>
                </a:cubicBezTo>
                <a:cubicBezTo>
                  <a:pt x="46" y="54"/>
                  <a:pt x="59" y="61"/>
                  <a:pt x="59" y="61"/>
                </a:cubicBezTo>
                <a:cubicBezTo>
                  <a:pt x="81" y="68"/>
                  <a:pt x="91" y="52"/>
                  <a:pt x="89" y="41"/>
                </a:cubicBezTo>
                <a:close/>
                <a:moveTo>
                  <a:pt x="243" y="33"/>
                </a:moveTo>
                <a:cubicBezTo>
                  <a:pt x="243" y="33"/>
                  <a:pt x="254" y="43"/>
                  <a:pt x="251" y="54"/>
                </a:cubicBezTo>
                <a:cubicBezTo>
                  <a:pt x="248" y="66"/>
                  <a:pt x="230" y="86"/>
                  <a:pt x="209" y="86"/>
                </a:cubicBezTo>
                <a:cubicBezTo>
                  <a:pt x="189" y="86"/>
                  <a:pt x="174" y="80"/>
                  <a:pt x="167" y="74"/>
                </a:cubicBezTo>
                <a:cubicBezTo>
                  <a:pt x="149" y="62"/>
                  <a:pt x="149" y="62"/>
                  <a:pt x="149" y="62"/>
                </a:cubicBezTo>
                <a:cubicBezTo>
                  <a:pt x="149" y="62"/>
                  <a:pt x="131" y="48"/>
                  <a:pt x="101" y="63"/>
                </a:cubicBezTo>
                <a:cubicBezTo>
                  <a:pt x="71" y="79"/>
                  <a:pt x="54" y="64"/>
                  <a:pt x="49" y="62"/>
                </a:cubicBezTo>
                <a:cubicBezTo>
                  <a:pt x="49" y="62"/>
                  <a:pt x="71" y="75"/>
                  <a:pt x="98" y="56"/>
                </a:cubicBezTo>
                <a:cubicBezTo>
                  <a:pt x="127" y="35"/>
                  <a:pt x="142" y="39"/>
                  <a:pt x="168" y="53"/>
                </a:cubicBezTo>
                <a:cubicBezTo>
                  <a:pt x="195" y="68"/>
                  <a:pt x="203" y="66"/>
                  <a:pt x="214" y="63"/>
                </a:cubicBezTo>
                <a:cubicBezTo>
                  <a:pt x="225" y="60"/>
                  <a:pt x="235" y="47"/>
                  <a:pt x="228" y="31"/>
                </a:cubicBezTo>
                <a:cubicBezTo>
                  <a:pt x="221" y="15"/>
                  <a:pt x="199" y="15"/>
                  <a:pt x="192" y="23"/>
                </a:cubicBezTo>
                <a:cubicBezTo>
                  <a:pt x="186" y="31"/>
                  <a:pt x="185" y="40"/>
                  <a:pt x="191" y="46"/>
                </a:cubicBezTo>
                <a:cubicBezTo>
                  <a:pt x="198" y="52"/>
                  <a:pt x="205" y="44"/>
                  <a:pt x="202" y="37"/>
                </a:cubicBezTo>
                <a:cubicBezTo>
                  <a:pt x="202" y="37"/>
                  <a:pt x="200" y="34"/>
                  <a:pt x="200" y="33"/>
                </a:cubicBezTo>
                <a:cubicBezTo>
                  <a:pt x="200" y="34"/>
                  <a:pt x="211" y="37"/>
                  <a:pt x="211" y="43"/>
                </a:cubicBezTo>
                <a:cubicBezTo>
                  <a:pt x="210" y="55"/>
                  <a:pt x="198" y="64"/>
                  <a:pt x="185" y="56"/>
                </a:cubicBezTo>
                <a:cubicBezTo>
                  <a:pt x="173" y="49"/>
                  <a:pt x="179" y="36"/>
                  <a:pt x="179" y="36"/>
                </a:cubicBezTo>
                <a:cubicBezTo>
                  <a:pt x="179" y="36"/>
                  <a:pt x="167" y="23"/>
                  <a:pt x="178" y="12"/>
                </a:cubicBezTo>
                <a:cubicBezTo>
                  <a:pt x="191" y="1"/>
                  <a:pt x="206" y="8"/>
                  <a:pt x="211" y="11"/>
                </a:cubicBezTo>
                <a:cubicBezTo>
                  <a:pt x="211" y="11"/>
                  <a:pt x="221" y="0"/>
                  <a:pt x="237" y="8"/>
                </a:cubicBezTo>
                <a:cubicBezTo>
                  <a:pt x="250" y="18"/>
                  <a:pt x="243" y="33"/>
                  <a:pt x="243" y="33"/>
                </a:cubicBezTo>
                <a:close/>
              </a:path>
            </a:pathLst>
          </a:custGeom>
          <a:solidFill>
            <a:schemeClr val="bg1"/>
          </a:solidFill>
          <a:ln w="36513" cap="flat">
            <a:solidFill>
              <a:schemeClr val="accent1"/>
            </a:solidFill>
            <a:prstDash val="solid"/>
            <a:miter lim="800000"/>
          </a:ln>
        </p:spPr>
        <p:txBody>
          <a:bodyPr vert="horz" wrap="square" lIns="91440" tIns="45720" rIns="91440" bIns="45720" numCol="1" anchor="t" anchorCtr="0" compatLnSpc="1"/>
          <a:lstStyle/>
          <a:p>
            <a:endParaRPr lang="zh-CN" altLang="en-US">
              <a:solidFill>
                <a:prstClr val="black"/>
              </a:solidFill>
            </a:endParaRPr>
          </a:p>
        </p:txBody>
      </p:sp>
      <p:pic>
        <p:nvPicPr>
          <p:cNvPr id="17" name="图片 9"/>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137681" y="0"/>
            <a:ext cx="1311275" cy="1266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7"/>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3690" y="1779405"/>
            <a:ext cx="2630487" cy="26179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图片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20937670">
            <a:off x="1497655" y="1206294"/>
            <a:ext cx="1407356" cy="1316117"/>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20937670">
            <a:off x="239981" y="2973884"/>
            <a:ext cx="1407356" cy="1316117"/>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20937670">
            <a:off x="2474495" y="2982350"/>
            <a:ext cx="1407356" cy="1316117"/>
          </a:xfrm>
          <a:prstGeom prst="rect">
            <a:avLst/>
          </a:prstGeom>
        </p:spPr>
      </p:pic>
      <p:sp>
        <p:nvSpPr>
          <p:cNvPr id="18" name="矩形 17"/>
          <p:cNvSpPr/>
          <p:nvPr/>
        </p:nvSpPr>
        <p:spPr>
          <a:xfrm>
            <a:off x="5063065" y="3435372"/>
            <a:ext cx="5105401" cy="1940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b="1" dirty="0" smtClean="0">
                <a:solidFill>
                  <a:schemeClr val="tx1"/>
                </a:solidFill>
                <a:latin typeface="+mn-ea"/>
              </a:rPr>
              <a:t>In  the  early 20th century, Western  vocal  musical culture  was  introduce  into  China  and  fused with traditional Chinese  vocal  music, generating  many new  singing  art forms,  such as art songs and Chinese national  operas</a:t>
            </a:r>
            <a:endParaRPr lang="zh-CN" altLang="zh-CN" sz="1800" b="1" dirty="0">
              <a:solidFill>
                <a:schemeClr val="tx1"/>
              </a:solidFill>
              <a:latin typeface="+mn-ea"/>
            </a:endParaRPr>
          </a:p>
        </p:txBody>
      </p:sp>
      <p:sp>
        <p:nvSpPr>
          <p:cNvPr id="19" name="矩形 18"/>
          <p:cNvSpPr/>
          <p:nvPr/>
        </p:nvSpPr>
        <p:spPr>
          <a:xfrm>
            <a:off x="5215467" y="1413316"/>
            <a:ext cx="4368800" cy="1516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2000" b="1" dirty="0" smtClean="0">
                <a:solidFill>
                  <a:schemeClr val="tx1"/>
                </a:solidFill>
                <a:latin typeface="+mn-ea"/>
              </a:rPr>
              <a:t>20</a:t>
            </a:r>
            <a:r>
              <a:rPr lang="zh-CN" altLang="en-US" sz="2000" b="1" dirty="0" smtClean="0">
                <a:solidFill>
                  <a:schemeClr val="tx1"/>
                </a:solidFill>
                <a:latin typeface="+mn-ea"/>
              </a:rPr>
              <a:t>世纪初，西方的声乐文化传入中国，并与中国传统声乐不断融合，发展出了艺术歌曲、中国</a:t>
            </a:r>
            <a:r>
              <a:rPr lang="zh-CN" altLang="en-US" sz="2000" b="1" smtClean="0">
                <a:solidFill>
                  <a:schemeClr val="tx1"/>
                </a:solidFill>
                <a:latin typeface="+mn-ea"/>
              </a:rPr>
              <a:t>民</a:t>
            </a:r>
            <a:r>
              <a:rPr lang="zh-CN" altLang="en-US" sz="2000" b="1" smtClean="0">
                <a:solidFill>
                  <a:schemeClr val="tx1"/>
                </a:solidFill>
                <a:latin typeface="+mn-ea"/>
              </a:rPr>
              <a:t>族</a:t>
            </a:r>
            <a:r>
              <a:rPr lang="zh-CN" altLang="en-US" sz="2000" b="1" smtClean="0">
                <a:solidFill>
                  <a:schemeClr val="tx1"/>
                </a:solidFill>
                <a:latin typeface="+mn-ea"/>
              </a:rPr>
              <a:t>歌剧</a:t>
            </a:r>
            <a:r>
              <a:rPr lang="zh-CN" altLang="en-US" sz="2000" b="1" smtClean="0">
                <a:solidFill>
                  <a:schemeClr val="tx1"/>
                </a:solidFill>
                <a:latin typeface="+mn-ea"/>
              </a:rPr>
              <a:t>等</a:t>
            </a:r>
            <a:r>
              <a:rPr lang="zh-CN" altLang="en-US" sz="2000" b="1" dirty="0" smtClean="0">
                <a:solidFill>
                  <a:schemeClr val="tx1"/>
                </a:solidFill>
                <a:latin typeface="+mn-ea"/>
              </a:rPr>
              <a:t>新的品类。</a:t>
            </a:r>
            <a:endParaRPr lang="zh-CN" altLang="zh-CN" sz="2000" b="1" dirty="0">
              <a:solidFill>
                <a:schemeClr val="tx1"/>
              </a:solidFill>
              <a:latin typeface="+mn-ea"/>
            </a:endParaRPr>
          </a:p>
        </p:txBody>
      </p:sp>
      <p:sp>
        <p:nvSpPr>
          <p:cNvPr id="20" name="Freeform 16"/>
          <p:cNvSpPr>
            <a:spLocks noEditPoints="1"/>
          </p:cNvSpPr>
          <p:nvPr/>
        </p:nvSpPr>
        <p:spPr bwMode="auto">
          <a:xfrm>
            <a:off x="2409038" y="5487059"/>
            <a:ext cx="3030070" cy="1048949"/>
          </a:xfrm>
          <a:custGeom>
            <a:avLst/>
            <a:gdLst>
              <a:gd name="T0" fmla="*/ 89 w 254"/>
              <a:gd name="T1" fmla="*/ 41 h 86"/>
              <a:gd name="T2" fmla="*/ 64 w 254"/>
              <a:gd name="T3" fmla="*/ 31 h 86"/>
              <a:gd name="T4" fmla="*/ 60 w 254"/>
              <a:gd name="T5" fmla="*/ 50 h 86"/>
              <a:gd name="T6" fmla="*/ 71 w 254"/>
              <a:gd name="T7" fmla="*/ 47 h 86"/>
              <a:gd name="T8" fmla="*/ 64 w 254"/>
              <a:gd name="T9" fmla="*/ 45 h 86"/>
              <a:gd name="T10" fmla="*/ 66 w 254"/>
              <a:gd name="T11" fmla="*/ 36 h 86"/>
              <a:gd name="T12" fmla="*/ 83 w 254"/>
              <a:gd name="T13" fmla="*/ 40 h 86"/>
              <a:gd name="T14" fmla="*/ 69 w 254"/>
              <a:gd name="T15" fmla="*/ 58 h 86"/>
              <a:gd name="T16" fmla="*/ 51 w 254"/>
              <a:gd name="T17" fmla="*/ 49 h 86"/>
              <a:gd name="T18" fmla="*/ 36 w 254"/>
              <a:gd name="T19" fmla="*/ 51 h 86"/>
              <a:gd name="T20" fmla="*/ 14 w 254"/>
              <a:gd name="T21" fmla="*/ 58 h 86"/>
              <a:gd name="T22" fmla="*/ 0 w 254"/>
              <a:gd name="T23" fmla="*/ 53 h 86"/>
              <a:gd name="T24" fmla="*/ 9 w 254"/>
              <a:gd name="T25" fmla="*/ 62 h 86"/>
              <a:gd name="T26" fmla="*/ 40 w 254"/>
              <a:gd name="T27" fmla="*/ 54 h 86"/>
              <a:gd name="T28" fmla="*/ 59 w 254"/>
              <a:gd name="T29" fmla="*/ 61 h 86"/>
              <a:gd name="T30" fmla="*/ 89 w 254"/>
              <a:gd name="T31" fmla="*/ 41 h 86"/>
              <a:gd name="T32" fmla="*/ 243 w 254"/>
              <a:gd name="T33" fmla="*/ 33 h 86"/>
              <a:gd name="T34" fmla="*/ 251 w 254"/>
              <a:gd name="T35" fmla="*/ 54 h 86"/>
              <a:gd name="T36" fmla="*/ 209 w 254"/>
              <a:gd name="T37" fmla="*/ 86 h 86"/>
              <a:gd name="T38" fmla="*/ 167 w 254"/>
              <a:gd name="T39" fmla="*/ 74 h 86"/>
              <a:gd name="T40" fmla="*/ 149 w 254"/>
              <a:gd name="T41" fmla="*/ 62 h 86"/>
              <a:gd name="T42" fmla="*/ 101 w 254"/>
              <a:gd name="T43" fmla="*/ 63 h 86"/>
              <a:gd name="T44" fmla="*/ 49 w 254"/>
              <a:gd name="T45" fmla="*/ 62 h 86"/>
              <a:gd name="T46" fmla="*/ 98 w 254"/>
              <a:gd name="T47" fmla="*/ 56 h 86"/>
              <a:gd name="T48" fmla="*/ 168 w 254"/>
              <a:gd name="T49" fmla="*/ 53 h 86"/>
              <a:gd name="T50" fmla="*/ 214 w 254"/>
              <a:gd name="T51" fmla="*/ 63 h 86"/>
              <a:gd name="T52" fmla="*/ 228 w 254"/>
              <a:gd name="T53" fmla="*/ 31 h 86"/>
              <a:gd name="T54" fmla="*/ 192 w 254"/>
              <a:gd name="T55" fmla="*/ 23 h 86"/>
              <a:gd name="T56" fmla="*/ 191 w 254"/>
              <a:gd name="T57" fmla="*/ 46 h 86"/>
              <a:gd name="T58" fmla="*/ 202 w 254"/>
              <a:gd name="T59" fmla="*/ 37 h 86"/>
              <a:gd name="T60" fmla="*/ 200 w 254"/>
              <a:gd name="T61" fmla="*/ 33 h 86"/>
              <a:gd name="T62" fmla="*/ 211 w 254"/>
              <a:gd name="T63" fmla="*/ 43 h 86"/>
              <a:gd name="T64" fmla="*/ 185 w 254"/>
              <a:gd name="T65" fmla="*/ 56 h 86"/>
              <a:gd name="T66" fmla="*/ 179 w 254"/>
              <a:gd name="T67" fmla="*/ 36 h 86"/>
              <a:gd name="T68" fmla="*/ 178 w 254"/>
              <a:gd name="T69" fmla="*/ 12 h 86"/>
              <a:gd name="T70" fmla="*/ 211 w 254"/>
              <a:gd name="T71" fmla="*/ 11 h 86"/>
              <a:gd name="T72" fmla="*/ 237 w 254"/>
              <a:gd name="T73" fmla="*/ 8 h 86"/>
              <a:gd name="T74" fmla="*/ 243 w 254"/>
              <a:gd name="T75"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86">
                <a:moveTo>
                  <a:pt x="89" y="41"/>
                </a:moveTo>
                <a:cubicBezTo>
                  <a:pt x="88" y="31"/>
                  <a:pt x="74" y="24"/>
                  <a:pt x="64" y="31"/>
                </a:cubicBezTo>
                <a:cubicBezTo>
                  <a:pt x="54" y="38"/>
                  <a:pt x="58" y="48"/>
                  <a:pt x="60" y="50"/>
                </a:cubicBezTo>
                <a:cubicBezTo>
                  <a:pt x="63" y="53"/>
                  <a:pt x="71" y="54"/>
                  <a:pt x="71" y="47"/>
                </a:cubicBezTo>
                <a:cubicBezTo>
                  <a:pt x="70" y="42"/>
                  <a:pt x="64" y="45"/>
                  <a:pt x="64" y="45"/>
                </a:cubicBezTo>
                <a:cubicBezTo>
                  <a:pt x="64" y="45"/>
                  <a:pt x="60" y="41"/>
                  <a:pt x="66" y="36"/>
                </a:cubicBezTo>
                <a:cubicBezTo>
                  <a:pt x="73" y="31"/>
                  <a:pt x="81" y="35"/>
                  <a:pt x="83" y="40"/>
                </a:cubicBezTo>
                <a:cubicBezTo>
                  <a:pt x="84" y="46"/>
                  <a:pt x="84" y="54"/>
                  <a:pt x="69" y="58"/>
                </a:cubicBezTo>
                <a:cubicBezTo>
                  <a:pt x="53" y="58"/>
                  <a:pt x="51" y="49"/>
                  <a:pt x="51" y="49"/>
                </a:cubicBezTo>
                <a:cubicBezTo>
                  <a:pt x="47" y="54"/>
                  <a:pt x="43" y="50"/>
                  <a:pt x="36" y="51"/>
                </a:cubicBezTo>
                <a:cubicBezTo>
                  <a:pt x="30" y="51"/>
                  <a:pt x="20" y="56"/>
                  <a:pt x="14" y="58"/>
                </a:cubicBezTo>
                <a:cubicBezTo>
                  <a:pt x="7" y="60"/>
                  <a:pt x="0" y="53"/>
                  <a:pt x="0" y="53"/>
                </a:cubicBezTo>
                <a:cubicBezTo>
                  <a:pt x="0" y="53"/>
                  <a:pt x="2" y="59"/>
                  <a:pt x="9" y="62"/>
                </a:cubicBezTo>
                <a:cubicBezTo>
                  <a:pt x="18" y="64"/>
                  <a:pt x="33" y="54"/>
                  <a:pt x="40" y="54"/>
                </a:cubicBezTo>
                <a:cubicBezTo>
                  <a:pt x="46" y="54"/>
                  <a:pt x="59" y="61"/>
                  <a:pt x="59" y="61"/>
                </a:cubicBezTo>
                <a:cubicBezTo>
                  <a:pt x="81" y="68"/>
                  <a:pt x="91" y="52"/>
                  <a:pt x="89" y="41"/>
                </a:cubicBezTo>
                <a:close/>
                <a:moveTo>
                  <a:pt x="243" y="33"/>
                </a:moveTo>
                <a:cubicBezTo>
                  <a:pt x="243" y="33"/>
                  <a:pt x="254" y="43"/>
                  <a:pt x="251" y="54"/>
                </a:cubicBezTo>
                <a:cubicBezTo>
                  <a:pt x="248" y="66"/>
                  <a:pt x="230" y="86"/>
                  <a:pt x="209" y="86"/>
                </a:cubicBezTo>
                <a:cubicBezTo>
                  <a:pt x="189" y="86"/>
                  <a:pt x="174" y="80"/>
                  <a:pt x="167" y="74"/>
                </a:cubicBezTo>
                <a:cubicBezTo>
                  <a:pt x="149" y="62"/>
                  <a:pt x="149" y="62"/>
                  <a:pt x="149" y="62"/>
                </a:cubicBezTo>
                <a:cubicBezTo>
                  <a:pt x="149" y="62"/>
                  <a:pt x="131" y="48"/>
                  <a:pt x="101" y="63"/>
                </a:cubicBezTo>
                <a:cubicBezTo>
                  <a:pt x="71" y="79"/>
                  <a:pt x="54" y="64"/>
                  <a:pt x="49" y="62"/>
                </a:cubicBezTo>
                <a:cubicBezTo>
                  <a:pt x="49" y="62"/>
                  <a:pt x="71" y="75"/>
                  <a:pt x="98" y="56"/>
                </a:cubicBezTo>
                <a:cubicBezTo>
                  <a:pt x="127" y="35"/>
                  <a:pt x="142" y="39"/>
                  <a:pt x="168" y="53"/>
                </a:cubicBezTo>
                <a:cubicBezTo>
                  <a:pt x="195" y="68"/>
                  <a:pt x="203" y="66"/>
                  <a:pt x="214" y="63"/>
                </a:cubicBezTo>
                <a:cubicBezTo>
                  <a:pt x="225" y="60"/>
                  <a:pt x="235" y="47"/>
                  <a:pt x="228" y="31"/>
                </a:cubicBezTo>
                <a:cubicBezTo>
                  <a:pt x="221" y="15"/>
                  <a:pt x="199" y="15"/>
                  <a:pt x="192" y="23"/>
                </a:cubicBezTo>
                <a:cubicBezTo>
                  <a:pt x="186" y="31"/>
                  <a:pt x="185" y="40"/>
                  <a:pt x="191" y="46"/>
                </a:cubicBezTo>
                <a:cubicBezTo>
                  <a:pt x="198" y="52"/>
                  <a:pt x="205" y="44"/>
                  <a:pt x="202" y="37"/>
                </a:cubicBezTo>
                <a:cubicBezTo>
                  <a:pt x="202" y="37"/>
                  <a:pt x="200" y="34"/>
                  <a:pt x="200" y="33"/>
                </a:cubicBezTo>
                <a:cubicBezTo>
                  <a:pt x="200" y="34"/>
                  <a:pt x="211" y="37"/>
                  <a:pt x="211" y="43"/>
                </a:cubicBezTo>
                <a:cubicBezTo>
                  <a:pt x="210" y="55"/>
                  <a:pt x="198" y="64"/>
                  <a:pt x="185" y="56"/>
                </a:cubicBezTo>
                <a:cubicBezTo>
                  <a:pt x="173" y="49"/>
                  <a:pt x="179" y="36"/>
                  <a:pt x="179" y="36"/>
                </a:cubicBezTo>
                <a:cubicBezTo>
                  <a:pt x="179" y="36"/>
                  <a:pt x="167" y="23"/>
                  <a:pt x="178" y="12"/>
                </a:cubicBezTo>
                <a:cubicBezTo>
                  <a:pt x="191" y="1"/>
                  <a:pt x="206" y="8"/>
                  <a:pt x="211" y="11"/>
                </a:cubicBezTo>
                <a:cubicBezTo>
                  <a:pt x="211" y="11"/>
                  <a:pt x="221" y="0"/>
                  <a:pt x="237" y="8"/>
                </a:cubicBezTo>
                <a:cubicBezTo>
                  <a:pt x="250" y="18"/>
                  <a:pt x="243" y="33"/>
                  <a:pt x="243" y="33"/>
                </a:cubicBezTo>
                <a:close/>
              </a:path>
            </a:pathLst>
          </a:custGeom>
          <a:solidFill>
            <a:schemeClr val="bg1"/>
          </a:solidFill>
          <a:ln w="36513" cap="flat">
            <a:solidFill>
              <a:schemeClr val="accent1"/>
            </a:solidFill>
            <a:prstDash val="solid"/>
            <a:miter lim="800000"/>
          </a:ln>
        </p:spPr>
        <p:txBody>
          <a:bodyPr vert="horz" wrap="square" lIns="91440" tIns="45720" rIns="91440" bIns="45720" numCol="1" anchor="t" anchorCtr="0" compatLnSpc="1"/>
          <a:lstStyle/>
          <a:p>
            <a:endParaRPr lang="zh-CN" altLang="en-US">
              <a:solidFill>
                <a:prstClr val="black"/>
              </a:solidFill>
            </a:endParaRPr>
          </a:p>
        </p:txBody>
      </p:sp>
      <p:pic>
        <p:nvPicPr>
          <p:cNvPr id="9" name="图片 8"/>
          <p:cNvPicPr>
            <a:picLocks noChangeAspect="1"/>
          </p:cNvPicPr>
          <p:nvPr/>
        </p:nvPicPr>
        <p:blipFill>
          <a:blip r:embed="rId4" cstate="print">
            <a:lum contrast="40000"/>
          </a:blip>
          <a:stretch>
            <a:fillRect/>
          </a:stretch>
        </p:blipFill>
        <p:spPr>
          <a:xfrm>
            <a:off x="10737213" y="3601962"/>
            <a:ext cx="1454787" cy="1454787"/>
          </a:xfrm>
          <a:prstGeom prst="rect">
            <a:avLst/>
          </a:prstGeom>
        </p:spPr>
      </p:pic>
      <p:pic>
        <p:nvPicPr>
          <p:cNvPr id="10" name="图片 9"/>
          <p:cNvPicPr>
            <a:picLocks noChangeAspect="1"/>
          </p:cNvPicPr>
          <p:nvPr/>
        </p:nvPicPr>
        <p:blipFill>
          <a:blip r:embed="rId4" cstate="print">
            <a:lum contrast="40000"/>
          </a:blip>
          <a:stretch>
            <a:fillRect/>
          </a:stretch>
        </p:blipFill>
        <p:spPr>
          <a:xfrm>
            <a:off x="11084759" y="1563258"/>
            <a:ext cx="759697" cy="759697"/>
          </a:xfrm>
          <a:prstGeom prst="rect">
            <a:avLst/>
          </a:prstGeom>
        </p:spPr>
      </p:pic>
      <p:pic>
        <p:nvPicPr>
          <p:cNvPr id="11" name="图片 10"/>
          <p:cNvPicPr>
            <a:picLocks noChangeAspect="1"/>
          </p:cNvPicPr>
          <p:nvPr/>
        </p:nvPicPr>
        <p:blipFill>
          <a:blip r:embed="rId4" cstate="print">
            <a:lum contrast="40000"/>
          </a:blip>
          <a:stretch>
            <a:fillRect/>
          </a:stretch>
        </p:blipFill>
        <p:spPr>
          <a:xfrm>
            <a:off x="9636080" y="2890993"/>
            <a:ext cx="444660" cy="444660"/>
          </a:xfrm>
          <a:prstGeom prst="rect">
            <a:avLst/>
          </a:prstGeom>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nchor="b"/>
          <a:lstStyle/>
          <a:p>
            <a:r>
              <a:rPr lang="zh-CN" altLang="en-US" dirty="0" smtClean="0"/>
              <a:t>谢 谢</a:t>
            </a:r>
            <a:endParaRPr lang="zh-CN" altLang="en-US" dirty="0"/>
          </a:p>
        </p:txBody>
      </p:sp>
      <p:sp>
        <p:nvSpPr>
          <p:cNvPr id="9219" name="文本占位符 2"/>
          <p:cNvSpPr>
            <a:spLocks noGrp="1"/>
          </p:cNvSpPr>
          <p:nvPr>
            <p:ph type="body" idx="1"/>
          </p:nvPr>
        </p:nvSpPr>
        <p:spPr/>
        <p:txBody>
          <a:bodyPr/>
          <a:lstStyle/>
          <a:p>
            <a:r>
              <a:rPr lang="en-US" altLang="zh-CN" smtClean="0"/>
              <a:t>Thank you</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nchor="b"/>
          <a:lstStyle/>
          <a:p>
            <a:r>
              <a:rPr lang="zh-CN" altLang="en-US" dirty="0" smtClean="0"/>
              <a:t>一、中国声乐的历史</a:t>
            </a:r>
            <a:endParaRPr lang="zh-CN" altLang="en-US" dirty="0"/>
          </a:p>
        </p:txBody>
      </p:sp>
      <p:sp>
        <p:nvSpPr>
          <p:cNvPr id="9219" name="文本占位符 2"/>
          <p:cNvSpPr>
            <a:spLocks noGrp="1"/>
          </p:cNvSpPr>
          <p:nvPr>
            <p:ph type="body" idx="1"/>
          </p:nvPr>
        </p:nvSpPr>
        <p:spPr/>
        <p:txBody>
          <a:bodyPr/>
          <a:lstStyle/>
          <a:p>
            <a:r>
              <a:rPr lang="en-US" altLang="zh-CN" dirty="0" smtClean="0"/>
              <a:t>The History of</a:t>
            </a:r>
            <a:r>
              <a:rPr lang="zh-CN" altLang="en-US" dirty="0" smtClean="0"/>
              <a:t> </a:t>
            </a:r>
            <a:r>
              <a:rPr lang="en-US" altLang="zh-CN" dirty="0" smtClean="0"/>
              <a:t>Chinese Vocal Music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cstate="print">
            <a:lum contrast="40000"/>
          </a:blip>
          <a:stretch>
            <a:fillRect/>
          </a:stretch>
        </p:blipFill>
        <p:spPr>
          <a:xfrm>
            <a:off x="5315373" y="3401992"/>
            <a:ext cx="1561254" cy="1561254"/>
          </a:xfrm>
          <a:prstGeom prst="rect">
            <a:avLst/>
          </a:prstGeom>
        </p:spPr>
      </p:pic>
      <p:sp>
        <p:nvSpPr>
          <p:cNvPr id="16" name="矩形 15"/>
          <p:cNvSpPr/>
          <p:nvPr/>
        </p:nvSpPr>
        <p:spPr>
          <a:xfrm>
            <a:off x="358846" y="1524001"/>
            <a:ext cx="4670354" cy="3386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smtClean="0">
                <a:solidFill>
                  <a:schemeClr val="tx1"/>
                </a:solidFill>
                <a:latin typeface="+mn-ea"/>
              </a:rPr>
              <a:t>        </a:t>
            </a:r>
            <a:r>
              <a:rPr lang="zh-CN" altLang="en-US" sz="2000" b="1" dirty="0" smtClean="0">
                <a:solidFill>
                  <a:schemeClr val="tx1"/>
                </a:solidFill>
                <a:latin typeface="+mn-ea"/>
              </a:rPr>
              <a:t>在悠久的史长河中，中国与世界其他家一样，也发展了声乐艺术。包括汉族、蒙古族、维吾尔族、藏族在内的</a:t>
            </a:r>
            <a:r>
              <a:rPr lang="en-US" altLang="zh-CN" sz="2000" b="1" dirty="0" smtClean="0">
                <a:solidFill>
                  <a:schemeClr val="tx1"/>
                </a:solidFill>
                <a:latin typeface="+mn-ea"/>
              </a:rPr>
              <a:t>56</a:t>
            </a:r>
            <a:r>
              <a:rPr lang="zh-CN" altLang="en-US" sz="2000" b="1" dirty="0" smtClean="0">
                <a:solidFill>
                  <a:schemeClr val="tx1"/>
                </a:solidFill>
                <a:latin typeface="+mn-ea"/>
              </a:rPr>
              <a:t>个民族的唱法各有特色，共同组成了多姿多彩的中国声乐艺术。汉族的昆曲和京剧，蒙古族的长调民歌等，都是其杰出的代表。</a:t>
            </a:r>
            <a:endParaRPr lang="zh-CN" altLang="zh-CN" sz="2000" b="1" dirty="0">
              <a:solidFill>
                <a:schemeClr val="tx1"/>
              </a:solidFill>
              <a:latin typeface="+mn-ea"/>
            </a:endParaRPr>
          </a:p>
        </p:txBody>
      </p:sp>
      <p:sp>
        <p:nvSpPr>
          <p:cNvPr id="23" name="矩形 22"/>
          <p:cNvSpPr/>
          <p:nvPr/>
        </p:nvSpPr>
        <p:spPr>
          <a:xfrm>
            <a:off x="7120466" y="643468"/>
            <a:ext cx="4670354" cy="5757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2000" b="1" dirty="0" smtClean="0">
                <a:solidFill>
                  <a:schemeClr val="tx1"/>
                </a:solidFill>
                <a:latin typeface="+mn-ea"/>
              </a:rPr>
              <a:t>Over  the course of their long history, the peoples of China have, like those of other nations, developed  traditions of their vocal music. The singing  styles of China‘s 56 ethnic groups including the Han, Mongolian, Uygur</a:t>
            </a:r>
            <a:r>
              <a:rPr lang="zh-CN" altLang="en-US" sz="2000" b="1" dirty="0" smtClean="0">
                <a:solidFill>
                  <a:schemeClr val="tx1"/>
                </a:solidFill>
                <a:latin typeface="+mn-ea"/>
              </a:rPr>
              <a:t>，</a:t>
            </a:r>
            <a:r>
              <a:rPr lang="en-US" altLang="zh-CN" sz="2000" b="1" dirty="0" smtClean="0">
                <a:solidFill>
                  <a:schemeClr val="tx1"/>
                </a:solidFill>
                <a:latin typeface="+mn-ea"/>
              </a:rPr>
              <a:t>and  Tibetan peoples, each have their  own features, and  together form the wide  spectrum of Chinese  vocal  music. Excellent Chinese  vocal  music  art forms include  </a:t>
            </a:r>
            <a:r>
              <a:rPr lang="en-US" altLang="zh-CN" sz="2000" b="1" dirty="0" err="1" smtClean="0">
                <a:solidFill>
                  <a:schemeClr val="tx1"/>
                </a:solidFill>
                <a:latin typeface="+mn-ea"/>
              </a:rPr>
              <a:t>kunqu</a:t>
            </a:r>
            <a:r>
              <a:rPr lang="en-US" altLang="zh-CN" sz="2000" b="1" dirty="0" smtClean="0">
                <a:solidFill>
                  <a:schemeClr val="tx1"/>
                </a:solidFill>
                <a:latin typeface="+mn-ea"/>
              </a:rPr>
              <a:t> opera and Beijing  opera of the Han people, and  the folk  long song of the  Mongolian  people.</a:t>
            </a:r>
            <a:endParaRPr lang="zh-CN" altLang="zh-CN" sz="2000" b="1" dirty="0">
              <a:solidFill>
                <a:schemeClr val="tx1"/>
              </a:solidFill>
              <a:latin typeface="+mn-ea"/>
            </a:endParaRPr>
          </a:p>
        </p:txBody>
      </p:sp>
      <p:sp>
        <p:nvSpPr>
          <p:cNvPr id="9" name="Freeform 16"/>
          <p:cNvSpPr>
            <a:spLocks noEditPoints="1"/>
          </p:cNvSpPr>
          <p:nvPr/>
        </p:nvSpPr>
        <p:spPr bwMode="auto">
          <a:xfrm>
            <a:off x="491067" y="5529641"/>
            <a:ext cx="2653572" cy="947360"/>
          </a:xfrm>
          <a:custGeom>
            <a:avLst/>
            <a:gdLst>
              <a:gd name="T0" fmla="*/ 89 w 254"/>
              <a:gd name="T1" fmla="*/ 41 h 86"/>
              <a:gd name="T2" fmla="*/ 64 w 254"/>
              <a:gd name="T3" fmla="*/ 31 h 86"/>
              <a:gd name="T4" fmla="*/ 60 w 254"/>
              <a:gd name="T5" fmla="*/ 50 h 86"/>
              <a:gd name="T6" fmla="*/ 71 w 254"/>
              <a:gd name="T7" fmla="*/ 47 h 86"/>
              <a:gd name="T8" fmla="*/ 64 w 254"/>
              <a:gd name="T9" fmla="*/ 45 h 86"/>
              <a:gd name="T10" fmla="*/ 66 w 254"/>
              <a:gd name="T11" fmla="*/ 36 h 86"/>
              <a:gd name="T12" fmla="*/ 83 w 254"/>
              <a:gd name="T13" fmla="*/ 40 h 86"/>
              <a:gd name="T14" fmla="*/ 69 w 254"/>
              <a:gd name="T15" fmla="*/ 58 h 86"/>
              <a:gd name="T16" fmla="*/ 51 w 254"/>
              <a:gd name="T17" fmla="*/ 49 h 86"/>
              <a:gd name="T18" fmla="*/ 36 w 254"/>
              <a:gd name="T19" fmla="*/ 51 h 86"/>
              <a:gd name="T20" fmla="*/ 14 w 254"/>
              <a:gd name="T21" fmla="*/ 58 h 86"/>
              <a:gd name="T22" fmla="*/ 0 w 254"/>
              <a:gd name="T23" fmla="*/ 53 h 86"/>
              <a:gd name="T24" fmla="*/ 9 w 254"/>
              <a:gd name="T25" fmla="*/ 62 h 86"/>
              <a:gd name="T26" fmla="*/ 40 w 254"/>
              <a:gd name="T27" fmla="*/ 54 h 86"/>
              <a:gd name="T28" fmla="*/ 59 w 254"/>
              <a:gd name="T29" fmla="*/ 61 h 86"/>
              <a:gd name="T30" fmla="*/ 89 w 254"/>
              <a:gd name="T31" fmla="*/ 41 h 86"/>
              <a:gd name="T32" fmla="*/ 243 w 254"/>
              <a:gd name="T33" fmla="*/ 33 h 86"/>
              <a:gd name="T34" fmla="*/ 251 w 254"/>
              <a:gd name="T35" fmla="*/ 54 h 86"/>
              <a:gd name="T36" fmla="*/ 209 w 254"/>
              <a:gd name="T37" fmla="*/ 86 h 86"/>
              <a:gd name="T38" fmla="*/ 167 w 254"/>
              <a:gd name="T39" fmla="*/ 74 h 86"/>
              <a:gd name="T40" fmla="*/ 149 w 254"/>
              <a:gd name="T41" fmla="*/ 62 h 86"/>
              <a:gd name="T42" fmla="*/ 101 w 254"/>
              <a:gd name="T43" fmla="*/ 63 h 86"/>
              <a:gd name="T44" fmla="*/ 49 w 254"/>
              <a:gd name="T45" fmla="*/ 62 h 86"/>
              <a:gd name="T46" fmla="*/ 98 w 254"/>
              <a:gd name="T47" fmla="*/ 56 h 86"/>
              <a:gd name="T48" fmla="*/ 168 w 254"/>
              <a:gd name="T49" fmla="*/ 53 h 86"/>
              <a:gd name="T50" fmla="*/ 214 w 254"/>
              <a:gd name="T51" fmla="*/ 63 h 86"/>
              <a:gd name="T52" fmla="*/ 228 w 254"/>
              <a:gd name="T53" fmla="*/ 31 h 86"/>
              <a:gd name="T54" fmla="*/ 192 w 254"/>
              <a:gd name="T55" fmla="*/ 23 h 86"/>
              <a:gd name="T56" fmla="*/ 191 w 254"/>
              <a:gd name="T57" fmla="*/ 46 h 86"/>
              <a:gd name="T58" fmla="*/ 202 w 254"/>
              <a:gd name="T59" fmla="*/ 37 h 86"/>
              <a:gd name="T60" fmla="*/ 200 w 254"/>
              <a:gd name="T61" fmla="*/ 33 h 86"/>
              <a:gd name="T62" fmla="*/ 211 w 254"/>
              <a:gd name="T63" fmla="*/ 43 h 86"/>
              <a:gd name="T64" fmla="*/ 185 w 254"/>
              <a:gd name="T65" fmla="*/ 56 h 86"/>
              <a:gd name="T66" fmla="*/ 179 w 254"/>
              <a:gd name="T67" fmla="*/ 36 h 86"/>
              <a:gd name="T68" fmla="*/ 178 w 254"/>
              <a:gd name="T69" fmla="*/ 12 h 86"/>
              <a:gd name="T70" fmla="*/ 211 w 254"/>
              <a:gd name="T71" fmla="*/ 11 h 86"/>
              <a:gd name="T72" fmla="*/ 237 w 254"/>
              <a:gd name="T73" fmla="*/ 8 h 86"/>
              <a:gd name="T74" fmla="*/ 243 w 254"/>
              <a:gd name="T75"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86">
                <a:moveTo>
                  <a:pt x="89" y="41"/>
                </a:moveTo>
                <a:cubicBezTo>
                  <a:pt x="88" y="31"/>
                  <a:pt x="74" y="24"/>
                  <a:pt x="64" y="31"/>
                </a:cubicBezTo>
                <a:cubicBezTo>
                  <a:pt x="54" y="38"/>
                  <a:pt x="58" y="48"/>
                  <a:pt x="60" y="50"/>
                </a:cubicBezTo>
                <a:cubicBezTo>
                  <a:pt x="63" y="53"/>
                  <a:pt x="71" y="54"/>
                  <a:pt x="71" y="47"/>
                </a:cubicBezTo>
                <a:cubicBezTo>
                  <a:pt x="70" y="42"/>
                  <a:pt x="64" y="45"/>
                  <a:pt x="64" y="45"/>
                </a:cubicBezTo>
                <a:cubicBezTo>
                  <a:pt x="64" y="45"/>
                  <a:pt x="60" y="41"/>
                  <a:pt x="66" y="36"/>
                </a:cubicBezTo>
                <a:cubicBezTo>
                  <a:pt x="73" y="31"/>
                  <a:pt x="81" y="35"/>
                  <a:pt x="83" y="40"/>
                </a:cubicBezTo>
                <a:cubicBezTo>
                  <a:pt x="84" y="46"/>
                  <a:pt x="84" y="54"/>
                  <a:pt x="69" y="58"/>
                </a:cubicBezTo>
                <a:cubicBezTo>
                  <a:pt x="53" y="58"/>
                  <a:pt x="51" y="49"/>
                  <a:pt x="51" y="49"/>
                </a:cubicBezTo>
                <a:cubicBezTo>
                  <a:pt x="47" y="54"/>
                  <a:pt x="43" y="50"/>
                  <a:pt x="36" y="51"/>
                </a:cubicBezTo>
                <a:cubicBezTo>
                  <a:pt x="30" y="51"/>
                  <a:pt x="20" y="56"/>
                  <a:pt x="14" y="58"/>
                </a:cubicBezTo>
                <a:cubicBezTo>
                  <a:pt x="7" y="60"/>
                  <a:pt x="0" y="53"/>
                  <a:pt x="0" y="53"/>
                </a:cubicBezTo>
                <a:cubicBezTo>
                  <a:pt x="0" y="53"/>
                  <a:pt x="2" y="59"/>
                  <a:pt x="9" y="62"/>
                </a:cubicBezTo>
                <a:cubicBezTo>
                  <a:pt x="18" y="64"/>
                  <a:pt x="33" y="54"/>
                  <a:pt x="40" y="54"/>
                </a:cubicBezTo>
                <a:cubicBezTo>
                  <a:pt x="46" y="54"/>
                  <a:pt x="59" y="61"/>
                  <a:pt x="59" y="61"/>
                </a:cubicBezTo>
                <a:cubicBezTo>
                  <a:pt x="81" y="68"/>
                  <a:pt x="91" y="52"/>
                  <a:pt x="89" y="41"/>
                </a:cubicBezTo>
                <a:close/>
                <a:moveTo>
                  <a:pt x="243" y="33"/>
                </a:moveTo>
                <a:cubicBezTo>
                  <a:pt x="243" y="33"/>
                  <a:pt x="254" y="43"/>
                  <a:pt x="251" y="54"/>
                </a:cubicBezTo>
                <a:cubicBezTo>
                  <a:pt x="248" y="66"/>
                  <a:pt x="230" y="86"/>
                  <a:pt x="209" y="86"/>
                </a:cubicBezTo>
                <a:cubicBezTo>
                  <a:pt x="189" y="86"/>
                  <a:pt x="174" y="80"/>
                  <a:pt x="167" y="74"/>
                </a:cubicBezTo>
                <a:cubicBezTo>
                  <a:pt x="149" y="62"/>
                  <a:pt x="149" y="62"/>
                  <a:pt x="149" y="62"/>
                </a:cubicBezTo>
                <a:cubicBezTo>
                  <a:pt x="149" y="62"/>
                  <a:pt x="131" y="48"/>
                  <a:pt x="101" y="63"/>
                </a:cubicBezTo>
                <a:cubicBezTo>
                  <a:pt x="71" y="79"/>
                  <a:pt x="54" y="64"/>
                  <a:pt x="49" y="62"/>
                </a:cubicBezTo>
                <a:cubicBezTo>
                  <a:pt x="49" y="62"/>
                  <a:pt x="71" y="75"/>
                  <a:pt x="98" y="56"/>
                </a:cubicBezTo>
                <a:cubicBezTo>
                  <a:pt x="127" y="35"/>
                  <a:pt x="142" y="39"/>
                  <a:pt x="168" y="53"/>
                </a:cubicBezTo>
                <a:cubicBezTo>
                  <a:pt x="195" y="68"/>
                  <a:pt x="203" y="66"/>
                  <a:pt x="214" y="63"/>
                </a:cubicBezTo>
                <a:cubicBezTo>
                  <a:pt x="225" y="60"/>
                  <a:pt x="235" y="47"/>
                  <a:pt x="228" y="31"/>
                </a:cubicBezTo>
                <a:cubicBezTo>
                  <a:pt x="221" y="15"/>
                  <a:pt x="199" y="15"/>
                  <a:pt x="192" y="23"/>
                </a:cubicBezTo>
                <a:cubicBezTo>
                  <a:pt x="186" y="31"/>
                  <a:pt x="185" y="40"/>
                  <a:pt x="191" y="46"/>
                </a:cubicBezTo>
                <a:cubicBezTo>
                  <a:pt x="198" y="52"/>
                  <a:pt x="205" y="44"/>
                  <a:pt x="202" y="37"/>
                </a:cubicBezTo>
                <a:cubicBezTo>
                  <a:pt x="202" y="37"/>
                  <a:pt x="200" y="34"/>
                  <a:pt x="200" y="33"/>
                </a:cubicBezTo>
                <a:cubicBezTo>
                  <a:pt x="200" y="34"/>
                  <a:pt x="211" y="37"/>
                  <a:pt x="211" y="43"/>
                </a:cubicBezTo>
                <a:cubicBezTo>
                  <a:pt x="210" y="55"/>
                  <a:pt x="198" y="64"/>
                  <a:pt x="185" y="56"/>
                </a:cubicBezTo>
                <a:cubicBezTo>
                  <a:pt x="173" y="49"/>
                  <a:pt x="179" y="36"/>
                  <a:pt x="179" y="36"/>
                </a:cubicBezTo>
                <a:cubicBezTo>
                  <a:pt x="179" y="36"/>
                  <a:pt x="167" y="23"/>
                  <a:pt x="178" y="12"/>
                </a:cubicBezTo>
                <a:cubicBezTo>
                  <a:pt x="191" y="1"/>
                  <a:pt x="206" y="8"/>
                  <a:pt x="211" y="11"/>
                </a:cubicBezTo>
                <a:cubicBezTo>
                  <a:pt x="211" y="11"/>
                  <a:pt x="221" y="0"/>
                  <a:pt x="237" y="8"/>
                </a:cubicBezTo>
                <a:cubicBezTo>
                  <a:pt x="250" y="18"/>
                  <a:pt x="243" y="33"/>
                  <a:pt x="243" y="33"/>
                </a:cubicBezTo>
                <a:close/>
              </a:path>
            </a:pathLst>
          </a:custGeom>
          <a:solidFill>
            <a:schemeClr val="bg1"/>
          </a:solidFill>
          <a:ln w="36513" cap="flat">
            <a:solidFill>
              <a:schemeClr val="accent1"/>
            </a:solidFill>
            <a:prstDash val="solid"/>
            <a:miter lim="800000"/>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_2"/>
          <p:cNvSpPr/>
          <p:nvPr>
            <p:custDataLst>
              <p:tags r:id="rId1"/>
            </p:custDataLst>
          </p:nvPr>
        </p:nvSpPr>
        <p:spPr>
          <a:xfrm>
            <a:off x="5850467" y="203207"/>
            <a:ext cx="6239933" cy="7780867"/>
          </a:xfrm>
          <a:custGeom>
            <a:avLst/>
            <a:gdLst>
              <a:gd name="connsiteX0" fmla="*/ 106446 w 4557485"/>
              <a:gd name="connsiteY0" fmla="*/ 0 h 3367314"/>
              <a:gd name="connsiteX1" fmla="*/ 4451039 w 4557485"/>
              <a:gd name="connsiteY1" fmla="*/ 0 h 3367314"/>
              <a:gd name="connsiteX2" fmla="*/ 4557485 w 4557485"/>
              <a:gd name="connsiteY2" fmla="*/ 106446 h 3367314"/>
              <a:gd name="connsiteX3" fmla="*/ 4557485 w 4557485"/>
              <a:gd name="connsiteY3" fmla="*/ 2622239 h 3367314"/>
              <a:gd name="connsiteX4" fmla="*/ 4451039 w 4557485"/>
              <a:gd name="connsiteY4" fmla="*/ 2728685 h 3367314"/>
              <a:gd name="connsiteX5" fmla="*/ 3773714 w 4557485"/>
              <a:gd name="connsiteY5" fmla="*/ 2728685 h 3367314"/>
              <a:gd name="connsiteX6" fmla="*/ 3773714 w 4557485"/>
              <a:gd name="connsiteY6" fmla="*/ 3367314 h 3367314"/>
              <a:gd name="connsiteX7" fmla="*/ 3135085 w 4557485"/>
              <a:gd name="connsiteY7" fmla="*/ 2728685 h 3367314"/>
              <a:gd name="connsiteX8" fmla="*/ 106446 w 4557485"/>
              <a:gd name="connsiteY8" fmla="*/ 2728685 h 3367314"/>
              <a:gd name="connsiteX9" fmla="*/ 0 w 4557485"/>
              <a:gd name="connsiteY9" fmla="*/ 2622239 h 3367314"/>
              <a:gd name="connsiteX10" fmla="*/ 0 w 4557485"/>
              <a:gd name="connsiteY10" fmla="*/ 106446 h 3367314"/>
              <a:gd name="connsiteX11" fmla="*/ 106446 w 4557485"/>
              <a:gd name="connsiteY11" fmla="*/ 0 h 336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7485" h="3367314">
                <a:moveTo>
                  <a:pt x="106446" y="0"/>
                </a:moveTo>
                <a:lnTo>
                  <a:pt x="4451039" y="0"/>
                </a:lnTo>
                <a:cubicBezTo>
                  <a:pt x="4509828" y="0"/>
                  <a:pt x="4557485" y="47657"/>
                  <a:pt x="4557485" y="106446"/>
                </a:cubicBezTo>
                <a:lnTo>
                  <a:pt x="4557485" y="2622239"/>
                </a:lnTo>
                <a:cubicBezTo>
                  <a:pt x="4557485" y="2681028"/>
                  <a:pt x="4509828" y="2728685"/>
                  <a:pt x="4451039" y="2728685"/>
                </a:cubicBezTo>
                <a:lnTo>
                  <a:pt x="3773714" y="2728685"/>
                </a:lnTo>
                <a:lnTo>
                  <a:pt x="3773714" y="3367314"/>
                </a:lnTo>
                <a:lnTo>
                  <a:pt x="3135085" y="2728685"/>
                </a:lnTo>
                <a:lnTo>
                  <a:pt x="106446" y="2728685"/>
                </a:lnTo>
                <a:cubicBezTo>
                  <a:pt x="47657" y="2728685"/>
                  <a:pt x="0" y="2681028"/>
                  <a:pt x="0" y="2622239"/>
                </a:cubicBezTo>
                <a:lnTo>
                  <a:pt x="0" y="106446"/>
                </a:lnTo>
                <a:cubicBezTo>
                  <a:pt x="0" y="47657"/>
                  <a:pt x="47657" y="0"/>
                  <a:pt x="1064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 name="图片 13"/>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072724" y="5441500"/>
            <a:ext cx="1119276" cy="1120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MH_Other_2"/>
          <p:cNvSpPr/>
          <p:nvPr>
            <p:custDataLst>
              <p:tags r:id="rId2"/>
            </p:custDataLst>
          </p:nvPr>
        </p:nvSpPr>
        <p:spPr>
          <a:xfrm>
            <a:off x="733078" y="499531"/>
            <a:ext cx="4557713" cy="5901269"/>
          </a:xfrm>
          <a:custGeom>
            <a:avLst/>
            <a:gdLst>
              <a:gd name="connsiteX0" fmla="*/ 106446 w 4557485"/>
              <a:gd name="connsiteY0" fmla="*/ 0 h 3367314"/>
              <a:gd name="connsiteX1" fmla="*/ 4451039 w 4557485"/>
              <a:gd name="connsiteY1" fmla="*/ 0 h 3367314"/>
              <a:gd name="connsiteX2" fmla="*/ 4557485 w 4557485"/>
              <a:gd name="connsiteY2" fmla="*/ 106446 h 3367314"/>
              <a:gd name="connsiteX3" fmla="*/ 4557485 w 4557485"/>
              <a:gd name="connsiteY3" fmla="*/ 2622239 h 3367314"/>
              <a:gd name="connsiteX4" fmla="*/ 4451039 w 4557485"/>
              <a:gd name="connsiteY4" fmla="*/ 2728685 h 3367314"/>
              <a:gd name="connsiteX5" fmla="*/ 3773714 w 4557485"/>
              <a:gd name="connsiteY5" fmla="*/ 2728685 h 3367314"/>
              <a:gd name="connsiteX6" fmla="*/ 3773714 w 4557485"/>
              <a:gd name="connsiteY6" fmla="*/ 3367314 h 3367314"/>
              <a:gd name="connsiteX7" fmla="*/ 3135085 w 4557485"/>
              <a:gd name="connsiteY7" fmla="*/ 2728685 h 3367314"/>
              <a:gd name="connsiteX8" fmla="*/ 106446 w 4557485"/>
              <a:gd name="connsiteY8" fmla="*/ 2728685 h 3367314"/>
              <a:gd name="connsiteX9" fmla="*/ 0 w 4557485"/>
              <a:gd name="connsiteY9" fmla="*/ 2622239 h 3367314"/>
              <a:gd name="connsiteX10" fmla="*/ 0 w 4557485"/>
              <a:gd name="connsiteY10" fmla="*/ 106446 h 3367314"/>
              <a:gd name="connsiteX11" fmla="*/ 106446 w 4557485"/>
              <a:gd name="connsiteY11" fmla="*/ 0 h 336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7485" h="3367314">
                <a:moveTo>
                  <a:pt x="106446" y="0"/>
                </a:moveTo>
                <a:lnTo>
                  <a:pt x="4451039" y="0"/>
                </a:lnTo>
                <a:cubicBezTo>
                  <a:pt x="4509828" y="0"/>
                  <a:pt x="4557485" y="47657"/>
                  <a:pt x="4557485" y="106446"/>
                </a:cubicBezTo>
                <a:lnTo>
                  <a:pt x="4557485" y="2622239"/>
                </a:lnTo>
                <a:cubicBezTo>
                  <a:pt x="4557485" y="2681028"/>
                  <a:pt x="4509828" y="2728685"/>
                  <a:pt x="4451039" y="2728685"/>
                </a:cubicBezTo>
                <a:lnTo>
                  <a:pt x="3773714" y="2728685"/>
                </a:lnTo>
                <a:lnTo>
                  <a:pt x="3773714" y="3367314"/>
                </a:lnTo>
                <a:lnTo>
                  <a:pt x="3135085" y="2728685"/>
                </a:lnTo>
                <a:lnTo>
                  <a:pt x="106446" y="2728685"/>
                </a:lnTo>
                <a:cubicBezTo>
                  <a:pt x="47657" y="2728685"/>
                  <a:pt x="0" y="2681028"/>
                  <a:pt x="0" y="2622239"/>
                </a:cubicBezTo>
                <a:lnTo>
                  <a:pt x="0" y="106446"/>
                </a:lnTo>
                <a:cubicBezTo>
                  <a:pt x="0" y="47657"/>
                  <a:pt x="47657" y="0"/>
                  <a:pt x="1064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3"/>
          <p:cNvSpPr/>
          <p:nvPr>
            <p:custDataLst>
              <p:tags r:id="rId3"/>
            </p:custDataLst>
          </p:nvPr>
        </p:nvSpPr>
        <p:spPr>
          <a:xfrm>
            <a:off x="805043" y="4803813"/>
            <a:ext cx="376238" cy="285750"/>
          </a:xfrm>
          <a:custGeom>
            <a:avLst/>
            <a:gdLst/>
            <a:ahLst/>
            <a:cxnLst/>
            <a:rect l="l" t="t" r="r" b="b"/>
            <a:pathLst>
              <a:path w="376733" h="285293">
                <a:moveTo>
                  <a:pt x="374295" y="1219"/>
                </a:moveTo>
                <a:cubicBezTo>
                  <a:pt x="375920" y="1219"/>
                  <a:pt x="376733" y="2032"/>
                  <a:pt x="376733" y="3657"/>
                </a:cubicBezTo>
                <a:cubicBezTo>
                  <a:pt x="376733" y="6096"/>
                  <a:pt x="374295" y="10566"/>
                  <a:pt x="369418" y="17069"/>
                </a:cubicBezTo>
                <a:cubicBezTo>
                  <a:pt x="353975" y="36576"/>
                  <a:pt x="342392" y="58725"/>
                  <a:pt x="334671" y="83515"/>
                </a:cubicBezTo>
                <a:cubicBezTo>
                  <a:pt x="326949" y="108305"/>
                  <a:pt x="323088" y="129235"/>
                  <a:pt x="323088" y="146304"/>
                </a:cubicBezTo>
                <a:cubicBezTo>
                  <a:pt x="323088" y="163373"/>
                  <a:pt x="328778" y="186131"/>
                  <a:pt x="340157" y="214579"/>
                </a:cubicBezTo>
                <a:cubicBezTo>
                  <a:pt x="343408" y="221894"/>
                  <a:pt x="345034" y="229819"/>
                  <a:pt x="345034" y="238353"/>
                </a:cubicBezTo>
                <a:cubicBezTo>
                  <a:pt x="345034" y="246888"/>
                  <a:pt x="336703" y="255422"/>
                  <a:pt x="320040" y="263957"/>
                </a:cubicBezTo>
                <a:cubicBezTo>
                  <a:pt x="303378" y="272491"/>
                  <a:pt x="287732" y="276758"/>
                  <a:pt x="273101" y="276758"/>
                </a:cubicBezTo>
                <a:cubicBezTo>
                  <a:pt x="258471" y="276758"/>
                  <a:pt x="243434" y="272288"/>
                  <a:pt x="227991" y="263347"/>
                </a:cubicBezTo>
                <a:cubicBezTo>
                  <a:pt x="212548" y="254406"/>
                  <a:pt x="204826" y="237541"/>
                  <a:pt x="204826" y="212750"/>
                </a:cubicBezTo>
                <a:cubicBezTo>
                  <a:pt x="204826" y="187960"/>
                  <a:pt x="213564" y="158089"/>
                  <a:pt x="231039" y="123139"/>
                </a:cubicBezTo>
                <a:cubicBezTo>
                  <a:pt x="248514" y="88189"/>
                  <a:pt x="274930" y="59131"/>
                  <a:pt x="310287" y="35966"/>
                </a:cubicBezTo>
                <a:cubicBezTo>
                  <a:pt x="345644" y="12801"/>
                  <a:pt x="366980" y="1219"/>
                  <a:pt x="374295" y="1219"/>
                </a:cubicBezTo>
                <a:close/>
                <a:moveTo>
                  <a:pt x="235916" y="0"/>
                </a:moveTo>
                <a:cubicBezTo>
                  <a:pt x="240386" y="0"/>
                  <a:pt x="242621" y="813"/>
                  <a:pt x="242621" y="2438"/>
                </a:cubicBezTo>
                <a:cubicBezTo>
                  <a:pt x="242621" y="4877"/>
                  <a:pt x="239370" y="8941"/>
                  <a:pt x="232868" y="14630"/>
                </a:cubicBezTo>
                <a:cubicBezTo>
                  <a:pt x="199543" y="42265"/>
                  <a:pt x="175159" y="71120"/>
                  <a:pt x="159716" y="101193"/>
                </a:cubicBezTo>
                <a:cubicBezTo>
                  <a:pt x="144272" y="131267"/>
                  <a:pt x="136551" y="156057"/>
                  <a:pt x="136551" y="175565"/>
                </a:cubicBezTo>
                <a:cubicBezTo>
                  <a:pt x="136551" y="195072"/>
                  <a:pt x="137973" y="209702"/>
                  <a:pt x="140818" y="219456"/>
                </a:cubicBezTo>
                <a:cubicBezTo>
                  <a:pt x="143663" y="229209"/>
                  <a:pt x="145085" y="236118"/>
                  <a:pt x="145085" y="240182"/>
                </a:cubicBezTo>
                <a:cubicBezTo>
                  <a:pt x="145085" y="253187"/>
                  <a:pt x="137160" y="263957"/>
                  <a:pt x="121311" y="272491"/>
                </a:cubicBezTo>
                <a:cubicBezTo>
                  <a:pt x="105461" y="281025"/>
                  <a:pt x="90831" y="285293"/>
                  <a:pt x="77420" y="285293"/>
                </a:cubicBezTo>
                <a:cubicBezTo>
                  <a:pt x="64008" y="285293"/>
                  <a:pt x="47752" y="279400"/>
                  <a:pt x="28652" y="267614"/>
                </a:cubicBezTo>
                <a:cubicBezTo>
                  <a:pt x="9551" y="255829"/>
                  <a:pt x="0" y="238557"/>
                  <a:pt x="0" y="215798"/>
                </a:cubicBezTo>
                <a:cubicBezTo>
                  <a:pt x="0" y="202793"/>
                  <a:pt x="3658" y="189585"/>
                  <a:pt x="10973" y="176174"/>
                </a:cubicBezTo>
                <a:cubicBezTo>
                  <a:pt x="18288" y="162763"/>
                  <a:pt x="32716" y="142849"/>
                  <a:pt x="54255" y="116433"/>
                </a:cubicBezTo>
                <a:cubicBezTo>
                  <a:pt x="75794" y="90017"/>
                  <a:pt x="98959" y="67869"/>
                  <a:pt x="123749" y="49987"/>
                </a:cubicBezTo>
                <a:cubicBezTo>
                  <a:pt x="148540" y="32105"/>
                  <a:pt x="172314" y="19304"/>
                  <a:pt x="195072" y="11582"/>
                </a:cubicBezTo>
                <a:cubicBezTo>
                  <a:pt x="217831" y="3861"/>
                  <a:pt x="231445" y="0"/>
                  <a:pt x="235916" y="0"/>
                </a:cubicBezTo>
                <a:close/>
              </a:path>
            </a:pathLst>
          </a:custGeom>
          <a:solidFill>
            <a:srgbClr val="FFFFFF"/>
          </a:solidFill>
          <a:ln>
            <a:noFill/>
          </a:ln>
          <a:effectLst/>
        </p:spPr>
        <p:txBody>
          <a:bodyPr/>
          <a:lstStyle/>
          <a:p>
            <a:pPr algn="just">
              <a:lnSpc>
                <a:spcPct val="130000"/>
              </a:lnSpc>
              <a:defRPr/>
            </a:pPr>
            <a:endParaRPr lang="zh-CN" altLang="en-US" sz="9600">
              <a:solidFill>
                <a:srgbClr val="FFFFFF"/>
              </a:solidFill>
              <a:latin typeface="华文隶书" panose="02010800040101010101" pitchFamily="2" charset="-122"/>
              <a:ea typeface="华文隶书" panose="02010800040101010101" pitchFamily="2" charset="-122"/>
            </a:endParaRPr>
          </a:p>
        </p:txBody>
      </p:sp>
      <p:sp>
        <p:nvSpPr>
          <p:cNvPr id="16" name="矩形 15"/>
          <p:cNvSpPr/>
          <p:nvPr/>
        </p:nvSpPr>
        <p:spPr>
          <a:xfrm>
            <a:off x="872067" y="1075272"/>
            <a:ext cx="4224866" cy="3414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800" dirty="0" smtClean="0">
                <a:solidFill>
                  <a:srgbClr val="FFFFFF"/>
                </a:solidFill>
                <a:latin typeface="+mn-ea"/>
              </a:rPr>
              <a:t>中国的第一部诗歌总集</a:t>
            </a:r>
            <a:r>
              <a:rPr lang="en-US" altLang="zh-CN" sz="1800" dirty="0" smtClean="0">
                <a:solidFill>
                  <a:srgbClr val="FFFFFF"/>
                </a:solidFill>
                <a:latin typeface="+mn-ea"/>
              </a:rPr>
              <a:t>《</a:t>
            </a:r>
            <a:r>
              <a:rPr lang="zh-CN" altLang="en-US" sz="1800" dirty="0" smtClean="0">
                <a:solidFill>
                  <a:srgbClr val="FFFFFF"/>
                </a:solidFill>
                <a:latin typeface="+mn-ea"/>
              </a:rPr>
              <a:t>诗经</a:t>
            </a:r>
            <a:r>
              <a:rPr lang="en-US" altLang="zh-CN" sz="1800" dirty="0" smtClean="0">
                <a:solidFill>
                  <a:srgbClr val="FFFFFF"/>
                </a:solidFill>
                <a:latin typeface="+mn-ea"/>
              </a:rPr>
              <a:t>》</a:t>
            </a:r>
            <a:r>
              <a:rPr lang="zh-CN" altLang="en-US" sz="1800" dirty="0" smtClean="0">
                <a:solidFill>
                  <a:srgbClr val="FFFFFF"/>
                </a:solidFill>
                <a:latin typeface="+mn-ea"/>
              </a:rPr>
              <a:t>是中国声乐艺术最早的见证之ー。</a:t>
            </a:r>
            <a:r>
              <a:rPr lang="en-US" altLang="zh-CN" sz="1800" dirty="0" smtClean="0">
                <a:solidFill>
                  <a:srgbClr val="FFFFFF"/>
                </a:solidFill>
                <a:latin typeface="+mn-ea"/>
              </a:rPr>
              <a:t>《</a:t>
            </a:r>
            <a:r>
              <a:rPr lang="zh-CN" altLang="en-US" sz="1800" dirty="0" smtClean="0">
                <a:solidFill>
                  <a:srgbClr val="FFFFFF"/>
                </a:solidFill>
                <a:latin typeface="+mn-ea"/>
              </a:rPr>
              <a:t>诗经</a:t>
            </a:r>
            <a:r>
              <a:rPr lang="en-US" altLang="zh-CN" sz="1800" dirty="0" smtClean="0">
                <a:solidFill>
                  <a:srgbClr val="FFFFFF"/>
                </a:solidFill>
                <a:latin typeface="+mn-ea"/>
              </a:rPr>
              <a:t>》</a:t>
            </a:r>
            <a:r>
              <a:rPr lang="zh-CN" altLang="en-US" sz="1800" dirty="0" smtClean="0">
                <a:solidFill>
                  <a:srgbClr val="FFFFFF"/>
                </a:solidFill>
                <a:latin typeface="+mn-ea"/>
              </a:rPr>
              <a:t>收集了公元前</a:t>
            </a:r>
            <a:r>
              <a:rPr lang="en-US" altLang="zh-CN" sz="1800" dirty="0" smtClean="0">
                <a:solidFill>
                  <a:srgbClr val="FFFFFF"/>
                </a:solidFill>
                <a:latin typeface="+mn-ea"/>
              </a:rPr>
              <a:t>11</a:t>
            </a:r>
            <a:r>
              <a:rPr lang="zh-CN" altLang="en-US" sz="1800" dirty="0" smtClean="0">
                <a:solidFill>
                  <a:srgbClr val="FFFFFF"/>
                </a:solidFill>
                <a:latin typeface="+mn-ea"/>
              </a:rPr>
              <a:t>世纪至公元前</a:t>
            </a:r>
            <a:r>
              <a:rPr lang="en-US" altLang="zh-CN" sz="1800" dirty="0" smtClean="0">
                <a:solidFill>
                  <a:srgbClr val="FFFFFF"/>
                </a:solidFill>
                <a:latin typeface="+mn-ea"/>
              </a:rPr>
              <a:t>6</a:t>
            </a:r>
            <a:r>
              <a:rPr lang="zh-CN" altLang="en-US" sz="1800" dirty="0" smtClean="0">
                <a:solidFill>
                  <a:srgbClr val="FFFFFF"/>
                </a:solidFill>
                <a:latin typeface="+mn-ea"/>
              </a:rPr>
              <a:t>世纪（西周至春秋）的诗歌</a:t>
            </a:r>
            <a:r>
              <a:rPr lang="en-US" altLang="zh-CN" sz="1800" dirty="0" smtClean="0">
                <a:solidFill>
                  <a:srgbClr val="FFFFFF"/>
                </a:solidFill>
                <a:latin typeface="+mn-ea"/>
              </a:rPr>
              <a:t>305</a:t>
            </a:r>
            <a:r>
              <a:rPr lang="zh-CN" altLang="en-US" sz="1800" dirty="0" smtClean="0">
                <a:solidFill>
                  <a:srgbClr val="FFFFFF"/>
                </a:solidFill>
                <a:latin typeface="+mn-ea"/>
              </a:rPr>
              <a:t>首，从内容上可分为“风”“雅”“颂”三大部分。</a:t>
            </a:r>
            <a:endParaRPr lang="en-US" altLang="zh-CN" sz="1800" dirty="0" smtClean="0">
              <a:solidFill>
                <a:srgbClr val="FFFFFF"/>
              </a:solidFill>
              <a:latin typeface="+mn-ea"/>
            </a:endParaRPr>
          </a:p>
          <a:p>
            <a:pPr algn="ctr">
              <a:lnSpc>
                <a:spcPct val="150000"/>
              </a:lnSpc>
            </a:pPr>
            <a:r>
              <a:rPr lang="zh-CN" altLang="en-US" sz="1800" dirty="0" smtClean="0">
                <a:solidFill>
                  <a:srgbClr val="FFFFFF"/>
                </a:solidFill>
                <a:latin typeface="+mn-ea"/>
              </a:rPr>
              <a:t>“风”是各地的民歌，题材丰富，有对爱情、亲情、故乡等事物的赞颂，有对压迫、古代乐女陶俑欺凌的哀叹，有个人感怀，也有家国情思，为全书的主体。“雅”和“颂”则是朝廷宴享、朝会时的乐歌及宗教祭祀歌曲。</a:t>
            </a:r>
            <a:endParaRPr lang="zh-CN" altLang="zh-CN" sz="1800" dirty="0">
              <a:solidFill>
                <a:srgbClr val="FFFFFF"/>
              </a:solidFill>
              <a:latin typeface="+mn-ea"/>
            </a:endParaRPr>
          </a:p>
        </p:txBody>
      </p:sp>
      <p:pic>
        <p:nvPicPr>
          <p:cNvPr id="17" name="图片 13"/>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32400" y="192160"/>
            <a:ext cx="1119276" cy="1120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矩形 19"/>
          <p:cNvSpPr/>
          <p:nvPr/>
        </p:nvSpPr>
        <p:spPr>
          <a:xfrm>
            <a:off x="6129868" y="677333"/>
            <a:ext cx="5833533" cy="4995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dirty="0" smtClean="0">
                <a:solidFill>
                  <a:srgbClr val="FFFFFF"/>
                </a:solidFill>
                <a:latin typeface="+mn-ea"/>
              </a:rPr>
              <a:t>China</a:t>
            </a:r>
            <a:r>
              <a:rPr lang="zh-CN" altLang="en-US" sz="1800" dirty="0" smtClean="0">
                <a:solidFill>
                  <a:srgbClr val="FFFFFF"/>
                </a:solidFill>
                <a:latin typeface="+mn-ea"/>
              </a:rPr>
              <a:t>’</a:t>
            </a:r>
            <a:r>
              <a:rPr lang="en-US" altLang="zh-CN" sz="1800" dirty="0" smtClean="0">
                <a:solidFill>
                  <a:srgbClr val="FFFFFF"/>
                </a:solidFill>
                <a:latin typeface="+mn-ea"/>
              </a:rPr>
              <a:t>s first poetry anthology The Book of Songs, one of the earliest witnesses to the art of Chinese vocal music, is a collection of 305 poems written between the 11th and the 6th century B C. (from the Western Zhou Dynasty to the spring and Autumn Period). They are divided into three sections: </a:t>
            </a:r>
            <a:r>
              <a:rPr lang="en-US" altLang="zh-CN" sz="1800" dirty="0" err="1" smtClean="0">
                <a:solidFill>
                  <a:srgbClr val="FFFFFF"/>
                </a:solidFill>
                <a:latin typeface="+mn-ea"/>
              </a:rPr>
              <a:t>Feng</a:t>
            </a:r>
            <a:r>
              <a:rPr lang="zh-CN" altLang="en-US" sz="1800" dirty="0" smtClean="0">
                <a:solidFill>
                  <a:srgbClr val="FFFFFF"/>
                </a:solidFill>
                <a:latin typeface="+mn-ea"/>
              </a:rPr>
              <a:t>、</a:t>
            </a:r>
            <a:r>
              <a:rPr lang="en-US" altLang="zh-CN" sz="1800" dirty="0" err="1" smtClean="0">
                <a:solidFill>
                  <a:srgbClr val="FFFFFF"/>
                </a:solidFill>
                <a:latin typeface="+mn-ea"/>
              </a:rPr>
              <a:t>Ya</a:t>
            </a:r>
            <a:r>
              <a:rPr lang="en-US" altLang="zh-CN" sz="1800" dirty="0" smtClean="0">
                <a:solidFill>
                  <a:srgbClr val="FFFFFF"/>
                </a:solidFill>
                <a:latin typeface="+mn-ea"/>
              </a:rPr>
              <a:t>, and Song, according to their contents. The </a:t>
            </a:r>
            <a:r>
              <a:rPr lang="en-US" altLang="zh-CN" sz="1800" dirty="0" err="1" smtClean="0">
                <a:solidFill>
                  <a:srgbClr val="FFFFFF"/>
                </a:solidFill>
                <a:latin typeface="+mn-ea"/>
              </a:rPr>
              <a:t>Feng</a:t>
            </a:r>
            <a:r>
              <a:rPr lang="en-US" altLang="zh-CN" sz="1800" dirty="0" smtClean="0">
                <a:solidFill>
                  <a:srgbClr val="FFFFFF"/>
                </a:solidFill>
                <a:latin typeface="+mn-ea"/>
              </a:rPr>
              <a:t> section, the main body of the collection, comprises folk songs from different places whose themes include romantic love, family affections, ode to one's hometown, as well as laments about oppression, personal reminiscences, and love for ones nation and homeland. The </a:t>
            </a:r>
            <a:r>
              <a:rPr lang="en-US" altLang="zh-CN" sz="1800" dirty="0" err="1" smtClean="0">
                <a:solidFill>
                  <a:srgbClr val="FFFFFF"/>
                </a:solidFill>
                <a:latin typeface="+mn-ea"/>
              </a:rPr>
              <a:t>Ya</a:t>
            </a:r>
            <a:r>
              <a:rPr lang="en-US" altLang="zh-CN" sz="1800" dirty="0" smtClean="0">
                <a:solidFill>
                  <a:srgbClr val="FFFFFF"/>
                </a:solidFill>
                <a:latin typeface="+mn-ea"/>
              </a:rPr>
              <a:t> and Song sections comprise songs performed at the court banquets, court meetings and sacrificial ceremonies</a:t>
            </a:r>
            <a:endParaRPr lang="zh-CN" altLang="zh-CN" sz="1800" dirty="0">
              <a:solidFill>
                <a:srgbClr val="FFFFFF"/>
              </a:solidFill>
              <a:latin typeface="+mn-ea"/>
            </a:endParaRPr>
          </a:p>
        </p:txBody>
      </p:sp>
      <p:pic>
        <p:nvPicPr>
          <p:cNvPr id="23" name="图片 22"/>
          <p:cNvPicPr>
            <a:picLocks noChangeAspect="1"/>
          </p:cNvPicPr>
          <p:nvPr/>
        </p:nvPicPr>
        <p:blipFill>
          <a:blip r:embed="rId6" cstate="print">
            <a:lum contrast="40000"/>
          </a:blip>
          <a:stretch>
            <a:fillRect/>
          </a:stretch>
        </p:blipFill>
        <p:spPr>
          <a:xfrm>
            <a:off x="33868" y="5288279"/>
            <a:ext cx="1561254" cy="1561254"/>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873132" y="508000"/>
            <a:ext cx="3969802" cy="383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smtClean="0">
                <a:solidFill>
                  <a:schemeClr val="tx1"/>
                </a:solidFill>
                <a:latin typeface="+mn-ea"/>
              </a:rPr>
              <a:t>       </a:t>
            </a:r>
            <a:r>
              <a:rPr lang="zh-CN" altLang="en-US" sz="2000" b="1" dirty="0" smtClean="0">
                <a:solidFill>
                  <a:schemeClr val="tx1"/>
                </a:solidFill>
                <a:latin typeface="+mn-ea"/>
              </a:rPr>
              <a:t>秦朝时期，皇帝设立了“乐府”，使民间的歌唱艺术走向专业化。</a:t>
            </a:r>
            <a:endParaRPr lang="en-US" altLang="zh-CN" sz="2000" b="1" dirty="0" smtClean="0">
              <a:solidFill>
                <a:schemeClr val="tx1"/>
              </a:solidFill>
              <a:latin typeface="+mn-ea"/>
            </a:endParaRPr>
          </a:p>
          <a:p>
            <a:pPr>
              <a:lnSpc>
                <a:spcPct val="150000"/>
              </a:lnSpc>
            </a:pPr>
            <a:r>
              <a:rPr lang="en-US" altLang="zh-CN" sz="2000" b="1" dirty="0" smtClean="0">
                <a:solidFill>
                  <a:schemeClr val="tx1"/>
                </a:solidFill>
                <a:latin typeface="+mn-ea"/>
              </a:rPr>
              <a:t>       </a:t>
            </a:r>
            <a:r>
              <a:rPr lang="zh-CN" altLang="en-US" sz="2000" b="1" dirty="0" smtClean="0">
                <a:solidFill>
                  <a:schemeClr val="tx1"/>
                </a:solidFill>
                <a:latin typeface="+mn-ea"/>
              </a:rPr>
              <a:t>公元</a:t>
            </a:r>
            <a:r>
              <a:rPr lang="en-US" altLang="zh-CN" sz="2000" b="1" dirty="0" smtClean="0">
                <a:solidFill>
                  <a:schemeClr val="tx1"/>
                </a:solidFill>
                <a:latin typeface="+mn-ea"/>
              </a:rPr>
              <a:t>8</a:t>
            </a:r>
            <a:r>
              <a:rPr lang="zh-CN" altLang="en-US" sz="2000" b="1" dirty="0" smtClean="0">
                <a:solidFill>
                  <a:schemeClr val="tx1"/>
                </a:solidFill>
                <a:latin typeface="+mn-ea"/>
              </a:rPr>
              <a:t>世纪唐玄宗时期设立的“梨园”，是一个专业性的音乐表演机构。</a:t>
            </a:r>
            <a:endParaRPr lang="zh-CN" altLang="zh-CN" sz="2000" b="1" dirty="0">
              <a:solidFill>
                <a:schemeClr val="tx1"/>
              </a:solidFill>
              <a:latin typeface="+mn-ea"/>
            </a:endParaRPr>
          </a:p>
        </p:txBody>
      </p:sp>
      <p:pic>
        <p:nvPicPr>
          <p:cNvPr id="11" name="图片 18"/>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18066310">
            <a:off x="192736" y="3430148"/>
            <a:ext cx="1480133" cy="1285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矩形 12"/>
          <p:cNvSpPr/>
          <p:nvPr/>
        </p:nvSpPr>
        <p:spPr>
          <a:xfrm>
            <a:off x="6366933" y="728133"/>
            <a:ext cx="4699000" cy="429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2000" b="1" dirty="0" smtClean="0">
                <a:solidFill>
                  <a:schemeClr val="tx1"/>
                </a:solidFill>
                <a:latin typeface="+mn-ea"/>
              </a:rPr>
              <a:t>  In the Qin Dynasty, the emperor set up the </a:t>
            </a:r>
            <a:r>
              <a:rPr lang="en-US" altLang="zh-CN" sz="2000" b="1" dirty="0" err="1" smtClean="0">
                <a:solidFill>
                  <a:schemeClr val="tx1"/>
                </a:solidFill>
                <a:latin typeface="+mn-ea"/>
              </a:rPr>
              <a:t>Yuefu</a:t>
            </a:r>
            <a:r>
              <a:rPr lang="en-US" altLang="zh-CN" sz="2000" b="1" dirty="0" smtClean="0">
                <a:solidFill>
                  <a:schemeClr val="tx1"/>
                </a:solidFill>
                <a:latin typeface="+mn-ea"/>
              </a:rPr>
              <a:t>,  a  governmental office in charge of collecting and compiling folk songs and ballads,  guiding the art of folk singing towards professionalization. he </a:t>
            </a:r>
            <a:r>
              <a:rPr lang="en-US" altLang="zh-CN" sz="2000" b="1" dirty="0" err="1" smtClean="0">
                <a:solidFill>
                  <a:schemeClr val="tx1"/>
                </a:solidFill>
                <a:latin typeface="+mn-ea"/>
              </a:rPr>
              <a:t>yuan</a:t>
            </a:r>
            <a:r>
              <a:rPr lang="en-US" altLang="zh-CN" sz="2000" b="1" dirty="0" smtClean="0">
                <a:solidFill>
                  <a:schemeClr val="tx1"/>
                </a:solidFill>
                <a:latin typeface="+mn-ea"/>
              </a:rPr>
              <a:t>, a professional singing  and performing institution, was set up during the 8th century A D in Emperor </a:t>
            </a:r>
            <a:r>
              <a:rPr lang="en-US" altLang="zh-CN" sz="2000" b="1" dirty="0" err="1" smtClean="0">
                <a:solidFill>
                  <a:schemeClr val="tx1"/>
                </a:solidFill>
                <a:latin typeface="+mn-ea"/>
              </a:rPr>
              <a:t>Xuanzong's</a:t>
            </a:r>
            <a:r>
              <a:rPr lang="en-US" altLang="zh-CN" sz="2000" b="1" dirty="0" smtClean="0">
                <a:solidFill>
                  <a:schemeClr val="tx1"/>
                </a:solidFill>
                <a:latin typeface="+mn-ea"/>
              </a:rPr>
              <a:t> reign in the Tang Dynasty.</a:t>
            </a:r>
            <a:endParaRPr lang="zh-CN" altLang="zh-CN" sz="2000" b="1" dirty="0">
              <a:solidFill>
                <a:schemeClr val="tx1"/>
              </a:solidFill>
              <a:latin typeface="+mn-ea"/>
            </a:endParaRPr>
          </a:p>
        </p:txBody>
      </p:sp>
      <p:pic>
        <p:nvPicPr>
          <p:cNvPr id="16" name="图片 18"/>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18066310">
            <a:off x="10297060" y="4023792"/>
            <a:ext cx="1480133" cy="1285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a:fillRect/>
          </a:stretch>
        </p:blipFill>
        <p:spPr>
          <a:xfrm>
            <a:off x="1" y="4063999"/>
            <a:ext cx="3212212" cy="2927741"/>
          </a:xfrm>
          <a:prstGeom prst="rect">
            <a:avLst/>
          </a:prstGeom>
        </p:spPr>
      </p:pic>
      <p:sp>
        <p:nvSpPr>
          <p:cNvPr id="21" name="矩形 20"/>
          <p:cNvSpPr/>
          <p:nvPr/>
        </p:nvSpPr>
        <p:spPr>
          <a:xfrm>
            <a:off x="711209" y="820458"/>
            <a:ext cx="5791200" cy="1948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zh-CN" altLang="en-US" sz="2000" dirty="0" smtClean="0">
                <a:solidFill>
                  <a:schemeClr val="tx1"/>
                </a:solidFill>
                <a:latin typeface="+mn-ea"/>
              </a:rPr>
              <a:t>        </a:t>
            </a:r>
            <a:r>
              <a:rPr lang="zh-CN" altLang="en-US" sz="2000" b="1" dirty="0" smtClean="0">
                <a:solidFill>
                  <a:schemeClr val="tx1"/>
                </a:solidFill>
                <a:latin typeface="+mn-ea"/>
              </a:rPr>
              <a:t>公元纪年前后，印度佛教及其音乐传人中国。印度佛教的音乐与中国的音乐相互融合，最终形成了庞大的中国佛教音乐系统。这说明了中国声乐很早便开始了与其他国家的交流。</a:t>
            </a:r>
            <a:endParaRPr lang="zh-CN" altLang="zh-CN" sz="2000" b="1" dirty="0">
              <a:solidFill>
                <a:schemeClr val="tx1"/>
              </a:solidFill>
              <a:latin typeface="+mn-ea"/>
            </a:endParaRPr>
          </a:p>
        </p:txBody>
      </p:sp>
      <p:sp>
        <p:nvSpPr>
          <p:cNvPr id="22" name="矩形 21"/>
          <p:cNvSpPr/>
          <p:nvPr/>
        </p:nvSpPr>
        <p:spPr>
          <a:xfrm>
            <a:off x="5012267" y="2582335"/>
            <a:ext cx="6287167" cy="2892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b="1" dirty="0" smtClean="0">
                <a:solidFill>
                  <a:schemeClr val="tx1"/>
                </a:solidFill>
                <a:latin typeface="+mn-ea"/>
              </a:rPr>
              <a:t>Around the beginning of the Christian era, Buddhist music was introduced to China together with Indian Buddhism, and after being infused with Chinese tunes eventually formed a comprehensive Chinese Buddhist music </a:t>
            </a:r>
            <a:r>
              <a:rPr lang="en-US" altLang="zh-CN" sz="1800" b="1" dirty="0" err="1" smtClean="0">
                <a:solidFill>
                  <a:schemeClr val="tx1"/>
                </a:solidFill>
                <a:latin typeface="+mn-ea"/>
              </a:rPr>
              <a:t>systen</a:t>
            </a:r>
            <a:r>
              <a:rPr lang="en-US" altLang="zh-CN" sz="1800" b="1" dirty="0" smtClean="0">
                <a:solidFill>
                  <a:schemeClr val="tx1"/>
                </a:solidFill>
                <a:latin typeface="+mn-ea"/>
              </a:rPr>
              <a:t> showing that Chinese vocal music has had a long history of exchange with other countries</a:t>
            </a:r>
            <a:endParaRPr lang="zh-CN" altLang="zh-CN" sz="1800" b="1" dirty="0">
              <a:solidFill>
                <a:schemeClr val="tx1"/>
              </a:solidFill>
              <a:latin typeface="+mn-ea"/>
            </a:endParaRPr>
          </a:p>
        </p:txBody>
      </p:sp>
      <p:pic>
        <p:nvPicPr>
          <p:cNvPr id="10" name="图片 9"/>
          <p:cNvPicPr>
            <a:picLocks noChangeAspect="1"/>
          </p:cNvPicPr>
          <p:nvPr/>
        </p:nvPicPr>
        <p:blipFill>
          <a:blip r:embed="rId3" cstate="print">
            <a:lum contrast="40000"/>
          </a:blip>
          <a:stretch>
            <a:fillRect/>
          </a:stretch>
        </p:blipFill>
        <p:spPr>
          <a:xfrm>
            <a:off x="548643" y="5002190"/>
            <a:ext cx="1561254" cy="1561254"/>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9284229" y="530755"/>
            <a:ext cx="2356400" cy="15160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图片 11"/>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10456333" y="1669538"/>
            <a:ext cx="1099628" cy="707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rot="16200000" flipV="1">
            <a:off x="118292" y="2271514"/>
            <a:ext cx="4093472" cy="2593853"/>
          </a:xfrm>
          <a:prstGeom prst="rect">
            <a:avLst/>
          </a:prstGeom>
        </p:spPr>
      </p:pic>
      <p:sp>
        <p:nvSpPr>
          <p:cNvPr id="12" name="MH_Entry_1">
            <a:hlinkClick r:id="rId7" action="ppaction://hlinksldjump"/>
          </p:cNvPr>
          <p:cNvSpPr txBox="1"/>
          <p:nvPr>
            <p:custDataLst>
              <p:tags r:id="rId1"/>
            </p:custDataLst>
          </p:nvPr>
        </p:nvSpPr>
        <p:spPr>
          <a:xfrm>
            <a:off x="5367867" y="839667"/>
            <a:ext cx="5723465" cy="650466"/>
          </a:xfrm>
          <a:prstGeom prst="rect">
            <a:avLst/>
          </a:prstGeom>
          <a:noFill/>
        </p:spPr>
        <p:txBody>
          <a:bodyPr wrap="square" lIns="72000" tIns="0" rIns="0" bIns="0" rtlCol="0" anchor="ctr" anchorCtr="0">
            <a:normAutofit/>
          </a:bodyPr>
          <a:lstStyle>
            <a:defPPr>
              <a:defRPr lang="zh-CN"/>
            </a:defPPr>
            <a:lvl1pPr lvl="0">
              <a:defRPr sz="2000" spc="200">
                <a:latin typeface="+mn-ea"/>
              </a:defRPr>
            </a:lvl1pPr>
          </a:lstStyle>
          <a:p>
            <a:r>
              <a:rPr lang="en-US" altLang="zh-CN" b="1" dirty="0" smtClean="0"/>
              <a:t>14</a:t>
            </a:r>
            <a:r>
              <a:rPr lang="zh-CN" altLang="en-US" b="1" dirty="0" smtClean="0"/>
              <a:t>世纪元朝后期，昆剧延生于江苏昆山地区。</a:t>
            </a:r>
            <a:endParaRPr lang="zh-CN" altLang="en-US" b="1" dirty="0"/>
          </a:p>
        </p:txBody>
      </p:sp>
      <p:pic>
        <p:nvPicPr>
          <p:cNvPr id="20" name="Picture 9" descr="F:\ppt素材\图标\我收集的图标\字体\3.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10800000">
            <a:off x="3296644" y="978071"/>
            <a:ext cx="776490" cy="5879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9" descr="F:\ppt素材\图标\我收集的图标\字体\3.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16200000" flipV="1">
            <a:off x="8350244" y="-1650098"/>
            <a:ext cx="123490" cy="6607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MH_Entry_1">
            <a:hlinkClick r:id="rId7" action="ppaction://hlinksldjump"/>
          </p:cNvPr>
          <p:cNvSpPr txBox="1"/>
          <p:nvPr>
            <p:custDataLst>
              <p:tags r:id="rId2"/>
            </p:custDataLst>
          </p:nvPr>
        </p:nvSpPr>
        <p:spPr>
          <a:xfrm>
            <a:off x="5444067" y="1701800"/>
            <a:ext cx="5596466" cy="1007533"/>
          </a:xfrm>
          <a:prstGeom prst="rect">
            <a:avLst/>
          </a:prstGeom>
          <a:noFill/>
        </p:spPr>
        <p:txBody>
          <a:bodyPr wrap="square" lIns="72000" tIns="0" rIns="0" bIns="0" rtlCol="0" anchor="ctr" anchorCtr="0">
            <a:normAutofit/>
          </a:bodyPr>
          <a:lstStyle>
            <a:defPPr>
              <a:defRPr lang="zh-CN"/>
            </a:defPPr>
            <a:lvl1pPr lvl="0">
              <a:defRPr sz="2000" spc="200">
                <a:latin typeface="+mn-ea"/>
              </a:defRPr>
            </a:lvl1pPr>
          </a:lstStyle>
          <a:p>
            <a:r>
              <a:rPr lang="zh-CN" altLang="en-US" b="1" dirty="0" smtClean="0"/>
              <a:t>它融合了北方和南方的音调，并在之后的近</a:t>
            </a:r>
            <a:r>
              <a:rPr lang="en-US" altLang="zh-CN" b="1" dirty="0" smtClean="0"/>
              <a:t>6</a:t>
            </a:r>
            <a:r>
              <a:rPr lang="zh-CN" altLang="en-US" b="1" dirty="0" smtClean="0"/>
              <a:t>个世纪不断发展，成为滋育中国戏曲各剧种的“百戏之母”。</a:t>
            </a:r>
            <a:endParaRPr lang="zh-CN" altLang="en-US" b="1" dirty="0"/>
          </a:p>
        </p:txBody>
      </p:sp>
      <p:pic>
        <p:nvPicPr>
          <p:cNvPr id="25" name="Picture 9" descr="F:\ppt素材\图标\我收集的图标\字体\3.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16200000" flipV="1">
            <a:off x="8350244" y="-426608"/>
            <a:ext cx="123490" cy="6607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MH_Entry_1">
            <a:hlinkClick r:id="rId7" action="ppaction://hlinksldjump"/>
          </p:cNvPr>
          <p:cNvSpPr txBox="1"/>
          <p:nvPr>
            <p:custDataLst>
              <p:tags r:id="rId3"/>
            </p:custDataLst>
          </p:nvPr>
        </p:nvSpPr>
        <p:spPr>
          <a:xfrm>
            <a:off x="5520267" y="2895600"/>
            <a:ext cx="5604933" cy="1100667"/>
          </a:xfrm>
          <a:prstGeom prst="rect">
            <a:avLst/>
          </a:prstGeom>
          <a:noFill/>
        </p:spPr>
        <p:txBody>
          <a:bodyPr wrap="square" lIns="72000" tIns="0" rIns="0" bIns="0" rtlCol="0" anchor="ctr" anchorCtr="0">
            <a:normAutofit lnSpcReduction="10000"/>
          </a:bodyPr>
          <a:lstStyle>
            <a:defPPr>
              <a:defRPr lang="zh-CN"/>
            </a:defPPr>
            <a:lvl1pPr lvl="0">
              <a:defRPr sz="2000" spc="200">
                <a:latin typeface="+mn-ea"/>
              </a:defRPr>
            </a:lvl1pPr>
          </a:lstStyle>
          <a:p>
            <a:r>
              <a:rPr lang="en-US" altLang="zh-CN" b="1" dirty="0" smtClean="0"/>
              <a:t>In the 14th century A D. (the late Yuan Dynasty), </a:t>
            </a:r>
            <a:r>
              <a:rPr lang="en-US" altLang="zh-CN" b="1" dirty="0" err="1" smtClean="0"/>
              <a:t>kunqu</a:t>
            </a:r>
            <a:r>
              <a:rPr lang="en-US" altLang="zh-CN" b="1" dirty="0" smtClean="0"/>
              <a:t> opera emerged in the </a:t>
            </a:r>
            <a:r>
              <a:rPr lang="en-US" altLang="zh-CN" b="1" dirty="0" err="1" smtClean="0"/>
              <a:t>Kunshan</a:t>
            </a:r>
            <a:r>
              <a:rPr lang="en-US" altLang="zh-CN" b="1" dirty="0" smtClean="0"/>
              <a:t> region, Jiangsu Province.</a:t>
            </a:r>
            <a:endParaRPr lang="zh-CN" altLang="en-US" b="1" dirty="0"/>
          </a:p>
        </p:txBody>
      </p:sp>
      <p:pic>
        <p:nvPicPr>
          <p:cNvPr id="28" name="Picture 9" descr="F:\ppt素材\图标\我收集的图标\字体\3.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16200000" flipV="1">
            <a:off x="8350244" y="796882"/>
            <a:ext cx="123490" cy="6607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MH_Entry_1">
            <a:hlinkClick r:id="rId7" action="ppaction://hlinksldjump"/>
          </p:cNvPr>
          <p:cNvSpPr txBox="1"/>
          <p:nvPr>
            <p:custDataLst>
              <p:tags r:id="rId4"/>
            </p:custDataLst>
          </p:nvPr>
        </p:nvSpPr>
        <p:spPr>
          <a:xfrm>
            <a:off x="5376333" y="4174067"/>
            <a:ext cx="5782734" cy="1270000"/>
          </a:xfrm>
          <a:prstGeom prst="rect">
            <a:avLst/>
          </a:prstGeom>
          <a:noFill/>
        </p:spPr>
        <p:txBody>
          <a:bodyPr wrap="square" lIns="72000" tIns="0" rIns="0" bIns="0" rtlCol="0" anchor="ctr" anchorCtr="0">
            <a:normAutofit fontScale="92500" lnSpcReduction="20000"/>
          </a:bodyPr>
          <a:lstStyle>
            <a:defPPr>
              <a:defRPr lang="zh-CN"/>
            </a:defPPr>
            <a:lvl1pPr lvl="0">
              <a:defRPr sz="2000" spc="200">
                <a:latin typeface="+mn-ea"/>
              </a:defRPr>
            </a:lvl1pPr>
          </a:lstStyle>
          <a:p>
            <a:r>
              <a:rPr lang="en-US" altLang="zh-CN" b="1" dirty="0" err="1" smtClean="0"/>
              <a:t>Kunqu</a:t>
            </a:r>
            <a:r>
              <a:rPr lang="en-US" altLang="zh-CN" b="1" dirty="0" smtClean="0"/>
              <a:t> combined tunes from north and south China, and continuously developed in the lowing six centuries becoming China's "mother opera“ that  nurtured so many others</a:t>
            </a:r>
            <a:endParaRPr lang="zh-CN" altLang="en-US" b="1" dirty="0"/>
          </a:p>
        </p:txBody>
      </p:sp>
      <p:pic>
        <p:nvPicPr>
          <p:cNvPr id="44" name="Picture 9" descr="F:\ppt素材\图标\我收集的图标\字体\3.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16200000" flipV="1">
            <a:off x="8324844" y="2308239"/>
            <a:ext cx="123490" cy="6607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57146" y="4851702"/>
            <a:ext cx="2477708" cy="2006298"/>
          </a:xfrm>
          <a:prstGeom prst="rect">
            <a:avLst/>
          </a:prstGeom>
        </p:spPr>
      </p:pic>
      <p:sp>
        <p:nvSpPr>
          <p:cNvPr id="27" name="矩形 26"/>
          <p:cNvSpPr/>
          <p:nvPr/>
        </p:nvSpPr>
        <p:spPr>
          <a:xfrm>
            <a:off x="1136129" y="1227658"/>
            <a:ext cx="9919743" cy="1619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b="1" dirty="0" smtClean="0">
                <a:solidFill>
                  <a:schemeClr val="tx1"/>
                </a:solidFill>
                <a:latin typeface="幼圆" panose="02010509060101010101" pitchFamily="49" charset="-122"/>
                <a:ea typeface="幼圆" panose="02010509060101010101" pitchFamily="49" charset="-122"/>
              </a:rPr>
              <a:t>14</a:t>
            </a:r>
            <a:r>
              <a:rPr lang="zh-CN" altLang="en-US" sz="1800" b="1" dirty="0" smtClean="0">
                <a:solidFill>
                  <a:schemeClr val="tx1"/>
                </a:solidFill>
                <a:latin typeface="幼圆" panose="02010509060101010101" pitchFamily="49" charset="-122"/>
                <a:ea typeface="幼圆" panose="02010509060101010101" pitchFamily="49" charset="-122"/>
              </a:rPr>
              <a:t>世纪以后，中国人对歌唱艺术的研究已经上升到理论上的探索，如燕南芝庵的</a:t>
            </a:r>
            <a:r>
              <a:rPr lang="en-US" altLang="zh-CN" sz="1800" b="1" dirty="0" smtClean="0">
                <a:solidFill>
                  <a:schemeClr val="tx1"/>
                </a:solidFill>
                <a:latin typeface="幼圆" panose="02010509060101010101" pitchFamily="49" charset="-122"/>
                <a:ea typeface="幼圆" panose="02010509060101010101" pitchFamily="49" charset="-122"/>
              </a:rPr>
              <a:t>《</a:t>
            </a:r>
            <a:r>
              <a:rPr lang="zh-CN" altLang="en-US" sz="1800" b="1" dirty="0" smtClean="0">
                <a:solidFill>
                  <a:schemeClr val="tx1"/>
                </a:solidFill>
                <a:latin typeface="幼圆" panose="02010509060101010101" pitchFamily="49" charset="-122"/>
                <a:ea typeface="幼圆" panose="02010509060101010101" pitchFamily="49" charset="-122"/>
              </a:rPr>
              <a:t>唱论</a:t>
            </a:r>
            <a:r>
              <a:rPr lang="en-US" altLang="zh-CN" sz="1800" b="1" dirty="0" smtClean="0">
                <a:solidFill>
                  <a:schemeClr val="tx1"/>
                </a:solidFill>
                <a:latin typeface="幼圆" panose="02010509060101010101" pitchFamily="49" charset="-122"/>
                <a:ea typeface="幼圆" panose="02010509060101010101" pitchFamily="49" charset="-122"/>
              </a:rPr>
              <a:t>》</a:t>
            </a:r>
            <a:r>
              <a:rPr lang="zh-CN" altLang="en-US" sz="1800" b="1" dirty="0" smtClean="0">
                <a:solidFill>
                  <a:schemeClr val="tx1"/>
                </a:solidFill>
                <a:latin typeface="幼圆" panose="02010509060101010101" pitchFamily="49" charset="-122"/>
                <a:ea typeface="幼圆" panose="02010509060101010101" pitchFamily="49" charset="-122"/>
              </a:rPr>
              <a:t>、魏良辅的</a:t>
            </a:r>
            <a:r>
              <a:rPr lang="en-US" altLang="zh-CN" sz="1800" b="1" dirty="0" smtClean="0">
                <a:solidFill>
                  <a:schemeClr val="tx1"/>
                </a:solidFill>
                <a:latin typeface="幼圆" panose="02010509060101010101" pitchFamily="49" charset="-122"/>
                <a:ea typeface="幼圆" panose="02010509060101010101" pitchFamily="49" charset="-122"/>
              </a:rPr>
              <a:t>《</a:t>
            </a:r>
            <a:r>
              <a:rPr lang="zh-CN" altLang="en-US" sz="1800" b="1" dirty="0" smtClean="0">
                <a:solidFill>
                  <a:schemeClr val="tx1"/>
                </a:solidFill>
                <a:latin typeface="幼圆" panose="02010509060101010101" pitchFamily="49" charset="-122"/>
                <a:ea typeface="幼圆" panose="02010509060101010101" pitchFamily="49" charset="-122"/>
              </a:rPr>
              <a:t>曲律</a:t>
            </a:r>
            <a:r>
              <a:rPr lang="en-US" altLang="zh-CN" sz="1800" b="1" dirty="0" smtClean="0">
                <a:solidFill>
                  <a:schemeClr val="tx1"/>
                </a:solidFill>
                <a:latin typeface="幼圆" panose="02010509060101010101" pitchFamily="49" charset="-122"/>
                <a:ea typeface="幼圆" panose="02010509060101010101" pitchFamily="49" charset="-122"/>
              </a:rPr>
              <a:t>》</a:t>
            </a:r>
            <a:r>
              <a:rPr lang="zh-CN" altLang="en-US" sz="1800" b="1" dirty="0" smtClean="0">
                <a:solidFill>
                  <a:schemeClr val="tx1"/>
                </a:solidFill>
                <a:latin typeface="幼圆" panose="02010509060101010101" pitchFamily="49" charset="-122"/>
                <a:ea typeface="幼圆" panose="02010509060101010101" pitchFamily="49" charset="-122"/>
              </a:rPr>
              <a:t>等。</a:t>
            </a:r>
            <a:endParaRPr lang="en-US" altLang="zh-CN" sz="1800" b="1" dirty="0">
              <a:solidFill>
                <a:schemeClr val="tx1"/>
              </a:solidFill>
              <a:latin typeface="幼圆" panose="02010509060101010101" pitchFamily="49" charset="-122"/>
              <a:ea typeface="幼圆" panose="02010509060101010101" pitchFamily="49" charset="-122"/>
            </a:endParaRPr>
          </a:p>
        </p:txBody>
      </p:sp>
      <p:cxnSp>
        <p:nvCxnSpPr>
          <p:cNvPr id="28" name="直接连接符 27"/>
          <p:cNvCxnSpPr/>
          <p:nvPr/>
        </p:nvCxnSpPr>
        <p:spPr>
          <a:xfrm>
            <a:off x="1145338" y="2983740"/>
            <a:ext cx="99013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136129" y="3298477"/>
            <a:ext cx="9919743" cy="1218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b="1" dirty="0" smtClean="0">
                <a:solidFill>
                  <a:schemeClr val="tx1"/>
                </a:solidFill>
                <a:latin typeface="幼圆" panose="02010509060101010101" pitchFamily="49" charset="-122"/>
                <a:ea typeface="幼圆" panose="02010509060101010101" pitchFamily="49" charset="-122"/>
              </a:rPr>
              <a:t>After the 14thcentury, Chinese peoples research on singing art turned into theoretical explorations, such as </a:t>
            </a:r>
            <a:r>
              <a:rPr lang="en-US" altLang="zh-CN" sz="1800" b="1" dirty="0" err="1" smtClean="0">
                <a:solidFill>
                  <a:schemeClr val="tx1"/>
                </a:solidFill>
                <a:latin typeface="幼圆" panose="02010509060101010101" pitchFamily="49" charset="-122"/>
                <a:ea typeface="幼圆" panose="02010509060101010101" pitchFamily="49" charset="-122"/>
              </a:rPr>
              <a:t>Yannan</a:t>
            </a:r>
            <a:r>
              <a:rPr lang="en-US" altLang="zh-CN" sz="1800" b="1" dirty="0" smtClean="0">
                <a:solidFill>
                  <a:schemeClr val="tx1"/>
                </a:solidFill>
                <a:latin typeface="幼圆" panose="02010509060101010101" pitchFamily="49" charset="-122"/>
                <a:ea typeface="幼圆" panose="02010509060101010101" pitchFamily="49" charset="-122"/>
              </a:rPr>
              <a:t> </a:t>
            </a:r>
            <a:r>
              <a:rPr lang="en-US" altLang="zh-CN" sz="1800" b="1" dirty="0" err="1" smtClean="0">
                <a:solidFill>
                  <a:schemeClr val="tx1"/>
                </a:solidFill>
                <a:latin typeface="幼圆" panose="02010509060101010101" pitchFamily="49" charset="-122"/>
                <a:ea typeface="幼圆" panose="02010509060101010101" pitchFamily="49" charset="-122"/>
              </a:rPr>
              <a:t>Zhi'an's</a:t>
            </a:r>
            <a:r>
              <a:rPr lang="en-US" altLang="zh-CN" sz="1800" b="1" dirty="0" smtClean="0">
                <a:solidFill>
                  <a:schemeClr val="tx1"/>
                </a:solidFill>
                <a:latin typeface="幼圆" panose="02010509060101010101" pitchFamily="49" charset="-122"/>
                <a:ea typeface="幼圆" panose="02010509060101010101" pitchFamily="49" charset="-122"/>
              </a:rPr>
              <a:t> On Singing, Wei </a:t>
            </a:r>
            <a:r>
              <a:rPr lang="en-US" altLang="zh-CN" sz="1800" b="1" dirty="0" err="1" smtClean="0">
                <a:solidFill>
                  <a:schemeClr val="tx1"/>
                </a:solidFill>
                <a:latin typeface="幼圆" panose="02010509060101010101" pitchFamily="49" charset="-122"/>
                <a:ea typeface="幼圆" panose="02010509060101010101" pitchFamily="49" charset="-122"/>
              </a:rPr>
              <a:t>Liangfu's</a:t>
            </a:r>
            <a:r>
              <a:rPr lang="en-US" altLang="zh-CN" sz="1800" b="1" dirty="0" smtClean="0">
                <a:solidFill>
                  <a:schemeClr val="tx1"/>
                </a:solidFill>
                <a:latin typeface="幼圆" panose="02010509060101010101" pitchFamily="49" charset="-122"/>
                <a:ea typeface="幼圆" panose="02010509060101010101" pitchFamily="49" charset="-122"/>
              </a:rPr>
              <a:t> Rules Singing </a:t>
            </a:r>
            <a:r>
              <a:rPr lang="en-US" altLang="zh-CN" sz="1800" b="1" dirty="0" err="1" smtClean="0">
                <a:solidFill>
                  <a:schemeClr val="tx1"/>
                </a:solidFill>
                <a:latin typeface="幼圆" panose="02010509060101010101" pitchFamily="49" charset="-122"/>
                <a:ea typeface="幼圆" panose="02010509060101010101" pitchFamily="49" charset="-122"/>
              </a:rPr>
              <a:t>Qu</a:t>
            </a:r>
            <a:r>
              <a:rPr lang="en-US" altLang="zh-CN" sz="1800" b="1" dirty="0" smtClean="0">
                <a:solidFill>
                  <a:schemeClr val="tx1"/>
                </a:solidFill>
                <a:latin typeface="幼圆" panose="02010509060101010101" pitchFamily="49" charset="-122"/>
                <a:ea typeface="幼圆" panose="02010509060101010101" pitchFamily="49" charset="-122"/>
              </a:rPr>
              <a:t>, etc</a:t>
            </a:r>
            <a:endParaRPr lang="en-US" altLang="zh-CN" sz="1800" b="1" dirty="0">
              <a:solidFill>
                <a:schemeClr val="tx1"/>
              </a:solidFill>
              <a:latin typeface="幼圆" panose="02010509060101010101" pitchFamily="49" charset="-122"/>
              <a:ea typeface="幼圆" panose="02010509060101010101" pitchFamily="49" charset="-122"/>
            </a:endParaRPr>
          </a:p>
        </p:txBody>
      </p:sp>
      <p:cxnSp>
        <p:nvCxnSpPr>
          <p:cNvPr id="30" name="直接连接符 29"/>
          <p:cNvCxnSpPr/>
          <p:nvPr/>
        </p:nvCxnSpPr>
        <p:spPr>
          <a:xfrm>
            <a:off x="1145338" y="4687875"/>
            <a:ext cx="99013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9" name="图片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45856" y="249672"/>
            <a:ext cx="12541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57146" y="4851702"/>
            <a:ext cx="2477708" cy="2006298"/>
          </a:xfrm>
          <a:prstGeom prst="rect">
            <a:avLst/>
          </a:prstGeom>
        </p:spPr>
      </p:pic>
      <p:sp>
        <p:nvSpPr>
          <p:cNvPr id="27" name="矩形 26"/>
          <p:cNvSpPr/>
          <p:nvPr/>
        </p:nvSpPr>
        <p:spPr>
          <a:xfrm>
            <a:off x="1136129" y="1227658"/>
            <a:ext cx="9919743" cy="1619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b="1" dirty="0" smtClean="0">
                <a:solidFill>
                  <a:schemeClr val="tx1"/>
                </a:solidFill>
                <a:latin typeface="幼圆" panose="02010509060101010101" pitchFamily="49" charset="-122"/>
                <a:ea typeface="幼圆" panose="02010509060101010101" pitchFamily="49" charset="-122"/>
              </a:rPr>
              <a:t>16</a:t>
            </a:r>
            <a:r>
              <a:rPr lang="zh-CN" altLang="en-US" sz="1800" b="1" dirty="0" smtClean="0">
                <a:solidFill>
                  <a:schemeClr val="tx1"/>
                </a:solidFill>
                <a:latin typeface="幼圆" panose="02010509060101010101" pitchFamily="49" charset="-122"/>
                <a:ea typeface="幼圆" panose="02010509060101010101" pitchFamily="49" charset="-122"/>
              </a:rPr>
              <a:t>世纪以后，多种民间小戏陆续产生和发展。各地的民间小戏具有鲜明的地域文化特征，并从风格、技术、作品等各方面丰富了中国声乐艺术，而它们之间的相互影响和交融也使中国声乐生机勃勃。</a:t>
            </a:r>
            <a:endParaRPr lang="en-US" altLang="zh-CN" sz="1800" b="1" dirty="0">
              <a:solidFill>
                <a:schemeClr val="tx1"/>
              </a:solidFill>
              <a:latin typeface="幼圆" panose="02010509060101010101" pitchFamily="49" charset="-122"/>
              <a:ea typeface="幼圆" panose="02010509060101010101" pitchFamily="49" charset="-122"/>
            </a:endParaRPr>
          </a:p>
        </p:txBody>
      </p:sp>
      <p:cxnSp>
        <p:nvCxnSpPr>
          <p:cNvPr id="28" name="直接连接符 27"/>
          <p:cNvCxnSpPr/>
          <p:nvPr/>
        </p:nvCxnSpPr>
        <p:spPr>
          <a:xfrm>
            <a:off x="1145338" y="2983740"/>
            <a:ext cx="99013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136129" y="2954867"/>
            <a:ext cx="9919743" cy="180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50000"/>
              </a:lnSpc>
            </a:pPr>
            <a:r>
              <a:rPr lang="en-US" altLang="zh-CN" sz="1800" b="1" dirty="0" smtClean="0">
                <a:solidFill>
                  <a:schemeClr val="tx1"/>
                </a:solidFill>
                <a:latin typeface="幼圆" panose="02010509060101010101" pitchFamily="49" charset="-122"/>
                <a:ea typeface="幼圆" panose="02010509060101010101" pitchFamily="49" charset="-122"/>
              </a:rPr>
              <a:t>After the 16th century, different folk operas successively appeared and developed. The distinctive local cultural features of these folk operas enriched Chinese vocal music art in their styles, techniques and works; and the blends and influences between them added vigor to Chinese vocal music art</a:t>
            </a:r>
            <a:endParaRPr lang="en-US" altLang="zh-CN" sz="1800" b="1" dirty="0">
              <a:solidFill>
                <a:schemeClr val="tx1"/>
              </a:solidFill>
              <a:latin typeface="幼圆" panose="02010509060101010101" pitchFamily="49" charset="-122"/>
              <a:ea typeface="幼圆" panose="02010509060101010101" pitchFamily="49" charset="-122"/>
            </a:endParaRPr>
          </a:p>
        </p:txBody>
      </p:sp>
      <p:cxnSp>
        <p:nvCxnSpPr>
          <p:cNvPr id="30" name="直接连接符 29"/>
          <p:cNvCxnSpPr/>
          <p:nvPr/>
        </p:nvCxnSpPr>
        <p:spPr>
          <a:xfrm>
            <a:off x="1145338" y="4687875"/>
            <a:ext cx="99013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466618" y="5264822"/>
            <a:ext cx="679300" cy="1593178"/>
            <a:chOff x="2208416" y="-2008033"/>
            <a:chExt cx="3634966" cy="8525169"/>
          </a:xfrm>
        </p:grpSpPr>
        <p:pic>
          <p:nvPicPr>
            <p:cNvPr id="8" name="图片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687825" y="2576064"/>
              <a:ext cx="2523749" cy="3941072"/>
            </a:xfrm>
            <a:prstGeom prst="rect">
              <a:avLst/>
            </a:prstGeom>
          </p:spPr>
        </p:pic>
        <p:pic>
          <p:nvPicPr>
            <p:cNvPr id="9" name="图片 8"/>
            <p:cNvPicPr>
              <a:picLocks noChangeAspect="1"/>
            </p:cNvPicPr>
            <p:nvPr/>
          </p:nvPicPr>
          <p:blipFill rotWithShape="1">
            <a:blip r:embed="rId4" cstate="print">
              <a:extLst>
                <a:ext uri="{28A0092B-C50C-407E-A947-70E740481C1C}">
                  <a14:useLocalDpi xmlns:a14="http://schemas.microsoft.com/office/drawing/2010/main" xmlns="" val="0"/>
                </a:ext>
              </a:extLst>
            </a:blip>
            <a:srcRect l="32222" t="19260" r="47500" b="62037"/>
            <a:stretch>
              <a:fillRect/>
            </a:stretch>
          </p:blipFill>
          <p:spPr>
            <a:xfrm>
              <a:off x="2208416" y="-2008033"/>
              <a:ext cx="3634966" cy="5029200"/>
            </a:xfrm>
            <a:prstGeom prst="rect">
              <a:avLst/>
            </a:prstGeom>
          </p:spPr>
        </p:pic>
      </p:grpSp>
      <p:pic>
        <p:nvPicPr>
          <p:cNvPr id="10" name="图片 9"/>
          <p:cNvPicPr>
            <a:picLocks noChangeAspect="1"/>
          </p:cNvPicPr>
          <p:nvPr/>
        </p:nvPicPr>
        <p:blipFill>
          <a:blip r:embed="rId5" cstate="print"/>
          <a:stretch>
            <a:fillRect/>
          </a:stretch>
        </p:blipFill>
        <p:spPr>
          <a:xfrm>
            <a:off x="357716" y="177262"/>
            <a:ext cx="1262702" cy="1262702"/>
          </a:xfrm>
          <a:prstGeom prst="rect">
            <a:avLst/>
          </a:prstGeom>
        </p:spPr>
      </p:pic>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624111018"/>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624111018"/>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624111018"/>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621213506"/>
  <p:tag name="MH_LIBRARY" val="CONTENTS"/>
  <p:tag name="MH_TYPE" val="ENTRY"/>
  <p:tag name="ID" val="553532"/>
  <p:tag name="MH_ORDER" val="1"/>
</p:tagLst>
</file>

<file path=ppt/theme/theme1.xml><?xml version="1.0" encoding="utf-8"?>
<a:theme xmlns:a="http://schemas.openxmlformats.org/drawingml/2006/main" name=" 亮亮图文旗舰店https://liangliangtuwen.tmall.com">
  <a:themeElements>
    <a:clrScheme name="自定义 68">
      <a:dk1>
        <a:srgbClr val="4D4D4D"/>
      </a:dk1>
      <a:lt1>
        <a:srgbClr val="FFFFFF"/>
      </a:lt1>
      <a:dk2>
        <a:srgbClr val="4D4D4D"/>
      </a:dk2>
      <a:lt2>
        <a:srgbClr val="FFFFFF"/>
      </a:lt2>
      <a:accent1>
        <a:srgbClr val="4D4D4D"/>
      </a:accent1>
      <a:accent2>
        <a:srgbClr val="4E617A"/>
      </a:accent2>
      <a:accent3>
        <a:srgbClr val="6688BE"/>
      </a:accent3>
      <a:accent4>
        <a:srgbClr val="A55DAB"/>
      </a:accent4>
      <a:accent5>
        <a:srgbClr val="BA466F"/>
      </a:accent5>
      <a:accent6>
        <a:srgbClr val="D42C44"/>
      </a:accent6>
      <a:hlink>
        <a:srgbClr val="002060"/>
      </a:hlink>
      <a:folHlink>
        <a:srgbClr val="7F7F7F"/>
      </a:folHlink>
    </a:clrScheme>
    <a:fontScheme name="自定义 3">
      <a:majorFont>
        <a:latin typeface="Franklin Gothic Medium"/>
        <a:ea typeface="华文行楷"/>
        <a:cs typeface=""/>
      </a:majorFont>
      <a:minorFont>
        <a:latin typeface="Franklin Gothic Book"/>
        <a:ea typeface="华文楷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小碎花校园清新毕业答辩模板</Template>
  <TotalTime>126</TotalTime>
  <Words>1284</Words>
  <Application>Microsoft Office PowerPoint</Application>
  <PresentationFormat>自定义</PresentationFormat>
  <Paragraphs>30</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 亮亮图文旗舰店https://liangliangtuwen.tmall.com</vt:lpstr>
      <vt:lpstr>中国民族音乐</vt:lpstr>
      <vt:lpstr>一、中国声乐的历史</vt:lpstr>
      <vt:lpstr>幻灯片 3</vt:lpstr>
      <vt:lpstr>幻灯片 4</vt:lpstr>
      <vt:lpstr>幻灯片 5</vt:lpstr>
      <vt:lpstr>幻灯片 6</vt:lpstr>
      <vt:lpstr>幻灯片 7</vt:lpstr>
      <vt:lpstr>幻灯片 8</vt:lpstr>
      <vt:lpstr>幻灯片 9</vt:lpstr>
      <vt:lpstr>幻灯片 10</vt:lpstr>
      <vt:lpstr>幻灯片 11</vt:lpstr>
      <vt:lpstr>谢 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中国风水墨大美意境模板</dc:title>
  <dc:creator/>
  <cp:lastModifiedBy>User</cp:lastModifiedBy>
  <cp:revision>28</cp:revision>
  <dcterms:created xsi:type="dcterms:W3CDTF">2017-03-12T13:46:00Z</dcterms:created>
  <dcterms:modified xsi:type="dcterms:W3CDTF">2018-10-26T05:07:29Z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