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87" r:id="rId2"/>
    <p:sldId id="260" r:id="rId3"/>
    <p:sldId id="286" r:id="rId4"/>
    <p:sldId id="292" r:id="rId5"/>
    <p:sldId id="294" r:id="rId6"/>
    <p:sldId id="28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96" autoAdjust="0"/>
  </p:normalViewPr>
  <p:slideViewPr>
    <p:cSldViewPr snapToGrid="0" showGuides="1">
      <p:cViewPr varScale="1">
        <p:scale>
          <a:sx n="64" d="100"/>
          <a:sy n="64" d="100"/>
        </p:scale>
        <p:origin x="-114" y="-13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31FD0-23A2-4C07-A04A-A62FD5FACC03}" type="datetimeFigureOut">
              <a:rPr lang="zh-CN" altLang="en-US" smtClean="0"/>
              <a:pPr/>
              <a:t>2018/10/26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85682-9DEC-42C5-A725-37F3467D211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8F1ADB-5708-424B-B98F-4FE8806552F9}"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299A6B-0115-4F4D-82E6-9E49BB5B72E3}" type="datetimeFigureOut">
              <a:rPr lang="zh-CN" altLang="en-US" smtClean="0"/>
              <a:pPr/>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6D833F-A95A-44FC-B0D7-486FA2684572}" type="slidenum">
              <a:rPr lang="zh-CN" altLang="en-US" smtClean="0"/>
              <a:pPr/>
              <a:t>‹#›</a:t>
            </a:fld>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advClick="0" advTm="5000">
        <p15:prstTrans prst="pageCurlDouble"/>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2018/10/26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72D93A-9FE6-4EDC-96C2-14D3EAA295D7}" type="datetimeFigureOut">
              <a:rPr lang="zh-CN" altLang="en-US" smtClean="0"/>
              <a:pPr/>
              <a:t>2018/10/26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72D93A-9FE6-4EDC-96C2-14D3EAA295D7}" type="datetimeFigureOut">
              <a:rPr lang="zh-CN" altLang="en-US" smtClean="0"/>
              <a:pPr/>
              <a:t>2018/10/26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72D93A-9FE6-4EDC-96C2-14D3EAA295D7}" type="datetimeFigureOut">
              <a:rPr lang="zh-CN" altLang="en-US" smtClean="0"/>
              <a:pPr/>
              <a:t>2018/10/26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2018/10/26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2018/10/26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2D93A-9FE6-4EDC-96C2-14D3EAA295D7}" type="datetimeFigureOut">
              <a:rPr lang="zh-CN" altLang="en-US" smtClean="0"/>
              <a:pPr/>
              <a:t>2018/10/26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C00E-3343-482F-80B6-47A05FBEBA0B}" type="slidenum">
              <a:rPr lang="zh-CN" altLang="en-US" smtClean="0"/>
              <a:pPr/>
              <a:t>‹#›</a:t>
            </a:fld>
            <a:endParaRPr lang="zh-CN" altLang="en-US"/>
          </a:p>
        </p:txBody>
      </p:sp>
      <p:grpSp>
        <p:nvGrpSpPr>
          <p:cNvPr id="9" name="组合 8"/>
          <p:cNvGrpSpPr/>
          <p:nvPr userDrawn="1"/>
        </p:nvGrpSpPr>
        <p:grpSpPr>
          <a:xfrm>
            <a:off x="-1" y="6504750"/>
            <a:ext cx="12192001" cy="389536"/>
            <a:chOff x="-1" y="6504750"/>
            <a:chExt cx="12192001" cy="389536"/>
          </a:xfrm>
        </p:grpSpPr>
        <p:pic>
          <p:nvPicPr>
            <p:cNvPr id="10" name="Picture 3"/>
            <p:cNvPicPr>
              <a:picLocks noChangeAspect="1" noChangeArrowheads="1"/>
            </p:cNvPicPr>
            <p:nvPr/>
          </p:nvPicPr>
          <p:blipFill rotWithShape="1">
            <a:blip r:embed="rId14" cstate="email"/>
            <a:srcRect/>
            <a:stretch>
              <a:fillRect/>
            </a:stretch>
          </p:blipFill>
          <p:spPr bwMode="auto">
            <a:xfrm>
              <a:off x="3552000" y="6504750"/>
              <a:ext cx="8640000" cy="353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14" cstate="email"/>
            <a:srcRect t="-1" r="58231" b="-10272"/>
            <a:stretch>
              <a:fillRect/>
            </a:stretch>
          </p:blipFill>
          <p:spPr bwMode="auto">
            <a:xfrm flipH="1">
              <a:off x="-1" y="6504750"/>
              <a:ext cx="3608822" cy="389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2" name="Picture 2" descr="D:\Desktop\ai3864.png"/>
          <p:cNvPicPr>
            <a:picLocks noChangeAspect="1" noChangeArrowheads="1"/>
          </p:cNvPicPr>
          <p:nvPr userDrawn="1"/>
        </p:nvPicPr>
        <p:blipFill rotWithShape="1">
          <a:blip r:embed="rId15" cstate="print">
            <a:extLst>
              <a:ext uri="{BEBA8EAE-BF5A-486C-A8C5-ECC9F3942E4B}">
                <a14:imgProps xmlns:a14="http://schemas.microsoft.com/office/drawing/2010/main" xmlns="">
                  <a14:imgLayer r:embed="rId18">
                    <a14:imgEffect>
                      <a14:saturation sat="0"/>
                    </a14:imgEffect>
                  </a14:imgLayer>
                </a14:imgProps>
              </a:ext>
              <a:ext uri="{28A0092B-C50C-407E-A947-70E740481C1C}">
                <a14:useLocalDpi xmlns:a14="http://schemas.microsoft.com/office/drawing/2010/main" xmlns="" val="0"/>
              </a:ext>
            </a:extLst>
          </a:blip>
          <a:srcRect l="19176" t="18227" r="36000"/>
          <a:stretch>
            <a:fillRect/>
          </a:stretch>
        </p:blipFill>
        <p:spPr bwMode="auto">
          <a:xfrm flipH="1">
            <a:off x="10232570" y="1"/>
            <a:ext cx="1959429" cy="2003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71868" y="1885950"/>
            <a:ext cx="5318308" cy="2382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矩形 7"/>
          <p:cNvSpPr/>
          <p:nvPr/>
        </p:nvSpPr>
        <p:spPr>
          <a:xfrm>
            <a:off x="4458901" y="2090003"/>
            <a:ext cx="4134405" cy="769411"/>
          </a:xfrm>
          <a:prstGeom prst="rect">
            <a:avLst/>
          </a:prstGeom>
          <a:noFill/>
          <a:ln w="9525">
            <a:noFill/>
            <a:miter/>
          </a:ln>
        </p:spPr>
        <p:txBody>
          <a:bodyPr vert="horz" wrap="none" lIns="91410" tIns="45705" rIns="91410" bIns="45705">
            <a:spAutoFit/>
          </a:bodyPr>
          <a:lstStyle/>
          <a:p>
            <a:pPr lvl="0" eaLnBrk="1" hangingPunct="1">
              <a:buNone/>
            </a:pPr>
            <a:r>
              <a:rPr lang="zh-CN" altLang="en-US" sz="4400" dirty="0" smtClean="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中国声乐的分类</a:t>
            </a:r>
            <a:endParaRPr lang="zh-CN" altLang="en-US" sz="44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endParaRPr>
          </a:p>
        </p:txBody>
      </p:sp>
      <p:sp>
        <p:nvSpPr>
          <p:cNvPr id="9" name="矩形 8"/>
          <p:cNvSpPr/>
          <p:nvPr/>
        </p:nvSpPr>
        <p:spPr>
          <a:xfrm>
            <a:off x="3790071" y="3135823"/>
            <a:ext cx="5937783" cy="461635"/>
          </a:xfrm>
          <a:prstGeom prst="rect">
            <a:avLst/>
          </a:prstGeom>
          <a:noFill/>
          <a:ln w="9525">
            <a:noFill/>
            <a:miter/>
          </a:ln>
        </p:spPr>
        <p:txBody>
          <a:bodyPr vert="horz" wrap="none" lIns="91410" tIns="45705" rIns="91410" bIns="45705">
            <a:spAutoFit/>
          </a:bodyPr>
          <a:lstStyle/>
          <a:p>
            <a:pPr lvl="0"/>
            <a:r>
              <a:rPr lang="en-US" altLang="zh-CN" sz="2400" b="1" dirty="0" smtClean="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Classification of Chinese Vocal Music</a:t>
            </a:r>
            <a:endParaRPr lang="zh-CN" altLang="en-US" sz="2400" b="1"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49"/>
          <p:cNvSpPr txBox="1">
            <a:spLocks noChangeArrowheads="1"/>
          </p:cNvSpPr>
          <p:nvPr/>
        </p:nvSpPr>
        <p:spPr bwMode="auto">
          <a:xfrm>
            <a:off x="5282211" y="1505442"/>
            <a:ext cx="6057530" cy="4835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nSpc>
                <a:spcPct val="150000"/>
              </a:lnSpc>
              <a:defRPr/>
            </a:pPr>
            <a:r>
              <a:rPr lang="en-US" altLang="zh-CN" sz="1600" b="1" kern="0" dirty="0" smtClean="0">
                <a:solidFill>
                  <a:srgbClr val="000000">
                    <a:lumMod val="65000"/>
                    <a:lumOff val="35000"/>
                  </a:srgbClr>
                </a:solidFill>
                <a:latin typeface="+mj-ea"/>
                <a:ea typeface="+mj-ea"/>
              </a:rPr>
              <a:t>There are different ways of classifying Chinese vocal music, from form and function, to the era in which they were composed. Chinese vocal music in five categories: folk vocal music, royal vocal music, literary vocal music, religious and ceremonial vocal music, and modern and contemporary vocal music. The first four fall under the traditional vocal music category. It is noteworthy that these categories refer to the broad distinctions between the different genres, as in more than 3, 000 years of Chinese vocal music history, all five, especially the first four, have influenced and absorbed one another. There has been a cross-fertilization of features of at least two of these genres.</a:t>
            </a:r>
            <a:endParaRPr lang="zh-CN" altLang="en-US" sz="1600" b="1" dirty="0">
              <a:latin typeface="+mj-ea"/>
              <a:ea typeface="+mj-ea"/>
            </a:endParaRPr>
          </a:p>
        </p:txBody>
      </p:sp>
      <p:sp>
        <p:nvSpPr>
          <p:cNvPr id="13" name="文本框 49"/>
          <p:cNvSpPr txBox="1">
            <a:spLocks noChangeArrowheads="1"/>
          </p:cNvSpPr>
          <p:nvPr/>
        </p:nvSpPr>
        <p:spPr bwMode="auto">
          <a:xfrm>
            <a:off x="543140" y="761593"/>
            <a:ext cx="4039340" cy="558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nSpc>
                <a:spcPct val="150000"/>
              </a:lnSpc>
              <a:defRPr/>
            </a:pPr>
            <a:r>
              <a:rPr lang="zh-CN" altLang="en-US" sz="2000" b="1" kern="0" dirty="0" smtClean="0">
                <a:solidFill>
                  <a:srgbClr val="000000">
                    <a:lumMod val="65000"/>
                    <a:lumOff val="35000"/>
                  </a:srgbClr>
                </a:solidFill>
                <a:latin typeface="华文仿宋" pitchFamily="2" charset="-122"/>
                <a:ea typeface="华文仿宋" pitchFamily="2" charset="-122"/>
              </a:rPr>
              <a:t>从形式、功能、年代等不同角度来看，中国声乐有很多种分类方法。中国声乐可分为</a:t>
            </a:r>
            <a:r>
              <a:rPr lang="zh-CN" altLang="en-US" sz="2000" b="1" kern="0" dirty="0" smtClean="0">
                <a:solidFill>
                  <a:srgbClr val="FF0000"/>
                </a:solidFill>
                <a:latin typeface="华文仿宋" pitchFamily="2" charset="-122"/>
                <a:ea typeface="华文仿宋" pitchFamily="2" charset="-122"/>
              </a:rPr>
              <a:t>民间声乐</a:t>
            </a:r>
            <a:r>
              <a:rPr lang="zh-CN" altLang="en-US" sz="2000" b="1" kern="0" dirty="0" smtClean="0">
                <a:solidFill>
                  <a:srgbClr val="000000">
                    <a:lumMod val="65000"/>
                    <a:lumOff val="35000"/>
                  </a:srgbClr>
                </a:solidFill>
                <a:latin typeface="华文仿宋" pitchFamily="2" charset="-122"/>
                <a:ea typeface="华文仿宋" pitchFamily="2" charset="-122"/>
              </a:rPr>
              <a:t>、</a:t>
            </a:r>
            <a:r>
              <a:rPr lang="zh-CN" altLang="en-US" sz="2000" b="1" kern="0" dirty="0" smtClean="0">
                <a:solidFill>
                  <a:srgbClr val="FF0000"/>
                </a:solidFill>
                <a:latin typeface="华文仿宋" pitchFamily="2" charset="-122"/>
                <a:ea typeface="华文仿宋" pitchFamily="2" charset="-122"/>
              </a:rPr>
              <a:t>宫廷声乐</a:t>
            </a:r>
            <a:r>
              <a:rPr lang="zh-CN" altLang="en-US" sz="2000" b="1" kern="0" dirty="0" smtClean="0">
                <a:solidFill>
                  <a:srgbClr val="000000">
                    <a:lumMod val="65000"/>
                    <a:lumOff val="35000"/>
                  </a:srgbClr>
                </a:solidFill>
                <a:latin typeface="华文仿宋" pitchFamily="2" charset="-122"/>
                <a:ea typeface="华文仿宋" pitchFamily="2" charset="-122"/>
              </a:rPr>
              <a:t>、</a:t>
            </a:r>
            <a:r>
              <a:rPr lang="zh-CN" altLang="en-US" sz="2000" b="1" kern="0" dirty="0" smtClean="0">
                <a:solidFill>
                  <a:srgbClr val="FF0000"/>
                </a:solidFill>
                <a:latin typeface="华文仿宋" pitchFamily="2" charset="-122"/>
                <a:ea typeface="华文仿宋" pitchFamily="2" charset="-122"/>
              </a:rPr>
              <a:t>文人声乐</a:t>
            </a:r>
            <a:r>
              <a:rPr lang="zh-CN" altLang="en-US" sz="2000" b="1" kern="0" dirty="0" smtClean="0">
                <a:solidFill>
                  <a:srgbClr val="000000">
                    <a:lumMod val="65000"/>
                    <a:lumOff val="35000"/>
                  </a:srgbClr>
                </a:solidFill>
                <a:latin typeface="华文仿宋" pitchFamily="2" charset="-122"/>
                <a:ea typeface="华文仿宋" pitchFamily="2" charset="-122"/>
              </a:rPr>
              <a:t>、</a:t>
            </a:r>
            <a:r>
              <a:rPr lang="zh-CN" altLang="en-US" sz="2000" b="1" kern="0" dirty="0" smtClean="0">
                <a:solidFill>
                  <a:srgbClr val="FF0000"/>
                </a:solidFill>
                <a:latin typeface="华文仿宋" pitchFamily="2" charset="-122"/>
                <a:ea typeface="华文仿宋" pitchFamily="2" charset="-122"/>
              </a:rPr>
              <a:t>宗教及祭祀声乐</a:t>
            </a:r>
            <a:r>
              <a:rPr lang="zh-CN" altLang="en-US" sz="2000" b="1" kern="0" dirty="0" smtClean="0">
                <a:solidFill>
                  <a:srgbClr val="000000">
                    <a:lumMod val="65000"/>
                    <a:lumOff val="35000"/>
                  </a:srgbClr>
                </a:solidFill>
                <a:latin typeface="华文仿宋" pitchFamily="2" charset="-122"/>
                <a:ea typeface="华文仿宋" pitchFamily="2" charset="-122"/>
              </a:rPr>
              <a:t>、</a:t>
            </a:r>
            <a:r>
              <a:rPr lang="zh-CN" altLang="en-US" sz="2000" b="1" kern="0" dirty="0" smtClean="0">
                <a:solidFill>
                  <a:srgbClr val="FF0000"/>
                </a:solidFill>
                <a:latin typeface="华文仿宋" pitchFamily="2" charset="-122"/>
                <a:ea typeface="华文仿宋" pitchFamily="2" charset="-122"/>
              </a:rPr>
              <a:t>现当代声乐 五</a:t>
            </a:r>
            <a:r>
              <a:rPr lang="zh-CN" altLang="en-US" sz="2000" b="1" kern="0" dirty="0" smtClean="0">
                <a:solidFill>
                  <a:srgbClr val="000000">
                    <a:lumMod val="65000"/>
                    <a:lumOff val="35000"/>
                  </a:srgbClr>
                </a:solidFill>
                <a:latin typeface="华文仿宋" pitchFamily="2" charset="-122"/>
                <a:ea typeface="华文仿宋" pitchFamily="2" charset="-122"/>
              </a:rPr>
              <a:t> 大类，其中前四类属于传统声乐范畴。值得注意的是，这一分类只是为了描述各类别的大致特点，在中国声乐至少</a:t>
            </a:r>
            <a:r>
              <a:rPr lang="en-US" altLang="zh-CN" sz="2000" b="1" kern="0" dirty="0" smtClean="0">
                <a:solidFill>
                  <a:srgbClr val="000000">
                    <a:lumMod val="65000"/>
                    <a:lumOff val="35000"/>
                  </a:srgbClr>
                </a:solidFill>
                <a:latin typeface="华文仿宋" pitchFamily="2" charset="-122"/>
                <a:ea typeface="华文仿宋" pitchFamily="2" charset="-122"/>
              </a:rPr>
              <a:t>3000</a:t>
            </a:r>
            <a:r>
              <a:rPr lang="zh-CN" altLang="en-US" sz="2000" b="1" kern="0" dirty="0" smtClean="0">
                <a:solidFill>
                  <a:srgbClr val="000000">
                    <a:lumMod val="65000"/>
                    <a:lumOff val="35000"/>
                  </a:srgbClr>
                </a:solidFill>
                <a:latin typeface="华文仿宋" pitchFamily="2" charset="-122"/>
                <a:ea typeface="华文仿宋" pitchFamily="2" charset="-122"/>
              </a:rPr>
              <a:t>年的历史中，不同类别的声乐艺术（尤其是前四类）长期相互影响、相互吸收，一种音乐往往具备两个类别或多个类别的特征。</a:t>
            </a:r>
            <a:endParaRPr lang="zh-CN" altLang="en-US" sz="2000" b="1" dirty="0">
              <a:latin typeface="华文仿宋" pitchFamily="2" charset="-122"/>
              <a:ea typeface="华文仿宋" pitchFamily="2" charset="-122"/>
            </a:endParaRPr>
          </a:p>
        </p:txBody>
      </p:sp>
      <p:grpSp>
        <p:nvGrpSpPr>
          <p:cNvPr id="11" name="组合 10"/>
          <p:cNvGrpSpPr/>
          <p:nvPr/>
        </p:nvGrpSpPr>
        <p:grpSpPr>
          <a:xfrm>
            <a:off x="0" y="0"/>
            <a:ext cx="5021208" cy="1250556"/>
            <a:chOff x="3256089" y="123377"/>
            <a:chExt cx="5022371" cy="1250846"/>
          </a:xfrm>
        </p:grpSpPr>
        <p:pic>
          <p:nvPicPr>
            <p:cNvPr id="14" name="图片 1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图片 1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xmlns="" Requires="p14">
      <p:transition spd="slow" p14:dur="1500" advClick="0" advTm="5000">
        <p:random/>
      </p:transition>
    </mc:Choice>
    <mc:Fallback>
      <p:transition spd="slow" advClick="0" advTm="5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124" y="2329087"/>
            <a:ext cx="2844152" cy="4528913"/>
          </a:xfrm>
          <a:prstGeom prst="rect">
            <a:avLst/>
          </a:prstGeom>
        </p:spPr>
      </p:pic>
      <p:grpSp>
        <p:nvGrpSpPr>
          <p:cNvPr id="9" name="组合 8"/>
          <p:cNvGrpSpPr/>
          <p:nvPr/>
        </p:nvGrpSpPr>
        <p:grpSpPr>
          <a:xfrm>
            <a:off x="3092956" y="3257772"/>
            <a:ext cx="7054221" cy="1352583"/>
            <a:chOff x="2629351" y="1726772"/>
            <a:chExt cx="7054221" cy="1352583"/>
          </a:xfrm>
        </p:grpSpPr>
        <p:grpSp>
          <p:nvGrpSpPr>
            <p:cNvPr id="10" name="组合 5"/>
            <p:cNvGrpSpPr/>
            <p:nvPr/>
          </p:nvGrpSpPr>
          <p:grpSpPr bwMode="auto">
            <a:xfrm>
              <a:off x="3769625" y="2158547"/>
              <a:ext cx="5913947" cy="532759"/>
              <a:chOff x="1531999" y="2380989"/>
              <a:chExt cx="6027947" cy="709477"/>
            </a:xfrm>
          </p:grpSpPr>
          <p:grpSp>
            <p:nvGrpSpPr>
              <p:cNvPr id="12" name="组合 6"/>
              <p:cNvGrpSpPr/>
              <p:nvPr/>
            </p:nvGrpSpPr>
            <p:grpSpPr bwMode="auto">
              <a:xfrm>
                <a:off x="1531999" y="2380991"/>
                <a:ext cx="2394007" cy="709475"/>
                <a:chOff x="1531999" y="2380991"/>
                <a:chExt cx="2394007" cy="709475"/>
              </a:xfrm>
            </p:grpSpPr>
            <p:sp>
              <p:nvSpPr>
                <p:cNvPr id="14" name="文本框 8"/>
                <p:cNvSpPr txBox="1">
                  <a:spLocks noChangeArrowheads="1"/>
                </p:cNvSpPr>
                <p:nvPr/>
              </p:nvSpPr>
              <p:spPr bwMode="auto">
                <a:xfrm>
                  <a:off x="1531999" y="2380991"/>
                  <a:ext cx="1563863" cy="6148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latin typeface="隶书" panose="02010509060101010101" pitchFamily="49" charset="-122"/>
                      <a:ea typeface="隶书" panose="02010509060101010101" pitchFamily="49" charset="-122"/>
                    </a:rPr>
                    <a:t>文人声乐</a:t>
                  </a:r>
                  <a:endParaRPr lang="en-US" altLang="zh-CN" sz="2400" b="1" dirty="0">
                    <a:latin typeface="隶书" panose="02010509060101010101" pitchFamily="49" charset="-122"/>
                    <a:ea typeface="隶书" panose="02010509060101010101" pitchFamily="49" charset="-122"/>
                  </a:endParaRPr>
                </a:p>
              </p:txBody>
            </p:sp>
            <p:sp>
              <p:nvSpPr>
                <p:cNvPr id="15" name="文本框 9"/>
                <p:cNvSpPr txBox="1">
                  <a:spLocks noChangeArrowheads="1"/>
                </p:cNvSpPr>
                <p:nvPr/>
              </p:nvSpPr>
              <p:spPr bwMode="auto">
                <a:xfrm>
                  <a:off x="2773719" y="2393692"/>
                  <a:ext cx="1152287" cy="696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smtClean="0">
                      <a:solidFill>
                        <a:srgbClr val="C00000"/>
                      </a:solidFill>
                      <a:latin typeface="隶书" panose="02010509060101010101" pitchFamily="49" charset="-122"/>
                      <a:ea typeface="隶书" panose="02010509060101010101" pitchFamily="49" charset="-122"/>
                    </a:rPr>
                    <a:t>·</a:t>
                  </a:r>
                  <a:endParaRPr lang="zh-CN" altLang="en-US" sz="2800" b="1" dirty="0">
                    <a:solidFill>
                      <a:srgbClr val="C00000"/>
                    </a:solidFill>
                    <a:latin typeface="隶书" panose="02010509060101010101" pitchFamily="49" charset="-122"/>
                    <a:ea typeface="隶书" panose="02010509060101010101" pitchFamily="49" charset="-122"/>
                  </a:endParaRPr>
                </a:p>
              </p:txBody>
            </p:sp>
          </p:grpSp>
          <p:sp>
            <p:nvSpPr>
              <p:cNvPr id="13" name="文本框 7"/>
              <p:cNvSpPr txBox="1">
                <a:spLocks noChangeArrowheads="1"/>
              </p:cNvSpPr>
              <p:nvPr/>
            </p:nvSpPr>
            <p:spPr bwMode="auto">
              <a:xfrm>
                <a:off x="3238501" y="2380989"/>
                <a:ext cx="4321445" cy="61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latin typeface="隶书" panose="02010509060101010101" pitchFamily="49" charset="-122"/>
                    <a:ea typeface="隶书" panose="02010509060101010101" pitchFamily="49" charset="-122"/>
                  </a:rPr>
                  <a:t>包括琴歌、诗词吟诵等</a:t>
                </a:r>
                <a:endParaRPr lang="en-US" altLang="zh-CN" sz="2400" b="1" dirty="0">
                  <a:latin typeface="隶书" panose="02010509060101010101" pitchFamily="49" charset="-122"/>
                  <a:ea typeface="隶书" panose="02010509060101010101" pitchFamily="49" charset="-122"/>
                </a:endParaRPr>
              </a:p>
            </p:txBody>
          </p:sp>
        </p:grpSp>
        <p:pic>
          <p:nvPicPr>
            <p:cNvPr id="11" name="图片 1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0" name="文本框 7"/>
          <p:cNvSpPr txBox="1">
            <a:spLocks noChangeArrowheads="1"/>
          </p:cNvSpPr>
          <p:nvPr/>
        </p:nvSpPr>
        <p:spPr bwMode="auto">
          <a:xfrm>
            <a:off x="4341198" y="1884219"/>
            <a:ext cx="715540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dirty="0" smtClean="0"/>
              <a:t>Folk vocal music covers folk songs as well as singing in folk dances, traditional operas and narrative singing.</a:t>
            </a:r>
            <a:endParaRPr lang="zh-CN" altLang="zh-CN" sz="2400" dirty="0"/>
          </a:p>
        </p:txBody>
      </p:sp>
      <p:sp>
        <p:nvSpPr>
          <p:cNvPr id="27" name="文本框 7"/>
          <p:cNvSpPr txBox="1">
            <a:spLocks noChangeArrowheads="1"/>
          </p:cNvSpPr>
          <p:nvPr/>
        </p:nvSpPr>
        <p:spPr bwMode="auto">
          <a:xfrm>
            <a:off x="4167303" y="4371583"/>
            <a:ext cx="69830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dirty="0" smtClean="0"/>
              <a:t>Literary vocal music includes songs accompanied by the </a:t>
            </a:r>
            <a:r>
              <a:rPr lang="en-US" altLang="zh-CN" sz="2000" dirty="0" err="1" smtClean="0"/>
              <a:t>guqin</a:t>
            </a:r>
            <a:r>
              <a:rPr lang="en-US" altLang="zh-CN" sz="2000" dirty="0" smtClean="0"/>
              <a:t> music and poetry recitations, etc.</a:t>
            </a:r>
            <a:endParaRPr lang="zh-CN" altLang="zh-CN" sz="2000" dirty="0"/>
          </a:p>
        </p:txBody>
      </p:sp>
      <p:grpSp>
        <p:nvGrpSpPr>
          <p:cNvPr id="30" name="组合 29"/>
          <p:cNvGrpSpPr/>
          <p:nvPr/>
        </p:nvGrpSpPr>
        <p:grpSpPr>
          <a:xfrm>
            <a:off x="3190610" y="420070"/>
            <a:ext cx="7400449" cy="1352583"/>
            <a:chOff x="2629351" y="1726772"/>
            <a:chExt cx="7400449" cy="1352583"/>
          </a:xfrm>
        </p:grpSpPr>
        <p:grpSp>
          <p:nvGrpSpPr>
            <p:cNvPr id="31" name="组合 5"/>
            <p:cNvGrpSpPr/>
            <p:nvPr/>
          </p:nvGrpSpPr>
          <p:grpSpPr bwMode="auto">
            <a:xfrm>
              <a:off x="3769625" y="2158546"/>
              <a:ext cx="6260175" cy="830997"/>
              <a:chOff x="1531999" y="2380991"/>
              <a:chExt cx="6380849" cy="1106643"/>
            </a:xfrm>
          </p:grpSpPr>
          <p:grpSp>
            <p:nvGrpSpPr>
              <p:cNvPr id="33" name="组合 6"/>
              <p:cNvGrpSpPr/>
              <p:nvPr/>
            </p:nvGrpSpPr>
            <p:grpSpPr bwMode="auto">
              <a:xfrm>
                <a:off x="1531999" y="2380991"/>
                <a:ext cx="2394007" cy="709475"/>
                <a:chOff x="1531999" y="2380991"/>
                <a:chExt cx="2394007" cy="709475"/>
              </a:xfrm>
            </p:grpSpPr>
            <p:sp>
              <p:nvSpPr>
                <p:cNvPr id="35" name="文本框 8"/>
                <p:cNvSpPr txBox="1">
                  <a:spLocks noChangeArrowheads="1"/>
                </p:cNvSpPr>
                <p:nvPr/>
              </p:nvSpPr>
              <p:spPr bwMode="auto">
                <a:xfrm>
                  <a:off x="1531999" y="2380991"/>
                  <a:ext cx="1563863" cy="6148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latin typeface="隶书" panose="02010509060101010101" pitchFamily="49" charset="-122"/>
                      <a:ea typeface="隶书" panose="02010509060101010101" pitchFamily="49" charset="-122"/>
                    </a:rPr>
                    <a:t>民间声乐</a:t>
                  </a:r>
                  <a:endParaRPr lang="en-US" altLang="zh-CN" sz="2400" b="1" dirty="0">
                    <a:latin typeface="隶书" panose="02010509060101010101" pitchFamily="49" charset="-122"/>
                    <a:ea typeface="隶书" panose="02010509060101010101" pitchFamily="49" charset="-122"/>
                  </a:endParaRPr>
                </a:p>
              </p:txBody>
            </p:sp>
            <p:sp>
              <p:nvSpPr>
                <p:cNvPr id="36"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a:solidFill>
                        <a:srgbClr val="C00000"/>
                      </a:solidFill>
                      <a:latin typeface="隶书" panose="02010509060101010101" pitchFamily="49" charset="-122"/>
                      <a:ea typeface="隶书" panose="02010509060101010101" pitchFamily="49" charset="-122"/>
                    </a:rPr>
                    <a:t>·</a:t>
                  </a:r>
                  <a:endParaRPr lang="zh-CN" altLang="en-US" sz="2800" b="1">
                    <a:solidFill>
                      <a:srgbClr val="C00000"/>
                    </a:solidFill>
                    <a:latin typeface="隶书" panose="02010509060101010101" pitchFamily="49" charset="-122"/>
                    <a:ea typeface="隶书" panose="02010509060101010101" pitchFamily="49" charset="-122"/>
                  </a:endParaRPr>
                </a:p>
              </p:txBody>
            </p:sp>
          </p:grpSp>
          <p:sp>
            <p:nvSpPr>
              <p:cNvPr id="34" name="文本框 7"/>
              <p:cNvSpPr txBox="1">
                <a:spLocks noChangeArrowheads="1"/>
              </p:cNvSpPr>
              <p:nvPr/>
            </p:nvSpPr>
            <p:spPr bwMode="auto">
              <a:xfrm>
                <a:off x="3238500" y="2380991"/>
                <a:ext cx="4674348" cy="1106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latin typeface="隶书" panose="02010509060101010101" pitchFamily="49" charset="-122"/>
                    <a:ea typeface="隶书" panose="02010509060101010101" pitchFamily="49" charset="-122"/>
                  </a:rPr>
                  <a:t>包括民间歌曲及民间歌舞、戏曲、曲艺的歌唱部分</a:t>
                </a:r>
                <a:endParaRPr lang="en-US" altLang="zh-CN" sz="2400" b="1" dirty="0">
                  <a:latin typeface="隶书" panose="02010509060101010101" pitchFamily="49" charset="-122"/>
                  <a:ea typeface="隶书" panose="02010509060101010101" pitchFamily="49" charset="-122"/>
                </a:endParaRPr>
              </a:p>
            </p:txBody>
          </p:sp>
        </p:grpSp>
        <p:pic>
          <p:nvPicPr>
            <p:cNvPr id="32" name="图片 1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124" y="2329087"/>
            <a:ext cx="2844152" cy="4528913"/>
          </a:xfrm>
          <a:prstGeom prst="rect">
            <a:avLst/>
          </a:prstGeom>
        </p:spPr>
      </p:pic>
      <p:grpSp>
        <p:nvGrpSpPr>
          <p:cNvPr id="6" name="组合 15"/>
          <p:cNvGrpSpPr/>
          <p:nvPr/>
        </p:nvGrpSpPr>
        <p:grpSpPr>
          <a:xfrm>
            <a:off x="2293941" y="298347"/>
            <a:ext cx="8465770" cy="1352583"/>
            <a:chOff x="2629351" y="1726772"/>
            <a:chExt cx="8465770" cy="1352583"/>
          </a:xfrm>
        </p:grpSpPr>
        <p:grpSp>
          <p:nvGrpSpPr>
            <p:cNvPr id="7" name="组合 5"/>
            <p:cNvGrpSpPr/>
            <p:nvPr/>
          </p:nvGrpSpPr>
          <p:grpSpPr bwMode="auto">
            <a:xfrm>
              <a:off x="3769625" y="2158546"/>
              <a:ext cx="7325496" cy="830997"/>
              <a:chOff x="1531999" y="2380991"/>
              <a:chExt cx="7466706" cy="1106643"/>
            </a:xfrm>
          </p:grpSpPr>
          <p:grpSp>
            <p:nvGrpSpPr>
              <p:cNvPr id="8" name="组合 6"/>
              <p:cNvGrpSpPr/>
              <p:nvPr/>
            </p:nvGrpSpPr>
            <p:grpSpPr bwMode="auto">
              <a:xfrm>
                <a:off x="1531999" y="2380991"/>
                <a:ext cx="2394007" cy="709475"/>
                <a:chOff x="1531999" y="2380991"/>
                <a:chExt cx="2394007" cy="709475"/>
              </a:xfrm>
            </p:grpSpPr>
            <p:sp>
              <p:nvSpPr>
                <p:cNvPr id="21" name="文本框 8"/>
                <p:cNvSpPr txBox="1">
                  <a:spLocks noChangeArrowheads="1"/>
                </p:cNvSpPr>
                <p:nvPr/>
              </p:nvSpPr>
              <p:spPr bwMode="auto">
                <a:xfrm>
                  <a:off x="1531999" y="2380991"/>
                  <a:ext cx="1563863" cy="6148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latin typeface="隶书" panose="02010509060101010101" pitchFamily="49" charset="-122"/>
                      <a:ea typeface="隶书" panose="02010509060101010101" pitchFamily="49" charset="-122"/>
                    </a:rPr>
                    <a:t>宫廷声乐</a:t>
                  </a:r>
                  <a:endParaRPr lang="en-US" altLang="zh-CN" sz="2400" b="1" dirty="0">
                    <a:latin typeface="隶书" panose="02010509060101010101" pitchFamily="49" charset="-122"/>
                    <a:ea typeface="隶书" panose="02010509060101010101" pitchFamily="49" charset="-122"/>
                  </a:endParaRPr>
                </a:p>
              </p:txBody>
            </p:sp>
            <p:sp>
              <p:nvSpPr>
                <p:cNvPr id="22"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a:solidFill>
                        <a:srgbClr val="C00000"/>
                      </a:solidFill>
                      <a:latin typeface="隶书" panose="02010509060101010101" pitchFamily="49" charset="-122"/>
                      <a:ea typeface="隶书" panose="02010509060101010101" pitchFamily="49" charset="-122"/>
                    </a:rPr>
                    <a:t>·</a:t>
                  </a:r>
                  <a:endParaRPr lang="zh-CN" altLang="en-US" sz="2800" b="1">
                    <a:solidFill>
                      <a:srgbClr val="C00000"/>
                    </a:solidFill>
                    <a:latin typeface="隶书" panose="02010509060101010101" pitchFamily="49" charset="-122"/>
                    <a:ea typeface="隶书" panose="02010509060101010101" pitchFamily="49" charset="-122"/>
                  </a:endParaRPr>
                </a:p>
              </p:txBody>
            </p:sp>
          </p:grpSp>
          <p:sp>
            <p:nvSpPr>
              <p:cNvPr id="20" name="文本框 7"/>
              <p:cNvSpPr txBox="1">
                <a:spLocks noChangeArrowheads="1"/>
              </p:cNvSpPr>
              <p:nvPr/>
            </p:nvSpPr>
            <p:spPr bwMode="auto">
              <a:xfrm>
                <a:off x="3238500" y="2380991"/>
                <a:ext cx="5760205" cy="1106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latin typeface="隶书" panose="02010509060101010101" pitchFamily="49" charset="-122"/>
                    <a:ea typeface="隶书" panose="02010509060101010101" pitchFamily="49" charset="-122"/>
                  </a:rPr>
                  <a:t>包括朝会、宫廷宴会、宗庙祭祀所用音乐中的歌唱部分</a:t>
                </a:r>
                <a:endParaRPr lang="en-US" altLang="zh-CN" sz="2400" b="1" dirty="0">
                  <a:latin typeface="隶书" panose="02010509060101010101" pitchFamily="49" charset="-122"/>
                  <a:ea typeface="隶书" panose="02010509060101010101" pitchFamily="49" charset="-122"/>
                </a:endParaRPr>
              </a:p>
            </p:txBody>
          </p:sp>
        </p:grpSp>
        <p:pic>
          <p:nvPicPr>
            <p:cNvPr id="18" name="图片 1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7" name="文本框 7"/>
          <p:cNvSpPr txBox="1">
            <a:spLocks noChangeArrowheads="1"/>
          </p:cNvSpPr>
          <p:nvPr/>
        </p:nvSpPr>
        <p:spPr bwMode="auto">
          <a:xfrm>
            <a:off x="4341181" y="1712388"/>
            <a:ext cx="669376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dirty="0" smtClean="0"/>
              <a:t>Royal vocal music includes singing performances at court meetings, feasts and sacrificial ceremonies in ancestral temples.</a:t>
            </a:r>
            <a:endParaRPr lang="zh-CN" altLang="zh-CN" sz="2000" dirty="0"/>
          </a:p>
        </p:txBody>
      </p:sp>
      <p:sp>
        <p:nvSpPr>
          <p:cNvPr id="41" name="文本框 7"/>
          <p:cNvSpPr txBox="1">
            <a:spLocks noChangeArrowheads="1"/>
          </p:cNvSpPr>
          <p:nvPr/>
        </p:nvSpPr>
        <p:spPr bwMode="auto">
          <a:xfrm>
            <a:off x="3174609" y="4315071"/>
            <a:ext cx="8277585"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dirty="0" smtClean="0"/>
              <a:t>Religious and ceremonial vocal music includes those of Buddhism, Taoism, and other Chinese religions, and singing performances at folk sacrificial ceremonies and those of Christian music infused with traditional Chinese music after Christian music’s introduction into China after the mid-19</a:t>
            </a:r>
            <a:r>
              <a:rPr lang="en-US" altLang="zh-CN" sz="2400" baseline="30000" dirty="0" smtClean="0"/>
              <a:t>th</a:t>
            </a:r>
            <a:r>
              <a:rPr lang="en-US" altLang="zh-CN" sz="2400" dirty="0" smtClean="0"/>
              <a:t> century.</a:t>
            </a:r>
            <a:endParaRPr lang="zh-CN" altLang="zh-CN" sz="2400" dirty="0"/>
          </a:p>
        </p:txBody>
      </p:sp>
      <p:grpSp>
        <p:nvGrpSpPr>
          <p:cNvPr id="38" name="组合 22"/>
          <p:cNvGrpSpPr/>
          <p:nvPr/>
        </p:nvGrpSpPr>
        <p:grpSpPr>
          <a:xfrm>
            <a:off x="2072022" y="2514609"/>
            <a:ext cx="8865265" cy="1755214"/>
            <a:chOff x="2629351" y="1726772"/>
            <a:chExt cx="8146173" cy="1755214"/>
          </a:xfrm>
        </p:grpSpPr>
        <p:grpSp>
          <p:nvGrpSpPr>
            <p:cNvPr id="40" name="组合 5"/>
            <p:cNvGrpSpPr/>
            <p:nvPr/>
          </p:nvGrpSpPr>
          <p:grpSpPr bwMode="auto">
            <a:xfrm>
              <a:off x="3769625" y="2069764"/>
              <a:ext cx="7005899" cy="1412222"/>
              <a:chOff x="1531999" y="2262760"/>
              <a:chExt cx="7140948" cy="1880663"/>
            </a:xfrm>
          </p:grpSpPr>
          <p:grpSp>
            <p:nvGrpSpPr>
              <p:cNvPr id="45" name="组合 6"/>
              <p:cNvGrpSpPr/>
              <p:nvPr/>
            </p:nvGrpSpPr>
            <p:grpSpPr bwMode="auto">
              <a:xfrm>
                <a:off x="1531999" y="2262760"/>
                <a:ext cx="2394007" cy="1106642"/>
                <a:chOff x="1531999" y="2262760"/>
                <a:chExt cx="2394007" cy="1106642"/>
              </a:xfrm>
            </p:grpSpPr>
            <p:sp>
              <p:nvSpPr>
                <p:cNvPr id="47" name="文本框 8"/>
                <p:cNvSpPr txBox="1">
                  <a:spLocks noChangeArrowheads="1"/>
                </p:cNvSpPr>
                <p:nvPr/>
              </p:nvSpPr>
              <p:spPr bwMode="auto">
                <a:xfrm>
                  <a:off x="1531999" y="2262760"/>
                  <a:ext cx="1563863" cy="11066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latin typeface="隶书" panose="02010509060101010101" pitchFamily="49" charset="-122"/>
                      <a:ea typeface="隶书" panose="02010509060101010101" pitchFamily="49" charset="-122"/>
                    </a:rPr>
                    <a:t> 宗教及</a:t>
                  </a:r>
                  <a:endParaRPr lang="en-US" altLang="zh-CN" sz="2400" b="1" dirty="0" smtClean="0">
                    <a:latin typeface="隶书" panose="02010509060101010101" pitchFamily="49" charset="-122"/>
                    <a:ea typeface="隶书" panose="02010509060101010101" pitchFamily="49" charset="-122"/>
                  </a:endParaRPr>
                </a:p>
                <a:p>
                  <a:pPr eaLnBrk="1" hangingPunct="1"/>
                  <a:r>
                    <a:rPr lang="zh-CN" altLang="en-US" sz="2400" b="1" dirty="0" smtClean="0">
                      <a:latin typeface="隶书" panose="02010509060101010101" pitchFamily="49" charset="-122"/>
                      <a:ea typeface="隶书" panose="02010509060101010101" pitchFamily="49" charset="-122"/>
                    </a:rPr>
                    <a:t>祭祀音乐</a:t>
                  </a:r>
                  <a:endParaRPr lang="en-US" altLang="zh-CN" sz="2400" b="1" dirty="0">
                    <a:latin typeface="隶书" panose="02010509060101010101" pitchFamily="49" charset="-122"/>
                    <a:ea typeface="隶书" panose="02010509060101010101" pitchFamily="49" charset="-122"/>
                  </a:endParaRPr>
                </a:p>
              </p:txBody>
            </p:sp>
            <p:sp>
              <p:nvSpPr>
                <p:cNvPr id="48"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a:solidFill>
                        <a:srgbClr val="C00000"/>
                      </a:solidFill>
                      <a:latin typeface="隶书" panose="02010509060101010101" pitchFamily="49" charset="-122"/>
                      <a:ea typeface="隶书" panose="02010509060101010101" pitchFamily="49" charset="-122"/>
                    </a:rPr>
                    <a:t>·</a:t>
                  </a:r>
                  <a:endParaRPr lang="zh-CN" altLang="en-US" sz="2800" b="1">
                    <a:solidFill>
                      <a:srgbClr val="C00000"/>
                    </a:solidFill>
                    <a:latin typeface="隶书" panose="02010509060101010101" pitchFamily="49" charset="-122"/>
                    <a:ea typeface="隶书" panose="02010509060101010101" pitchFamily="49" charset="-122"/>
                  </a:endParaRPr>
                </a:p>
              </p:txBody>
            </p:sp>
          </p:grpSp>
          <p:sp>
            <p:nvSpPr>
              <p:cNvPr id="46" name="文本框 7"/>
              <p:cNvSpPr txBox="1">
                <a:spLocks noChangeArrowheads="1"/>
              </p:cNvSpPr>
              <p:nvPr/>
            </p:nvSpPr>
            <p:spPr bwMode="auto">
              <a:xfrm>
                <a:off x="3238500" y="2380993"/>
                <a:ext cx="5434447" cy="1762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latin typeface="隶书" panose="02010509060101010101" pitchFamily="49" charset="-122"/>
                    <a:ea typeface="隶书" panose="02010509060101010101" pitchFamily="49" charset="-122"/>
                  </a:rPr>
                  <a:t>包括佛教、道教及其他民间宗教音乐，以及民间祭祀音乐的歌唱部分，还有</a:t>
                </a:r>
                <a:r>
                  <a:rPr lang="en-US" altLang="zh-CN" sz="2000" b="1" dirty="0" smtClean="0">
                    <a:latin typeface="隶书" panose="02010509060101010101" pitchFamily="49" charset="-122"/>
                    <a:ea typeface="隶书" panose="02010509060101010101" pitchFamily="49" charset="-122"/>
                  </a:rPr>
                  <a:t>19</a:t>
                </a:r>
                <a:r>
                  <a:rPr lang="zh-CN" altLang="en-US" sz="2000" b="1" dirty="0" smtClean="0">
                    <a:latin typeface="隶书" panose="02010509060101010101" pitchFamily="49" charset="-122"/>
                    <a:ea typeface="隶书" panose="02010509060101010101" pitchFamily="49" charset="-122"/>
                  </a:rPr>
                  <a:t>世纪中叶以后传入中国并与中国传统音乐结合的基督教音乐的歌唱部分。</a:t>
                </a:r>
                <a:endParaRPr lang="en-US" altLang="zh-CN" sz="2000" b="1" dirty="0">
                  <a:latin typeface="隶书" panose="02010509060101010101" pitchFamily="49" charset="-122"/>
                  <a:ea typeface="隶书" panose="02010509060101010101" pitchFamily="49" charset="-122"/>
                </a:endParaRPr>
              </a:p>
            </p:txBody>
          </p:sp>
        </p:grpSp>
        <p:pic>
          <p:nvPicPr>
            <p:cNvPr id="44" name="图片 1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down)">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124" y="2329087"/>
            <a:ext cx="2844152" cy="4528913"/>
          </a:xfrm>
          <a:prstGeom prst="rect">
            <a:avLst/>
          </a:prstGeom>
        </p:spPr>
      </p:pic>
      <p:sp>
        <p:nvSpPr>
          <p:cNvPr id="27" name="文本框 7"/>
          <p:cNvSpPr txBox="1">
            <a:spLocks noChangeArrowheads="1"/>
          </p:cNvSpPr>
          <p:nvPr/>
        </p:nvSpPr>
        <p:spPr bwMode="auto">
          <a:xfrm>
            <a:off x="3146388" y="2395957"/>
            <a:ext cx="686764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dirty="0" smtClean="0"/>
              <a:t>Modern and contemporary vocal music includes art songs and Chinese national operas, etc, since the 20</a:t>
            </a:r>
            <a:r>
              <a:rPr lang="en-US" altLang="zh-CN" sz="2000" baseline="30000" dirty="0" smtClean="0"/>
              <a:t>th</a:t>
            </a:r>
            <a:r>
              <a:rPr lang="en-US" altLang="zh-CN" sz="2000" dirty="0" smtClean="0"/>
              <a:t> century.</a:t>
            </a:r>
            <a:endParaRPr lang="zh-CN" altLang="zh-CN" sz="2000" dirty="0"/>
          </a:p>
        </p:txBody>
      </p:sp>
      <p:grpSp>
        <p:nvGrpSpPr>
          <p:cNvPr id="23" name="组合 36"/>
          <p:cNvGrpSpPr/>
          <p:nvPr/>
        </p:nvGrpSpPr>
        <p:grpSpPr>
          <a:xfrm>
            <a:off x="1327773" y="1237748"/>
            <a:ext cx="8561950" cy="1352583"/>
            <a:chOff x="2629351" y="1726772"/>
            <a:chExt cx="8561950" cy="1352583"/>
          </a:xfrm>
        </p:grpSpPr>
        <p:grpSp>
          <p:nvGrpSpPr>
            <p:cNvPr id="24" name="组合 5"/>
            <p:cNvGrpSpPr/>
            <p:nvPr/>
          </p:nvGrpSpPr>
          <p:grpSpPr bwMode="auto">
            <a:xfrm>
              <a:off x="3627528" y="2158547"/>
              <a:ext cx="7563773" cy="532757"/>
              <a:chOff x="1387163" y="2380991"/>
              <a:chExt cx="7709576" cy="709475"/>
            </a:xfrm>
          </p:grpSpPr>
          <p:grpSp>
            <p:nvGrpSpPr>
              <p:cNvPr id="26" name="组合 6"/>
              <p:cNvGrpSpPr/>
              <p:nvPr/>
            </p:nvGrpSpPr>
            <p:grpSpPr bwMode="auto">
              <a:xfrm>
                <a:off x="1387163" y="2380991"/>
                <a:ext cx="2629335" cy="709475"/>
                <a:chOff x="1387163" y="2380991"/>
                <a:chExt cx="2629335" cy="709475"/>
              </a:xfrm>
            </p:grpSpPr>
            <p:sp>
              <p:nvSpPr>
                <p:cNvPr id="42" name="文本框 8"/>
                <p:cNvSpPr txBox="1">
                  <a:spLocks noChangeArrowheads="1"/>
                </p:cNvSpPr>
                <p:nvPr/>
              </p:nvSpPr>
              <p:spPr bwMode="auto">
                <a:xfrm>
                  <a:off x="1387163" y="2380991"/>
                  <a:ext cx="1800711" cy="6148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latin typeface="隶书" panose="02010509060101010101" pitchFamily="49" charset="-122"/>
                      <a:ea typeface="隶书" panose="02010509060101010101" pitchFamily="49" charset="-122"/>
                    </a:rPr>
                    <a:t>现当代声乐</a:t>
                  </a:r>
                  <a:endParaRPr lang="en-US" altLang="zh-CN" sz="2400" b="1" dirty="0">
                    <a:latin typeface="隶书" panose="02010509060101010101" pitchFamily="49" charset="-122"/>
                    <a:ea typeface="隶书" panose="02010509060101010101" pitchFamily="49" charset="-122"/>
                  </a:endParaRPr>
                </a:p>
              </p:txBody>
            </p:sp>
            <p:sp>
              <p:nvSpPr>
                <p:cNvPr id="43" name="文本框 9"/>
                <p:cNvSpPr txBox="1">
                  <a:spLocks noChangeArrowheads="1"/>
                </p:cNvSpPr>
                <p:nvPr/>
              </p:nvSpPr>
              <p:spPr bwMode="auto">
                <a:xfrm>
                  <a:off x="2864211" y="2393691"/>
                  <a:ext cx="1152287" cy="69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rgbClr val="C00000"/>
                      </a:solidFill>
                      <a:latin typeface="隶书" panose="02010509060101010101" pitchFamily="49" charset="-122"/>
                      <a:ea typeface="隶书" panose="02010509060101010101" pitchFamily="49" charset="-122"/>
                    </a:rPr>
                    <a:t>·</a:t>
                  </a:r>
                  <a:endParaRPr lang="zh-CN" altLang="en-US" sz="2800" b="1" dirty="0">
                    <a:solidFill>
                      <a:srgbClr val="C00000"/>
                    </a:solidFill>
                    <a:latin typeface="隶书" panose="02010509060101010101" pitchFamily="49" charset="-122"/>
                    <a:ea typeface="隶书" panose="02010509060101010101" pitchFamily="49" charset="-122"/>
                  </a:endParaRPr>
                </a:p>
              </p:txBody>
            </p:sp>
          </p:grpSp>
          <p:sp>
            <p:nvSpPr>
              <p:cNvPr id="41" name="文本框 7"/>
              <p:cNvSpPr txBox="1">
                <a:spLocks noChangeArrowheads="1"/>
              </p:cNvSpPr>
              <p:nvPr/>
            </p:nvSpPr>
            <p:spPr bwMode="auto">
              <a:xfrm>
                <a:off x="3247549" y="2392814"/>
                <a:ext cx="5849190" cy="61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latin typeface="隶书" panose="02010509060101010101" pitchFamily="49" charset="-122"/>
                    <a:ea typeface="隶书" panose="02010509060101010101" pitchFamily="49" charset="-122"/>
                  </a:rPr>
                  <a:t>包括</a:t>
                </a:r>
                <a:r>
                  <a:rPr lang="en-US" altLang="zh-CN" sz="2400" b="1" dirty="0" smtClean="0">
                    <a:latin typeface="隶书" panose="02010509060101010101" pitchFamily="49" charset="-122"/>
                    <a:ea typeface="隶书" panose="02010509060101010101" pitchFamily="49" charset="-122"/>
                  </a:rPr>
                  <a:t>20</a:t>
                </a:r>
                <a:r>
                  <a:rPr lang="zh-CN" altLang="en-US" sz="2400" b="1" dirty="0" smtClean="0">
                    <a:latin typeface="隶书" panose="02010509060101010101" pitchFamily="49" charset="-122"/>
                    <a:ea typeface="隶书" panose="02010509060101010101" pitchFamily="49" charset="-122"/>
                  </a:rPr>
                  <a:t>世纪以来的艺术歌曲、民族歌剧等</a:t>
                </a:r>
                <a:endParaRPr lang="en-US" altLang="zh-CN" sz="2400" b="1" dirty="0">
                  <a:latin typeface="隶书" panose="02010509060101010101" pitchFamily="49" charset="-122"/>
                  <a:ea typeface="隶书" panose="02010509060101010101" pitchFamily="49" charset="-122"/>
                </a:endParaRPr>
              </a:p>
            </p:txBody>
          </p:sp>
        </p:grpSp>
        <p:pic>
          <p:nvPicPr>
            <p:cNvPr id="39" name="图片 1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smtClean="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谢  谢</a:t>
            </a:r>
            <a:endPar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endParaRPr>
          </a:p>
        </p:txBody>
      </p:sp>
      <p:sp>
        <p:nvSpPr>
          <p:cNvPr id="9" name="矩形 8"/>
          <p:cNvSpPr/>
          <p:nvPr/>
        </p:nvSpPr>
        <p:spPr>
          <a:xfrm>
            <a:off x="4695643" y="3153578"/>
            <a:ext cx="2723762" cy="769411"/>
          </a:xfrm>
          <a:prstGeom prst="rect">
            <a:avLst/>
          </a:prstGeom>
          <a:noFill/>
          <a:ln w="9525">
            <a:noFill/>
            <a:miter/>
          </a:ln>
        </p:spPr>
        <p:txBody>
          <a:bodyPr vert="horz" wrap="none" lIns="91410" tIns="45705" rIns="91410" bIns="45705">
            <a:spAutoFit/>
          </a:bodyPr>
          <a:lstStyle/>
          <a:p>
            <a:pPr lvl="0" eaLnBrk="1" hangingPunct="1">
              <a:buNone/>
            </a:pPr>
            <a:r>
              <a:rPr lang="en-US" altLang="zh-CN" sz="4400" dirty="0" smtClean="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Thank you</a:t>
            </a:r>
            <a:endParaRPr lang="zh-CN" altLang="en-US" sz="44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606</Words>
  <Application>Microsoft Office PowerPoint</Application>
  <PresentationFormat>自定义</PresentationFormat>
  <Paragraphs>28</Paragraphs>
  <Slides>6</Slides>
  <Notes>1</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幻灯片 1</vt:lpstr>
      <vt:lpstr>幻灯片 2</vt:lpstr>
      <vt:lpstr>幻灯片 3</vt:lpstr>
      <vt:lpstr>幻灯片 4</vt:lpstr>
      <vt:lpstr>幻灯片 5</vt:lpstr>
      <vt:lpstr>幻灯片 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CJ</dc:creator>
  <cp:lastModifiedBy>User</cp:lastModifiedBy>
  <cp:revision>26</cp:revision>
  <dcterms:created xsi:type="dcterms:W3CDTF">2017-06-26T14:29:00Z</dcterms:created>
  <dcterms:modified xsi:type="dcterms:W3CDTF">2018-10-26T04:55:35Z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