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2FEE9-3CB0-47E1-A4C3-342B32D03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F7836-67C8-4A66-B010-5E152426D1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05868" y="272955"/>
            <a:ext cx="3580263" cy="739468"/>
          </a:xfrm>
        </p:spPr>
        <p:txBody>
          <a:bodyPr>
            <a:normAutofit fontScale="90000"/>
          </a:bodyPr>
          <a:lstStyle/>
          <a:p>
            <a:r>
              <a:rPr lang="zh-CN" altLang="en-US" sz="4800" dirty="0"/>
              <a:t>实验五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7514" y="1481523"/>
            <a:ext cx="10396975" cy="322897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实现对于二叉搜索树的如下操作：</a:t>
            </a:r>
            <a:endParaRPr lang="en-US" altLang="zh-CN" sz="2000" dirty="0">
              <a:latin typeface="+mj-ea"/>
              <a:ea typeface="+mj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+mj-ea"/>
                <a:ea typeface="+mj-ea"/>
              </a:rPr>
              <a:t>给定序列，使用逐点插入法构建二叉搜索树；</a:t>
            </a:r>
            <a:endParaRPr lang="zh-CN" altLang="en-US" sz="2000" dirty="0">
              <a:latin typeface="+mj-ea"/>
              <a:ea typeface="+mj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+mj-ea"/>
                <a:ea typeface="+mj-ea"/>
              </a:rPr>
              <a:t>使用</a:t>
            </a:r>
            <a:r>
              <a:rPr lang="zh-CN" altLang="en-US" sz="2000" b="1" i="1" u="sng" dirty="0">
                <a:latin typeface="+mj-ea"/>
                <a:ea typeface="+mj-ea"/>
              </a:rPr>
              <a:t>非递归</a:t>
            </a:r>
            <a:r>
              <a:rPr lang="zh-CN" altLang="en-US" sz="2000" dirty="0">
                <a:latin typeface="+mj-ea"/>
                <a:ea typeface="+mj-ea"/>
              </a:rPr>
              <a:t>的方法按照升序序列输出上述二叉搜索树的关键字；</a:t>
            </a:r>
            <a:endParaRPr lang="en-US" altLang="zh-CN" sz="2000" dirty="0">
              <a:latin typeface="+mj-ea"/>
              <a:ea typeface="+mj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+mj-ea"/>
                <a:ea typeface="+mj-ea"/>
              </a:rPr>
              <a:t>判断上述二叉搜索树是否为</a:t>
            </a:r>
            <a:r>
              <a:rPr lang="en-US" altLang="zh-CN" sz="2000" dirty="0">
                <a:latin typeface="+mj-ea"/>
                <a:ea typeface="+mj-ea"/>
              </a:rPr>
              <a:t>AVL</a:t>
            </a:r>
            <a:r>
              <a:rPr lang="zh-CN" altLang="en-US" sz="2000" dirty="0">
                <a:latin typeface="+mj-ea"/>
                <a:ea typeface="+mj-ea"/>
              </a:rPr>
              <a:t>搜索树，若不是，则将其转化为</a:t>
            </a:r>
            <a:r>
              <a:rPr lang="en-US" altLang="zh-CN" sz="2000" dirty="0">
                <a:latin typeface="+mj-ea"/>
                <a:ea typeface="+mj-ea"/>
              </a:rPr>
              <a:t>AVL</a:t>
            </a:r>
            <a:r>
              <a:rPr lang="zh-CN" altLang="en-US" sz="2000" dirty="0">
                <a:latin typeface="+mj-ea"/>
                <a:ea typeface="+mj-ea"/>
              </a:rPr>
              <a:t>搜索树。</a:t>
            </a:r>
            <a:endParaRPr lang="en-US" altLang="zh-CN" sz="2000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备注：输出树时将结点的左右孩子结点在括号内输出，若为空则输出</a:t>
            </a:r>
            <a:r>
              <a:rPr lang="en-US" altLang="zh-CN" sz="2000" dirty="0">
                <a:latin typeface="+mj-ea"/>
                <a:ea typeface="+mj-ea"/>
              </a:rPr>
              <a:t>#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1193903" y="4519286"/>
            <a:ext cx="4746544" cy="2199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例子：</a:t>
            </a:r>
            <a:endParaRPr lang="en-US" altLang="zh-CN" sz="20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输入：</a:t>
            </a:r>
            <a:r>
              <a:rPr lang="en-US" altLang="zh-CN" sz="2000" dirty="0">
                <a:latin typeface="+mn-ea"/>
              </a:rPr>
              <a:t>7 2 9 1 5 4 6</a:t>
            </a:r>
            <a:endParaRPr lang="en-US" altLang="zh-CN" sz="20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输出：</a:t>
            </a:r>
            <a:r>
              <a:rPr lang="en-US" altLang="zh-CN" sz="2000" dirty="0">
                <a:latin typeface="+mn-ea"/>
              </a:rPr>
              <a:t>7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9</a:t>
            </a:r>
            <a:r>
              <a:rPr lang="zh-CN" altLang="en-US" sz="20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） </a:t>
            </a:r>
            <a:r>
              <a:rPr lang="en-US" altLang="zh-CN" sz="2000" dirty="0">
                <a:latin typeface="+mn-ea"/>
              </a:rPr>
              <a:t>9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#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#</a:t>
            </a:r>
            <a:r>
              <a:rPr lang="zh-CN" altLang="en-US" sz="20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#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#</a:t>
            </a:r>
            <a:r>
              <a:rPr lang="zh-CN" altLang="en-US" sz="2000" dirty="0">
                <a:latin typeface="+mn-ea"/>
              </a:rPr>
              <a:t>） 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6</a:t>
            </a:r>
            <a:r>
              <a:rPr lang="zh-CN" altLang="en-US" sz="20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#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#</a:t>
            </a:r>
            <a:r>
              <a:rPr lang="zh-CN" altLang="en-US" sz="2000" dirty="0">
                <a:latin typeface="+mn-ea"/>
              </a:rPr>
              <a:t>） </a:t>
            </a:r>
            <a:r>
              <a:rPr lang="en-US" altLang="zh-CN" sz="2000" dirty="0">
                <a:latin typeface="+mn-ea"/>
              </a:rPr>
              <a:t>6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#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#</a:t>
            </a:r>
            <a:r>
              <a:rPr lang="zh-CN" altLang="en-US" sz="20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</p:txBody>
      </p:sp>
      <p:sp>
        <p:nvSpPr>
          <p:cNvPr id="6" name="副标题 2"/>
          <p:cNvSpPr txBox="1"/>
          <p:nvPr/>
        </p:nvSpPr>
        <p:spPr>
          <a:xfrm>
            <a:off x="3805378" y="4519286"/>
            <a:ext cx="4746543" cy="19270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+mn-ea"/>
              </a:rPr>
              <a:t>输出：</a:t>
            </a:r>
            <a:r>
              <a:rPr lang="en-US" altLang="zh-CN" sz="1200" dirty="0">
                <a:latin typeface="+mn-ea"/>
              </a:rPr>
              <a:t>1 2 4 5 6 7 9</a:t>
            </a:r>
            <a:endParaRPr lang="zh-CN" altLang="zh-CN" sz="12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+mn-ea"/>
              </a:rPr>
              <a:t>输出：</a:t>
            </a:r>
            <a:r>
              <a:rPr lang="en-US" altLang="zh-CN" sz="1200" dirty="0">
                <a:latin typeface="+mn-ea"/>
              </a:rPr>
              <a:t>False</a:t>
            </a:r>
            <a:endParaRPr lang="en-US" altLang="zh-CN" sz="12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5</a:t>
            </a:r>
            <a:r>
              <a:rPr lang="zh-CN" altLang="en-US" sz="1200" dirty="0">
                <a:latin typeface="+mn-ea"/>
              </a:rPr>
              <a:t>（</a:t>
            </a:r>
            <a:r>
              <a:rPr lang="en-US" altLang="zh-CN" sz="1200" dirty="0">
                <a:latin typeface="+mn-ea"/>
              </a:rPr>
              <a:t>2</a:t>
            </a:r>
            <a:r>
              <a:rPr lang="zh-CN" altLang="en-US" sz="1200" dirty="0">
                <a:latin typeface="+mn-ea"/>
              </a:rPr>
              <a:t>，</a:t>
            </a:r>
            <a:r>
              <a:rPr lang="en-US" altLang="zh-CN" sz="1200" dirty="0">
                <a:latin typeface="+mn-ea"/>
              </a:rPr>
              <a:t>7</a:t>
            </a:r>
            <a:r>
              <a:rPr lang="zh-CN" altLang="en-US" sz="1200" dirty="0">
                <a:latin typeface="+mn-ea"/>
              </a:rPr>
              <a:t>）</a:t>
            </a:r>
            <a:endParaRPr lang="en-US" altLang="zh-CN" sz="12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2</a:t>
            </a:r>
            <a:r>
              <a:rPr lang="zh-CN" altLang="en-US" sz="1200" dirty="0">
                <a:latin typeface="+mn-ea"/>
              </a:rPr>
              <a:t>（</a:t>
            </a:r>
            <a:r>
              <a:rPr lang="en-US" altLang="zh-CN" sz="1200" dirty="0">
                <a:latin typeface="+mn-ea"/>
              </a:rPr>
              <a:t>1</a:t>
            </a:r>
            <a:r>
              <a:rPr lang="zh-CN" altLang="en-US" sz="1200" dirty="0">
                <a:latin typeface="+mn-ea"/>
              </a:rPr>
              <a:t>，</a:t>
            </a:r>
            <a:r>
              <a:rPr lang="en-US" altLang="zh-CN" sz="1200" dirty="0">
                <a:latin typeface="+mn-ea"/>
              </a:rPr>
              <a:t>4</a:t>
            </a:r>
            <a:r>
              <a:rPr lang="zh-CN" altLang="en-US" sz="1200" dirty="0">
                <a:latin typeface="+mn-ea"/>
              </a:rPr>
              <a:t>） </a:t>
            </a:r>
            <a:r>
              <a:rPr lang="en-US" altLang="zh-CN" sz="1200" dirty="0">
                <a:latin typeface="+mn-ea"/>
              </a:rPr>
              <a:t>7</a:t>
            </a:r>
            <a:r>
              <a:rPr lang="zh-CN" altLang="en-US" sz="1200" dirty="0">
                <a:latin typeface="+mn-ea"/>
              </a:rPr>
              <a:t>（</a:t>
            </a:r>
            <a:r>
              <a:rPr lang="en-US" altLang="zh-CN" sz="1200" dirty="0">
                <a:latin typeface="+mn-ea"/>
              </a:rPr>
              <a:t>6</a:t>
            </a:r>
            <a:r>
              <a:rPr lang="zh-CN" altLang="en-US" sz="1200" dirty="0">
                <a:latin typeface="+mn-ea"/>
              </a:rPr>
              <a:t>，</a:t>
            </a:r>
            <a:r>
              <a:rPr lang="en-US" altLang="zh-CN" sz="1200" dirty="0">
                <a:latin typeface="+mn-ea"/>
              </a:rPr>
              <a:t>9</a:t>
            </a:r>
            <a:r>
              <a:rPr lang="zh-CN" altLang="en-US" sz="1200" dirty="0">
                <a:latin typeface="+mn-ea"/>
              </a:rPr>
              <a:t>）</a:t>
            </a:r>
            <a:endParaRPr lang="en-US" altLang="zh-CN" sz="12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1</a:t>
            </a:r>
            <a:r>
              <a:rPr lang="zh-CN" altLang="en-US" sz="1200" dirty="0">
                <a:latin typeface="+mn-ea"/>
              </a:rPr>
              <a:t>（</a:t>
            </a:r>
            <a:r>
              <a:rPr lang="en-US" altLang="zh-CN" sz="1200" dirty="0">
                <a:latin typeface="+mn-ea"/>
              </a:rPr>
              <a:t>#</a:t>
            </a:r>
            <a:r>
              <a:rPr lang="zh-CN" altLang="en-US" sz="1200" dirty="0">
                <a:latin typeface="+mn-ea"/>
              </a:rPr>
              <a:t>，</a:t>
            </a:r>
            <a:r>
              <a:rPr lang="en-US" altLang="zh-CN" sz="1200" dirty="0">
                <a:latin typeface="+mn-ea"/>
              </a:rPr>
              <a:t>#</a:t>
            </a:r>
            <a:r>
              <a:rPr lang="zh-CN" altLang="en-US" sz="1200" dirty="0">
                <a:latin typeface="+mn-ea"/>
              </a:rPr>
              <a:t>） </a:t>
            </a:r>
            <a:r>
              <a:rPr lang="en-US" altLang="zh-CN" sz="1200" dirty="0">
                <a:latin typeface="+mn-ea"/>
              </a:rPr>
              <a:t>4</a:t>
            </a:r>
            <a:r>
              <a:rPr lang="zh-CN" altLang="en-US" sz="1200" dirty="0">
                <a:latin typeface="+mn-ea"/>
              </a:rPr>
              <a:t>（</a:t>
            </a:r>
            <a:r>
              <a:rPr lang="en-US" altLang="zh-CN" sz="1200" dirty="0">
                <a:latin typeface="+mn-ea"/>
              </a:rPr>
              <a:t>#</a:t>
            </a:r>
            <a:r>
              <a:rPr lang="zh-CN" altLang="en-US" sz="1200" dirty="0">
                <a:latin typeface="+mn-ea"/>
              </a:rPr>
              <a:t>，</a:t>
            </a:r>
            <a:r>
              <a:rPr lang="en-US" altLang="zh-CN" sz="1200" dirty="0">
                <a:latin typeface="+mn-ea"/>
              </a:rPr>
              <a:t>#</a:t>
            </a:r>
            <a:r>
              <a:rPr lang="zh-CN" altLang="en-US" sz="1200" dirty="0">
                <a:latin typeface="+mn-ea"/>
              </a:rPr>
              <a:t>） </a:t>
            </a:r>
            <a:r>
              <a:rPr lang="en-US" altLang="zh-CN" sz="1200" dirty="0">
                <a:latin typeface="+mn-ea"/>
              </a:rPr>
              <a:t>6</a:t>
            </a:r>
            <a:r>
              <a:rPr lang="zh-CN" altLang="en-US" sz="1200" dirty="0">
                <a:latin typeface="+mn-ea"/>
              </a:rPr>
              <a:t>（</a:t>
            </a:r>
            <a:r>
              <a:rPr lang="en-US" altLang="zh-CN" sz="1200" dirty="0">
                <a:latin typeface="+mn-ea"/>
              </a:rPr>
              <a:t>#</a:t>
            </a:r>
            <a:r>
              <a:rPr lang="zh-CN" altLang="en-US" sz="1200" dirty="0">
                <a:latin typeface="+mn-ea"/>
              </a:rPr>
              <a:t>，</a:t>
            </a:r>
            <a:r>
              <a:rPr lang="en-US" altLang="zh-CN" sz="1200" dirty="0">
                <a:latin typeface="+mn-ea"/>
              </a:rPr>
              <a:t>#</a:t>
            </a:r>
            <a:r>
              <a:rPr lang="zh-CN" altLang="en-US" sz="1200" dirty="0">
                <a:latin typeface="+mn-ea"/>
              </a:rPr>
              <a:t>） </a:t>
            </a:r>
            <a:r>
              <a:rPr lang="en-US" altLang="zh-CN" sz="1200" dirty="0">
                <a:latin typeface="+mn-ea"/>
              </a:rPr>
              <a:t>9</a:t>
            </a:r>
            <a:r>
              <a:rPr lang="zh-CN" altLang="en-US" sz="1200" dirty="0">
                <a:latin typeface="+mn-ea"/>
              </a:rPr>
              <a:t>（</a:t>
            </a:r>
            <a:r>
              <a:rPr lang="en-US" altLang="zh-CN" sz="1200" dirty="0">
                <a:latin typeface="+mn-ea"/>
              </a:rPr>
              <a:t>#</a:t>
            </a:r>
            <a:r>
              <a:rPr lang="zh-CN" altLang="en-US" sz="1200" dirty="0">
                <a:latin typeface="+mn-ea"/>
              </a:rPr>
              <a:t>，</a:t>
            </a:r>
            <a:r>
              <a:rPr lang="en-US" altLang="zh-CN" sz="1200" dirty="0">
                <a:latin typeface="+mn-ea"/>
              </a:rPr>
              <a:t>#</a:t>
            </a:r>
            <a:r>
              <a:rPr lang="zh-CN" altLang="en-US" sz="1200" dirty="0">
                <a:latin typeface="+mn-ea"/>
              </a:rPr>
              <a:t>）</a:t>
            </a:r>
            <a:endParaRPr lang="en-US" altLang="zh-CN" sz="1200" dirty="0">
              <a:latin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1200" dirty="0">
              <a:latin typeface="+mn-ea"/>
            </a:endParaRPr>
          </a:p>
          <a:p>
            <a:pPr algn="just">
              <a:lnSpc>
                <a:spcPct val="150000"/>
              </a:lnSpc>
            </a:pPr>
            <a:endParaRPr lang="zh-CN" altLang="zh-CN" sz="1200" dirty="0">
              <a:latin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zlhNDc2YjQ0OTBjN2NiM2NjMmZhNDhmMTg5ZjQ3OD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WPS 演示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Office 主题</vt:lpstr>
      <vt:lpstr>实验五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实验三</dc:title>
  <dc:creator>China</dc:creator>
  <cp:lastModifiedBy>sl</cp:lastModifiedBy>
  <cp:revision>67</cp:revision>
  <dcterms:created xsi:type="dcterms:W3CDTF">2022-11-21T02:15:00Z</dcterms:created>
  <dcterms:modified xsi:type="dcterms:W3CDTF">2022-11-24T09:36:10Z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B56C3A573C9E636C31DF7A636D4AA264</vt:lpwstr>
  </property>
  <property fmtid="{D5CDD505-2E9C-101B-9397-08002B2CF9AE}" pid="3" name="KSOProductBuildVer">
    <vt:lpwstr>2052-11.1.0.12763</vt:lpwstr>
  </property>
</Properties>
</file>