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7" r:id="rId3"/>
    <p:sldId id="273" r:id="rId5"/>
    <p:sldId id="274" r:id="rId6"/>
    <p:sldId id="275" r:id="rId7"/>
    <p:sldId id="276" r:id="rId8"/>
    <p:sldId id="277" r:id="rId9"/>
    <p:sldId id="278" r:id="rId10"/>
    <p:sldId id="280" r:id="rId11"/>
    <p:sldId id="281" r:id="rId12"/>
    <p:sldId id="282" r:id="rId13"/>
    <p:sldId id="284" r:id="rId14"/>
    <p:sldId id="287" r:id="rId15"/>
    <p:sldId id="288" r:id="rId16"/>
    <p:sldId id="289" r:id="rId17"/>
    <p:sldId id="290" r:id="rId18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0" autoAdjust="0"/>
    <p:restoredTop sz="82424" autoAdjust="0"/>
  </p:normalViewPr>
  <p:slideViewPr>
    <p:cSldViewPr snapToGrid="0">
      <p:cViewPr varScale="1">
        <p:scale>
          <a:sx n="131" d="100"/>
          <a:sy n="131" d="100"/>
        </p:scale>
        <p:origin x="6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/>
            </a:lvl1pPr>
          </a:lstStyle>
          <a:p>
            <a:fld id="{2BCAFC7A-71DD-4C2C-B63D-60FDC7DD5449}" type="datetimeFigureOut">
              <a:rPr lang="en-US" altLang="zh-CN" smtClean="0"/>
            </a:fld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/>
            </a:lvl1pPr>
          </a:lstStyle>
          <a:p>
            <a:fld id="{DA6FC261-E491-4C42-A663-B95247CC46D9}" type="slidenum">
              <a:rPr lang="zh-CN" smtClean="0"/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 b="0" i="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 b="0" i="0"/>
            </a:lvl1pPr>
          </a:lstStyle>
          <a:p>
            <a:fld id="{D85ECAFD-F005-4163-B10D-85806DC43F93}" type="datetimeFigureOut">
              <a:rPr lang="en-US" altLang="zh-CN" smtClean="0"/>
            </a:fld>
            <a:endParaRPr lang="en-US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CN" dirty="0"/>
              <a:t>单击此处编辑母版文本样式</a:t>
            </a:r>
            <a:endParaRPr lang="zh-CN" dirty="0"/>
          </a:p>
          <a:p>
            <a:pPr lvl="1"/>
            <a:r>
              <a:rPr lang="zh-CN" dirty="0"/>
              <a:t>第二级</a:t>
            </a:r>
            <a:endParaRPr lang="zh-CN" dirty="0"/>
          </a:p>
          <a:p>
            <a:pPr lvl="2"/>
            <a:r>
              <a:rPr lang="zh-CN" dirty="0"/>
              <a:t>第三级</a:t>
            </a:r>
            <a:endParaRPr lang="zh-CN" dirty="0"/>
          </a:p>
          <a:p>
            <a:pPr lvl="3"/>
            <a:r>
              <a:rPr lang="zh-CN" dirty="0"/>
              <a:t>第四级</a:t>
            </a:r>
            <a:endParaRPr lang="zh-CN" dirty="0"/>
          </a:p>
          <a:p>
            <a:pPr lvl="4"/>
            <a:r>
              <a:rPr lang="zh-CN" dirty="0"/>
              <a:t>第五级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 b="0" i="0"/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 b="0" i="0"/>
            </a:lvl1pPr>
          </a:lstStyle>
          <a:p>
            <a:fld id="{333E963C-1534-4F8D-B2A7-66D81AA25953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b="0" i="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b="0" i="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b="0" i="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b="0" i="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b="0" i="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zh-CN" smtClean="0"/>
            </a:fld>
            <a:endParaRPr 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 latinLnBrk="0">
              <a:defRPr lang="zh-CN" sz="7200"/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 latinLnBrk="0">
              <a:buNone/>
              <a:defRPr lang="zh-CN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全景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2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 latinLnBrk="0">
              <a:defRPr lang="zh-CN"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br>
              <a:rPr lang="en-US" altLang="zh-CN" dirty="0"/>
            </a:br>
            <a:r>
              <a:rPr lang="zh-CN" dirty="0"/>
              <a:t>单击此处编辑母版标题样式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09A250-FF31-4206-8172-F9D3106AACB1}" type="datetimeFigureOut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02111984F565}" type="slidenum">
              <a:rPr lang="en-US" altLang="zh-CN" smtClean="0"/>
            </a:fld>
            <a:endParaRPr lang="en-US" alt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latinLnBrk="0">
              <a:defRPr lang="zh-CN" sz="1400" cap="small">
                <a:solidFill>
                  <a:schemeClr val="bg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98295" y="1624602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330490" y="2438400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 latinLnBrk="0">
              <a:buNone/>
              <a:defRPr lang="zh-CN"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 latinLnBrk="0">
              <a:defRPr lang="zh-CN"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br>
              <a:rPr lang="en-US" altLang="zh-CN" dirty="0"/>
            </a:br>
            <a:r>
              <a:rPr lang="zh-CN" dirty="0"/>
              <a:t>单击此处编辑母版标题样式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09A250-FF31-4206-8172-F9D3106AACB1}" type="datetimeFigureOut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02111984F565}" type="slidenum">
              <a:rPr lang="en-US" altLang="zh-CN" smtClean="0"/>
            </a:fld>
            <a:endParaRPr lang="en-US" alt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 b="0" kern="1200">
                <a:solidFill>
                  <a:schemeClr val="bg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98295" y="134674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09405" y="2595461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 algn="r" latinLnBrk="0">
              <a:defRPr lang="zh-CN" sz="12200" b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09A250-FF31-4206-8172-F9D3106AACB1}" type="datetimeFigureOut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02111984F565}" type="slidenum">
              <a:rPr lang="en-US" altLang="zh-CN" smtClean="0"/>
            </a:fld>
            <a:endParaRPr lang="en-US" alt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3" hasCustomPrompt="1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zh-CN" sz="3600" b="0" kern="1200" cap="none">
                <a:solidFill>
                  <a:schemeClr val="bg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9" name="文本占位符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文本占位符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/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9" name="图片占位符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0" name="图片占位符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1" name="图片占位符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cxnSp>
        <p:nvCxnSpPr>
          <p:cNvPr id="19" name="直线连接线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线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/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/>
            </a:fld>
            <a:endParaRPr 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/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/>
            </a:fld>
            <a:endParaRPr 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 latinLnBrk="0">
              <a:defRPr lang="zh-CN" sz="36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image" Target="../media/image4.png"/><Relationship Id="rId22" Type="http://schemas.openxmlformats.org/officeDocument/2006/relationships/image" Target="../media/image3.png"/><Relationship Id="rId21" Type="http://schemas.openxmlformats.org/officeDocument/2006/relationships/image" Target="../media/image2.png"/><Relationship Id="rId20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0">
              <a:defRPr lang="zh-CN" sz="1100" b="0">
                <a:solidFill>
                  <a:schemeClr val="tx1">
                    <a:tint val="75000"/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AAD347D-5ACD-4C99-B74B-A9C85AD731AF}" type="datetimeFigureOut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100" b="0">
                <a:solidFill>
                  <a:schemeClr val="tx1">
                    <a:tint val="75000"/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latinLnBrk="0">
              <a:defRPr lang="zh-CN" sz="2800" b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02111984F565}" type="slidenum">
              <a:rPr lang="en-US" altLang="zh-CN" smtClean="0"/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lang="zh-CN" sz="4200" b="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lang="zh-CN" sz="2000" b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lang="zh-CN" sz="1800" b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lang="zh-CN" sz="1600" b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lang="zh-CN" sz="1400" b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lang="zh-CN" sz="1400" b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zh-CN"/>
      </a:defPPr>
      <a:lvl1pPr marL="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Grp="1"/>
          </p:cNvSpPr>
          <p:nvPr>
            <p:ph type="ctrTitle"/>
          </p:nvPr>
        </p:nvSpPr>
        <p:spPr>
          <a:xfrm>
            <a:off x="1339513" y="206230"/>
            <a:ext cx="8825658" cy="3329581"/>
          </a:xfrm>
        </p:spPr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高</a:t>
            </a:r>
            <a:r>
              <a:rPr lang="zh-CN" altLang="en-US" dirty="0"/>
              <a:t>级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语言编程实训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--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课程设计要求及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Debug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指导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仅供参考，若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VS</a:t>
            </a:r>
            <a:r>
              <a:rPr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版本</a:t>
            </a:r>
            <a:r>
              <a:rPr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不同，请自行获取对应版本的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debug</a:t>
            </a:r>
            <a:r>
              <a:rPr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  <a:endParaRPr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-12233" y="2147145"/>
            <a:ext cx="5176007" cy="935038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altLang="zh-CN" sz="2400" dirty="0">
                <a:latin typeface="SimSun Regular"/>
                <a:ea typeface="+mn-ea"/>
              </a:rPr>
              <a:t>    Start Debugging </a:t>
            </a:r>
            <a:r>
              <a:rPr lang="zh-CN" altLang="zh-CN" sz="2400" dirty="0">
                <a:latin typeface="SimSun Regular"/>
                <a:ea typeface="+mn-ea"/>
              </a:rPr>
              <a:t>开始</a:t>
            </a:r>
            <a:br>
              <a:rPr lang="en-US" altLang="zh-CN" sz="2400" dirty="0">
                <a:latin typeface="SimSun Regular"/>
                <a:ea typeface="+mn-ea"/>
              </a:rPr>
            </a:br>
            <a:r>
              <a:rPr lang="zh-CN" altLang="zh-CN" sz="2400" dirty="0">
                <a:latin typeface="SimSun Regular"/>
                <a:ea typeface="+mn-ea"/>
              </a:rPr>
              <a:t>调试程序，如果程序中没</a:t>
            </a:r>
            <a:br>
              <a:rPr lang="en-US" altLang="zh-CN" sz="2400" dirty="0">
                <a:latin typeface="SimSun Regular"/>
                <a:ea typeface="+mn-ea"/>
              </a:rPr>
            </a:br>
            <a:r>
              <a:rPr lang="zh-CN" altLang="zh-CN" sz="2400" dirty="0">
                <a:latin typeface="SimSun Regular"/>
                <a:ea typeface="+mn-ea"/>
              </a:rPr>
              <a:t>有断点，则一直运行完毕，</a:t>
            </a:r>
            <a:br>
              <a:rPr lang="en-US" altLang="zh-CN" sz="2400" dirty="0">
                <a:latin typeface="SimSun Regular"/>
                <a:ea typeface="+mn-ea"/>
              </a:rPr>
            </a:br>
            <a:r>
              <a:rPr lang="zh-CN" altLang="zh-CN" sz="2400" dirty="0">
                <a:latin typeface="SimSun Regular"/>
                <a:ea typeface="+mn-ea"/>
              </a:rPr>
              <a:t>如果程序中设置有断点，</a:t>
            </a:r>
            <a:br>
              <a:rPr lang="en-US" altLang="zh-CN" sz="2400" dirty="0">
                <a:latin typeface="SimSun Regular"/>
                <a:ea typeface="+mn-ea"/>
              </a:rPr>
            </a:br>
            <a:r>
              <a:rPr lang="zh-CN" altLang="zh-CN" sz="2400" dirty="0">
                <a:latin typeface="SimSun Regular"/>
                <a:ea typeface="+mn-ea"/>
              </a:rPr>
              <a:t>则动行至断点。</a:t>
            </a:r>
            <a:endParaRPr lang="zh-CN" altLang="zh-CN" sz="2400" dirty="0">
              <a:latin typeface="SimSun Regular"/>
              <a:ea typeface="+mn-ea"/>
            </a:endParaRPr>
          </a:p>
        </p:txBody>
      </p:sp>
      <p:pic>
        <p:nvPicPr>
          <p:cNvPr id="20483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198" y="1159168"/>
            <a:ext cx="7315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>
          <a:xfrm>
            <a:off x="4502053" y="1026516"/>
            <a:ext cx="3839633" cy="38163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558" y="992230"/>
            <a:ext cx="5856816" cy="4594837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altLang="zh-CN" sz="2400" dirty="0">
                <a:latin typeface="SimSun Regular"/>
              </a:rPr>
              <a:t>    </a:t>
            </a:r>
            <a:br>
              <a:rPr lang="en-US" altLang="zh-CN" sz="2400" dirty="0">
                <a:latin typeface="SimSun Regular"/>
              </a:rPr>
            </a:br>
            <a:br>
              <a:rPr lang="en-US" altLang="zh-CN" sz="2400" dirty="0">
                <a:latin typeface="SimSun Regular"/>
              </a:rPr>
            </a:br>
            <a:br>
              <a:rPr lang="en-US" altLang="zh-CN" sz="2400" dirty="0">
                <a:latin typeface="SimSun Regular"/>
              </a:rPr>
            </a:br>
            <a:r>
              <a:rPr lang="en-US" altLang="zh-CN" sz="2400" dirty="0">
                <a:latin typeface="SimSun Regular"/>
              </a:rPr>
              <a:t>  </a:t>
            </a:r>
            <a:r>
              <a:rPr lang="zh-CN" altLang="zh-CN" sz="2400" dirty="0">
                <a:latin typeface="SimSun Regular"/>
              </a:rPr>
              <a:t>在一行代码处设置断点，也可直接在一行代码前面的灰条处点一鼠标左键。即可设置断点，如图左侧小红点就是断点。再次左键点一下即可取消断点</a:t>
            </a:r>
            <a:r>
              <a:rPr lang="zh-CN" altLang="zh-CN" sz="2400" b="1" dirty="0"/>
              <a:t>。</a:t>
            </a:r>
            <a:endParaRPr lang="zh-CN" altLang="zh-CN" sz="2400" dirty="0"/>
          </a:p>
        </p:txBody>
      </p:sp>
      <p:pic>
        <p:nvPicPr>
          <p:cNvPr id="22531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867" y="1916113"/>
            <a:ext cx="5568951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右箭头 1"/>
          <p:cNvSpPr/>
          <p:nvPr/>
        </p:nvSpPr>
        <p:spPr>
          <a:xfrm rot="6677587">
            <a:off x="6477266" y="990866"/>
            <a:ext cx="1150937" cy="124883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SimSun Regular"/>
              </a:rPr>
              <a:t>各种调试和变量窗口</a:t>
            </a:r>
            <a:endParaRPr lang="zh-CN" altLang="zh-CN" dirty="0">
              <a:latin typeface="SimSun Regular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65667" y="1849438"/>
            <a:ext cx="10972800" cy="43100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2400" dirty="0">
                <a:latin typeface="SimSun Regular"/>
              </a:rPr>
              <a:t>最上面显示的是目前所处的进程和线程名</a:t>
            </a:r>
            <a:endParaRPr lang="zh-CN" altLang="zh-CN" sz="2400" dirty="0">
              <a:latin typeface="SimSun Regular"/>
            </a:endParaRPr>
          </a:p>
          <a:p>
            <a:pPr eaLnBrk="1" hangingPunct="1">
              <a:defRPr/>
            </a:pPr>
            <a:r>
              <a:rPr lang="zh-CN" altLang="zh-CN" sz="2400" dirty="0">
                <a:latin typeface="SimSun Regular"/>
              </a:rPr>
              <a:t>左边黄色箭头指明现在调试运行到此处</a:t>
            </a:r>
            <a:endParaRPr lang="zh-CN" altLang="zh-CN" sz="2400" dirty="0">
              <a:latin typeface="SimSun Regular"/>
            </a:endParaRPr>
          </a:p>
        </p:txBody>
      </p:sp>
      <p:pic>
        <p:nvPicPr>
          <p:cNvPr id="2560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8" y="3500439"/>
            <a:ext cx="11142133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>
          <a:xfrm>
            <a:off x="694267" y="3141663"/>
            <a:ext cx="5664200" cy="863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871133" y="4471989"/>
            <a:ext cx="5664200" cy="64928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0351" y="295029"/>
            <a:ext cx="10947400" cy="6365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SimSun Regular"/>
              </a:rPr>
              <a:t>调试过程及变量窗口</a:t>
            </a:r>
            <a:endParaRPr lang="zh-CN" altLang="en-US" dirty="0">
              <a:latin typeface="SimSun Regular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27051" y="1308683"/>
            <a:ext cx="11137900" cy="3199817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SimSun Regular"/>
              </a:rPr>
              <a:t>自动</a:t>
            </a:r>
            <a:r>
              <a:rPr lang="zh-CN" sz="2400" dirty="0">
                <a:solidFill>
                  <a:srgbClr val="FF0000"/>
                </a:solidFill>
                <a:latin typeface="SimSun Regular"/>
              </a:rPr>
              <a:t>窗口</a:t>
            </a:r>
            <a:r>
              <a:rPr lang="zh-CN" sz="2400" dirty="0">
                <a:latin typeface="SimSun Regular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SimSun Regular"/>
              </a:rPr>
              <a:t>局部</a:t>
            </a:r>
            <a:r>
              <a:rPr lang="zh-CN" sz="2400" dirty="0">
                <a:solidFill>
                  <a:srgbClr val="FF0000"/>
                </a:solidFill>
                <a:latin typeface="SimSun Regular"/>
              </a:rPr>
              <a:t>窗口</a:t>
            </a:r>
            <a:r>
              <a:rPr lang="en-US" altLang="zh-CN" sz="2400" dirty="0">
                <a:latin typeface="SimSun Regular"/>
              </a:rPr>
              <a:t>:</a:t>
            </a:r>
            <a:r>
              <a:rPr lang="zh-CN" altLang="zh-CN" sz="2400" dirty="0">
                <a:latin typeface="SimSun Regular"/>
              </a:rPr>
              <a:t>自动显示黄色箭头运行处的本地变量内容</a:t>
            </a:r>
            <a:endParaRPr lang="en-US" altLang="zh-CN" sz="2400" dirty="0">
              <a:latin typeface="SimSun Regular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400" dirty="0">
              <a:solidFill>
                <a:srgbClr val="FF0000"/>
              </a:solidFill>
              <a:latin typeface="SimSun Regular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SimSun Regular"/>
              </a:rPr>
              <a:t>监视</a:t>
            </a:r>
            <a:r>
              <a:rPr lang="zh-CN" sz="2400" dirty="0">
                <a:solidFill>
                  <a:srgbClr val="FF0000"/>
                </a:solidFill>
                <a:latin typeface="SimSun Regular"/>
              </a:rPr>
              <a:t>窗口</a:t>
            </a:r>
            <a:r>
              <a:rPr lang="en-US" altLang="zh-CN" sz="2400" dirty="0">
                <a:latin typeface="SimSun Regular"/>
              </a:rPr>
              <a:t>:</a:t>
            </a:r>
            <a:r>
              <a:rPr lang="zh-CN" sz="2400" dirty="0">
                <a:latin typeface="SimSun Regular"/>
              </a:rPr>
              <a:t>可手工输入变量名，系统会自动列出变量的值。</a:t>
            </a:r>
            <a:endParaRPr lang="en-US" altLang="zh-CN" sz="2400" dirty="0">
              <a:latin typeface="SimSun Regular"/>
            </a:endParaRPr>
          </a:p>
          <a:p>
            <a:pPr lvl="1">
              <a:lnSpc>
                <a:spcPct val="80000"/>
              </a:lnSpc>
              <a:defRPr/>
            </a:pPr>
            <a:r>
              <a:rPr lang="zh-CN" sz="2200" dirty="0">
                <a:latin typeface="SimSun Regular"/>
              </a:rPr>
              <a:t>手工输入变量名</a:t>
            </a:r>
            <a:r>
              <a:rPr lang="zh-CN" altLang="en-US" sz="2200" dirty="0">
                <a:latin typeface="SimSun Regular"/>
              </a:rPr>
              <a:t>显示变量</a:t>
            </a:r>
            <a:endParaRPr lang="en-US" altLang="zh-CN" sz="2200" dirty="0">
              <a:latin typeface="SimSun Regular"/>
            </a:endParaRPr>
          </a:p>
          <a:p>
            <a:pPr lvl="1">
              <a:lnSpc>
                <a:spcPct val="80000"/>
              </a:lnSpc>
              <a:defRPr/>
            </a:pPr>
            <a:r>
              <a:rPr lang="zh-CN" sz="2200" dirty="0">
                <a:latin typeface="SimSun Regular"/>
              </a:rPr>
              <a:t>也可直接在程序中把鼠标移到你想查看的变量名上停留，自动显示变量的内容</a:t>
            </a:r>
            <a:r>
              <a:rPr lang="zh-CN" sz="2200" dirty="0"/>
              <a:t>。</a:t>
            </a:r>
            <a:endParaRPr lang="zh-CN" sz="2200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467" y="3794263"/>
            <a:ext cx="52070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椭圆 4"/>
          <p:cNvSpPr/>
          <p:nvPr/>
        </p:nvSpPr>
        <p:spPr>
          <a:xfrm>
            <a:off x="2764600" y="3794263"/>
            <a:ext cx="5664200" cy="21605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102082"/>
            <a:ext cx="10947400" cy="6365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SimSun Regular"/>
              </a:rPr>
              <a:t>调试过程及变量窗口</a:t>
            </a:r>
            <a:endParaRPr lang="zh-CN" altLang="en-US" dirty="0">
              <a:latin typeface="SimSun Regular"/>
            </a:endParaRPr>
          </a:p>
        </p:txBody>
      </p:sp>
      <p:pic>
        <p:nvPicPr>
          <p:cNvPr id="27651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34" y="1787525"/>
            <a:ext cx="52959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385" y="4183064"/>
            <a:ext cx="53213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933" y="1844675"/>
            <a:ext cx="533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Box 2"/>
          <p:cNvSpPr txBox="1">
            <a:spLocks noChangeArrowheads="1"/>
          </p:cNvSpPr>
          <p:nvPr/>
        </p:nvSpPr>
        <p:spPr bwMode="auto">
          <a:xfrm>
            <a:off x="1407585" y="3963989"/>
            <a:ext cx="12362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Autos</a:t>
            </a:r>
            <a:r>
              <a:rPr lang="zh-CN" altLang="en-US" dirty="0"/>
              <a:t>窗口</a:t>
            </a:r>
            <a:endParaRPr lang="zh-CN" altLang="en-US" dirty="0"/>
          </a:p>
        </p:txBody>
      </p:sp>
      <p:sp>
        <p:nvSpPr>
          <p:cNvPr id="27655" name="TextBox 10"/>
          <p:cNvSpPr txBox="1">
            <a:spLocks noChangeArrowheads="1"/>
          </p:cNvSpPr>
          <p:nvPr/>
        </p:nvSpPr>
        <p:spPr bwMode="auto">
          <a:xfrm>
            <a:off x="8303684" y="3813175"/>
            <a:ext cx="13131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Locals</a:t>
            </a:r>
            <a:r>
              <a:rPr lang="zh-CN" altLang="en-US" dirty="0"/>
              <a:t>窗口</a:t>
            </a:r>
            <a:endParaRPr lang="zh-CN" altLang="en-US" dirty="0"/>
          </a:p>
        </p:txBody>
      </p:sp>
      <p:sp>
        <p:nvSpPr>
          <p:cNvPr id="27656" name="TextBox 11"/>
          <p:cNvSpPr txBox="1">
            <a:spLocks noChangeArrowheads="1"/>
          </p:cNvSpPr>
          <p:nvPr/>
        </p:nvSpPr>
        <p:spPr bwMode="auto">
          <a:xfrm>
            <a:off x="5135034" y="6381750"/>
            <a:ext cx="14200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Watch1</a:t>
            </a:r>
            <a:r>
              <a:rPr lang="zh-CN" altLang="en-US" dirty="0"/>
              <a:t>窗口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0" y="3271838"/>
            <a:ext cx="5664200" cy="8763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810933" y="5521325"/>
            <a:ext cx="5664200" cy="8778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081184" y="3267075"/>
            <a:ext cx="5664200" cy="8778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209" y="160805"/>
            <a:ext cx="10947400" cy="6365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SimSun Regular"/>
              </a:rPr>
              <a:t>调试过程及变量窗口</a:t>
            </a:r>
            <a:endParaRPr lang="zh-CN" altLang="en-US" dirty="0">
              <a:latin typeface="SimSun Regular"/>
            </a:endParaRPr>
          </a:p>
        </p:txBody>
      </p:sp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949142" y="1614109"/>
            <a:ext cx="101769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latin typeface="SimSun Regular"/>
                <a:ea typeface="+mn-ea"/>
              </a:rPr>
              <a:t>显示所有断点，点击可以定位断点在代码中的位置。</a:t>
            </a:r>
            <a:endParaRPr lang="zh-CN" altLang="zh-CN" sz="2400" dirty="0">
              <a:latin typeface="SimSun Regular"/>
              <a:ea typeface="+mn-ea"/>
            </a:endParaRPr>
          </a:p>
        </p:txBody>
      </p:sp>
      <p:pic>
        <p:nvPicPr>
          <p:cNvPr id="2867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134" y="2997201"/>
            <a:ext cx="7575551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>
          <a:xfrm>
            <a:off x="1659467" y="5137150"/>
            <a:ext cx="5664200" cy="6477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063752" y="3573464"/>
            <a:ext cx="6623049" cy="13557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1" y="909639"/>
            <a:ext cx="11055351" cy="922337"/>
          </a:xfrm>
        </p:spPr>
        <p:txBody>
          <a:bodyPr/>
          <a:lstStyle/>
          <a:p>
            <a:pPr eaLnBrk="1" hangingPunct="1"/>
            <a:r>
              <a:rPr lang="zh-CN" altLang="en-US" dirty="0"/>
              <a:t>调试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17701"/>
            <a:ext cx="10972800" cy="4208463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什么是调试？</a:t>
            </a:r>
            <a:endParaRPr lang="en-US" altLang="zh-CN" sz="2400" dirty="0"/>
          </a:p>
          <a:p>
            <a:pPr lvl="1"/>
            <a:r>
              <a:rPr lang="zh-CN" altLang="en-US" sz="2200" dirty="0"/>
              <a:t>用某种方法去查找出程序中发生</a:t>
            </a:r>
            <a:r>
              <a:rPr lang="zh-CN" altLang="en-US" sz="2400" dirty="0"/>
              <a:t>错误的语句</a:t>
            </a:r>
            <a:endParaRPr lang="en-US" altLang="zh-CN" sz="2400" dirty="0"/>
          </a:p>
          <a:p>
            <a:pPr marL="457200" lvl="1" indent="0">
              <a:buNone/>
            </a:pPr>
            <a:endParaRPr lang="zh-CN" altLang="en-US" sz="2400" dirty="0"/>
          </a:p>
          <a:p>
            <a:pPr eaLnBrk="1" hangingPunct="1"/>
            <a:r>
              <a:rPr lang="zh-CN" altLang="en-US" sz="2400" dirty="0"/>
              <a:t>如何调试？</a:t>
            </a:r>
            <a:endParaRPr lang="en-US" altLang="zh-CN" sz="2400" dirty="0"/>
          </a:p>
          <a:p>
            <a:pPr lvl="1"/>
            <a:r>
              <a:rPr lang="zh-CN" altLang="en-US" sz="2200" dirty="0"/>
              <a:t>设立断点，观察程序的运行状态</a:t>
            </a:r>
            <a:endParaRPr lang="en-US" altLang="zh-CN" sz="2200" dirty="0"/>
          </a:p>
          <a:p>
            <a:pPr lvl="1"/>
            <a:r>
              <a:rPr lang="zh-CN" altLang="en-US" sz="2200" dirty="0"/>
              <a:t>执行至断点（</a:t>
            </a:r>
            <a:r>
              <a:rPr lang="en-US" altLang="zh-CN" sz="2200" dirty="0"/>
              <a:t>F5</a:t>
            </a:r>
            <a:r>
              <a:rPr lang="zh-CN" altLang="en-US" sz="2200" dirty="0"/>
              <a:t>）</a:t>
            </a:r>
            <a:r>
              <a:rPr lang="en-US" altLang="zh-CN" sz="2200" dirty="0"/>
              <a:t>&amp;</a:t>
            </a:r>
            <a:r>
              <a:rPr lang="zh-CN" altLang="en-US" sz="2200" dirty="0"/>
              <a:t>单步执行（F11）</a:t>
            </a:r>
            <a:r>
              <a:rPr lang="en-US" altLang="zh-CN" sz="2200" dirty="0"/>
              <a:t>&amp;</a:t>
            </a:r>
            <a:r>
              <a:rPr lang="zh-CN" altLang="en-US" sz="2200" dirty="0"/>
              <a:t>变量观测（</a:t>
            </a:r>
            <a:r>
              <a:rPr lang="en-US" altLang="zh-CN" sz="2200" dirty="0"/>
              <a:t>Watch</a:t>
            </a:r>
            <a:r>
              <a:rPr lang="zh-CN" altLang="en-US" sz="2200" dirty="0"/>
              <a:t>）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动态调试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>
                <a:latin typeface="SimSun Regular"/>
              </a:rPr>
              <a:t>程序的动态调试为实际上机调试，它贯穿在编译、连接和运行的整个过程中。</a:t>
            </a:r>
            <a:endParaRPr lang="en-US" altLang="zh-CN" sz="2400" dirty="0">
              <a:latin typeface="SimSun Regular"/>
            </a:endParaRPr>
          </a:p>
          <a:p>
            <a:pPr eaLnBrk="1" hangingPunct="1">
              <a:defRPr/>
            </a:pPr>
            <a:endParaRPr lang="en-US" altLang="zh-CN" sz="2400" dirty="0">
              <a:latin typeface="SimSun Regular"/>
            </a:endParaRPr>
          </a:p>
          <a:p>
            <a:pPr eaLnBrk="1" hangingPunct="1">
              <a:defRPr/>
            </a:pPr>
            <a:r>
              <a:rPr lang="zh-CN" altLang="en-US" sz="2400" dirty="0">
                <a:latin typeface="SimSun Regular"/>
              </a:rPr>
              <a:t>如何面对程序错误？？</a:t>
            </a:r>
            <a:endParaRPr lang="en-US" altLang="zh-CN" sz="2400" dirty="0">
              <a:latin typeface="SimSun Regular"/>
            </a:endParaRPr>
          </a:p>
          <a:p>
            <a:pPr lvl="1">
              <a:defRPr/>
            </a:pPr>
            <a:r>
              <a:rPr lang="zh-CN" altLang="en-US" sz="2200" dirty="0">
                <a:latin typeface="SimSun Regular"/>
              </a:rPr>
              <a:t>根据程序编译、连接和运行时计算机给出的错误信息进行程序调试，这是程序调试中最常用的方法，也是最初步的动态调试。在此基础上，通过“分段隔离”、“设置断点”、 “跟踪打印”进行程序的调试。</a:t>
            </a:r>
            <a:endParaRPr lang="en-US" altLang="zh-CN" sz="2200" dirty="0">
              <a:latin typeface="SimSun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动态调试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4923" y="1398577"/>
            <a:ext cx="8946541" cy="4195481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zh-CN" altLang="en-US" sz="2400" dirty="0">
                <a:latin typeface="SimSun Regular"/>
              </a:rPr>
              <a:t>调试应用程序的过程中，可以充分控制应用程序的执行过程，包括以不同的方式启动调试过程、中断应用程序的执行等等</a:t>
            </a:r>
            <a:endParaRPr lang="en-US" altLang="zh-CN" sz="2400" dirty="0">
              <a:latin typeface="SimSun Regular"/>
            </a:endParaRPr>
          </a:p>
          <a:p>
            <a:pPr>
              <a:defRPr/>
            </a:pPr>
            <a:endParaRPr lang="en-US" altLang="zh-CN" sz="2400" dirty="0">
              <a:latin typeface="SimSun Regular"/>
            </a:endParaRPr>
          </a:p>
          <a:p>
            <a:pPr>
              <a:defRPr/>
            </a:pPr>
            <a:r>
              <a:rPr lang="zh-CN" altLang="en-US" sz="2400" dirty="0">
                <a:latin typeface="SimSun Regular"/>
              </a:rPr>
              <a:t>开始执行</a:t>
            </a:r>
            <a:r>
              <a:rPr lang="en-US" altLang="zh-CN" sz="2400" dirty="0">
                <a:solidFill>
                  <a:srgbClr val="FF0000"/>
                </a:solidFill>
                <a:latin typeface="SimSun Regular"/>
              </a:rPr>
              <a:t>F5</a:t>
            </a:r>
            <a:r>
              <a:rPr lang="zh-CN" altLang="en-US" sz="2400" dirty="0">
                <a:solidFill>
                  <a:srgbClr val="FF0000"/>
                </a:solidFill>
                <a:latin typeface="SimSun Regular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SimSun Regular"/>
              </a:rPr>
              <a:t>Go</a:t>
            </a:r>
            <a:r>
              <a:rPr lang="zh-CN" altLang="en-US" sz="2400" dirty="0">
                <a:solidFill>
                  <a:srgbClr val="FF0000"/>
                </a:solidFill>
                <a:latin typeface="SimSun Regular"/>
              </a:rPr>
              <a:t>）</a:t>
            </a:r>
            <a:r>
              <a:rPr lang="zh-CN" altLang="en-US" sz="2400" dirty="0">
                <a:latin typeface="SimSun Regular"/>
              </a:rPr>
              <a:t>：应用程序开始执行并一直执行下去直到遇到断点或者程序结束。</a:t>
            </a:r>
            <a:endParaRPr lang="en-US" altLang="zh-CN" sz="2400" dirty="0">
              <a:latin typeface="SimSun Regular"/>
            </a:endParaRPr>
          </a:p>
          <a:p>
            <a:pPr>
              <a:defRPr/>
            </a:pPr>
            <a:endParaRPr lang="en-US" altLang="zh-CN" sz="2400" dirty="0">
              <a:latin typeface="SimSun Regular"/>
            </a:endParaRPr>
          </a:p>
          <a:p>
            <a:pPr>
              <a:defRPr/>
            </a:pPr>
            <a:r>
              <a:rPr lang="zh-CN" altLang="en-US" sz="2400" dirty="0">
                <a:latin typeface="SimSun Regular"/>
              </a:rPr>
              <a:t>逐语句</a:t>
            </a:r>
            <a:r>
              <a:rPr lang="en-US" altLang="zh-CN" sz="2400" dirty="0">
                <a:solidFill>
                  <a:srgbClr val="FF0000"/>
                </a:solidFill>
                <a:latin typeface="SimSun Regular"/>
              </a:rPr>
              <a:t>F11</a:t>
            </a:r>
            <a:r>
              <a:rPr lang="zh-CN" altLang="en-US" sz="2400" dirty="0">
                <a:solidFill>
                  <a:srgbClr val="FF0000"/>
                </a:solidFill>
                <a:latin typeface="SimSun Regular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SimSun Regular"/>
              </a:rPr>
              <a:t>Step Into</a:t>
            </a:r>
            <a:r>
              <a:rPr lang="zh-CN" altLang="en-US" sz="2400" dirty="0">
                <a:solidFill>
                  <a:srgbClr val="FF0000"/>
                </a:solidFill>
                <a:latin typeface="SimSun Regular"/>
              </a:rPr>
              <a:t>）</a:t>
            </a:r>
            <a:r>
              <a:rPr lang="zh-CN" altLang="en-US" sz="2400" dirty="0">
                <a:latin typeface="SimSun Regular"/>
              </a:rPr>
              <a:t>：应用程序开始执行第一条语句然后中断，当遇到有函数调用时，执行过程会进入到被调用函数的内部。</a:t>
            </a:r>
            <a:endParaRPr lang="zh-CN" altLang="en-US" sz="2400" dirty="0">
              <a:latin typeface="SimSun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动态调试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400" dirty="0">
                <a:latin typeface="SimSun Regular"/>
              </a:rPr>
              <a:t>逐过程</a:t>
            </a:r>
            <a:r>
              <a:rPr lang="en-US" altLang="zh-CN" sz="2400" dirty="0">
                <a:solidFill>
                  <a:srgbClr val="FF0000"/>
                </a:solidFill>
                <a:latin typeface="SimSun Regular"/>
              </a:rPr>
              <a:t>F10</a:t>
            </a:r>
            <a:r>
              <a:rPr lang="zh-CN" altLang="en-US" sz="2400" dirty="0">
                <a:solidFill>
                  <a:srgbClr val="FF0000"/>
                </a:solidFill>
                <a:latin typeface="SimSun Regular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SimSun Regular"/>
              </a:rPr>
              <a:t>Step Over</a:t>
            </a:r>
            <a:r>
              <a:rPr lang="zh-CN" altLang="en-US" sz="2400" dirty="0">
                <a:solidFill>
                  <a:srgbClr val="FF0000"/>
                </a:solidFill>
                <a:latin typeface="SimSun Regular"/>
              </a:rPr>
              <a:t>）</a:t>
            </a:r>
            <a:r>
              <a:rPr lang="zh-CN" altLang="en-US" sz="2400" dirty="0">
                <a:latin typeface="SimSun Regular"/>
              </a:rPr>
              <a:t>：与逐语句相似，但是它不进入到被调用函数的内部，而是把函数调用当作是一条语句来执行。</a:t>
            </a:r>
            <a:endParaRPr lang="en-US" altLang="zh-CN" sz="2400" dirty="0">
              <a:latin typeface="SimSun Regular"/>
            </a:endParaRPr>
          </a:p>
          <a:p>
            <a:pPr>
              <a:defRPr/>
            </a:pPr>
            <a:endParaRPr lang="en-US" altLang="zh-CN" sz="2400" dirty="0">
              <a:latin typeface="SimSun Regular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FF0000"/>
                </a:solidFill>
                <a:latin typeface="SimSun Regular"/>
              </a:rPr>
              <a:t>Shift+F11</a:t>
            </a:r>
            <a:r>
              <a:rPr lang="zh-CN" altLang="en-US" sz="2400" dirty="0">
                <a:solidFill>
                  <a:srgbClr val="FF0000"/>
                </a:solidFill>
                <a:latin typeface="SimSun Regular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SimSun Regular"/>
              </a:rPr>
              <a:t>Step Out</a:t>
            </a:r>
            <a:r>
              <a:rPr lang="zh-CN" altLang="en-US" sz="2400" dirty="0">
                <a:solidFill>
                  <a:srgbClr val="FF0000"/>
                </a:solidFill>
                <a:latin typeface="SimSun Regular"/>
              </a:rPr>
              <a:t>）</a:t>
            </a:r>
            <a:r>
              <a:rPr lang="zh-CN" altLang="en-US" sz="2400" dirty="0">
                <a:latin typeface="SimSun Regular"/>
              </a:rPr>
              <a:t>：与之相反，</a:t>
            </a:r>
            <a:r>
              <a:rPr lang="en-US" altLang="zh-CN" sz="2400" dirty="0">
                <a:latin typeface="SimSun Regular"/>
              </a:rPr>
              <a:t>step out</a:t>
            </a:r>
            <a:r>
              <a:rPr lang="zh-CN" altLang="en-US" sz="2400" dirty="0">
                <a:latin typeface="SimSun Regular"/>
              </a:rPr>
              <a:t>是跳出当前进程，返回到调用它的外层代码，该过程执行完毕。</a:t>
            </a:r>
            <a:endParaRPr lang="en-US" altLang="zh-CN" sz="2400" dirty="0">
              <a:latin typeface="SimSun Regular"/>
            </a:endParaRPr>
          </a:p>
          <a:p>
            <a:pPr>
              <a:defRPr/>
            </a:pPr>
            <a:endParaRPr lang="en-US" altLang="zh-CN" sz="2400" dirty="0">
              <a:latin typeface="SimSun Regular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FF0000"/>
                </a:solidFill>
                <a:latin typeface="SimSun Regular"/>
              </a:rPr>
              <a:t>F9</a:t>
            </a:r>
            <a:r>
              <a:rPr lang="zh-CN" altLang="en-US" sz="2400" dirty="0">
                <a:solidFill>
                  <a:srgbClr val="FF0000"/>
                </a:solidFill>
                <a:latin typeface="SimSun Regular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SimSun Regular"/>
              </a:rPr>
              <a:t>Toggle Breakpoint</a:t>
            </a:r>
            <a:r>
              <a:rPr lang="zh-CN" altLang="en-US" sz="2400" dirty="0">
                <a:solidFill>
                  <a:srgbClr val="FF0000"/>
                </a:solidFill>
                <a:latin typeface="SimSun Regular"/>
              </a:rPr>
              <a:t>）</a:t>
            </a:r>
            <a:r>
              <a:rPr lang="zh-CN" altLang="en-US" sz="2400" dirty="0">
                <a:latin typeface="SimSun Regular"/>
              </a:rPr>
              <a:t>：在当前光标所在行添加断点。</a:t>
            </a:r>
            <a:endParaRPr lang="zh-CN" altLang="en-US" sz="2400" dirty="0">
              <a:latin typeface="SimSun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SimSun Regular"/>
              </a:rPr>
              <a:t>动态调试</a:t>
            </a:r>
            <a:endParaRPr lang="zh-CN" altLang="en-US" dirty="0">
              <a:latin typeface="SimSun Regula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669410"/>
            <a:ext cx="8946541" cy="457899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SimSun Regular"/>
              </a:rPr>
              <a:t>VS</a:t>
            </a:r>
            <a:r>
              <a:rPr lang="zh-CN" altLang="en-US" sz="2400" dirty="0">
                <a:latin typeface="SimSun Regular"/>
              </a:rPr>
              <a:t>为用户提供了</a:t>
            </a:r>
            <a:r>
              <a:rPr lang="en-US" altLang="zh-CN" sz="2400" dirty="0">
                <a:latin typeface="SimSun Regular"/>
              </a:rPr>
              <a:t>3</a:t>
            </a:r>
            <a:r>
              <a:rPr lang="zh-CN" altLang="en-US" sz="2400" dirty="0">
                <a:latin typeface="SimSun Regular"/>
              </a:rPr>
              <a:t>种步进单位。</a:t>
            </a:r>
            <a:endParaRPr lang="en-US" altLang="zh-CN" sz="2400" dirty="0">
              <a:latin typeface="SimSun Regular"/>
            </a:endParaRPr>
          </a:p>
          <a:p>
            <a:pPr lvl="1">
              <a:defRPr/>
            </a:pPr>
            <a:r>
              <a:rPr lang="zh-CN" altLang="en-US" sz="2200" dirty="0">
                <a:latin typeface="SimSun Regular"/>
              </a:rPr>
              <a:t>行：步进一次执行一行源代码。（有可能一行代码中有多条语句</a:t>
            </a:r>
            <a:r>
              <a:rPr lang="en-US" altLang="zh-CN" sz="2200" dirty="0">
                <a:latin typeface="SimSun Regular"/>
              </a:rPr>
              <a:t>)</a:t>
            </a:r>
            <a:endParaRPr lang="en-US" altLang="zh-CN" sz="2200" dirty="0">
              <a:latin typeface="SimSun Regular"/>
            </a:endParaRPr>
          </a:p>
          <a:p>
            <a:pPr lvl="1">
              <a:defRPr/>
            </a:pPr>
            <a:r>
              <a:rPr lang="zh-CN" altLang="en-US" sz="2200" dirty="0">
                <a:latin typeface="SimSun Regular"/>
              </a:rPr>
              <a:t>语句：步进一次执行一条语句。</a:t>
            </a:r>
            <a:endParaRPr lang="en-US" altLang="zh-CN" sz="2200" dirty="0">
              <a:latin typeface="SimSun Regular"/>
            </a:endParaRPr>
          </a:p>
          <a:p>
            <a:pPr lvl="1">
              <a:defRPr/>
            </a:pPr>
            <a:r>
              <a:rPr lang="zh-CN" altLang="en-US" sz="2200" dirty="0">
                <a:latin typeface="SimSun Regular"/>
              </a:rPr>
              <a:t>指令：步进一次执行一条机器指令。</a:t>
            </a:r>
            <a:endParaRPr lang="en-US" altLang="zh-CN" sz="2200" dirty="0">
              <a:latin typeface="SimSun Regular"/>
            </a:endParaRPr>
          </a:p>
          <a:p>
            <a:pPr marL="0" indent="0" eaLnBrk="1" hangingPunct="1">
              <a:buNone/>
              <a:defRPr/>
            </a:pPr>
            <a:endParaRPr lang="en-US" altLang="zh-CN" sz="2400" dirty="0">
              <a:latin typeface="SimSun Regular"/>
            </a:endParaRPr>
          </a:p>
          <a:p>
            <a:pPr marL="514350" indent="-514350" eaLnBrk="1" hangingPunct="1">
              <a:defRPr/>
            </a:pPr>
            <a:r>
              <a:rPr lang="zh-CN" altLang="en-US" sz="2400" dirty="0">
                <a:latin typeface="SimSun Regular"/>
              </a:rPr>
              <a:t>可以通过</a:t>
            </a:r>
            <a:r>
              <a:rPr lang="en-US" altLang="zh-CN" sz="2400" dirty="0">
                <a:latin typeface="SimSun Regular"/>
              </a:rPr>
              <a:t>【</a:t>
            </a:r>
            <a:r>
              <a:rPr lang="zh-CN" altLang="en-US" sz="2400" dirty="0">
                <a:latin typeface="SimSun Regular"/>
              </a:rPr>
              <a:t>调试</a:t>
            </a:r>
            <a:r>
              <a:rPr lang="en-US" altLang="zh-CN" sz="2400" dirty="0">
                <a:latin typeface="SimSun Regular"/>
              </a:rPr>
              <a:t>】</a:t>
            </a:r>
            <a:r>
              <a:rPr lang="zh-CN" altLang="en-US" sz="2400" dirty="0">
                <a:latin typeface="SimSun Regular"/>
              </a:rPr>
              <a:t>菜单中的</a:t>
            </a:r>
            <a:r>
              <a:rPr lang="en-US" altLang="zh-CN" sz="2400" dirty="0">
                <a:latin typeface="SimSun Regular"/>
              </a:rPr>
              <a:t>【</a:t>
            </a:r>
            <a:r>
              <a:rPr lang="zh-CN" altLang="en-US" sz="2400" dirty="0">
                <a:latin typeface="SimSun Regular"/>
              </a:rPr>
              <a:t>窗口</a:t>
            </a:r>
            <a:r>
              <a:rPr lang="en-US" altLang="zh-CN" sz="2400" dirty="0">
                <a:latin typeface="SimSun Regular"/>
              </a:rPr>
              <a:t>】</a:t>
            </a:r>
            <a:r>
              <a:rPr lang="zh-CN" altLang="en-US" sz="2400" dirty="0">
                <a:latin typeface="SimSun Regular"/>
              </a:rPr>
              <a:t>中修改调试方式来进行选择。</a:t>
            </a:r>
            <a:endParaRPr lang="zh-CN" altLang="en-US" sz="2400" dirty="0">
              <a:latin typeface="SimSun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SimSun Regular"/>
              </a:rPr>
              <a:t>断点</a:t>
            </a:r>
            <a:endParaRPr lang="zh-CN" altLang="en-US" dirty="0">
              <a:latin typeface="SimSun Regular"/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985866" y="1499244"/>
            <a:ext cx="8946541" cy="419548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400" dirty="0">
                <a:latin typeface="SimSun Regular"/>
              </a:rPr>
              <a:t>断点是调试应用程序时经常使用的一种工具。</a:t>
            </a:r>
            <a:endParaRPr lang="en-US" altLang="zh-CN" sz="2400" dirty="0">
              <a:latin typeface="SimSun Regular"/>
            </a:endParaRPr>
          </a:p>
          <a:p>
            <a:pPr eaLnBrk="1" hangingPunct="1">
              <a:defRPr/>
            </a:pPr>
            <a:endParaRPr lang="en-US" altLang="zh-CN" sz="2400" dirty="0">
              <a:latin typeface="SimSun Regular"/>
            </a:endParaRPr>
          </a:p>
          <a:p>
            <a:pPr eaLnBrk="1" hangingPunct="1">
              <a:defRPr/>
            </a:pPr>
            <a:r>
              <a:rPr lang="zh-CN" altLang="en-US" sz="2400" dirty="0">
                <a:latin typeface="SimSun Regular"/>
              </a:rPr>
              <a:t>使用断点前必须要在代码中插入断点。</a:t>
            </a:r>
            <a:r>
              <a:rPr lang="en-US" altLang="zh-CN" sz="2400" dirty="0">
                <a:latin typeface="SimSun Regular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SimSun Regular"/>
              </a:rPr>
              <a:t>F9</a:t>
            </a:r>
            <a:r>
              <a:rPr lang="en-US" altLang="zh-CN" sz="2400" dirty="0">
                <a:latin typeface="SimSun Regular"/>
              </a:rPr>
              <a:t>)</a:t>
            </a:r>
            <a:endParaRPr lang="en-US" altLang="zh-CN" sz="2400" dirty="0">
              <a:latin typeface="SimSun Regular"/>
            </a:endParaRPr>
          </a:p>
          <a:p>
            <a:pPr eaLnBrk="1" hangingPunct="1">
              <a:defRPr/>
            </a:pPr>
            <a:endParaRPr lang="en-US" altLang="zh-CN" sz="2400" dirty="0">
              <a:latin typeface="SimSun Regular"/>
            </a:endParaRPr>
          </a:p>
          <a:p>
            <a:pPr eaLnBrk="1" hangingPunct="1">
              <a:defRPr/>
            </a:pPr>
            <a:r>
              <a:rPr lang="en-US" altLang="zh-CN" sz="2400" dirty="0">
                <a:latin typeface="SimSun Regular"/>
              </a:rPr>
              <a:t>VS</a:t>
            </a:r>
            <a:r>
              <a:rPr lang="zh-CN" altLang="en-US" sz="2400" dirty="0">
                <a:latin typeface="SimSun Regular"/>
              </a:rPr>
              <a:t>中使用</a:t>
            </a:r>
            <a:r>
              <a:rPr lang="en-US" altLang="zh-CN" sz="2400" dirty="0">
                <a:latin typeface="SimSun Regular"/>
              </a:rPr>
              <a:t>【</a:t>
            </a:r>
            <a:r>
              <a:rPr lang="zh-CN" altLang="en-US" sz="2400" dirty="0">
                <a:latin typeface="SimSun Regular"/>
              </a:rPr>
              <a:t>新建断点</a:t>
            </a:r>
            <a:r>
              <a:rPr lang="en-US" altLang="zh-CN" sz="2400" dirty="0">
                <a:latin typeface="SimSun Regular"/>
              </a:rPr>
              <a:t>】</a:t>
            </a:r>
            <a:r>
              <a:rPr lang="zh-CN" altLang="en-US" sz="2400" dirty="0">
                <a:latin typeface="SimSun Regular"/>
              </a:rPr>
              <a:t>命令来选择断点类型以及设置“高级”断点。例如：点击次数是指断点所在位置运行的次数，到达条件时才中断程序。</a:t>
            </a:r>
            <a:endParaRPr lang="en-US" altLang="zh-CN" sz="2400" dirty="0">
              <a:latin typeface="SimSun 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sz="2800" dirty="0">
                <a:latin typeface="SimSun Regular"/>
              </a:rPr>
              <a:t>菜单栏中和调试有关的各菜单选项</a:t>
            </a:r>
            <a:endParaRPr lang="zh-CN" altLang="zh-CN" sz="2800" dirty="0">
              <a:latin typeface="SimSun Regular"/>
            </a:endParaRPr>
          </a:p>
        </p:txBody>
      </p:sp>
      <p:pic>
        <p:nvPicPr>
          <p:cNvPr id="18435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1" y="2706688"/>
            <a:ext cx="10767484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/>
          <p:cNvSpPr/>
          <p:nvPr/>
        </p:nvSpPr>
        <p:spPr>
          <a:xfrm>
            <a:off x="1295400" y="2276475"/>
            <a:ext cx="9120717" cy="20193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7434" y="361423"/>
            <a:ext cx="12194117" cy="935037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altLang="zh-CN" sz="2800" dirty="0">
                <a:latin typeface="SimSun Regular"/>
              </a:rPr>
              <a:t>Breakpoints</a:t>
            </a:r>
            <a:r>
              <a:rPr lang="zh-CN" altLang="zh-CN" sz="2800" dirty="0">
                <a:latin typeface="SimSun Regular"/>
              </a:rPr>
              <a:t>显示程序中所有已加的断点</a:t>
            </a:r>
            <a:endParaRPr lang="zh-CN" altLang="zh-CN" sz="2800" dirty="0">
              <a:latin typeface="SimSun Regular"/>
            </a:endParaRPr>
          </a:p>
        </p:txBody>
      </p:sp>
      <p:pic>
        <p:nvPicPr>
          <p:cNvPr id="19459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1" y="1557338"/>
            <a:ext cx="9215967" cy="514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流程图: 可选过程 2"/>
          <p:cNvSpPr/>
          <p:nvPr/>
        </p:nvSpPr>
        <p:spPr>
          <a:xfrm>
            <a:off x="431800" y="4675189"/>
            <a:ext cx="10447867" cy="2016125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1199</Words>
  <Application>WPS 演示</Application>
  <PresentationFormat>宽屏</PresentationFormat>
  <Paragraphs>87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6" baseType="lpstr">
      <vt:lpstr>Arial</vt:lpstr>
      <vt:lpstr>宋体</vt:lpstr>
      <vt:lpstr>Wingdings</vt:lpstr>
      <vt:lpstr>Microsoft YaHei UI</vt:lpstr>
      <vt:lpstr>苹方-简</vt:lpstr>
      <vt:lpstr>Wingdings 3</vt:lpstr>
      <vt:lpstr>Arial</vt:lpstr>
      <vt:lpstr>SimSun Regular</vt:lpstr>
      <vt:lpstr>Thonburi</vt:lpstr>
      <vt:lpstr>微软雅黑</vt:lpstr>
      <vt:lpstr>汉仪旗黑</vt:lpstr>
      <vt:lpstr>Times New Roman</vt:lpstr>
      <vt:lpstr>宋体</vt:lpstr>
      <vt:lpstr>Arial Unicode MS</vt:lpstr>
      <vt:lpstr>Calibri</vt:lpstr>
      <vt:lpstr>Helvetica Neue</vt:lpstr>
      <vt:lpstr>汉仪书宋二KW</vt:lpstr>
      <vt:lpstr>等线</vt:lpstr>
      <vt:lpstr>汉仪中等线KW</vt:lpstr>
      <vt:lpstr>等线 Light</vt:lpstr>
      <vt:lpstr>离子</vt:lpstr>
      <vt:lpstr>高级语言编程实训</vt:lpstr>
      <vt:lpstr>调试</vt:lpstr>
      <vt:lpstr>动态调试</vt:lpstr>
      <vt:lpstr>动态调试</vt:lpstr>
      <vt:lpstr>动态调试</vt:lpstr>
      <vt:lpstr>动态调试</vt:lpstr>
      <vt:lpstr>断点</vt:lpstr>
      <vt:lpstr>菜单栏中和调试有关的各菜单选项</vt:lpstr>
      <vt:lpstr>Breakpoints显示程序中所有已加的断点</vt:lpstr>
      <vt:lpstr>    Start Debugging 开始 调试程序，如果程序中没 有断点，则一直运行完毕， 如果程序中设置有断点， 则动行至断点。</vt:lpstr>
      <vt:lpstr>         在一行代码处设置断点，也可直接在一行代码前面的灰条处点一鼠标左键。即可设置断点，如图左侧小红点就是断点。再次左键点一下即可取消断点。</vt:lpstr>
      <vt:lpstr>各种调试和变量窗口</vt:lpstr>
      <vt:lpstr>调试过程及变量窗口</vt:lpstr>
      <vt:lpstr>调试过程及变量窗口</vt:lpstr>
      <vt:lpstr>调试过程及变量窗口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C++实训</dc:title>
  <dc:creator>Assassinator</dc:creator>
  <cp:lastModifiedBy>王玮</cp:lastModifiedBy>
  <cp:revision>178</cp:revision>
  <cp:lastPrinted>2022-09-20T08:12:06Z</cp:lastPrinted>
  <dcterms:created xsi:type="dcterms:W3CDTF">2022-09-20T08:12:06Z</dcterms:created>
  <dcterms:modified xsi:type="dcterms:W3CDTF">2022-09-20T08:12:06Z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  <property fmtid="{D5CDD505-2E9C-101B-9397-08002B2CF9AE}" pid="3" name="ICV">
    <vt:lpwstr>48B1300056C4A6ABCB75296306369370</vt:lpwstr>
  </property>
  <property fmtid="{D5CDD505-2E9C-101B-9397-08002B2CF9AE}" pid="4" name="KSOProductBuildVer">
    <vt:lpwstr>2052-4.6.1.7467</vt:lpwstr>
  </property>
</Properties>
</file>