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9"/>
  </p:notesMasterIdLst>
  <p:handoutMasterIdLst>
    <p:handoutMasterId r:id="rId70"/>
  </p:handoutMasterIdLst>
  <p:sldIdLst>
    <p:sldId id="258" r:id="rId3"/>
    <p:sldId id="259" r:id="rId4"/>
    <p:sldId id="260" r:id="rId5"/>
    <p:sldId id="379" r:id="rId6"/>
    <p:sldId id="261" r:id="rId7"/>
    <p:sldId id="263" r:id="rId8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376" r:id="rId17"/>
    <p:sldId id="273" r:id="rId18"/>
    <p:sldId id="274" r:id="rId19"/>
    <p:sldId id="275" r:id="rId20"/>
    <p:sldId id="276" r:id="rId21"/>
    <p:sldId id="277" r:id="rId22"/>
    <p:sldId id="278" r:id="rId23"/>
    <p:sldId id="3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78" r:id="rId46"/>
    <p:sldId id="44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28" r:id="rId56"/>
    <p:sldId id="329" r:id="rId57"/>
    <p:sldId id="330" r:id="rId58"/>
    <p:sldId id="331" r:id="rId59"/>
    <p:sldId id="332" r:id="rId60"/>
    <p:sldId id="335" r:id="rId61"/>
    <p:sldId id="336" r:id="rId62"/>
    <p:sldId id="337" r:id="rId63"/>
    <p:sldId id="338" r:id="rId64"/>
    <p:sldId id="343" r:id="rId65"/>
    <p:sldId id="344" r:id="rId66"/>
    <p:sldId id="345" r:id="rId67"/>
    <p:sldId id="346" r:id="rId68"/>
    <p:sldId id="347" r:id="rId6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" initials="Kevi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FF0000"/>
    <a:srgbClr val="008000"/>
    <a:srgbClr val="CCFF99"/>
    <a:srgbClr val="FA0691"/>
    <a:srgbClr val="CCECFF"/>
    <a:srgbClr val="FFCCCC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69" autoAdjust="0"/>
    <p:restoredTop sz="92144" autoAdjust="0"/>
  </p:normalViewPr>
  <p:slideViewPr>
    <p:cSldViewPr>
      <p:cViewPr varScale="1">
        <p:scale>
          <a:sx n="104" d="100"/>
          <a:sy n="104" d="100"/>
        </p:scale>
        <p:origin x="1232" y="192"/>
      </p:cViewPr>
      <p:guideLst>
        <p:guide orient="horz" pos="2160"/>
        <p:guide pos="290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4" Type="http://schemas.openxmlformats.org/officeDocument/2006/relationships/commentAuthors" Target="commentAuthors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9.xml"/><Relationship Id="rId8" Type="http://schemas.openxmlformats.org/officeDocument/2006/relationships/slide" Target="slides/slide8.xml"/><Relationship Id="rId7" Type="http://schemas.openxmlformats.org/officeDocument/2006/relationships/slide" Target="slides/slide7.xml"/><Relationship Id="rId62" Type="http://schemas.openxmlformats.org/officeDocument/2006/relationships/slide" Target="slides/slide66.xml"/><Relationship Id="rId61" Type="http://schemas.openxmlformats.org/officeDocument/2006/relationships/slide" Target="slides/slide65.xml"/><Relationship Id="rId60" Type="http://schemas.openxmlformats.org/officeDocument/2006/relationships/slide" Target="slides/slide64.xml"/><Relationship Id="rId6" Type="http://schemas.openxmlformats.org/officeDocument/2006/relationships/slide" Target="slides/slide6.xml"/><Relationship Id="rId59" Type="http://schemas.openxmlformats.org/officeDocument/2006/relationships/slide" Target="slides/slide63.xml"/><Relationship Id="rId58" Type="http://schemas.openxmlformats.org/officeDocument/2006/relationships/slide" Target="slides/slide62.xml"/><Relationship Id="rId57" Type="http://schemas.openxmlformats.org/officeDocument/2006/relationships/slide" Target="slides/slide61.xml"/><Relationship Id="rId56" Type="http://schemas.openxmlformats.org/officeDocument/2006/relationships/slide" Target="slides/slide60.xml"/><Relationship Id="rId55" Type="http://schemas.openxmlformats.org/officeDocument/2006/relationships/slide" Target="slides/slide59.xml"/><Relationship Id="rId54" Type="http://schemas.openxmlformats.org/officeDocument/2006/relationships/slide" Target="slides/slide58.xml"/><Relationship Id="rId53" Type="http://schemas.openxmlformats.org/officeDocument/2006/relationships/slide" Target="slides/slide57.xml"/><Relationship Id="rId52" Type="http://schemas.openxmlformats.org/officeDocument/2006/relationships/slide" Target="slides/slide56.xml"/><Relationship Id="rId51" Type="http://schemas.openxmlformats.org/officeDocument/2006/relationships/slide" Target="slides/slide55.xml"/><Relationship Id="rId50" Type="http://schemas.openxmlformats.org/officeDocument/2006/relationships/slide" Target="slides/slide54.xml"/><Relationship Id="rId5" Type="http://schemas.openxmlformats.org/officeDocument/2006/relationships/slide" Target="slides/slide5.xml"/><Relationship Id="rId49" Type="http://schemas.openxmlformats.org/officeDocument/2006/relationships/slide" Target="slides/slide52.xml"/><Relationship Id="rId48" Type="http://schemas.openxmlformats.org/officeDocument/2006/relationships/slide" Target="slides/slide51.xml"/><Relationship Id="rId47" Type="http://schemas.openxmlformats.org/officeDocument/2006/relationships/slide" Target="slides/slide50.xml"/><Relationship Id="rId46" Type="http://schemas.openxmlformats.org/officeDocument/2006/relationships/slide" Target="slides/slide49.xml"/><Relationship Id="rId45" Type="http://schemas.openxmlformats.org/officeDocument/2006/relationships/slide" Target="slides/slide48.xml"/><Relationship Id="rId44" Type="http://schemas.openxmlformats.org/officeDocument/2006/relationships/slide" Target="slides/slide47.xml"/><Relationship Id="rId43" Type="http://schemas.openxmlformats.org/officeDocument/2006/relationships/slide" Target="slides/slide46.xml"/><Relationship Id="rId42" Type="http://schemas.openxmlformats.org/officeDocument/2006/relationships/slide" Target="slides/slide45.xml"/><Relationship Id="rId41" Type="http://schemas.openxmlformats.org/officeDocument/2006/relationships/slide" Target="slides/slide43.xml"/><Relationship Id="rId40" Type="http://schemas.openxmlformats.org/officeDocument/2006/relationships/slide" Target="slides/slide42.xml"/><Relationship Id="rId4" Type="http://schemas.openxmlformats.org/officeDocument/2006/relationships/slide" Target="slides/slide4.xml"/><Relationship Id="rId39" Type="http://schemas.openxmlformats.org/officeDocument/2006/relationships/slide" Target="slides/slide41.xml"/><Relationship Id="rId38" Type="http://schemas.openxmlformats.org/officeDocument/2006/relationships/slide" Target="slides/slide40.xml"/><Relationship Id="rId37" Type="http://schemas.openxmlformats.org/officeDocument/2006/relationships/slide" Target="slides/slide39.xml"/><Relationship Id="rId36" Type="http://schemas.openxmlformats.org/officeDocument/2006/relationships/slide" Target="slides/slide38.xml"/><Relationship Id="rId35" Type="http://schemas.openxmlformats.org/officeDocument/2006/relationships/slide" Target="slides/slide37.xml"/><Relationship Id="rId34" Type="http://schemas.openxmlformats.org/officeDocument/2006/relationships/slide" Target="slides/slide36.xml"/><Relationship Id="rId33" Type="http://schemas.openxmlformats.org/officeDocument/2006/relationships/slide" Target="slides/slide35.xml"/><Relationship Id="rId32" Type="http://schemas.openxmlformats.org/officeDocument/2006/relationships/slide" Target="slides/slide34.xml"/><Relationship Id="rId31" Type="http://schemas.openxmlformats.org/officeDocument/2006/relationships/slide" Target="slides/slide33.xml"/><Relationship Id="rId30" Type="http://schemas.openxmlformats.org/officeDocument/2006/relationships/slide" Target="slides/slide32.xml"/><Relationship Id="rId3" Type="http://schemas.openxmlformats.org/officeDocument/2006/relationships/slide" Target="slides/slide3.xml"/><Relationship Id="rId29" Type="http://schemas.openxmlformats.org/officeDocument/2006/relationships/slide" Target="slides/slide31.xml"/><Relationship Id="rId28" Type="http://schemas.openxmlformats.org/officeDocument/2006/relationships/slide" Target="slides/slide30.xml"/><Relationship Id="rId27" Type="http://schemas.openxmlformats.org/officeDocument/2006/relationships/slide" Target="slides/slide29.xml"/><Relationship Id="rId26" Type="http://schemas.openxmlformats.org/officeDocument/2006/relationships/slide" Target="slides/slide28.xml"/><Relationship Id="rId25" Type="http://schemas.openxmlformats.org/officeDocument/2006/relationships/slide" Target="slides/slide27.xml"/><Relationship Id="rId24" Type="http://schemas.openxmlformats.org/officeDocument/2006/relationships/slide" Target="slides/slide26.xml"/><Relationship Id="rId23" Type="http://schemas.openxmlformats.org/officeDocument/2006/relationships/slide" Target="slides/slide25.xml"/><Relationship Id="rId22" Type="http://schemas.openxmlformats.org/officeDocument/2006/relationships/slide" Target="slides/slide24.xml"/><Relationship Id="rId21" Type="http://schemas.openxmlformats.org/officeDocument/2006/relationships/slide" Target="slides/slide23.xml"/><Relationship Id="rId20" Type="http://schemas.openxmlformats.org/officeDocument/2006/relationships/slide" Target="slides/slide22.xml"/><Relationship Id="rId2" Type="http://schemas.openxmlformats.org/officeDocument/2006/relationships/slide" Target="slides/slide2.xml"/><Relationship Id="rId19" Type="http://schemas.openxmlformats.org/officeDocument/2006/relationships/slide" Target="slides/slide21.xml"/><Relationship Id="rId18" Type="http://schemas.openxmlformats.org/officeDocument/2006/relationships/slide" Target="slides/slide20.xml"/><Relationship Id="rId17" Type="http://schemas.openxmlformats.org/officeDocument/2006/relationships/slide" Target="slides/slide18.xml"/><Relationship Id="rId16" Type="http://schemas.openxmlformats.org/officeDocument/2006/relationships/slide" Target="slides/slide17.xml"/><Relationship Id="rId15" Type="http://schemas.openxmlformats.org/officeDocument/2006/relationships/slide" Target="slides/slide16.xml"/><Relationship Id="rId14" Type="http://schemas.openxmlformats.org/officeDocument/2006/relationships/slide" Target="slides/slide15.xml"/><Relationship Id="rId13" Type="http://schemas.openxmlformats.org/officeDocument/2006/relationships/slide" Target="slides/slide13.xml"/><Relationship Id="rId12" Type="http://schemas.openxmlformats.org/officeDocument/2006/relationships/slide" Target="slides/slide12.xml"/><Relationship Id="rId11" Type="http://schemas.openxmlformats.org/officeDocument/2006/relationships/slide" Target="slides/slide11.xml"/><Relationship Id="rId10" Type="http://schemas.openxmlformats.org/officeDocument/2006/relationships/slide" Target="slides/slide10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D1E58D7-241C-4DF3-95A6-733F282FA937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7ECD6397-5AB0-4D78-A5A0-54A29F294478}" type="slidenum">
              <a:rPr lang="zh-CN" altLang="en-US" smtClean="0"/>
            </a:fld>
            <a:endParaRPr lang="en-US" altLang="zh-CN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BE0860F8-888E-405C-B348-470050F9B756}" type="slidenum">
              <a:rPr lang="zh-CN" altLang="en-US" smtClean="0"/>
            </a:fld>
            <a:endParaRPr lang="en-US" altLang="zh-CN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96DE3530-F97D-4767-945F-E5F9C53D1233}" type="slidenum">
              <a:rPr lang="zh-CN" altLang="en-US" smtClean="0"/>
            </a:fld>
            <a:endParaRPr lang="en-US" altLang="zh-CN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2E3E010B-81B9-4F5A-B0C0-806B852532B6}" type="slidenum">
              <a:rPr lang="zh-CN" altLang="en-US" smtClean="0"/>
            </a:fld>
            <a:endParaRPr lang="en-US" altLang="zh-CN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D051BCE8-4269-4F8C-81DD-7649BC16B9F9}" type="slidenum">
              <a:rPr lang="zh-CN" altLang="en-US" smtClean="0"/>
            </a:fld>
            <a:endParaRPr lang="en-US" altLang="zh-CN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671D099A-96EA-4BFF-8734-CE60170AFEF6}" type="slidenum">
              <a:rPr lang="zh-CN" altLang="en-US" smtClean="0"/>
            </a:fld>
            <a:endParaRPr lang="en-US" altLang="zh-CN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6DFBE6C2-DA8B-4949-9BE1-FB392F32F738}" type="slidenum">
              <a:rPr lang="zh-CN" altLang="en-US" smtClean="0"/>
            </a:fld>
            <a:endParaRPr lang="en-US" altLang="zh-CN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C67E9EBE-049A-4615-A3DA-56568A95B3B8}" type="slidenum">
              <a:rPr lang="zh-CN" altLang="en-US" smtClean="0"/>
            </a:fld>
            <a:endParaRPr lang="en-US" altLang="zh-CN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18C7165D-36B5-4074-92E0-4783AC00AB34}" type="slidenum">
              <a:rPr lang="zh-CN" altLang="en-US" smtClean="0"/>
            </a:fld>
            <a:endParaRPr lang="en-US" altLang="zh-CN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2BA3907D-F1F3-4BC3-BB27-D1439F8F5A02}" type="slidenum">
              <a:rPr lang="zh-CN" altLang="en-US" smtClean="0"/>
            </a:fld>
            <a:endParaRPr lang="en-US" altLang="zh-CN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86798789-70EF-4128-95F3-3685C1C5F485}" type="slidenum">
              <a:rPr lang="zh-CN" altLang="en-US" smtClean="0"/>
            </a:fld>
            <a:endParaRPr lang="en-US" altLang="zh-CN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71313CBD-C1E4-47F3-8102-5AA05167E7F4}" type="slidenum">
              <a:rPr lang="zh-CN" altLang="en-US" smtClean="0"/>
            </a:fld>
            <a:endParaRPr lang="en-US" altLang="zh-CN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0D16B2EF-9DB7-4B93-8DFB-2F04190FA71D}" type="slidenum">
              <a:rPr lang="zh-CN" altLang="en-US" smtClean="0"/>
            </a:fld>
            <a:endParaRPr lang="en-US" altLang="zh-CN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5A304959-1E64-4E76-A042-5DD528E6E47C}" type="slidenum">
              <a:rPr lang="zh-CN" altLang="en-US" smtClean="0"/>
            </a:fld>
            <a:endParaRPr lang="en-US" altLang="zh-CN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D3A6067B-30EE-467C-B116-BAB1FDD49DA0}" type="slidenum">
              <a:rPr lang="zh-CN" altLang="en-US" smtClean="0"/>
            </a:fld>
            <a:endParaRPr lang="en-US" altLang="zh-CN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9D3E14A9-9529-4F47-B3A5-467A3B75D0A6}" type="slidenum">
              <a:rPr lang="zh-CN" altLang="en-US" smtClean="0"/>
            </a:fld>
            <a:endParaRPr lang="en-US" altLang="zh-CN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BC037A8E-754C-48AE-BCB3-02429379A0AA}" type="slidenum">
              <a:rPr lang="zh-CN" altLang="en-US" smtClean="0"/>
            </a:fld>
            <a:endParaRPr lang="en-US" altLang="zh-CN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28D03EEC-5B76-4AAC-9D9A-CE7066519748}" type="slidenum">
              <a:rPr lang="zh-CN" altLang="en-US" smtClean="0"/>
            </a:fld>
            <a:endParaRPr lang="en-US" altLang="zh-CN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31ADE84D-8736-4761-9593-365FD1DE7598}" type="slidenum">
              <a:rPr lang="zh-CN" altLang="en-US" smtClean="0"/>
            </a:fld>
            <a:endParaRPr lang="en-US" altLang="zh-CN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B3190536-EB2E-423A-BD94-E6E73F1ED222}" type="slidenum">
              <a:rPr lang="zh-CN" altLang="en-US" smtClean="0"/>
            </a:fld>
            <a:endParaRPr lang="en-US" altLang="zh-CN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BD1B291-EF9C-4A7F-8E1A-DC32A5FEA661}" type="slidenum">
              <a:rPr lang="zh-CN" altLang="en-US" smtClean="0"/>
            </a:fld>
            <a:endParaRPr lang="en-US" altLang="zh-CN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1D19DC44-9145-4460-9796-4394557B9BAE}" type="slidenum">
              <a:rPr lang="zh-CN" altLang="en-US" smtClean="0"/>
            </a:fld>
            <a:endParaRPr lang="en-US" altLang="zh-CN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93319832-2717-47F7-93A3-EB039C51E3ED}" type="slidenum">
              <a:rPr lang="zh-CN" altLang="en-US" smtClean="0"/>
            </a:fld>
            <a:endParaRPr lang="en-US" altLang="zh-CN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ED3807BA-7A42-43C2-ACE4-C5882F68DE06}" type="slidenum">
              <a:rPr lang="zh-CN" altLang="en-US" smtClean="0"/>
            </a:fld>
            <a:endParaRPr lang="en-US" altLang="zh-CN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D0F16C36-7CCB-4B4F-B0DB-A6D33E2E55C7}" type="slidenum">
              <a:rPr lang="zh-CN" altLang="en-US" smtClean="0"/>
            </a:fld>
            <a:endParaRPr lang="en-US" altLang="zh-CN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FEBDAFC2-3642-4D82-AFF5-C491066C0543}" type="slidenum">
              <a:rPr lang="zh-CN" altLang="en-US" smtClean="0"/>
            </a:fld>
            <a:endParaRPr lang="en-US" altLang="zh-CN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B5DF34DD-074A-4D04-8AD8-56D1B6FC59A5}" type="slidenum">
              <a:rPr lang="zh-CN" altLang="en-US" smtClean="0"/>
            </a:fld>
            <a:endParaRPr lang="en-US" altLang="zh-CN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7E54CB9-5E09-4B36-871A-3654AFC187F3}" type="slidenum">
              <a:rPr lang="zh-CN" altLang="en-US" smtClean="0"/>
            </a:fld>
            <a:endParaRPr lang="en-US" altLang="zh-CN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9BF00D3E-13D9-46B5-977F-C259987774BD}" type="slidenum">
              <a:rPr lang="zh-CN" altLang="en-US" smtClean="0"/>
            </a:fld>
            <a:endParaRPr lang="en-US" altLang="zh-CN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B5DF34DD-074A-4D04-8AD8-56D1B6FC59A5}" type="slidenum">
              <a:rPr lang="zh-CN" altLang="en-US" smtClean="0"/>
            </a:fld>
            <a:endParaRPr lang="en-US" altLang="zh-CN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5EF5407D-9EA9-4772-87E1-2A67915A6853}" type="slidenum">
              <a:rPr lang="zh-CN" altLang="en-US" smtClean="0"/>
            </a:fld>
            <a:endParaRPr lang="en-US" altLang="zh-CN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2A6D3272-DF03-4B67-BF5C-2C871DA1E29D}" type="slidenum">
              <a:rPr lang="zh-CN" altLang="en-US" smtClean="0"/>
            </a:fld>
            <a:endParaRPr lang="en-US" altLang="zh-CN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116BAAAF-6996-4F1B-8345-33B013B6B7BF}" type="slidenum">
              <a:rPr lang="zh-CN" altLang="en-US" smtClean="0"/>
            </a:fld>
            <a:endParaRPr lang="en-US" altLang="zh-CN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20081A11-66DD-424D-A297-7CD188A61553}" type="slidenum">
              <a:rPr lang="zh-CN" altLang="en-US" smtClean="0"/>
            </a:fld>
            <a:endParaRPr lang="en-US" altLang="zh-CN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A77B5B05-71A5-4FCB-BE9E-796364C6A6AF}" type="slidenum">
              <a:rPr lang="zh-CN" altLang="en-US" smtClean="0"/>
            </a:fld>
            <a:endParaRPr lang="en-US" altLang="zh-CN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16FF0512-168D-4F67-A5B0-605D76412731}" type="slidenum">
              <a:rPr lang="zh-CN" altLang="en-US" smtClean="0"/>
            </a:fld>
            <a:endParaRPr lang="en-US" altLang="zh-CN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65E75BC4-5A54-48AB-9049-534D05C5C6A4}" type="slidenum">
              <a:rPr lang="zh-CN" altLang="en-US" smtClean="0"/>
            </a:fld>
            <a:endParaRPr lang="en-US" altLang="zh-CN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C30C66C6-F96E-4DA7-B004-2F0A8F29801A}" type="slidenum">
              <a:rPr lang="zh-CN" altLang="en-US" smtClean="0"/>
            </a:fld>
            <a:endParaRPr lang="en-US" altLang="zh-CN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E29C089D-D699-4607-B3AC-8FDEB23E1A01}" type="slidenum">
              <a:rPr lang="zh-CN" altLang="en-US" smtClean="0"/>
            </a:fld>
            <a:endParaRPr lang="en-US" altLang="zh-CN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366B1770-B195-49A8-AA26-ADB0D0303D14}" type="slidenum">
              <a:rPr lang="zh-CN" altLang="en-US" smtClean="0"/>
            </a:fld>
            <a:endParaRPr lang="en-US" altLang="zh-CN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74B4F5AE-1752-4647-A7DD-BA65F3DBB907}" type="slidenum">
              <a:rPr lang="zh-CN" altLang="en-US" smtClean="0"/>
            </a:fld>
            <a:endParaRPr lang="en-US" altLang="zh-CN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3C10EB8D-8824-4B23-8708-84266E7EDFA0}" type="slidenum">
              <a:rPr lang="zh-CN" altLang="en-US" smtClean="0"/>
            </a:fld>
            <a:endParaRPr lang="en-US" altLang="zh-CN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09A46EE4-C520-4010-A110-CBCBA9445863}" type="slidenum">
              <a:rPr lang="zh-CN" altLang="en-US" smtClean="0"/>
            </a:fld>
            <a:endParaRPr lang="en-US" altLang="zh-CN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3836773-ED9C-4827-82BD-D37F144CCAB7}" type="slidenum">
              <a:rPr lang="zh-CN" altLang="en-US" smtClean="0"/>
            </a:fld>
            <a:endParaRPr lang="en-US" altLang="zh-CN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65DF880B-B57C-4AFD-BA84-CF3D69B6B441}" type="slidenum">
              <a:rPr lang="zh-CN" altLang="en-US" smtClean="0"/>
            </a:fld>
            <a:endParaRPr lang="en-US" altLang="zh-CN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FCE9F74B-6A3B-4CE7-9C33-E4749766331A}" type="slidenum">
              <a:rPr lang="zh-CN" altLang="en-US" smtClean="0"/>
            </a:fld>
            <a:endParaRPr lang="en-US" altLang="zh-CN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BB865C18-4FB1-4A96-BEAE-D7FC0965F5C8}" type="slidenum">
              <a:rPr lang="zh-CN" altLang="en-US" smtClean="0"/>
            </a:fld>
            <a:endParaRPr lang="en-US" altLang="zh-CN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99006C44-5B9F-42F0-A901-D4C281796A4F}" type="slidenum">
              <a:rPr lang="zh-CN" altLang="en-US" smtClean="0"/>
            </a:fld>
            <a:endParaRPr lang="en-US" altLang="zh-CN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5F567FA7-E61E-4E07-B557-D41BFF2BEBE7}" type="slidenum">
              <a:rPr lang="zh-CN" altLang="en-US" smtClean="0"/>
            </a:fld>
            <a:endParaRPr lang="en-US" altLang="zh-CN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03F20896-873E-4D64-9AEE-156BDD2AEB63}" type="slidenum">
              <a:rPr lang="zh-CN" altLang="en-US" smtClean="0"/>
            </a:fld>
            <a:endParaRPr lang="en-US" altLang="zh-CN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102BCFE6-0588-4624-BCD5-B252E2A79FA0}" type="slidenum">
              <a:rPr lang="zh-CN" altLang="en-US" smtClean="0"/>
            </a:fld>
            <a:endParaRPr lang="en-US" altLang="zh-CN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F979B371-3D04-444B-B1EF-9D7A23972068}" type="slidenum">
              <a:rPr lang="zh-CN" altLang="en-US" smtClean="0"/>
            </a:fld>
            <a:endParaRPr lang="en-US" altLang="zh-CN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080DC524-1903-4F08-AFC3-D71B9151C668}" type="slidenum">
              <a:rPr lang="zh-CN" altLang="en-US" smtClean="0"/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3088"/>
          <p:cNvSpPr/>
          <p:nvPr userDrawn="1"/>
        </p:nvSpPr>
        <p:spPr>
          <a:xfrm>
            <a:off x="-1587" y="5157788"/>
            <a:ext cx="9145587" cy="170815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3089"/>
          <p:cNvSpPr/>
          <p:nvPr userDrawn="1"/>
        </p:nvSpPr>
        <p:spPr>
          <a:xfrm>
            <a:off x="0" y="0"/>
            <a:ext cx="9144000" cy="4935538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3090"/>
          <p:cNvSpPr/>
          <p:nvPr userDrawn="1"/>
        </p:nvSpPr>
        <p:spPr>
          <a:xfrm>
            <a:off x="1270000" y="4933950"/>
            <a:ext cx="7874000" cy="223838"/>
          </a:xfrm>
          <a:prstGeom prst="rect">
            <a:avLst/>
          </a:prstGeom>
          <a:solidFill>
            <a:schemeClr val="hlink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矩形 3091"/>
          <p:cNvSpPr/>
          <p:nvPr userDrawn="1"/>
        </p:nvSpPr>
        <p:spPr>
          <a:xfrm>
            <a:off x="-9525" y="4935538"/>
            <a:ext cx="1282700" cy="22225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2057" name="对象 3092"/>
          <p:cNvGraphicFramePr/>
          <p:nvPr userDrawn="1"/>
        </p:nvGraphicFramePr>
        <p:xfrm>
          <a:off x="1279525" y="5054600"/>
          <a:ext cx="23510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2540000" imgH="609600" progId="Photoshop.Image.6">
                  <p:embed/>
                </p:oleObj>
              </mc:Choice>
              <mc:Fallback>
                <p:oleObj name="" r:id="rId2" imgW="2540000" imgH="609600" progId="Photoshop.Image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79525" y="5054600"/>
                        <a:ext cx="2351088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对象 3093"/>
          <p:cNvGraphicFramePr/>
          <p:nvPr userDrawn="1"/>
        </p:nvGraphicFramePr>
        <p:xfrm>
          <a:off x="0" y="3500438"/>
          <a:ext cx="1266825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4" imgW="2540000" imgH="2540000" progId="Photoshop.Image.6">
                  <p:embed/>
                </p:oleObj>
              </mc:Choice>
              <mc:Fallback>
                <p:oleObj name="" r:id="rId4" imgW="2540000" imgH="2540000" progId="Photoshop.Image.6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3500438"/>
                        <a:ext cx="1266825" cy="1430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矩形 3094"/>
          <p:cNvSpPr/>
          <p:nvPr userDrawn="1"/>
        </p:nvSpPr>
        <p:spPr>
          <a:xfrm>
            <a:off x="1266825" y="1125538"/>
            <a:ext cx="2368550" cy="4535487"/>
          </a:xfrm>
          <a:prstGeom prst="rect">
            <a:avLst/>
          </a:prstGeom>
          <a:noFill/>
          <a:ln w="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60" name="矩形 3095"/>
          <p:cNvSpPr/>
          <p:nvPr userDrawn="1"/>
        </p:nvSpPr>
        <p:spPr>
          <a:xfrm flipH="1">
            <a:off x="8221663" y="0"/>
            <a:ext cx="95250" cy="2060575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61" name="矩形 3096"/>
          <p:cNvSpPr/>
          <p:nvPr userDrawn="1"/>
        </p:nvSpPr>
        <p:spPr>
          <a:xfrm>
            <a:off x="250825" y="260350"/>
            <a:ext cx="8569325" cy="4392613"/>
          </a:xfrm>
          <a:prstGeom prst="rect">
            <a:avLst/>
          </a:prstGeom>
          <a:noFill/>
          <a:ln w="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62" name="矩形 3097"/>
          <p:cNvSpPr/>
          <p:nvPr userDrawn="1"/>
        </p:nvSpPr>
        <p:spPr>
          <a:xfrm>
            <a:off x="7775575" y="908050"/>
            <a:ext cx="1368425" cy="1439863"/>
          </a:xfrm>
          <a:prstGeom prst="rect">
            <a:avLst/>
          </a:prstGeom>
          <a:noFill/>
          <a:ln w="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63" name="矩形 3098"/>
          <p:cNvSpPr/>
          <p:nvPr userDrawn="1"/>
        </p:nvSpPr>
        <p:spPr>
          <a:xfrm>
            <a:off x="611188" y="1916113"/>
            <a:ext cx="7921625" cy="1584325"/>
          </a:xfrm>
          <a:prstGeom prst="rect">
            <a:avLst/>
          </a:prstGeom>
          <a:noFill/>
          <a:ln w="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752600" y="3733800"/>
            <a:ext cx="6019800" cy="381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hlink"/>
              </a:buClr>
              <a:buSzTx/>
              <a:buFont typeface="Wingdings" panose="05000000000000000000" pitchFamily="2" charset="2"/>
              <a:buNone/>
              <a:defRPr sz="2000">
                <a:solidFill>
                  <a:srgbClr val="84A1E8"/>
                </a:solidFill>
              </a:defRPr>
            </a:lvl1pPr>
            <a:lvl2pPr marL="457200" lvl="1" indent="0" algn="ctr">
              <a:buClr>
                <a:schemeClr val="accent1"/>
              </a:buClr>
              <a:buSzTx/>
              <a:buFont typeface="Wingdings" panose="05000000000000000000" pitchFamily="2" charset="2"/>
              <a:buNone/>
              <a:defRPr sz="2000">
                <a:solidFill>
                  <a:srgbClr val="84A1E8"/>
                </a:solidFill>
              </a:defRPr>
            </a:lvl2pPr>
            <a:lvl3pPr marL="914400" lvl="2" indent="0" algn="ctr">
              <a:buClr>
                <a:schemeClr val="tx1"/>
              </a:buClr>
              <a:buSzTx/>
              <a:buFontTx/>
              <a:buNone/>
              <a:defRPr sz="2000">
                <a:solidFill>
                  <a:srgbClr val="84A1E8"/>
                </a:solidFill>
              </a:defRPr>
            </a:lvl3pPr>
            <a:lvl4pPr marL="1371600" lvl="3" indent="0" algn="ctr">
              <a:buClrTx/>
              <a:buSzTx/>
              <a:buFontTx/>
              <a:buNone/>
              <a:defRPr sz="2000">
                <a:solidFill>
                  <a:srgbClr val="84A1E8"/>
                </a:solidFill>
              </a:defRPr>
            </a:lvl4pPr>
            <a:lvl5pPr marL="1828800" lvl="4" indent="0" algn="ctr">
              <a:buClrTx/>
              <a:buSzTx/>
              <a:buFontTx/>
              <a:buNone/>
              <a:defRPr sz="2000">
                <a:solidFill>
                  <a:srgbClr val="84A1E8"/>
                </a:solidFill>
              </a:defRPr>
            </a:lvl5pPr>
          </a:lstStyle>
          <a:p>
            <a:pPr lvl="0" fontAlgn="base"/>
            <a:r>
              <a:rPr lang="en-US" altLang="zh-CN" strike="noStrike" noProof="1" dirty="0"/>
              <a:t>Click to edit Master subtitle style</a:t>
            </a:r>
            <a:endParaRPr lang="en-US" altLang="zh-CN" strike="noStrike" noProof="1" dirty="0"/>
          </a:p>
        </p:txBody>
      </p:sp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990600" y="1981200"/>
            <a:ext cx="7239000" cy="1524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buClrTx/>
              <a:buSzTx/>
              <a:buFontTx/>
              <a:defRPr sz="4000" b="1"/>
            </a:lvl1pPr>
          </a:lstStyle>
          <a:p>
            <a:pPr lvl="0" fontAlgn="base"/>
            <a:r>
              <a:rPr lang="en-US" altLang="zh-CN" strike="noStrike" noProof="1" dirty="0"/>
              <a:t>Click to edit Master title style</a:t>
            </a:r>
            <a:endParaRPr lang="en-US" altLang="zh-CN" strike="noStrike" noProof="1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62" y="5782865"/>
            <a:ext cx="3006149" cy="1064264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06D0991C-B5BF-41FB-8301-D1BFCD24A647}" type="datetime7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011FE23D-F4D6-4A59-B657-1ACC5BD281D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3363"/>
            <a:ext cx="2057400" cy="627697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3363"/>
            <a:ext cx="6052930" cy="62769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1F14E5BA-44AC-4931-93FC-DBE28F3EB194}" type="datetime7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0163F1B5-572F-42C4-99A5-6010B9FB930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Verdana" panose="020B0604030504040204" pitchFamily="34" charset="0"/>
                <a:ea typeface="宋体" pitchFamily="2" charset="-122"/>
                <a:cs typeface="+mn-cs"/>
              </a:rPr>
              <a:t>Company Name</a:t>
            </a:r>
            <a:endParaRPr lang="en-US" altLang="zh-CN" sz="1000" b="1" strike="noStrike" noProof="1">
              <a:latin typeface="Verdana" panose="020B0604030504040204" pitchFamily="34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8408"/>
            <a:ext cx="8229600" cy="52482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6F745F3F-A669-47C1-9C22-91A170E6FF15}" type="datetime7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5F00CD04-2914-44A2-9E16-B201A2ADD79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A65B2EEC-3478-4B43-A46A-6D02C38E1620}" type="datetime7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7251860D-10AA-4E8B-A013-15C4D149D54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2063"/>
            <a:ext cx="4032504" cy="52482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62063"/>
            <a:ext cx="4032504" cy="52482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0628451D-12B6-48DE-BE28-7EC143458188}" type="datetime7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A0EC748C-3EA9-42F3-9A55-87B92A293E7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940" y="45085"/>
            <a:ext cx="7886700" cy="98996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EE4B6048-969B-48F8-8E6C-46D3FB88B015}" type="datetime7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FCBACA04-7D2F-4589-BB70-2C3EF224E47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DF669665-7A6D-43EE-AAAE-4234C9C8F938}" type="datetime7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A390783-048F-4EA4-86A0-F344654ECCC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2F7708AC-B754-467C-B840-20E266FA00E7}" type="datetime7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4FDCE2E-33F1-4264-B85E-9325514AD99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B99FD693-E771-4379-96E5-2D7AD115DE24}" type="datetime7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593DB93C-FD8A-46D1-BED4-ABA5D64F86C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92AEF600-4367-4130-83E2-940920461EEE}" type="datetime7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A1A50FCF-516A-4D58-8499-D99D74F1A8A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38"/>
          <p:cNvSpPr/>
          <p:nvPr userDrawn="1"/>
        </p:nvSpPr>
        <p:spPr>
          <a:xfrm>
            <a:off x="0" y="981075"/>
            <a:ext cx="250825" cy="5891213"/>
          </a:xfrm>
          <a:prstGeom prst="rect">
            <a:avLst/>
          </a:prstGeom>
          <a:solidFill>
            <a:schemeClr val="hlink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39"/>
          <p:cNvSpPr/>
          <p:nvPr userDrawn="1"/>
        </p:nvSpPr>
        <p:spPr>
          <a:xfrm>
            <a:off x="0" y="0"/>
            <a:ext cx="1403350" cy="105283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40"/>
          <p:cNvSpPr/>
          <p:nvPr userDrawn="1"/>
        </p:nvSpPr>
        <p:spPr>
          <a:xfrm>
            <a:off x="1403350" y="0"/>
            <a:ext cx="7740650" cy="1052513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41"/>
          <p:cNvSpPr/>
          <p:nvPr userDrawn="1"/>
        </p:nvSpPr>
        <p:spPr>
          <a:xfrm>
            <a:off x="8820150" y="0"/>
            <a:ext cx="73025" cy="765175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42"/>
          <p:cNvSpPr/>
          <p:nvPr userDrawn="1"/>
        </p:nvSpPr>
        <p:spPr>
          <a:xfrm>
            <a:off x="1084580" y="135255"/>
            <a:ext cx="7880350" cy="772795"/>
          </a:xfrm>
          <a:prstGeom prst="rect">
            <a:avLst/>
          </a:prstGeom>
          <a:noFill/>
          <a:ln w="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直接连接符 1043"/>
          <p:cNvSpPr/>
          <p:nvPr userDrawn="1"/>
        </p:nvSpPr>
        <p:spPr>
          <a:xfrm>
            <a:off x="468313" y="6481763"/>
            <a:ext cx="8424862" cy="0"/>
          </a:xfrm>
          <a:prstGeom prst="line">
            <a:avLst/>
          </a:prstGeom>
          <a:ln w="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2" name="文本占位符 1026"/>
          <p:cNvSpPr>
            <a:spLocks noGrp="1"/>
          </p:cNvSpPr>
          <p:nvPr>
            <p:ph type="body"/>
          </p:nvPr>
        </p:nvSpPr>
        <p:spPr>
          <a:xfrm>
            <a:off x="457200" y="1262063"/>
            <a:ext cx="8229600" cy="5248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日期占位符 1027"/>
          <p:cNvSpPr>
            <a:spLocks noGrp="1"/>
          </p:cNvSpPr>
          <p:nvPr>
            <p:ph type="dt" sz="half" idx="2"/>
          </p:nvPr>
        </p:nvSpPr>
        <p:spPr>
          <a:xfrm>
            <a:off x="381000" y="6505575"/>
            <a:ext cx="251460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00" b="1">
                <a:latin typeface="Verdana" panose="020B060403050404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C4FA1AD-7B91-4D1B-A089-FF03E6A28093}" type="datetime7">
              <a:rPr lang="zh-CN" altLang="en-US"/>
            </a:fld>
            <a:endParaRPr lang="en-US" altLang="zh-CN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7010400" y="6477000"/>
            <a:ext cx="1828800" cy="2270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00" b="1">
                <a:latin typeface="Verdana" panose="020B060403050404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3505200" y="6448425"/>
            <a:ext cx="213360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00" b="1">
                <a:latin typeface="Verdana" panose="020B060403050404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2C2EF24-0980-4B33-9D30-EAAACCE11F3C}" type="slidenum">
              <a:rPr lang="zh-CN" altLang="en-US"/>
            </a:fld>
            <a:endParaRPr lang="en-US" altLang="zh-CN"/>
          </a:p>
        </p:txBody>
      </p:sp>
      <p:sp>
        <p:nvSpPr>
          <p:cNvPr id="1037" name="矩形 1045"/>
          <p:cNvSpPr/>
          <p:nvPr userDrawn="1"/>
        </p:nvSpPr>
        <p:spPr>
          <a:xfrm>
            <a:off x="1187450" y="908050"/>
            <a:ext cx="7956550" cy="144463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8" name="矩形 1046"/>
          <p:cNvSpPr/>
          <p:nvPr userDrawn="1"/>
        </p:nvSpPr>
        <p:spPr>
          <a:xfrm>
            <a:off x="972185" y="0"/>
            <a:ext cx="546735" cy="105283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9" name="标题 1025"/>
          <p:cNvSpPr>
            <a:spLocks noGrp="1"/>
          </p:cNvSpPr>
          <p:nvPr>
            <p:ph type="title"/>
          </p:nvPr>
        </p:nvSpPr>
        <p:spPr>
          <a:xfrm>
            <a:off x="1084580" y="233680"/>
            <a:ext cx="7526020" cy="56324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44"/>
          <a:stretch>
            <a:fillRect/>
          </a:stretch>
        </p:blipFill>
        <p:spPr>
          <a:xfrm>
            <a:off x="35560" y="13970"/>
            <a:ext cx="908685" cy="1003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F3C43F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charset="0"/>
        <a:buChar char="l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Tx/>
        <a:buChar char="•"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–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FEE084E3-636E-4D1E-B6A9-7402254784BC}" type="datetime7">
              <a:rPr lang="zh-CN" altLang="en-US" smtClean="0"/>
            </a:fld>
            <a:endParaRPr lang="en-US" altLang="zh-CN"/>
          </a:p>
        </p:txBody>
      </p:sp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E5D02C29-34F8-42CB-A1C5-7B967F700A5B}" type="slidenum">
              <a:rPr lang="zh-CN" altLang="en-US" smtClean="0"/>
            </a:fld>
            <a:endParaRPr lang="en-US" altLang="zh-CN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  <a:sym typeface="Webdings" panose="05030102010509060703" pitchFamily="18" charset="2"/>
              </a:rPr>
              <a:t>第三章</a:t>
            </a:r>
            <a:r>
              <a:rPr lang="en-US" altLang="zh-CN" dirty="0">
                <a:ea typeface="宋体" pitchFamily="2" charset="-122"/>
                <a:sym typeface="Webdings" panose="05030102010509060703" pitchFamily="18" charset="2"/>
              </a:rPr>
              <a:t> </a:t>
            </a:r>
            <a:r>
              <a:rPr lang="zh-CN" altLang="en-US" dirty="0">
                <a:ea typeface="宋体" pitchFamily="2" charset="-122"/>
                <a:sym typeface="Webdings" panose="05030102010509060703" pitchFamily="18" charset="2"/>
              </a:rPr>
              <a:t>数据描述</a:t>
            </a:r>
            <a:endParaRPr lang="zh-CN" altLang="en-US" dirty="0"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3.1	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 概述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3.2 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线性表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3.3 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公式化描述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3.4 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链表描述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3.5 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间接寻址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3.6 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应用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B6E1F507-A7B9-4F4D-98E0-C19EB64D984D}" type="datetime7">
              <a:rPr lang="zh-CN" altLang="en-US" smtClean="0"/>
            </a:fld>
            <a:endParaRPr lang="en-US" altLang="zh-CN"/>
          </a:p>
        </p:txBody>
      </p:sp>
      <p:sp>
        <p:nvSpPr>
          <p:cNvPr id="1536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60EE5EE8-61F3-433E-93B3-3406CCC00B1A}" type="slidenum">
              <a:rPr lang="zh-CN" altLang="en-US" smtClean="0"/>
            </a:fld>
            <a:endParaRPr lang="en-US" altLang="zh-CN"/>
          </a:p>
        </p:txBody>
      </p:sp>
      <p:sp>
        <p:nvSpPr>
          <p:cNvPr id="1536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映射公式如：</a:t>
            </a:r>
            <a:endParaRPr lang="zh-CN" altLang="en-US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location(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)=i-1</a:t>
            </a: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</a:rPr>
              <a:t>（线性表中第</a:t>
            </a:r>
            <a:r>
              <a:rPr lang="en-US" altLang="zh-CN" sz="2000" dirty="0" err="1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</a:rPr>
              <a:t>个元素位于数组中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i-1</a:t>
            </a: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</a:rPr>
              <a:t>位置处）</a:t>
            </a:r>
            <a:endParaRPr lang="zh-CN" altLang="en-US" sz="20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</a:rPr>
              <a:t>localtion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)=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</a:rPr>
              <a:t>i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</a:rPr>
              <a:t>localtion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)=N-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</a:rPr>
              <a:t>i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3.3 公式化描述</a:t>
            </a:r>
            <a:endParaRPr lang="en-US" altLang="zh-CN">
              <a:ea typeface="宋体" pitchFamily="2" charset="-122"/>
            </a:endParaRPr>
          </a:p>
        </p:txBody>
      </p:sp>
      <p:grpSp>
        <p:nvGrpSpPr>
          <p:cNvPr id="463876" name="Group 4"/>
          <p:cNvGrpSpPr/>
          <p:nvPr/>
        </p:nvGrpSpPr>
        <p:grpSpPr bwMode="auto">
          <a:xfrm>
            <a:off x="1476375" y="5157788"/>
            <a:ext cx="6911975" cy="1333499"/>
            <a:chOff x="930" y="3249"/>
            <a:chExt cx="4354" cy="840"/>
          </a:xfrm>
        </p:grpSpPr>
        <p:sp>
          <p:nvSpPr>
            <p:cNvPr id="15367" name="Rectangle 5"/>
            <p:cNvSpPr>
              <a:spLocks noChangeArrowheads="1"/>
            </p:cNvSpPr>
            <p:nvPr/>
          </p:nvSpPr>
          <p:spPr bwMode="auto">
            <a:xfrm>
              <a:off x="1701" y="3566"/>
              <a:ext cx="317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9</a:t>
              </a: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68" name="Rectangle 6"/>
            <p:cNvSpPr>
              <a:spLocks noChangeArrowheads="1"/>
            </p:cNvSpPr>
            <p:nvPr/>
          </p:nvSpPr>
          <p:spPr bwMode="auto">
            <a:xfrm>
              <a:off x="1973" y="3566"/>
              <a:ext cx="317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8</a:t>
              </a: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69" name="Rectangle 7"/>
            <p:cNvSpPr>
              <a:spLocks noChangeArrowheads="1"/>
            </p:cNvSpPr>
            <p:nvPr/>
          </p:nvSpPr>
          <p:spPr bwMode="auto">
            <a:xfrm>
              <a:off x="2246" y="3566"/>
              <a:ext cx="317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9</a:t>
              </a: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0" name="Rectangle 8"/>
            <p:cNvSpPr>
              <a:spLocks noChangeArrowheads="1"/>
            </p:cNvSpPr>
            <p:nvPr/>
          </p:nvSpPr>
          <p:spPr bwMode="auto">
            <a:xfrm>
              <a:off x="2518" y="3566"/>
              <a:ext cx="317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5</a:t>
              </a: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1" name="Rectangle 9"/>
            <p:cNvSpPr>
              <a:spLocks noChangeArrowheads="1"/>
            </p:cNvSpPr>
            <p:nvPr/>
          </p:nvSpPr>
          <p:spPr bwMode="auto">
            <a:xfrm>
              <a:off x="2790" y="3566"/>
              <a:ext cx="317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8</a:t>
              </a: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2" name="Rectangle 10"/>
            <p:cNvSpPr>
              <a:spLocks noChangeArrowheads="1"/>
            </p:cNvSpPr>
            <p:nvPr/>
          </p:nvSpPr>
          <p:spPr bwMode="auto">
            <a:xfrm>
              <a:off x="3062" y="3566"/>
              <a:ext cx="317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…</a:t>
              </a: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3" name="Rectangle 11"/>
            <p:cNvSpPr>
              <a:spLocks noChangeArrowheads="1"/>
            </p:cNvSpPr>
            <p:nvPr/>
          </p:nvSpPr>
          <p:spPr bwMode="auto">
            <a:xfrm>
              <a:off x="3334" y="3566"/>
              <a:ext cx="317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5374" name="Rectangle 12"/>
            <p:cNvSpPr>
              <a:spLocks noChangeArrowheads="1"/>
            </p:cNvSpPr>
            <p:nvPr/>
          </p:nvSpPr>
          <p:spPr bwMode="auto">
            <a:xfrm>
              <a:off x="3606" y="3566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5375" name="Text Box 13"/>
            <p:cNvSpPr txBox="1">
              <a:spLocks noChangeArrowheads="1"/>
            </p:cNvSpPr>
            <p:nvPr/>
          </p:nvSpPr>
          <p:spPr bwMode="auto">
            <a:xfrm>
              <a:off x="930" y="3838"/>
              <a:ext cx="3900" cy="2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Element[0]  [1]  [2]  [3]  [4]        [Maxsize-1]</a:t>
              </a:r>
              <a:endParaRPr kumimoji="1"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6" name="Text Box 14"/>
            <p:cNvSpPr txBox="1">
              <a:spLocks noChangeArrowheads="1"/>
            </p:cNvSpPr>
            <p:nvPr/>
          </p:nvSpPr>
          <p:spPr bwMode="auto">
            <a:xfrm>
              <a:off x="1973" y="3249"/>
              <a:ext cx="331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Length=5               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location(i)=i-1</a:t>
              </a:r>
              <a:endPara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1F8FE072-3A7E-4251-BFE6-4CAA16CA45E9}" type="datetime7">
              <a:rPr lang="zh-CN" altLang="en-US" smtClean="0"/>
            </a:fld>
            <a:endParaRPr lang="en-US" altLang="zh-CN"/>
          </a:p>
        </p:txBody>
      </p:sp>
      <p:sp>
        <p:nvSpPr>
          <p:cNvPr id="1638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8AD51312-35A3-47B6-852C-4FE33B17BACF}" type="slidenum">
              <a:rPr lang="zh-CN" altLang="en-US" smtClean="0"/>
            </a:fld>
            <a:endParaRPr lang="en-US" altLang="zh-CN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ea typeface="宋体" pitchFamily="2" charset="-122"/>
              </a:rPr>
              <a:t>3.3.1 </a:t>
            </a:r>
            <a:r>
              <a:rPr lang="zh-CN" altLang="en-US" b="1">
                <a:ea typeface="宋体" pitchFamily="2" charset="-122"/>
              </a:rPr>
              <a:t>之 </a:t>
            </a:r>
            <a:r>
              <a:rPr lang="en-US" altLang="zh-CN" b="1">
                <a:ea typeface="宋体" pitchFamily="2" charset="-122"/>
              </a:rPr>
              <a:t>LinearList calss 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454025" y="1341120"/>
            <a:ext cx="8689975" cy="524827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template&lt;class T&gt;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class LinearList {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public: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LinearList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(int MaxListSize = 10);  	// constructor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~LinearList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()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 {delete []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element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;}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	// destructor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bool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IsEmpty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() const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 {return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length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 == 0;}</a:t>
            </a:r>
            <a:endParaRPr lang="en-US" altLang="zh-CN" sz="2000">
              <a:solidFill>
                <a:schemeClr val="folHlink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int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Length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() const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 {return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length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;}</a:t>
            </a:r>
            <a:endParaRPr lang="en-US" altLang="zh-CN" sz="2000">
              <a:solidFill>
                <a:schemeClr val="folHlink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bool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Find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(int k, T&amp; x) const;   //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在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中返回第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k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个元素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int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Search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(const T&amp; x) const;  //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返回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的位置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</a:t>
            </a:r>
            <a:r>
              <a:rPr lang="en-US" altLang="zh-CN" sz="2000">
                <a:solidFill>
                  <a:srgbClr val="6699FF"/>
                </a:solidFill>
                <a:latin typeface="Times New Roman" panose="02020603050405020304" pitchFamily="18" charset="0"/>
                <a:ea typeface="宋体" pitchFamily="2" charset="-122"/>
              </a:rPr>
              <a:t>LinearList&lt;T&gt;&amp;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Delete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(int k, T&amp; x);  //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删第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k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个元素，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</a:t>
            </a:r>
            <a:r>
              <a:rPr lang="en-US" altLang="zh-CN" sz="2000">
                <a:solidFill>
                  <a:srgbClr val="6699FF"/>
                </a:solidFill>
                <a:latin typeface="Times New Roman" panose="02020603050405020304" pitchFamily="18" charset="0"/>
                <a:ea typeface="宋体" pitchFamily="2" charset="-122"/>
              </a:rPr>
              <a:t>LinearList&lt;T&gt;&amp;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Insert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(int k, const T&amp; x); 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	   void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Output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(ostream &amp; out) const;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private: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int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length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;	//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表的长度 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if=0 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表为空表</a:t>
            </a:r>
            <a:endParaRPr lang="zh-CN" altLang="en-US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int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MaxSize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;	//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存储空间长度</a:t>
            </a:r>
            <a:endParaRPr lang="zh-CN" altLang="en-US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T *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element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; 	// dynamic 1D array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}//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程序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3-1;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59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59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59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59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59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59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59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59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5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5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65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65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59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59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046E2578-DA39-45E1-B19F-5210AF825972}" type="datetime7">
              <a:rPr lang="zh-CN" altLang="en-US" smtClean="0"/>
            </a:fld>
            <a:endParaRPr lang="en-US" altLang="zh-CN"/>
          </a:p>
        </p:txBody>
      </p:sp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F8F6FC4C-72D3-4177-A34D-06C7D88268E9}" type="slidenum">
              <a:rPr lang="zh-CN" altLang="en-US" smtClean="0"/>
            </a:fld>
            <a:endParaRPr lang="en-US" altLang="zh-CN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3.3 公式化描述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template&lt;class T&gt;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LinearList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&lt;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&gt;::</a:t>
            </a:r>
            <a:r>
              <a:rPr lang="en-US" altLang="zh-CN" sz="2400" dirty="0" err="1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LinearList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(int 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MaxListSize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{// Constructor for 公式化描述 linear list.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  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MaxSize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MaxListSize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;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  element = new 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MaxSize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];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  length = 0;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}//Program 3-2</a:t>
            </a:r>
            <a:endParaRPr lang="zh-CN" altLang="en-US" sz="24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72069" name="AutoShape 5"/>
          <p:cNvSpPr>
            <a:spLocks noChangeArrowheads="1"/>
          </p:cNvSpPr>
          <p:nvPr/>
        </p:nvSpPr>
        <p:spPr bwMode="auto">
          <a:xfrm>
            <a:off x="1610043" y="5627688"/>
            <a:ext cx="6407150" cy="620712"/>
          </a:xfrm>
          <a:prstGeom prst="horizontalScroll">
            <a:avLst>
              <a:gd name="adj" fmla="val 125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zh-CN" altLang="en-US" sz="2000" b="1">
                <a:latin typeface="Times New Roman" panose="02020603050405020304" pitchFamily="18" charset="0"/>
              </a:rPr>
              <a:t>创建一个整数线性表</a:t>
            </a:r>
            <a:r>
              <a:rPr kumimoji="1" lang="en-US" altLang="zh-CN" sz="2000" b="1">
                <a:latin typeface="Times New Roman" panose="02020603050405020304" pitchFamily="18" charset="0"/>
              </a:rPr>
              <a:t>y: LinearList &lt;int&gt; y(100);</a:t>
            </a: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2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2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7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34214923-31E5-4D5C-AF45-E2B168A9343A}" type="datetime7">
              <a:rPr lang="zh-CN" altLang="en-US" smtClean="0"/>
            </a:fld>
            <a:endParaRPr lang="en-US" altLang="zh-CN"/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9FEC650E-8963-4731-AE7B-72BC66A687B4}" type="slidenum">
              <a:rPr lang="zh-CN" altLang="en-US" smtClean="0"/>
            </a:fld>
            <a:endParaRPr lang="en-US" altLang="zh-CN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3.3 公式化描述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template&lt;class T&gt;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bool 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LinearList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&lt;T&gt;::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Find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k, T&amp; x) 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const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{//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找到第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个元素，并用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返回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.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  if (k &lt; 1 || k &gt; length) return false;  // no 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k'th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  x = element[k - 1];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  return true;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template&lt;class T&gt;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LinearList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&lt;T&gt;::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Search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const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T&amp; x) 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const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{// 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查找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并返回其位置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.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// Return 0 if x not in list.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  for (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= 0; 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&lt; length; 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++)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     if (element[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] == x) return 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++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;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  return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 0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;	     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//</a:t>
            </a: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注意：线性表元素为 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1~n</a:t>
            </a:r>
            <a:endParaRPr lang="en-US" altLang="zh-CN" sz="2400" dirty="0">
              <a:solidFill>
                <a:schemeClr val="hlink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}//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程序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3-3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74116" name="AutoShape 4"/>
          <p:cNvSpPr>
            <a:spLocks noChangeArrowheads="1"/>
          </p:cNvSpPr>
          <p:nvPr/>
        </p:nvSpPr>
        <p:spPr bwMode="auto">
          <a:xfrm>
            <a:off x="6948488" y="4797425"/>
            <a:ext cx="1800225" cy="647700"/>
          </a:xfrm>
          <a:prstGeom prst="horizontalScroll">
            <a:avLst>
              <a:gd name="adj" fmla="val 12500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</a:rPr>
              <a:t>O(length)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474117" name="AutoShape 5"/>
          <p:cNvSpPr>
            <a:spLocks noChangeArrowheads="1"/>
          </p:cNvSpPr>
          <p:nvPr/>
        </p:nvSpPr>
        <p:spPr bwMode="auto">
          <a:xfrm>
            <a:off x="7092949" y="1484312"/>
            <a:ext cx="1439491" cy="1008583"/>
          </a:xfrm>
          <a:prstGeom prst="horizontalScroll">
            <a:avLst>
              <a:gd name="adj" fmla="val 125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(1)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7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6" grpId="0" bldLvl="0" animBg="1"/>
      <p:bldP spid="47411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E4910C0F-C234-4A98-849A-EA26C462D8FC}" type="datetime7">
              <a:rPr lang="zh-CN" altLang="en-US" smtClean="0"/>
            </a:fld>
            <a:endParaRPr lang="en-US" altLang="zh-CN"/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A28FE6F9-67A7-4912-866F-18C708A2CD61}" type="slidenum">
              <a:rPr lang="zh-CN" altLang="en-US" smtClean="0"/>
            </a:fld>
            <a:endParaRPr lang="en-US" altLang="zh-CN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3.3 公式化描述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插入和删除</a:t>
            </a:r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652292" name="Rectangle 4"/>
          <p:cNvSpPr>
            <a:spLocks noChangeArrowheads="1"/>
          </p:cNvSpPr>
          <p:nvPr/>
        </p:nvSpPr>
        <p:spPr bwMode="auto">
          <a:xfrm>
            <a:off x="1763713" y="2924175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ahoma" panose="020B0604030504040204" pitchFamily="34" charset="0"/>
              </a:rPr>
              <a:t>5</a:t>
            </a:r>
            <a:endParaRPr kumimoji="1" lang="en-US" altLang="zh-CN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2293" name="Rectangle 5"/>
          <p:cNvSpPr>
            <a:spLocks noChangeArrowheads="1"/>
          </p:cNvSpPr>
          <p:nvPr/>
        </p:nvSpPr>
        <p:spPr bwMode="auto">
          <a:xfrm>
            <a:off x="2195513" y="2924175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ahoma" panose="020B0604030504040204" pitchFamily="34" charset="0"/>
              </a:rPr>
              <a:t>6</a:t>
            </a:r>
            <a:endParaRPr kumimoji="1" lang="en-US" altLang="zh-CN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2294" name="Rectangle 6"/>
          <p:cNvSpPr>
            <a:spLocks noChangeArrowheads="1"/>
          </p:cNvSpPr>
          <p:nvPr/>
        </p:nvSpPr>
        <p:spPr bwMode="auto">
          <a:xfrm>
            <a:off x="2627313" y="2924175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ahoma" panose="020B0604030504040204" pitchFamily="34" charset="0"/>
              </a:rPr>
              <a:t>9</a:t>
            </a:r>
            <a:endParaRPr kumimoji="1" lang="en-US" altLang="zh-CN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2295" name="Rectangle 7"/>
          <p:cNvSpPr>
            <a:spLocks noChangeArrowheads="1"/>
          </p:cNvSpPr>
          <p:nvPr/>
        </p:nvSpPr>
        <p:spPr bwMode="auto">
          <a:xfrm>
            <a:off x="3059113" y="2924175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ahoma" panose="020B0604030504040204" pitchFamily="34" charset="0"/>
              </a:rPr>
              <a:t>12</a:t>
            </a:r>
            <a:endParaRPr kumimoji="1" lang="en-US" altLang="zh-CN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2296" name="Rectangle 8"/>
          <p:cNvSpPr>
            <a:spLocks noChangeArrowheads="1"/>
          </p:cNvSpPr>
          <p:nvPr/>
        </p:nvSpPr>
        <p:spPr bwMode="auto">
          <a:xfrm>
            <a:off x="3490913" y="2924175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ahoma" panose="020B0604030504040204" pitchFamily="34" charset="0"/>
              </a:rPr>
              <a:t>15</a:t>
            </a:r>
            <a:endParaRPr kumimoji="1" lang="en-US" altLang="zh-CN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2297" name="Rectangle 9"/>
          <p:cNvSpPr>
            <a:spLocks noChangeArrowheads="1"/>
          </p:cNvSpPr>
          <p:nvPr/>
        </p:nvSpPr>
        <p:spPr bwMode="auto">
          <a:xfrm>
            <a:off x="3924300" y="2924175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ahoma" panose="020B0604030504040204" pitchFamily="34" charset="0"/>
              </a:rPr>
              <a:t>20</a:t>
            </a:r>
            <a:endParaRPr kumimoji="1" lang="en-US" altLang="zh-CN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2298" name="Rectangle 10"/>
          <p:cNvSpPr>
            <a:spLocks noChangeArrowheads="1"/>
          </p:cNvSpPr>
          <p:nvPr/>
        </p:nvSpPr>
        <p:spPr bwMode="auto">
          <a:xfrm>
            <a:off x="4356100" y="2924175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ahoma" panose="020B0604030504040204" pitchFamily="34" charset="0"/>
              </a:rPr>
              <a:t>30</a:t>
            </a:r>
            <a:endParaRPr kumimoji="1" lang="en-US" altLang="zh-CN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2299" name="Rectangle 11"/>
          <p:cNvSpPr>
            <a:spLocks noChangeArrowheads="1"/>
          </p:cNvSpPr>
          <p:nvPr/>
        </p:nvSpPr>
        <p:spPr bwMode="auto">
          <a:xfrm>
            <a:off x="4787900" y="2924175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ahoma" panose="020B0604030504040204" pitchFamily="34" charset="0"/>
              </a:rPr>
              <a:t>37</a:t>
            </a:r>
            <a:endParaRPr kumimoji="1" lang="en-US" altLang="zh-CN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2300" name="Rectangle 12"/>
          <p:cNvSpPr>
            <a:spLocks noChangeArrowheads="1"/>
          </p:cNvSpPr>
          <p:nvPr/>
        </p:nvSpPr>
        <p:spPr bwMode="auto">
          <a:xfrm>
            <a:off x="5219700" y="2924175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ahoma" panose="020B0604030504040204" pitchFamily="34" charset="0"/>
              </a:rPr>
              <a:t>40</a:t>
            </a:r>
            <a:endParaRPr kumimoji="1" lang="en-US" altLang="zh-CN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2301" name="Rectangle 13"/>
          <p:cNvSpPr>
            <a:spLocks noChangeArrowheads="1"/>
          </p:cNvSpPr>
          <p:nvPr/>
        </p:nvSpPr>
        <p:spPr bwMode="auto">
          <a:xfrm>
            <a:off x="5651500" y="2924175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ahoma" panose="020B0604030504040204" pitchFamily="34" charset="0"/>
              </a:rPr>
              <a:t>50</a:t>
            </a:r>
            <a:endParaRPr kumimoji="1" lang="en-US" altLang="zh-CN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2302" name="Rectangle 14"/>
          <p:cNvSpPr>
            <a:spLocks noChangeArrowheads="1"/>
          </p:cNvSpPr>
          <p:nvPr/>
        </p:nvSpPr>
        <p:spPr bwMode="auto">
          <a:xfrm>
            <a:off x="6083300" y="2924175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>
                <a:solidFill>
                  <a:srgbClr val="FFFF00"/>
                </a:solidFill>
                <a:latin typeface="Tahoma" panose="020B0604030504040204" pitchFamily="34" charset="0"/>
              </a:rPr>
              <a:t> </a:t>
            </a:r>
            <a:endParaRPr kumimoji="1" lang="zh-CN" altLang="en-US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2303" name="Text Box 15"/>
          <p:cNvSpPr txBox="1">
            <a:spLocks noChangeArrowheads="1"/>
          </p:cNvSpPr>
          <p:nvPr/>
        </p:nvSpPr>
        <p:spPr bwMode="auto">
          <a:xfrm>
            <a:off x="7164388" y="3062288"/>
            <a:ext cx="151130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Length=10</a:t>
            </a:r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652304" name="Text Box 16"/>
          <p:cNvSpPr txBox="1">
            <a:spLocks noChangeArrowheads="1"/>
          </p:cNvSpPr>
          <p:nvPr/>
        </p:nvSpPr>
        <p:spPr bwMode="auto">
          <a:xfrm>
            <a:off x="1835150" y="3429000"/>
            <a:ext cx="36036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tx1"/>
                </a:solidFill>
                <a:latin typeface="Tahoma" panose="020B0604030504040204" pitchFamily="34" charset="0"/>
              </a:rPr>
              <a:t>1</a:t>
            </a:r>
            <a:endParaRPr kumimoji="1" lang="en-US" altLang="zh-CN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52305" name="Text Box 17"/>
          <p:cNvSpPr txBox="1">
            <a:spLocks noChangeArrowheads="1"/>
          </p:cNvSpPr>
          <p:nvPr/>
        </p:nvSpPr>
        <p:spPr bwMode="auto">
          <a:xfrm>
            <a:off x="2266950" y="3429000"/>
            <a:ext cx="36036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tx1"/>
                </a:solidFill>
                <a:latin typeface="Tahoma" panose="020B0604030504040204" pitchFamily="34" charset="0"/>
              </a:rPr>
              <a:t>2</a:t>
            </a:r>
            <a:endParaRPr kumimoji="1" lang="en-US" altLang="zh-CN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52306" name="Text Box 18"/>
          <p:cNvSpPr txBox="1">
            <a:spLocks noChangeArrowheads="1"/>
          </p:cNvSpPr>
          <p:nvPr/>
        </p:nvSpPr>
        <p:spPr bwMode="auto">
          <a:xfrm>
            <a:off x="2627313" y="3429000"/>
            <a:ext cx="360362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tx1"/>
                </a:solidFill>
                <a:latin typeface="Tahoma" panose="020B0604030504040204" pitchFamily="34" charset="0"/>
              </a:rPr>
              <a:t>3</a:t>
            </a:r>
            <a:endParaRPr kumimoji="1" lang="en-US" altLang="zh-CN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52307" name="Text Box 19"/>
          <p:cNvSpPr txBox="1">
            <a:spLocks noChangeArrowheads="1"/>
          </p:cNvSpPr>
          <p:nvPr/>
        </p:nvSpPr>
        <p:spPr bwMode="auto">
          <a:xfrm>
            <a:off x="3059113" y="3429000"/>
            <a:ext cx="360362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tx1"/>
                </a:solidFill>
                <a:latin typeface="Tahoma" panose="020B0604030504040204" pitchFamily="34" charset="0"/>
              </a:rPr>
              <a:t>4</a:t>
            </a:r>
            <a:endParaRPr kumimoji="1" lang="en-US" altLang="zh-CN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52308" name="Text Box 20"/>
          <p:cNvSpPr txBox="1">
            <a:spLocks noChangeArrowheads="1"/>
          </p:cNvSpPr>
          <p:nvPr/>
        </p:nvSpPr>
        <p:spPr bwMode="auto">
          <a:xfrm>
            <a:off x="3490913" y="3429000"/>
            <a:ext cx="360362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tx1"/>
                </a:solidFill>
                <a:latin typeface="Tahoma" panose="020B0604030504040204" pitchFamily="34" charset="0"/>
              </a:rPr>
              <a:t>5</a:t>
            </a:r>
            <a:endParaRPr kumimoji="1" lang="en-US" altLang="zh-CN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52309" name="Text Box 21"/>
          <p:cNvSpPr txBox="1">
            <a:spLocks noChangeArrowheads="1"/>
          </p:cNvSpPr>
          <p:nvPr/>
        </p:nvSpPr>
        <p:spPr bwMode="auto">
          <a:xfrm>
            <a:off x="3924300" y="3429000"/>
            <a:ext cx="36036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tx1"/>
                </a:solidFill>
                <a:latin typeface="Tahoma" panose="020B0604030504040204" pitchFamily="34" charset="0"/>
              </a:rPr>
              <a:t>6</a:t>
            </a:r>
            <a:endParaRPr kumimoji="1" lang="en-US" altLang="zh-CN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52310" name="Text Box 22"/>
          <p:cNvSpPr txBox="1">
            <a:spLocks noChangeArrowheads="1"/>
          </p:cNvSpPr>
          <p:nvPr/>
        </p:nvSpPr>
        <p:spPr bwMode="auto">
          <a:xfrm>
            <a:off x="4427538" y="3429000"/>
            <a:ext cx="360362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tx1"/>
                </a:solidFill>
                <a:latin typeface="Tahoma" panose="020B0604030504040204" pitchFamily="34" charset="0"/>
              </a:rPr>
              <a:t>7</a:t>
            </a:r>
            <a:endParaRPr kumimoji="1" lang="en-US" altLang="zh-CN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52311" name="Text Box 23"/>
          <p:cNvSpPr txBox="1">
            <a:spLocks noChangeArrowheads="1"/>
          </p:cNvSpPr>
          <p:nvPr/>
        </p:nvSpPr>
        <p:spPr bwMode="auto">
          <a:xfrm>
            <a:off x="4859338" y="3429000"/>
            <a:ext cx="360362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tx1"/>
                </a:solidFill>
                <a:latin typeface="Tahoma" panose="020B0604030504040204" pitchFamily="34" charset="0"/>
              </a:rPr>
              <a:t>8</a:t>
            </a:r>
            <a:endParaRPr kumimoji="1" lang="en-US" altLang="zh-CN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52312" name="Text Box 24"/>
          <p:cNvSpPr txBox="1">
            <a:spLocks noChangeArrowheads="1"/>
          </p:cNvSpPr>
          <p:nvPr/>
        </p:nvSpPr>
        <p:spPr bwMode="auto">
          <a:xfrm>
            <a:off x="5219700" y="3429000"/>
            <a:ext cx="36036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tx1"/>
                </a:solidFill>
                <a:latin typeface="Tahoma" panose="020B0604030504040204" pitchFamily="34" charset="0"/>
              </a:rPr>
              <a:t>9</a:t>
            </a:r>
            <a:endParaRPr kumimoji="1" lang="en-US" altLang="zh-CN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52313" name="Text Box 25"/>
          <p:cNvSpPr txBox="1">
            <a:spLocks noChangeArrowheads="1"/>
          </p:cNvSpPr>
          <p:nvPr/>
        </p:nvSpPr>
        <p:spPr bwMode="auto">
          <a:xfrm>
            <a:off x="5580063" y="3429000"/>
            <a:ext cx="576262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tx1"/>
                </a:solidFill>
                <a:latin typeface="Tahoma" panose="020B0604030504040204" pitchFamily="34" charset="0"/>
              </a:rPr>
              <a:t>10</a:t>
            </a:r>
            <a:endParaRPr kumimoji="1" lang="en-US" altLang="zh-CN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52314" name="Line 26"/>
          <p:cNvSpPr>
            <a:spLocks noChangeShapeType="1"/>
          </p:cNvSpPr>
          <p:nvPr/>
        </p:nvSpPr>
        <p:spPr bwMode="auto">
          <a:xfrm>
            <a:off x="3490913" y="2636838"/>
            <a:ext cx="433387" cy="287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2315" name="Rectangle 27"/>
          <p:cNvSpPr>
            <a:spLocks noChangeArrowheads="1"/>
          </p:cNvSpPr>
          <p:nvPr/>
        </p:nvSpPr>
        <p:spPr bwMode="auto">
          <a:xfrm>
            <a:off x="3059113" y="2276475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ahoma" panose="020B0604030504040204" pitchFamily="34" charset="0"/>
              </a:rPr>
              <a:t>18 </a:t>
            </a:r>
            <a:endParaRPr kumimoji="1" lang="en-US" altLang="zh-CN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2316" name="Rectangle 28"/>
          <p:cNvSpPr>
            <a:spLocks noChangeArrowheads="1"/>
          </p:cNvSpPr>
          <p:nvPr/>
        </p:nvSpPr>
        <p:spPr bwMode="auto">
          <a:xfrm>
            <a:off x="1763713" y="4292600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ahoma" panose="020B0604030504040204" pitchFamily="34" charset="0"/>
              </a:rPr>
              <a:t>5</a:t>
            </a:r>
            <a:endParaRPr kumimoji="1" lang="en-US" altLang="zh-CN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2317" name="Rectangle 29"/>
          <p:cNvSpPr>
            <a:spLocks noChangeArrowheads="1"/>
          </p:cNvSpPr>
          <p:nvPr/>
        </p:nvSpPr>
        <p:spPr bwMode="auto">
          <a:xfrm>
            <a:off x="2195513" y="4292600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ahoma" panose="020B0604030504040204" pitchFamily="34" charset="0"/>
              </a:rPr>
              <a:t>6</a:t>
            </a:r>
            <a:endParaRPr kumimoji="1" lang="en-US" altLang="zh-CN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2318" name="Rectangle 30"/>
          <p:cNvSpPr>
            <a:spLocks noChangeArrowheads="1"/>
          </p:cNvSpPr>
          <p:nvPr/>
        </p:nvSpPr>
        <p:spPr bwMode="auto">
          <a:xfrm>
            <a:off x="2627313" y="4292600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ahoma" panose="020B0604030504040204" pitchFamily="34" charset="0"/>
              </a:rPr>
              <a:t>9</a:t>
            </a:r>
            <a:endParaRPr kumimoji="1" lang="en-US" altLang="zh-CN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2319" name="Rectangle 31"/>
          <p:cNvSpPr>
            <a:spLocks noChangeArrowheads="1"/>
          </p:cNvSpPr>
          <p:nvPr/>
        </p:nvSpPr>
        <p:spPr bwMode="auto">
          <a:xfrm>
            <a:off x="3059113" y="4292600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ahoma" panose="020B0604030504040204" pitchFamily="34" charset="0"/>
              </a:rPr>
              <a:t>12</a:t>
            </a:r>
            <a:endParaRPr kumimoji="1" lang="en-US" altLang="zh-CN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2320" name="Rectangle 32"/>
          <p:cNvSpPr>
            <a:spLocks noChangeArrowheads="1"/>
          </p:cNvSpPr>
          <p:nvPr/>
        </p:nvSpPr>
        <p:spPr bwMode="auto">
          <a:xfrm>
            <a:off x="3490913" y="4292600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ahoma" panose="020B0604030504040204" pitchFamily="34" charset="0"/>
              </a:rPr>
              <a:t>15</a:t>
            </a:r>
            <a:endParaRPr kumimoji="1" lang="en-US" altLang="zh-CN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2321" name="Rectangle 33"/>
          <p:cNvSpPr>
            <a:spLocks noChangeArrowheads="1"/>
          </p:cNvSpPr>
          <p:nvPr/>
        </p:nvSpPr>
        <p:spPr bwMode="auto">
          <a:xfrm>
            <a:off x="4356100" y="4292600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ahoma" panose="020B0604030504040204" pitchFamily="34" charset="0"/>
              </a:rPr>
              <a:t>20</a:t>
            </a:r>
            <a:endParaRPr kumimoji="1" lang="en-US" altLang="zh-CN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2322" name="Rectangle 34"/>
          <p:cNvSpPr>
            <a:spLocks noChangeArrowheads="1"/>
          </p:cNvSpPr>
          <p:nvPr/>
        </p:nvSpPr>
        <p:spPr bwMode="auto">
          <a:xfrm>
            <a:off x="4787900" y="4292600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ahoma" panose="020B0604030504040204" pitchFamily="34" charset="0"/>
              </a:rPr>
              <a:t>30</a:t>
            </a:r>
            <a:endParaRPr kumimoji="1" lang="en-US" altLang="zh-CN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2323" name="Rectangle 35"/>
          <p:cNvSpPr>
            <a:spLocks noChangeArrowheads="1"/>
          </p:cNvSpPr>
          <p:nvPr/>
        </p:nvSpPr>
        <p:spPr bwMode="auto">
          <a:xfrm>
            <a:off x="5219700" y="4292600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ahoma" panose="020B0604030504040204" pitchFamily="34" charset="0"/>
              </a:rPr>
              <a:t>37</a:t>
            </a:r>
            <a:endParaRPr kumimoji="1" lang="en-US" altLang="zh-CN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2324" name="Rectangle 36"/>
          <p:cNvSpPr>
            <a:spLocks noChangeArrowheads="1"/>
          </p:cNvSpPr>
          <p:nvPr/>
        </p:nvSpPr>
        <p:spPr bwMode="auto">
          <a:xfrm>
            <a:off x="5651500" y="4292600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ahoma" panose="020B0604030504040204" pitchFamily="34" charset="0"/>
              </a:rPr>
              <a:t>40</a:t>
            </a:r>
            <a:endParaRPr kumimoji="1" lang="en-US" altLang="zh-CN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2325" name="Rectangle 37"/>
          <p:cNvSpPr>
            <a:spLocks noChangeArrowheads="1"/>
          </p:cNvSpPr>
          <p:nvPr/>
        </p:nvSpPr>
        <p:spPr bwMode="auto">
          <a:xfrm>
            <a:off x="6083300" y="4292600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ahoma" panose="020B0604030504040204" pitchFamily="34" charset="0"/>
              </a:rPr>
              <a:t>50</a:t>
            </a:r>
            <a:endParaRPr kumimoji="1" lang="en-US" altLang="zh-CN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2326" name="Rectangle 38"/>
          <p:cNvSpPr>
            <a:spLocks noChangeArrowheads="1"/>
          </p:cNvSpPr>
          <p:nvPr/>
        </p:nvSpPr>
        <p:spPr bwMode="auto">
          <a:xfrm>
            <a:off x="3924300" y="4292600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ahoma" panose="020B0604030504040204" pitchFamily="34" charset="0"/>
              </a:rPr>
              <a:t>18 </a:t>
            </a:r>
            <a:endParaRPr kumimoji="1" lang="en-US" altLang="zh-CN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2327" name="Text Box 39"/>
          <p:cNvSpPr txBox="1">
            <a:spLocks noChangeArrowheads="1"/>
          </p:cNvSpPr>
          <p:nvPr/>
        </p:nvSpPr>
        <p:spPr bwMode="auto">
          <a:xfrm>
            <a:off x="7164388" y="4430713"/>
            <a:ext cx="151130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Length=11</a:t>
            </a:r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652328" name="Rectangle 40"/>
          <p:cNvSpPr>
            <a:spLocks noChangeArrowheads="1"/>
          </p:cNvSpPr>
          <p:nvPr/>
        </p:nvSpPr>
        <p:spPr bwMode="auto">
          <a:xfrm>
            <a:off x="1763713" y="5589588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ahoma" panose="020B0604030504040204" pitchFamily="34" charset="0"/>
              </a:rPr>
              <a:t>5</a:t>
            </a:r>
            <a:endParaRPr kumimoji="1" lang="en-US" altLang="zh-CN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2329" name="Rectangle 41"/>
          <p:cNvSpPr>
            <a:spLocks noChangeArrowheads="1"/>
          </p:cNvSpPr>
          <p:nvPr/>
        </p:nvSpPr>
        <p:spPr bwMode="auto">
          <a:xfrm>
            <a:off x="2195513" y="5589588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ahoma" panose="020B0604030504040204" pitchFamily="34" charset="0"/>
              </a:rPr>
              <a:t>6</a:t>
            </a:r>
            <a:endParaRPr kumimoji="1" lang="en-US" altLang="zh-CN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2330" name="Rectangle 42"/>
          <p:cNvSpPr>
            <a:spLocks noChangeArrowheads="1"/>
          </p:cNvSpPr>
          <p:nvPr/>
        </p:nvSpPr>
        <p:spPr bwMode="auto">
          <a:xfrm>
            <a:off x="2627313" y="5589588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ahoma" panose="020B0604030504040204" pitchFamily="34" charset="0"/>
              </a:rPr>
              <a:t>9</a:t>
            </a:r>
            <a:endParaRPr kumimoji="1" lang="en-US" altLang="zh-CN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2331" name="Rectangle 43"/>
          <p:cNvSpPr>
            <a:spLocks noChangeArrowheads="1"/>
          </p:cNvSpPr>
          <p:nvPr/>
        </p:nvSpPr>
        <p:spPr bwMode="auto">
          <a:xfrm>
            <a:off x="3059113" y="5589588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ahoma" panose="020B0604030504040204" pitchFamily="34" charset="0"/>
              </a:rPr>
              <a:t>12</a:t>
            </a:r>
            <a:endParaRPr kumimoji="1" lang="en-US" altLang="zh-CN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2332" name="Rectangle 44"/>
          <p:cNvSpPr>
            <a:spLocks noChangeArrowheads="1"/>
          </p:cNvSpPr>
          <p:nvPr/>
        </p:nvSpPr>
        <p:spPr bwMode="auto">
          <a:xfrm>
            <a:off x="3490913" y="5589588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ahoma" panose="020B0604030504040204" pitchFamily="34" charset="0"/>
              </a:rPr>
              <a:t>15</a:t>
            </a:r>
            <a:endParaRPr kumimoji="1" lang="en-US" altLang="zh-CN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2333" name="Rectangle 45"/>
          <p:cNvSpPr>
            <a:spLocks noChangeArrowheads="1"/>
          </p:cNvSpPr>
          <p:nvPr/>
        </p:nvSpPr>
        <p:spPr bwMode="auto">
          <a:xfrm>
            <a:off x="4356100" y="5589588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ahoma" panose="020B0604030504040204" pitchFamily="34" charset="0"/>
              </a:rPr>
              <a:t>30</a:t>
            </a:r>
            <a:endParaRPr kumimoji="1" lang="en-US" altLang="zh-CN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2334" name="Rectangle 46"/>
          <p:cNvSpPr>
            <a:spLocks noChangeArrowheads="1"/>
          </p:cNvSpPr>
          <p:nvPr/>
        </p:nvSpPr>
        <p:spPr bwMode="auto">
          <a:xfrm>
            <a:off x="4787900" y="5589588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ahoma" panose="020B0604030504040204" pitchFamily="34" charset="0"/>
              </a:rPr>
              <a:t>37</a:t>
            </a:r>
            <a:endParaRPr kumimoji="1" lang="en-US" altLang="zh-CN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2335" name="Rectangle 47"/>
          <p:cNvSpPr>
            <a:spLocks noChangeArrowheads="1"/>
          </p:cNvSpPr>
          <p:nvPr/>
        </p:nvSpPr>
        <p:spPr bwMode="auto">
          <a:xfrm>
            <a:off x="5219700" y="5589588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ahoma" panose="020B0604030504040204" pitchFamily="34" charset="0"/>
              </a:rPr>
              <a:t>40</a:t>
            </a:r>
            <a:endParaRPr kumimoji="1" lang="en-US" altLang="zh-CN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2336" name="Rectangle 48"/>
          <p:cNvSpPr>
            <a:spLocks noChangeArrowheads="1"/>
          </p:cNvSpPr>
          <p:nvPr/>
        </p:nvSpPr>
        <p:spPr bwMode="auto">
          <a:xfrm>
            <a:off x="5651500" y="5589588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ahoma" panose="020B0604030504040204" pitchFamily="34" charset="0"/>
              </a:rPr>
              <a:t>50</a:t>
            </a:r>
            <a:endParaRPr kumimoji="1" lang="en-US" altLang="zh-CN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2337" name="Rectangle 49"/>
          <p:cNvSpPr>
            <a:spLocks noChangeArrowheads="1"/>
          </p:cNvSpPr>
          <p:nvPr/>
        </p:nvSpPr>
        <p:spPr bwMode="auto">
          <a:xfrm>
            <a:off x="3924300" y="5589588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ahoma" panose="020B0604030504040204" pitchFamily="34" charset="0"/>
              </a:rPr>
              <a:t>18 </a:t>
            </a:r>
            <a:endParaRPr kumimoji="1" lang="en-US" altLang="zh-CN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2338" name="Text Box 50"/>
          <p:cNvSpPr txBox="1">
            <a:spLocks noChangeArrowheads="1"/>
          </p:cNvSpPr>
          <p:nvPr/>
        </p:nvSpPr>
        <p:spPr bwMode="auto">
          <a:xfrm>
            <a:off x="7164388" y="5734050"/>
            <a:ext cx="15113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Length=10</a:t>
            </a:r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652339" name="Rectangle 51"/>
          <p:cNvSpPr>
            <a:spLocks noChangeArrowheads="1"/>
          </p:cNvSpPr>
          <p:nvPr/>
        </p:nvSpPr>
        <p:spPr bwMode="auto">
          <a:xfrm>
            <a:off x="7164388" y="2205038"/>
            <a:ext cx="122396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MaxSize</a:t>
            </a:r>
            <a:endParaRPr kumimoji="1" lang="zh-CN" altLang="en-US" sz="20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2340" name="Line 52"/>
          <p:cNvSpPr>
            <a:spLocks noChangeShapeType="1"/>
          </p:cNvSpPr>
          <p:nvPr/>
        </p:nvSpPr>
        <p:spPr bwMode="auto">
          <a:xfrm flipH="1">
            <a:off x="6515100" y="2420938"/>
            <a:ext cx="576263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2341" name="Rectangle 53"/>
          <p:cNvSpPr>
            <a:spLocks noChangeArrowheads="1"/>
          </p:cNvSpPr>
          <p:nvPr/>
        </p:nvSpPr>
        <p:spPr bwMode="auto">
          <a:xfrm>
            <a:off x="250825" y="3357563"/>
            <a:ext cx="11271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element</a:t>
            </a:r>
            <a:endParaRPr kumimoji="1" lang="zh-CN" altLang="en-US" sz="20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2342" name="Line 54"/>
          <p:cNvSpPr>
            <a:spLocks noChangeShapeType="1"/>
          </p:cNvSpPr>
          <p:nvPr/>
        </p:nvSpPr>
        <p:spPr bwMode="auto">
          <a:xfrm flipV="1">
            <a:off x="1116013" y="3429000"/>
            <a:ext cx="574675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2343" name="Rectangle 55"/>
          <p:cNvSpPr>
            <a:spLocks noChangeArrowheads="1"/>
          </p:cNvSpPr>
          <p:nvPr/>
        </p:nvSpPr>
        <p:spPr bwMode="auto">
          <a:xfrm>
            <a:off x="6084888" y="5589588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>
                <a:solidFill>
                  <a:srgbClr val="FFFF00"/>
                </a:solidFill>
                <a:latin typeface="Tahoma" panose="020B0604030504040204" pitchFamily="34" charset="0"/>
              </a:rPr>
              <a:t> </a:t>
            </a:r>
            <a:endParaRPr kumimoji="1" lang="zh-CN" altLang="en-US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5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5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5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52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52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52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2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52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52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52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52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52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52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2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2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52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52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5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2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52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52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52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52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52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52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5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5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52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52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52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52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5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5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52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52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45" dur="500"/>
                                        <p:tgtEl>
                                          <p:spTgt spid="6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52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52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5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5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52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52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52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52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52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52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5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5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2000" fill="hold"/>
                                        <p:tgtEl>
                                          <p:spTgt spid="65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2000" fill="hold"/>
                                        <p:tgtEl>
                                          <p:spTgt spid="65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500"/>
                            </p:stCondLst>
                            <p:childTnLst>
                              <p:par>
                                <p:cTn id="1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2000" fill="hold"/>
                                        <p:tgtEl>
                                          <p:spTgt spid="652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2000" fill="hold"/>
                                        <p:tgtEl>
                                          <p:spTgt spid="652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500"/>
                            </p:stCondLst>
                            <p:childTnLst>
                              <p:par>
                                <p:cTn id="18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2000" fill="hold"/>
                                        <p:tgtEl>
                                          <p:spTgt spid="652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2000" fill="hold"/>
                                        <p:tgtEl>
                                          <p:spTgt spid="652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6500"/>
                            </p:stCondLst>
                            <p:childTnLst>
                              <p:par>
                                <p:cTn id="19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2000" fill="hold"/>
                                        <p:tgtEl>
                                          <p:spTgt spid="652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2000" fill="hold"/>
                                        <p:tgtEl>
                                          <p:spTgt spid="652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5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5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652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652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2000" fill="hold"/>
                                        <p:tgtEl>
                                          <p:spTgt spid="6523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0" dur="2000" fill="hold"/>
                                        <p:tgtEl>
                                          <p:spTgt spid="6523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6523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652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52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652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652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652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652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652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65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652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652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652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652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2000" fill="hold"/>
                                        <p:tgtEl>
                                          <p:spTgt spid="652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2000" fill="hold"/>
                                        <p:tgtEl>
                                          <p:spTgt spid="652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000"/>
                            </p:stCondLst>
                            <p:childTnLst>
                              <p:par>
                                <p:cTn id="2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2000" fill="hold"/>
                                        <p:tgtEl>
                                          <p:spTgt spid="652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2000" fill="hold"/>
                                        <p:tgtEl>
                                          <p:spTgt spid="652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4000"/>
                            </p:stCondLst>
                            <p:childTnLst>
                              <p:par>
                                <p:cTn id="2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2000" fill="hold"/>
                                        <p:tgtEl>
                                          <p:spTgt spid="652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2000" fill="hold"/>
                                        <p:tgtEl>
                                          <p:spTgt spid="652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2000" fill="hold"/>
                                        <p:tgtEl>
                                          <p:spTgt spid="652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2000" fill="hold"/>
                                        <p:tgtEl>
                                          <p:spTgt spid="652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8000"/>
                            </p:stCondLst>
                            <p:childTnLst>
                              <p:par>
                                <p:cTn id="2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652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652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652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652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2" grpId="0" bldLvl="0" animBg="1"/>
      <p:bldP spid="652293" grpId="0" bldLvl="0" animBg="1"/>
      <p:bldP spid="652294" grpId="0" bldLvl="0" animBg="1"/>
      <p:bldP spid="652295" grpId="0" bldLvl="0" animBg="1"/>
      <p:bldP spid="652296" grpId="0" bldLvl="0" animBg="1"/>
      <p:bldP spid="652297" grpId="0" bldLvl="0" animBg="1"/>
      <p:bldP spid="652298" grpId="0" bldLvl="0" animBg="1"/>
      <p:bldP spid="652299" grpId="0" bldLvl="0" animBg="1"/>
      <p:bldP spid="652300" grpId="0" bldLvl="0" animBg="1"/>
      <p:bldP spid="652301" grpId="0" bldLvl="0" animBg="1"/>
      <p:bldP spid="652302" grpId="0" bldLvl="0" animBg="1"/>
      <p:bldP spid="652303" grpId="0"/>
      <p:bldP spid="652304" grpId="0" bldLvl="0" animBg="1"/>
      <p:bldP spid="652305" grpId="0" bldLvl="0" animBg="1"/>
      <p:bldP spid="652306" grpId="0" bldLvl="0" animBg="1"/>
      <p:bldP spid="652307" grpId="0" bldLvl="0" animBg="1"/>
      <p:bldP spid="652308" grpId="0" bldLvl="0" animBg="1"/>
      <p:bldP spid="652309" grpId="0" bldLvl="0" animBg="1"/>
      <p:bldP spid="652310" grpId="0" bldLvl="0" animBg="1"/>
      <p:bldP spid="652311" grpId="0" bldLvl="0" animBg="1"/>
      <p:bldP spid="652312" grpId="0" bldLvl="0" animBg="1"/>
      <p:bldP spid="652313" grpId="0" bldLvl="0" animBg="1"/>
      <p:bldP spid="652314" grpId="0" bldLvl="0" animBg="1"/>
      <p:bldP spid="652315" grpId="0" bldLvl="0" animBg="1"/>
      <p:bldP spid="652316" grpId="0" bldLvl="0" animBg="1"/>
      <p:bldP spid="652317" grpId="0" bldLvl="0" animBg="1"/>
      <p:bldP spid="652318" grpId="0" bldLvl="0" animBg="1"/>
      <p:bldP spid="652319" grpId="0" bldLvl="0" animBg="1"/>
      <p:bldP spid="652320" grpId="0" bldLvl="0" animBg="1"/>
      <p:bldP spid="652321" grpId="0" bldLvl="0" animBg="1"/>
      <p:bldP spid="652322" grpId="0" bldLvl="0" animBg="1"/>
      <p:bldP spid="652323" grpId="0" bldLvl="0" animBg="1"/>
      <p:bldP spid="652324" grpId="0" bldLvl="0" animBg="1"/>
      <p:bldP spid="652325" grpId="0" bldLvl="0" animBg="1"/>
      <p:bldP spid="652326" grpId="0" bldLvl="0" animBg="1"/>
      <p:bldP spid="652327" grpId="0"/>
      <p:bldP spid="652328" grpId="0" bldLvl="0" animBg="1"/>
      <p:bldP spid="652329" grpId="0" bldLvl="0" animBg="1"/>
      <p:bldP spid="652330" grpId="0" bldLvl="0" animBg="1"/>
      <p:bldP spid="652331" grpId="0" bldLvl="0" animBg="1"/>
      <p:bldP spid="652332" grpId="0" bldLvl="0" animBg="1"/>
      <p:bldP spid="652333" grpId="0" bldLvl="0" animBg="1"/>
      <p:bldP spid="652334" grpId="0" bldLvl="0" animBg="1"/>
      <p:bldP spid="652335" grpId="0" bldLvl="0" animBg="1"/>
      <p:bldP spid="652336" grpId="0" bldLvl="0" animBg="1"/>
      <p:bldP spid="652337" grpId="0" bldLvl="0" animBg="1"/>
      <p:bldP spid="652338" grpId="0"/>
      <p:bldP spid="652339" grpId="0"/>
      <p:bldP spid="652340" grpId="0" animBg="1"/>
      <p:bldP spid="652341" grpId="0"/>
      <p:bldP spid="652342" grpId="0" bldLvl="0" animBg="1"/>
      <p:bldP spid="65234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E8EFA0F9-9D8A-42DE-8A58-A53E4C89C773}" type="datetime7">
              <a:rPr lang="zh-CN" altLang="en-US" smtClean="0"/>
            </a:fld>
            <a:endParaRPr lang="en-US" altLang="zh-CN"/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BA06CD82-3388-464B-804D-36271474262C}" type="slidenum">
              <a:rPr lang="zh-CN" altLang="en-US" smtClean="0"/>
            </a:fld>
            <a:endParaRPr lang="en-US" altLang="zh-CN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3.3 公式化描述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template&lt;class T&gt;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</a:rPr>
              <a:t>LinearList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&lt;T&gt;&amp; 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</a:rPr>
              <a:t>LinearList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&lt;T&gt;::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Delete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 k, T&amp; x)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{// 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把第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个元素放入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并删除它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   if (Find(k, x)) { 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      for (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 = k; 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 &lt; length; 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++)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         element[i-1] = element[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];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      length--;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      return *this;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   } else throw 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</a:rPr>
              <a:t>OutOfBounds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();  //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触发异常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}//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程序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3-4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76164" name="AutoShape 4"/>
          <p:cNvSpPr>
            <a:spLocks noChangeArrowheads="1"/>
          </p:cNvSpPr>
          <p:nvPr/>
        </p:nvSpPr>
        <p:spPr bwMode="auto">
          <a:xfrm>
            <a:off x="4067810" y="1196023"/>
            <a:ext cx="4897438" cy="647700"/>
          </a:xfrm>
          <a:prstGeom prst="horizontalScroll">
            <a:avLst>
              <a:gd name="adj" fmla="val 12500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sz="2000" b="1">
                <a:latin typeface="Times New Roman" panose="02020603050405020304" pitchFamily="18" charset="0"/>
              </a:rPr>
              <a:t>O((length-k)*s), s</a:t>
            </a:r>
            <a:r>
              <a:rPr kumimoji="1" lang="zh-CN" altLang="en-US" sz="2000" b="1">
                <a:latin typeface="Times New Roman" panose="02020603050405020304" pitchFamily="18" charset="0"/>
              </a:rPr>
              <a:t>是每个元素的大小</a:t>
            </a: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476165" name="AutoShape 5"/>
          <p:cNvSpPr>
            <a:spLocks noChangeArrowheads="1"/>
          </p:cNvSpPr>
          <p:nvPr/>
        </p:nvSpPr>
        <p:spPr bwMode="auto">
          <a:xfrm>
            <a:off x="6011863" y="6021388"/>
            <a:ext cx="2951162" cy="576262"/>
          </a:xfrm>
          <a:prstGeom prst="horizontalScroll">
            <a:avLst>
              <a:gd name="adj" fmla="val 12500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zh-CN" altLang="en-US" sz="2000" b="1" dirty="0">
                <a:latin typeface="Times New Roman" panose="02020603050405020304" pitchFamily="18" charset="0"/>
              </a:rPr>
              <a:t>如不存在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k,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时间为</a:t>
            </a:r>
            <a:r>
              <a:rPr lang="el-G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(1)</a:t>
            </a:r>
            <a:endParaRPr kumimoji="1" lang="en-US" altLang="zh-CN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7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7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4" grpId="0" bldLvl="0" animBg="1"/>
      <p:bldP spid="476165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A4F6E30A-58A1-4389-BAAE-D3E250064668}" type="datetime7">
              <a:rPr lang="zh-CN" altLang="en-US" smtClean="0"/>
            </a:fld>
            <a:endParaRPr lang="en-US" altLang="zh-CN"/>
          </a:p>
        </p:txBody>
      </p:sp>
      <p:sp>
        <p:nvSpPr>
          <p:cNvPr id="2253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1A3488C7-A8B6-451F-9808-65E88FFD6C9F}" type="slidenum">
              <a:rPr lang="zh-CN" altLang="en-US" smtClean="0"/>
            </a:fld>
            <a:endParaRPr lang="en-US" altLang="zh-CN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3.3 公式化描述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template&lt;class T&gt;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LinearList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&lt;T&gt;&amp; 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LinearList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&lt;T&gt;::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Insert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k, 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const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T&amp; x)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{ // 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在第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个元素之后插入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x .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  if ( k &lt; 0 || k &gt; length ) throw </a:t>
            </a:r>
            <a:r>
              <a:rPr lang="en-US" altLang="zh-CN" sz="2400" dirty="0" err="1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OutOfBounds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();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  if ( length == 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MaxSize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) throw </a:t>
            </a:r>
            <a:r>
              <a:rPr lang="en-US" altLang="zh-CN" sz="24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NoMem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();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  // 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后移一位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  for ( 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= length-1; 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&gt;= k; 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--)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     element[i+1] = element[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];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  element[k] = x;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  length++;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  return *this;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}//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程序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3-5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78212" name="AutoShape 4"/>
          <p:cNvSpPr>
            <a:spLocks noChangeArrowheads="1"/>
          </p:cNvSpPr>
          <p:nvPr/>
        </p:nvSpPr>
        <p:spPr bwMode="auto">
          <a:xfrm>
            <a:off x="3276600" y="5876925"/>
            <a:ext cx="5867400" cy="649288"/>
          </a:xfrm>
          <a:prstGeom prst="horizontalScroll">
            <a:avLst>
              <a:gd name="adj" fmla="val 125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</a:rPr>
              <a:t>O((length-k)*s), s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是每个元素的大小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78213" name="AutoShape 5"/>
          <p:cNvSpPr>
            <a:spLocks noChangeArrowheads="1"/>
          </p:cNvSpPr>
          <p:nvPr/>
        </p:nvSpPr>
        <p:spPr bwMode="auto">
          <a:xfrm>
            <a:off x="5723573" y="4148773"/>
            <a:ext cx="2160587" cy="863600"/>
          </a:xfrm>
          <a:prstGeom prst="wedgeRoundRectCallout">
            <a:avLst>
              <a:gd name="adj1" fmla="val -61903"/>
              <a:gd name="adj2" fmla="val -169486"/>
              <a:gd name="adj3" fmla="val 1666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kumimoji="1" lang="zh-CN" altLang="en-US" sz="2000" b="1">
                <a:latin typeface="Tahoma" panose="020B0604030504040204" pitchFamily="34" charset="0"/>
              </a:rPr>
              <a:t>编写一个头文件</a:t>
            </a:r>
            <a:endParaRPr kumimoji="1" lang="zh-CN" altLang="en-US" sz="2000" b="1">
              <a:latin typeface="Tahoma" panose="020B0604030504040204" pitchFamily="34" charset="0"/>
            </a:endParaRPr>
          </a:p>
          <a:p>
            <a:pPr algn="ctr"/>
            <a:r>
              <a:rPr kumimoji="1" lang="zh-CN" altLang="en-US" sz="2000" b="1">
                <a:latin typeface="Tahoma" panose="020B0604030504040204" pitchFamily="34" charset="0"/>
              </a:rPr>
              <a:t>包含前面的程序</a:t>
            </a:r>
            <a:endParaRPr kumimoji="1" lang="zh-CN" altLang="en-US" sz="2000" b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7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2" grpId="0" bldLvl="0" animBg="1"/>
      <p:bldP spid="4782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07707B22-2BB2-4082-995B-D4B23D3A41ED}" type="datetime7">
              <a:rPr lang="zh-CN" altLang="en-US" smtClean="0"/>
            </a:fld>
            <a:endParaRPr lang="en-US" altLang="zh-CN"/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4936421A-DD1A-4AEB-A26B-88FDA78F3F1E}" type="slidenum">
              <a:rPr lang="zh-CN" altLang="en-US" smtClean="0"/>
            </a:fld>
            <a:endParaRPr lang="en-US" altLang="zh-CN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3.3 公式化描述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template&lt;class T&gt;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LinearList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&lt;T&gt;::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Output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ostream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&amp; out) 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const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{// Put the list into the stream out.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  for (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= 0; 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&lt; length; 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++)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     out &lt;&lt; element[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] &lt;&lt; "  ";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// overload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&lt;&lt;</a:t>
            </a:r>
            <a:endParaRPr lang="en-US" altLang="zh-CN" sz="2400" dirty="0">
              <a:solidFill>
                <a:schemeClr val="folHlink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template &lt;class T&gt;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ostream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&amp; operator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&lt;&lt; 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ostream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&amp; out, 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const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LinearList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&lt;T&gt;&amp; x)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{ 	  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x.Output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(out);  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     return out;    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}  //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程序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3-6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80260" name="AutoShape 4"/>
          <p:cNvSpPr>
            <a:spLocks noChangeArrowheads="1"/>
          </p:cNvSpPr>
          <p:nvPr/>
        </p:nvSpPr>
        <p:spPr bwMode="auto">
          <a:xfrm>
            <a:off x="5724525" y="3068638"/>
            <a:ext cx="3240088" cy="720725"/>
          </a:xfrm>
          <a:prstGeom prst="horizontalScroll">
            <a:avLst>
              <a:gd name="adj" fmla="val 125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</a:rPr>
              <a:t>Output: 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 length)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0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0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8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1B279716-F39A-4945-B690-AA82123DAF7F}" type="datetime7">
              <a:rPr lang="zh-CN" altLang="en-US" smtClean="0"/>
            </a:fld>
            <a:endParaRPr lang="en-US" altLang="zh-CN"/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BE34EAED-1DAF-472F-99D3-B8EB1DF03120}" type="slidenum">
              <a:rPr lang="zh-CN" altLang="en-US" smtClean="0"/>
            </a:fld>
            <a:endParaRPr lang="en-US" altLang="zh-CN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3.3 公式化描述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2380"/>
            <a:ext cx="8748395" cy="524827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</a:rPr>
              <a:t>#include 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</a:rPr>
              <a:t>void main(void)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</a:rPr>
              <a:t>{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</a:rPr>
              <a:t>   </a:t>
            </a:r>
            <a:r>
              <a:rPr lang="en-US" altLang="zh-CN" sz="16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try</a:t>
            </a: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</a:rPr>
              <a:t> {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</a:rPr>
              <a:t>      LinearList&lt;int&gt; L(5);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</a:rPr>
              <a:t>      cout &lt;&lt; "Length = " &lt;&lt; L.Length() &lt;&lt; endl;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</a:rPr>
              <a:t>      cout &lt;&lt; "IsEmpty = " &lt;&lt; L.IsEmpty() &lt;&lt; endl;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</a:rPr>
              <a:t>      L.Insert(0,2).Insert(1,6);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</a:rPr>
              <a:t>      cout &lt;&lt; "List is " &lt;&lt; L &lt;&lt; endl;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</a:rPr>
              <a:t>      cout &lt;&lt; "IsEmpty = " &lt;&lt; L.IsEmpty() &lt;&lt; endl;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</a:rPr>
              <a:t>      int z;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</a:rPr>
              <a:t>      L.Find(1,z);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</a:rPr>
              <a:t>      cout &lt;&lt; "First element is " &lt;&lt; z &lt;&lt; endl;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</a:rPr>
              <a:t>      cout &lt;&lt; "Length = " &lt;&lt; L.Length() &lt;&lt; endl;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</a:rPr>
              <a:t>      L.Delete(1,z);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</a:rPr>
              <a:t>      cout &lt;&lt; "Deleted element is " &lt;&lt; z &lt;&lt; endl;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</a:rPr>
              <a:t>      cout &lt;&lt; "List is " &lt;&lt; L &lt;&lt; endl;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</a:rPr>
              <a:t>   }  </a:t>
            </a:r>
            <a:r>
              <a:rPr lang="en-US" altLang="zh-CN" sz="16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catch</a:t>
            </a: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</a:rPr>
              <a:t> (...)  {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</a:rPr>
              <a:t>      cerr &lt;&lt; "An exception has occurred" &lt;&lt; endl;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</a:rPr>
              <a:t>   }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</a:rPr>
              <a:t>}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82309" name="Rectangle 5"/>
          <p:cNvSpPr>
            <a:spLocks noChangeArrowheads="1"/>
          </p:cNvSpPr>
          <p:nvPr/>
        </p:nvSpPr>
        <p:spPr bwMode="auto">
          <a:xfrm>
            <a:off x="5940425" y="836613"/>
            <a:ext cx="4318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>
                <a:latin typeface="Tahoma" panose="020B0604030504040204" pitchFamily="34" charset="0"/>
              </a:rPr>
              <a:t> </a:t>
            </a: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482312" name="Rectangle 8"/>
          <p:cNvSpPr>
            <a:spLocks noChangeArrowheads="1"/>
          </p:cNvSpPr>
          <p:nvPr/>
        </p:nvSpPr>
        <p:spPr bwMode="auto">
          <a:xfrm>
            <a:off x="6372225" y="836613"/>
            <a:ext cx="4318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>
                <a:solidFill>
                  <a:srgbClr val="FFFF00"/>
                </a:solidFill>
                <a:latin typeface="Tahoma" panose="020B0604030504040204" pitchFamily="34" charset="0"/>
              </a:rPr>
              <a:t> </a:t>
            </a:r>
            <a:endParaRPr kumimoji="1" lang="zh-CN" altLang="en-US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482313" name="Rectangle 9"/>
          <p:cNvSpPr>
            <a:spLocks noChangeArrowheads="1"/>
          </p:cNvSpPr>
          <p:nvPr/>
        </p:nvSpPr>
        <p:spPr bwMode="auto">
          <a:xfrm>
            <a:off x="6804025" y="836613"/>
            <a:ext cx="4318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>
                <a:latin typeface="Tahoma" panose="020B0604030504040204" pitchFamily="34" charset="0"/>
              </a:rPr>
              <a:t> </a:t>
            </a: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482314" name="Rectangle 10"/>
          <p:cNvSpPr>
            <a:spLocks noChangeArrowheads="1"/>
          </p:cNvSpPr>
          <p:nvPr/>
        </p:nvSpPr>
        <p:spPr bwMode="auto">
          <a:xfrm>
            <a:off x="7235825" y="836613"/>
            <a:ext cx="4318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>
                <a:solidFill>
                  <a:srgbClr val="FFFF00"/>
                </a:solidFill>
                <a:latin typeface="Tahoma" panose="020B0604030504040204" pitchFamily="34" charset="0"/>
              </a:rPr>
              <a:t> </a:t>
            </a:r>
            <a:endParaRPr kumimoji="1" lang="zh-CN" altLang="en-US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482315" name="Rectangle 11"/>
          <p:cNvSpPr>
            <a:spLocks noChangeArrowheads="1"/>
          </p:cNvSpPr>
          <p:nvPr/>
        </p:nvSpPr>
        <p:spPr bwMode="auto">
          <a:xfrm>
            <a:off x="7667625" y="836613"/>
            <a:ext cx="4318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>
                <a:latin typeface="Tahoma" panose="020B0604030504040204" pitchFamily="34" charset="0"/>
              </a:rPr>
              <a:t> </a:t>
            </a: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482316" name="Rectangle 12"/>
          <p:cNvSpPr>
            <a:spLocks noChangeArrowheads="1"/>
          </p:cNvSpPr>
          <p:nvPr/>
        </p:nvSpPr>
        <p:spPr bwMode="auto">
          <a:xfrm>
            <a:off x="5940425" y="836613"/>
            <a:ext cx="431800" cy="431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ahoma" panose="020B0604030504040204" pitchFamily="34" charset="0"/>
              </a:rPr>
              <a:t>2</a:t>
            </a:r>
            <a:endParaRPr kumimoji="1" lang="en-US" altLang="zh-CN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482317" name="Rectangle 13"/>
          <p:cNvSpPr>
            <a:spLocks noChangeArrowheads="1"/>
          </p:cNvSpPr>
          <p:nvPr/>
        </p:nvSpPr>
        <p:spPr bwMode="auto">
          <a:xfrm>
            <a:off x="6372225" y="836613"/>
            <a:ext cx="431800" cy="431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ahoma" panose="020B0604030504040204" pitchFamily="34" charset="0"/>
              </a:rPr>
              <a:t>6</a:t>
            </a:r>
            <a:endParaRPr kumimoji="1" lang="en-US" altLang="zh-CN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482318" name="Rectangle 14"/>
          <p:cNvSpPr>
            <a:spLocks noChangeArrowheads="1"/>
          </p:cNvSpPr>
          <p:nvPr/>
        </p:nvSpPr>
        <p:spPr bwMode="auto">
          <a:xfrm>
            <a:off x="5940425" y="837883"/>
            <a:ext cx="431800" cy="431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ahoma" panose="020B0604030504040204" pitchFamily="34" charset="0"/>
              </a:rPr>
              <a:t>6</a:t>
            </a:r>
            <a:endParaRPr kumimoji="1" lang="en-US" altLang="zh-CN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2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2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2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2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2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2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2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2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482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2000"/>
                                        <p:tgtEl>
                                          <p:spTgt spid="482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2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2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9" grpId="0" animBg="1"/>
      <p:bldP spid="482312" grpId="0" bldLvl="0" animBg="1"/>
      <p:bldP spid="482313" grpId="0" animBg="1"/>
      <p:bldP spid="482314" grpId="0" bldLvl="0" animBg="1"/>
      <p:bldP spid="482315" grpId="0" animBg="1"/>
      <p:bldP spid="482316" grpId="0" bldLvl="0" animBg="1"/>
      <p:bldP spid="482316" grpId="1" bldLvl="0" animBg="1"/>
      <p:bldP spid="482317" grpId="0" bldLvl="0" animBg="1"/>
      <p:bldP spid="482317" grpId="1" bldLvl="0" animBg="1"/>
      <p:bldP spid="482318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DD661E38-3583-43AF-ACFC-2A3BB899C33D}" type="datetime7">
              <a:rPr lang="zh-CN" altLang="en-US" smtClean="0"/>
            </a:fld>
            <a:endParaRPr lang="en-US" altLang="zh-CN"/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EF5D2903-3608-4441-BAD9-04B015D342F6}" type="slidenum">
              <a:rPr lang="zh-CN" altLang="en-US" smtClean="0"/>
            </a:fld>
            <a:endParaRPr lang="en-US" altLang="zh-CN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3.3 公式化描述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250825" y="1412875"/>
            <a:ext cx="8642350" cy="51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sz="3600">
                <a:latin typeface="Times New Roman" panose="02020603050405020304" pitchFamily="18" charset="0"/>
              </a:rPr>
              <a:t>4. </a:t>
            </a:r>
            <a:r>
              <a:rPr lang="zh-CN" altLang="en-US" sz="3600">
                <a:latin typeface="Times New Roman" panose="02020603050405020304" pitchFamily="18" charset="0"/>
              </a:rPr>
              <a:t>评价</a:t>
            </a:r>
            <a:endParaRPr lang="zh-CN" altLang="en-US" sz="3600">
              <a:latin typeface="Times New Roman" panose="02020603050405020304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</a:pPr>
            <a:r>
              <a:rPr lang="zh-CN" altLang="en-US" sz="2800">
                <a:latin typeface="Times New Roman" panose="02020603050405020304" pitchFamily="18" charset="0"/>
              </a:rPr>
              <a:t>在执行插入、删除等操作时复杂度与表的大小呈线性关系。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</a:pPr>
            <a:endParaRPr lang="zh-CN" altLang="en-US" sz="2800">
              <a:latin typeface="Times New Roman" panose="02020603050405020304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</a:pPr>
            <a:r>
              <a:rPr lang="zh-CN" altLang="en-US" sz="2800">
                <a:latin typeface="Times New Roman" panose="02020603050405020304" pitchFamily="18" charset="0"/>
              </a:rPr>
              <a:t>空间利用率很低且受初始大小限制。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</a:pPr>
            <a:endParaRPr lang="zh-CN" altLang="en-US" sz="2800">
              <a:latin typeface="Times New Roman" panose="02020603050405020304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</a:pPr>
            <a:r>
              <a:rPr lang="zh-CN" altLang="en-US" sz="2800">
                <a:latin typeface="Times New Roman" panose="02020603050405020304" pitchFamily="18" charset="0"/>
              </a:rPr>
              <a:t>例如：维护三个表，元素总数不会超过</a:t>
            </a:r>
            <a:r>
              <a:rPr lang="en-US" altLang="zh-CN" sz="2800">
                <a:latin typeface="Times New Roman" panose="02020603050405020304" pitchFamily="18" charset="0"/>
              </a:rPr>
              <a:t>5000</a:t>
            </a:r>
            <a:r>
              <a:rPr lang="zh-CN" altLang="en-US" sz="2800">
                <a:latin typeface="Times New Roman" panose="02020603050405020304" pitchFamily="18" charset="0"/>
              </a:rPr>
              <a:t>个，总数就会需要</a:t>
            </a:r>
            <a:r>
              <a:rPr lang="en-US" altLang="zh-CN" sz="2800">
                <a:latin typeface="Times New Roman" panose="02020603050405020304" pitchFamily="18" charset="0"/>
              </a:rPr>
              <a:t>15000</a:t>
            </a:r>
            <a:r>
              <a:rPr lang="zh-CN" altLang="en-US" sz="2800">
                <a:latin typeface="Times New Roman" panose="02020603050405020304" pitchFamily="18" charset="0"/>
              </a:rPr>
              <a:t>个元素的空间。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84356" name="AutoShape 4"/>
          <p:cNvSpPr>
            <a:spLocks noChangeArrowheads="1"/>
          </p:cNvSpPr>
          <p:nvPr/>
        </p:nvSpPr>
        <p:spPr bwMode="auto">
          <a:xfrm>
            <a:off x="5817870" y="5704205"/>
            <a:ext cx="2555875" cy="476250"/>
          </a:xfrm>
          <a:prstGeom prst="wedgeRoundRectCallout">
            <a:avLst>
              <a:gd name="adj1" fmla="val -48569"/>
              <a:gd name="adj2" fmla="val -89333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kumimoji="1" lang="zh-CN" altLang="en-US" sz="2000" b="1">
                <a:latin typeface="Tahoma" panose="020B0604030504040204" pitchFamily="34" charset="0"/>
              </a:rPr>
              <a:t>解决方案？</a:t>
            </a:r>
            <a:endParaRPr kumimoji="1" lang="zh-CN" altLang="en-US" sz="2000" b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48435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0FD40B6D-02EA-47F7-B647-4BCFFD045544}" type="datetime7">
              <a:rPr lang="zh-CN" altLang="en-US" smtClean="0"/>
            </a:fld>
            <a:endParaRPr lang="en-US" altLang="zh-CN"/>
          </a:p>
        </p:txBody>
      </p:sp>
      <p:sp>
        <p:nvSpPr>
          <p:cNvPr id="51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2AB0A0C6-7885-442D-B2A8-519D42CBA7D2}" type="slidenum">
              <a:rPr lang="zh-CN" altLang="en-US" smtClean="0"/>
            </a:fld>
            <a:endParaRPr lang="en-US" altLang="zh-CN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  <a:sym typeface="Webdings" panose="05030102010509060703" pitchFamily="18" charset="2"/>
              </a:rPr>
              <a:t>第三章</a:t>
            </a:r>
            <a:r>
              <a:rPr lang="en-US" altLang="zh-CN" dirty="0">
                <a:ea typeface="宋体" pitchFamily="2" charset="-122"/>
                <a:sym typeface="Webdings" panose="05030102010509060703" pitchFamily="18" charset="2"/>
              </a:rPr>
              <a:t> </a:t>
            </a:r>
            <a:r>
              <a:rPr lang="zh-CN" altLang="en-US" dirty="0">
                <a:ea typeface="宋体" pitchFamily="2" charset="-122"/>
                <a:sym typeface="Webdings" panose="05030102010509060703" pitchFamily="18" charset="2"/>
              </a:rPr>
              <a:t>数据描述</a:t>
            </a:r>
            <a:endParaRPr lang="zh-CN" altLang="en-US" dirty="0"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线性表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(Linear Lists)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及其数据描述</a:t>
            </a:r>
            <a:endParaRPr lang="zh-CN" altLang="en-US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algn="just" eaLnBrk="1" hangingPunct="1">
              <a:lnSpc>
                <a:spcPct val="120000"/>
              </a:lnSpc>
            </a:pPr>
            <a:endParaRPr lang="zh-CN" altLang="en-US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常见的数据描述（存储）方法有：</a:t>
            </a:r>
            <a:endParaRPr lang="zh-CN" altLang="en-US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025" dirty="0">
                <a:latin typeface="Times New Roman" panose="02020603050405020304" pitchFamily="18" charset="0"/>
                <a:ea typeface="宋体" pitchFamily="2" charset="-122"/>
              </a:rPr>
              <a:t>公式化描述</a:t>
            </a:r>
            <a:r>
              <a:rPr lang="en-US" altLang="zh-CN" sz="2025" dirty="0">
                <a:latin typeface="Times New Roman" panose="02020603050405020304" pitchFamily="18" charset="0"/>
                <a:ea typeface="宋体" pitchFamily="2" charset="-122"/>
              </a:rPr>
              <a:t>(公式化描述 Re</a:t>
            </a:r>
            <a:r>
              <a:rPr lang="en-US" altLang="zh-CN" sz="2025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presentation</a:t>
            </a:r>
            <a:r>
              <a:rPr lang="en-US" altLang="zh-CN" sz="2025" dirty="0">
                <a:latin typeface="Times New Roman" panose="02020603050405020304" pitchFamily="18" charset="0"/>
                <a:ea typeface="宋体" pitchFamily="2" charset="-122"/>
              </a:rPr>
              <a:t>)</a:t>
            </a:r>
            <a:endParaRPr lang="en-US" altLang="zh-CN" sz="2025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025" dirty="0">
                <a:latin typeface="Times New Roman" panose="02020603050405020304" pitchFamily="18" charset="0"/>
                <a:ea typeface="宋体" pitchFamily="2" charset="-122"/>
              </a:rPr>
              <a:t>链接描述</a:t>
            </a:r>
            <a:r>
              <a:rPr lang="en-US" altLang="zh-CN" sz="2025" dirty="0">
                <a:latin typeface="Times New Roman" panose="02020603050405020304" pitchFamily="18" charset="0"/>
                <a:ea typeface="宋体" pitchFamily="2" charset="-122"/>
              </a:rPr>
              <a:t>(Linked Re</a:t>
            </a:r>
            <a:r>
              <a:rPr lang="en-US" altLang="zh-CN" sz="2025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presentation</a:t>
            </a:r>
            <a:r>
              <a:rPr lang="en-US" altLang="zh-CN" sz="2025" dirty="0">
                <a:latin typeface="Times New Roman" panose="02020603050405020304" pitchFamily="18" charset="0"/>
                <a:ea typeface="宋体" pitchFamily="2" charset="-122"/>
              </a:rPr>
              <a:t>)</a:t>
            </a:r>
            <a:endParaRPr lang="zh-CN" altLang="en-US" sz="2025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025" dirty="0">
                <a:latin typeface="Times New Roman" panose="02020603050405020304" pitchFamily="18" charset="0"/>
                <a:ea typeface="宋体" pitchFamily="2" charset="-122"/>
              </a:rPr>
              <a:t>间接寻址</a:t>
            </a:r>
            <a:r>
              <a:rPr lang="en-US" altLang="zh-CN" sz="2025" dirty="0">
                <a:latin typeface="Times New Roman" panose="02020603050405020304" pitchFamily="18" charset="0"/>
                <a:ea typeface="宋体" pitchFamily="2" charset="-122"/>
              </a:rPr>
              <a:t>(Indirect Addressing)</a:t>
            </a:r>
            <a:endParaRPr lang="en-US" altLang="zh-CN" sz="2025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025" dirty="0">
                <a:solidFill>
                  <a:srgbClr val="00B050"/>
                </a:solidFill>
                <a:latin typeface="Times New Roman" panose="02020603050405020304" pitchFamily="18" charset="0"/>
                <a:ea typeface="宋体" pitchFamily="2" charset="-122"/>
              </a:rPr>
              <a:t>模拟指针</a:t>
            </a:r>
            <a:r>
              <a:rPr lang="en-US" altLang="zh-CN" sz="2025" dirty="0">
                <a:latin typeface="Times New Roman" panose="02020603050405020304" pitchFamily="18" charset="0"/>
                <a:ea typeface="宋体" pitchFamily="2" charset="-122"/>
              </a:rPr>
              <a:t>(Simulating Pointers)</a:t>
            </a:r>
            <a:r>
              <a:rPr lang="zh-CN" altLang="en-US" sz="2025" dirty="0">
                <a:latin typeface="Times New Roman" panose="02020603050405020304" pitchFamily="18" charset="0"/>
                <a:ea typeface="宋体" pitchFamily="2" charset="-122"/>
              </a:rPr>
              <a:t>。</a:t>
            </a:r>
            <a:endParaRPr lang="zh-CN" altLang="en-US" sz="2025" dirty="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1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1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1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1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28EB5D19-34C7-44CD-954E-9199534B30D6}" type="datetime7">
              <a:rPr lang="zh-CN" altLang="en-US" smtClean="0"/>
            </a:fld>
            <a:endParaRPr lang="en-US" altLang="zh-CN"/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FB26894A-D70E-4044-B63F-B789C07EE4A7}" type="slidenum">
              <a:rPr lang="zh-CN" altLang="en-US" smtClean="0"/>
            </a:fld>
            <a:endParaRPr lang="en-US" altLang="zh-CN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3.3 公式化描述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解决浪费空间的方案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：</a:t>
            </a:r>
            <a:endParaRPr lang="zh-CN" altLang="en-US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/>
            <a:r>
              <a:rPr lang="zh-CN" altLang="en-US" sz="2300" dirty="0">
                <a:latin typeface="Times New Roman" panose="02020603050405020304" pitchFamily="18" charset="0"/>
                <a:ea typeface="宋体" pitchFamily="2" charset="-122"/>
              </a:rPr>
              <a:t>把所有的线性表放入一个数组</a:t>
            </a:r>
            <a:r>
              <a:rPr lang="en-US" altLang="zh-CN" sz="2300" dirty="0">
                <a:latin typeface="Times New Roman" panose="02020603050405020304" pitchFamily="18" charset="0"/>
                <a:ea typeface="宋体" pitchFamily="2" charset="-122"/>
              </a:rPr>
              <a:t>list</a:t>
            </a:r>
            <a:r>
              <a:rPr lang="zh-CN" altLang="en-US" sz="2300" dirty="0">
                <a:latin typeface="Times New Roman" panose="02020603050405020304" pitchFamily="18" charset="0"/>
                <a:ea typeface="宋体" pitchFamily="2" charset="-122"/>
              </a:rPr>
              <a:t>中</a:t>
            </a:r>
            <a:endParaRPr lang="zh-CN" altLang="en-US" sz="2300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/>
            <a:r>
              <a:rPr lang="zh-CN" altLang="en-US" sz="2300" dirty="0">
                <a:latin typeface="Times New Roman" panose="02020603050405020304" pitchFamily="18" charset="0"/>
                <a:ea typeface="宋体" pitchFamily="2" charset="-122"/>
              </a:rPr>
              <a:t>设有</a:t>
            </a:r>
            <a:r>
              <a:rPr lang="en-US" altLang="zh-CN" sz="2300" dirty="0">
                <a:latin typeface="Times New Roman" panose="02020603050405020304" pitchFamily="18" charset="0"/>
                <a:ea typeface="宋体" pitchFamily="2" charset="-122"/>
              </a:rPr>
              <a:t>m</a:t>
            </a:r>
            <a:r>
              <a:rPr lang="zh-CN" altLang="en-US" sz="2300" dirty="0">
                <a:latin typeface="Times New Roman" panose="02020603050405020304" pitchFamily="18" charset="0"/>
                <a:ea typeface="宋体" pitchFamily="2" charset="-122"/>
              </a:rPr>
              <a:t>个表，引入两个附加数组</a:t>
            </a:r>
            <a:r>
              <a:rPr lang="en-US" altLang="zh-CN" sz="2300" dirty="0">
                <a:latin typeface="Times New Roman" panose="02020603050405020304" pitchFamily="18" charset="0"/>
                <a:ea typeface="宋体" pitchFamily="2" charset="-122"/>
              </a:rPr>
              <a:t>first</a:t>
            </a:r>
            <a:r>
              <a:rPr lang="zh-CN" altLang="en-US" sz="2300" dirty="0">
                <a:latin typeface="Times New Roman" panose="02020603050405020304" pitchFamily="18" charset="0"/>
                <a:ea typeface="宋体" pitchFamily="2" charset="-122"/>
              </a:rPr>
              <a:t>和</a:t>
            </a:r>
            <a:r>
              <a:rPr lang="en-US" altLang="zh-CN" sz="2300" dirty="0">
                <a:latin typeface="Times New Roman" panose="02020603050405020304" pitchFamily="18" charset="0"/>
                <a:ea typeface="宋体" pitchFamily="2" charset="-122"/>
              </a:rPr>
              <a:t>last</a:t>
            </a:r>
            <a:r>
              <a:rPr lang="zh-CN" altLang="en-US" sz="2300" dirty="0">
                <a:latin typeface="Times New Roman" panose="02020603050405020304" pitchFamily="18" charset="0"/>
                <a:ea typeface="宋体" pitchFamily="2" charset="-122"/>
              </a:rPr>
              <a:t>来对数组进行索引。表的编号为</a:t>
            </a:r>
            <a:r>
              <a:rPr lang="en-US" altLang="zh-CN" sz="2300" dirty="0">
                <a:latin typeface="Times New Roman" panose="02020603050405020304" pitchFamily="18" charset="0"/>
                <a:ea typeface="宋体" pitchFamily="2" charset="-122"/>
              </a:rPr>
              <a:t>1,2,…m</a:t>
            </a:r>
            <a:r>
              <a:rPr lang="zh-CN" altLang="en-US" sz="2300" dirty="0">
                <a:latin typeface="Times New Roman" panose="02020603050405020304" pitchFamily="18" charset="0"/>
                <a:ea typeface="宋体" pitchFamily="2" charset="-122"/>
              </a:rPr>
              <a:t>。</a:t>
            </a:r>
            <a:endParaRPr lang="zh-CN" altLang="en-US" sz="2300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/>
            <a:r>
              <a:rPr lang="zh-CN" altLang="en-US" sz="2300" dirty="0">
                <a:latin typeface="Times New Roman" panose="02020603050405020304" pitchFamily="18" charset="0"/>
                <a:ea typeface="宋体" pitchFamily="2" charset="-122"/>
              </a:rPr>
              <a:t>定义两个边界表：</a:t>
            </a:r>
            <a:r>
              <a:rPr lang="en-US" altLang="zh-CN" sz="2300" dirty="0">
                <a:latin typeface="Times New Roman" panose="02020603050405020304" pitchFamily="18" charset="0"/>
                <a:ea typeface="宋体" pitchFamily="2" charset="-122"/>
              </a:rPr>
              <a:t>first[0]=last[0]=-1, first[m+1]=last[m+1]=MaxSize-1</a:t>
            </a:r>
            <a:endParaRPr lang="en-US" altLang="zh-CN" sz="2300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/>
            <a:r>
              <a:rPr lang="zh-CN" altLang="en-US" sz="2300" dirty="0">
                <a:latin typeface="Times New Roman" panose="02020603050405020304" pitchFamily="18" charset="0"/>
                <a:ea typeface="宋体" pitchFamily="2" charset="-122"/>
              </a:rPr>
              <a:t>基本逻辑</a:t>
            </a:r>
            <a:r>
              <a:rPr lang="en-US" altLang="zh-CN" sz="2300" dirty="0">
                <a:latin typeface="Times New Roman" panose="02020603050405020304" pitchFamily="18" charset="0"/>
                <a:ea typeface="宋体" pitchFamily="2" charset="-122"/>
              </a:rPr>
              <a:t>first[</a:t>
            </a:r>
            <a:r>
              <a:rPr lang="en-US" altLang="zh-CN" sz="2300" dirty="0" err="1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en-US" altLang="zh-CN" sz="2300" dirty="0">
                <a:latin typeface="Times New Roman" panose="02020603050405020304" pitchFamily="18" charset="0"/>
                <a:ea typeface="宋体" pitchFamily="2" charset="-122"/>
              </a:rPr>
              <a:t>]≤last[</a:t>
            </a:r>
            <a:r>
              <a:rPr lang="en-US" altLang="zh-CN" sz="2300" dirty="0" err="1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en-US" altLang="zh-CN" sz="2300" dirty="0">
                <a:latin typeface="Times New Roman" panose="02020603050405020304" pitchFamily="18" charset="0"/>
                <a:ea typeface="宋体" pitchFamily="2" charset="-122"/>
              </a:rPr>
              <a:t>]≤</a:t>
            </a:r>
            <a:r>
              <a:rPr lang="en-US" altLang="zh-CN" sz="2300" dirty="0" err="1">
                <a:latin typeface="Times New Roman" panose="02020603050405020304" pitchFamily="18" charset="0"/>
                <a:ea typeface="宋体" pitchFamily="2" charset="-122"/>
              </a:rPr>
              <a:t>frist</a:t>
            </a:r>
            <a:r>
              <a:rPr lang="en-US" altLang="zh-CN" sz="2300" dirty="0">
                <a:latin typeface="Times New Roman" panose="02020603050405020304" pitchFamily="18" charset="0"/>
                <a:ea typeface="宋体" pitchFamily="2" charset="-122"/>
              </a:rPr>
              <a:t>[i+1]</a:t>
            </a:r>
            <a:endParaRPr lang="zh-CN" altLang="en-US" sz="23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26630" name="Group 35"/>
          <p:cNvGrpSpPr/>
          <p:nvPr/>
        </p:nvGrpSpPr>
        <p:grpSpPr bwMode="auto">
          <a:xfrm>
            <a:off x="2268220" y="4942523"/>
            <a:ext cx="6624638" cy="1728787"/>
            <a:chOff x="1474" y="3113"/>
            <a:chExt cx="4173" cy="1089"/>
          </a:xfrm>
        </p:grpSpPr>
        <p:sp>
          <p:nvSpPr>
            <p:cNvPr id="26632" name="Rectangle 5"/>
            <p:cNvSpPr>
              <a:spLocks noChangeArrowheads="1"/>
            </p:cNvSpPr>
            <p:nvPr/>
          </p:nvSpPr>
          <p:spPr bwMode="auto">
            <a:xfrm>
              <a:off x="1747" y="3113"/>
              <a:ext cx="272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3" name="Rectangle 6"/>
            <p:cNvSpPr>
              <a:spLocks noChangeArrowheads="1"/>
            </p:cNvSpPr>
            <p:nvPr/>
          </p:nvSpPr>
          <p:spPr bwMode="auto">
            <a:xfrm>
              <a:off x="2019" y="3113"/>
              <a:ext cx="272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4" name="Rectangle 7"/>
            <p:cNvSpPr>
              <a:spLocks noChangeArrowheads="1"/>
            </p:cNvSpPr>
            <p:nvPr/>
          </p:nvSpPr>
          <p:spPr bwMode="auto">
            <a:xfrm>
              <a:off x="2291" y="3113"/>
              <a:ext cx="272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5" name="Rectangle 8"/>
            <p:cNvSpPr>
              <a:spLocks noChangeArrowheads="1"/>
            </p:cNvSpPr>
            <p:nvPr/>
          </p:nvSpPr>
          <p:spPr bwMode="auto">
            <a:xfrm>
              <a:off x="2563" y="3113"/>
              <a:ext cx="272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6" name="Rectangle 9"/>
            <p:cNvSpPr>
              <a:spLocks noChangeArrowheads="1"/>
            </p:cNvSpPr>
            <p:nvPr/>
          </p:nvSpPr>
          <p:spPr bwMode="auto">
            <a:xfrm>
              <a:off x="2835" y="3113"/>
              <a:ext cx="454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…</a:t>
              </a: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7" name="Rectangle 10"/>
            <p:cNvSpPr>
              <a:spLocks noChangeArrowheads="1"/>
            </p:cNvSpPr>
            <p:nvPr/>
          </p:nvSpPr>
          <p:spPr bwMode="auto">
            <a:xfrm>
              <a:off x="3289" y="3113"/>
              <a:ext cx="272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8" name="Rectangle 11"/>
            <p:cNvSpPr>
              <a:spLocks noChangeArrowheads="1"/>
            </p:cNvSpPr>
            <p:nvPr/>
          </p:nvSpPr>
          <p:spPr bwMode="auto">
            <a:xfrm>
              <a:off x="3561" y="3113"/>
              <a:ext cx="272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9" name="Rectangle 12"/>
            <p:cNvSpPr>
              <a:spLocks noChangeArrowheads="1"/>
            </p:cNvSpPr>
            <p:nvPr/>
          </p:nvSpPr>
          <p:spPr bwMode="auto">
            <a:xfrm>
              <a:off x="3833" y="3113"/>
              <a:ext cx="590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…</a:t>
              </a: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40" name="Rectangle 13"/>
            <p:cNvSpPr>
              <a:spLocks noChangeArrowheads="1"/>
            </p:cNvSpPr>
            <p:nvPr/>
          </p:nvSpPr>
          <p:spPr bwMode="auto">
            <a:xfrm>
              <a:off x="4423" y="3113"/>
              <a:ext cx="272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7</a:t>
              </a: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41" name="Rectangle 14"/>
            <p:cNvSpPr>
              <a:spLocks noChangeArrowheads="1"/>
            </p:cNvSpPr>
            <p:nvPr/>
          </p:nvSpPr>
          <p:spPr bwMode="auto">
            <a:xfrm>
              <a:off x="4695" y="3113"/>
              <a:ext cx="272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8</a:t>
              </a: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42" name="Rectangle 15"/>
            <p:cNvSpPr>
              <a:spLocks noChangeArrowheads="1"/>
            </p:cNvSpPr>
            <p:nvPr/>
          </p:nvSpPr>
          <p:spPr bwMode="auto">
            <a:xfrm>
              <a:off x="4967" y="3113"/>
              <a:ext cx="272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9</a:t>
              </a: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6643" name="Group 16"/>
            <p:cNvGrpSpPr/>
            <p:nvPr/>
          </p:nvGrpSpPr>
          <p:grpSpPr bwMode="auto">
            <a:xfrm>
              <a:off x="1474" y="3431"/>
              <a:ext cx="681" cy="498"/>
              <a:chOff x="793" y="3249"/>
              <a:chExt cx="681" cy="498"/>
            </a:xfrm>
          </p:grpSpPr>
          <p:sp>
            <p:nvSpPr>
              <p:cNvPr id="26656" name="Line 17"/>
              <p:cNvSpPr>
                <a:spLocks noChangeShapeType="1"/>
              </p:cNvSpPr>
              <p:nvPr/>
            </p:nvSpPr>
            <p:spPr bwMode="auto">
              <a:xfrm flipV="1">
                <a:off x="1066" y="3249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tailEnd type="arrow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57" name="Rectangle 18"/>
              <p:cNvSpPr>
                <a:spLocks noChangeArrowheads="1"/>
              </p:cNvSpPr>
              <p:nvPr/>
            </p:nvSpPr>
            <p:spPr bwMode="auto">
              <a:xfrm>
                <a:off x="793" y="3475"/>
                <a:ext cx="681" cy="27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first[1]</a:t>
                </a:r>
                <a:endParaRPr kumimoji="1"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6644" name="Group 32"/>
            <p:cNvGrpSpPr/>
            <p:nvPr/>
          </p:nvGrpSpPr>
          <p:grpSpPr bwMode="auto">
            <a:xfrm>
              <a:off x="2291" y="3475"/>
              <a:ext cx="681" cy="726"/>
              <a:chOff x="2291" y="3475"/>
              <a:chExt cx="681" cy="726"/>
            </a:xfrm>
          </p:grpSpPr>
          <p:sp>
            <p:nvSpPr>
              <p:cNvPr id="26654" name="Line 20"/>
              <p:cNvSpPr>
                <a:spLocks noChangeShapeType="1"/>
              </p:cNvSpPr>
              <p:nvPr/>
            </p:nvSpPr>
            <p:spPr bwMode="auto">
              <a:xfrm flipH="1" flipV="1">
                <a:off x="2562" y="3475"/>
                <a:ext cx="2" cy="5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tailEnd type="arrow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55" name="Rectangle 21"/>
              <p:cNvSpPr>
                <a:spLocks noChangeArrowheads="1"/>
              </p:cNvSpPr>
              <p:nvPr/>
            </p:nvSpPr>
            <p:spPr bwMode="auto">
              <a:xfrm>
                <a:off x="2291" y="3929"/>
                <a:ext cx="681" cy="27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last[1]</a:t>
                </a:r>
                <a:endParaRPr kumimoji="1"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6645" name="Line 22"/>
            <p:cNvSpPr>
              <a:spLocks noChangeShapeType="1"/>
            </p:cNvSpPr>
            <p:nvPr/>
          </p:nvSpPr>
          <p:spPr bwMode="auto">
            <a:xfrm flipV="1">
              <a:off x="3290" y="3431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6" name="Rectangle 23"/>
            <p:cNvSpPr>
              <a:spLocks noChangeArrowheads="1"/>
            </p:cNvSpPr>
            <p:nvPr/>
          </p:nvSpPr>
          <p:spPr bwMode="auto">
            <a:xfrm>
              <a:off x="3017" y="3657"/>
              <a:ext cx="681" cy="27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first[2]</a:t>
              </a:r>
              <a:endParaRPr kumimoji="1"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6647" name="Group 24"/>
            <p:cNvGrpSpPr/>
            <p:nvPr/>
          </p:nvGrpSpPr>
          <p:grpSpPr bwMode="auto">
            <a:xfrm>
              <a:off x="4151" y="3431"/>
              <a:ext cx="681" cy="498"/>
              <a:chOff x="793" y="3249"/>
              <a:chExt cx="681" cy="498"/>
            </a:xfrm>
          </p:grpSpPr>
          <p:sp>
            <p:nvSpPr>
              <p:cNvPr id="26652" name="Line 25"/>
              <p:cNvSpPr>
                <a:spLocks noChangeShapeType="1"/>
              </p:cNvSpPr>
              <p:nvPr/>
            </p:nvSpPr>
            <p:spPr bwMode="auto">
              <a:xfrm flipV="1">
                <a:off x="1066" y="3249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tailEnd type="arrow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53" name="Rectangle 26"/>
              <p:cNvSpPr>
                <a:spLocks noChangeArrowheads="1"/>
              </p:cNvSpPr>
              <p:nvPr/>
            </p:nvSpPr>
            <p:spPr bwMode="auto">
              <a:xfrm>
                <a:off x="793" y="3475"/>
                <a:ext cx="681" cy="27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first[3]</a:t>
                </a:r>
                <a:endParaRPr kumimoji="1"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6648" name="Group 33"/>
            <p:cNvGrpSpPr/>
            <p:nvPr/>
          </p:nvGrpSpPr>
          <p:grpSpPr bwMode="auto">
            <a:xfrm>
              <a:off x="4966" y="3430"/>
              <a:ext cx="681" cy="771"/>
              <a:chOff x="4740" y="3430"/>
              <a:chExt cx="681" cy="771"/>
            </a:xfrm>
          </p:grpSpPr>
          <p:sp>
            <p:nvSpPr>
              <p:cNvPr id="26650" name="Line 28"/>
              <p:cNvSpPr>
                <a:spLocks noChangeShapeType="1"/>
              </p:cNvSpPr>
              <p:nvPr/>
            </p:nvSpPr>
            <p:spPr bwMode="auto">
              <a:xfrm flipH="1" flipV="1">
                <a:off x="5012" y="3430"/>
                <a:ext cx="1" cy="5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tailEnd type="arrow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51" name="Rectangle 29"/>
              <p:cNvSpPr>
                <a:spLocks noChangeArrowheads="1"/>
              </p:cNvSpPr>
              <p:nvPr/>
            </p:nvSpPr>
            <p:spPr bwMode="auto">
              <a:xfrm>
                <a:off x="4740" y="3929"/>
                <a:ext cx="681" cy="27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last[3]</a:t>
                </a:r>
                <a:endParaRPr kumimoji="1"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6649" name="Rectangle 30"/>
            <p:cNvSpPr>
              <a:spLocks noChangeArrowheads="1"/>
            </p:cNvSpPr>
            <p:nvPr/>
          </p:nvSpPr>
          <p:spPr bwMode="auto">
            <a:xfrm>
              <a:off x="3017" y="3930"/>
              <a:ext cx="681" cy="27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last[2]</a:t>
              </a:r>
              <a:endParaRPr kumimoji="1"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86431" name="AutoShape 31"/>
          <p:cNvSpPr>
            <a:spLocks noChangeArrowheads="1"/>
          </p:cNvSpPr>
          <p:nvPr/>
        </p:nvSpPr>
        <p:spPr bwMode="auto">
          <a:xfrm>
            <a:off x="179388" y="5229225"/>
            <a:ext cx="2016125" cy="1295400"/>
          </a:xfrm>
          <a:prstGeom prst="wedgeRoundRectCallout">
            <a:avLst>
              <a:gd name="adj1" fmla="val 74565"/>
              <a:gd name="adj2" fmla="val -51227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kumimoji="1" lang="zh-CN" altLang="en-US" sz="2400" b="1">
                <a:latin typeface="Tahoma" panose="020B0604030504040204" pitchFamily="34" charset="0"/>
              </a:rPr>
              <a:t>省空间费时间，插入的逻辑复杂</a:t>
            </a:r>
            <a:endParaRPr kumimoji="1" lang="zh-CN" altLang="en-US" sz="2400" b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6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6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3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BAF1FF35-5542-47CE-9CD6-ED09AC4A8AA4}" type="datetime7">
              <a:rPr lang="zh-CN" altLang="en-US" smtClean="0"/>
            </a:fld>
            <a:endParaRPr lang="en-US" altLang="zh-CN"/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5A79EF12-B175-4E54-9B3F-B36468C110A1}" type="slidenum">
              <a:rPr lang="zh-CN" altLang="en-US" smtClean="0"/>
            </a:fld>
            <a:endParaRPr lang="en-US" altLang="zh-CN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990033"/>
                </a:solidFill>
                <a:ea typeface="宋体" pitchFamily="2" charset="-122"/>
              </a:rPr>
              <a:t>3.3 公式化描述</a:t>
            </a:r>
            <a:endParaRPr lang="zh-CN" altLang="en-US">
              <a:solidFill>
                <a:srgbClr val="990033"/>
              </a:solidFill>
              <a:ea typeface="宋体" pitchFamily="2" charset="-122"/>
            </a:endParaRPr>
          </a:p>
        </p:txBody>
      </p:sp>
      <p:sp>
        <p:nvSpPr>
          <p:cNvPr id="65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解决浪费空间的方案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：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/>
            <a:r>
              <a:rPr lang="zh-CN" altLang="en-US" sz="2300">
                <a:latin typeface="Times New Roman" panose="02020603050405020304" pitchFamily="18" charset="0"/>
                <a:ea typeface="宋体" pitchFamily="2" charset="-122"/>
              </a:rPr>
              <a:t>动态分配内存，基本思想是：当空间不够时重新分配内存（增加），当内存冗余时减少。</a:t>
            </a:r>
            <a:endParaRPr lang="zh-CN" altLang="en-US" sz="230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/>
            <a:r>
              <a:rPr lang="zh-CN" altLang="en-US" sz="2300">
                <a:latin typeface="Times New Roman" panose="02020603050405020304" pitchFamily="18" charset="0"/>
                <a:ea typeface="宋体" pitchFamily="2" charset="-122"/>
              </a:rPr>
              <a:t>问题</a:t>
            </a:r>
            <a:r>
              <a:rPr lang="en-US" altLang="zh-CN" sz="230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sz="2300">
                <a:latin typeface="Times New Roman" panose="02020603050405020304" pitchFamily="18" charset="0"/>
                <a:ea typeface="宋体" pitchFamily="2" charset="-122"/>
              </a:rPr>
              <a:t>：增加多少？</a:t>
            </a:r>
            <a:endParaRPr lang="zh-CN" altLang="en-US" sz="2300">
              <a:latin typeface="Times New Roman" panose="02020603050405020304" pitchFamily="18" charset="0"/>
              <a:ea typeface="宋体" pitchFamily="2" charset="-122"/>
            </a:endParaRPr>
          </a:p>
          <a:p>
            <a:pPr lvl="2" eaLnBrk="1" hangingPunct="1"/>
            <a:r>
              <a:rPr lang="zh-CN" altLang="en-US" sz="1785">
                <a:latin typeface="Times New Roman" panose="02020603050405020304" pitchFamily="18" charset="0"/>
                <a:ea typeface="宋体" pitchFamily="2" charset="-122"/>
              </a:rPr>
              <a:t>方案</a:t>
            </a:r>
            <a:r>
              <a:rPr lang="en-US" altLang="zh-CN" sz="1785">
                <a:latin typeface="Times New Roman" panose="02020603050405020304" pitchFamily="18" charset="0"/>
                <a:ea typeface="宋体" pitchFamily="2" charset="-122"/>
              </a:rPr>
              <a:t>1. </a:t>
            </a:r>
            <a:r>
              <a:rPr lang="zh-CN" altLang="en-US" sz="1785">
                <a:latin typeface="Times New Roman" panose="02020603050405020304" pitchFamily="18" charset="0"/>
                <a:ea typeface="宋体" pitchFamily="2" charset="-122"/>
              </a:rPr>
              <a:t>增加固定值，需要加一个私有成员，如</a:t>
            </a:r>
            <a:r>
              <a:rPr lang="en-US" altLang="zh-CN" sz="1785">
                <a:latin typeface="Times New Roman" panose="02020603050405020304" pitchFamily="18" charset="0"/>
                <a:ea typeface="宋体" pitchFamily="2" charset="-122"/>
              </a:rPr>
              <a:t>incsize;</a:t>
            </a:r>
            <a:r>
              <a:rPr lang="zh-CN" altLang="en-US" sz="1785">
                <a:latin typeface="Times New Roman" panose="02020603050405020304" pitchFamily="18" charset="0"/>
                <a:ea typeface="宋体" pitchFamily="2" charset="-122"/>
              </a:rPr>
              <a:t>相关方法要修改（哪些方法？如何修改？）</a:t>
            </a:r>
            <a:endParaRPr lang="zh-CN" altLang="en-US" sz="1785">
              <a:latin typeface="Times New Roman" panose="02020603050405020304" pitchFamily="18" charset="0"/>
              <a:ea typeface="宋体" pitchFamily="2" charset="-122"/>
            </a:endParaRPr>
          </a:p>
          <a:p>
            <a:pPr lvl="2" eaLnBrk="1" hangingPunct="1"/>
            <a:r>
              <a:rPr lang="zh-CN" altLang="en-US" sz="1785">
                <a:latin typeface="Times New Roman" panose="02020603050405020304" pitchFamily="18" charset="0"/>
                <a:ea typeface="宋体" pitchFamily="2" charset="-122"/>
                <a:cs typeface="+mn-ea"/>
              </a:rPr>
              <a:t>方案2. 不增加一个私有成员，内存增加当前maxsize的一倍。</a:t>
            </a:r>
            <a:endParaRPr lang="zh-CN" altLang="en-US" sz="210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/>
            <a:r>
              <a:rPr lang="zh-CN" altLang="en-US" sz="2300">
                <a:latin typeface="Times New Roman" panose="02020603050405020304" pitchFamily="18" charset="0"/>
                <a:ea typeface="宋体" pitchFamily="2" charset="-122"/>
              </a:rPr>
              <a:t>问题</a:t>
            </a:r>
            <a:r>
              <a:rPr lang="en-US" altLang="zh-CN" sz="2300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zh-CN" altLang="en-US" sz="2300">
                <a:latin typeface="Times New Roman" panose="02020603050405020304" pitchFamily="18" charset="0"/>
                <a:ea typeface="宋体" pitchFamily="2" charset="-122"/>
              </a:rPr>
              <a:t>：为了减少浪费空间，什么时候重新分配内存（减少）</a:t>
            </a:r>
            <a:endParaRPr lang="zh-CN" altLang="en-US" sz="2300">
              <a:latin typeface="Times New Roman" panose="02020603050405020304" pitchFamily="18" charset="0"/>
              <a:ea typeface="宋体" pitchFamily="2" charset="-122"/>
            </a:endParaRPr>
          </a:p>
          <a:p>
            <a:pPr lvl="2" eaLnBrk="1" hangingPunct="1"/>
            <a:r>
              <a:rPr lang="zh-CN" altLang="en-US" sz="1785">
                <a:latin typeface="Times New Roman" panose="02020603050405020304" pitchFamily="18" charset="0"/>
                <a:ea typeface="宋体" pitchFamily="2" charset="-122"/>
                <a:cs typeface="+mn-ea"/>
              </a:rPr>
              <a:t>方案1. 减少固定值，例如如空闲空间是incsize的两倍时; maxsize= maxsize- incsize；</a:t>
            </a:r>
            <a:endParaRPr lang="zh-CN" altLang="en-US" sz="1785">
              <a:latin typeface="Times New Roman" panose="02020603050405020304" pitchFamily="18" charset="0"/>
              <a:ea typeface="宋体" pitchFamily="2" charset="-122"/>
              <a:cs typeface="+mn-ea"/>
            </a:endParaRPr>
          </a:p>
          <a:p>
            <a:pPr lvl="2" eaLnBrk="1" hangingPunct="1"/>
            <a:r>
              <a:rPr lang="zh-CN" altLang="en-US" sz="1785">
                <a:latin typeface="Times New Roman" panose="02020603050405020304" pitchFamily="18" charset="0"/>
                <a:ea typeface="宋体" pitchFamily="2" charset="-122"/>
                <a:cs typeface="+mn-ea"/>
              </a:rPr>
              <a:t>方案2. 如使用空间是maxsize的四分之一时; maxsize= maxsize/2；</a:t>
            </a:r>
            <a:endParaRPr lang="zh-CN" altLang="en-US" sz="1785">
              <a:latin typeface="Times New Roman" panose="02020603050405020304" pitchFamily="18" charset="0"/>
              <a:ea typeface="宋体" pitchFamily="2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EED657D2-C075-488C-AF1D-005A254C886C}" type="datetime7">
              <a:rPr lang="zh-CN" altLang="en-US" smtClean="0"/>
            </a:fld>
            <a:endParaRPr lang="en-US" altLang="zh-CN"/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430AC7D6-7224-43CF-BC1A-1A88AD92B4FF}" type="slidenum">
              <a:rPr lang="zh-CN" altLang="en-US" smtClean="0"/>
            </a:fld>
            <a:endParaRPr lang="en-US" altLang="zh-CN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3.4 </a:t>
            </a:r>
            <a:r>
              <a:rPr lang="zh-CN" altLang="en-US">
                <a:ea typeface="宋体" pitchFamily="2" charset="-122"/>
              </a:rPr>
              <a:t>链表描述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3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在链表描述中，每个元素放在单元或节点中进行描述。</a:t>
            </a:r>
            <a:endParaRPr lang="zh-CN" altLang="en-US" sz="23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lvl="1" eaLnBrk="1" hangingPunct="1"/>
            <a:r>
              <a:rPr lang="zh-CN" altLang="en-US" sz="194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令</a:t>
            </a:r>
            <a:r>
              <a:rPr lang="en-US" altLang="zh-CN" sz="194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L=(e</a:t>
            </a:r>
            <a:r>
              <a:rPr lang="en-US" altLang="zh-CN" sz="1940" baseline="-250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1</a:t>
            </a:r>
            <a:r>
              <a:rPr lang="en-US" altLang="zh-CN" sz="194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, e</a:t>
            </a:r>
            <a:r>
              <a:rPr lang="en-US" altLang="zh-CN" sz="1940" baseline="-250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2</a:t>
            </a:r>
            <a:r>
              <a:rPr lang="en-US" altLang="zh-CN" sz="194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,…, </a:t>
            </a:r>
            <a:r>
              <a:rPr lang="en-US" altLang="zh-CN" sz="1940" dirty="0" err="1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e</a:t>
            </a:r>
            <a:r>
              <a:rPr lang="en-US" altLang="zh-CN" sz="1940" baseline="-25000" dirty="0" err="1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n</a:t>
            </a:r>
            <a:r>
              <a:rPr lang="en-US" altLang="zh-CN" sz="194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)</a:t>
            </a:r>
            <a:r>
              <a:rPr lang="zh-CN" altLang="en-US" sz="194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是一个线性表。每个元素</a:t>
            </a:r>
            <a:r>
              <a:rPr lang="en-US" altLang="zh-CN" sz="1940" dirty="0" err="1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e</a:t>
            </a:r>
            <a:r>
              <a:rPr lang="en-US" altLang="zh-CN" sz="1940" baseline="-25000" dirty="0" err="1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i</a:t>
            </a:r>
            <a:r>
              <a:rPr lang="zh-CN" altLang="en-US" sz="194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都放在不同的节点中加以描述。</a:t>
            </a:r>
            <a:endParaRPr lang="zh-CN" altLang="en-US" sz="194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/>
            <a:r>
              <a:rPr lang="zh-CN" altLang="en-US" sz="23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每个节点中包含与该节点相关节点的位置信息。称之为链</a:t>
            </a:r>
            <a:r>
              <a:rPr lang="en-US" altLang="zh-CN" sz="23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(Link)</a:t>
            </a:r>
            <a:r>
              <a:rPr lang="zh-CN" altLang="en-US" sz="23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或指针。</a:t>
            </a:r>
            <a:endParaRPr lang="zh-CN" altLang="en-US" sz="23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lvl="1" eaLnBrk="1" hangingPunct="1"/>
            <a:r>
              <a:rPr lang="zh-CN" altLang="en-US" sz="1940" dirty="0">
                <a:latin typeface="Times New Roman" panose="02020603050405020304" pitchFamily="18" charset="0"/>
                <a:ea typeface="宋体" pitchFamily="2" charset="-122"/>
                <a:cs typeface="+mn-ea"/>
                <a:sym typeface="Webdings" panose="05030102010509060703" pitchFamily="18" charset="2"/>
              </a:rPr>
              <a:t>每个节点都包含一个链接域，指向表中的下一个元素。节点e</a:t>
            </a:r>
            <a:r>
              <a:rPr lang="zh-CN" altLang="en-US" sz="1940" baseline="-25000" dirty="0">
                <a:latin typeface="Times New Roman" panose="02020603050405020304" pitchFamily="18" charset="0"/>
                <a:ea typeface="宋体" pitchFamily="2" charset="-122"/>
                <a:cs typeface="+mn-ea"/>
                <a:sym typeface="Webdings" panose="05030102010509060703" pitchFamily="18" charset="2"/>
              </a:rPr>
              <a:t>i</a:t>
            </a:r>
            <a:r>
              <a:rPr lang="zh-CN" altLang="en-US" sz="1940" dirty="0">
                <a:latin typeface="Times New Roman" panose="02020603050405020304" pitchFamily="18" charset="0"/>
                <a:ea typeface="宋体" pitchFamily="2" charset="-122"/>
                <a:cs typeface="+mn-ea"/>
                <a:sym typeface="Webdings" panose="05030102010509060703" pitchFamily="18" charset="2"/>
              </a:rPr>
              <a:t>的指针指向e</a:t>
            </a:r>
            <a:r>
              <a:rPr lang="zh-CN" altLang="en-US" sz="1940" baseline="-25000" dirty="0">
                <a:latin typeface="Times New Roman" panose="02020603050405020304" pitchFamily="18" charset="0"/>
                <a:ea typeface="宋体" pitchFamily="2" charset="-122"/>
                <a:cs typeface="+mn-ea"/>
                <a:sym typeface="Webdings" panose="05030102010509060703" pitchFamily="18" charset="2"/>
              </a:rPr>
              <a:t>i+1</a:t>
            </a:r>
            <a:r>
              <a:rPr lang="zh-CN" altLang="en-US" sz="1940" dirty="0">
                <a:latin typeface="Times New Roman" panose="02020603050405020304" pitchFamily="18" charset="0"/>
                <a:ea typeface="宋体" pitchFamily="2" charset="-122"/>
                <a:cs typeface="+mn-ea"/>
                <a:sym typeface="Webdings" panose="05030102010509060703" pitchFamily="18" charset="2"/>
              </a:rPr>
              <a:t>,其中1≤i&lt;n。</a:t>
            </a:r>
            <a:endParaRPr lang="zh-CN" altLang="en-US" sz="1940" dirty="0">
              <a:latin typeface="Times New Roman" panose="02020603050405020304" pitchFamily="18" charset="0"/>
              <a:ea typeface="宋体" pitchFamily="2" charset="-122"/>
              <a:cs typeface="+mn-ea"/>
              <a:sym typeface="Webdings" panose="05030102010509060703" pitchFamily="18" charset="2"/>
            </a:endParaRPr>
          </a:p>
          <a:p>
            <a:pPr lvl="1" eaLnBrk="1" hangingPunct="1"/>
            <a:r>
              <a:rPr lang="zh-CN" altLang="en-US" sz="1940" dirty="0">
                <a:latin typeface="Times New Roman" panose="02020603050405020304" pitchFamily="18" charset="0"/>
                <a:ea typeface="宋体" pitchFamily="2" charset="-122"/>
                <a:cs typeface="+mn-ea"/>
                <a:sym typeface="Webdings" panose="05030102010509060703" pitchFamily="18" charset="2"/>
              </a:rPr>
              <a:t>节点e</a:t>
            </a:r>
            <a:r>
              <a:rPr lang="zh-CN" altLang="en-US" sz="1940" baseline="-25000" dirty="0">
                <a:latin typeface="Times New Roman" panose="02020603050405020304" pitchFamily="18" charset="0"/>
                <a:ea typeface="宋体" pitchFamily="2" charset="-122"/>
                <a:cs typeface="+mn-ea"/>
                <a:sym typeface="Webdings" panose="05030102010509060703" pitchFamily="18" charset="2"/>
              </a:rPr>
              <a:t>n</a:t>
            </a:r>
            <a:r>
              <a:rPr lang="zh-CN" altLang="en-US" sz="1940" dirty="0">
                <a:latin typeface="Times New Roman" panose="02020603050405020304" pitchFamily="18" charset="0"/>
                <a:ea typeface="宋体" pitchFamily="2" charset="-122"/>
                <a:cs typeface="+mn-ea"/>
                <a:sym typeface="Webdings" panose="05030102010509060703" pitchFamily="18" charset="2"/>
              </a:rPr>
              <a:t>,没有下一个节点，链接域为NULL。</a:t>
            </a:r>
            <a:endParaRPr lang="zh-CN" altLang="en-US" sz="1940" dirty="0">
              <a:latin typeface="Times New Roman" panose="02020603050405020304" pitchFamily="18" charset="0"/>
              <a:ea typeface="宋体" pitchFamily="2" charset="-122"/>
              <a:cs typeface="+mn-ea"/>
              <a:sym typeface="Webdings" panose="05030102010509060703" pitchFamily="18" charset="2"/>
            </a:endParaRPr>
          </a:p>
          <a:p>
            <a:pPr lvl="1" eaLnBrk="1" hangingPunct="1"/>
            <a:r>
              <a:rPr lang="zh-CN" altLang="en-US" sz="1940" dirty="0">
                <a:latin typeface="Times New Roman" panose="02020603050405020304" pitchFamily="18" charset="0"/>
                <a:ea typeface="宋体" pitchFamily="2" charset="-122"/>
                <a:cs typeface="+mn-ea"/>
                <a:sym typeface="Webdings" panose="05030102010509060703" pitchFamily="18" charset="2"/>
              </a:rPr>
              <a:t>指针frist指向描述中的第一个节点。</a:t>
            </a:r>
            <a:endParaRPr lang="zh-CN" altLang="en-US" sz="1940" dirty="0">
              <a:latin typeface="Times New Roman" panose="02020603050405020304" pitchFamily="18" charset="0"/>
              <a:ea typeface="宋体" pitchFamily="2" charset="-122"/>
              <a:cs typeface="+mn-ea"/>
              <a:sym typeface="Webdings" panose="05030102010509060703" pitchFamily="18" charset="2"/>
            </a:endParaRPr>
          </a:p>
        </p:txBody>
      </p:sp>
      <p:grpSp>
        <p:nvGrpSpPr>
          <p:cNvPr id="28678" name="Group 26"/>
          <p:cNvGrpSpPr/>
          <p:nvPr/>
        </p:nvGrpSpPr>
        <p:grpSpPr bwMode="auto">
          <a:xfrm>
            <a:off x="683260" y="4941570"/>
            <a:ext cx="7416800" cy="865188"/>
            <a:chOff x="657" y="3612"/>
            <a:chExt cx="4672" cy="545"/>
          </a:xfrm>
        </p:grpSpPr>
        <p:grpSp>
          <p:nvGrpSpPr>
            <p:cNvPr id="28679" name="Group 4"/>
            <p:cNvGrpSpPr/>
            <p:nvPr/>
          </p:nvGrpSpPr>
          <p:grpSpPr bwMode="auto">
            <a:xfrm>
              <a:off x="1519" y="3658"/>
              <a:ext cx="272" cy="499"/>
              <a:chOff x="2064" y="210"/>
              <a:chExt cx="272" cy="499"/>
            </a:xfrm>
          </p:grpSpPr>
          <p:sp>
            <p:nvSpPr>
              <p:cNvPr id="28698" name="Rectangle 5"/>
              <p:cNvSpPr>
                <a:spLocks noChangeArrowheads="1"/>
              </p:cNvSpPr>
              <p:nvPr/>
            </p:nvSpPr>
            <p:spPr bwMode="auto">
              <a:xfrm>
                <a:off x="2064" y="210"/>
                <a:ext cx="27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9" name="Rectangle 6"/>
              <p:cNvSpPr>
                <a:spLocks noChangeArrowheads="1"/>
              </p:cNvSpPr>
              <p:nvPr/>
            </p:nvSpPr>
            <p:spPr bwMode="auto">
              <a:xfrm>
                <a:off x="2064" y="391"/>
                <a:ext cx="272" cy="318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e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1</a:t>
                </a:r>
                <a:endParaRPr kumimoji="1" lang="en-US" altLang="zh-CN" sz="2400" b="1" baseline="-25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8680" name="Group 7"/>
            <p:cNvGrpSpPr/>
            <p:nvPr/>
          </p:nvGrpSpPr>
          <p:grpSpPr bwMode="auto">
            <a:xfrm>
              <a:off x="2199" y="3658"/>
              <a:ext cx="272" cy="499"/>
              <a:chOff x="2064" y="210"/>
              <a:chExt cx="272" cy="499"/>
            </a:xfrm>
          </p:grpSpPr>
          <p:sp>
            <p:nvSpPr>
              <p:cNvPr id="28696" name="Rectangle 8"/>
              <p:cNvSpPr>
                <a:spLocks noChangeArrowheads="1"/>
              </p:cNvSpPr>
              <p:nvPr/>
            </p:nvSpPr>
            <p:spPr bwMode="auto">
              <a:xfrm>
                <a:off x="2064" y="210"/>
                <a:ext cx="27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7" name="Rectangle 9"/>
              <p:cNvSpPr>
                <a:spLocks noChangeArrowheads="1"/>
              </p:cNvSpPr>
              <p:nvPr/>
            </p:nvSpPr>
            <p:spPr bwMode="auto">
              <a:xfrm>
                <a:off x="2064" y="391"/>
                <a:ext cx="272" cy="318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e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2</a:t>
                </a:r>
                <a:endParaRPr kumimoji="1" lang="en-US" altLang="zh-CN" sz="2400" b="1" baseline="-25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8681" name="Group 10"/>
            <p:cNvGrpSpPr/>
            <p:nvPr/>
          </p:nvGrpSpPr>
          <p:grpSpPr bwMode="auto">
            <a:xfrm>
              <a:off x="2879" y="3658"/>
              <a:ext cx="272" cy="499"/>
              <a:chOff x="2064" y="210"/>
              <a:chExt cx="272" cy="499"/>
            </a:xfrm>
          </p:grpSpPr>
          <p:sp>
            <p:nvSpPr>
              <p:cNvPr id="28694" name="Rectangle 11"/>
              <p:cNvSpPr>
                <a:spLocks noChangeArrowheads="1"/>
              </p:cNvSpPr>
              <p:nvPr/>
            </p:nvSpPr>
            <p:spPr bwMode="auto">
              <a:xfrm>
                <a:off x="2064" y="210"/>
                <a:ext cx="27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5" name="Rectangle 12"/>
              <p:cNvSpPr>
                <a:spLocks noChangeArrowheads="1"/>
              </p:cNvSpPr>
              <p:nvPr/>
            </p:nvSpPr>
            <p:spPr bwMode="auto">
              <a:xfrm>
                <a:off x="2064" y="391"/>
                <a:ext cx="272" cy="318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e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3</a:t>
                </a:r>
                <a:endParaRPr kumimoji="1" lang="en-US" altLang="zh-CN" sz="2400" b="1" baseline="-25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8682" name="Group 13"/>
            <p:cNvGrpSpPr/>
            <p:nvPr/>
          </p:nvGrpSpPr>
          <p:grpSpPr bwMode="auto">
            <a:xfrm>
              <a:off x="4331" y="3658"/>
              <a:ext cx="272" cy="499"/>
              <a:chOff x="2064" y="210"/>
              <a:chExt cx="272" cy="499"/>
            </a:xfrm>
          </p:grpSpPr>
          <p:sp>
            <p:nvSpPr>
              <p:cNvPr id="28692" name="Rectangle 14"/>
              <p:cNvSpPr>
                <a:spLocks noChangeArrowheads="1"/>
              </p:cNvSpPr>
              <p:nvPr/>
            </p:nvSpPr>
            <p:spPr bwMode="auto">
              <a:xfrm>
                <a:off x="2064" y="210"/>
                <a:ext cx="27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latin typeface="Tahoma" panose="020B0604030504040204" pitchFamily="34" charset="0"/>
                  </a:rPr>
                  <a:t>^</a:t>
                </a:r>
                <a:endParaRPr kumimoji="1" lang="en-US" altLang="zh-CN" sz="2000" b="1">
                  <a:latin typeface="Tahoma" panose="020B0604030504040204" pitchFamily="34" charset="0"/>
                </a:endParaRPr>
              </a:p>
            </p:txBody>
          </p:sp>
          <p:sp>
            <p:nvSpPr>
              <p:cNvPr id="28693" name="Rectangle 15"/>
              <p:cNvSpPr>
                <a:spLocks noChangeArrowheads="1"/>
              </p:cNvSpPr>
              <p:nvPr/>
            </p:nvSpPr>
            <p:spPr bwMode="auto">
              <a:xfrm>
                <a:off x="2064" y="391"/>
                <a:ext cx="272" cy="318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e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n</a:t>
                </a:r>
                <a:endParaRPr kumimoji="1" lang="en-US" altLang="zh-CN" sz="2400" b="1" baseline="-25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8683" name="Text Box 16"/>
            <p:cNvSpPr txBox="1">
              <a:spLocks noChangeArrowheads="1"/>
            </p:cNvSpPr>
            <p:nvPr/>
          </p:nvSpPr>
          <p:spPr bwMode="auto">
            <a:xfrm>
              <a:off x="4694" y="3612"/>
              <a:ext cx="635" cy="25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latin typeface="Tahoma" panose="020B0604030504040204" pitchFamily="34" charset="0"/>
                </a:rPr>
                <a:t>链接域</a:t>
              </a:r>
              <a:endParaRPr kumimoji="1" lang="zh-CN" altLang="en-US" sz="2000" b="1">
                <a:latin typeface="Tahoma" panose="020B0604030504040204" pitchFamily="34" charset="0"/>
              </a:endParaRPr>
            </a:p>
          </p:txBody>
        </p:sp>
        <p:sp>
          <p:nvSpPr>
            <p:cNvPr id="28684" name="Text Box 17"/>
            <p:cNvSpPr txBox="1">
              <a:spLocks noChangeArrowheads="1"/>
            </p:cNvSpPr>
            <p:nvPr/>
          </p:nvSpPr>
          <p:spPr bwMode="auto">
            <a:xfrm>
              <a:off x="4694" y="3884"/>
              <a:ext cx="635" cy="250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latin typeface="Tahoma" panose="020B0604030504040204" pitchFamily="34" charset="0"/>
                </a:rPr>
                <a:t>数据域</a:t>
              </a:r>
              <a:endParaRPr kumimoji="1" lang="zh-CN" altLang="en-US" sz="2000" b="1">
                <a:latin typeface="Tahoma" panose="020B0604030504040204" pitchFamily="34" charset="0"/>
              </a:endParaRPr>
            </a:p>
          </p:txBody>
        </p:sp>
        <p:sp>
          <p:nvSpPr>
            <p:cNvPr id="28685" name="Line 18"/>
            <p:cNvSpPr>
              <a:spLocks noChangeShapeType="1"/>
            </p:cNvSpPr>
            <p:nvPr/>
          </p:nvSpPr>
          <p:spPr bwMode="auto">
            <a:xfrm>
              <a:off x="1110" y="3749"/>
              <a:ext cx="4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6" name="Line 19"/>
            <p:cNvSpPr>
              <a:spLocks noChangeShapeType="1"/>
            </p:cNvSpPr>
            <p:nvPr/>
          </p:nvSpPr>
          <p:spPr bwMode="auto">
            <a:xfrm>
              <a:off x="1655" y="3749"/>
              <a:ext cx="5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7" name="Line 20"/>
            <p:cNvSpPr>
              <a:spLocks noChangeShapeType="1"/>
            </p:cNvSpPr>
            <p:nvPr/>
          </p:nvSpPr>
          <p:spPr bwMode="auto">
            <a:xfrm>
              <a:off x="2335" y="3749"/>
              <a:ext cx="5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8" name="Line 21"/>
            <p:cNvSpPr>
              <a:spLocks noChangeShapeType="1"/>
            </p:cNvSpPr>
            <p:nvPr/>
          </p:nvSpPr>
          <p:spPr bwMode="auto">
            <a:xfrm>
              <a:off x="3016" y="3749"/>
              <a:ext cx="5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9" name="Line 22"/>
            <p:cNvSpPr>
              <a:spLocks noChangeShapeType="1"/>
            </p:cNvSpPr>
            <p:nvPr/>
          </p:nvSpPr>
          <p:spPr bwMode="auto">
            <a:xfrm>
              <a:off x="3787" y="3749"/>
              <a:ext cx="5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0" name="Text Box 23"/>
            <p:cNvSpPr txBox="1">
              <a:spLocks noChangeArrowheads="1"/>
            </p:cNvSpPr>
            <p:nvPr/>
          </p:nvSpPr>
          <p:spPr bwMode="auto">
            <a:xfrm>
              <a:off x="3515" y="3612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…</a:t>
              </a:r>
              <a:endParaRPr kumimoji="1" lang="en-US" altLang="zh-CN" sz="2000" b="1">
                <a:latin typeface="Tahoma" panose="020B0604030504040204" pitchFamily="34" charset="0"/>
              </a:endParaRPr>
            </a:p>
          </p:txBody>
        </p:sp>
        <p:sp>
          <p:nvSpPr>
            <p:cNvPr id="28691" name="Text Box 24"/>
            <p:cNvSpPr txBox="1">
              <a:spLocks noChangeArrowheads="1"/>
            </p:cNvSpPr>
            <p:nvPr/>
          </p:nvSpPr>
          <p:spPr bwMode="auto">
            <a:xfrm>
              <a:off x="657" y="3612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frist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F16E8CCF-66CB-43AE-94F3-83A2C0F74BF9}" type="datetime7">
              <a:rPr lang="zh-CN" altLang="en-US" smtClean="0"/>
            </a:fld>
            <a:endParaRPr lang="en-US" altLang="zh-CN"/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EBD5BA62-1759-48B0-A812-E68CB5243751}" type="slidenum">
              <a:rPr lang="zh-CN" altLang="en-US" smtClean="0"/>
            </a:fld>
            <a:endParaRPr lang="en-US" altLang="zh-CN"/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ea typeface="宋体" pitchFamily="2" charset="-122"/>
                <a:sym typeface="Webdings" panose="05030102010509060703" pitchFamily="18" charset="2"/>
              </a:rPr>
              <a:t>单链表：每个链表节点都正好有一个链接域，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也称为链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(chain)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。</a:t>
            </a:r>
            <a:endParaRPr lang="zh-CN" altLang="en-US" sz="2800"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/>
            <a:r>
              <a:rPr lang="zh-CN" altLang="en-US" sz="2800">
                <a:ea typeface="宋体" pitchFamily="2" charset="-122"/>
                <a:sym typeface="Webdings" panose="05030102010509060703" pitchFamily="18" charset="2"/>
              </a:rPr>
              <a:t>动态配置内存，在插入和删除数据时，只需修改指针。</a:t>
            </a:r>
            <a:endParaRPr lang="zh-CN" altLang="en-US" sz="2800">
              <a:ea typeface="宋体" pitchFamily="2" charset="-122"/>
              <a:sym typeface="Webdings" panose="05030102010509060703" pitchFamily="18" charset="2"/>
            </a:endParaRPr>
          </a:p>
        </p:txBody>
      </p:sp>
      <p:grpSp>
        <p:nvGrpSpPr>
          <p:cNvPr id="489476" name="Group 4"/>
          <p:cNvGrpSpPr/>
          <p:nvPr/>
        </p:nvGrpSpPr>
        <p:grpSpPr bwMode="auto">
          <a:xfrm>
            <a:off x="6732588" y="6237288"/>
            <a:ext cx="1241425" cy="360362"/>
            <a:chOff x="612" y="1207"/>
            <a:chExt cx="726" cy="227"/>
          </a:xfrm>
        </p:grpSpPr>
        <p:sp>
          <p:nvSpPr>
            <p:cNvPr id="29749" name="Rectangle 5"/>
            <p:cNvSpPr>
              <a:spLocks noChangeArrowheads="1"/>
            </p:cNvSpPr>
            <p:nvPr/>
          </p:nvSpPr>
          <p:spPr bwMode="auto">
            <a:xfrm>
              <a:off x="612" y="1207"/>
              <a:ext cx="363" cy="227"/>
            </a:xfrm>
            <a:prstGeom prst="rect">
              <a:avLst/>
            </a:prstGeom>
            <a:solidFill>
              <a:srgbClr val="FFCCCC"/>
            </a:solidFill>
            <a:ln w="9525" algn="ctr">
              <a:solidFill>
                <a:srgbClr val="0099CC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Tahoma" panose="020B0604030504040204" pitchFamily="34" charset="0"/>
                </a:rPr>
                <a:t>e</a:t>
              </a:r>
              <a:endParaRPr kumimoji="1" lang="en-US" altLang="zh-CN" sz="2000" b="1">
                <a:latin typeface="Tahoma" panose="020B0604030504040204" pitchFamily="34" charset="0"/>
              </a:endParaRPr>
            </a:p>
          </p:txBody>
        </p:sp>
        <p:sp>
          <p:nvSpPr>
            <p:cNvPr id="29750" name="Rectangle 6"/>
            <p:cNvSpPr>
              <a:spLocks noChangeArrowheads="1"/>
            </p:cNvSpPr>
            <p:nvPr/>
          </p:nvSpPr>
          <p:spPr bwMode="auto">
            <a:xfrm>
              <a:off x="975" y="1207"/>
              <a:ext cx="363" cy="22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99CC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9479" name="Group 7"/>
          <p:cNvGrpSpPr/>
          <p:nvPr/>
        </p:nvGrpSpPr>
        <p:grpSpPr bwMode="auto">
          <a:xfrm>
            <a:off x="3830638" y="5157788"/>
            <a:ext cx="1241425" cy="360362"/>
            <a:chOff x="612" y="1207"/>
            <a:chExt cx="726" cy="227"/>
          </a:xfrm>
        </p:grpSpPr>
        <p:sp>
          <p:nvSpPr>
            <p:cNvPr id="29747" name="Rectangle 8"/>
            <p:cNvSpPr>
              <a:spLocks noChangeArrowheads="1"/>
            </p:cNvSpPr>
            <p:nvPr/>
          </p:nvSpPr>
          <p:spPr bwMode="auto">
            <a:xfrm>
              <a:off x="612" y="1207"/>
              <a:ext cx="363" cy="227"/>
            </a:xfrm>
            <a:prstGeom prst="rect">
              <a:avLst/>
            </a:prstGeom>
            <a:solidFill>
              <a:srgbClr val="FFCCCC"/>
            </a:solidFill>
            <a:ln w="9525" algn="ctr">
              <a:solidFill>
                <a:srgbClr val="0099CC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Tahoma" panose="020B0604030504040204" pitchFamily="34" charset="0"/>
                </a:rPr>
                <a:t>b</a:t>
              </a:r>
              <a:endParaRPr kumimoji="1" lang="en-US" altLang="zh-CN" sz="2000" b="1">
                <a:latin typeface="Tahoma" panose="020B0604030504040204" pitchFamily="34" charset="0"/>
              </a:endParaRPr>
            </a:p>
          </p:txBody>
        </p:sp>
        <p:sp>
          <p:nvSpPr>
            <p:cNvPr id="29748" name="Rectangle 9"/>
            <p:cNvSpPr>
              <a:spLocks noChangeArrowheads="1"/>
            </p:cNvSpPr>
            <p:nvPr/>
          </p:nvSpPr>
          <p:spPr bwMode="auto">
            <a:xfrm>
              <a:off x="975" y="1207"/>
              <a:ext cx="363" cy="22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99CC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9482" name="Group 10"/>
          <p:cNvGrpSpPr/>
          <p:nvPr/>
        </p:nvGrpSpPr>
        <p:grpSpPr bwMode="auto">
          <a:xfrm>
            <a:off x="4932363" y="6237288"/>
            <a:ext cx="1241425" cy="360362"/>
            <a:chOff x="612" y="1207"/>
            <a:chExt cx="726" cy="227"/>
          </a:xfrm>
        </p:grpSpPr>
        <p:sp>
          <p:nvSpPr>
            <p:cNvPr id="29745" name="Rectangle 11"/>
            <p:cNvSpPr>
              <a:spLocks noChangeArrowheads="1"/>
            </p:cNvSpPr>
            <p:nvPr/>
          </p:nvSpPr>
          <p:spPr bwMode="auto">
            <a:xfrm>
              <a:off x="612" y="1207"/>
              <a:ext cx="363" cy="22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99CC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Tahoma" panose="020B0604030504040204" pitchFamily="34" charset="0"/>
                </a:rPr>
                <a:t>C</a:t>
              </a:r>
              <a:endParaRPr kumimoji="1" lang="en-US" altLang="zh-CN" sz="2000" b="1">
                <a:latin typeface="Tahoma" panose="020B0604030504040204" pitchFamily="34" charset="0"/>
              </a:endParaRPr>
            </a:p>
          </p:txBody>
        </p:sp>
        <p:sp>
          <p:nvSpPr>
            <p:cNvPr id="29746" name="Rectangle 12"/>
            <p:cNvSpPr>
              <a:spLocks noChangeArrowheads="1"/>
            </p:cNvSpPr>
            <p:nvPr/>
          </p:nvSpPr>
          <p:spPr bwMode="auto">
            <a:xfrm>
              <a:off x="975" y="1207"/>
              <a:ext cx="363" cy="22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99CC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r>
                <a:rPr kumimoji="1" lang="en-US" altLang="zh-CN" sz="2800" b="1">
                  <a:latin typeface="Tahoma" panose="020B0604030504040204" pitchFamily="34" charset="0"/>
                </a:rPr>
                <a:t>^</a:t>
              </a:r>
              <a:endParaRPr kumimoji="1" lang="en-US" altLang="zh-CN" sz="2800" b="1">
                <a:latin typeface="Tahoma" panose="020B0604030504040204" pitchFamily="34" charset="0"/>
              </a:endParaRPr>
            </a:p>
          </p:txBody>
        </p:sp>
      </p:grpSp>
      <p:grpSp>
        <p:nvGrpSpPr>
          <p:cNvPr id="489485" name="Group 13"/>
          <p:cNvGrpSpPr/>
          <p:nvPr/>
        </p:nvGrpSpPr>
        <p:grpSpPr bwMode="auto">
          <a:xfrm>
            <a:off x="3182938" y="6237288"/>
            <a:ext cx="1241425" cy="360362"/>
            <a:chOff x="612" y="1207"/>
            <a:chExt cx="726" cy="227"/>
          </a:xfrm>
        </p:grpSpPr>
        <p:sp>
          <p:nvSpPr>
            <p:cNvPr id="29743" name="Rectangle 14"/>
            <p:cNvSpPr>
              <a:spLocks noChangeArrowheads="1"/>
            </p:cNvSpPr>
            <p:nvPr/>
          </p:nvSpPr>
          <p:spPr bwMode="auto">
            <a:xfrm>
              <a:off x="612" y="1207"/>
              <a:ext cx="363" cy="227"/>
            </a:xfrm>
            <a:prstGeom prst="rect">
              <a:avLst/>
            </a:prstGeom>
            <a:solidFill>
              <a:srgbClr val="FFCCCC"/>
            </a:solidFill>
            <a:ln w="9525" algn="ctr">
              <a:solidFill>
                <a:srgbClr val="0099CC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Tahoma" panose="020B0604030504040204" pitchFamily="34" charset="0"/>
                </a:rPr>
                <a:t>B</a:t>
              </a:r>
              <a:endParaRPr kumimoji="1" lang="en-US" altLang="zh-CN" sz="2000" b="1">
                <a:latin typeface="Tahoma" panose="020B0604030504040204" pitchFamily="34" charset="0"/>
              </a:endParaRPr>
            </a:p>
          </p:txBody>
        </p:sp>
        <p:sp>
          <p:nvSpPr>
            <p:cNvPr id="29744" name="Rectangle 15"/>
            <p:cNvSpPr>
              <a:spLocks noChangeArrowheads="1"/>
            </p:cNvSpPr>
            <p:nvPr/>
          </p:nvSpPr>
          <p:spPr bwMode="auto">
            <a:xfrm>
              <a:off x="975" y="1207"/>
              <a:ext cx="363" cy="22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99CC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9488" name="Group 16"/>
          <p:cNvGrpSpPr/>
          <p:nvPr/>
        </p:nvGrpSpPr>
        <p:grpSpPr bwMode="auto">
          <a:xfrm>
            <a:off x="1527175" y="6237288"/>
            <a:ext cx="1241425" cy="360362"/>
            <a:chOff x="612" y="1207"/>
            <a:chExt cx="726" cy="227"/>
          </a:xfrm>
        </p:grpSpPr>
        <p:sp>
          <p:nvSpPr>
            <p:cNvPr id="29741" name="Rectangle 17"/>
            <p:cNvSpPr>
              <a:spLocks noChangeArrowheads="1"/>
            </p:cNvSpPr>
            <p:nvPr/>
          </p:nvSpPr>
          <p:spPr bwMode="auto">
            <a:xfrm>
              <a:off x="612" y="1207"/>
              <a:ext cx="363" cy="227"/>
            </a:xfrm>
            <a:prstGeom prst="rect">
              <a:avLst/>
            </a:prstGeom>
            <a:solidFill>
              <a:srgbClr val="FFCCCC"/>
            </a:solidFill>
            <a:ln w="9525" algn="ctr">
              <a:solidFill>
                <a:srgbClr val="0099CC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Tahoma" panose="020B0604030504040204" pitchFamily="34" charset="0"/>
                </a:rPr>
                <a:t>A</a:t>
              </a:r>
              <a:endParaRPr kumimoji="1" lang="en-US" altLang="zh-CN" sz="2000" b="1">
                <a:latin typeface="Tahoma" panose="020B0604030504040204" pitchFamily="34" charset="0"/>
              </a:endParaRPr>
            </a:p>
          </p:txBody>
        </p:sp>
        <p:sp>
          <p:nvSpPr>
            <p:cNvPr id="29742" name="Rectangle 18"/>
            <p:cNvSpPr>
              <a:spLocks noChangeArrowheads="1"/>
            </p:cNvSpPr>
            <p:nvPr/>
          </p:nvSpPr>
          <p:spPr bwMode="auto">
            <a:xfrm>
              <a:off x="975" y="1207"/>
              <a:ext cx="363" cy="22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99CC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9491" name="Line 19"/>
          <p:cNvSpPr>
            <a:spLocks noChangeShapeType="1"/>
          </p:cNvSpPr>
          <p:nvPr/>
        </p:nvSpPr>
        <p:spPr bwMode="auto">
          <a:xfrm>
            <a:off x="2398713" y="6453188"/>
            <a:ext cx="776287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9492" name="Line 20"/>
          <p:cNvSpPr>
            <a:spLocks noChangeShapeType="1"/>
          </p:cNvSpPr>
          <p:nvPr/>
        </p:nvSpPr>
        <p:spPr bwMode="auto">
          <a:xfrm>
            <a:off x="4127500" y="6453188"/>
            <a:ext cx="776288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9493" name="Line 21"/>
          <p:cNvSpPr>
            <a:spLocks noChangeShapeType="1"/>
          </p:cNvSpPr>
          <p:nvPr/>
        </p:nvSpPr>
        <p:spPr bwMode="auto">
          <a:xfrm flipV="1">
            <a:off x="4141788" y="5518150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9494" name="Line 22"/>
          <p:cNvSpPr>
            <a:spLocks noChangeShapeType="1"/>
          </p:cNvSpPr>
          <p:nvPr/>
        </p:nvSpPr>
        <p:spPr bwMode="auto">
          <a:xfrm>
            <a:off x="4783138" y="5373688"/>
            <a:ext cx="38735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489495" name="Group 23"/>
          <p:cNvGrpSpPr/>
          <p:nvPr/>
        </p:nvGrpSpPr>
        <p:grpSpPr bwMode="auto">
          <a:xfrm>
            <a:off x="6732588" y="6237288"/>
            <a:ext cx="1241425" cy="360362"/>
            <a:chOff x="612" y="1207"/>
            <a:chExt cx="726" cy="227"/>
          </a:xfrm>
        </p:grpSpPr>
        <p:sp>
          <p:nvSpPr>
            <p:cNvPr id="29739" name="Rectangle 24"/>
            <p:cNvSpPr>
              <a:spLocks noChangeArrowheads="1"/>
            </p:cNvSpPr>
            <p:nvPr/>
          </p:nvSpPr>
          <p:spPr bwMode="auto">
            <a:xfrm>
              <a:off x="612" y="1207"/>
              <a:ext cx="363" cy="227"/>
            </a:xfrm>
            <a:prstGeom prst="rect">
              <a:avLst/>
            </a:prstGeom>
            <a:solidFill>
              <a:srgbClr val="FFCCCC"/>
            </a:solidFill>
            <a:ln w="9525" algn="ctr">
              <a:solidFill>
                <a:srgbClr val="0099CC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Tahoma" panose="020B0604030504040204" pitchFamily="34" charset="0"/>
                </a:rPr>
                <a:t>e</a:t>
              </a:r>
              <a:endParaRPr kumimoji="1" lang="en-US" altLang="zh-CN" sz="2000" b="1">
                <a:latin typeface="Tahoma" panose="020B0604030504040204" pitchFamily="34" charset="0"/>
              </a:endParaRPr>
            </a:p>
          </p:txBody>
        </p:sp>
        <p:sp>
          <p:nvSpPr>
            <p:cNvPr id="29740" name="Rectangle 25"/>
            <p:cNvSpPr>
              <a:spLocks noChangeArrowheads="1"/>
            </p:cNvSpPr>
            <p:nvPr/>
          </p:nvSpPr>
          <p:spPr bwMode="auto">
            <a:xfrm>
              <a:off x="975" y="1207"/>
              <a:ext cx="363" cy="22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99CC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r>
                <a:rPr kumimoji="1" lang="en-US" altLang="zh-CN" sz="2800" b="1">
                  <a:latin typeface="Tahoma" panose="020B0604030504040204" pitchFamily="34" charset="0"/>
                </a:rPr>
                <a:t>^</a:t>
              </a:r>
              <a:endParaRPr kumimoji="1" lang="en-US" altLang="zh-CN" sz="2800" b="1">
                <a:latin typeface="Tahoma" panose="020B0604030504040204" pitchFamily="34" charset="0"/>
              </a:endParaRPr>
            </a:p>
          </p:txBody>
        </p:sp>
      </p:grpSp>
      <p:grpSp>
        <p:nvGrpSpPr>
          <p:cNvPr id="489498" name="Group 26"/>
          <p:cNvGrpSpPr/>
          <p:nvPr/>
        </p:nvGrpSpPr>
        <p:grpSpPr bwMode="auto">
          <a:xfrm>
            <a:off x="4932363" y="6237288"/>
            <a:ext cx="1241425" cy="360362"/>
            <a:chOff x="612" y="1207"/>
            <a:chExt cx="726" cy="227"/>
          </a:xfrm>
        </p:grpSpPr>
        <p:sp>
          <p:nvSpPr>
            <p:cNvPr id="29737" name="Rectangle 27"/>
            <p:cNvSpPr>
              <a:spLocks noChangeArrowheads="1"/>
            </p:cNvSpPr>
            <p:nvPr/>
          </p:nvSpPr>
          <p:spPr bwMode="auto">
            <a:xfrm>
              <a:off x="612" y="1207"/>
              <a:ext cx="363" cy="227"/>
            </a:xfrm>
            <a:prstGeom prst="rect">
              <a:avLst/>
            </a:prstGeom>
            <a:solidFill>
              <a:srgbClr val="FFCCCC"/>
            </a:solidFill>
            <a:ln w="9525" algn="ctr">
              <a:solidFill>
                <a:srgbClr val="0099CC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Tahoma" panose="020B0604030504040204" pitchFamily="34" charset="0"/>
                </a:rPr>
                <a:t>C</a:t>
              </a:r>
              <a:endParaRPr kumimoji="1" lang="en-US" altLang="zh-CN" sz="2000" b="1">
                <a:latin typeface="Tahoma" panose="020B0604030504040204" pitchFamily="34" charset="0"/>
              </a:endParaRPr>
            </a:p>
          </p:txBody>
        </p:sp>
        <p:sp>
          <p:nvSpPr>
            <p:cNvPr id="29738" name="Rectangle 28"/>
            <p:cNvSpPr>
              <a:spLocks noChangeArrowheads="1"/>
            </p:cNvSpPr>
            <p:nvPr/>
          </p:nvSpPr>
          <p:spPr bwMode="auto">
            <a:xfrm>
              <a:off x="975" y="1207"/>
              <a:ext cx="363" cy="22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99CC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endParaRPr kumimoji="1" lang="zh-CN" altLang="en-US" sz="2800" b="1">
                <a:latin typeface="Tahoma" panose="020B0604030504040204" pitchFamily="34" charset="0"/>
              </a:endParaRPr>
            </a:p>
          </p:txBody>
        </p:sp>
      </p:grpSp>
      <p:sp>
        <p:nvSpPr>
          <p:cNvPr id="489501" name="Line 29"/>
          <p:cNvSpPr>
            <a:spLocks noChangeShapeType="1"/>
          </p:cNvSpPr>
          <p:nvPr/>
        </p:nvSpPr>
        <p:spPr bwMode="auto">
          <a:xfrm>
            <a:off x="5795963" y="6453188"/>
            <a:ext cx="933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9502" name="Rectangle 30"/>
          <p:cNvSpPr>
            <a:spLocks noChangeArrowheads="1"/>
          </p:cNvSpPr>
          <p:nvPr/>
        </p:nvSpPr>
        <p:spPr bwMode="auto">
          <a:xfrm>
            <a:off x="1387475" y="5157788"/>
            <a:ext cx="931863" cy="358775"/>
          </a:xfrm>
          <a:prstGeom prst="rect">
            <a:avLst/>
          </a:prstGeom>
          <a:solidFill>
            <a:srgbClr val="99FF99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frist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489503" name="Line 31"/>
          <p:cNvSpPr>
            <a:spLocks noChangeShapeType="1"/>
          </p:cNvSpPr>
          <p:nvPr/>
        </p:nvSpPr>
        <p:spPr bwMode="auto">
          <a:xfrm>
            <a:off x="1836738" y="5518150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9516" name="Text Box 44"/>
          <p:cNvSpPr txBox="1">
            <a:spLocks noChangeArrowheads="1"/>
          </p:cNvSpPr>
          <p:nvPr/>
        </p:nvSpPr>
        <p:spPr bwMode="auto">
          <a:xfrm>
            <a:off x="7019925" y="1497013"/>
            <a:ext cx="100806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Tahoma" panose="020B0604030504040204" pitchFamily="34" charset="0"/>
              </a:rPr>
              <a:t>链接域</a:t>
            </a:r>
            <a:endParaRPr kumimoji="1" lang="zh-CN" altLang="en-US" sz="2000" b="1">
              <a:latin typeface="Tahoma" panose="020B0604030504040204" pitchFamily="34" charset="0"/>
            </a:endParaRPr>
          </a:p>
        </p:txBody>
      </p:sp>
      <p:sp>
        <p:nvSpPr>
          <p:cNvPr id="489517" name="Text Box 45"/>
          <p:cNvSpPr txBox="1">
            <a:spLocks noChangeArrowheads="1"/>
          </p:cNvSpPr>
          <p:nvPr/>
        </p:nvSpPr>
        <p:spPr bwMode="auto">
          <a:xfrm>
            <a:off x="7019925" y="1930400"/>
            <a:ext cx="100806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Tahoma" panose="020B0604030504040204" pitchFamily="34" charset="0"/>
              </a:rPr>
              <a:t>数据域</a:t>
            </a:r>
            <a:endParaRPr kumimoji="1" lang="zh-CN" altLang="en-US" sz="2000" b="1">
              <a:latin typeface="Tahoma" panose="020B060403050404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48030" y="3362960"/>
            <a:ext cx="6271895" cy="864235"/>
            <a:chOff x="1178" y="5296"/>
            <a:chExt cx="9877" cy="1361"/>
          </a:xfrm>
        </p:grpSpPr>
        <p:grpSp>
          <p:nvGrpSpPr>
            <p:cNvPr id="489504" name="Group 32"/>
            <p:cNvGrpSpPr/>
            <p:nvPr/>
          </p:nvGrpSpPr>
          <p:grpSpPr bwMode="auto">
            <a:xfrm>
              <a:off x="3345" y="5411"/>
              <a:ext cx="680" cy="1247"/>
              <a:chOff x="2064" y="210"/>
              <a:chExt cx="272" cy="499"/>
            </a:xfrm>
          </p:grpSpPr>
          <p:sp>
            <p:nvSpPr>
              <p:cNvPr id="29735" name="Rectangle 33"/>
              <p:cNvSpPr>
                <a:spLocks noChangeArrowheads="1"/>
              </p:cNvSpPr>
              <p:nvPr/>
            </p:nvSpPr>
            <p:spPr bwMode="auto">
              <a:xfrm>
                <a:off x="2064" y="210"/>
                <a:ext cx="27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6" name="Rectangle 34"/>
              <p:cNvSpPr>
                <a:spLocks noChangeArrowheads="1"/>
              </p:cNvSpPr>
              <p:nvPr/>
            </p:nvSpPr>
            <p:spPr bwMode="auto">
              <a:xfrm>
                <a:off x="2064" y="391"/>
                <a:ext cx="272" cy="318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e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1</a:t>
                </a:r>
                <a:endParaRPr kumimoji="1" lang="en-US" altLang="zh-CN" sz="2400" b="1" baseline="-25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89507" name="Group 35"/>
            <p:cNvGrpSpPr/>
            <p:nvPr/>
          </p:nvGrpSpPr>
          <p:grpSpPr bwMode="auto">
            <a:xfrm>
              <a:off x="5045" y="5411"/>
              <a:ext cx="680" cy="1247"/>
              <a:chOff x="2064" y="210"/>
              <a:chExt cx="272" cy="499"/>
            </a:xfrm>
          </p:grpSpPr>
          <p:sp>
            <p:nvSpPr>
              <p:cNvPr id="29733" name="Rectangle 36"/>
              <p:cNvSpPr>
                <a:spLocks noChangeArrowheads="1"/>
              </p:cNvSpPr>
              <p:nvPr/>
            </p:nvSpPr>
            <p:spPr bwMode="auto">
              <a:xfrm>
                <a:off x="2064" y="210"/>
                <a:ext cx="27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4" name="Rectangle 37"/>
              <p:cNvSpPr>
                <a:spLocks noChangeArrowheads="1"/>
              </p:cNvSpPr>
              <p:nvPr/>
            </p:nvSpPr>
            <p:spPr bwMode="auto">
              <a:xfrm>
                <a:off x="2064" y="391"/>
                <a:ext cx="272" cy="318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e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2</a:t>
                </a:r>
                <a:endParaRPr kumimoji="1" lang="en-US" altLang="zh-CN" sz="2400" b="1" baseline="-25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89510" name="Group 38"/>
            <p:cNvGrpSpPr/>
            <p:nvPr/>
          </p:nvGrpSpPr>
          <p:grpSpPr bwMode="auto">
            <a:xfrm>
              <a:off x="6745" y="5411"/>
              <a:ext cx="680" cy="1247"/>
              <a:chOff x="2064" y="210"/>
              <a:chExt cx="272" cy="499"/>
            </a:xfrm>
          </p:grpSpPr>
          <p:sp>
            <p:nvSpPr>
              <p:cNvPr id="29731" name="Rectangle 39"/>
              <p:cNvSpPr>
                <a:spLocks noChangeArrowheads="1"/>
              </p:cNvSpPr>
              <p:nvPr/>
            </p:nvSpPr>
            <p:spPr bwMode="auto">
              <a:xfrm>
                <a:off x="2064" y="210"/>
                <a:ext cx="27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2" name="Rectangle 40"/>
              <p:cNvSpPr>
                <a:spLocks noChangeArrowheads="1"/>
              </p:cNvSpPr>
              <p:nvPr/>
            </p:nvSpPr>
            <p:spPr bwMode="auto">
              <a:xfrm>
                <a:off x="2064" y="391"/>
                <a:ext cx="272" cy="318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e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3</a:t>
                </a:r>
                <a:endParaRPr kumimoji="1" lang="en-US" altLang="zh-CN" sz="2400" b="1" baseline="-25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89513" name="Group 41"/>
            <p:cNvGrpSpPr/>
            <p:nvPr/>
          </p:nvGrpSpPr>
          <p:grpSpPr bwMode="auto">
            <a:xfrm>
              <a:off x="10375" y="5411"/>
              <a:ext cx="680" cy="1247"/>
              <a:chOff x="2064" y="210"/>
              <a:chExt cx="272" cy="499"/>
            </a:xfrm>
          </p:grpSpPr>
          <p:sp>
            <p:nvSpPr>
              <p:cNvPr id="29729" name="Rectangle 42"/>
              <p:cNvSpPr>
                <a:spLocks noChangeArrowheads="1"/>
              </p:cNvSpPr>
              <p:nvPr/>
            </p:nvSpPr>
            <p:spPr bwMode="auto">
              <a:xfrm>
                <a:off x="2064" y="210"/>
                <a:ext cx="27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latin typeface="Tahoma" panose="020B0604030504040204" pitchFamily="34" charset="0"/>
                  </a:rPr>
                  <a:t>^</a:t>
                </a:r>
                <a:endParaRPr kumimoji="1" lang="en-US" altLang="zh-CN" sz="2000" b="1">
                  <a:latin typeface="Tahoma" panose="020B0604030504040204" pitchFamily="34" charset="0"/>
                </a:endParaRPr>
              </a:p>
            </p:txBody>
          </p:sp>
          <p:sp>
            <p:nvSpPr>
              <p:cNvPr id="29730" name="Rectangle 43"/>
              <p:cNvSpPr>
                <a:spLocks noChangeArrowheads="1"/>
              </p:cNvSpPr>
              <p:nvPr/>
            </p:nvSpPr>
            <p:spPr bwMode="auto">
              <a:xfrm>
                <a:off x="2064" y="391"/>
                <a:ext cx="272" cy="318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e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n</a:t>
                </a:r>
                <a:endParaRPr kumimoji="1" lang="en-US" altLang="zh-CN" sz="2400" b="1" baseline="-25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89518" name="Line 46"/>
            <p:cNvSpPr>
              <a:spLocks noChangeShapeType="1"/>
            </p:cNvSpPr>
            <p:nvPr/>
          </p:nvSpPr>
          <p:spPr bwMode="auto">
            <a:xfrm>
              <a:off x="2323" y="5638"/>
              <a:ext cx="10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9519" name="Line 47"/>
            <p:cNvSpPr>
              <a:spLocks noChangeShapeType="1"/>
            </p:cNvSpPr>
            <p:nvPr/>
          </p:nvSpPr>
          <p:spPr bwMode="auto">
            <a:xfrm>
              <a:off x="3685" y="5638"/>
              <a:ext cx="1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9520" name="Line 48"/>
            <p:cNvSpPr>
              <a:spLocks noChangeShapeType="1"/>
            </p:cNvSpPr>
            <p:nvPr/>
          </p:nvSpPr>
          <p:spPr bwMode="auto">
            <a:xfrm>
              <a:off x="5385" y="5638"/>
              <a:ext cx="1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9521" name="Line 49"/>
            <p:cNvSpPr>
              <a:spLocks noChangeShapeType="1"/>
            </p:cNvSpPr>
            <p:nvPr/>
          </p:nvSpPr>
          <p:spPr bwMode="auto">
            <a:xfrm>
              <a:off x="7088" y="5638"/>
              <a:ext cx="13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9522" name="Line 50"/>
            <p:cNvSpPr>
              <a:spLocks noChangeShapeType="1"/>
            </p:cNvSpPr>
            <p:nvPr/>
          </p:nvSpPr>
          <p:spPr bwMode="auto">
            <a:xfrm>
              <a:off x="9015" y="5638"/>
              <a:ext cx="1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9523" name="Text Box 51"/>
            <p:cNvSpPr txBox="1">
              <a:spLocks noChangeArrowheads="1"/>
            </p:cNvSpPr>
            <p:nvPr/>
          </p:nvSpPr>
          <p:spPr bwMode="auto">
            <a:xfrm>
              <a:off x="8335" y="5296"/>
              <a:ext cx="793" cy="6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…</a:t>
              </a:r>
              <a:endParaRPr kumimoji="1" lang="en-US" altLang="zh-CN" sz="2000" b="1">
                <a:latin typeface="Tahoma" panose="020B0604030504040204" pitchFamily="34" charset="0"/>
              </a:endParaRPr>
            </a:p>
          </p:txBody>
        </p:sp>
        <p:sp>
          <p:nvSpPr>
            <p:cNvPr id="489524" name="Text Box 52"/>
            <p:cNvSpPr txBox="1">
              <a:spLocks noChangeArrowheads="1"/>
            </p:cNvSpPr>
            <p:nvPr/>
          </p:nvSpPr>
          <p:spPr bwMode="auto">
            <a:xfrm>
              <a:off x="1178" y="5296"/>
              <a:ext cx="1248" cy="6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frist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>
                <a:ea typeface="宋体" pitchFamily="2" charset="-122"/>
                <a:sym typeface="+mn-ea"/>
              </a:rPr>
              <a:t>3.4 </a:t>
            </a:r>
            <a:r>
              <a:rPr lang="zh-CN" altLang="en-US">
                <a:ea typeface="宋体" pitchFamily="2" charset="-122"/>
                <a:sym typeface="+mn-ea"/>
              </a:rPr>
              <a:t>链表描述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9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9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9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9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48950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48950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48948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48949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48948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" dur="1" fill="hold"/>
                                        <p:tgtEl>
                                          <p:spTgt spid="48949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4" dur="1" fill="hold"/>
                                        <p:tgtEl>
                                          <p:spTgt spid="48948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1" fill="hold"/>
                                        <p:tgtEl>
                                          <p:spTgt spid="48947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4" dur="1" fill="hold"/>
                                        <p:tgtEl>
                                          <p:spTgt spid="48949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89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89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4" dur="1" fill="hold"/>
                                        <p:tgtEl>
                                          <p:spTgt spid="48949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1" fill="hold"/>
                                        <p:tgtEl>
                                          <p:spTgt spid="48947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89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89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89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9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1" fill="hold"/>
                                        <p:tgtEl>
                                          <p:spTgt spid="48950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89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89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89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89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91" grpId="0" animBg="1"/>
      <p:bldP spid="489492" grpId="0" animBg="1"/>
      <p:bldP spid="489492" grpId="1" animBg="1"/>
      <p:bldP spid="489493" grpId="0" animBg="1"/>
      <p:bldP spid="489494" grpId="0" animBg="1"/>
      <p:bldP spid="489501" grpId="0" animBg="1"/>
      <p:bldP spid="489502" grpId="0" animBg="1"/>
      <p:bldP spid="489503" grpId="0" animBg="1"/>
      <p:bldP spid="489516" grpId="0"/>
      <p:bldP spid="4895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EC4CB59E-ECB2-4EDE-91D1-91035C77A484}" type="datetime7">
              <a:rPr lang="zh-CN" altLang="en-US" smtClean="0"/>
            </a:fld>
            <a:endParaRPr lang="en-US" altLang="zh-CN"/>
          </a:p>
        </p:txBody>
      </p:sp>
      <p:sp>
        <p:nvSpPr>
          <p:cNvPr id="307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82F8E90E-42C6-4093-A337-7A0323B95002}" type="slidenum">
              <a:rPr lang="zh-CN" altLang="en-US" smtClean="0"/>
            </a:fld>
            <a:endParaRPr lang="en-US" altLang="zh-CN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  <a:sym typeface="Webdings" panose="05030102010509060703" pitchFamily="18" charset="2"/>
              </a:rPr>
              <a:t>1. </a:t>
            </a:r>
            <a:r>
              <a:rPr lang="zh-CN" altLang="en-US">
                <a:ea typeface="宋体" pitchFamily="2" charset="-122"/>
                <a:sym typeface="Webdings" panose="05030102010509060703" pitchFamily="18" charset="2"/>
              </a:rPr>
              <a:t>类</a:t>
            </a:r>
            <a:r>
              <a:rPr lang="en-US" altLang="zh-CN">
                <a:ea typeface="宋体" pitchFamily="2" charset="-122"/>
                <a:sym typeface="Webdings" panose="05030102010509060703" pitchFamily="18" charset="2"/>
              </a:rPr>
              <a:t>ChainNode &amp; Chain</a:t>
            </a:r>
            <a:endParaRPr lang="zh-CN" altLang="en-US"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template&lt;class T&gt;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class Chain {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public: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Chain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()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{first = 0;}</a:t>
            </a:r>
            <a:endParaRPr lang="en-US" altLang="zh-CN" sz="2400">
              <a:solidFill>
                <a:schemeClr val="folHlink"/>
              </a:solidFill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~Chain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();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bool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IsEmpty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() const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{return first == 0;}</a:t>
            </a:r>
            <a:endParaRPr lang="en-US" altLang="zh-CN" sz="2400">
              <a:solidFill>
                <a:schemeClr val="folHlink"/>
              </a:solidFill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int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Length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() const; 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bool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Find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(int k, T&amp; x) const; 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int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Search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(const T&amp; x) const; 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Chain&lt;T&gt;&amp;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Delete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(int k, T&amp; x); 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Chain&lt;T&gt;&amp;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Insert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(int k, const T&amp; x);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void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Output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(ostream&amp; out) const;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private: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ChainNode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&lt;T&gt; *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first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;  // pointer to first node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};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4932363" y="0"/>
            <a:ext cx="4211637" cy="23495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sym typeface="Webdings" panose="05030102010509060703" pitchFamily="18" charset="2"/>
              </a:rPr>
              <a:t>template&lt;class T&gt;</a:t>
            </a:r>
            <a:endParaRPr lang="en-US" altLang="zh-CN" sz="200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sym typeface="Webdings" panose="05030102010509060703" pitchFamily="18" charset="2"/>
              </a:rPr>
              <a:t>class ChainNode {</a:t>
            </a:r>
            <a:endParaRPr lang="en-US" altLang="zh-CN" sz="200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sym typeface="Webdings" panose="05030102010509060703" pitchFamily="18" charset="2"/>
              </a:rPr>
              <a:t> 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friend</a:t>
            </a:r>
            <a:r>
              <a:rPr lang="en-US" altLang="zh-CN" sz="2000">
                <a:latin typeface="Times New Roman" panose="02020603050405020304" pitchFamily="18" charset="0"/>
                <a:sym typeface="Webdings" panose="05030102010509060703" pitchFamily="18" charset="2"/>
              </a:rPr>
              <a:t>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Chain</a:t>
            </a:r>
            <a:r>
              <a:rPr lang="en-US" altLang="zh-CN" sz="2000">
                <a:latin typeface="Times New Roman" panose="02020603050405020304" pitchFamily="18" charset="0"/>
                <a:sym typeface="Webdings" panose="05030102010509060703" pitchFamily="18" charset="2"/>
              </a:rPr>
              <a:t>&lt;T&gt;;</a:t>
            </a:r>
            <a:endParaRPr lang="en-US" altLang="zh-CN" sz="200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sym typeface="Webdings" panose="05030102010509060703" pitchFamily="18" charset="2"/>
              </a:rPr>
              <a:t>  private:</a:t>
            </a:r>
            <a:endParaRPr lang="en-US" altLang="zh-CN" sz="200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sym typeface="Webdings" panose="05030102010509060703" pitchFamily="18" charset="2"/>
              </a:rPr>
              <a:t>      T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data</a:t>
            </a:r>
            <a:r>
              <a:rPr lang="en-US" altLang="zh-CN" sz="2000">
                <a:latin typeface="Times New Roman" panose="02020603050405020304" pitchFamily="18" charset="0"/>
                <a:sym typeface="Webdings" panose="05030102010509060703" pitchFamily="18" charset="2"/>
              </a:rPr>
              <a:t>;</a:t>
            </a:r>
            <a:endParaRPr lang="en-US" altLang="zh-CN" sz="200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sym typeface="Webdings" panose="05030102010509060703" pitchFamily="18" charset="2"/>
              </a:rPr>
              <a:t>      ChainNode&lt;T&gt;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*link</a:t>
            </a:r>
            <a:r>
              <a:rPr lang="en-US" altLang="zh-CN" sz="2000">
                <a:latin typeface="Times New Roman" panose="02020603050405020304" pitchFamily="18" charset="0"/>
                <a:sym typeface="Webdings" panose="05030102010509060703" pitchFamily="18" charset="2"/>
              </a:rPr>
              <a:t>;  </a:t>
            </a:r>
            <a:endParaRPr lang="en-US" altLang="zh-CN" sz="200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sym typeface="Webdings" panose="05030102010509060703" pitchFamily="18" charset="2"/>
              </a:rPr>
              <a:t>};</a:t>
            </a:r>
            <a:endParaRPr lang="zh-CN" altLang="en-US" sz="200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491525" name="AutoShape 5"/>
          <p:cNvSpPr>
            <a:spLocks noChangeArrowheads="1"/>
          </p:cNvSpPr>
          <p:nvPr/>
        </p:nvSpPr>
        <p:spPr bwMode="auto">
          <a:xfrm>
            <a:off x="7596188" y="2708275"/>
            <a:ext cx="1368425" cy="865188"/>
          </a:xfrm>
          <a:prstGeom prst="wedgeRoundRectCallout">
            <a:avLst>
              <a:gd name="adj1" fmla="val -30509"/>
              <a:gd name="adj2" fmla="val -119907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kumimoji="1" lang="zh-CN" altLang="en-US" sz="2000" b="1">
                <a:latin typeface="Times New Roman" panose="02020603050405020304" pitchFamily="18" charset="0"/>
              </a:rPr>
              <a:t>国内教材</a:t>
            </a:r>
            <a:r>
              <a:rPr kumimoji="1" lang="en-US" altLang="zh-CN" sz="2000" b="1">
                <a:latin typeface="Times New Roman" panose="02020603050405020304" pitchFamily="18" charset="0"/>
              </a:rPr>
              <a:t>next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4" grpId="0" animBg="1"/>
      <p:bldP spid="491525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59A2F2BC-E8D6-4179-B1E2-43007F20FBD8}" type="datetime7">
              <a:rPr lang="zh-CN" altLang="en-US" smtClean="0"/>
            </a:fld>
            <a:endParaRPr lang="en-US" altLang="zh-CN"/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C9471E7F-D292-4864-863B-A0E028EDF732}" type="slidenum">
              <a:rPr lang="zh-CN" altLang="en-US" smtClean="0"/>
            </a:fld>
            <a:endParaRPr lang="en-US" altLang="zh-CN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Operations</a:t>
            </a:r>
            <a:r>
              <a:rPr lang="zh-CN" altLang="en-US">
                <a:ea typeface="宋体" pitchFamily="2" charset="-122"/>
              </a:rPr>
              <a:t>：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  <a:sym typeface="Webdings" panose="05030102010509060703" pitchFamily="18" charset="2"/>
              </a:rPr>
              <a:t>~Chain</a:t>
            </a:r>
            <a:endParaRPr lang="zh-CN" altLang="en-US">
              <a:solidFill>
                <a:schemeClr val="hlink"/>
              </a:solidFill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template&lt;class T&gt;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Chain&lt;T&gt;::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~Chain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( )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{// Chain destructor. Delete all nodes in chain.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ChainNode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&lt;T&gt; *next;  // next node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while (first) {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next = first-&gt;link;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</a:t>
            </a:r>
            <a:r>
              <a:rPr lang="en-US" altLang="zh-CN" sz="2400" dirty="0">
                <a:solidFill>
                  <a:srgbClr val="990033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delete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first;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first = next;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}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}//Program 3-9</a:t>
            </a:r>
            <a:endParaRPr lang="zh-CN" altLang="en-US" sz="24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493572" name="AutoShape 4"/>
          <p:cNvSpPr>
            <a:spLocks noChangeArrowheads="1"/>
          </p:cNvSpPr>
          <p:nvPr/>
        </p:nvSpPr>
        <p:spPr bwMode="auto">
          <a:xfrm>
            <a:off x="3203575" y="5661025"/>
            <a:ext cx="5724525" cy="865188"/>
          </a:xfrm>
          <a:prstGeom prst="horizontalScroll">
            <a:avLst>
              <a:gd name="adj" fmla="val 125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kumimoji="1" lang="en-US" altLang="zh-CN" sz="2400" b="1">
                <a:latin typeface="Times New Roman" panose="02020603050405020304" pitchFamily="18" charset="0"/>
              </a:rPr>
              <a:t>Chain&lt;int&gt; L; //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创建空的整数型线性表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493573" name="AutoShape 5"/>
          <p:cNvSpPr>
            <a:spLocks noChangeArrowheads="1"/>
          </p:cNvSpPr>
          <p:nvPr/>
        </p:nvSpPr>
        <p:spPr bwMode="auto">
          <a:xfrm>
            <a:off x="5003800" y="3933825"/>
            <a:ext cx="1225550" cy="504825"/>
          </a:xfrm>
          <a:prstGeom prst="wedgeRoundRectCallout">
            <a:avLst>
              <a:gd name="adj1" fmla="val -134972"/>
              <a:gd name="adj2" fmla="val -162264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(n)</a:t>
            </a:r>
            <a:endParaRPr kumimoji="1" lang="zh-CN" altLang="el-GR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3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3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2" grpId="0" animBg="1"/>
      <p:bldP spid="49357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DD1E02AE-9237-46A2-9FAB-1F15F076C3C7}" type="datetime7">
              <a:rPr lang="zh-CN" altLang="en-US" smtClean="0"/>
            </a:fld>
            <a:endParaRPr lang="en-US" altLang="zh-CN"/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D76380F8-8D45-4672-97F5-A29D2F72E258}" type="slidenum">
              <a:rPr lang="zh-CN" altLang="en-US" smtClean="0"/>
            </a:fld>
            <a:endParaRPr lang="en-US" altLang="zh-CN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Operations</a:t>
            </a:r>
            <a:r>
              <a:rPr lang="zh-CN" altLang="en-US">
                <a:ea typeface="宋体" pitchFamily="2" charset="-122"/>
              </a:rPr>
              <a:t>：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  <a:sym typeface="Webdings" panose="05030102010509060703" pitchFamily="18" charset="2"/>
              </a:rPr>
              <a:t>Length</a:t>
            </a:r>
            <a:endParaRPr lang="zh-CN" altLang="en-US">
              <a:solidFill>
                <a:schemeClr val="hlink"/>
              </a:solidFill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template&lt;class T&gt;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Chain&lt;T&gt;::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Length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( ) 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const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{// Return the number of elements in the chain.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ChainNode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&lt;T&gt; *current = first;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len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= 0;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while (current) {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len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++;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current = current-&gt;link;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}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return 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len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;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}//Program 3-10</a:t>
            </a:r>
            <a:endParaRPr lang="zh-CN" altLang="en-US" sz="24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495620" name="AutoShape 4"/>
          <p:cNvSpPr>
            <a:spLocks noChangeArrowheads="1"/>
          </p:cNvSpPr>
          <p:nvPr/>
        </p:nvSpPr>
        <p:spPr bwMode="auto">
          <a:xfrm>
            <a:off x="4572000" y="3429000"/>
            <a:ext cx="1225550" cy="504825"/>
          </a:xfrm>
          <a:prstGeom prst="wedgeRoundRectCallout">
            <a:avLst>
              <a:gd name="adj1" fmla="val -136398"/>
              <a:gd name="adj2" fmla="val 100000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(n)</a:t>
            </a:r>
            <a:endParaRPr kumimoji="1" lang="zh-CN" altLang="el-GR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5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5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5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5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5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5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5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5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76C3B153-B252-418E-8C4F-76D91BCDDD82}" type="datetime7">
              <a:rPr lang="zh-CN" altLang="en-US" smtClean="0"/>
            </a:fld>
            <a:endParaRPr lang="en-US" altLang="zh-CN"/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F08AB180-5DCB-43E5-BED9-FB32ECA435AB}" type="slidenum">
              <a:rPr lang="zh-CN" altLang="en-US" smtClean="0"/>
            </a:fld>
            <a:endParaRPr lang="en-US" altLang="zh-CN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Operations</a:t>
            </a:r>
            <a:r>
              <a:rPr lang="zh-CN" altLang="en-US">
                <a:ea typeface="宋体" pitchFamily="2" charset="-122"/>
              </a:rPr>
              <a:t>：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  <a:sym typeface="Webdings" panose="05030102010509060703" pitchFamily="18" charset="2"/>
              </a:rPr>
              <a:t>Find</a:t>
            </a:r>
            <a:endParaRPr lang="zh-CN" altLang="en-US">
              <a:solidFill>
                <a:schemeClr val="hlink"/>
              </a:solidFill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template&lt;class T&gt;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bool Chain&lt;T&gt;::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Find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k, T&amp; x) </a:t>
            </a:r>
            <a:r>
              <a:rPr lang="en-US" altLang="zh-CN" sz="2000" dirty="0" err="1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const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{// </a:t>
            </a: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如果存在第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个元素，将其用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传回，否则返回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false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if (k &lt; 1) return false;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ChainNode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&lt;T&gt; *current = first;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index = 1;  // index of current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while (index &lt; k &amp;&amp; current) {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current = current-&gt;link;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index++;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}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if (current) {x = current-&gt;data;   return true;}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return false; // no </a:t>
            </a:r>
            <a:r>
              <a:rPr lang="en-US" altLang="zh-CN" sz="2000" dirty="0" err="1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k'th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element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}//Program 3-11</a:t>
            </a:r>
            <a:endParaRPr lang="zh-CN" altLang="en-US" sz="20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497668" name="AutoShape 4"/>
          <p:cNvSpPr>
            <a:spLocks noChangeArrowheads="1"/>
          </p:cNvSpPr>
          <p:nvPr/>
        </p:nvSpPr>
        <p:spPr bwMode="auto">
          <a:xfrm>
            <a:off x="5795963" y="3429000"/>
            <a:ext cx="1225550" cy="504825"/>
          </a:xfrm>
          <a:prstGeom prst="wedgeRoundRectCallout">
            <a:avLst>
              <a:gd name="adj1" fmla="val -135620"/>
              <a:gd name="adj2" fmla="val 112264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(k)</a:t>
            </a:r>
            <a:endParaRPr kumimoji="1" lang="zh-CN" altLang="el-GR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7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7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7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7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7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7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7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7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7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7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7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7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7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7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7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7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2281B8AA-93B5-4177-B4DC-B1665C518843}" type="datetime7">
              <a:rPr lang="zh-CN" altLang="en-US" smtClean="0"/>
            </a:fld>
            <a:endParaRPr lang="en-US" altLang="zh-CN"/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E9FDDEB5-987E-433D-B08A-768983AB2148}" type="slidenum">
              <a:rPr lang="zh-CN" altLang="en-US" smtClean="0"/>
            </a:fld>
            <a:endParaRPr lang="en-US" altLang="zh-CN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Operations</a:t>
            </a:r>
            <a:r>
              <a:rPr lang="zh-CN" altLang="en-US">
                <a:ea typeface="宋体" pitchFamily="2" charset="-122"/>
              </a:rPr>
              <a:t>：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  <a:sym typeface="Webdings" panose="05030102010509060703" pitchFamily="18" charset="2"/>
              </a:rPr>
              <a:t>Search</a:t>
            </a:r>
            <a:endParaRPr lang="zh-CN" altLang="en-US">
              <a:solidFill>
                <a:schemeClr val="hlink"/>
              </a:solidFill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template&lt;class T&gt;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int Chain&lt;T&gt;::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Search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(const T&amp; x) const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{// 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如果找到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； 返回其地址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ChainNode&lt;T&gt; *current = first;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int index = 1;  // index of current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while (current &amp;&amp; current-&gt;data != x) {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current = current-&gt;link;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index++;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}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if (current) return index;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return 0;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}//Program 3-12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34822" name="AutoShape 4"/>
          <p:cNvSpPr>
            <a:spLocks noChangeArrowheads="1"/>
          </p:cNvSpPr>
          <p:nvPr/>
        </p:nvSpPr>
        <p:spPr bwMode="auto">
          <a:xfrm>
            <a:off x="6011863" y="4508500"/>
            <a:ext cx="1584325" cy="504825"/>
          </a:xfrm>
          <a:prstGeom prst="wedgeRoundRectCallout">
            <a:avLst>
              <a:gd name="adj1" fmla="val -107616"/>
              <a:gd name="adj2" fmla="val -90565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kumimoji="1" lang="zh-CN" altLang="en-US" sz="2400" b="1" dirty="0">
                <a:latin typeface="Times New Roman" panose="02020603050405020304" pitchFamily="18" charset="0"/>
              </a:rPr>
              <a:t>最坏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(n)</a:t>
            </a:r>
            <a:endParaRPr kumimoji="1" lang="zh-CN" altLang="el-GR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8AB66E36-05C0-4741-8285-6E0813221D32}" type="datetime7">
              <a:rPr lang="zh-CN" altLang="en-US" smtClean="0"/>
            </a:fld>
            <a:endParaRPr lang="en-US" altLang="zh-CN"/>
          </a:p>
        </p:txBody>
      </p:sp>
      <p:sp>
        <p:nvSpPr>
          <p:cNvPr id="3584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2CDB1C7E-CA18-4F9E-888C-D7FC14E41CDD}" type="slidenum">
              <a:rPr lang="zh-CN" altLang="en-US" smtClean="0"/>
            </a:fld>
            <a:endParaRPr lang="en-US" altLang="zh-CN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Operations</a:t>
            </a:r>
            <a:r>
              <a:rPr lang="zh-CN" altLang="en-US">
                <a:ea typeface="宋体" pitchFamily="2" charset="-122"/>
              </a:rPr>
              <a:t>：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  <a:sym typeface="Webdings" panose="05030102010509060703" pitchFamily="18" charset="2"/>
              </a:rPr>
              <a:t>Output</a:t>
            </a:r>
            <a:endParaRPr lang="zh-CN" altLang="en-US">
              <a:solidFill>
                <a:schemeClr val="hlink"/>
              </a:solidFill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template&lt;class T&gt;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void Chain&lt;T&gt;::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Output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ostream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&amp; out) 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const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{// 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将链表元素发送到输出流</a:t>
            </a:r>
            <a:endParaRPr lang="zh-CN" altLang="en-US" sz="28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ChainNode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&lt;T&gt; *current;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for ( current=first; current;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   current=current-&gt;link)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out &lt;&lt; current-&gt;data &lt;&lt; "  ";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} 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template &lt;class T&gt;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ostream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&amp; 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operator&lt;&lt;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(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ostream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&amp; out, 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const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Chain&lt;T&gt;&amp; x)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{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x.Output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(out); return out;} //Program 3-13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35846" name="AutoShape 4"/>
          <p:cNvSpPr>
            <a:spLocks noChangeArrowheads="1"/>
          </p:cNvSpPr>
          <p:nvPr/>
        </p:nvSpPr>
        <p:spPr bwMode="auto">
          <a:xfrm>
            <a:off x="6732588" y="2708275"/>
            <a:ext cx="1368425" cy="504825"/>
          </a:xfrm>
          <a:prstGeom prst="wedgeRoundRectCallout">
            <a:avLst>
              <a:gd name="adj1" fmla="val -102782"/>
              <a:gd name="adj2" fmla="val 100630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(n)</a:t>
            </a:r>
            <a:endParaRPr kumimoji="1" lang="zh-CN" altLang="el-GR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CB901E7B-E12A-4027-9EE4-435531C0271A}" type="datetime7">
              <a:rPr lang="zh-CN" altLang="en-US" smtClean="0"/>
            </a:fld>
            <a:endParaRPr lang="en-US" altLang="zh-CN"/>
          </a:p>
        </p:txBody>
      </p:sp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2EAEC9A3-40B1-4E1E-AE68-545BF57E3F88}" type="slidenum">
              <a:rPr lang="zh-CN" altLang="en-US" smtClean="0"/>
            </a:fld>
            <a:endParaRPr lang="en-US" altLang="zh-CN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3.1	</a:t>
            </a:r>
            <a:r>
              <a:rPr lang="zh-CN" altLang="en-US">
                <a:ea typeface="宋体" pitchFamily="2" charset="-122"/>
              </a:rPr>
              <a:t>数据描述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5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公式化描述：以数学公式来确定元素表中的每个元素的存储位置。把所有元素依次连接存储在一片连续的存储空间中，即</a:t>
            </a: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顺序表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endParaRPr lang="zh-CN" altLang="en-US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endParaRPr lang="zh-CN" altLang="en-US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链接描述（也称为链式描述）：每个元素存储在存储器的不同区域，包含一个指向下一个元素的指针，以指针把所有元素链接起来，简称为</a:t>
            </a: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链表。</a:t>
            </a:r>
            <a:endParaRPr lang="zh-CN" altLang="en-US" sz="2400" dirty="0">
              <a:solidFill>
                <a:schemeClr val="hlink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52612" name="Rectangle 4"/>
          <p:cNvSpPr>
            <a:spLocks noChangeArrowheads="1"/>
          </p:cNvSpPr>
          <p:nvPr/>
        </p:nvSpPr>
        <p:spPr bwMode="auto">
          <a:xfrm>
            <a:off x="1908175" y="321373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endParaRPr kumimoji="1" lang="en-US" altLang="zh-CN" sz="24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2613" name="Rectangle 5"/>
          <p:cNvSpPr>
            <a:spLocks noChangeArrowheads="1"/>
          </p:cNvSpPr>
          <p:nvPr/>
        </p:nvSpPr>
        <p:spPr bwMode="auto">
          <a:xfrm>
            <a:off x="2339975" y="321373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endParaRPr kumimoji="1" lang="en-US" altLang="zh-CN" sz="24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2614" name="Rectangle 6"/>
          <p:cNvSpPr>
            <a:spLocks noChangeArrowheads="1"/>
          </p:cNvSpPr>
          <p:nvPr/>
        </p:nvSpPr>
        <p:spPr bwMode="auto">
          <a:xfrm>
            <a:off x="2771775" y="321373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C</a:t>
            </a:r>
            <a:endParaRPr kumimoji="1" lang="en-US" altLang="zh-CN" sz="24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2615" name="Rectangle 7"/>
          <p:cNvSpPr>
            <a:spLocks noChangeArrowheads="1"/>
          </p:cNvSpPr>
          <p:nvPr/>
        </p:nvSpPr>
        <p:spPr bwMode="auto">
          <a:xfrm>
            <a:off x="3203575" y="321373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D</a:t>
            </a:r>
            <a:endParaRPr kumimoji="1" lang="en-US" altLang="zh-CN" sz="24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2616" name="Rectangle 8"/>
          <p:cNvSpPr>
            <a:spLocks noChangeArrowheads="1"/>
          </p:cNvSpPr>
          <p:nvPr/>
        </p:nvSpPr>
        <p:spPr bwMode="auto">
          <a:xfrm>
            <a:off x="3636963" y="321373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E</a:t>
            </a:r>
            <a:endParaRPr kumimoji="1" lang="en-US" altLang="zh-CN" sz="24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2617" name="Rectangle 9"/>
          <p:cNvSpPr>
            <a:spLocks noChangeArrowheads="1"/>
          </p:cNvSpPr>
          <p:nvPr/>
        </p:nvSpPr>
        <p:spPr bwMode="auto">
          <a:xfrm>
            <a:off x="4068763" y="321373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F</a:t>
            </a:r>
            <a:endParaRPr kumimoji="1" lang="en-US" altLang="zh-CN" sz="24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2618" name="Rectangle 10"/>
          <p:cNvSpPr>
            <a:spLocks noChangeArrowheads="1"/>
          </p:cNvSpPr>
          <p:nvPr/>
        </p:nvSpPr>
        <p:spPr bwMode="auto">
          <a:xfrm>
            <a:off x="4500563" y="321373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G</a:t>
            </a:r>
            <a:endParaRPr kumimoji="1" lang="en-US" altLang="zh-CN" sz="24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52621" name="Group 13"/>
          <p:cNvGrpSpPr/>
          <p:nvPr/>
        </p:nvGrpSpPr>
        <p:grpSpPr bwMode="auto">
          <a:xfrm>
            <a:off x="755650" y="6165850"/>
            <a:ext cx="792163" cy="360363"/>
            <a:chOff x="567" y="3793"/>
            <a:chExt cx="499" cy="227"/>
          </a:xfrm>
        </p:grpSpPr>
        <p:sp>
          <p:nvSpPr>
            <p:cNvPr id="6194" name="Rectangle 11"/>
            <p:cNvSpPr>
              <a:spLocks noChangeArrowheads="1"/>
            </p:cNvSpPr>
            <p:nvPr/>
          </p:nvSpPr>
          <p:spPr bwMode="auto">
            <a:xfrm>
              <a:off x="567" y="3793"/>
              <a:ext cx="272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95" name="Rectangle 12"/>
            <p:cNvSpPr>
              <a:spLocks noChangeArrowheads="1"/>
            </p:cNvSpPr>
            <p:nvPr/>
          </p:nvSpPr>
          <p:spPr bwMode="auto">
            <a:xfrm>
              <a:off x="839" y="3793"/>
              <a:ext cx="227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2622" name="Group 14"/>
          <p:cNvGrpSpPr/>
          <p:nvPr/>
        </p:nvGrpSpPr>
        <p:grpSpPr bwMode="auto">
          <a:xfrm>
            <a:off x="2051050" y="5876925"/>
            <a:ext cx="792163" cy="360363"/>
            <a:chOff x="567" y="3793"/>
            <a:chExt cx="499" cy="227"/>
          </a:xfrm>
        </p:grpSpPr>
        <p:sp>
          <p:nvSpPr>
            <p:cNvPr id="6192" name="Rectangle 15"/>
            <p:cNvSpPr>
              <a:spLocks noChangeArrowheads="1"/>
            </p:cNvSpPr>
            <p:nvPr/>
          </p:nvSpPr>
          <p:spPr bwMode="auto">
            <a:xfrm>
              <a:off x="567" y="3793"/>
              <a:ext cx="272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93" name="Rectangle 16"/>
            <p:cNvSpPr>
              <a:spLocks noChangeArrowheads="1"/>
            </p:cNvSpPr>
            <p:nvPr/>
          </p:nvSpPr>
          <p:spPr bwMode="auto">
            <a:xfrm>
              <a:off x="839" y="3793"/>
              <a:ext cx="227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2625" name="Group 17"/>
          <p:cNvGrpSpPr/>
          <p:nvPr/>
        </p:nvGrpSpPr>
        <p:grpSpPr bwMode="auto">
          <a:xfrm>
            <a:off x="3276600" y="6308725"/>
            <a:ext cx="792163" cy="360363"/>
            <a:chOff x="567" y="3793"/>
            <a:chExt cx="499" cy="227"/>
          </a:xfrm>
        </p:grpSpPr>
        <p:sp>
          <p:nvSpPr>
            <p:cNvPr id="6190" name="Rectangle 18"/>
            <p:cNvSpPr>
              <a:spLocks noChangeArrowheads="1"/>
            </p:cNvSpPr>
            <p:nvPr/>
          </p:nvSpPr>
          <p:spPr bwMode="auto">
            <a:xfrm>
              <a:off x="567" y="3793"/>
              <a:ext cx="272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91" name="Rectangle 19"/>
            <p:cNvSpPr>
              <a:spLocks noChangeArrowheads="1"/>
            </p:cNvSpPr>
            <p:nvPr/>
          </p:nvSpPr>
          <p:spPr bwMode="auto">
            <a:xfrm>
              <a:off x="839" y="3793"/>
              <a:ext cx="227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2628" name="Group 20"/>
          <p:cNvGrpSpPr/>
          <p:nvPr/>
        </p:nvGrpSpPr>
        <p:grpSpPr bwMode="auto">
          <a:xfrm>
            <a:off x="4427538" y="5734050"/>
            <a:ext cx="792162" cy="360363"/>
            <a:chOff x="567" y="3793"/>
            <a:chExt cx="499" cy="227"/>
          </a:xfrm>
        </p:grpSpPr>
        <p:sp>
          <p:nvSpPr>
            <p:cNvPr id="6188" name="Rectangle 21"/>
            <p:cNvSpPr>
              <a:spLocks noChangeArrowheads="1"/>
            </p:cNvSpPr>
            <p:nvPr/>
          </p:nvSpPr>
          <p:spPr bwMode="auto">
            <a:xfrm>
              <a:off x="567" y="3793"/>
              <a:ext cx="272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89" name="Rectangle 22"/>
            <p:cNvSpPr>
              <a:spLocks noChangeArrowheads="1"/>
            </p:cNvSpPr>
            <p:nvPr/>
          </p:nvSpPr>
          <p:spPr bwMode="auto">
            <a:xfrm>
              <a:off x="839" y="3793"/>
              <a:ext cx="227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2631" name="Group 23"/>
          <p:cNvGrpSpPr/>
          <p:nvPr/>
        </p:nvGrpSpPr>
        <p:grpSpPr bwMode="auto">
          <a:xfrm>
            <a:off x="5795963" y="5300663"/>
            <a:ext cx="792162" cy="360362"/>
            <a:chOff x="567" y="3793"/>
            <a:chExt cx="499" cy="227"/>
          </a:xfrm>
        </p:grpSpPr>
        <p:sp>
          <p:nvSpPr>
            <p:cNvPr id="6186" name="Rectangle 24"/>
            <p:cNvSpPr>
              <a:spLocks noChangeArrowheads="1"/>
            </p:cNvSpPr>
            <p:nvPr/>
          </p:nvSpPr>
          <p:spPr bwMode="auto">
            <a:xfrm>
              <a:off x="567" y="3793"/>
              <a:ext cx="272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87" name="Rectangle 25"/>
            <p:cNvSpPr>
              <a:spLocks noChangeArrowheads="1"/>
            </p:cNvSpPr>
            <p:nvPr/>
          </p:nvSpPr>
          <p:spPr bwMode="auto">
            <a:xfrm>
              <a:off x="839" y="3793"/>
              <a:ext cx="227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2634" name="Group 26"/>
          <p:cNvGrpSpPr/>
          <p:nvPr/>
        </p:nvGrpSpPr>
        <p:grpSpPr bwMode="auto">
          <a:xfrm>
            <a:off x="7235825" y="4941888"/>
            <a:ext cx="792163" cy="360362"/>
            <a:chOff x="567" y="3793"/>
            <a:chExt cx="499" cy="227"/>
          </a:xfrm>
        </p:grpSpPr>
        <p:sp>
          <p:nvSpPr>
            <p:cNvPr id="6184" name="Rectangle 27"/>
            <p:cNvSpPr>
              <a:spLocks noChangeArrowheads="1"/>
            </p:cNvSpPr>
            <p:nvPr/>
          </p:nvSpPr>
          <p:spPr bwMode="auto">
            <a:xfrm>
              <a:off x="567" y="3793"/>
              <a:ext cx="272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85" name="Rectangle 28"/>
            <p:cNvSpPr>
              <a:spLocks noChangeArrowheads="1"/>
            </p:cNvSpPr>
            <p:nvPr/>
          </p:nvSpPr>
          <p:spPr bwMode="auto">
            <a:xfrm>
              <a:off x="839" y="3793"/>
              <a:ext cx="227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2637" name="Group 29"/>
          <p:cNvGrpSpPr/>
          <p:nvPr/>
        </p:nvGrpSpPr>
        <p:grpSpPr bwMode="auto">
          <a:xfrm>
            <a:off x="7885113" y="6092825"/>
            <a:ext cx="792162" cy="360363"/>
            <a:chOff x="567" y="3793"/>
            <a:chExt cx="499" cy="227"/>
          </a:xfrm>
        </p:grpSpPr>
        <p:sp>
          <p:nvSpPr>
            <p:cNvPr id="6182" name="Rectangle 30"/>
            <p:cNvSpPr>
              <a:spLocks noChangeArrowheads="1"/>
            </p:cNvSpPr>
            <p:nvPr/>
          </p:nvSpPr>
          <p:spPr bwMode="auto">
            <a:xfrm>
              <a:off x="567" y="3793"/>
              <a:ext cx="272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83" name="Rectangle 31"/>
            <p:cNvSpPr>
              <a:spLocks noChangeArrowheads="1"/>
            </p:cNvSpPr>
            <p:nvPr/>
          </p:nvSpPr>
          <p:spPr bwMode="auto">
            <a:xfrm>
              <a:off x="839" y="3793"/>
              <a:ext cx="227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FF00"/>
                  </a:solidFill>
                  <a:latin typeface="Tahoma" panose="020B0604030504040204" pitchFamily="34" charset="0"/>
                </a:rPr>
                <a:t>^</a:t>
              </a:r>
              <a:endPara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452640" name="Line 32"/>
          <p:cNvSpPr>
            <a:spLocks noChangeShapeType="1"/>
          </p:cNvSpPr>
          <p:nvPr/>
        </p:nvSpPr>
        <p:spPr bwMode="auto">
          <a:xfrm flipV="1">
            <a:off x="1331913" y="6021388"/>
            <a:ext cx="719137" cy="287337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2644" name="Line 36"/>
          <p:cNvSpPr>
            <a:spLocks noChangeShapeType="1"/>
          </p:cNvSpPr>
          <p:nvPr/>
        </p:nvSpPr>
        <p:spPr bwMode="auto">
          <a:xfrm>
            <a:off x="2700338" y="6021388"/>
            <a:ext cx="576262" cy="431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2645" name="Line 37"/>
          <p:cNvSpPr>
            <a:spLocks noChangeShapeType="1"/>
          </p:cNvSpPr>
          <p:nvPr/>
        </p:nvSpPr>
        <p:spPr bwMode="auto">
          <a:xfrm flipV="1">
            <a:off x="3924300" y="5949950"/>
            <a:ext cx="503238" cy="50323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2646" name="Line 38"/>
          <p:cNvSpPr>
            <a:spLocks noChangeShapeType="1"/>
          </p:cNvSpPr>
          <p:nvPr/>
        </p:nvSpPr>
        <p:spPr bwMode="auto">
          <a:xfrm flipV="1">
            <a:off x="5076825" y="5516563"/>
            <a:ext cx="719138" cy="431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2647" name="Line 39"/>
          <p:cNvSpPr>
            <a:spLocks noChangeShapeType="1"/>
          </p:cNvSpPr>
          <p:nvPr/>
        </p:nvSpPr>
        <p:spPr bwMode="auto">
          <a:xfrm flipV="1">
            <a:off x="6443663" y="5084763"/>
            <a:ext cx="792162" cy="36036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2648" name="Line 40"/>
          <p:cNvSpPr>
            <a:spLocks noChangeShapeType="1"/>
          </p:cNvSpPr>
          <p:nvPr/>
        </p:nvSpPr>
        <p:spPr bwMode="auto">
          <a:xfrm>
            <a:off x="7885113" y="5156200"/>
            <a:ext cx="142875" cy="8651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2649" name="Text Box 41"/>
          <p:cNvSpPr txBox="1">
            <a:spLocks noChangeArrowheads="1"/>
          </p:cNvSpPr>
          <p:nvPr/>
        </p:nvSpPr>
        <p:spPr bwMode="auto">
          <a:xfrm>
            <a:off x="1908175" y="2861310"/>
            <a:ext cx="3006725" cy="3371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latin typeface="Times New Roman" panose="02020603050405020304" pitchFamily="18" charset="0"/>
              </a:rPr>
              <a:t>  1      2       3      4      5       6       7</a:t>
            </a:r>
            <a:endParaRPr kumimoji="1" lang="en-US" altLang="zh-CN" sz="1600" b="1">
              <a:latin typeface="Times New Roman" panose="02020603050405020304" pitchFamily="18" charset="0"/>
            </a:endParaRPr>
          </a:p>
        </p:txBody>
      </p:sp>
      <p:sp>
        <p:nvSpPr>
          <p:cNvPr id="452650" name="Text Box 42"/>
          <p:cNvSpPr txBox="1">
            <a:spLocks noChangeArrowheads="1"/>
          </p:cNvSpPr>
          <p:nvPr/>
        </p:nvSpPr>
        <p:spPr bwMode="auto">
          <a:xfrm>
            <a:off x="1042988" y="6521450"/>
            <a:ext cx="287337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16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2651" name="Text Box 43"/>
          <p:cNvSpPr txBox="1">
            <a:spLocks noChangeArrowheads="1"/>
          </p:cNvSpPr>
          <p:nvPr/>
        </p:nvSpPr>
        <p:spPr bwMode="auto">
          <a:xfrm>
            <a:off x="2339975" y="6261100"/>
            <a:ext cx="287338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16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2652" name="Text Box 44"/>
          <p:cNvSpPr txBox="1">
            <a:spLocks noChangeArrowheads="1"/>
          </p:cNvSpPr>
          <p:nvPr/>
        </p:nvSpPr>
        <p:spPr bwMode="auto">
          <a:xfrm>
            <a:off x="3563938" y="5972175"/>
            <a:ext cx="287337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</a:rPr>
              <a:t>3</a:t>
            </a:r>
            <a:endParaRPr kumimoji="1" lang="en-US" altLang="zh-CN" sz="16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2653" name="Text Box 45"/>
          <p:cNvSpPr txBox="1">
            <a:spLocks noChangeArrowheads="1"/>
          </p:cNvSpPr>
          <p:nvPr/>
        </p:nvSpPr>
        <p:spPr bwMode="auto">
          <a:xfrm>
            <a:off x="4716463" y="6092825"/>
            <a:ext cx="287337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</a:rPr>
              <a:t>4</a:t>
            </a:r>
            <a:endParaRPr kumimoji="1" lang="en-US" altLang="zh-CN" sz="16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2654" name="Text Box 46"/>
          <p:cNvSpPr txBox="1">
            <a:spLocks noChangeArrowheads="1"/>
          </p:cNvSpPr>
          <p:nvPr/>
        </p:nvSpPr>
        <p:spPr bwMode="auto">
          <a:xfrm>
            <a:off x="6084888" y="5661025"/>
            <a:ext cx="287337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</a:rPr>
              <a:t>5</a:t>
            </a:r>
            <a:endParaRPr kumimoji="1" lang="en-US" altLang="zh-CN" sz="16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2655" name="Text Box 47"/>
          <p:cNvSpPr txBox="1">
            <a:spLocks noChangeArrowheads="1"/>
          </p:cNvSpPr>
          <p:nvPr/>
        </p:nvSpPr>
        <p:spPr bwMode="auto">
          <a:xfrm>
            <a:off x="7524750" y="5300663"/>
            <a:ext cx="287338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</a:rPr>
              <a:t>6</a:t>
            </a:r>
            <a:endParaRPr kumimoji="1" lang="en-US" altLang="zh-CN" sz="16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2656" name="Text Box 48"/>
          <p:cNvSpPr txBox="1">
            <a:spLocks noChangeArrowheads="1"/>
          </p:cNvSpPr>
          <p:nvPr/>
        </p:nvSpPr>
        <p:spPr bwMode="auto">
          <a:xfrm>
            <a:off x="8101013" y="6521450"/>
            <a:ext cx="35877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</a:rPr>
              <a:t>7</a:t>
            </a:r>
            <a:endParaRPr kumimoji="1" lang="en-US" altLang="zh-CN" sz="16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2657" name="Text Box 49"/>
          <p:cNvSpPr txBox="1">
            <a:spLocks noChangeArrowheads="1"/>
          </p:cNvSpPr>
          <p:nvPr/>
        </p:nvSpPr>
        <p:spPr bwMode="auto">
          <a:xfrm>
            <a:off x="5580063" y="4941888"/>
            <a:ext cx="865187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data</a:t>
            </a:r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52658" name="Text Box 50"/>
          <p:cNvSpPr txBox="1">
            <a:spLocks noChangeArrowheads="1"/>
          </p:cNvSpPr>
          <p:nvPr/>
        </p:nvSpPr>
        <p:spPr bwMode="auto">
          <a:xfrm>
            <a:off x="6227763" y="4941888"/>
            <a:ext cx="865187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link</a:t>
            </a:r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52659" name="Text Box 51"/>
          <p:cNvSpPr txBox="1">
            <a:spLocks noChangeArrowheads="1"/>
          </p:cNvSpPr>
          <p:nvPr/>
        </p:nvSpPr>
        <p:spPr bwMode="auto">
          <a:xfrm>
            <a:off x="0" y="5589588"/>
            <a:ext cx="865188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frist</a:t>
            </a:r>
            <a:endParaRPr kumimoji="1" lang="en-US" altLang="zh-CN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2660" name="Line 52"/>
          <p:cNvSpPr>
            <a:spLocks noChangeShapeType="1"/>
          </p:cNvSpPr>
          <p:nvPr/>
        </p:nvSpPr>
        <p:spPr bwMode="auto">
          <a:xfrm>
            <a:off x="179388" y="5876925"/>
            <a:ext cx="576262" cy="431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2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2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45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45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45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5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45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45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45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45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45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45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45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45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45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45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45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45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45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45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45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45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45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45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45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45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2" grpId="0" bldLvl="0" animBg="1"/>
      <p:bldP spid="452640" grpId="0" animBg="1"/>
      <p:bldP spid="452644" grpId="0" animBg="1"/>
      <p:bldP spid="452645" grpId="0" animBg="1"/>
      <p:bldP spid="452646" grpId="0" animBg="1"/>
      <p:bldP spid="452647" grpId="0" animBg="1"/>
      <p:bldP spid="452648" grpId="0" animBg="1"/>
      <p:bldP spid="452649" grpId="0" bldLvl="0" animBg="1"/>
      <p:bldP spid="452650" grpId="0"/>
      <p:bldP spid="452651" grpId="0"/>
      <p:bldP spid="452652" grpId="0"/>
      <p:bldP spid="452653" grpId="0"/>
      <p:bldP spid="452654" grpId="0"/>
      <p:bldP spid="452655" grpId="0"/>
      <p:bldP spid="452656" grpId="0"/>
      <p:bldP spid="452657" grpId="0"/>
      <p:bldP spid="452658" grpId="0"/>
      <p:bldP spid="452659" grpId="0"/>
      <p:bldP spid="45266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C8824934-C23F-4596-9FD1-6E5866BE3CAE}" type="datetime7">
              <a:rPr lang="zh-CN" altLang="en-US" smtClean="0"/>
            </a:fld>
            <a:endParaRPr lang="en-US" altLang="zh-CN"/>
          </a:p>
        </p:txBody>
      </p:sp>
      <p:sp>
        <p:nvSpPr>
          <p:cNvPr id="3686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D26737DD-F140-46D8-A0E9-52A6594A1A9D}" type="slidenum">
              <a:rPr lang="zh-CN" altLang="en-US" smtClean="0"/>
            </a:fld>
            <a:endParaRPr lang="en-US" altLang="zh-CN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Operations</a:t>
            </a:r>
            <a:r>
              <a:rPr lang="zh-CN" altLang="en-US">
                <a:ea typeface="宋体" pitchFamily="2" charset="-122"/>
              </a:rPr>
              <a:t>：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  <a:sym typeface="Webdings" panose="05030102010509060703" pitchFamily="18" charset="2"/>
              </a:rPr>
              <a:t>Delete</a:t>
            </a:r>
            <a:endParaRPr lang="zh-CN" altLang="en-US">
              <a:solidFill>
                <a:schemeClr val="hlink"/>
              </a:solidFill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1. 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删除节点不存在（包括链表为空），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引发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OutOfBounds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异常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2. 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删除首节点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3. 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删除中间节点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503812" name="Line 4"/>
          <p:cNvSpPr>
            <a:spLocks noChangeShapeType="1"/>
          </p:cNvSpPr>
          <p:nvPr/>
        </p:nvSpPr>
        <p:spPr bwMode="auto">
          <a:xfrm flipV="1">
            <a:off x="1258888" y="4149725"/>
            <a:ext cx="504825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3813" name="Rectangle 5"/>
          <p:cNvSpPr>
            <a:spLocks noChangeArrowheads="1"/>
          </p:cNvSpPr>
          <p:nvPr/>
        </p:nvSpPr>
        <p:spPr bwMode="auto">
          <a:xfrm>
            <a:off x="1835150" y="4365625"/>
            <a:ext cx="2087563" cy="360363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first = p-&gt;link 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503814" name="Rectangle 6"/>
          <p:cNvSpPr>
            <a:spLocks noChangeArrowheads="1"/>
          </p:cNvSpPr>
          <p:nvPr/>
        </p:nvSpPr>
        <p:spPr bwMode="auto">
          <a:xfrm>
            <a:off x="4140200" y="4365625"/>
            <a:ext cx="3024188" cy="360363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x=p-&gt;data; delete(p);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503815" name="Line 7"/>
          <p:cNvSpPr>
            <a:spLocks noChangeShapeType="1"/>
          </p:cNvSpPr>
          <p:nvPr/>
        </p:nvSpPr>
        <p:spPr bwMode="auto">
          <a:xfrm>
            <a:off x="1260475" y="400685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3816" name="Rectangle 8"/>
          <p:cNvSpPr>
            <a:spLocks noChangeArrowheads="1"/>
          </p:cNvSpPr>
          <p:nvPr/>
        </p:nvSpPr>
        <p:spPr bwMode="auto">
          <a:xfrm>
            <a:off x="468313" y="3790950"/>
            <a:ext cx="720725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first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grpSp>
        <p:nvGrpSpPr>
          <p:cNvPr id="503817" name="Group 9"/>
          <p:cNvGrpSpPr/>
          <p:nvPr/>
        </p:nvGrpSpPr>
        <p:grpSpPr bwMode="auto">
          <a:xfrm>
            <a:off x="1836738" y="3862388"/>
            <a:ext cx="863600" cy="360362"/>
            <a:chOff x="1202" y="2931"/>
            <a:chExt cx="1088" cy="227"/>
          </a:xfrm>
        </p:grpSpPr>
        <p:sp>
          <p:nvSpPr>
            <p:cNvPr id="36920" name="Rectangle 10"/>
            <p:cNvSpPr>
              <a:spLocks noChangeArrowheads="1"/>
            </p:cNvSpPr>
            <p:nvPr/>
          </p:nvSpPr>
          <p:spPr bwMode="auto">
            <a:xfrm>
              <a:off x="1746" y="2931"/>
              <a:ext cx="544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1" name="Rectangle 11"/>
            <p:cNvSpPr>
              <a:spLocks noChangeArrowheads="1"/>
            </p:cNvSpPr>
            <p:nvPr/>
          </p:nvSpPr>
          <p:spPr bwMode="auto">
            <a:xfrm>
              <a:off x="1202" y="2931"/>
              <a:ext cx="544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endParaRPr kumimoji="1" lang="zh-CN" altLang="en-US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03820" name="Line 12"/>
          <p:cNvSpPr>
            <a:spLocks noChangeShapeType="1"/>
          </p:cNvSpPr>
          <p:nvPr/>
        </p:nvSpPr>
        <p:spPr bwMode="auto">
          <a:xfrm>
            <a:off x="2628900" y="400685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3821" name="Rectangle 13"/>
          <p:cNvSpPr>
            <a:spLocks noChangeArrowheads="1"/>
          </p:cNvSpPr>
          <p:nvPr/>
        </p:nvSpPr>
        <p:spPr bwMode="auto">
          <a:xfrm>
            <a:off x="6948488" y="3789363"/>
            <a:ext cx="719137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Null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grpSp>
        <p:nvGrpSpPr>
          <p:cNvPr id="503822" name="Group 14"/>
          <p:cNvGrpSpPr/>
          <p:nvPr/>
        </p:nvGrpSpPr>
        <p:grpSpPr bwMode="auto">
          <a:xfrm>
            <a:off x="3205163" y="3862388"/>
            <a:ext cx="863600" cy="360362"/>
            <a:chOff x="1202" y="2931"/>
            <a:chExt cx="1088" cy="227"/>
          </a:xfrm>
        </p:grpSpPr>
        <p:sp>
          <p:nvSpPr>
            <p:cNvPr id="36918" name="Rectangle 15"/>
            <p:cNvSpPr>
              <a:spLocks noChangeArrowheads="1"/>
            </p:cNvSpPr>
            <p:nvPr/>
          </p:nvSpPr>
          <p:spPr bwMode="auto">
            <a:xfrm>
              <a:off x="1746" y="2931"/>
              <a:ext cx="544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9" name="Rectangle 16"/>
            <p:cNvSpPr>
              <a:spLocks noChangeArrowheads="1"/>
            </p:cNvSpPr>
            <p:nvPr/>
          </p:nvSpPr>
          <p:spPr bwMode="auto">
            <a:xfrm>
              <a:off x="1202" y="2931"/>
              <a:ext cx="544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endParaRPr kumimoji="1" lang="zh-CN" altLang="en-US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03825" name="Line 17"/>
          <p:cNvSpPr>
            <a:spLocks noChangeShapeType="1"/>
          </p:cNvSpPr>
          <p:nvPr/>
        </p:nvSpPr>
        <p:spPr bwMode="auto">
          <a:xfrm>
            <a:off x="3997325" y="400685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03826" name="Group 18"/>
          <p:cNvGrpSpPr/>
          <p:nvPr/>
        </p:nvGrpSpPr>
        <p:grpSpPr bwMode="auto">
          <a:xfrm>
            <a:off x="5724525" y="3860800"/>
            <a:ext cx="863600" cy="360363"/>
            <a:chOff x="1202" y="2931"/>
            <a:chExt cx="1088" cy="227"/>
          </a:xfrm>
        </p:grpSpPr>
        <p:sp>
          <p:nvSpPr>
            <p:cNvPr id="36916" name="Rectangle 19"/>
            <p:cNvSpPr>
              <a:spLocks noChangeArrowheads="1"/>
            </p:cNvSpPr>
            <p:nvPr/>
          </p:nvSpPr>
          <p:spPr bwMode="auto">
            <a:xfrm>
              <a:off x="1746" y="2931"/>
              <a:ext cx="544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7" name="Rectangle 20"/>
            <p:cNvSpPr>
              <a:spLocks noChangeArrowheads="1"/>
            </p:cNvSpPr>
            <p:nvPr/>
          </p:nvSpPr>
          <p:spPr bwMode="auto">
            <a:xfrm>
              <a:off x="1202" y="2931"/>
              <a:ext cx="544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endParaRPr kumimoji="1" lang="zh-CN" altLang="en-US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03829" name="Line 21"/>
          <p:cNvSpPr>
            <a:spLocks noChangeShapeType="1"/>
          </p:cNvSpPr>
          <p:nvPr/>
        </p:nvSpPr>
        <p:spPr bwMode="auto">
          <a:xfrm>
            <a:off x="6445250" y="400526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3830" name="Line 22"/>
          <p:cNvSpPr>
            <a:spLocks noChangeShapeType="1"/>
          </p:cNvSpPr>
          <p:nvPr/>
        </p:nvSpPr>
        <p:spPr bwMode="auto">
          <a:xfrm>
            <a:off x="5148263" y="4003675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3831" name="Rectangle 23"/>
          <p:cNvSpPr>
            <a:spLocks noChangeArrowheads="1"/>
          </p:cNvSpPr>
          <p:nvPr/>
        </p:nvSpPr>
        <p:spPr bwMode="auto">
          <a:xfrm>
            <a:off x="4500563" y="3789363"/>
            <a:ext cx="719137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…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503832" name="Rectangle 24"/>
          <p:cNvSpPr>
            <a:spLocks noChangeArrowheads="1"/>
          </p:cNvSpPr>
          <p:nvPr/>
        </p:nvSpPr>
        <p:spPr bwMode="auto">
          <a:xfrm>
            <a:off x="827088" y="4365625"/>
            <a:ext cx="360362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p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503833" name="Line 25"/>
          <p:cNvSpPr>
            <a:spLocks noChangeShapeType="1"/>
          </p:cNvSpPr>
          <p:nvPr/>
        </p:nvSpPr>
        <p:spPr bwMode="auto">
          <a:xfrm>
            <a:off x="1260475" y="4005263"/>
            <a:ext cx="19431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3834" name="Line 26"/>
          <p:cNvSpPr>
            <a:spLocks noChangeShapeType="1"/>
          </p:cNvSpPr>
          <p:nvPr/>
        </p:nvSpPr>
        <p:spPr bwMode="auto">
          <a:xfrm flipV="1">
            <a:off x="4930775" y="5805488"/>
            <a:ext cx="504825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3835" name="Rectangle 27"/>
          <p:cNvSpPr>
            <a:spLocks noChangeArrowheads="1"/>
          </p:cNvSpPr>
          <p:nvPr/>
        </p:nvSpPr>
        <p:spPr bwMode="auto">
          <a:xfrm>
            <a:off x="4572000" y="5013325"/>
            <a:ext cx="2519363" cy="360363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q-&gt;link = p-&gt;link 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503836" name="Rectangle 28"/>
          <p:cNvSpPr>
            <a:spLocks noChangeArrowheads="1"/>
          </p:cNvSpPr>
          <p:nvPr/>
        </p:nvSpPr>
        <p:spPr bwMode="auto">
          <a:xfrm>
            <a:off x="250825" y="6165850"/>
            <a:ext cx="2881313" cy="288925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x=p-&gt;data; delete(p);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6889" name="Line 29"/>
          <p:cNvSpPr>
            <a:spLocks noChangeShapeType="1"/>
          </p:cNvSpPr>
          <p:nvPr/>
        </p:nvSpPr>
        <p:spPr bwMode="auto">
          <a:xfrm>
            <a:off x="1008063" y="5662613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890" name="Rectangle 30"/>
          <p:cNvSpPr>
            <a:spLocks noChangeArrowheads="1"/>
          </p:cNvSpPr>
          <p:nvPr/>
        </p:nvSpPr>
        <p:spPr bwMode="auto">
          <a:xfrm>
            <a:off x="215900" y="5446713"/>
            <a:ext cx="720725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first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grpSp>
        <p:nvGrpSpPr>
          <p:cNvPr id="36891" name="Group 31"/>
          <p:cNvGrpSpPr/>
          <p:nvPr/>
        </p:nvGrpSpPr>
        <p:grpSpPr bwMode="auto">
          <a:xfrm>
            <a:off x="1584325" y="5518150"/>
            <a:ext cx="863600" cy="360363"/>
            <a:chOff x="1202" y="2931"/>
            <a:chExt cx="1088" cy="227"/>
          </a:xfrm>
        </p:grpSpPr>
        <p:sp>
          <p:nvSpPr>
            <p:cNvPr id="36914" name="Rectangle 32"/>
            <p:cNvSpPr>
              <a:spLocks noChangeArrowheads="1"/>
            </p:cNvSpPr>
            <p:nvPr/>
          </p:nvSpPr>
          <p:spPr bwMode="auto">
            <a:xfrm>
              <a:off x="1746" y="2931"/>
              <a:ext cx="544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5" name="Rectangle 33"/>
            <p:cNvSpPr>
              <a:spLocks noChangeArrowheads="1"/>
            </p:cNvSpPr>
            <p:nvPr/>
          </p:nvSpPr>
          <p:spPr bwMode="auto">
            <a:xfrm>
              <a:off x="1202" y="2931"/>
              <a:ext cx="544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endParaRPr kumimoji="1" lang="zh-CN" altLang="en-US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6892" name="Line 34"/>
          <p:cNvSpPr>
            <a:spLocks noChangeShapeType="1"/>
          </p:cNvSpPr>
          <p:nvPr/>
        </p:nvSpPr>
        <p:spPr bwMode="auto">
          <a:xfrm>
            <a:off x="2376488" y="5662613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6893" name="Group 35"/>
          <p:cNvGrpSpPr/>
          <p:nvPr/>
        </p:nvGrpSpPr>
        <p:grpSpPr bwMode="auto">
          <a:xfrm>
            <a:off x="3922713" y="5518150"/>
            <a:ext cx="863600" cy="360363"/>
            <a:chOff x="1202" y="2931"/>
            <a:chExt cx="1088" cy="227"/>
          </a:xfrm>
        </p:grpSpPr>
        <p:sp>
          <p:nvSpPr>
            <p:cNvPr id="36912" name="Rectangle 36"/>
            <p:cNvSpPr>
              <a:spLocks noChangeArrowheads="1"/>
            </p:cNvSpPr>
            <p:nvPr/>
          </p:nvSpPr>
          <p:spPr bwMode="auto">
            <a:xfrm>
              <a:off x="1746" y="2931"/>
              <a:ext cx="544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3" name="Rectangle 37"/>
            <p:cNvSpPr>
              <a:spLocks noChangeArrowheads="1"/>
            </p:cNvSpPr>
            <p:nvPr/>
          </p:nvSpPr>
          <p:spPr bwMode="auto">
            <a:xfrm>
              <a:off x="1202" y="2931"/>
              <a:ext cx="544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endParaRPr kumimoji="1" lang="zh-CN" altLang="en-US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6894" name="Line 38"/>
          <p:cNvSpPr>
            <a:spLocks noChangeShapeType="1"/>
          </p:cNvSpPr>
          <p:nvPr/>
        </p:nvSpPr>
        <p:spPr bwMode="auto">
          <a:xfrm>
            <a:off x="3346450" y="566102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03847" name="Group 39"/>
          <p:cNvGrpSpPr/>
          <p:nvPr/>
        </p:nvGrpSpPr>
        <p:grpSpPr bwMode="auto">
          <a:xfrm>
            <a:off x="5435600" y="5518150"/>
            <a:ext cx="863600" cy="360363"/>
            <a:chOff x="1202" y="2931"/>
            <a:chExt cx="1088" cy="227"/>
          </a:xfrm>
        </p:grpSpPr>
        <p:sp>
          <p:nvSpPr>
            <p:cNvPr id="36910" name="Rectangle 40"/>
            <p:cNvSpPr>
              <a:spLocks noChangeArrowheads="1"/>
            </p:cNvSpPr>
            <p:nvPr/>
          </p:nvSpPr>
          <p:spPr bwMode="auto">
            <a:xfrm>
              <a:off x="1746" y="2931"/>
              <a:ext cx="544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1" name="Rectangle 41"/>
            <p:cNvSpPr>
              <a:spLocks noChangeArrowheads="1"/>
            </p:cNvSpPr>
            <p:nvPr/>
          </p:nvSpPr>
          <p:spPr bwMode="auto">
            <a:xfrm>
              <a:off x="1202" y="2931"/>
              <a:ext cx="544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endParaRPr kumimoji="1" lang="zh-CN" altLang="en-US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03850" name="Line 42"/>
          <p:cNvSpPr>
            <a:spLocks noChangeShapeType="1"/>
          </p:cNvSpPr>
          <p:nvPr/>
        </p:nvSpPr>
        <p:spPr bwMode="auto">
          <a:xfrm>
            <a:off x="6156325" y="56626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3851" name="Line 43"/>
          <p:cNvSpPr>
            <a:spLocks noChangeShapeType="1"/>
          </p:cNvSpPr>
          <p:nvPr/>
        </p:nvSpPr>
        <p:spPr bwMode="auto">
          <a:xfrm>
            <a:off x="4859338" y="5661025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898" name="Rectangle 44"/>
          <p:cNvSpPr>
            <a:spLocks noChangeArrowheads="1"/>
          </p:cNvSpPr>
          <p:nvPr/>
        </p:nvSpPr>
        <p:spPr bwMode="auto">
          <a:xfrm>
            <a:off x="2770188" y="5445125"/>
            <a:ext cx="719137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…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503853" name="Rectangle 45"/>
          <p:cNvSpPr>
            <a:spLocks noChangeArrowheads="1"/>
          </p:cNvSpPr>
          <p:nvPr/>
        </p:nvSpPr>
        <p:spPr bwMode="auto">
          <a:xfrm>
            <a:off x="4427538" y="6237288"/>
            <a:ext cx="1008062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p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503854" name="Line 46"/>
          <p:cNvSpPr>
            <a:spLocks noChangeShapeType="1"/>
          </p:cNvSpPr>
          <p:nvPr/>
        </p:nvSpPr>
        <p:spPr bwMode="auto">
          <a:xfrm>
            <a:off x="4786313" y="5661025"/>
            <a:ext cx="19431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901" name="Rectangle 47"/>
          <p:cNvSpPr>
            <a:spLocks noChangeArrowheads="1"/>
          </p:cNvSpPr>
          <p:nvPr/>
        </p:nvSpPr>
        <p:spPr bwMode="auto">
          <a:xfrm>
            <a:off x="7954963" y="5445125"/>
            <a:ext cx="719137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Null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grpSp>
        <p:nvGrpSpPr>
          <p:cNvPr id="36902" name="Group 48"/>
          <p:cNvGrpSpPr/>
          <p:nvPr/>
        </p:nvGrpSpPr>
        <p:grpSpPr bwMode="auto">
          <a:xfrm>
            <a:off x="6731000" y="5516563"/>
            <a:ext cx="863600" cy="360362"/>
            <a:chOff x="1202" y="2931"/>
            <a:chExt cx="1088" cy="227"/>
          </a:xfrm>
        </p:grpSpPr>
        <p:sp>
          <p:nvSpPr>
            <p:cNvPr id="36908" name="Rectangle 49"/>
            <p:cNvSpPr>
              <a:spLocks noChangeArrowheads="1"/>
            </p:cNvSpPr>
            <p:nvPr/>
          </p:nvSpPr>
          <p:spPr bwMode="auto">
            <a:xfrm>
              <a:off x="1746" y="2931"/>
              <a:ext cx="544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9" name="Rectangle 50"/>
            <p:cNvSpPr>
              <a:spLocks noChangeArrowheads="1"/>
            </p:cNvSpPr>
            <p:nvPr/>
          </p:nvSpPr>
          <p:spPr bwMode="auto">
            <a:xfrm>
              <a:off x="1202" y="2931"/>
              <a:ext cx="544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endParaRPr kumimoji="1" lang="zh-CN" altLang="en-US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6903" name="Line 51"/>
          <p:cNvSpPr>
            <a:spLocks noChangeShapeType="1"/>
          </p:cNvSpPr>
          <p:nvPr/>
        </p:nvSpPr>
        <p:spPr bwMode="auto">
          <a:xfrm>
            <a:off x="7451725" y="566102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3860" name="Line 52"/>
          <p:cNvSpPr>
            <a:spLocks noChangeShapeType="1"/>
          </p:cNvSpPr>
          <p:nvPr/>
        </p:nvSpPr>
        <p:spPr bwMode="auto">
          <a:xfrm flipV="1">
            <a:off x="3346450" y="5805488"/>
            <a:ext cx="504825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3861" name="Rectangle 53"/>
          <p:cNvSpPr>
            <a:spLocks noChangeArrowheads="1"/>
          </p:cNvSpPr>
          <p:nvPr/>
        </p:nvSpPr>
        <p:spPr bwMode="auto">
          <a:xfrm>
            <a:off x="2914650" y="6237288"/>
            <a:ext cx="1008063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q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503862" name="Line 54"/>
          <p:cNvSpPr>
            <a:spLocks noChangeShapeType="1"/>
          </p:cNvSpPr>
          <p:nvPr/>
        </p:nvSpPr>
        <p:spPr bwMode="auto">
          <a:xfrm flipV="1">
            <a:off x="6226175" y="5805488"/>
            <a:ext cx="504825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3863" name="Rectangle 55"/>
          <p:cNvSpPr>
            <a:spLocks noChangeArrowheads="1"/>
          </p:cNvSpPr>
          <p:nvPr/>
        </p:nvSpPr>
        <p:spPr bwMode="auto">
          <a:xfrm>
            <a:off x="5722938" y="6237288"/>
            <a:ext cx="2305050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p-&gt;link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3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3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3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3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3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3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3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3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3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3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3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3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3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03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3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3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0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3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03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0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2" dur="500"/>
                                        <p:tgtEl>
                                          <p:spTgt spid="5038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5" dur="500"/>
                                        <p:tgtEl>
                                          <p:spTgt spid="503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8" dur="500"/>
                                        <p:tgtEl>
                                          <p:spTgt spid="5038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1" dur="500"/>
                                        <p:tgtEl>
                                          <p:spTgt spid="5038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4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03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03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03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03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03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03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03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03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03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03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03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03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03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03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03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03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03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03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3" dur="500"/>
                                        <p:tgtEl>
                                          <p:spTgt spid="5038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6" dur="500"/>
                                        <p:tgtEl>
                                          <p:spTgt spid="5038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9" dur="500"/>
                                        <p:tgtEl>
                                          <p:spTgt spid="5038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2" dur="500"/>
                                        <p:tgtEl>
                                          <p:spTgt spid="5038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5" dur="500"/>
                                        <p:tgtEl>
                                          <p:spTgt spid="5038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8" dur="500"/>
                                        <p:tgtEl>
                                          <p:spTgt spid="503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1" dur="500"/>
                                        <p:tgtEl>
                                          <p:spTgt spid="503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4" dur="500"/>
                                        <p:tgtEl>
                                          <p:spTgt spid="503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7" dur="500"/>
                                        <p:tgtEl>
                                          <p:spTgt spid="5038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 animBg="1"/>
      <p:bldP spid="503812" grpId="1" animBg="1"/>
      <p:bldP spid="503813" grpId="0" animBg="1"/>
      <p:bldP spid="503814" grpId="0" animBg="1"/>
      <p:bldP spid="503815" grpId="0" animBg="1"/>
      <p:bldP spid="503815" grpId="1" animBg="1"/>
      <p:bldP spid="503816" grpId="0"/>
      <p:bldP spid="503820" grpId="0" animBg="1"/>
      <p:bldP spid="503820" grpId="1" animBg="1"/>
      <p:bldP spid="503821" grpId="0"/>
      <p:bldP spid="503825" grpId="0" animBg="1"/>
      <p:bldP spid="503829" grpId="0" animBg="1"/>
      <p:bldP spid="503830" grpId="0" animBg="1"/>
      <p:bldP spid="503831" grpId="0"/>
      <p:bldP spid="503832" grpId="0"/>
      <p:bldP spid="503832" grpId="1"/>
      <p:bldP spid="503833" grpId="0" animBg="1"/>
      <p:bldP spid="503834" grpId="0" animBg="1"/>
      <p:bldP spid="503834" grpId="1" animBg="1"/>
      <p:bldP spid="503835" grpId="0" animBg="1"/>
      <p:bldP spid="503836" grpId="0" animBg="1"/>
      <p:bldP spid="503850" grpId="0" animBg="1"/>
      <p:bldP spid="503851" grpId="0" animBg="1"/>
      <p:bldP spid="503853" grpId="0"/>
      <p:bldP spid="503853" grpId="1"/>
      <p:bldP spid="503854" grpId="0" animBg="1"/>
      <p:bldP spid="503860" grpId="0" animBg="1"/>
      <p:bldP spid="503860" grpId="1" animBg="1"/>
      <p:bldP spid="503861" grpId="0"/>
      <p:bldP spid="503861" grpId="1"/>
      <p:bldP spid="503862" grpId="0" animBg="1"/>
      <p:bldP spid="503862" grpId="1" animBg="1"/>
      <p:bldP spid="503863" grpId="0"/>
      <p:bldP spid="503863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ABA8D9CE-7672-43C2-8BAD-C7131E457C84}" type="datetime7">
              <a:rPr lang="zh-CN" altLang="en-US" smtClean="0"/>
            </a:fld>
            <a:endParaRPr lang="en-US" altLang="zh-CN"/>
          </a:p>
        </p:txBody>
      </p:sp>
      <p:sp>
        <p:nvSpPr>
          <p:cNvPr id="3789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96A18FF7-159D-40D5-96E5-CFCF431A5241}" type="slidenum">
              <a:rPr lang="zh-CN" altLang="en-US" smtClean="0"/>
            </a:fld>
            <a:endParaRPr lang="en-US" altLang="zh-CN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400" b="1">
                <a:ea typeface="宋体" pitchFamily="2" charset="-122"/>
              </a:rPr>
              <a:t>2.</a:t>
            </a:r>
            <a:r>
              <a:rPr lang="zh-CN" altLang="en-US" sz="3400" b="1">
                <a:ea typeface="宋体" pitchFamily="2" charset="-122"/>
              </a:rPr>
              <a:t> </a:t>
            </a:r>
            <a:r>
              <a:rPr lang="en-US" altLang="zh-CN" sz="3400" b="1">
                <a:ea typeface="宋体" pitchFamily="2" charset="-122"/>
              </a:rPr>
              <a:t>Operations</a:t>
            </a:r>
            <a:r>
              <a:rPr lang="zh-CN" altLang="en-US" sz="3400" b="1">
                <a:ea typeface="宋体" pitchFamily="2" charset="-122"/>
              </a:rPr>
              <a:t>：</a:t>
            </a:r>
            <a:r>
              <a:rPr lang="en-US" altLang="zh-CN" sz="3400">
                <a:solidFill>
                  <a:schemeClr val="hlink"/>
                </a:solidFill>
                <a:ea typeface="宋体" pitchFamily="2" charset="-122"/>
                <a:sym typeface="Webdings" panose="05030102010509060703" pitchFamily="18" charset="2"/>
              </a:rPr>
              <a:t>Delete</a:t>
            </a:r>
            <a:endParaRPr lang="zh-CN" altLang="en-US" sz="3400">
              <a:solidFill>
                <a:schemeClr val="hlink"/>
              </a:solidFill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template&lt;class T&gt;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Chain&lt;T&gt;&amp; Chain&lt;T&gt;::</a:t>
            </a:r>
            <a:r>
              <a:rPr lang="en-US" altLang="zh-CN" sz="16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Delete</a:t>
            </a: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(int k, T&amp; x)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{// </a:t>
            </a:r>
            <a:r>
              <a:rPr lang="zh-CN" altLang="en-US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取第</a:t>
            </a: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k</a:t>
            </a:r>
            <a:r>
              <a:rPr lang="zh-CN" altLang="en-US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个元素放入</a:t>
            </a: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x</a:t>
            </a:r>
            <a:r>
              <a:rPr lang="zh-CN" altLang="en-US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，并删除链表第</a:t>
            </a: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k</a:t>
            </a:r>
            <a:r>
              <a:rPr lang="zh-CN" altLang="en-US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项，如没找到则引发</a:t>
            </a: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OutOfBounds</a:t>
            </a:r>
            <a:r>
              <a:rPr lang="zh-CN" altLang="en-US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异常</a:t>
            </a: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.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if (k &lt; 1 || !first)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throw OutOfBounds(); 	  // no k'th   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ChainNode&lt;T&gt; *p = first;   //</a:t>
            </a:r>
            <a:r>
              <a:rPr lang="zh-CN" altLang="en-US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使用</a:t>
            </a: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p</a:t>
            </a:r>
            <a:r>
              <a:rPr lang="zh-CN" altLang="en-US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指向第</a:t>
            </a: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k</a:t>
            </a:r>
            <a:r>
              <a:rPr lang="zh-CN" altLang="en-US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个元素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if (k == 1) 			  // p already at k'th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 first = first-&gt;link; 	  // remove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else </a:t>
            </a:r>
            <a:r>
              <a:rPr lang="en-US" altLang="zh-CN" sz="16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{			  </a:t>
            </a: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// q</a:t>
            </a:r>
            <a:r>
              <a:rPr lang="zh-CN" altLang="en-US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指向第</a:t>
            </a: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k-1</a:t>
            </a:r>
            <a:r>
              <a:rPr lang="zh-CN" altLang="en-US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个元素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 ChainNode&lt;T&gt; *q = first;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 for (int index = 1;  index &lt; k - 1 &amp;&amp; q; index++)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     q = q-&gt;link;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 if (!q || !q-&gt;link)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     throw OutOfBounds();  // no k'th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 p = q-&gt;link; 		    // k'th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 q-&gt;link = p-&gt;link;</a:t>
            </a:r>
            <a:r>
              <a:rPr lang="en-US" altLang="zh-CN" sz="16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}</a:t>
            </a: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	    // remove from chain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x = p-&gt;data;  	            //</a:t>
            </a:r>
            <a:r>
              <a:rPr lang="zh-CN" altLang="en-US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把找到的放入</a:t>
            </a: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x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delete p;			    // free node p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return *this;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} //Program 3-14</a:t>
            </a:r>
            <a:endParaRPr lang="en-US" altLang="zh-CN" sz="16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391CDDB2-71B4-4444-A981-A1D69D21BC5C}" type="datetime7">
              <a:rPr lang="zh-CN" altLang="en-US" smtClean="0"/>
            </a:fld>
            <a:endParaRPr lang="en-US" altLang="zh-CN"/>
          </a:p>
        </p:txBody>
      </p:sp>
      <p:sp>
        <p:nvSpPr>
          <p:cNvPr id="3891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5AE1DD53-7E8B-439A-8238-FCE4806A28BE}" type="slidenum">
              <a:rPr lang="zh-CN" altLang="en-US" smtClean="0"/>
            </a:fld>
            <a:endParaRPr lang="en-US" altLang="zh-CN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Operations</a:t>
            </a:r>
            <a:r>
              <a:rPr lang="zh-CN" altLang="en-US">
                <a:ea typeface="宋体" pitchFamily="2" charset="-122"/>
              </a:rPr>
              <a:t>：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  <a:sym typeface="Webdings" panose="05030102010509060703" pitchFamily="18" charset="2"/>
              </a:rPr>
              <a:t>Insert</a:t>
            </a:r>
            <a:endParaRPr lang="zh-CN" altLang="en-US">
              <a:solidFill>
                <a:schemeClr val="hlink"/>
              </a:solidFill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1. 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插入节点不存在，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引发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OutOfBounds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异常，内存不够引发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NoMem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2. 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插入在首节点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3. 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插入在中间节点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38918" name="Group 4"/>
          <p:cNvGrpSpPr/>
          <p:nvPr/>
        </p:nvGrpSpPr>
        <p:grpSpPr bwMode="auto">
          <a:xfrm>
            <a:off x="1908175" y="3789363"/>
            <a:ext cx="863600" cy="360362"/>
            <a:chOff x="1202" y="2931"/>
            <a:chExt cx="1088" cy="227"/>
          </a:xfrm>
        </p:grpSpPr>
        <p:sp>
          <p:nvSpPr>
            <p:cNvPr id="38983" name="Rectangle 5"/>
            <p:cNvSpPr>
              <a:spLocks noChangeArrowheads="1"/>
            </p:cNvSpPr>
            <p:nvPr/>
          </p:nvSpPr>
          <p:spPr bwMode="auto">
            <a:xfrm>
              <a:off x="1746" y="2931"/>
              <a:ext cx="544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84" name="Rectangle 6"/>
            <p:cNvSpPr>
              <a:spLocks noChangeArrowheads="1"/>
            </p:cNvSpPr>
            <p:nvPr/>
          </p:nvSpPr>
          <p:spPr bwMode="auto">
            <a:xfrm>
              <a:off x="1202" y="2931"/>
              <a:ext cx="544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endParaRPr kumimoji="1" lang="zh-CN" altLang="en-US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1331913" y="3933825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7912" name="Line 8"/>
          <p:cNvSpPr>
            <a:spLocks noChangeShapeType="1"/>
          </p:cNvSpPr>
          <p:nvPr/>
        </p:nvSpPr>
        <p:spPr bwMode="auto">
          <a:xfrm>
            <a:off x="2700338" y="3933825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828675" y="3717925"/>
            <a:ext cx="431800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y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507914" name="Rectangle 10"/>
          <p:cNvSpPr>
            <a:spLocks noChangeArrowheads="1"/>
          </p:cNvSpPr>
          <p:nvPr/>
        </p:nvSpPr>
        <p:spPr bwMode="auto">
          <a:xfrm>
            <a:off x="3205163" y="3717925"/>
            <a:ext cx="719137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Null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507915" name="Rectangle 11"/>
          <p:cNvSpPr>
            <a:spLocks noChangeArrowheads="1"/>
          </p:cNvSpPr>
          <p:nvPr/>
        </p:nvSpPr>
        <p:spPr bwMode="auto">
          <a:xfrm>
            <a:off x="3924300" y="3933825"/>
            <a:ext cx="2376488" cy="360363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1) y-&gt;link = first;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507916" name="Rectangle 12"/>
          <p:cNvSpPr>
            <a:spLocks noChangeArrowheads="1"/>
          </p:cNvSpPr>
          <p:nvPr/>
        </p:nvSpPr>
        <p:spPr bwMode="auto">
          <a:xfrm>
            <a:off x="6804025" y="3933825"/>
            <a:ext cx="1655763" cy="360363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2) first = y;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507917" name="Line 13"/>
          <p:cNvSpPr>
            <a:spLocks noChangeShapeType="1"/>
          </p:cNvSpPr>
          <p:nvPr/>
        </p:nvSpPr>
        <p:spPr bwMode="auto">
          <a:xfrm>
            <a:off x="1763713" y="4725988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971550" y="4510088"/>
            <a:ext cx="720725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first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grpSp>
        <p:nvGrpSpPr>
          <p:cNvPr id="38927" name="Group 15"/>
          <p:cNvGrpSpPr/>
          <p:nvPr/>
        </p:nvGrpSpPr>
        <p:grpSpPr bwMode="auto">
          <a:xfrm>
            <a:off x="2339975" y="4508500"/>
            <a:ext cx="5830888" cy="433388"/>
            <a:chOff x="1656" y="3203"/>
            <a:chExt cx="3673" cy="273"/>
          </a:xfrm>
        </p:grpSpPr>
        <p:grpSp>
          <p:nvGrpSpPr>
            <p:cNvPr id="38968" name="Group 16"/>
            <p:cNvGrpSpPr/>
            <p:nvPr/>
          </p:nvGrpSpPr>
          <p:grpSpPr bwMode="auto">
            <a:xfrm>
              <a:off x="1656" y="3249"/>
              <a:ext cx="544" cy="227"/>
              <a:chOff x="1202" y="2931"/>
              <a:chExt cx="1088" cy="227"/>
            </a:xfrm>
          </p:grpSpPr>
          <p:sp>
            <p:nvSpPr>
              <p:cNvPr id="38981" name="Rectangle 17"/>
              <p:cNvSpPr>
                <a:spLocks noChangeArrowheads="1"/>
              </p:cNvSpPr>
              <p:nvPr/>
            </p:nvSpPr>
            <p:spPr bwMode="auto">
              <a:xfrm>
                <a:off x="1746" y="2931"/>
                <a:ext cx="544" cy="227"/>
              </a:xfrm>
              <a:prstGeom prst="rect">
                <a:avLst/>
              </a:prstGeom>
              <a:solidFill>
                <a:schemeClr val="accent2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82" name="Rectangle 18"/>
              <p:cNvSpPr>
                <a:spLocks noChangeArrowheads="1"/>
              </p:cNvSpPr>
              <p:nvPr/>
            </p:nvSpPr>
            <p:spPr bwMode="auto">
              <a:xfrm>
                <a:off x="1202" y="2931"/>
                <a:ext cx="544" cy="227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None/>
                </a:pPr>
                <a:endParaRPr kumimoji="1" lang="zh-CN" altLang="en-US" sz="20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8969" name="Line 19"/>
            <p:cNvSpPr>
              <a:spLocks noChangeShapeType="1"/>
            </p:cNvSpPr>
            <p:nvPr/>
          </p:nvSpPr>
          <p:spPr bwMode="auto">
            <a:xfrm>
              <a:off x="2155" y="3340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0" name="Rectangle 20"/>
            <p:cNvSpPr>
              <a:spLocks noChangeArrowheads="1"/>
            </p:cNvSpPr>
            <p:nvPr/>
          </p:nvSpPr>
          <p:spPr bwMode="auto">
            <a:xfrm>
              <a:off x="4876" y="3203"/>
              <a:ext cx="453" cy="22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Null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grpSp>
          <p:nvGrpSpPr>
            <p:cNvPr id="38971" name="Group 21"/>
            <p:cNvGrpSpPr/>
            <p:nvPr/>
          </p:nvGrpSpPr>
          <p:grpSpPr bwMode="auto">
            <a:xfrm>
              <a:off x="2518" y="3249"/>
              <a:ext cx="544" cy="227"/>
              <a:chOff x="1202" y="2931"/>
              <a:chExt cx="1088" cy="227"/>
            </a:xfrm>
          </p:grpSpPr>
          <p:sp>
            <p:nvSpPr>
              <p:cNvPr id="38979" name="Rectangle 22"/>
              <p:cNvSpPr>
                <a:spLocks noChangeArrowheads="1"/>
              </p:cNvSpPr>
              <p:nvPr/>
            </p:nvSpPr>
            <p:spPr bwMode="auto">
              <a:xfrm>
                <a:off x="1746" y="2931"/>
                <a:ext cx="544" cy="227"/>
              </a:xfrm>
              <a:prstGeom prst="rect">
                <a:avLst/>
              </a:prstGeom>
              <a:solidFill>
                <a:schemeClr val="accent2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80" name="Rectangle 23"/>
              <p:cNvSpPr>
                <a:spLocks noChangeArrowheads="1"/>
              </p:cNvSpPr>
              <p:nvPr/>
            </p:nvSpPr>
            <p:spPr bwMode="auto">
              <a:xfrm>
                <a:off x="1202" y="2931"/>
                <a:ext cx="544" cy="227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None/>
                </a:pPr>
                <a:endParaRPr kumimoji="1" lang="zh-CN" altLang="en-US" sz="20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8972" name="Line 24"/>
            <p:cNvSpPr>
              <a:spLocks noChangeShapeType="1"/>
            </p:cNvSpPr>
            <p:nvPr/>
          </p:nvSpPr>
          <p:spPr bwMode="auto">
            <a:xfrm>
              <a:off x="3017" y="3340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973" name="Group 25"/>
            <p:cNvGrpSpPr/>
            <p:nvPr/>
          </p:nvGrpSpPr>
          <p:grpSpPr bwMode="auto">
            <a:xfrm>
              <a:off x="4105" y="3248"/>
              <a:ext cx="544" cy="227"/>
              <a:chOff x="1202" y="2931"/>
              <a:chExt cx="1088" cy="227"/>
            </a:xfrm>
          </p:grpSpPr>
          <p:sp>
            <p:nvSpPr>
              <p:cNvPr id="38977" name="Rectangle 26"/>
              <p:cNvSpPr>
                <a:spLocks noChangeArrowheads="1"/>
              </p:cNvSpPr>
              <p:nvPr/>
            </p:nvSpPr>
            <p:spPr bwMode="auto">
              <a:xfrm>
                <a:off x="1746" y="2931"/>
                <a:ext cx="544" cy="227"/>
              </a:xfrm>
              <a:prstGeom prst="rect">
                <a:avLst/>
              </a:prstGeom>
              <a:solidFill>
                <a:schemeClr val="accent2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78" name="Rectangle 27"/>
              <p:cNvSpPr>
                <a:spLocks noChangeArrowheads="1"/>
              </p:cNvSpPr>
              <p:nvPr/>
            </p:nvSpPr>
            <p:spPr bwMode="auto">
              <a:xfrm>
                <a:off x="1202" y="2931"/>
                <a:ext cx="544" cy="227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None/>
                </a:pPr>
                <a:endParaRPr kumimoji="1" lang="zh-CN" altLang="en-US" sz="20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8974" name="Line 28"/>
            <p:cNvSpPr>
              <a:spLocks noChangeShapeType="1"/>
            </p:cNvSpPr>
            <p:nvPr/>
          </p:nvSpPr>
          <p:spPr bwMode="auto">
            <a:xfrm>
              <a:off x="4559" y="3339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5" name="Line 29"/>
            <p:cNvSpPr>
              <a:spLocks noChangeShapeType="1"/>
            </p:cNvSpPr>
            <p:nvPr/>
          </p:nvSpPr>
          <p:spPr bwMode="auto">
            <a:xfrm>
              <a:off x="3742" y="3338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6" name="Rectangle 30"/>
            <p:cNvSpPr>
              <a:spLocks noChangeArrowheads="1"/>
            </p:cNvSpPr>
            <p:nvPr/>
          </p:nvSpPr>
          <p:spPr bwMode="auto">
            <a:xfrm>
              <a:off x="3334" y="3203"/>
              <a:ext cx="453" cy="22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…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07935" name="Line 31"/>
          <p:cNvSpPr>
            <a:spLocks noChangeShapeType="1"/>
          </p:cNvSpPr>
          <p:nvPr/>
        </p:nvSpPr>
        <p:spPr bwMode="auto">
          <a:xfrm flipH="1">
            <a:off x="2482850" y="4149725"/>
            <a:ext cx="1588" cy="431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7936" name="Line 32"/>
          <p:cNvSpPr>
            <a:spLocks noChangeShapeType="1"/>
          </p:cNvSpPr>
          <p:nvPr/>
        </p:nvSpPr>
        <p:spPr bwMode="auto">
          <a:xfrm flipV="1">
            <a:off x="1331913" y="4076700"/>
            <a:ext cx="503237" cy="50482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8930" name="Group 33"/>
          <p:cNvGrpSpPr/>
          <p:nvPr/>
        </p:nvGrpSpPr>
        <p:grpSpPr bwMode="auto">
          <a:xfrm>
            <a:off x="3851275" y="5229225"/>
            <a:ext cx="863600" cy="360363"/>
            <a:chOff x="1202" y="2931"/>
            <a:chExt cx="1088" cy="227"/>
          </a:xfrm>
        </p:grpSpPr>
        <p:sp>
          <p:nvSpPr>
            <p:cNvPr id="38966" name="Rectangle 34"/>
            <p:cNvSpPr>
              <a:spLocks noChangeArrowheads="1"/>
            </p:cNvSpPr>
            <p:nvPr/>
          </p:nvSpPr>
          <p:spPr bwMode="auto">
            <a:xfrm>
              <a:off x="1746" y="2931"/>
              <a:ext cx="544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7" name="Rectangle 35"/>
            <p:cNvSpPr>
              <a:spLocks noChangeArrowheads="1"/>
            </p:cNvSpPr>
            <p:nvPr/>
          </p:nvSpPr>
          <p:spPr bwMode="auto">
            <a:xfrm>
              <a:off x="1202" y="2931"/>
              <a:ext cx="544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endParaRPr kumimoji="1" lang="zh-CN" altLang="en-US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8931" name="Line 36"/>
          <p:cNvSpPr>
            <a:spLocks noChangeShapeType="1"/>
          </p:cNvSpPr>
          <p:nvPr/>
        </p:nvSpPr>
        <p:spPr bwMode="auto">
          <a:xfrm>
            <a:off x="3275013" y="5373688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7941" name="Line 37"/>
          <p:cNvSpPr>
            <a:spLocks noChangeShapeType="1"/>
          </p:cNvSpPr>
          <p:nvPr/>
        </p:nvSpPr>
        <p:spPr bwMode="auto">
          <a:xfrm>
            <a:off x="4643438" y="5373688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33" name="Rectangle 38"/>
          <p:cNvSpPr>
            <a:spLocks noChangeArrowheads="1"/>
          </p:cNvSpPr>
          <p:nvPr/>
        </p:nvSpPr>
        <p:spPr bwMode="auto">
          <a:xfrm>
            <a:off x="2914650" y="5157788"/>
            <a:ext cx="288925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y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507943" name="Rectangle 39"/>
          <p:cNvSpPr>
            <a:spLocks noChangeArrowheads="1"/>
          </p:cNvSpPr>
          <p:nvPr/>
        </p:nvSpPr>
        <p:spPr bwMode="auto">
          <a:xfrm>
            <a:off x="5148263" y="5157788"/>
            <a:ext cx="719137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Null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8935" name="Line 40"/>
          <p:cNvSpPr>
            <a:spLocks noChangeShapeType="1"/>
          </p:cNvSpPr>
          <p:nvPr/>
        </p:nvSpPr>
        <p:spPr bwMode="auto">
          <a:xfrm flipV="1">
            <a:off x="2554288" y="6237288"/>
            <a:ext cx="504825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7945" name="Rectangle 41"/>
          <p:cNvSpPr>
            <a:spLocks noChangeArrowheads="1"/>
          </p:cNvSpPr>
          <p:nvPr/>
        </p:nvSpPr>
        <p:spPr bwMode="auto">
          <a:xfrm>
            <a:off x="4932363" y="5445125"/>
            <a:ext cx="2592387" cy="360363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1) y-&gt;link=p-&gt;link;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507946" name="Rectangle 42"/>
          <p:cNvSpPr>
            <a:spLocks noChangeArrowheads="1"/>
          </p:cNvSpPr>
          <p:nvPr/>
        </p:nvSpPr>
        <p:spPr bwMode="auto">
          <a:xfrm>
            <a:off x="1187450" y="5445125"/>
            <a:ext cx="1800225" cy="360363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2) p-&gt;link=y;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8938" name="Line 43"/>
          <p:cNvSpPr>
            <a:spLocks noChangeShapeType="1"/>
          </p:cNvSpPr>
          <p:nvPr/>
        </p:nvSpPr>
        <p:spPr bwMode="auto">
          <a:xfrm>
            <a:off x="1150938" y="6094413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39" name="Rectangle 44"/>
          <p:cNvSpPr>
            <a:spLocks noChangeArrowheads="1"/>
          </p:cNvSpPr>
          <p:nvPr/>
        </p:nvSpPr>
        <p:spPr bwMode="auto">
          <a:xfrm>
            <a:off x="358775" y="5878513"/>
            <a:ext cx="720725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first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grpSp>
        <p:nvGrpSpPr>
          <p:cNvPr id="38940" name="Group 45"/>
          <p:cNvGrpSpPr/>
          <p:nvPr/>
        </p:nvGrpSpPr>
        <p:grpSpPr bwMode="auto">
          <a:xfrm>
            <a:off x="1727200" y="5949950"/>
            <a:ext cx="863600" cy="360363"/>
            <a:chOff x="1202" y="2931"/>
            <a:chExt cx="1088" cy="227"/>
          </a:xfrm>
        </p:grpSpPr>
        <p:sp>
          <p:nvSpPr>
            <p:cNvPr id="38964" name="Rectangle 46"/>
            <p:cNvSpPr>
              <a:spLocks noChangeArrowheads="1"/>
            </p:cNvSpPr>
            <p:nvPr/>
          </p:nvSpPr>
          <p:spPr bwMode="auto">
            <a:xfrm>
              <a:off x="1746" y="2931"/>
              <a:ext cx="544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5" name="Rectangle 47"/>
            <p:cNvSpPr>
              <a:spLocks noChangeArrowheads="1"/>
            </p:cNvSpPr>
            <p:nvPr/>
          </p:nvSpPr>
          <p:spPr bwMode="auto">
            <a:xfrm>
              <a:off x="1202" y="2931"/>
              <a:ext cx="544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endParaRPr kumimoji="1" lang="zh-CN" altLang="en-US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8941" name="Line 48"/>
          <p:cNvSpPr>
            <a:spLocks noChangeShapeType="1"/>
          </p:cNvSpPr>
          <p:nvPr/>
        </p:nvSpPr>
        <p:spPr bwMode="auto">
          <a:xfrm>
            <a:off x="2519363" y="6094413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42" name="Rectangle 49"/>
          <p:cNvSpPr>
            <a:spLocks noChangeArrowheads="1"/>
          </p:cNvSpPr>
          <p:nvPr/>
        </p:nvSpPr>
        <p:spPr bwMode="auto">
          <a:xfrm>
            <a:off x="8135938" y="5878513"/>
            <a:ext cx="719137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Null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grpSp>
        <p:nvGrpSpPr>
          <p:cNvPr id="38943" name="Group 50"/>
          <p:cNvGrpSpPr/>
          <p:nvPr/>
        </p:nvGrpSpPr>
        <p:grpSpPr bwMode="auto">
          <a:xfrm>
            <a:off x="3095625" y="5949950"/>
            <a:ext cx="863600" cy="360363"/>
            <a:chOff x="1202" y="2931"/>
            <a:chExt cx="1088" cy="227"/>
          </a:xfrm>
        </p:grpSpPr>
        <p:sp>
          <p:nvSpPr>
            <p:cNvPr id="38962" name="Rectangle 51"/>
            <p:cNvSpPr>
              <a:spLocks noChangeArrowheads="1"/>
            </p:cNvSpPr>
            <p:nvPr/>
          </p:nvSpPr>
          <p:spPr bwMode="auto">
            <a:xfrm>
              <a:off x="1746" y="2931"/>
              <a:ext cx="544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3" name="Rectangle 52"/>
            <p:cNvSpPr>
              <a:spLocks noChangeArrowheads="1"/>
            </p:cNvSpPr>
            <p:nvPr/>
          </p:nvSpPr>
          <p:spPr bwMode="auto">
            <a:xfrm>
              <a:off x="1202" y="2931"/>
              <a:ext cx="544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endParaRPr kumimoji="1" lang="zh-CN" altLang="en-US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07957" name="Line 53"/>
          <p:cNvSpPr>
            <a:spLocks noChangeShapeType="1"/>
          </p:cNvSpPr>
          <p:nvPr/>
        </p:nvSpPr>
        <p:spPr bwMode="auto">
          <a:xfrm>
            <a:off x="3887788" y="6094413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8945" name="Group 54"/>
          <p:cNvGrpSpPr/>
          <p:nvPr/>
        </p:nvGrpSpPr>
        <p:grpSpPr bwMode="auto">
          <a:xfrm>
            <a:off x="6911975" y="5949950"/>
            <a:ext cx="863600" cy="360363"/>
            <a:chOff x="1202" y="2931"/>
            <a:chExt cx="1088" cy="227"/>
          </a:xfrm>
        </p:grpSpPr>
        <p:sp>
          <p:nvSpPr>
            <p:cNvPr id="38960" name="Rectangle 55"/>
            <p:cNvSpPr>
              <a:spLocks noChangeArrowheads="1"/>
            </p:cNvSpPr>
            <p:nvPr/>
          </p:nvSpPr>
          <p:spPr bwMode="auto">
            <a:xfrm>
              <a:off x="1746" y="2931"/>
              <a:ext cx="544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1" name="Rectangle 56"/>
            <p:cNvSpPr>
              <a:spLocks noChangeArrowheads="1"/>
            </p:cNvSpPr>
            <p:nvPr/>
          </p:nvSpPr>
          <p:spPr bwMode="auto">
            <a:xfrm>
              <a:off x="1202" y="2931"/>
              <a:ext cx="544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endParaRPr kumimoji="1" lang="zh-CN" altLang="en-US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8946" name="Line 57"/>
          <p:cNvSpPr>
            <a:spLocks noChangeShapeType="1"/>
          </p:cNvSpPr>
          <p:nvPr/>
        </p:nvSpPr>
        <p:spPr bwMode="auto">
          <a:xfrm>
            <a:off x="7632700" y="60944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47" name="Line 58"/>
          <p:cNvSpPr>
            <a:spLocks noChangeShapeType="1"/>
          </p:cNvSpPr>
          <p:nvPr/>
        </p:nvSpPr>
        <p:spPr bwMode="auto">
          <a:xfrm>
            <a:off x="6335713" y="6092825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48" name="Rectangle 59"/>
          <p:cNvSpPr>
            <a:spLocks noChangeArrowheads="1"/>
          </p:cNvSpPr>
          <p:nvPr/>
        </p:nvSpPr>
        <p:spPr bwMode="auto">
          <a:xfrm>
            <a:off x="5688013" y="5878513"/>
            <a:ext cx="719137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…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8949" name="Rectangle 60"/>
          <p:cNvSpPr>
            <a:spLocks noChangeArrowheads="1"/>
          </p:cNvSpPr>
          <p:nvPr/>
        </p:nvSpPr>
        <p:spPr bwMode="auto">
          <a:xfrm>
            <a:off x="2266950" y="6308725"/>
            <a:ext cx="360363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p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507965" name="Line 61"/>
          <p:cNvSpPr>
            <a:spLocks noChangeShapeType="1"/>
          </p:cNvSpPr>
          <p:nvPr/>
        </p:nvSpPr>
        <p:spPr bwMode="auto">
          <a:xfrm>
            <a:off x="4498975" y="5589588"/>
            <a:ext cx="214313" cy="3587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7966" name="Line 62"/>
          <p:cNvSpPr>
            <a:spLocks noChangeShapeType="1"/>
          </p:cNvSpPr>
          <p:nvPr/>
        </p:nvSpPr>
        <p:spPr bwMode="auto">
          <a:xfrm flipV="1">
            <a:off x="3705225" y="5589588"/>
            <a:ext cx="290513" cy="36036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8952" name="Group 63"/>
          <p:cNvGrpSpPr/>
          <p:nvPr/>
        </p:nvGrpSpPr>
        <p:grpSpPr bwMode="auto">
          <a:xfrm>
            <a:off x="4464050" y="5949950"/>
            <a:ext cx="863600" cy="360363"/>
            <a:chOff x="1202" y="2931"/>
            <a:chExt cx="1088" cy="227"/>
          </a:xfrm>
        </p:grpSpPr>
        <p:sp>
          <p:nvSpPr>
            <p:cNvPr id="38958" name="Rectangle 64"/>
            <p:cNvSpPr>
              <a:spLocks noChangeArrowheads="1"/>
            </p:cNvSpPr>
            <p:nvPr/>
          </p:nvSpPr>
          <p:spPr bwMode="auto">
            <a:xfrm>
              <a:off x="1746" y="2931"/>
              <a:ext cx="544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9" name="Rectangle 65"/>
            <p:cNvSpPr>
              <a:spLocks noChangeArrowheads="1"/>
            </p:cNvSpPr>
            <p:nvPr/>
          </p:nvSpPr>
          <p:spPr bwMode="auto">
            <a:xfrm>
              <a:off x="1202" y="2931"/>
              <a:ext cx="544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endParaRPr kumimoji="1" lang="zh-CN" altLang="en-US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8953" name="Line 66"/>
          <p:cNvSpPr>
            <a:spLocks noChangeShapeType="1"/>
          </p:cNvSpPr>
          <p:nvPr/>
        </p:nvSpPr>
        <p:spPr bwMode="auto">
          <a:xfrm>
            <a:off x="5256213" y="6094413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7971" name="Line 67"/>
          <p:cNvSpPr>
            <a:spLocks noChangeShapeType="1"/>
          </p:cNvSpPr>
          <p:nvPr/>
        </p:nvSpPr>
        <p:spPr bwMode="auto">
          <a:xfrm flipV="1">
            <a:off x="4138613" y="6164263"/>
            <a:ext cx="288925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7972" name="Rectangle 68"/>
          <p:cNvSpPr>
            <a:spLocks noChangeArrowheads="1"/>
          </p:cNvSpPr>
          <p:nvPr/>
        </p:nvSpPr>
        <p:spPr bwMode="auto">
          <a:xfrm>
            <a:off x="3059113" y="6308725"/>
            <a:ext cx="1081087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p-&gt;link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8956" name="Line 69"/>
          <p:cNvSpPr>
            <a:spLocks noChangeShapeType="1"/>
          </p:cNvSpPr>
          <p:nvPr/>
        </p:nvSpPr>
        <p:spPr bwMode="auto">
          <a:xfrm>
            <a:off x="323850" y="5084763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957" name="Line 70"/>
          <p:cNvSpPr>
            <a:spLocks noChangeShapeType="1"/>
          </p:cNvSpPr>
          <p:nvPr/>
        </p:nvSpPr>
        <p:spPr bwMode="auto">
          <a:xfrm>
            <a:off x="323850" y="3573463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7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7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" dur="500"/>
                                        <p:tgtEl>
                                          <p:spTgt spid="507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8" dur="500"/>
                                        <p:tgtEl>
                                          <p:spTgt spid="5079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7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7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" dur="500"/>
                                        <p:tgtEl>
                                          <p:spTgt spid="5079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7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7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6" dur="500"/>
                                        <p:tgtEl>
                                          <p:spTgt spid="507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9" dur="500"/>
                                        <p:tgtEl>
                                          <p:spTgt spid="507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07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07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0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7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07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8" dur="500"/>
                                        <p:tgtEl>
                                          <p:spTgt spid="5079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1" dur="500"/>
                                        <p:tgtEl>
                                          <p:spTgt spid="507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4" dur="500"/>
                                        <p:tgtEl>
                                          <p:spTgt spid="507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07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07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07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12" grpId="0" animBg="1"/>
      <p:bldP spid="507914" grpId="0"/>
      <p:bldP spid="507915" grpId="0" animBg="1"/>
      <p:bldP spid="507916" grpId="0" animBg="1"/>
      <p:bldP spid="507917" grpId="0" animBg="1"/>
      <p:bldP spid="507935" grpId="0" animBg="1"/>
      <p:bldP spid="507936" grpId="0" animBg="1"/>
      <p:bldP spid="507941" grpId="0" animBg="1"/>
      <p:bldP spid="507943" grpId="0"/>
      <p:bldP spid="507945" grpId="0" animBg="1"/>
      <p:bldP spid="507946" grpId="0" animBg="1"/>
      <p:bldP spid="507957" grpId="0" animBg="1"/>
      <p:bldP spid="507965" grpId="0" animBg="1"/>
      <p:bldP spid="507966" grpId="0" animBg="1"/>
      <p:bldP spid="507971" grpId="0" animBg="1"/>
      <p:bldP spid="50797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1EFB7DA7-FC45-4488-B6C8-D80DF48FD894}" type="datetime7">
              <a:rPr lang="zh-CN" altLang="en-US" smtClean="0"/>
            </a:fld>
            <a:endParaRPr lang="en-US" altLang="zh-CN"/>
          </a:p>
        </p:txBody>
      </p:sp>
      <p:sp>
        <p:nvSpPr>
          <p:cNvPr id="3993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93661C53-1EEC-4209-B19D-4A2C35AFC4C1}" type="slidenum">
              <a:rPr lang="zh-CN" altLang="en-US" smtClean="0"/>
            </a:fld>
            <a:endParaRPr lang="en-US" altLang="zh-CN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400" b="1">
                <a:ea typeface="宋体" pitchFamily="2" charset="-122"/>
              </a:rPr>
              <a:t>2.</a:t>
            </a:r>
            <a:r>
              <a:rPr lang="zh-CN" altLang="en-US" sz="3400" b="1">
                <a:ea typeface="宋体" pitchFamily="2" charset="-122"/>
              </a:rPr>
              <a:t> </a:t>
            </a:r>
            <a:r>
              <a:rPr lang="en-US" altLang="zh-CN" sz="3400" b="1">
                <a:ea typeface="宋体" pitchFamily="2" charset="-122"/>
              </a:rPr>
              <a:t>Operations</a:t>
            </a:r>
            <a:r>
              <a:rPr lang="zh-CN" altLang="en-US" sz="3400" b="1">
                <a:ea typeface="宋体" pitchFamily="2" charset="-122"/>
              </a:rPr>
              <a:t>：</a:t>
            </a:r>
            <a:r>
              <a:rPr lang="en-US" altLang="zh-CN" sz="3400">
                <a:solidFill>
                  <a:schemeClr val="hlink"/>
                </a:solidFill>
                <a:ea typeface="宋体" pitchFamily="2" charset="-122"/>
                <a:sym typeface="Webdings" panose="05030102010509060703" pitchFamily="18" charset="2"/>
              </a:rPr>
              <a:t>Insert</a:t>
            </a:r>
            <a:endParaRPr lang="zh-CN" altLang="en-US" sz="3400">
              <a:solidFill>
                <a:schemeClr val="hlink"/>
              </a:solidFill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template&lt;class T&gt;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Chain&lt;T&gt;&amp; Chain&lt;T&gt;::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Insert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(int k, const T&amp; x)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{// 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在第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k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个元素后插入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x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。注意触发异常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.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if (k &lt; 0) throw OutOfBounds();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ChainNode&lt;T&gt; *p = first;  //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使用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p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指向第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k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个元素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for (int index = 1; index &lt; k &amp;&amp; p; index++)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p = p-&gt;link;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if (k &gt; 0 &amp;&amp; !p) throw OutOfBounds();  // no k'th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ChainNode&lt;T&gt; *y = new ChainNode&lt;T&gt;; //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插入</a:t>
            </a:r>
            <a:endParaRPr lang="zh-CN" altLang="en-US" sz="20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y-&gt;data = x;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if (k) { // insert after p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  y-&gt;link = p-&gt;link; p-&gt;link = y;}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else { // insert as first element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  y-&gt;link = first;  first = y;}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return *this;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} //Program 3-15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8743BDF9-133C-4E78-9D57-9FE4BA8AA325}" type="datetime7">
              <a:rPr lang="zh-CN" altLang="en-US" smtClean="0"/>
            </a:fld>
            <a:endParaRPr lang="en-US" altLang="zh-CN"/>
          </a:p>
        </p:txBody>
      </p:sp>
      <p:sp>
        <p:nvSpPr>
          <p:cNvPr id="4096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D71AC7B3-75C8-4CA1-A55B-057C64DE31EF}" type="slidenum">
              <a:rPr lang="zh-CN" altLang="en-US" smtClean="0"/>
            </a:fld>
            <a:endParaRPr lang="en-US" altLang="zh-CN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  <a:sym typeface="Webdings" panose="05030102010509060703" pitchFamily="18" charset="2"/>
              </a:rPr>
              <a:t>扩充类</a:t>
            </a:r>
            <a:r>
              <a:rPr lang="en-US" altLang="zh-CN">
                <a:ea typeface="宋体" pitchFamily="2" charset="-122"/>
                <a:sym typeface="Webdings" panose="05030102010509060703" pitchFamily="18" charset="2"/>
              </a:rPr>
              <a:t>Chain</a:t>
            </a:r>
            <a:endParaRPr lang="zh-CN" altLang="en-US"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Erase(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删除全部节点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)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/>
            <a:endParaRPr lang="zh-CN" altLang="en-US" sz="28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/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Zero(</a:t>
            </a:r>
            <a:r>
              <a:rPr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frist =0;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)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/>
            <a:endParaRPr lang="en-US" altLang="zh-CN" sz="28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/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Append(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在链表结尾添加元素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)</a:t>
            </a:r>
            <a:endParaRPr lang="en-US" altLang="zh-CN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增加私有成员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last</a:t>
            </a:r>
            <a:r>
              <a:rPr lang="zh-CN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，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在</a:t>
            </a:r>
            <a:r>
              <a:rPr lang="el-GR" altLang="zh-CN">
                <a:latin typeface="Times New Roman" panose="02020603050405020304" pitchFamily="18" charset="0"/>
                <a:sym typeface="Webdings" panose="05030102010509060703" pitchFamily="18" charset="2"/>
              </a:rPr>
              <a:t>Θ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(1)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时间内添加一个元素。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已有函数的影响？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DE301F9D-5889-4A58-BEE3-6EF894F1329D}" type="datetime7">
              <a:rPr lang="zh-CN" altLang="en-US" smtClean="0"/>
            </a:fld>
            <a:endParaRPr lang="en-US" altLang="zh-CN"/>
          </a:p>
        </p:txBody>
      </p:sp>
      <p:sp>
        <p:nvSpPr>
          <p:cNvPr id="4198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C53F9051-5BAD-473F-9156-653D234A773A}" type="slidenum">
              <a:rPr lang="zh-CN" altLang="en-US" smtClean="0"/>
            </a:fld>
            <a:endParaRPr lang="en-US" altLang="zh-CN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  <a:sym typeface="Webdings" panose="05030102010509060703" pitchFamily="18" charset="2"/>
              </a:rPr>
              <a:t>扩充类</a:t>
            </a:r>
            <a:r>
              <a:rPr lang="en-US" altLang="zh-CN">
                <a:ea typeface="宋体" pitchFamily="2" charset="-122"/>
                <a:sym typeface="Webdings" panose="05030102010509060703" pitchFamily="18" charset="2"/>
              </a:rPr>
              <a:t>Chain 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  <a:sym typeface="Webdings" panose="05030102010509060703" pitchFamily="18" charset="2"/>
              </a:rPr>
              <a:t>Append</a:t>
            </a:r>
            <a:r>
              <a:rPr lang="en-US" altLang="zh-CN">
                <a:ea typeface="宋体" pitchFamily="2" charset="-122"/>
                <a:sym typeface="Webdings" panose="05030102010509060703" pitchFamily="18" charset="2"/>
              </a:rPr>
              <a:t> </a:t>
            </a:r>
            <a:endParaRPr lang="zh-CN" altLang="en-US"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template&lt;class T&gt;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Chain&lt;T&gt;&amp; Chain&lt;T&gt;::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Append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(const T&amp; x)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{// Add at right end.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ChainNode&lt;T&gt; *y;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y = new ChainNode&lt;T&gt;;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y-&gt;data = x; y-&gt;link = 0;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if (first) {// chain is not empty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 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last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-&gt;link = y;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 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last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= y;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} else // chain is empty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  first =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last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= y;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return *this;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} //Program 3-16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14052" name="AutoShape 4"/>
          <p:cNvSpPr>
            <a:spLocks noChangeArrowheads="1"/>
          </p:cNvSpPr>
          <p:nvPr/>
        </p:nvSpPr>
        <p:spPr bwMode="auto">
          <a:xfrm>
            <a:off x="6156325" y="2205038"/>
            <a:ext cx="2449513" cy="1728787"/>
          </a:xfrm>
          <a:prstGeom prst="horizontalScroll">
            <a:avLst>
              <a:gd name="adj" fmla="val 125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kumimoji="1" lang="en-US" altLang="zh-CN" sz="2000" b="1">
                <a:solidFill>
                  <a:schemeClr val="accent3"/>
                </a:solidFill>
                <a:latin typeface="Times New Roman" panose="02020603050405020304" pitchFamily="18" charset="0"/>
              </a:rPr>
              <a:t>Delete</a:t>
            </a:r>
            <a:r>
              <a:rPr kumimoji="1" lang="zh-CN" altLang="en-US" sz="2000" b="1">
                <a:solidFill>
                  <a:schemeClr val="accent3"/>
                </a:solidFill>
                <a:latin typeface="Times New Roman" panose="02020603050405020304" pitchFamily="18" charset="0"/>
              </a:rPr>
              <a:t>函数</a:t>
            </a:r>
            <a:endParaRPr kumimoji="1" lang="zh-CN" altLang="en-US" sz="2000" b="1">
              <a:solidFill>
                <a:schemeClr val="accent3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000" b="1">
                <a:solidFill>
                  <a:schemeClr val="accent3"/>
                </a:solidFill>
                <a:latin typeface="Times New Roman" panose="02020603050405020304" pitchFamily="18" charset="0"/>
              </a:rPr>
              <a:t>p=q-&gt;link;</a:t>
            </a:r>
            <a:endParaRPr kumimoji="1" lang="en-US" altLang="zh-CN" sz="2000" b="1">
              <a:solidFill>
                <a:schemeClr val="accent3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if(p==last)</a:t>
            </a:r>
            <a:endParaRPr kumimoji="1" lang="en-US" altLang="zh-CN" sz="20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   last = q;</a:t>
            </a:r>
            <a:endParaRPr kumimoji="1" lang="en-US" altLang="zh-CN" sz="20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4053" name="AutoShape 5"/>
          <p:cNvSpPr>
            <a:spLocks noChangeArrowheads="1"/>
          </p:cNvSpPr>
          <p:nvPr/>
        </p:nvSpPr>
        <p:spPr bwMode="auto">
          <a:xfrm>
            <a:off x="6227763" y="4365625"/>
            <a:ext cx="2376487" cy="1655763"/>
          </a:xfrm>
          <a:prstGeom prst="horizontalScroll">
            <a:avLst>
              <a:gd name="adj" fmla="val 125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kumimoji="1" lang="en-US" altLang="zh-CN" sz="2000" b="1">
                <a:latin typeface="Times New Roman" panose="02020603050405020304" pitchFamily="18" charset="0"/>
              </a:rPr>
              <a:t>Insert</a:t>
            </a:r>
            <a:r>
              <a:rPr kumimoji="1" lang="zh-CN" altLang="en-US" sz="2000" b="1">
                <a:latin typeface="Times New Roman" panose="02020603050405020304" pitchFamily="18" charset="0"/>
              </a:rPr>
              <a:t>函数</a:t>
            </a:r>
            <a:endParaRPr kumimoji="1" lang="zh-CN" altLang="en-US" sz="2000" b="1">
              <a:latin typeface="Times New Roman" panose="02020603050405020304" pitchFamily="18" charset="0"/>
            </a:endParaRPr>
          </a:p>
          <a:p>
            <a:r>
              <a:rPr kumimoji="1"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if(!y-&gt;link)</a:t>
            </a:r>
            <a:endParaRPr kumimoji="1" lang="en-US" altLang="zh-CN" sz="20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   last = y;</a:t>
            </a:r>
            <a:endParaRPr kumimoji="1" lang="en-US" altLang="zh-CN" sz="20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000" b="1">
                <a:latin typeface="Times New Roman" panose="02020603050405020304" pitchFamily="18" charset="0"/>
              </a:rPr>
              <a:t>Return *this;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514054" name="AutoShape 6"/>
          <p:cNvSpPr>
            <a:spLocks noChangeArrowheads="1"/>
          </p:cNvSpPr>
          <p:nvPr/>
        </p:nvSpPr>
        <p:spPr bwMode="auto">
          <a:xfrm>
            <a:off x="6444208" y="333374"/>
            <a:ext cx="2304505" cy="1439863"/>
          </a:xfrm>
          <a:prstGeom prst="smileyFace">
            <a:avLst>
              <a:gd name="adj" fmla="val 4653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800" b="1" dirty="0">
                <a:solidFill>
                  <a:srgbClr val="008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DD"/>
                    </a:outerShdw>
                  </a:cont>
                  <a:cont type="tree" name="">
                    <a:effect ref="fillLine"/>
                    <a:outerShdw dist="38100" dir="2700000" algn="tl">
                      <a:srgbClr val="997A7A"/>
                    </a:outerShdw>
                  </a:cont>
                  <a:effect ref="fillLine"/>
                </a:effectDag>
                <a:latin typeface="Tahoma" panose="020B0604030504040204" pitchFamily="34" charset="0"/>
              </a:rPr>
              <a:t>涉及哪些函数</a:t>
            </a:r>
            <a:r>
              <a:rPr kumimoji="1" lang="en-US" altLang="zh-CN" sz="2800" b="1" dirty="0">
                <a:solidFill>
                  <a:srgbClr val="008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DD"/>
                    </a:outerShdw>
                  </a:cont>
                  <a:cont type="tree" name="">
                    <a:effect ref="fillLine"/>
                    <a:outerShdw dist="38100" dir="2700000" algn="tl">
                      <a:srgbClr val="997A7A"/>
                    </a:outerShdw>
                  </a:cont>
                  <a:effect ref="fillLine"/>
                </a:effectDag>
                <a:latin typeface="Tahoma" panose="020B0604030504040204" pitchFamily="34" charset="0"/>
              </a:rPr>
              <a:t>?</a:t>
            </a:r>
            <a:endParaRPr kumimoji="1" lang="en-US" altLang="zh-CN" sz="2800" b="1" dirty="0">
              <a:solidFill>
                <a:srgbClr val="008000"/>
              </a:solidFill>
              <a:effectDag name="">
                <a:cont type="tree" name="">
                  <a:effect ref="fillLine"/>
                  <a:outerShdw dist="38100" dir="13500000" algn="br">
                    <a:srgbClr val="FFDDDD"/>
                  </a:outerShdw>
                </a:cont>
                <a:cont type="tree" name="">
                  <a:effect ref="fillLine"/>
                  <a:outerShdw dist="38100" dir="2700000" algn="tl">
                    <a:srgbClr val="997A7A"/>
                  </a:outerShdw>
                </a:cont>
                <a:effect ref="fillLine"/>
              </a:effectDag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405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1405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1405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2" grpId="0" bldLvl="0" animBg="1"/>
      <p:bldP spid="514053" grpId="0" bldLvl="0" animBg="1"/>
      <p:bldP spid="51405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FBAB9A05-6D27-46C2-8E5E-DF4CBCF66250}" type="datetime7">
              <a:rPr lang="zh-CN" altLang="en-US" smtClean="0"/>
            </a:fld>
            <a:endParaRPr lang="en-US" altLang="zh-CN"/>
          </a:p>
        </p:txBody>
      </p:sp>
      <p:sp>
        <p:nvSpPr>
          <p:cNvPr id="4403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19F355D7-02DA-475B-83FF-5F1A5D43AF7C}" type="slidenum">
              <a:rPr lang="zh-CN" altLang="en-US" smtClean="0"/>
            </a:fld>
            <a:endParaRPr lang="en-US" altLang="zh-CN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  <a:sym typeface="Webdings" panose="05030102010509060703" pitchFamily="18" charset="2"/>
              </a:rPr>
              <a:t>链表遍历器</a:t>
            </a:r>
            <a:endParaRPr lang="zh-CN" altLang="en-US"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需要：从左到右次序检查每一个元素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!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遍历器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(iterator):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记录当前位置，并每次向后移动一个位置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链表遍历器：两个共享成员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Initialize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、</a:t>
            </a:r>
            <a:r>
              <a:rPr lang="en-US" altLang="en-US" sz="2800" dirty="0" err="1">
                <a:latin typeface="Times New Roman" panose="02020603050405020304" pitchFamily="18" charset="0"/>
                <a:sym typeface="Webdings" panose="05030102010509060703" pitchFamily="18" charset="2"/>
              </a:rPr>
              <a:t>Next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和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一个私有变量</a:t>
            </a:r>
            <a:r>
              <a:rPr lang="en-US" altLang="en-US" sz="2800" dirty="0">
                <a:latin typeface="Times New Roman" panose="02020603050405020304" pitchFamily="18" charset="0"/>
                <a:sym typeface="Webdings" panose="05030102010509060703" pitchFamily="18" charset="2"/>
              </a:rPr>
              <a:t>location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/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ChainIterator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Chain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的友类。</a:t>
            </a:r>
            <a:endParaRPr lang="zh-CN" altLang="en-US" sz="2800" dirty="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AABA1304-FDD6-417D-8A71-BC0F39A03BFB}" type="datetime7">
              <a:rPr lang="zh-CN" altLang="en-US" smtClean="0"/>
            </a:fld>
            <a:endParaRPr lang="en-US" altLang="zh-CN"/>
          </a:p>
        </p:txBody>
      </p:sp>
      <p:sp>
        <p:nvSpPr>
          <p:cNvPr id="4505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B8C291D0-3898-4BFF-B567-F63A2F979AA6}" type="slidenum">
              <a:rPr lang="zh-CN" altLang="en-US" smtClean="0"/>
            </a:fld>
            <a:endParaRPr lang="en-US" altLang="zh-CN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  <a:sym typeface="Webdings" panose="05030102010509060703" pitchFamily="18" charset="2"/>
              </a:rPr>
              <a:t>链表遍历器</a:t>
            </a:r>
            <a:endParaRPr lang="zh-CN" altLang="en-US"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sym typeface="Webdings" panose="05030102010509060703" pitchFamily="18" charset="2"/>
              </a:rPr>
              <a:t>template&lt;class T&gt;</a:t>
            </a:r>
            <a:endParaRPr lang="en-US" altLang="en-US" sz="240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sym typeface="Webdings" panose="05030102010509060703" pitchFamily="18" charset="2"/>
              </a:rPr>
              <a:t>class </a:t>
            </a:r>
            <a:r>
              <a:rPr lang="en-US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ChainIterator</a:t>
            </a:r>
            <a:r>
              <a:rPr lang="en-US" altLang="en-US" sz="2400">
                <a:latin typeface="Times New Roman" panose="02020603050405020304" pitchFamily="18" charset="0"/>
                <a:sym typeface="Webdings" panose="05030102010509060703" pitchFamily="18" charset="2"/>
              </a:rPr>
              <a:t> {</a:t>
            </a:r>
            <a:endParaRPr lang="en-US" altLang="en-US" sz="240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sym typeface="Webdings" panose="05030102010509060703" pitchFamily="18" charset="2"/>
              </a:rPr>
              <a:t>   public:</a:t>
            </a:r>
            <a:endParaRPr lang="en-US" altLang="en-US" sz="240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sym typeface="Webdings" panose="05030102010509060703" pitchFamily="18" charset="2"/>
              </a:rPr>
              <a:t>      T* Initialize(const Chain&lt;T&gt;&amp; c) {</a:t>
            </a:r>
            <a:endParaRPr lang="en-US" altLang="en-US" sz="240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sym typeface="Webdings" panose="05030102010509060703" pitchFamily="18" charset="2"/>
              </a:rPr>
              <a:t>			</a:t>
            </a:r>
            <a:r>
              <a:rPr lang="en-US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location</a:t>
            </a:r>
            <a:r>
              <a:rPr lang="en-US" altLang="en-US" sz="2400">
                <a:latin typeface="Times New Roman" panose="02020603050405020304" pitchFamily="18" charset="0"/>
                <a:sym typeface="Webdings" panose="05030102010509060703" pitchFamily="18" charset="2"/>
              </a:rPr>
              <a:t> = c.first;</a:t>
            </a:r>
            <a:endParaRPr lang="en-US" altLang="en-US" sz="240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sym typeface="Webdings" panose="05030102010509060703" pitchFamily="18" charset="2"/>
              </a:rPr>
              <a:t>             	if (</a:t>
            </a:r>
            <a:r>
              <a:rPr lang="en-US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location</a:t>
            </a:r>
            <a:r>
              <a:rPr lang="en-US" altLang="en-US" sz="2400">
                <a:latin typeface="Times New Roman" panose="02020603050405020304" pitchFamily="18" charset="0"/>
                <a:sym typeface="Webdings" panose="05030102010509060703" pitchFamily="18" charset="2"/>
              </a:rPr>
              <a:t>) return &amp;location-&gt;data;</a:t>
            </a:r>
            <a:endParaRPr lang="en-US" altLang="en-US" sz="240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sym typeface="Webdings" panose="05030102010509060703" pitchFamily="18" charset="2"/>
              </a:rPr>
              <a:t>             	return 0;}</a:t>
            </a:r>
            <a:endParaRPr lang="en-US" altLang="en-US" sz="240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sym typeface="Webdings" panose="05030102010509060703" pitchFamily="18" charset="2"/>
              </a:rPr>
              <a:t>      T* Next() {</a:t>
            </a:r>
            <a:endParaRPr lang="en-US" altLang="en-US" sz="240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sym typeface="Webdings" panose="05030102010509060703" pitchFamily="18" charset="2"/>
              </a:rPr>
              <a:t>            	if ( ! location) return 0;</a:t>
            </a:r>
            <a:endParaRPr lang="en-US" altLang="en-US" sz="240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sym typeface="Webdings" panose="05030102010509060703" pitchFamily="18" charset="2"/>
              </a:rPr>
              <a:t>             	</a:t>
            </a:r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location = location-&gt;link;</a:t>
            </a:r>
            <a:endParaRPr lang="en-US" altLang="en-US" sz="2400">
              <a:solidFill>
                <a:schemeClr val="fol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sym typeface="Webdings" panose="05030102010509060703" pitchFamily="18" charset="2"/>
              </a:rPr>
              <a:t>             	if (location) return &amp;location-&gt;data;</a:t>
            </a:r>
            <a:endParaRPr lang="en-US" altLang="en-US" sz="240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sym typeface="Webdings" panose="05030102010509060703" pitchFamily="18" charset="2"/>
              </a:rPr>
              <a:t>             	return 0;}</a:t>
            </a:r>
            <a:endParaRPr lang="en-US" altLang="en-US" sz="240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sym typeface="Webdings" panose="05030102010509060703" pitchFamily="18" charset="2"/>
              </a:rPr>
              <a:t>   private:</a:t>
            </a:r>
            <a:endParaRPr lang="en-US" altLang="en-US" sz="240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sym typeface="Webdings" panose="05030102010509060703" pitchFamily="18" charset="2"/>
              </a:rPr>
              <a:t>      ChainNode&lt;T&gt; *</a:t>
            </a:r>
            <a:r>
              <a:rPr lang="en-US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location</a:t>
            </a:r>
            <a:r>
              <a:rPr lang="en-US" altLang="en-US" sz="2400">
                <a:latin typeface="Times New Roman" panose="02020603050405020304" pitchFamily="18" charset="0"/>
                <a:sym typeface="Webdings" panose="05030102010509060703" pitchFamily="18" charset="2"/>
              </a:rPr>
              <a:t>;</a:t>
            </a:r>
            <a:endParaRPr lang="en-US" altLang="en-US" sz="240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sym typeface="Webdings" panose="05030102010509060703" pitchFamily="18" charset="2"/>
              </a:rPr>
              <a:t>};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0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0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20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0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0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0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0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20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0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0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0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0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0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0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20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0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20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20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526E7C19-8060-49EB-9007-17CC0A05B76A}" type="datetime7">
              <a:rPr lang="zh-CN" altLang="en-US" smtClean="0"/>
            </a:fld>
            <a:endParaRPr lang="en-US" altLang="zh-CN"/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6958360E-2AB1-47C3-B907-65218B087CF6}" type="slidenum">
              <a:rPr lang="zh-CN" altLang="en-US" smtClean="0"/>
            </a:fld>
            <a:endParaRPr lang="en-US" altLang="zh-CN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  <a:sym typeface="Webdings" panose="05030102010509060703" pitchFamily="18" charset="2"/>
              </a:rPr>
              <a:t>链表遍历器</a:t>
            </a:r>
            <a:endParaRPr lang="zh-CN" altLang="en-US"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采用链表遍历器，在线性时间内输出表  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</a:t>
            </a:r>
            <a:r>
              <a:rPr lang="en-US" altLang="en-US" sz="2800">
                <a:latin typeface="Times New Roman" panose="02020603050405020304" pitchFamily="18" charset="0"/>
                <a:sym typeface="Webdings" panose="05030102010509060703" pitchFamily="18" charset="2"/>
              </a:rPr>
              <a:t>int *x;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</a:t>
            </a:r>
            <a:r>
              <a:rPr lang="en-US" altLang="en-US" sz="2800">
                <a:latin typeface="Times New Roman" panose="02020603050405020304" pitchFamily="18" charset="0"/>
                <a:sym typeface="Webdings" panose="05030102010509060703" pitchFamily="18" charset="2"/>
              </a:rPr>
              <a:t> Chain&lt;int&gt; X;</a:t>
            </a:r>
            <a:endParaRPr lang="en-US" altLang="en-US" sz="280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</a:t>
            </a:r>
            <a:r>
              <a:rPr lang="en-US" altLang="en-US" sz="2800">
                <a:latin typeface="Times New Roman" panose="02020603050405020304" pitchFamily="18" charset="0"/>
                <a:sym typeface="Webdings" panose="05030102010509060703" pitchFamily="18" charset="2"/>
              </a:rPr>
              <a:t>ChainIterator&lt;int&gt; c;</a:t>
            </a:r>
            <a:endParaRPr lang="en-US" altLang="en-US" sz="280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</a:t>
            </a:r>
            <a:r>
              <a:rPr lang="en-US" altLang="en-US" sz="2800">
                <a:latin typeface="Times New Roman" panose="02020603050405020304" pitchFamily="18" charset="0"/>
                <a:sym typeface="Webdings" panose="05030102010509060703" pitchFamily="18" charset="2"/>
              </a:rPr>
              <a:t>x = c.Initialize(X);</a:t>
            </a:r>
            <a:endParaRPr lang="en-US" altLang="en-US" sz="280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sym typeface="Webdings" panose="05030102010509060703" pitchFamily="18" charset="2"/>
              </a:rPr>
              <a:t>   while (x) {</a:t>
            </a:r>
            <a:endParaRPr lang="en-US" altLang="en-US" sz="280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sym typeface="Webdings" panose="05030102010509060703" pitchFamily="18" charset="2"/>
              </a:rPr>
              <a:t>      cout &lt;&lt; *x &lt;&lt; ' ';</a:t>
            </a:r>
            <a:endParaRPr lang="en-US" altLang="en-US" sz="280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sym typeface="Webdings" panose="05030102010509060703" pitchFamily="18" charset="2"/>
              </a:rPr>
              <a:t>      x = c.Next();</a:t>
            </a:r>
            <a:endParaRPr lang="en-US" altLang="en-US" sz="280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sym typeface="Webdings" panose="05030102010509060703" pitchFamily="18" charset="2"/>
              </a:rPr>
              <a:t>   }</a:t>
            </a:r>
            <a:endParaRPr lang="en-US" altLang="en-US" sz="280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sym typeface="Webdings" panose="05030102010509060703" pitchFamily="18" charset="2"/>
              </a:rPr>
              <a:t>   cout &lt;&lt; endl;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2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2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2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2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2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2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2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2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2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2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2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22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22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B67EA867-577E-4678-B931-3A6006274059}" type="datetime7">
              <a:rPr lang="zh-CN" altLang="en-US" smtClean="0"/>
            </a:fld>
            <a:endParaRPr lang="en-US" altLang="zh-CN"/>
          </a:p>
        </p:txBody>
      </p:sp>
      <p:sp>
        <p:nvSpPr>
          <p:cNvPr id="4710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B2E6B9BB-F1B8-42BD-8D09-281121D8C6BE}" type="slidenum">
              <a:rPr lang="zh-CN" altLang="en-US" smtClean="0"/>
            </a:fld>
            <a:endParaRPr lang="en-US" altLang="zh-CN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  <a:sym typeface="Webdings" panose="05030102010509060703" pitchFamily="18" charset="2"/>
              </a:rPr>
              <a:t>循环链表</a:t>
            </a:r>
            <a:endParaRPr lang="zh-CN" altLang="en-US"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提高链表效率的方法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单向循环链表</a:t>
            </a:r>
            <a:r>
              <a:rPr lang="zh-CN" altLang="en-US" sz="23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或循环链表：把单链表的最后节点的指针指向第一个节点</a:t>
            </a:r>
            <a:endParaRPr lang="zh-CN" altLang="en-US" sz="23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23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带头节点循环链表：</a:t>
            </a:r>
            <a:r>
              <a:rPr lang="zh-CN" altLang="en-US" sz="23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在链表的前部增加一个附加的节点，称之为头节点</a:t>
            </a:r>
            <a:endParaRPr lang="zh-CN" altLang="en-US" sz="23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</p:txBody>
      </p:sp>
      <p:grpSp>
        <p:nvGrpSpPr>
          <p:cNvPr id="524295" name="Group 7"/>
          <p:cNvGrpSpPr/>
          <p:nvPr/>
        </p:nvGrpSpPr>
        <p:grpSpPr bwMode="auto">
          <a:xfrm>
            <a:off x="3924300" y="5303520"/>
            <a:ext cx="431800" cy="792163"/>
            <a:chOff x="2064" y="210"/>
            <a:chExt cx="272" cy="499"/>
          </a:xfrm>
        </p:grpSpPr>
        <p:sp>
          <p:nvSpPr>
            <p:cNvPr id="47132" name="Rectangle 8"/>
            <p:cNvSpPr>
              <a:spLocks noChangeArrowheads="1"/>
            </p:cNvSpPr>
            <p:nvPr/>
          </p:nvSpPr>
          <p:spPr bwMode="auto">
            <a:xfrm>
              <a:off x="2064" y="210"/>
              <a:ext cx="27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3" name="Rectangle 9"/>
            <p:cNvSpPr>
              <a:spLocks noChangeArrowheads="1"/>
            </p:cNvSpPr>
            <p:nvPr/>
          </p:nvSpPr>
          <p:spPr bwMode="auto">
            <a:xfrm>
              <a:off x="2064" y="391"/>
              <a:ext cx="272" cy="318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000" b="1" baseline="-25000">
                  <a:latin typeface="Times New Roman" panose="02020603050405020304" pitchFamily="18" charset="0"/>
                </a:rPr>
                <a:t>2</a:t>
              </a:r>
              <a:endParaRPr kumimoji="1" lang="en-US" altLang="zh-CN" sz="2000" b="1" baseline="-25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24298" name="Group 10"/>
          <p:cNvGrpSpPr/>
          <p:nvPr/>
        </p:nvGrpSpPr>
        <p:grpSpPr bwMode="auto">
          <a:xfrm>
            <a:off x="5003800" y="5303520"/>
            <a:ext cx="431800" cy="792163"/>
            <a:chOff x="2064" y="210"/>
            <a:chExt cx="272" cy="499"/>
          </a:xfrm>
        </p:grpSpPr>
        <p:sp>
          <p:nvSpPr>
            <p:cNvPr id="47130" name="Rectangle 11"/>
            <p:cNvSpPr>
              <a:spLocks noChangeArrowheads="1"/>
            </p:cNvSpPr>
            <p:nvPr/>
          </p:nvSpPr>
          <p:spPr bwMode="auto">
            <a:xfrm>
              <a:off x="2064" y="210"/>
              <a:ext cx="27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1" name="Rectangle 12"/>
            <p:cNvSpPr>
              <a:spLocks noChangeArrowheads="1"/>
            </p:cNvSpPr>
            <p:nvPr/>
          </p:nvSpPr>
          <p:spPr bwMode="auto">
            <a:xfrm>
              <a:off x="2064" y="391"/>
              <a:ext cx="272" cy="318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000" b="1" baseline="-25000">
                  <a:latin typeface="Times New Roman" panose="02020603050405020304" pitchFamily="18" charset="0"/>
                </a:rPr>
                <a:t>3</a:t>
              </a:r>
              <a:endParaRPr kumimoji="1" lang="en-US" altLang="zh-CN" sz="2000" b="1" baseline="-25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24301" name="Group 13"/>
          <p:cNvGrpSpPr/>
          <p:nvPr/>
        </p:nvGrpSpPr>
        <p:grpSpPr bwMode="auto">
          <a:xfrm>
            <a:off x="7308850" y="5303520"/>
            <a:ext cx="431800" cy="792163"/>
            <a:chOff x="2064" y="210"/>
            <a:chExt cx="272" cy="499"/>
          </a:xfrm>
        </p:grpSpPr>
        <p:sp>
          <p:nvSpPr>
            <p:cNvPr id="47128" name="Rectangle 14"/>
            <p:cNvSpPr>
              <a:spLocks noChangeArrowheads="1"/>
            </p:cNvSpPr>
            <p:nvPr/>
          </p:nvSpPr>
          <p:spPr bwMode="auto">
            <a:xfrm>
              <a:off x="2064" y="210"/>
              <a:ext cx="27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Tahoma" panose="020B0604030504040204" pitchFamily="34" charset="0"/>
                </a:rPr>
                <a:t>^</a:t>
              </a:r>
              <a:endParaRPr kumimoji="1" lang="en-US" altLang="zh-CN" sz="2000" b="1">
                <a:latin typeface="Tahoma" panose="020B0604030504040204" pitchFamily="34" charset="0"/>
              </a:endParaRPr>
            </a:p>
          </p:txBody>
        </p:sp>
        <p:sp>
          <p:nvSpPr>
            <p:cNvPr id="47129" name="Rectangle 15"/>
            <p:cNvSpPr>
              <a:spLocks noChangeArrowheads="1"/>
            </p:cNvSpPr>
            <p:nvPr/>
          </p:nvSpPr>
          <p:spPr bwMode="auto">
            <a:xfrm>
              <a:off x="2064" y="391"/>
              <a:ext cx="272" cy="318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000" b="1" baseline="-25000">
                  <a:latin typeface="Times New Roman" panose="02020603050405020304" pitchFamily="18" charset="0"/>
                </a:rPr>
                <a:t>n</a:t>
              </a:r>
              <a:endParaRPr kumimoji="1" lang="en-US" altLang="zh-CN" sz="2000" b="1" baseline="-25000">
                <a:latin typeface="Times New Roman" panose="02020603050405020304" pitchFamily="18" charset="0"/>
              </a:endParaRPr>
            </a:p>
          </p:txBody>
        </p:sp>
      </p:grpSp>
      <p:sp>
        <p:nvSpPr>
          <p:cNvPr id="524304" name="Line 16"/>
          <p:cNvSpPr>
            <a:spLocks noChangeShapeType="1"/>
          </p:cNvSpPr>
          <p:nvPr/>
        </p:nvSpPr>
        <p:spPr bwMode="auto">
          <a:xfrm>
            <a:off x="1117600" y="5014595"/>
            <a:ext cx="1655763" cy="4333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4305" name="Line 17"/>
          <p:cNvSpPr>
            <a:spLocks noChangeShapeType="1"/>
          </p:cNvSpPr>
          <p:nvPr/>
        </p:nvSpPr>
        <p:spPr bwMode="auto">
          <a:xfrm>
            <a:off x="3060700" y="5447983"/>
            <a:ext cx="865188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4306" name="Line 18"/>
          <p:cNvSpPr>
            <a:spLocks noChangeShapeType="1"/>
          </p:cNvSpPr>
          <p:nvPr/>
        </p:nvSpPr>
        <p:spPr bwMode="auto">
          <a:xfrm>
            <a:off x="4140200" y="5447983"/>
            <a:ext cx="865188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4307" name="Line 19"/>
          <p:cNvSpPr>
            <a:spLocks noChangeShapeType="1"/>
          </p:cNvSpPr>
          <p:nvPr/>
        </p:nvSpPr>
        <p:spPr bwMode="auto">
          <a:xfrm>
            <a:off x="5221288" y="5447983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4308" name="Line 20"/>
          <p:cNvSpPr>
            <a:spLocks noChangeShapeType="1"/>
          </p:cNvSpPr>
          <p:nvPr/>
        </p:nvSpPr>
        <p:spPr bwMode="auto">
          <a:xfrm>
            <a:off x="6445250" y="5446395"/>
            <a:ext cx="865188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4309" name="Text Box 21"/>
          <p:cNvSpPr txBox="1">
            <a:spLocks noChangeArrowheads="1"/>
          </p:cNvSpPr>
          <p:nvPr/>
        </p:nvSpPr>
        <p:spPr bwMode="auto">
          <a:xfrm>
            <a:off x="6013450" y="5230495"/>
            <a:ext cx="50323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…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524310" name="Text Box 22"/>
          <p:cNvSpPr txBox="1">
            <a:spLocks noChangeArrowheads="1"/>
          </p:cNvSpPr>
          <p:nvPr/>
        </p:nvSpPr>
        <p:spPr bwMode="auto">
          <a:xfrm>
            <a:off x="325438" y="4870133"/>
            <a:ext cx="79216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frist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524311" name="Line 23"/>
          <p:cNvSpPr>
            <a:spLocks noChangeShapeType="1"/>
          </p:cNvSpPr>
          <p:nvPr/>
        </p:nvSpPr>
        <p:spPr bwMode="auto">
          <a:xfrm>
            <a:off x="7453313" y="5446395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4312" name="Line 24"/>
          <p:cNvSpPr>
            <a:spLocks noChangeShapeType="1"/>
          </p:cNvSpPr>
          <p:nvPr/>
        </p:nvSpPr>
        <p:spPr bwMode="auto">
          <a:xfrm flipV="1">
            <a:off x="8174038" y="4943158"/>
            <a:ext cx="0" cy="50323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4313" name="Line 25"/>
          <p:cNvSpPr>
            <a:spLocks noChangeShapeType="1"/>
          </p:cNvSpPr>
          <p:nvPr/>
        </p:nvSpPr>
        <p:spPr bwMode="auto">
          <a:xfrm flipH="1">
            <a:off x="3060700" y="4943158"/>
            <a:ext cx="5113338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4314" name="Line 26"/>
          <p:cNvSpPr>
            <a:spLocks noChangeShapeType="1"/>
          </p:cNvSpPr>
          <p:nvPr/>
        </p:nvSpPr>
        <p:spPr bwMode="auto">
          <a:xfrm>
            <a:off x="3060700" y="494315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24315" name="Group 27"/>
          <p:cNvGrpSpPr/>
          <p:nvPr/>
        </p:nvGrpSpPr>
        <p:grpSpPr bwMode="auto">
          <a:xfrm>
            <a:off x="2843213" y="5340032"/>
            <a:ext cx="433388" cy="504825"/>
            <a:chOff x="2063" y="141"/>
            <a:chExt cx="273" cy="318"/>
          </a:xfrm>
        </p:grpSpPr>
        <p:sp>
          <p:nvSpPr>
            <p:cNvPr id="47127" name="Rectangle 29"/>
            <p:cNvSpPr>
              <a:spLocks noChangeArrowheads="1"/>
            </p:cNvSpPr>
            <p:nvPr/>
          </p:nvSpPr>
          <p:spPr bwMode="auto">
            <a:xfrm>
              <a:off x="2064" y="141"/>
              <a:ext cx="272" cy="31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kumimoji="1" lang="en-US" altLang="zh-CN" sz="20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7126" name="Rectangle 28"/>
            <p:cNvSpPr>
              <a:spLocks noChangeArrowheads="1"/>
            </p:cNvSpPr>
            <p:nvPr/>
          </p:nvSpPr>
          <p:spPr bwMode="auto">
            <a:xfrm>
              <a:off x="2063" y="141"/>
              <a:ext cx="27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4292" name="Group 4"/>
          <p:cNvGrpSpPr/>
          <p:nvPr/>
        </p:nvGrpSpPr>
        <p:grpSpPr bwMode="auto">
          <a:xfrm>
            <a:off x="2844800" y="5339715"/>
            <a:ext cx="431800" cy="792163"/>
            <a:chOff x="2064" y="210"/>
            <a:chExt cx="272" cy="499"/>
          </a:xfrm>
        </p:grpSpPr>
        <p:sp>
          <p:nvSpPr>
            <p:cNvPr id="47134" name="Rectangle 5"/>
            <p:cNvSpPr>
              <a:spLocks noChangeArrowheads="1"/>
            </p:cNvSpPr>
            <p:nvPr/>
          </p:nvSpPr>
          <p:spPr bwMode="auto">
            <a:xfrm>
              <a:off x="2064" y="210"/>
              <a:ext cx="27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5" name="Rectangle 6"/>
            <p:cNvSpPr>
              <a:spLocks noChangeArrowheads="1"/>
            </p:cNvSpPr>
            <p:nvPr/>
          </p:nvSpPr>
          <p:spPr bwMode="auto">
            <a:xfrm>
              <a:off x="2064" y="391"/>
              <a:ext cx="272" cy="318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000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000" b="1" baseline="-250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4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4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4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4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4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4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4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4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4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4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4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4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4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4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24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24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4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4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4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24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24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24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4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24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4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4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4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4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2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24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24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2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24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24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2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304" grpId="0" bldLvl="0" animBg="1"/>
      <p:bldP spid="524305" grpId="0" bldLvl="0" animBg="1"/>
      <p:bldP spid="524306" grpId="0" bldLvl="0" animBg="1"/>
      <p:bldP spid="524307" grpId="0" bldLvl="0" animBg="1"/>
      <p:bldP spid="524308" grpId="0" bldLvl="0" animBg="1"/>
      <p:bldP spid="524309" grpId="0" bldLvl="0" animBg="1"/>
      <p:bldP spid="524310" grpId="0" bldLvl="0" animBg="1"/>
      <p:bldP spid="524311" grpId="0" bldLvl="0" animBg="1"/>
      <p:bldP spid="524312" grpId="0" bldLvl="0" animBg="1"/>
      <p:bldP spid="524313" grpId="0" bldLvl="0" animBg="1"/>
      <p:bldP spid="52431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8CF5B99E-2220-4A3B-9936-5AB0D391FF9E}" type="datetime7">
              <a:rPr lang="zh-CN" altLang="en-US" smtClean="0"/>
            </a:fld>
            <a:endParaRPr lang="en-US" altLang="zh-CN"/>
          </a:p>
        </p:txBody>
      </p:sp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A19CF1F8-34FE-4249-BD58-8E6CC8942259}" type="slidenum">
              <a:rPr lang="zh-CN" altLang="en-US" smtClean="0"/>
            </a:fld>
            <a:endParaRPr lang="en-US" altLang="zh-CN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3.1	</a:t>
            </a:r>
            <a:r>
              <a:rPr lang="zh-CN" altLang="en-US">
                <a:ea typeface="宋体" pitchFamily="2" charset="-122"/>
              </a:rPr>
              <a:t>数</a:t>
            </a:r>
            <a:r>
              <a:rPr lang="en-US" altLang="zh-CN">
                <a:ea typeface="宋体" pitchFamily="2" charset="-122"/>
              </a:rPr>
              <a:t>据描述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656387" name="Rectangle 3"/>
          <p:cNvSpPr>
            <a:spLocks noGrp="1" noChangeArrowheads="1"/>
          </p:cNvSpPr>
          <p:nvPr>
            <p:ph idx="1"/>
          </p:nvPr>
        </p:nvSpPr>
        <p:spPr>
          <a:xfrm>
            <a:off x="467995" y="1340803"/>
            <a:ext cx="8229600" cy="52482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间接寻址方式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也可以描述存储在存储器的不同区域中的元素，保存一张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sym typeface="+mn-ea"/>
              </a:rPr>
              <a:t>存储元素地址的表，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该表的第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项指向元素表中的第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个元素。</a:t>
            </a:r>
            <a:endParaRPr lang="zh-CN" altLang="en-US" sz="28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09825" y="4076700"/>
            <a:ext cx="4251325" cy="2426335"/>
            <a:chOff x="7425" y="1240"/>
            <a:chExt cx="6695" cy="3821"/>
          </a:xfrm>
        </p:grpSpPr>
        <p:grpSp>
          <p:nvGrpSpPr>
            <p:cNvPr id="656390" name="Group 6"/>
            <p:cNvGrpSpPr/>
            <p:nvPr/>
          </p:nvGrpSpPr>
          <p:grpSpPr bwMode="auto">
            <a:xfrm>
              <a:off x="7425" y="2150"/>
              <a:ext cx="683" cy="905"/>
              <a:chOff x="657" y="845"/>
              <a:chExt cx="273" cy="362"/>
            </a:xfrm>
          </p:grpSpPr>
          <p:sp>
            <p:nvSpPr>
              <p:cNvPr id="7208" name="AutoShape 4"/>
              <p:cNvSpPr>
                <a:spLocks noChangeArrowheads="1"/>
              </p:cNvSpPr>
              <p:nvPr/>
            </p:nvSpPr>
            <p:spPr bwMode="auto">
              <a:xfrm>
                <a:off x="657" y="845"/>
                <a:ext cx="273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gradFill>
                    <a:gsLst>
                      <a:gs pos="0">
                        <a:srgbClr val="FBFB11"/>
                      </a:gs>
                      <a:gs pos="100000">
                        <a:srgbClr val="838309"/>
                      </a:gs>
                    </a:gsLst>
                    <a:lin scaled="0"/>
                  </a:gradFill>
                </a:endParaRPr>
              </a:p>
            </p:txBody>
          </p:sp>
          <p:sp>
            <p:nvSpPr>
              <p:cNvPr id="7209" name="Rectangle 5"/>
              <p:cNvSpPr>
                <a:spLocks noChangeArrowheads="1"/>
              </p:cNvSpPr>
              <p:nvPr/>
            </p:nvSpPr>
            <p:spPr bwMode="auto">
              <a:xfrm>
                <a:off x="657" y="981"/>
                <a:ext cx="273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scaled="0"/>
                    </a:gradFill>
                    <a:latin typeface="Times New Roman" panose="02020603050405020304" pitchFamily="18" charset="0"/>
                  </a:rPr>
                  <a:t>A</a:t>
                </a:r>
                <a:endParaRPr kumimoji="1" lang="en-US" altLang="zh-CN" sz="2400" b="1">
                  <a:gradFill>
                    <a:gsLst>
                      <a:gs pos="0">
                        <a:srgbClr val="FBFB11"/>
                      </a:gs>
                      <a:gs pos="100000">
                        <a:srgbClr val="838309"/>
                      </a:gs>
                    </a:gsLst>
                    <a:lin scaled="0"/>
                  </a:gra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56391" name="Group 7"/>
            <p:cNvGrpSpPr/>
            <p:nvPr/>
          </p:nvGrpSpPr>
          <p:grpSpPr bwMode="auto">
            <a:xfrm>
              <a:off x="9465" y="2150"/>
              <a:ext cx="683" cy="905"/>
              <a:chOff x="657" y="845"/>
              <a:chExt cx="273" cy="362"/>
            </a:xfrm>
          </p:grpSpPr>
          <p:sp>
            <p:nvSpPr>
              <p:cNvPr id="7206" name="AutoShape 8"/>
              <p:cNvSpPr>
                <a:spLocks noChangeArrowheads="1"/>
              </p:cNvSpPr>
              <p:nvPr/>
            </p:nvSpPr>
            <p:spPr bwMode="auto">
              <a:xfrm>
                <a:off x="657" y="845"/>
                <a:ext cx="273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gradFill>
                    <a:gsLst>
                      <a:gs pos="0">
                        <a:srgbClr val="FBFB11"/>
                      </a:gs>
                      <a:gs pos="100000">
                        <a:srgbClr val="838309"/>
                      </a:gs>
                    </a:gsLst>
                    <a:lin scaled="0"/>
                  </a:gradFill>
                </a:endParaRPr>
              </a:p>
            </p:txBody>
          </p:sp>
          <p:sp>
            <p:nvSpPr>
              <p:cNvPr id="7207" name="Rectangle 9"/>
              <p:cNvSpPr>
                <a:spLocks noChangeArrowheads="1"/>
              </p:cNvSpPr>
              <p:nvPr/>
            </p:nvSpPr>
            <p:spPr bwMode="auto">
              <a:xfrm>
                <a:off x="657" y="981"/>
                <a:ext cx="273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scaled="0"/>
                    </a:gradFill>
                    <a:latin typeface="Times New Roman" panose="02020603050405020304" pitchFamily="18" charset="0"/>
                  </a:rPr>
                  <a:t>B</a:t>
                </a:r>
                <a:endParaRPr kumimoji="1" lang="en-US" altLang="zh-CN" sz="2400" b="1">
                  <a:gradFill>
                    <a:gsLst>
                      <a:gs pos="0">
                        <a:srgbClr val="FBFB11"/>
                      </a:gs>
                      <a:gs pos="100000">
                        <a:srgbClr val="838309"/>
                      </a:gs>
                    </a:gsLst>
                    <a:lin scaled="0"/>
                  </a:gra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56394" name="Group 10"/>
            <p:cNvGrpSpPr/>
            <p:nvPr/>
          </p:nvGrpSpPr>
          <p:grpSpPr bwMode="auto">
            <a:xfrm>
              <a:off x="11620" y="1240"/>
              <a:ext cx="683" cy="905"/>
              <a:chOff x="657" y="845"/>
              <a:chExt cx="273" cy="362"/>
            </a:xfrm>
          </p:grpSpPr>
          <p:sp>
            <p:nvSpPr>
              <p:cNvPr id="7204" name="AutoShape 11"/>
              <p:cNvSpPr>
                <a:spLocks noChangeArrowheads="1"/>
              </p:cNvSpPr>
              <p:nvPr/>
            </p:nvSpPr>
            <p:spPr bwMode="auto">
              <a:xfrm>
                <a:off x="657" y="845"/>
                <a:ext cx="273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gradFill>
                    <a:gsLst>
                      <a:gs pos="0">
                        <a:srgbClr val="FBFB11"/>
                      </a:gs>
                      <a:gs pos="100000">
                        <a:srgbClr val="838309"/>
                      </a:gs>
                    </a:gsLst>
                    <a:lin scaled="0"/>
                  </a:gradFill>
                </a:endParaRPr>
              </a:p>
            </p:txBody>
          </p:sp>
          <p:sp>
            <p:nvSpPr>
              <p:cNvPr id="7205" name="Rectangle 12"/>
              <p:cNvSpPr>
                <a:spLocks noChangeArrowheads="1"/>
              </p:cNvSpPr>
              <p:nvPr/>
            </p:nvSpPr>
            <p:spPr bwMode="auto">
              <a:xfrm>
                <a:off x="657" y="981"/>
                <a:ext cx="273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scaled="0"/>
                    </a:gradFill>
                    <a:latin typeface="Times New Roman" panose="02020603050405020304" pitchFamily="18" charset="0"/>
                  </a:rPr>
                  <a:t>C</a:t>
                </a:r>
                <a:endParaRPr kumimoji="1" lang="en-US" altLang="zh-CN" sz="2400" b="1">
                  <a:gradFill>
                    <a:gsLst>
                      <a:gs pos="0">
                        <a:srgbClr val="FBFB11"/>
                      </a:gs>
                      <a:gs pos="100000">
                        <a:srgbClr val="838309"/>
                      </a:gs>
                    </a:gsLst>
                    <a:lin scaled="0"/>
                  </a:gra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56397" name="Group 13"/>
            <p:cNvGrpSpPr/>
            <p:nvPr/>
          </p:nvGrpSpPr>
          <p:grpSpPr bwMode="auto">
            <a:xfrm>
              <a:off x="13438" y="1240"/>
              <a:ext cx="682" cy="905"/>
              <a:chOff x="657" y="845"/>
              <a:chExt cx="273" cy="362"/>
            </a:xfrm>
          </p:grpSpPr>
          <p:sp>
            <p:nvSpPr>
              <p:cNvPr id="7202" name="AutoShape 14"/>
              <p:cNvSpPr>
                <a:spLocks noChangeArrowheads="1"/>
              </p:cNvSpPr>
              <p:nvPr/>
            </p:nvSpPr>
            <p:spPr bwMode="auto">
              <a:xfrm>
                <a:off x="657" y="845"/>
                <a:ext cx="273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gradFill>
                    <a:gsLst>
                      <a:gs pos="0">
                        <a:srgbClr val="FBFB11"/>
                      </a:gs>
                      <a:gs pos="100000">
                        <a:srgbClr val="838309"/>
                      </a:gs>
                    </a:gsLst>
                    <a:lin scaled="0"/>
                  </a:gradFill>
                </a:endParaRPr>
              </a:p>
            </p:txBody>
          </p:sp>
          <p:sp>
            <p:nvSpPr>
              <p:cNvPr id="7203" name="Rectangle 15"/>
              <p:cNvSpPr>
                <a:spLocks noChangeArrowheads="1"/>
              </p:cNvSpPr>
              <p:nvPr/>
            </p:nvSpPr>
            <p:spPr bwMode="auto">
              <a:xfrm>
                <a:off x="657" y="981"/>
                <a:ext cx="273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scaled="0"/>
                    </a:gradFill>
                    <a:latin typeface="Times New Roman" panose="02020603050405020304" pitchFamily="18" charset="0"/>
                  </a:rPr>
                  <a:t>D</a:t>
                </a:r>
                <a:endParaRPr kumimoji="1" lang="en-US" altLang="zh-CN" sz="2400" b="1">
                  <a:gradFill>
                    <a:gsLst>
                      <a:gs pos="0">
                        <a:srgbClr val="FBFB11"/>
                      </a:gs>
                      <a:gs pos="100000">
                        <a:srgbClr val="838309"/>
                      </a:gs>
                    </a:gsLst>
                    <a:lin scaled="0"/>
                  </a:gra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56400" name="Group 16"/>
            <p:cNvGrpSpPr/>
            <p:nvPr/>
          </p:nvGrpSpPr>
          <p:grpSpPr bwMode="auto">
            <a:xfrm>
              <a:off x="10713" y="1240"/>
              <a:ext cx="682" cy="905"/>
              <a:chOff x="657" y="845"/>
              <a:chExt cx="273" cy="362"/>
            </a:xfrm>
          </p:grpSpPr>
          <p:sp>
            <p:nvSpPr>
              <p:cNvPr id="7200" name="AutoShape 17"/>
              <p:cNvSpPr>
                <a:spLocks noChangeArrowheads="1"/>
              </p:cNvSpPr>
              <p:nvPr/>
            </p:nvSpPr>
            <p:spPr bwMode="auto">
              <a:xfrm>
                <a:off x="657" y="845"/>
                <a:ext cx="273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gradFill>
                    <a:gsLst>
                      <a:gs pos="0">
                        <a:srgbClr val="FBFB11"/>
                      </a:gs>
                      <a:gs pos="100000">
                        <a:srgbClr val="838309"/>
                      </a:gs>
                    </a:gsLst>
                    <a:lin scaled="0"/>
                  </a:gradFill>
                </a:endParaRPr>
              </a:p>
            </p:txBody>
          </p:sp>
          <p:sp>
            <p:nvSpPr>
              <p:cNvPr id="7201" name="Rectangle 18"/>
              <p:cNvSpPr>
                <a:spLocks noChangeArrowheads="1"/>
              </p:cNvSpPr>
              <p:nvPr/>
            </p:nvSpPr>
            <p:spPr bwMode="auto">
              <a:xfrm>
                <a:off x="657" y="981"/>
                <a:ext cx="273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scaled="0"/>
                    </a:gradFill>
                    <a:latin typeface="Times New Roman" panose="02020603050405020304" pitchFamily="18" charset="0"/>
                  </a:rPr>
                  <a:t>F</a:t>
                </a:r>
                <a:endParaRPr kumimoji="1" lang="en-US" altLang="zh-CN" sz="2400" b="1">
                  <a:gradFill>
                    <a:gsLst>
                      <a:gs pos="0">
                        <a:srgbClr val="FBFB11"/>
                      </a:gs>
                      <a:gs pos="100000">
                        <a:srgbClr val="838309"/>
                      </a:gs>
                    </a:gsLst>
                    <a:lin scaled="0"/>
                  </a:gra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56403" name="Group 19"/>
            <p:cNvGrpSpPr/>
            <p:nvPr/>
          </p:nvGrpSpPr>
          <p:grpSpPr bwMode="auto">
            <a:xfrm>
              <a:off x="8445" y="2150"/>
              <a:ext cx="683" cy="905"/>
              <a:chOff x="657" y="845"/>
              <a:chExt cx="273" cy="362"/>
            </a:xfrm>
          </p:grpSpPr>
          <p:sp>
            <p:nvSpPr>
              <p:cNvPr id="7198" name="AutoShape 20"/>
              <p:cNvSpPr>
                <a:spLocks noChangeArrowheads="1"/>
              </p:cNvSpPr>
              <p:nvPr/>
            </p:nvSpPr>
            <p:spPr bwMode="auto">
              <a:xfrm>
                <a:off x="657" y="845"/>
                <a:ext cx="273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gradFill>
                    <a:gsLst>
                      <a:gs pos="0">
                        <a:srgbClr val="FBFB11"/>
                      </a:gs>
                      <a:gs pos="100000">
                        <a:srgbClr val="838309"/>
                      </a:gs>
                    </a:gsLst>
                    <a:lin scaled="0"/>
                  </a:gradFill>
                </a:endParaRPr>
              </a:p>
            </p:txBody>
          </p:sp>
          <p:sp>
            <p:nvSpPr>
              <p:cNvPr id="7199" name="Rectangle 21"/>
              <p:cNvSpPr>
                <a:spLocks noChangeArrowheads="1"/>
              </p:cNvSpPr>
              <p:nvPr/>
            </p:nvSpPr>
            <p:spPr bwMode="auto">
              <a:xfrm>
                <a:off x="657" y="981"/>
                <a:ext cx="273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scaled="0"/>
                    </a:gradFill>
                    <a:latin typeface="Times New Roman" panose="02020603050405020304" pitchFamily="18" charset="0"/>
                  </a:rPr>
                  <a:t>E</a:t>
                </a:r>
                <a:endParaRPr kumimoji="1" lang="en-US" altLang="zh-CN" sz="2400" b="1">
                  <a:gradFill>
                    <a:gsLst>
                      <a:gs pos="0">
                        <a:srgbClr val="FBFB11"/>
                      </a:gs>
                      <a:gs pos="100000">
                        <a:srgbClr val="838309"/>
                      </a:gs>
                    </a:gsLst>
                    <a:lin scaled="0"/>
                  </a:gra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56406" name="Group 22"/>
            <p:cNvGrpSpPr/>
            <p:nvPr/>
          </p:nvGrpSpPr>
          <p:grpSpPr bwMode="auto">
            <a:xfrm>
              <a:off x="12530" y="1240"/>
              <a:ext cx="683" cy="905"/>
              <a:chOff x="657" y="845"/>
              <a:chExt cx="273" cy="362"/>
            </a:xfrm>
          </p:grpSpPr>
          <p:sp>
            <p:nvSpPr>
              <p:cNvPr id="7196" name="AutoShape 23"/>
              <p:cNvSpPr>
                <a:spLocks noChangeArrowheads="1"/>
              </p:cNvSpPr>
              <p:nvPr/>
            </p:nvSpPr>
            <p:spPr bwMode="auto">
              <a:xfrm>
                <a:off x="657" y="845"/>
                <a:ext cx="273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gradFill>
                    <a:gsLst>
                      <a:gs pos="0">
                        <a:srgbClr val="FBFB11"/>
                      </a:gs>
                      <a:gs pos="100000">
                        <a:srgbClr val="838309"/>
                      </a:gs>
                    </a:gsLst>
                    <a:lin scaled="0"/>
                  </a:gradFill>
                </a:endParaRPr>
              </a:p>
            </p:txBody>
          </p:sp>
          <p:sp>
            <p:nvSpPr>
              <p:cNvPr id="7197" name="Rectangle 24"/>
              <p:cNvSpPr>
                <a:spLocks noChangeArrowheads="1"/>
              </p:cNvSpPr>
              <p:nvPr/>
            </p:nvSpPr>
            <p:spPr bwMode="auto">
              <a:xfrm>
                <a:off x="657" y="981"/>
                <a:ext cx="273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scaled="0"/>
                    </a:gradFill>
                    <a:latin typeface="Times New Roman" panose="02020603050405020304" pitchFamily="18" charset="0"/>
                  </a:rPr>
                  <a:t>G</a:t>
                </a:r>
                <a:endParaRPr kumimoji="1" lang="en-US" altLang="zh-CN" sz="2400" b="1">
                  <a:gradFill>
                    <a:gsLst>
                      <a:gs pos="0">
                        <a:srgbClr val="FBFB11"/>
                      </a:gs>
                      <a:gs pos="100000">
                        <a:srgbClr val="838309"/>
                      </a:gs>
                    </a:gsLst>
                    <a:lin scaled="0"/>
                  </a:gra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56411" name="Rectangle 27"/>
            <p:cNvSpPr>
              <a:spLocks noChangeArrowheads="1"/>
            </p:cNvSpPr>
            <p:nvPr/>
          </p:nvSpPr>
          <p:spPr bwMode="auto">
            <a:xfrm>
              <a:off x="8675" y="3850"/>
              <a:ext cx="568" cy="67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kumimoji="1" lang="en-US" altLang="zh-CN" sz="2400" b="1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  <a:latin typeface="Times New Roman" panose="02020603050405020304" pitchFamily="18" charset="0"/>
              </a:endParaRPr>
            </a:p>
          </p:txBody>
        </p:sp>
        <p:sp>
          <p:nvSpPr>
            <p:cNvPr id="656412" name="Rectangle 28"/>
            <p:cNvSpPr>
              <a:spLocks noChangeArrowheads="1"/>
            </p:cNvSpPr>
            <p:nvPr/>
          </p:nvSpPr>
          <p:spPr bwMode="auto">
            <a:xfrm>
              <a:off x="9243" y="3850"/>
              <a:ext cx="567" cy="67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kumimoji="1" lang="en-US" altLang="zh-CN" sz="2400" b="1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  <a:latin typeface="Times New Roman" panose="02020603050405020304" pitchFamily="18" charset="0"/>
              </a:endParaRPr>
            </a:p>
          </p:txBody>
        </p:sp>
        <p:sp>
          <p:nvSpPr>
            <p:cNvPr id="656413" name="Rectangle 29"/>
            <p:cNvSpPr>
              <a:spLocks noChangeArrowheads="1"/>
            </p:cNvSpPr>
            <p:nvPr/>
          </p:nvSpPr>
          <p:spPr bwMode="auto">
            <a:xfrm>
              <a:off x="9810" y="3850"/>
              <a:ext cx="568" cy="67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kumimoji="1" lang="en-US" altLang="zh-CN" sz="2400" b="1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  <a:latin typeface="Times New Roman" panose="02020603050405020304" pitchFamily="18" charset="0"/>
              </a:endParaRPr>
            </a:p>
          </p:txBody>
        </p:sp>
        <p:sp>
          <p:nvSpPr>
            <p:cNvPr id="656414" name="Rectangle 30"/>
            <p:cNvSpPr>
              <a:spLocks noChangeArrowheads="1"/>
            </p:cNvSpPr>
            <p:nvPr/>
          </p:nvSpPr>
          <p:spPr bwMode="auto">
            <a:xfrm>
              <a:off x="10378" y="3850"/>
              <a:ext cx="567" cy="67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kumimoji="1" lang="en-US" altLang="zh-CN" sz="2400" b="1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  <a:latin typeface="Times New Roman" panose="02020603050405020304" pitchFamily="18" charset="0"/>
              </a:endParaRPr>
            </a:p>
          </p:txBody>
        </p:sp>
        <p:sp>
          <p:nvSpPr>
            <p:cNvPr id="656415" name="Rectangle 31"/>
            <p:cNvSpPr>
              <a:spLocks noChangeArrowheads="1"/>
            </p:cNvSpPr>
            <p:nvPr/>
          </p:nvSpPr>
          <p:spPr bwMode="auto">
            <a:xfrm>
              <a:off x="10943" y="3850"/>
              <a:ext cx="567" cy="67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kumimoji="1" lang="en-US" altLang="zh-CN" sz="2400" b="1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  <a:latin typeface="Times New Roman" panose="02020603050405020304" pitchFamily="18" charset="0"/>
              </a:endParaRPr>
            </a:p>
          </p:txBody>
        </p:sp>
        <p:sp>
          <p:nvSpPr>
            <p:cNvPr id="656416" name="Rectangle 32"/>
            <p:cNvSpPr>
              <a:spLocks noChangeArrowheads="1"/>
            </p:cNvSpPr>
            <p:nvPr/>
          </p:nvSpPr>
          <p:spPr bwMode="auto">
            <a:xfrm>
              <a:off x="11510" y="3852"/>
              <a:ext cx="568" cy="67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kumimoji="1" lang="en-US" altLang="zh-CN" sz="2400" b="1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  <a:latin typeface="Times New Roman" panose="02020603050405020304" pitchFamily="18" charset="0"/>
              </a:endParaRPr>
            </a:p>
          </p:txBody>
        </p:sp>
        <p:sp>
          <p:nvSpPr>
            <p:cNvPr id="656417" name="Rectangle 33"/>
            <p:cNvSpPr>
              <a:spLocks noChangeArrowheads="1"/>
            </p:cNvSpPr>
            <p:nvPr/>
          </p:nvSpPr>
          <p:spPr bwMode="auto">
            <a:xfrm>
              <a:off x="12078" y="3850"/>
              <a:ext cx="567" cy="67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kumimoji="1" lang="en-US" altLang="zh-CN" sz="2400" b="1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  <a:latin typeface="Times New Roman" panose="02020603050405020304" pitchFamily="18" charset="0"/>
              </a:endParaRPr>
            </a:p>
          </p:txBody>
        </p:sp>
        <p:sp>
          <p:nvSpPr>
            <p:cNvPr id="656418" name="Line 34"/>
            <p:cNvSpPr>
              <a:spLocks noChangeShapeType="1"/>
            </p:cNvSpPr>
            <p:nvPr/>
          </p:nvSpPr>
          <p:spPr bwMode="auto">
            <a:xfrm flipH="1" flipV="1">
              <a:off x="7768" y="3055"/>
              <a:ext cx="1132" cy="1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6419" name="Line 35"/>
            <p:cNvSpPr>
              <a:spLocks noChangeShapeType="1"/>
            </p:cNvSpPr>
            <p:nvPr/>
          </p:nvSpPr>
          <p:spPr bwMode="auto">
            <a:xfrm flipV="1">
              <a:off x="9468" y="3055"/>
              <a:ext cx="340" cy="1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6420" name="Line 36"/>
            <p:cNvSpPr>
              <a:spLocks noChangeShapeType="1"/>
            </p:cNvSpPr>
            <p:nvPr/>
          </p:nvSpPr>
          <p:spPr bwMode="auto">
            <a:xfrm flipV="1">
              <a:off x="10033" y="2148"/>
              <a:ext cx="1817" cy="20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6421" name="Line 37"/>
            <p:cNvSpPr>
              <a:spLocks noChangeShapeType="1"/>
            </p:cNvSpPr>
            <p:nvPr/>
          </p:nvSpPr>
          <p:spPr bwMode="auto">
            <a:xfrm flipV="1">
              <a:off x="12303" y="2148"/>
              <a:ext cx="567" cy="20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6422" name="Line 38"/>
            <p:cNvSpPr>
              <a:spLocks noChangeShapeType="1"/>
            </p:cNvSpPr>
            <p:nvPr/>
          </p:nvSpPr>
          <p:spPr bwMode="auto">
            <a:xfrm flipV="1">
              <a:off x="10600" y="2148"/>
              <a:ext cx="3178" cy="20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6423" name="Line 39"/>
            <p:cNvSpPr>
              <a:spLocks noChangeShapeType="1"/>
            </p:cNvSpPr>
            <p:nvPr/>
          </p:nvSpPr>
          <p:spPr bwMode="auto">
            <a:xfrm flipH="1" flipV="1">
              <a:off x="8675" y="3055"/>
              <a:ext cx="2495" cy="1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6424" name="Line 40"/>
            <p:cNvSpPr>
              <a:spLocks noChangeShapeType="1"/>
            </p:cNvSpPr>
            <p:nvPr/>
          </p:nvSpPr>
          <p:spPr bwMode="auto">
            <a:xfrm flipH="1" flipV="1">
              <a:off x="11055" y="2035"/>
              <a:ext cx="680" cy="21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6425" name="Text Box 41"/>
            <p:cNvSpPr txBox="1">
              <a:spLocks noChangeArrowheads="1"/>
            </p:cNvSpPr>
            <p:nvPr/>
          </p:nvSpPr>
          <p:spPr bwMode="auto">
            <a:xfrm>
              <a:off x="8675" y="4530"/>
              <a:ext cx="4195" cy="5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1     2     3     4     5     6     7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404E50EF-8D83-4245-B606-204B3706E0E8}" type="datetime7">
              <a:rPr lang="zh-CN" altLang="en-US" smtClean="0"/>
            </a:fld>
            <a:endParaRPr lang="en-US" altLang="zh-CN"/>
          </a:p>
        </p:txBody>
      </p:sp>
      <p:sp>
        <p:nvSpPr>
          <p:cNvPr id="4813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70CF5BBE-EF73-4681-AEA1-4628B0348054}" type="slidenum">
              <a:rPr lang="zh-CN" altLang="en-US" smtClean="0"/>
            </a:fld>
            <a:endParaRPr lang="en-US" altLang="zh-CN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  <a:sym typeface="Webdings" panose="05030102010509060703" pitchFamily="18" charset="2"/>
              </a:rPr>
              <a:t>循环链表 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  <a:sym typeface="Webdings" panose="05030102010509060703" pitchFamily="18" charset="2"/>
              </a:rPr>
              <a:t>Search</a:t>
            </a:r>
            <a:endParaRPr lang="en-US" altLang="zh-CN">
              <a:solidFill>
                <a:schemeClr val="hlink"/>
              </a:solidFill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template&lt;class T&gt;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int CircularList&lt;T&gt;::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Search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(const T&amp; x) const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{// 在</a:t>
            </a:r>
            <a:r>
              <a:rPr lang="zh-CN" altLang="en-US" sz="2400">
                <a:solidFill>
                  <a:srgbClr val="990033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带头节点的循环链表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中找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，比较运算明显减少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ChainNode&lt;T&gt; *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current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= first-&gt;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link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;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int index = 1; 		// index of current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first-&gt;data = x;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	// put x in head node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while (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current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-&gt;data != x) {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current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= current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-&gt;link);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index++;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}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return ((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current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== first) ? 0 : index); // 是表头?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}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//Program 3-20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5148263" y="1412875"/>
            <a:ext cx="3867150" cy="64135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sym typeface="Webdings" panose="05030102010509060703" pitchFamily="18" charset="2"/>
              </a:rPr>
              <a:t>前述函数：</a:t>
            </a:r>
            <a:endParaRPr lang="zh-CN" altLang="en-US">
              <a:solidFill>
                <a:schemeClr val="bg1"/>
              </a:solidFill>
              <a:sym typeface="Webdings" panose="05030102010509060703" pitchFamily="18" charset="2"/>
            </a:endParaRPr>
          </a:p>
          <a:p>
            <a:r>
              <a:rPr lang="en-US" altLang="zh-CN">
                <a:solidFill>
                  <a:schemeClr val="bg1"/>
                </a:solidFill>
                <a:sym typeface="Webdings" panose="05030102010509060703" pitchFamily="18" charset="2"/>
              </a:rPr>
              <a:t>while (current &amp;&amp; current-&gt;data != x)</a:t>
            </a:r>
            <a:endParaRPr lang="zh-CN" altLang="en-US">
              <a:solidFill>
                <a:schemeClr val="bg1"/>
              </a:solidFill>
              <a:sym typeface="Webdings" panose="05030102010509060703" pitchFamily="18" charset="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6DDBBA12-85DD-4FB1-8BE7-770C0144CB34}" type="datetime7">
              <a:rPr lang="zh-CN" altLang="en-US" smtClean="0"/>
            </a:fld>
            <a:endParaRPr lang="en-US" altLang="zh-CN"/>
          </a:p>
        </p:txBody>
      </p:sp>
      <p:sp>
        <p:nvSpPr>
          <p:cNvPr id="4915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0816C78D-FD5A-4FBB-86E6-5EC4C2408FFB}" type="slidenum">
              <a:rPr lang="zh-CN" altLang="en-US" smtClean="0"/>
            </a:fld>
            <a:endParaRPr lang="en-US" altLang="zh-CN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  <a:sym typeface="Webdings" panose="05030102010509060703" pitchFamily="18" charset="2"/>
              </a:rPr>
              <a:t>与公式化描述方法的比较</a:t>
            </a:r>
            <a:endParaRPr lang="en-US" altLang="zh-CN">
              <a:solidFill>
                <a:schemeClr val="hlink"/>
              </a:solidFill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1. 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空间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lvl="1" eaLnBrk="1" hangingPunct="1"/>
            <a:r>
              <a:rPr lang="zh-CN" altLang="en-US" sz="23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公式化描述：元素的空间及保存表长的空间。</a:t>
            </a:r>
            <a:endParaRPr lang="zh-CN" altLang="en-US" sz="23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lvl="1" eaLnBrk="1" hangingPunct="1"/>
            <a:r>
              <a:rPr lang="zh-CN" altLang="en-US" sz="23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链表：额外空间保存链接指针。</a:t>
            </a:r>
            <a:endParaRPr lang="zh-CN" altLang="en-US" sz="23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/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2. 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插入和删除操作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lvl="1" eaLnBrk="1" hangingPunct="1"/>
            <a:r>
              <a:rPr lang="zh-CN" altLang="en-US" sz="23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链表比公式化描述方法快很多，当每个元素比较大时，更为明显。</a:t>
            </a:r>
            <a:endParaRPr lang="zh-CN" altLang="en-US" sz="23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/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3. 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访问第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k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个元素的时间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lvl="1" eaLnBrk="1" hangingPunct="1"/>
            <a:r>
              <a:rPr lang="zh-CN" altLang="en-US" sz="23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公式化描述为</a:t>
            </a:r>
            <a:r>
              <a:rPr lang="el-GR" altLang="zh-CN" sz="2300">
                <a:latin typeface="Times New Roman" panose="02020603050405020304" pitchFamily="18" charset="0"/>
              </a:rPr>
              <a:t>Θ</a:t>
            </a:r>
            <a:r>
              <a:rPr lang="en-US" altLang="zh-CN" sz="2300">
                <a:latin typeface="Times New Roman" panose="02020603050405020304" pitchFamily="18" charset="0"/>
                <a:ea typeface="宋体" pitchFamily="2" charset="-122"/>
              </a:rPr>
              <a:t>(1)</a:t>
            </a:r>
            <a:r>
              <a:rPr lang="zh-CN" altLang="en-US" sz="2300">
                <a:latin typeface="Times New Roman" panose="02020603050405020304" pitchFamily="18" charset="0"/>
                <a:ea typeface="宋体" pitchFamily="2" charset="-122"/>
              </a:rPr>
              <a:t>，链表为</a:t>
            </a:r>
            <a:r>
              <a:rPr lang="el-GR" altLang="zh-CN" sz="2300">
                <a:latin typeface="Times New Roman" panose="02020603050405020304" pitchFamily="18" charset="0"/>
              </a:rPr>
              <a:t>Θ</a:t>
            </a:r>
            <a:r>
              <a:rPr lang="en-US" altLang="zh-CN" sz="2300">
                <a:latin typeface="Times New Roman" panose="02020603050405020304" pitchFamily="18" charset="0"/>
                <a:ea typeface="宋体" pitchFamily="2" charset="-122"/>
              </a:rPr>
              <a:t>(k)</a:t>
            </a:r>
            <a:endParaRPr lang="en-US" altLang="zh-CN" sz="23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4. 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使用链表可以描述多个表，并且不会降低空间利用率。公式化描述较为复杂。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BA2098D1-695D-48AF-BD74-332708C08E84}" type="datetime7">
              <a:rPr lang="zh-CN" altLang="en-US" smtClean="0"/>
            </a:fld>
            <a:endParaRPr lang="en-US" altLang="zh-CN"/>
          </a:p>
        </p:txBody>
      </p:sp>
      <p:sp>
        <p:nvSpPr>
          <p:cNvPr id="5017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E1977088-FFFC-46F4-9D69-FC9BCC9F5A21}" type="slidenum">
              <a:rPr lang="zh-CN" altLang="en-US" smtClean="0"/>
            </a:fld>
            <a:endParaRPr lang="en-US" altLang="zh-CN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  <a:sym typeface="Webdings" panose="05030102010509060703" pitchFamily="18" charset="2"/>
              </a:rPr>
              <a:t>7. </a:t>
            </a:r>
            <a:r>
              <a:rPr lang="zh-CN" altLang="en-US">
                <a:ea typeface="宋体" pitchFamily="2" charset="-122"/>
                <a:sym typeface="Webdings" panose="05030102010509060703" pitchFamily="18" charset="2"/>
              </a:rPr>
              <a:t>双向链表</a:t>
            </a:r>
            <a:endParaRPr lang="en-US" altLang="zh-CN">
              <a:solidFill>
                <a:schemeClr val="hlink"/>
              </a:solidFill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30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51268"/>
            <a:ext cx="8229600" cy="5248275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每个节点有两个指针： 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Left (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prior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指向左边的节点，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right (next) 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指向右边的节点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/>
            <a:endParaRPr lang="zh-CN" altLang="en-US" sz="28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也可以添加头节点及变成循环链表，来提高其性能。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</p:txBody>
      </p:sp>
      <p:grpSp>
        <p:nvGrpSpPr>
          <p:cNvPr id="530436" name="Group 4"/>
          <p:cNvGrpSpPr/>
          <p:nvPr/>
        </p:nvGrpSpPr>
        <p:grpSpPr bwMode="auto">
          <a:xfrm>
            <a:off x="3068003" y="3858895"/>
            <a:ext cx="431800" cy="1081088"/>
            <a:chOff x="2109" y="3475"/>
            <a:chExt cx="272" cy="681"/>
          </a:xfrm>
        </p:grpSpPr>
        <p:sp>
          <p:nvSpPr>
            <p:cNvPr id="50202" name="Rectangle 5"/>
            <p:cNvSpPr>
              <a:spLocks noChangeArrowheads="1"/>
            </p:cNvSpPr>
            <p:nvPr/>
          </p:nvSpPr>
          <p:spPr bwMode="auto">
            <a:xfrm>
              <a:off x="2109" y="3929"/>
              <a:ext cx="272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ahoma" panose="020B0604030504040204" pitchFamily="34" charset="0"/>
                </a:rPr>
                <a:t>0</a:t>
              </a:r>
              <a:endParaRPr kumimoji="1" lang="en-US" altLang="zh-CN" sz="2400" b="1">
                <a:latin typeface="Tahoma" panose="020B0604030504040204" pitchFamily="34" charset="0"/>
              </a:endParaRPr>
            </a:p>
          </p:txBody>
        </p:sp>
        <p:sp>
          <p:nvSpPr>
            <p:cNvPr id="50203" name="Rectangle 6"/>
            <p:cNvSpPr>
              <a:spLocks noChangeArrowheads="1"/>
            </p:cNvSpPr>
            <p:nvPr/>
          </p:nvSpPr>
          <p:spPr bwMode="auto">
            <a:xfrm>
              <a:off x="2109" y="3702"/>
              <a:ext cx="272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Tahoma" panose="020B0604030504040204" pitchFamily="34" charset="0"/>
                </a:rPr>
                <a:t>a</a:t>
              </a:r>
              <a:endParaRPr kumimoji="1" lang="en-US" altLang="zh-CN" sz="2000" b="1">
                <a:latin typeface="Tahoma" panose="020B0604030504040204" pitchFamily="34" charset="0"/>
              </a:endParaRPr>
            </a:p>
          </p:txBody>
        </p:sp>
        <p:sp>
          <p:nvSpPr>
            <p:cNvPr id="50204" name="Rectangle 7"/>
            <p:cNvSpPr>
              <a:spLocks noChangeArrowheads="1"/>
            </p:cNvSpPr>
            <p:nvPr/>
          </p:nvSpPr>
          <p:spPr bwMode="auto">
            <a:xfrm>
              <a:off x="2109" y="3475"/>
              <a:ext cx="272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0440" name="Group 8"/>
          <p:cNvGrpSpPr/>
          <p:nvPr/>
        </p:nvGrpSpPr>
        <p:grpSpPr bwMode="auto">
          <a:xfrm>
            <a:off x="4004628" y="3858895"/>
            <a:ext cx="431800" cy="1081088"/>
            <a:chOff x="2109" y="3475"/>
            <a:chExt cx="272" cy="681"/>
          </a:xfrm>
        </p:grpSpPr>
        <p:sp>
          <p:nvSpPr>
            <p:cNvPr id="50199" name="Rectangle 9"/>
            <p:cNvSpPr>
              <a:spLocks noChangeArrowheads="1"/>
            </p:cNvSpPr>
            <p:nvPr/>
          </p:nvSpPr>
          <p:spPr bwMode="auto">
            <a:xfrm>
              <a:off x="2109" y="3929"/>
              <a:ext cx="272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0" name="Rectangle 10"/>
            <p:cNvSpPr>
              <a:spLocks noChangeArrowheads="1"/>
            </p:cNvSpPr>
            <p:nvPr/>
          </p:nvSpPr>
          <p:spPr bwMode="auto">
            <a:xfrm>
              <a:off x="2109" y="3702"/>
              <a:ext cx="272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Tahoma" panose="020B0604030504040204" pitchFamily="34" charset="0"/>
                </a:rPr>
                <a:t>b</a:t>
              </a:r>
              <a:endParaRPr kumimoji="1" lang="en-US" altLang="zh-CN" sz="2000" b="1">
                <a:latin typeface="Tahoma" panose="020B0604030504040204" pitchFamily="34" charset="0"/>
              </a:endParaRPr>
            </a:p>
          </p:txBody>
        </p:sp>
        <p:sp>
          <p:nvSpPr>
            <p:cNvPr id="50201" name="Rectangle 11"/>
            <p:cNvSpPr>
              <a:spLocks noChangeArrowheads="1"/>
            </p:cNvSpPr>
            <p:nvPr/>
          </p:nvSpPr>
          <p:spPr bwMode="auto">
            <a:xfrm>
              <a:off x="2109" y="3475"/>
              <a:ext cx="272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0444" name="Group 12"/>
          <p:cNvGrpSpPr/>
          <p:nvPr/>
        </p:nvGrpSpPr>
        <p:grpSpPr bwMode="auto">
          <a:xfrm>
            <a:off x="4941253" y="3858895"/>
            <a:ext cx="431800" cy="1081088"/>
            <a:chOff x="2109" y="3475"/>
            <a:chExt cx="272" cy="681"/>
          </a:xfrm>
        </p:grpSpPr>
        <p:sp>
          <p:nvSpPr>
            <p:cNvPr id="50196" name="Rectangle 13"/>
            <p:cNvSpPr>
              <a:spLocks noChangeArrowheads="1"/>
            </p:cNvSpPr>
            <p:nvPr/>
          </p:nvSpPr>
          <p:spPr bwMode="auto">
            <a:xfrm>
              <a:off x="2109" y="3929"/>
              <a:ext cx="272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7" name="Rectangle 14"/>
            <p:cNvSpPr>
              <a:spLocks noChangeArrowheads="1"/>
            </p:cNvSpPr>
            <p:nvPr/>
          </p:nvSpPr>
          <p:spPr bwMode="auto">
            <a:xfrm>
              <a:off x="2109" y="3702"/>
              <a:ext cx="272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Tahoma" panose="020B0604030504040204" pitchFamily="34" charset="0"/>
                </a:rPr>
                <a:t>c</a:t>
              </a:r>
              <a:endParaRPr kumimoji="1" lang="en-US" altLang="zh-CN" sz="2000" b="1">
                <a:latin typeface="Tahoma" panose="020B0604030504040204" pitchFamily="34" charset="0"/>
              </a:endParaRPr>
            </a:p>
          </p:txBody>
        </p:sp>
        <p:sp>
          <p:nvSpPr>
            <p:cNvPr id="50198" name="Rectangle 15"/>
            <p:cNvSpPr>
              <a:spLocks noChangeArrowheads="1"/>
            </p:cNvSpPr>
            <p:nvPr/>
          </p:nvSpPr>
          <p:spPr bwMode="auto">
            <a:xfrm>
              <a:off x="2109" y="3475"/>
              <a:ext cx="272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0448" name="Group 16"/>
          <p:cNvGrpSpPr/>
          <p:nvPr/>
        </p:nvGrpSpPr>
        <p:grpSpPr bwMode="auto">
          <a:xfrm>
            <a:off x="5876290" y="3858895"/>
            <a:ext cx="431800" cy="1081088"/>
            <a:chOff x="2109" y="3475"/>
            <a:chExt cx="272" cy="681"/>
          </a:xfrm>
        </p:grpSpPr>
        <p:sp>
          <p:nvSpPr>
            <p:cNvPr id="50193" name="Rectangle 17"/>
            <p:cNvSpPr>
              <a:spLocks noChangeArrowheads="1"/>
            </p:cNvSpPr>
            <p:nvPr/>
          </p:nvSpPr>
          <p:spPr bwMode="auto">
            <a:xfrm>
              <a:off x="2109" y="3929"/>
              <a:ext cx="272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4" name="Rectangle 18"/>
            <p:cNvSpPr>
              <a:spLocks noChangeArrowheads="1"/>
            </p:cNvSpPr>
            <p:nvPr/>
          </p:nvSpPr>
          <p:spPr bwMode="auto">
            <a:xfrm>
              <a:off x="2109" y="3702"/>
              <a:ext cx="272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Tahoma" panose="020B0604030504040204" pitchFamily="34" charset="0"/>
                </a:rPr>
                <a:t>d</a:t>
              </a:r>
              <a:endParaRPr kumimoji="1" lang="en-US" altLang="zh-CN" sz="2000" b="1">
                <a:latin typeface="Tahoma" panose="020B0604030504040204" pitchFamily="34" charset="0"/>
              </a:endParaRPr>
            </a:p>
          </p:txBody>
        </p:sp>
        <p:sp>
          <p:nvSpPr>
            <p:cNvPr id="50195" name="Rectangle 19"/>
            <p:cNvSpPr>
              <a:spLocks noChangeArrowheads="1"/>
            </p:cNvSpPr>
            <p:nvPr/>
          </p:nvSpPr>
          <p:spPr bwMode="auto">
            <a:xfrm>
              <a:off x="2109" y="3475"/>
              <a:ext cx="272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ahoma" panose="020B0604030504040204" pitchFamily="34" charset="0"/>
                </a:rPr>
                <a:t>0</a:t>
              </a:r>
              <a:endParaRPr kumimoji="1" lang="en-US" altLang="zh-CN" sz="2400" b="1">
                <a:latin typeface="Tahoma" panose="020B0604030504040204" pitchFamily="34" charset="0"/>
              </a:endParaRPr>
            </a:p>
          </p:txBody>
        </p:sp>
      </p:grpSp>
      <p:sp>
        <p:nvSpPr>
          <p:cNvPr id="530452" name="Line 20"/>
          <p:cNvSpPr>
            <a:spLocks noChangeShapeType="1"/>
          </p:cNvSpPr>
          <p:nvPr/>
        </p:nvSpPr>
        <p:spPr bwMode="auto">
          <a:xfrm>
            <a:off x="3283903" y="4076383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0453" name="Line 21"/>
          <p:cNvSpPr>
            <a:spLocks noChangeShapeType="1"/>
          </p:cNvSpPr>
          <p:nvPr/>
        </p:nvSpPr>
        <p:spPr bwMode="auto">
          <a:xfrm>
            <a:off x="4220528" y="4076383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0454" name="Line 22"/>
          <p:cNvSpPr>
            <a:spLocks noChangeShapeType="1"/>
          </p:cNvSpPr>
          <p:nvPr/>
        </p:nvSpPr>
        <p:spPr bwMode="auto">
          <a:xfrm>
            <a:off x="5157153" y="4076383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0455" name="Line 23"/>
          <p:cNvSpPr>
            <a:spLocks noChangeShapeType="1"/>
          </p:cNvSpPr>
          <p:nvPr/>
        </p:nvSpPr>
        <p:spPr bwMode="auto">
          <a:xfrm flipH="1">
            <a:off x="5373053" y="4724083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0456" name="Line 24"/>
          <p:cNvSpPr>
            <a:spLocks noChangeShapeType="1"/>
          </p:cNvSpPr>
          <p:nvPr/>
        </p:nvSpPr>
        <p:spPr bwMode="auto">
          <a:xfrm flipH="1">
            <a:off x="4436428" y="4724083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0457" name="Line 25"/>
          <p:cNvSpPr>
            <a:spLocks noChangeShapeType="1"/>
          </p:cNvSpPr>
          <p:nvPr/>
        </p:nvSpPr>
        <p:spPr bwMode="auto">
          <a:xfrm flipH="1">
            <a:off x="3499803" y="4724083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0458" name="Rectangle 26"/>
          <p:cNvSpPr>
            <a:spLocks noChangeArrowheads="1"/>
          </p:cNvSpPr>
          <p:nvPr/>
        </p:nvSpPr>
        <p:spPr bwMode="auto">
          <a:xfrm>
            <a:off x="682943" y="5877560"/>
            <a:ext cx="712787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p-&gt;left-&gt;right=p;  p-&gt;right-&gt;left=p;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0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0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0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0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0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0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0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0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0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0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0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0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0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0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0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0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 build="p"/>
      <p:bldP spid="530452" grpId="0" bldLvl="0" animBg="1"/>
      <p:bldP spid="530453" grpId="0" bldLvl="0" animBg="1"/>
      <p:bldP spid="530454" grpId="0" bldLvl="0" animBg="1"/>
      <p:bldP spid="530455" grpId="0" bldLvl="0" animBg="1"/>
      <p:bldP spid="530456" grpId="0" bldLvl="0" animBg="1"/>
      <p:bldP spid="530457" grpId="0" bldLvl="0" animBg="1"/>
      <p:bldP spid="530458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5E857F3D-B01D-4A62-9A50-28A2739A89D3}" type="datetime7">
              <a:rPr lang="zh-CN" altLang="en-US" smtClean="0"/>
            </a:fld>
            <a:endParaRPr lang="en-US" altLang="zh-CN"/>
          </a:p>
        </p:txBody>
      </p:sp>
      <p:sp>
        <p:nvSpPr>
          <p:cNvPr id="5120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9C78688E-C53B-46BC-860A-47A823B8DAF6}" type="slidenum">
              <a:rPr lang="zh-CN" altLang="en-US" smtClean="0"/>
            </a:fld>
            <a:endParaRPr lang="en-US" altLang="zh-CN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  <a:sym typeface="Webdings" panose="05030102010509060703" pitchFamily="18" charset="2"/>
              </a:rPr>
              <a:t>7. </a:t>
            </a:r>
            <a:r>
              <a:rPr lang="zh-CN" altLang="en-US">
                <a:ea typeface="宋体" pitchFamily="2" charset="-122"/>
                <a:sym typeface="Webdings" panose="05030102010509060703" pitchFamily="18" charset="2"/>
              </a:rPr>
              <a:t>双向链表</a:t>
            </a:r>
            <a:endParaRPr lang="en-US" altLang="zh-CN">
              <a:solidFill>
                <a:schemeClr val="hlink"/>
              </a:solidFill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116840"/>
            <a:ext cx="9036050" cy="6332220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sym typeface="Webdings" panose="05030102010509060703" pitchFamily="18" charset="2"/>
              </a:rPr>
              <a:t>template &lt;class T&gt;</a:t>
            </a:r>
            <a:endParaRPr lang="en-US" altLang="en-US" sz="200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sym typeface="Webdings" panose="05030102010509060703" pitchFamily="18" charset="2"/>
              </a:rPr>
              <a:t>class DoubleNode {</a:t>
            </a:r>
            <a:endParaRPr lang="en-US" altLang="en-US" sz="200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sym typeface="Webdings" panose="05030102010509060703" pitchFamily="18" charset="2"/>
              </a:rPr>
              <a:t>   friend Double&lt;T&gt;;</a:t>
            </a:r>
            <a:endParaRPr lang="en-US" altLang="en-US" sz="200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sym typeface="Webdings" panose="05030102010509060703" pitchFamily="18" charset="2"/>
              </a:rPr>
              <a:t>   private:</a:t>
            </a:r>
            <a:endParaRPr lang="en-US" altLang="en-US" sz="200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sym typeface="Webdings" panose="05030102010509060703" pitchFamily="18" charset="2"/>
              </a:rPr>
              <a:t>      T data;   DoubleNode&lt;T&gt; </a:t>
            </a:r>
            <a:r>
              <a:rPr lang="en-US" altLang="en-US" sz="2000">
                <a:solidFill>
                  <a:schemeClr val="fol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*left, *right</a:t>
            </a:r>
            <a:r>
              <a:rPr lang="en-US" altLang="en-US" sz="2000">
                <a:latin typeface="Times New Roman" panose="02020603050405020304" pitchFamily="18" charset="0"/>
                <a:sym typeface="Webdings" panose="05030102010509060703" pitchFamily="18" charset="2"/>
              </a:rPr>
              <a:t>;</a:t>
            </a:r>
            <a:endParaRPr lang="en-US" altLang="en-US" sz="200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sym typeface="Webdings" panose="05030102010509060703" pitchFamily="18" charset="2"/>
              </a:rPr>
              <a:t>};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template&lt;class T&gt;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class Double {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public: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Double() {LeftEnd = RightEnd = 0;}; 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~Double(); 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int Length() const; 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bool Find(int k, T&amp; x) const; 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int Search(const T&amp; x) const; 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Double&lt;T&gt;&amp; Delete(int k, T&amp; x); 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Double&lt;T&gt;&amp; Insert(int k, const T&amp; x); 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void Output(ostream&amp; out) const;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private: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      DoubleNode&lt;T&gt;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*LeftEnd, *RightEnd;</a:t>
            </a:r>
            <a:endParaRPr lang="en-US" altLang="zh-CN" sz="2000">
              <a:solidFill>
                <a:schemeClr val="folHlink"/>
              </a:solidFill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};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654340" name="AutoShape 4"/>
          <p:cNvSpPr>
            <a:spLocks noChangeArrowheads="1"/>
          </p:cNvSpPr>
          <p:nvPr/>
        </p:nvSpPr>
        <p:spPr bwMode="auto">
          <a:xfrm>
            <a:off x="6156325" y="3213100"/>
            <a:ext cx="1871980" cy="868045"/>
          </a:xfrm>
          <a:prstGeom prst="wedgeRoundRectCallout">
            <a:avLst>
              <a:gd name="adj1" fmla="val -136259"/>
              <a:gd name="adj2" fmla="val 28898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kumimoji="1" lang="zh-CN" altLang="en-US" sz="2000" b="1">
                <a:latin typeface="Tahoma" panose="020B0604030504040204" pitchFamily="34" charset="0"/>
              </a:rPr>
              <a:t>函数是基于链表的左边</a:t>
            </a:r>
            <a:endParaRPr kumimoji="1" lang="zh-CN" altLang="en-US" sz="2000" b="1">
              <a:latin typeface="Tahoma" panose="020B0604030504040204" pitchFamily="34" charset="0"/>
            </a:endParaRPr>
          </a:p>
        </p:txBody>
      </p:sp>
      <p:sp>
        <p:nvSpPr>
          <p:cNvPr id="654341" name="Rectangle 5"/>
          <p:cNvSpPr>
            <a:spLocks noChangeArrowheads="1"/>
          </p:cNvSpPr>
          <p:nvPr/>
        </p:nvSpPr>
        <p:spPr bwMode="auto">
          <a:xfrm>
            <a:off x="6084888" y="1196975"/>
            <a:ext cx="3059112" cy="187166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kumimoji="1" lang="zh-CN" altLang="en-US" sz="2000" b="1">
                <a:latin typeface="Times New Roman" panose="02020603050405020304" pitchFamily="18" charset="0"/>
                <a:sym typeface="Webdings" panose="05030102010509060703" pitchFamily="18" charset="2"/>
              </a:rPr>
              <a:t>假设插入为前插（</a:t>
            </a:r>
            <a:r>
              <a:rPr kumimoji="1" lang="en-US" altLang="zh-CN" sz="2000" b="1">
                <a:latin typeface="Times New Roman" panose="02020603050405020304" pitchFamily="18" charset="0"/>
                <a:sym typeface="Webdings" panose="05030102010509060703" pitchFamily="18" charset="2"/>
              </a:rPr>
              <a:t>P</a:t>
            </a:r>
            <a:r>
              <a:rPr kumimoji="1" lang="zh-CN" altLang="en-US" sz="2000" b="1">
                <a:latin typeface="Times New Roman" panose="02020603050405020304" pitchFamily="18" charset="0"/>
                <a:sym typeface="Webdings" panose="05030102010509060703" pitchFamily="18" charset="2"/>
              </a:rPr>
              <a:t>）</a:t>
            </a:r>
            <a:endParaRPr kumimoji="1" lang="zh-CN" altLang="en-US" sz="2000" b="1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r>
              <a:rPr kumimoji="1" lang="en-US" altLang="zh-CN" sz="2000" b="1">
                <a:latin typeface="Times New Roman" panose="02020603050405020304" pitchFamily="18" charset="0"/>
                <a:sym typeface="Webdings" panose="05030102010509060703" pitchFamily="18" charset="2"/>
              </a:rPr>
              <a:t>s-&gt; </a:t>
            </a:r>
            <a:r>
              <a:rPr kumimoji="1"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left</a:t>
            </a:r>
            <a:r>
              <a:rPr kumimoji="1" lang="en-US" altLang="zh-CN" sz="2000" b="1">
                <a:latin typeface="Times New Roman" panose="02020603050405020304" pitchFamily="18" charset="0"/>
                <a:sym typeface="Webdings" panose="05030102010509060703" pitchFamily="18" charset="2"/>
              </a:rPr>
              <a:t> = p-&gt; </a:t>
            </a:r>
            <a:r>
              <a:rPr kumimoji="1"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left</a:t>
            </a:r>
            <a:r>
              <a:rPr kumimoji="1" lang="en-US" altLang="zh-CN" sz="2000" b="1">
                <a:latin typeface="Times New Roman" panose="02020603050405020304" pitchFamily="18" charset="0"/>
                <a:sym typeface="Webdings" panose="05030102010509060703" pitchFamily="18" charset="2"/>
              </a:rPr>
              <a:t>; </a:t>
            </a:r>
            <a:endParaRPr kumimoji="1" lang="en-US" altLang="zh-CN" sz="2000" b="1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r>
              <a:rPr kumimoji="1" lang="en-US" altLang="zh-CN" sz="2000" b="1">
                <a:latin typeface="Times New Roman" panose="02020603050405020304" pitchFamily="18" charset="0"/>
                <a:sym typeface="Webdings" panose="05030102010509060703" pitchFamily="18" charset="2"/>
              </a:rPr>
              <a:t>s-&gt; </a:t>
            </a:r>
            <a:r>
              <a:rPr kumimoji="1"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right</a:t>
            </a:r>
            <a:r>
              <a:rPr kumimoji="1" lang="en-US" altLang="zh-CN" sz="2000" b="1">
                <a:latin typeface="Times New Roman" panose="02020603050405020304" pitchFamily="18" charset="0"/>
                <a:sym typeface="Webdings" panose="05030102010509060703" pitchFamily="18" charset="2"/>
              </a:rPr>
              <a:t> = p;</a:t>
            </a:r>
            <a:endParaRPr kumimoji="1" lang="en-US" altLang="zh-CN" sz="2000" b="1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r>
              <a:rPr kumimoji="1" lang="en-US" altLang="zh-CN" sz="2000" b="1">
                <a:latin typeface="Times New Roman" panose="02020603050405020304" pitchFamily="18" charset="0"/>
                <a:sym typeface="Webdings" panose="05030102010509060703" pitchFamily="18" charset="2"/>
              </a:rPr>
              <a:t>p-&gt; </a:t>
            </a:r>
            <a:r>
              <a:rPr kumimoji="1"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left</a:t>
            </a:r>
            <a:r>
              <a:rPr kumimoji="1" lang="en-US" altLang="zh-CN" sz="2000" b="1">
                <a:latin typeface="Times New Roman" panose="02020603050405020304" pitchFamily="18" charset="0"/>
                <a:sym typeface="Webdings" panose="05030102010509060703" pitchFamily="18" charset="2"/>
              </a:rPr>
              <a:t> -&gt; </a:t>
            </a:r>
            <a:r>
              <a:rPr kumimoji="1"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right</a:t>
            </a:r>
            <a:r>
              <a:rPr kumimoji="1" lang="en-US" altLang="zh-CN" sz="2000" b="1">
                <a:latin typeface="Times New Roman" panose="02020603050405020304" pitchFamily="18" charset="0"/>
                <a:sym typeface="Webdings" panose="05030102010509060703" pitchFamily="18" charset="2"/>
              </a:rPr>
              <a:t> = s; </a:t>
            </a:r>
            <a:endParaRPr kumimoji="1" lang="en-US" altLang="zh-CN" sz="2000" b="1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r>
              <a:rPr kumimoji="1" lang="en-US" altLang="zh-CN" sz="2000" b="1">
                <a:latin typeface="Times New Roman" panose="02020603050405020304" pitchFamily="18" charset="0"/>
                <a:sym typeface="Webdings" panose="05030102010509060703" pitchFamily="18" charset="2"/>
              </a:rPr>
              <a:t>p-&gt; </a:t>
            </a:r>
            <a:r>
              <a:rPr kumimoji="1"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left</a:t>
            </a:r>
            <a:r>
              <a:rPr kumimoji="1" lang="en-US" altLang="zh-CN" sz="2000" b="1">
                <a:latin typeface="Times New Roman" panose="02020603050405020304" pitchFamily="18" charset="0"/>
                <a:sym typeface="Webdings" panose="05030102010509060703" pitchFamily="18" charset="2"/>
              </a:rPr>
              <a:t> = s; </a:t>
            </a:r>
            <a:endParaRPr kumimoji="1" lang="en-US" altLang="zh-CN" sz="2000" b="1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grpSp>
        <p:nvGrpSpPr>
          <p:cNvPr id="654342" name="Group 6"/>
          <p:cNvGrpSpPr/>
          <p:nvPr/>
        </p:nvGrpSpPr>
        <p:grpSpPr bwMode="auto">
          <a:xfrm>
            <a:off x="5435600" y="331788"/>
            <a:ext cx="792163" cy="360362"/>
            <a:chOff x="1066" y="3249"/>
            <a:chExt cx="499" cy="227"/>
          </a:xfrm>
        </p:grpSpPr>
        <p:sp>
          <p:nvSpPr>
            <p:cNvPr id="51231" name="Rectangle 7"/>
            <p:cNvSpPr>
              <a:spLocks noChangeArrowheads="1"/>
            </p:cNvSpPr>
            <p:nvPr/>
          </p:nvSpPr>
          <p:spPr bwMode="auto">
            <a:xfrm>
              <a:off x="1452" y="3249"/>
              <a:ext cx="113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2" name="Rectangle 8"/>
            <p:cNvSpPr>
              <a:spLocks noChangeArrowheads="1"/>
            </p:cNvSpPr>
            <p:nvPr/>
          </p:nvSpPr>
          <p:spPr bwMode="auto">
            <a:xfrm>
              <a:off x="1180" y="3249"/>
              <a:ext cx="272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Tahoma" panose="020B0604030504040204" pitchFamily="34" charset="0"/>
                </a:rPr>
                <a:t>pp</a:t>
              </a:r>
              <a:endParaRPr kumimoji="1" lang="en-US" altLang="zh-CN" sz="2000" b="1">
                <a:latin typeface="Tahoma" panose="020B0604030504040204" pitchFamily="34" charset="0"/>
              </a:endParaRPr>
            </a:p>
          </p:txBody>
        </p:sp>
        <p:sp>
          <p:nvSpPr>
            <p:cNvPr id="51233" name="Rectangle 9"/>
            <p:cNvSpPr>
              <a:spLocks noChangeArrowheads="1"/>
            </p:cNvSpPr>
            <p:nvPr/>
          </p:nvSpPr>
          <p:spPr bwMode="auto">
            <a:xfrm>
              <a:off x="1066" y="3249"/>
              <a:ext cx="136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54346" name="Group 10"/>
          <p:cNvGrpSpPr/>
          <p:nvPr/>
        </p:nvGrpSpPr>
        <p:grpSpPr bwMode="auto">
          <a:xfrm>
            <a:off x="6659563" y="692150"/>
            <a:ext cx="792162" cy="360363"/>
            <a:chOff x="1066" y="3249"/>
            <a:chExt cx="499" cy="227"/>
          </a:xfrm>
        </p:grpSpPr>
        <p:sp>
          <p:nvSpPr>
            <p:cNvPr id="51228" name="Rectangle 11"/>
            <p:cNvSpPr>
              <a:spLocks noChangeArrowheads="1"/>
            </p:cNvSpPr>
            <p:nvPr/>
          </p:nvSpPr>
          <p:spPr bwMode="auto">
            <a:xfrm>
              <a:off x="1452" y="3249"/>
              <a:ext cx="113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9" name="Rectangle 12"/>
            <p:cNvSpPr>
              <a:spLocks noChangeArrowheads="1"/>
            </p:cNvSpPr>
            <p:nvPr/>
          </p:nvSpPr>
          <p:spPr bwMode="auto">
            <a:xfrm>
              <a:off x="1180" y="3249"/>
              <a:ext cx="272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Tahoma" panose="020B0604030504040204" pitchFamily="34" charset="0"/>
                </a:rPr>
                <a:t>s</a:t>
              </a:r>
              <a:endParaRPr kumimoji="1" lang="en-US" altLang="zh-CN" sz="2000" b="1">
                <a:latin typeface="Tahoma" panose="020B0604030504040204" pitchFamily="34" charset="0"/>
              </a:endParaRPr>
            </a:p>
          </p:txBody>
        </p:sp>
        <p:sp>
          <p:nvSpPr>
            <p:cNvPr id="51230" name="Rectangle 13"/>
            <p:cNvSpPr>
              <a:spLocks noChangeArrowheads="1"/>
            </p:cNvSpPr>
            <p:nvPr/>
          </p:nvSpPr>
          <p:spPr bwMode="auto">
            <a:xfrm>
              <a:off x="1066" y="3249"/>
              <a:ext cx="136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54350" name="Group 14"/>
          <p:cNvGrpSpPr/>
          <p:nvPr/>
        </p:nvGrpSpPr>
        <p:grpSpPr bwMode="auto">
          <a:xfrm>
            <a:off x="7812088" y="331788"/>
            <a:ext cx="792162" cy="360362"/>
            <a:chOff x="1066" y="3249"/>
            <a:chExt cx="499" cy="227"/>
          </a:xfrm>
        </p:grpSpPr>
        <p:sp>
          <p:nvSpPr>
            <p:cNvPr id="51225" name="Rectangle 15"/>
            <p:cNvSpPr>
              <a:spLocks noChangeArrowheads="1"/>
            </p:cNvSpPr>
            <p:nvPr/>
          </p:nvSpPr>
          <p:spPr bwMode="auto">
            <a:xfrm>
              <a:off x="1452" y="3249"/>
              <a:ext cx="113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6" name="Rectangle 16"/>
            <p:cNvSpPr>
              <a:spLocks noChangeArrowheads="1"/>
            </p:cNvSpPr>
            <p:nvPr/>
          </p:nvSpPr>
          <p:spPr bwMode="auto">
            <a:xfrm>
              <a:off x="1180" y="3249"/>
              <a:ext cx="272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Tahoma" panose="020B0604030504040204" pitchFamily="34" charset="0"/>
                </a:rPr>
                <a:t>p</a:t>
              </a:r>
              <a:endParaRPr kumimoji="1" lang="en-US" altLang="zh-CN" sz="2000" b="1">
                <a:latin typeface="Tahoma" panose="020B0604030504040204" pitchFamily="34" charset="0"/>
              </a:endParaRPr>
            </a:p>
          </p:txBody>
        </p:sp>
        <p:sp>
          <p:nvSpPr>
            <p:cNvPr id="51227" name="Rectangle 17"/>
            <p:cNvSpPr>
              <a:spLocks noChangeArrowheads="1"/>
            </p:cNvSpPr>
            <p:nvPr/>
          </p:nvSpPr>
          <p:spPr bwMode="auto">
            <a:xfrm>
              <a:off x="1066" y="3249"/>
              <a:ext cx="136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54354" name="Line 18"/>
          <p:cNvSpPr>
            <a:spLocks noChangeShapeType="1"/>
          </p:cNvSpPr>
          <p:nvPr/>
        </p:nvSpPr>
        <p:spPr bwMode="auto">
          <a:xfrm>
            <a:off x="8532813" y="4032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4355" name="Line 19"/>
          <p:cNvSpPr>
            <a:spLocks noChangeShapeType="1"/>
          </p:cNvSpPr>
          <p:nvPr/>
        </p:nvSpPr>
        <p:spPr bwMode="auto">
          <a:xfrm flipH="1">
            <a:off x="8604250" y="54768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4356" name="Line 20"/>
          <p:cNvSpPr>
            <a:spLocks noChangeShapeType="1"/>
          </p:cNvSpPr>
          <p:nvPr/>
        </p:nvSpPr>
        <p:spPr bwMode="auto">
          <a:xfrm>
            <a:off x="6156325" y="403225"/>
            <a:ext cx="16557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4357" name="Line 21"/>
          <p:cNvSpPr>
            <a:spLocks noChangeShapeType="1"/>
          </p:cNvSpPr>
          <p:nvPr/>
        </p:nvSpPr>
        <p:spPr bwMode="auto">
          <a:xfrm flipH="1">
            <a:off x="6227763" y="547688"/>
            <a:ext cx="158432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4358" name="Line 22"/>
          <p:cNvSpPr>
            <a:spLocks noChangeShapeType="1"/>
          </p:cNvSpPr>
          <p:nvPr/>
        </p:nvSpPr>
        <p:spPr bwMode="auto">
          <a:xfrm>
            <a:off x="5003800" y="4032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4359" name="Line 23"/>
          <p:cNvSpPr>
            <a:spLocks noChangeShapeType="1"/>
          </p:cNvSpPr>
          <p:nvPr/>
        </p:nvSpPr>
        <p:spPr bwMode="auto">
          <a:xfrm flipH="1">
            <a:off x="5148263" y="54768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4360" name="Rectangle 24"/>
          <p:cNvSpPr>
            <a:spLocks noChangeArrowheads="1"/>
          </p:cNvSpPr>
          <p:nvPr/>
        </p:nvSpPr>
        <p:spPr bwMode="auto">
          <a:xfrm>
            <a:off x="5723573" y="4576763"/>
            <a:ext cx="3348037" cy="187166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kumimoji="1" lang="zh-CN" altLang="en-US" sz="2000" b="1">
                <a:latin typeface="Times New Roman" panose="02020603050405020304" pitchFamily="18" charset="0"/>
                <a:sym typeface="Webdings" panose="05030102010509060703" pitchFamily="18" charset="2"/>
              </a:rPr>
              <a:t>删除节点</a:t>
            </a:r>
            <a:r>
              <a:rPr kumimoji="1" lang="en-US" altLang="zh-CN" sz="2000" b="1">
                <a:latin typeface="Times New Roman" panose="02020603050405020304" pitchFamily="18" charset="0"/>
                <a:sym typeface="Webdings" panose="05030102010509060703" pitchFamily="18" charset="2"/>
              </a:rPr>
              <a:t>P</a:t>
            </a:r>
            <a:endParaRPr kumimoji="1" lang="zh-CN" altLang="en-US" sz="2000" b="1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r>
              <a:rPr kumimoji="1" lang="en-US" altLang="zh-CN" sz="2000" b="1">
                <a:latin typeface="Times New Roman" panose="02020603050405020304" pitchFamily="18" charset="0"/>
                <a:sym typeface="Webdings" panose="05030102010509060703" pitchFamily="18" charset="2"/>
              </a:rPr>
              <a:t>x = p-&gt;data;</a:t>
            </a:r>
            <a:endParaRPr kumimoji="1" lang="en-US" altLang="zh-CN" sz="2000" b="1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r>
              <a:rPr kumimoji="1" lang="en-US" altLang="zh-CN" sz="2000" b="1">
                <a:latin typeface="Times New Roman" panose="02020603050405020304" pitchFamily="18" charset="0"/>
                <a:sym typeface="Webdings" panose="05030102010509060703" pitchFamily="18" charset="2"/>
              </a:rPr>
              <a:t>p-&gt;</a:t>
            </a:r>
            <a:r>
              <a:rPr kumimoji="1"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left</a:t>
            </a:r>
            <a:r>
              <a:rPr kumimoji="1" lang="en-US" altLang="zh-CN" sz="2000" b="1">
                <a:latin typeface="Times New Roman" panose="02020603050405020304" pitchFamily="18" charset="0"/>
                <a:sym typeface="Webdings" panose="05030102010509060703" pitchFamily="18" charset="2"/>
              </a:rPr>
              <a:t>-&gt;</a:t>
            </a:r>
            <a:r>
              <a:rPr kumimoji="1"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right</a:t>
            </a:r>
            <a:r>
              <a:rPr kumimoji="1" lang="en-US" altLang="zh-CN" sz="2000" b="1">
                <a:latin typeface="Times New Roman" panose="02020603050405020304" pitchFamily="18" charset="0"/>
                <a:sym typeface="Webdings" panose="05030102010509060703" pitchFamily="18" charset="2"/>
              </a:rPr>
              <a:t>=p-&gt;</a:t>
            </a:r>
            <a:r>
              <a:rPr kumimoji="1"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right</a:t>
            </a:r>
            <a:r>
              <a:rPr kumimoji="1" lang="en-US" altLang="zh-CN" sz="2000" b="1">
                <a:latin typeface="Times New Roman" panose="02020603050405020304" pitchFamily="18" charset="0"/>
                <a:sym typeface="Webdings" panose="05030102010509060703" pitchFamily="18" charset="2"/>
              </a:rPr>
              <a:t>; </a:t>
            </a:r>
            <a:endParaRPr kumimoji="1" lang="en-US" altLang="zh-CN" sz="2000" b="1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r>
              <a:rPr kumimoji="1" lang="en-US" altLang="zh-CN" sz="2000" b="1">
                <a:latin typeface="Times New Roman" panose="02020603050405020304" pitchFamily="18" charset="0"/>
                <a:sym typeface="Webdings" panose="05030102010509060703" pitchFamily="18" charset="2"/>
              </a:rPr>
              <a:t>p-&gt;</a:t>
            </a:r>
            <a:r>
              <a:rPr kumimoji="1"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right</a:t>
            </a:r>
            <a:r>
              <a:rPr kumimoji="1" lang="en-US" altLang="zh-CN" sz="2000" b="1">
                <a:latin typeface="Times New Roman" panose="02020603050405020304" pitchFamily="18" charset="0"/>
                <a:sym typeface="Webdings" panose="05030102010509060703" pitchFamily="18" charset="2"/>
              </a:rPr>
              <a:t>-&gt;</a:t>
            </a:r>
            <a:r>
              <a:rPr kumimoji="1"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left</a:t>
            </a:r>
            <a:r>
              <a:rPr kumimoji="1" lang="en-US" altLang="zh-CN" sz="2000" b="1">
                <a:latin typeface="Times New Roman" panose="02020603050405020304" pitchFamily="18" charset="0"/>
                <a:sym typeface="Webdings" panose="05030102010509060703" pitchFamily="18" charset="2"/>
              </a:rPr>
              <a:t>=p-&gt;</a:t>
            </a:r>
            <a:r>
              <a:rPr kumimoji="1"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left</a:t>
            </a:r>
            <a:r>
              <a:rPr kumimoji="1" lang="en-US" altLang="zh-CN" sz="2000" b="1">
                <a:latin typeface="Times New Roman" panose="02020603050405020304" pitchFamily="18" charset="0"/>
                <a:sym typeface="Webdings" panose="05030102010509060703" pitchFamily="18" charset="2"/>
              </a:rPr>
              <a:t>; </a:t>
            </a:r>
            <a:endParaRPr kumimoji="1" lang="en-US" altLang="zh-CN" sz="2000" b="1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r>
              <a:rPr kumimoji="1" lang="en-US" altLang="zh-CN" sz="2000" b="1">
                <a:latin typeface="Times New Roman" panose="02020603050405020304" pitchFamily="18" charset="0"/>
                <a:sym typeface="Webdings" panose="05030102010509060703" pitchFamily="18" charset="2"/>
              </a:rPr>
              <a:t>delete p;</a:t>
            </a:r>
            <a:endParaRPr kumimoji="1" lang="en-US" altLang="zh-CN" sz="2000" b="1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endParaRPr kumimoji="1" lang="en-US" altLang="zh-CN" sz="2000" b="1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654361" name="Line 25"/>
          <p:cNvSpPr>
            <a:spLocks noChangeShapeType="1"/>
          </p:cNvSpPr>
          <p:nvPr/>
        </p:nvSpPr>
        <p:spPr bwMode="auto">
          <a:xfrm>
            <a:off x="6156325" y="404813"/>
            <a:ext cx="647700" cy="3603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4362" name="Line 26"/>
          <p:cNvSpPr>
            <a:spLocks noChangeShapeType="1"/>
          </p:cNvSpPr>
          <p:nvPr/>
        </p:nvSpPr>
        <p:spPr bwMode="auto">
          <a:xfrm>
            <a:off x="6156325" y="620713"/>
            <a:ext cx="576263" cy="3603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4363" name="Line 27"/>
          <p:cNvSpPr>
            <a:spLocks noChangeShapeType="1"/>
          </p:cNvSpPr>
          <p:nvPr/>
        </p:nvSpPr>
        <p:spPr bwMode="auto">
          <a:xfrm flipV="1">
            <a:off x="7380288" y="404813"/>
            <a:ext cx="504825" cy="3603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4364" name="Line 28"/>
          <p:cNvSpPr>
            <a:spLocks noChangeShapeType="1"/>
          </p:cNvSpPr>
          <p:nvPr/>
        </p:nvSpPr>
        <p:spPr bwMode="auto">
          <a:xfrm flipV="1">
            <a:off x="7380288" y="620713"/>
            <a:ext cx="504825" cy="3603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4365" name="Line 29"/>
          <p:cNvSpPr>
            <a:spLocks noChangeShapeType="1"/>
          </p:cNvSpPr>
          <p:nvPr/>
        </p:nvSpPr>
        <p:spPr bwMode="auto">
          <a:xfrm flipH="1">
            <a:off x="5580063" y="2781300"/>
            <a:ext cx="504825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4366" name="Line 30"/>
          <p:cNvSpPr>
            <a:spLocks noChangeShapeType="1"/>
          </p:cNvSpPr>
          <p:nvPr/>
        </p:nvSpPr>
        <p:spPr bwMode="auto">
          <a:xfrm flipV="1">
            <a:off x="5580063" y="1628775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4367" name="Line 31"/>
          <p:cNvSpPr>
            <a:spLocks noChangeShapeType="1"/>
          </p:cNvSpPr>
          <p:nvPr/>
        </p:nvSpPr>
        <p:spPr bwMode="auto">
          <a:xfrm>
            <a:off x="5580063" y="1628775"/>
            <a:ext cx="576262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5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4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4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4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4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5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4" dur="2000"/>
                                        <p:tgtEl>
                                          <p:spTgt spid="65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9" dur="2000"/>
                                        <p:tgtEl>
                                          <p:spTgt spid="65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4" dur="2000"/>
                                        <p:tgtEl>
                                          <p:spTgt spid="65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8" dur="2000"/>
                                        <p:tgtEl>
                                          <p:spTgt spid="654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4" dur="2000"/>
                                        <p:tgtEl>
                                          <p:spTgt spid="65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8" dur="2000"/>
                                        <p:tgtEl>
                                          <p:spTgt spid="654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5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5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65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5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5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0" grpId="0" bldLvl="0" animBg="1"/>
      <p:bldP spid="654341" grpId="0" bldLvl="0" animBg="1"/>
      <p:bldP spid="654354" grpId="0" animBg="1"/>
      <p:bldP spid="654355" grpId="0" animBg="1"/>
      <p:bldP spid="654356" grpId="0" animBg="1"/>
      <p:bldP spid="654356" grpId="1" animBg="1"/>
      <p:bldP spid="654357" grpId="0" animBg="1"/>
      <p:bldP spid="654357" grpId="1" animBg="1"/>
      <p:bldP spid="654358" grpId="0" animBg="1"/>
      <p:bldP spid="654359" grpId="0" animBg="1"/>
      <p:bldP spid="654360" grpId="0" bldLvl="0" animBg="1"/>
      <p:bldP spid="654361" grpId="0" animBg="1"/>
      <p:bldP spid="654362" grpId="0" animBg="1"/>
      <p:bldP spid="654363" grpId="0" animBg="1"/>
      <p:bldP spid="654364" grpId="0" animBg="1"/>
      <p:bldP spid="654365" grpId="0" animBg="1"/>
      <p:bldP spid="654366" grpId="0" animBg="1"/>
      <p:bldP spid="65436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6DDBBA12-85DD-4FB1-8BE7-770C0144CB34}" type="datetime7">
              <a:rPr lang="zh-CN" altLang="en-US" smtClean="0"/>
            </a:fld>
            <a:endParaRPr lang="en-US" altLang="zh-CN"/>
          </a:p>
        </p:txBody>
      </p:sp>
      <p:sp>
        <p:nvSpPr>
          <p:cNvPr id="4915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0816C78D-FD5A-4FBB-86E6-5EC4C2408FFB}" type="slidenum">
              <a:rPr lang="zh-CN" altLang="en-US" smtClean="0"/>
            </a:fld>
            <a:endParaRPr lang="en-US" altLang="zh-CN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  <a:sym typeface="Webdings" panose="05030102010509060703" pitchFamily="18" charset="2"/>
              </a:rPr>
              <a:t>思考及拓展</a:t>
            </a:r>
            <a:endParaRPr lang="zh-CN" altLang="en-US"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链表的长度是否有必要保存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有序的线性表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VS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有序链表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链表逆序、拆分链表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快慢指针的应用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/>
            <a:r>
              <a:rPr lang="zh-CN" altLang="en-US" sz="2360">
                <a:latin typeface="Times New Roman" panose="02020603050405020304" pitchFamily="18" charset="0"/>
                <a:ea typeface="宋体" pitchFamily="2" charset="-122"/>
              </a:rPr>
              <a:t>求链表的中间节点</a:t>
            </a:r>
            <a:endParaRPr lang="zh-CN" altLang="en-US" sz="236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/>
            <a:r>
              <a:rPr lang="zh-CN" altLang="en-US" sz="2360">
                <a:latin typeface="Times New Roman" panose="02020603050405020304" pitchFamily="18" charset="0"/>
                <a:ea typeface="宋体" pitchFamily="2" charset="-122"/>
              </a:rPr>
              <a:t>求链表的倒数第</a:t>
            </a:r>
            <a:r>
              <a:rPr lang="en-US" altLang="zh-CN" sz="2360">
                <a:latin typeface="Times New Roman" panose="02020603050405020304" pitchFamily="18" charset="0"/>
                <a:ea typeface="宋体" pitchFamily="2" charset="-122"/>
              </a:rPr>
              <a:t>k</a:t>
            </a:r>
            <a:r>
              <a:rPr lang="zh-CN" altLang="en-US" sz="2360">
                <a:latin typeface="Times New Roman" panose="02020603050405020304" pitchFamily="18" charset="0"/>
                <a:ea typeface="宋体" pitchFamily="2" charset="-122"/>
              </a:rPr>
              <a:t>个节点</a:t>
            </a:r>
            <a:endParaRPr lang="zh-CN" altLang="en-US" sz="236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7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3FF03060-2A03-4988-8933-0BEA0E58C5D5}" type="datetime7">
              <a:rPr lang="zh-CN" altLang="en-US" smtClean="0"/>
            </a:fld>
            <a:endParaRPr lang="en-US" altLang="zh-CN"/>
          </a:p>
        </p:txBody>
      </p:sp>
      <p:sp>
        <p:nvSpPr>
          <p:cNvPr id="522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5A995049-84A3-444A-85CB-E64952150048}" type="slidenum">
              <a:rPr lang="zh-CN" altLang="en-US" smtClean="0"/>
            </a:fld>
            <a:endParaRPr lang="en-US" altLang="zh-CN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3.5 间接寻址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3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间接寻址是</a:t>
            </a:r>
            <a:r>
              <a:rPr lang="zh-CN" altLang="en-US" sz="23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公式化描述和链表描述</a:t>
            </a:r>
            <a:r>
              <a:rPr lang="zh-CN" altLang="en-US" sz="23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的组合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300">
                <a:ea typeface="宋体" pitchFamily="2" charset="-122"/>
              </a:rPr>
              <a:t>元素地址则被收集在一张表中（数组）。</a:t>
            </a:r>
            <a:endParaRPr lang="zh-CN" altLang="en-US" sz="2300">
              <a:ea typeface="宋体" pitchFamily="2" charset="-122"/>
            </a:endParaRPr>
          </a:p>
          <a:p>
            <a:pPr marL="457200" lvl="1" indent="0" eaLnBrk="1" hangingPunct="1">
              <a:lnSpc>
                <a:spcPct val="110000"/>
              </a:lnSpc>
              <a:buNone/>
            </a:pPr>
            <a:endParaRPr lang="zh-CN" altLang="en-US" sz="2300">
              <a:latin typeface="Times New Roman" panose="02020603050405020304" pitchFamily="18" charset="0"/>
              <a:ea typeface="宋体" pitchFamily="2" charset="-122"/>
              <a:sym typeface="Webdings" panose="05030102010509060703" pitchFamily="18" charset="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300">
                <a:latin typeface="Times New Roman" panose="02020603050405020304" pitchFamily="18" charset="0"/>
                <a:ea typeface="宋体" pitchFamily="2" charset="-122"/>
                <a:sym typeface="Webdings" panose="05030102010509060703" pitchFamily="18" charset="2"/>
              </a:rPr>
              <a:t>保留公式化描述的有点：根据索引在</a:t>
            </a:r>
            <a:r>
              <a:rPr lang="el-GR" altLang="zh-CN" sz="2300">
                <a:latin typeface="宋体" pitchFamily="2" charset="-122"/>
                <a:sym typeface="Webdings" panose="05030102010509060703" pitchFamily="18" charset="2"/>
              </a:rPr>
              <a:t>Θ</a:t>
            </a:r>
            <a:r>
              <a:rPr lang="en-US" altLang="zh-CN" sz="2300">
                <a:latin typeface="宋体" pitchFamily="2" charset="-122"/>
                <a:ea typeface="宋体" pitchFamily="2" charset="-122"/>
                <a:sym typeface="Webdings" panose="05030102010509060703" pitchFamily="18" charset="2"/>
              </a:rPr>
              <a:t>(1)</a:t>
            </a:r>
            <a:r>
              <a:rPr lang="zh-CN" altLang="en-US" sz="2300">
                <a:latin typeface="宋体" pitchFamily="2" charset="-122"/>
                <a:ea typeface="宋体" pitchFamily="2" charset="-122"/>
                <a:sym typeface="Webdings" panose="05030102010509060703" pitchFamily="18" charset="2"/>
              </a:rPr>
              <a:t>的时间内访问每个元素</a:t>
            </a:r>
            <a:endParaRPr lang="zh-CN" altLang="en-US" sz="2300">
              <a:latin typeface="宋体" pitchFamily="2" charset="-122"/>
              <a:ea typeface="宋体" pitchFamily="2" charset="-122"/>
              <a:sym typeface="Webdings" panose="05030102010509060703" pitchFamily="18" charset="2"/>
            </a:endParaRPr>
          </a:p>
          <a:p>
            <a:pPr lvl="1" eaLnBrk="1" hangingPunct="1">
              <a:lnSpc>
                <a:spcPct val="110000"/>
              </a:lnSpc>
            </a:pPr>
            <a:endParaRPr lang="zh-CN" altLang="en-US" sz="2300">
              <a:latin typeface="宋体" pitchFamily="2" charset="-122"/>
              <a:ea typeface="宋体" pitchFamily="2" charset="-122"/>
              <a:sym typeface="Webdings" panose="05030102010509060703" pitchFamily="18" charset="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300">
                <a:latin typeface="宋体" pitchFamily="2" charset="-122"/>
                <a:ea typeface="宋体" pitchFamily="2" charset="-122"/>
                <a:sym typeface="Webdings" panose="05030102010509060703" pitchFamily="18" charset="2"/>
              </a:rPr>
              <a:t>保留链表描述方法的重要特色：在类似插入、删除等操作时</a:t>
            </a:r>
            <a:r>
              <a:rPr lang="zh-CN" altLang="en-US" sz="2300">
                <a:solidFill>
                  <a:schemeClr val="folHlink"/>
                </a:solidFill>
                <a:latin typeface="宋体" pitchFamily="2" charset="-122"/>
                <a:ea typeface="宋体" pitchFamily="2" charset="-122"/>
                <a:sym typeface="Webdings" panose="05030102010509060703" pitchFamily="18" charset="2"/>
              </a:rPr>
              <a:t>不必对元素进行实际的移动</a:t>
            </a:r>
            <a:r>
              <a:rPr lang="zh-CN" altLang="en-US" sz="2300">
                <a:latin typeface="宋体" pitchFamily="2" charset="-122"/>
                <a:ea typeface="宋体" pitchFamily="2" charset="-122"/>
                <a:sym typeface="Webdings" panose="05030102010509060703" pitchFamily="18" charset="2"/>
              </a:rPr>
              <a:t>。</a:t>
            </a:r>
            <a:endParaRPr lang="zh-CN" altLang="en-US" sz="23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114AAAE7-F120-4A56-8962-4E2ECE3EF7AF}" type="datetime7">
              <a:rPr lang="zh-CN" altLang="en-US" smtClean="0"/>
            </a:fld>
            <a:endParaRPr lang="en-US" altLang="zh-CN"/>
          </a:p>
        </p:txBody>
      </p:sp>
      <p:sp>
        <p:nvSpPr>
          <p:cNvPr id="5325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BE9588FC-2B7E-4F58-8B55-1600070B1C32}" type="slidenum">
              <a:rPr lang="zh-CN" altLang="en-US" smtClean="0"/>
            </a:fld>
            <a:endParaRPr lang="en-US" altLang="zh-CN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3.5.1	</a:t>
            </a:r>
            <a:r>
              <a:rPr lang="zh-CN" altLang="en-US">
                <a:ea typeface="宋体" pitchFamily="2" charset="-122"/>
                <a:sym typeface="Webdings" panose="05030102010509060703" pitchFamily="18" charset="2"/>
              </a:rPr>
              <a:t>间接寻址的基本概念</a:t>
            </a:r>
            <a:endParaRPr lang="zh-CN" altLang="en-US"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32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地址表与元素表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eaLnBrk="1" hangingPunct="1"/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存储元素地址的表：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第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项指向元素表中的第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个元素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536636" name="Group 60"/>
          <p:cNvGrpSpPr/>
          <p:nvPr/>
        </p:nvGrpSpPr>
        <p:grpSpPr bwMode="auto">
          <a:xfrm>
            <a:off x="1763713" y="4605338"/>
            <a:ext cx="433387" cy="574675"/>
            <a:chOff x="657" y="845"/>
            <a:chExt cx="273" cy="362"/>
          </a:xfrm>
        </p:grpSpPr>
        <p:sp>
          <p:nvSpPr>
            <p:cNvPr id="53288" name="AutoShape 61"/>
            <p:cNvSpPr>
              <a:spLocks noChangeArrowheads="1"/>
            </p:cNvSpPr>
            <p:nvPr/>
          </p:nvSpPr>
          <p:spPr bwMode="auto">
            <a:xfrm>
              <a:off x="657" y="845"/>
              <a:ext cx="273" cy="136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53289" name="Rectangle 62"/>
            <p:cNvSpPr>
              <a:spLocks noChangeArrowheads="1"/>
            </p:cNvSpPr>
            <p:nvPr/>
          </p:nvSpPr>
          <p:spPr bwMode="auto">
            <a:xfrm>
              <a:off x="657" y="981"/>
              <a:ext cx="27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36639" name="Group 63"/>
          <p:cNvGrpSpPr/>
          <p:nvPr/>
        </p:nvGrpSpPr>
        <p:grpSpPr bwMode="auto">
          <a:xfrm>
            <a:off x="3059113" y="4605338"/>
            <a:ext cx="433387" cy="574675"/>
            <a:chOff x="657" y="845"/>
            <a:chExt cx="273" cy="362"/>
          </a:xfrm>
        </p:grpSpPr>
        <p:sp>
          <p:nvSpPr>
            <p:cNvPr id="53286" name="AutoShape 64"/>
            <p:cNvSpPr>
              <a:spLocks noChangeArrowheads="1"/>
            </p:cNvSpPr>
            <p:nvPr/>
          </p:nvSpPr>
          <p:spPr bwMode="auto">
            <a:xfrm>
              <a:off x="657" y="845"/>
              <a:ext cx="273" cy="136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53287" name="Rectangle 65"/>
            <p:cNvSpPr>
              <a:spLocks noChangeArrowheads="1"/>
            </p:cNvSpPr>
            <p:nvPr/>
          </p:nvSpPr>
          <p:spPr bwMode="auto">
            <a:xfrm>
              <a:off x="657" y="981"/>
              <a:ext cx="27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36642" name="Group 66"/>
          <p:cNvGrpSpPr/>
          <p:nvPr/>
        </p:nvGrpSpPr>
        <p:grpSpPr bwMode="auto">
          <a:xfrm>
            <a:off x="4427538" y="4027488"/>
            <a:ext cx="433387" cy="574675"/>
            <a:chOff x="657" y="845"/>
            <a:chExt cx="273" cy="362"/>
          </a:xfrm>
        </p:grpSpPr>
        <p:sp>
          <p:nvSpPr>
            <p:cNvPr id="53284" name="AutoShape 67"/>
            <p:cNvSpPr>
              <a:spLocks noChangeArrowheads="1"/>
            </p:cNvSpPr>
            <p:nvPr/>
          </p:nvSpPr>
          <p:spPr bwMode="auto">
            <a:xfrm>
              <a:off x="657" y="845"/>
              <a:ext cx="273" cy="136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53285" name="Rectangle 68"/>
            <p:cNvSpPr>
              <a:spLocks noChangeArrowheads="1"/>
            </p:cNvSpPr>
            <p:nvPr/>
          </p:nvSpPr>
          <p:spPr bwMode="auto">
            <a:xfrm>
              <a:off x="657" y="981"/>
              <a:ext cx="27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36645" name="Group 69"/>
          <p:cNvGrpSpPr/>
          <p:nvPr/>
        </p:nvGrpSpPr>
        <p:grpSpPr bwMode="auto">
          <a:xfrm>
            <a:off x="5581650" y="4027488"/>
            <a:ext cx="433388" cy="574675"/>
            <a:chOff x="657" y="845"/>
            <a:chExt cx="273" cy="362"/>
          </a:xfrm>
        </p:grpSpPr>
        <p:sp>
          <p:nvSpPr>
            <p:cNvPr id="53282" name="AutoShape 70"/>
            <p:cNvSpPr>
              <a:spLocks noChangeArrowheads="1"/>
            </p:cNvSpPr>
            <p:nvPr/>
          </p:nvSpPr>
          <p:spPr bwMode="auto">
            <a:xfrm>
              <a:off x="657" y="845"/>
              <a:ext cx="273" cy="136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53283" name="Rectangle 71"/>
            <p:cNvSpPr>
              <a:spLocks noChangeArrowheads="1"/>
            </p:cNvSpPr>
            <p:nvPr/>
          </p:nvSpPr>
          <p:spPr bwMode="auto">
            <a:xfrm>
              <a:off x="657" y="981"/>
              <a:ext cx="27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36648" name="Group 72"/>
          <p:cNvGrpSpPr/>
          <p:nvPr/>
        </p:nvGrpSpPr>
        <p:grpSpPr bwMode="auto">
          <a:xfrm>
            <a:off x="3851275" y="4027488"/>
            <a:ext cx="433388" cy="574675"/>
            <a:chOff x="657" y="845"/>
            <a:chExt cx="273" cy="362"/>
          </a:xfrm>
        </p:grpSpPr>
        <p:sp>
          <p:nvSpPr>
            <p:cNvPr id="53280" name="AutoShape 73"/>
            <p:cNvSpPr>
              <a:spLocks noChangeArrowheads="1"/>
            </p:cNvSpPr>
            <p:nvPr/>
          </p:nvSpPr>
          <p:spPr bwMode="auto">
            <a:xfrm>
              <a:off x="657" y="845"/>
              <a:ext cx="273" cy="136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53281" name="Rectangle 74"/>
            <p:cNvSpPr>
              <a:spLocks noChangeArrowheads="1"/>
            </p:cNvSpPr>
            <p:nvPr/>
          </p:nvSpPr>
          <p:spPr bwMode="auto">
            <a:xfrm>
              <a:off x="657" y="981"/>
              <a:ext cx="27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36651" name="Group 75"/>
          <p:cNvGrpSpPr/>
          <p:nvPr/>
        </p:nvGrpSpPr>
        <p:grpSpPr bwMode="auto">
          <a:xfrm>
            <a:off x="2411413" y="4605338"/>
            <a:ext cx="433387" cy="574675"/>
            <a:chOff x="657" y="845"/>
            <a:chExt cx="273" cy="362"/>
          </a:xfrm>
        </p:grpSpPr>
        <p:sp>
          <p:nvSpPr>
            <p:cNvPr id="53278" name="AutoShape 76"/>
            <p:cNvSpPr>
              <a:spLocks noChangeArrowheads="1"/>
            </p:cNvSpPr>
            <p:nvPr/>
          </p:nvSpPr>
          <p:spPr bwMode="auto">
            <a:xfrm>
              <a:off x="657" y="845"/>
              <a:ext cx="273" cy="136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53279" name="Rectangle 77"/>
            <p:cNvSpPr>
              <a:spLocks noChangeArrowheads="1"/>
            </p:cNvSpPr>
            <p:nvPr/>
          </p:nvSpPr>
          <p:spPr bwMode="auto">
            <a:xfrm>
              <a:off x="657" y="981"/>
              <a:ext cx="27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36654" name="Group 78"/>
          <p:cNvGrpSpPr/>
          <p:nvPr/>
        </p:nvGrpSpPr>
        <p:grpSpPr bwMode="auto">
          <a:xfrm>
            <a:off x="5005388" y="4027488"/>
            <a:ext cx="433387" cy="574675"/>
            <a:chOff x="657" y="845"/>
            <a:chExt cx="273" cy="362"/>
          </a:xfrm>
        </p:grpSpPr>
        <p:sp>
          <p:nvSpPr>
            <p:cNvPr id="53276" name="AutoShape 79"/>
            <p:cNvSpPr>
              <a:spLocks noChangeArrowheads="1"/>
            </p:cNvSpPr>
            <p:nvPr/>
          </p:nvSpPr>
          <p:spPr bwMode="auto">
            <a:xfrm>
              <a:off x="657" y="845"/>
              <a:ext cx="273" cy="136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53277" name="Rectangle 80"/>
            <p:cNvSpPr>
              <a:spLocks noChangeArrowheads="1"/>
            </p:cNvSpPr>
            <p:nvPr/>
          </p:nvSpPr>
          <p:spPr bwMode="auto">
            <a:xfrm>
              <a:off x="657" y="981"/>
              <a:ext cx="27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36657" name="Rectangle 81"/>
          <p:cNvSpPr>
            <a:spLocks noChangeArrowheads="1"/>
          </p:cNvSpPr>
          <p:nvPr/>
        </p:nvSpPr>
        <p:spPr bwMode="auto">
          <a:xfrm>
            <a:off x="2557463" y="5684838"/>
            <a:ext cx="360362" cy="43021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36658" name="Rectangle 82"/>
          <p:cNvSpPr>
            <a:spLocks noChangeArrowheads="1"/>
          </p:cNvSpPr>
          <p:nvPr/>
        </p:nvSpPr>
        <p:spPr bwMode="auto">
          <a:xfrm>
            <a:off x="2917825" y="5684838"/>
            <a:ext cx="360363" cy="43021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36659" name="Rectangle 83"/>
          <p:cNvSpPr>
            <a:spLocks noChangeArrowheads="1"/>
          </p:cNvSpPr>
          <p:nvPr/>
        </p:nvSpPr>
        <p:spPr bwMode="auto">
          <a:xfrm>
            <a:off x="3278188" y="5684838"/>
            <a:ext cx="360362" cy="43021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36660" name="Rectangle 84"/>
          <p:cNvSpPr>
            <a:spLocks noChangeArrowheads="1"/>
          </p:cNvSpPr>
          <p:nvPr/>
        </p:nvSpPr>
        <p:spPr bwMode="auto">
          <a:xfrm>
            <a:off x="3638550" y="5684838"/>
            <a:ext cx="360363" cy="43021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36661" name="Rectangle 85"/>
          <p:cNvSpPr>
            <a:spLocks noChangeArrowheads="1"/>
          </p:cNvSpPr>
          <p:nvPr/>
        </p:nvSpPr>
        <p:spPr bwMode="auto">
          <a:xfrm>
            <a:off x="3997325" y="5684838"/>
            <a:ext cx="360363" cy="43021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36662" name="Rectangle 86"/>
          <p:cNvSpPr>
            <a:spLocks noChangeArrowheads="1"/>
          </p:cNvSpPr>
          <p:nvPr/>
        </p:nvSpPr>
        <p:spPr bwMode="auto">
          <a:xfrm>
            <a:off x="4357688" y="5684838"/>
            <a:ext cx="360362" cy="43021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36663" name="Rectangle 87"/>
          <p:cNvSpPr>
            <a:spLocks noChangeArrowheads="1"/>
          </p:cNvSpPr>
          <p:nvPr/>
        </p:nvSpPr>
        <p:spPr bwMode="auto">
          <a:xfrm>
            <a:off x="4718050" y="5684838"/>
            <a:ext cx="360363" cy="43021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36664" name="Line 88"/>
          <p:cNvSpPr>
            <a:spLocks noChangeShapeType="1"/>
          </p:cNvSpPr>
          <p:nvPr/>
        </p:nvSpPr>
        <p:spPr bwMode="auto">
          <a:xfrm flipH="1" flipV="1">
            <a:off x="1981200" y="5180013"/>
            <a:ext cx="719138" cy="7207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36665" name="Line 89"/>
          <p:cNvSpPr>
            <a:spLocks noChangeShapeType="1"/>
          </p:cNvSpPr>
          <p:nvPr/>
        </p:nvSpPr>
        <p:spPr bwMode="auto">
          <a:xfrm flipV="1">
            <a:off x="3060700" y="5180013"/>
            <a:ext cx="215900" cy="7207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36666" name="Line 90"/>
          <p:cNvSpPr>
            <a:spLocks noChangeShapeType="1"/>
          </p:cNvSpPr>
          <p:nvPr/>
        </p:nvSpPr>
        <p:spPr bwMode="auto">
          <a:xfrm flipV="1">
            <a:off x="3419475" y="4603750"/>
            <a:ext cx="1154113" cy="1296988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36667" name="Line 91"/>
          <p:cNvSpPr>
            <a:spLocks noChangeShapeType="1"/>
          </p:cNvSpPr>
          <p:nvPr/>
        </p:nvSpPr>
        <p:spPr bwMode="auto">
          <a:xfrm flipV="1">
            <a:off x="4860925" y="4603750"/>
            <a:ext cx="360363" cy="1296988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36668" name="Line 92"/>
          <p:cNvSpPr>
            <a:spLocks noChangeShapeType="1"/>
          </p:cNvSpPr>
          <p:nvPr/>
        </p:nvSpPr>
        <p:spPr bwMode="auto">
          <a:xfrm flipV="1">
            <a:off x="3779838" y="4603750"/>
            <a:ext cx="2017712" cy="1296988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36669" name="Line 93"/>
          <p:cNvSpPr>
            <a:spLocks noChangeShapeType="1"/>
          </p:cNvSpPr>
          <p:nvPr/>
        </p:nvSpPr>
        <p:spPr bwMode="auto">
          <a:xfrm flipH="1" flipV="1">
            <a:off x="2557463" y="5180013"/>
            <a:ext cx="1584325" cy="7207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36670" name="Line 94"/>
          <p:cNvSpPr>
            <a:spLocks noChangeShapeType="1"/>
          </p:cNvSpPr>
          <p:nvPr/>
        </p:nvSpPr>
        <p:spPr bwMode="auto">
          <a:xfrm flipH="1" flipV="1">
            <a:off x="4068763" y="4532313"/>
            <a:ext cx="431800" cy="13684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36671" name="Text Box 95"/>
          <p:cNvSpPr txBox="1">
            <a:spLocks noChangeArrowheads="1"/>
          </p:cNvSpPr>
          <p:nvPr/>
        </p:nvSpPr>
        <p:spPr bwMode="auto">
          <a:xfrm>
            <a:off x="2557463" y="6116638"/>
            <a:ext cx="2663825" cy="3371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latin typeface="Times New Roman" panose="02020603050405020304" pitchFamily="18" charset="0"/>
              </a:rPr>
              <a:t> 1     2     3     4     5     6     7</a:t>
            </a:r>
            <a:endParaRPr kumimoji="1" lang="en-US" altLang="zh-CN" sz="16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3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3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6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6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36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36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36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6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36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36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36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36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36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36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36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36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366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3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36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36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366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3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36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36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366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3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36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36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366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3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36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36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366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3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36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36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366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3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36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36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366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3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657" grpId="0" animBg="1"/>
      <p:bldP spid="536658" grpId="0" animBg="1"/>
      <p:bldP spid="536659" grpId="0" animBg="1"/>
      <p:bldP spid="536660" grpId="0" animBg="1"/>
      <p:bldP spid="536661" grpId="0" animBg="1"/>
      <p:bldP spid="536662" grpId="0" animBg="1"/>
      <p:bldP spid="536663" grpId="0" animBg="1"/>
      <p:bldP spid="536664" grpId="0" bldLvl="0" animBg="1"/>
      <p:bldP spid="536665" grpId="0" bldLvl="0" animBg="1"/>
      <p:bldP spid="536666" grpId="0" bldLvl="0" animBg="1"/>
      <p:bldP spid="536667" grpId="0" bldLvl="0" animBg="1"/>
      <p:bldP spid="536668" grpId="0" bldLvl="0" animBg="1"/>
      <p:bldP spid="536669" grpId="0" bldLvl="0" animBg="1"/>
      <p:bldP spid="536670" grpId="0" bldLvl="0" animBg="1"/>
      <p:bldP spid="53667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4AC03CC3-72AC-4634-B6CD-92DBA8AB9BC8}" type="datetime7">
              <a:rPr lang="zh-CN" altLang="en-US" smtClean="0"/>
            </a:fld>
            <a:endParaRPr lang="en-US" altLang="zh-CN"/>
          </a:p>
        </p:txBody>
      </p:sp>
      <p:sp>
        <p:nvSpPr>
          <p:cNvPr id="542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7D88C1EB-8ECC-4914-9D52-07AB2727DAC5}" type="slidenum">
              <a:rPr lang="zh-CN" altLang="en-US" smtClean="0"/>
            </a:fld>
            <a:endParaRPr lang="en-US" altLang="zh-CN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3.5.1	</a:t>
            </a:r>
            <a:r>
              <a:rPr lang="zh-CN" altLang="en-US">
                <a:ea typeface="宋体" pitchFamily="2" charset="-122"/>
                <a:sym typeface="Webdings" panose="05030102010509060703" pitchFamily="18" charset="2"/>
              </a:rPr>
              <a:t>间接寻址的基本概念</a:t>
            </a:r>
            <a:endParaRPr lang="zh-CN" altLang="en-US"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用公式（ 如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location(i)=i-1 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）来定位地址表中每个指针的位置。</a:t>
            </a:r>
            <a:endParaRPr lang="zh-CN" altLang="en-US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元素的存储：动态分配的节点或节点数组之中。每个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table[i]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是一个指针，它指向表中的第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i+1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个元素，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length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是表的长度。</a:t>
            </a:r>
            <a:endParaRPr lang="zh-CN" altLang="en-US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28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9750" y="3720465"/>
            <a:ext cx="8088630" cy="2319655"/>
            <a:chOff x="850" y="5859"/>
            <a:chExt cx="12738" cy="3653"/>
          </a:xfrm>
        </p:grpSpPr>
        <p:sp>
          <p:nvSpPr>
            <p:cNvPr id="54278" name="Rectangle 4"/>
            <p:cNvSpPr>
              <a:spLocks noChangeArrowheads="1"/>
            </p:cNvSpPr>
            <p:nvPr/>
          </p:nvSpPr>
          <p:spPr bwMode="auto">
            <a:xfrm>
              <a:off x="2550" y="7899"/>
              <a:ext cx="1248" cy="79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79" name="Rectangle 5"/>
            <p:cNvSpPr>
              <a:spLocks noChangeArrowheads="1"/>
            </p:cNvSpPr>
            <p:nvPr/>
          </p:nvSpPr>
          <p:spPr bwMode="auto">
            <a:xfrm>
              <a:off x="3798" y="7899"/>
              <a:ext cx="1247" cy="79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0" name="Rectangle 6"/>
            <p:cNvSpPr>
              <a:spLocks noChangeArrowheads="1"/>
            </p:cNvSpPr>
            <p:nvPr/>
          </p:nvSpPr>
          <p:spPr bwMode="auto">
            <a:xfrm>
              <a:off x="5045" y="7899"/>
              <a:ext cx="1248" cy="79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1" name="Rectangle 7"/>
            <p:cNvSpPr>
              <a:spLocks noChangeArrowheads="1"/>
            </p:cNvSpPr>
            <p:nvPr/>
          </p:nvSpPr>
          <p:spPr bwMode="auto">
            <a:xfrm>
              <a:off x="6293" y="7899"/>
              <a:ext cx="1247" cy="79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2" name="Rectangle 8"/>
            <p:cNvSpPr>
              <a:spLocks noChangeArrowheads="1"/>
            </p:cNvSpPr>
            <p:nvPr/>
          </p:nvSpPr>
          <p:spPr bwMode="auto">
            <a:xfrm>
              <a:off x="7540" y="7899"/>
              <a:ext cx="1248" cy="79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3" name="Rectangle 9"/>
            <p:cNvSpPr>
              <a:spLocks noChangeArrowheads="1"/>
            </p:cNvSpPr>
            <p:nvPr/>
          </p:nvSpPr>
          <p:spPr bwMode="auto">
            <a:xfrm>
              <a:off x="2778" y="6199"/>
              <a:ext cx="907" cy="7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10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84" name="Rectangle 10"/>
            <p:cNvSpPr>
              <a:spLocks noChangeArrowheads="1"/>
            </p:cNvSpPr>
            <p:nvPr/>
          </p:nvSpPr>
          <p:spPr bwMode="auto">
            <a:xfrm>
              <a:off x="4025" y="6199"/>
              <a:ext cx="908" cy="7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40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85" name="Rectangle 11"/>
            <p:cNvSpPr>
              <a:spLocks noChangeArrowheads="1"/>
            </p:cNvSpPr>
            <p:nvPr/>
          </p:nvSpPr>
          <p:spPr bwMode="auto">
            <a:xfrm>
              <a:off x="5273" y="6199"/>
              <a:ext cx="907" cy="7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20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86" name="Rectangle 12"/>
            <p:cNvSpPr>
              <a:spLocks noChangeArrowheads="1"/>
            </p:cNvSpPr>
            <p:nvPr/>
          </p:nvSpPr>
          <p:spPr bwMode="auto">
            <a:xfrm>
              <a:off x="6520" y="6199"/>
              <a:ext cx="908" cy="7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50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87" name="Rectangle 13"/>
            <p:cNvSpPr>
              <a:spLocks noChangeArrowheads="1"/>
            </p:cNvSpPr>
            <p:nvPr/>
          </p:nvSpPr>
          <p:spPr bwMode="auto">
            <a:xfrm>
              <a:off x="7768" y="6199"/>
              <a:ext cx="907" cy="7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30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88" name="Text Box 14"/>
            <p:cNvSpPr txBox="1">
              <a:spLocks noChangeArrowheads="1"/>
            </p:cNvSpPr>
            <p:nvPr/>
          </p:nvSpPr>
          <p:spPr bwMode="auto">
            <a:xfrm>
              <a:off x="850" y="7899"/>
              <a:ext cx="1700" cy="6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table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4289" name="Line 15"/>
            <p:cNvSpPr>
              <a:spLocks noChangeShapeType="1"/>
            </p:cNvSpPr>
            <p:nvPr/>
          </p:nvSpPr>
          <p:spPr bwMode="auto">
            <a:xfrm flipV="1">
              <a:off x="3230" y="6992"/>
              <a:ext cx="0" cy="12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90" name="Line 16"/>
            <p:cNvSpPr>
              <a:spLocks noChangeShapeType="1"/>
            </p:cNvSpPr>
            <p:nvPr/>
          </p:nvSpPr>
          <p:spPr bwMode="auto">
            <a:xfrm flipV="1">
              <a:off x="4478" y="6992"/>
              <a:ext cx="1247" cy="12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91" name="Line 17"/>
            <p:cNvSpPr>
              <a:spLocks noChangeShapeType="1"/>
            </p:cNvSpPr>
            <p:nvPr/>
          </p:nvSpPr>
          <p:spPr bwMode="auto">
            <a:xfrm flipV="1">
              <a:off x="5725" y="6992"/>
              <a:ext cx="2495" cy="12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92" name="Line 18"/>
            <p:cNvSpPr>
              <a:spLocks noChangeShapeType="1"/>
            </p:cNvSpPr>
            <p:nvPr/>
          </p:nvSpPr>
          <p:spPr bwMode="auto">
            <a:xfrm flipH="1" flipV="1">
              <a:off x="4365" y="6992"/>
              <a:ext cx="2608" cy="12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93" name="Line 19"/>
            <p:cNvSpPr>
              <a:spLocks noChangeShapeType="1"/>
            </p:cNvSpPr>
            <p:nvPr/>
          </p:nvSpPr>
          <p:spPr bwMode="auto">
            <a:xfrm flipH="1" flipV="1">
              <a:off x="6973" y="6992"/>
              <a:ext cx="1247" cy="12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94" name="Text Box 20"/>
            <p:cNvSpPr txBox="1">
              <a:spLocks noChangeArrowheads="1"/>
            </p:cNvSpPr>
            <p:nvPr/>
          </p:nvSpPr>
          <p:spPr bwMode="auto">
            <a:xfrm>
              <a:off x="2551" y="8884"/>
              <a:ext cx="7710" cy="62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   [0]       [1]        [2]        [3]        [4]       </a:t>
              </a:r>
              <a:r>
                <a:rPr kumimoji="1" lang="en-US" altLang="zh-CN" sz="2000" b="1">
                  <a:latin typeface="Times New Roman" panose="02020603050405020304" pitchFamily="18" charset="0"/>
                  <a:sym typeface="+mn-ea"/>
                </a:rPr>
                <a:t>[5]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4295" name="Text Box 21"/>
            <p:cNvSpPr txBox="1">
              <a:spLocks noChangeArrowheads="1"/>
            </p:cNvSpPr>
            <p:nvPr/>
          </p:nvSpPr>
          <p:spPr bwMode="auto">
            <a:xfrm>
              <a:off x="11283" y="7447"/>
              <a:ext cx="2267" cy="6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Length=5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4296" name="Rectangle 22"/>
            <p:cNvSpPr>
              <a:spLocks noChangeArrowheads="1"/>
            </p:cNvSpPr>
            <p:nvPr/>
          </p:nvSpPr>
          <p:spPr bwMode="auto">
            <a:xfrm>
              <a:off x="8788" y="7899"/>
              <a:ext cx="1247" cy="79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8" name="Rectangle 24"/>
            <p:cNvSpPr>
              <a:spLocks noChangeArrowheads="1"/>
            </p:cNvSpPr>
            <p:nvPr/>
          </p:nvSpPr>
          <p:spPr bwMode="auto">
            <a:xfrm>
              <a:off x="11170" y="8354"/>
              <a:ext cx="2418" cy="6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MaxSize=6</a:t>
              </a:r>
              <a:endParaRPr kumimoji="1"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99" name="AutoShape 25"/>
            <p:cNvSpPr>
              <a:spLocks noChangeArrowheads="1"/>
            </p:cNvSpPr>
            <p:nvPr/>
          </p:nvSpPr>
          <p:spPr bwMode="auto">
            <a:xfrm>
              <a:off x="2778" y="5859"/>
              <a:ext cx="907" cy="34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0" name="AutoShape 26"/>
            <p:cNvSpPr>
              <a:spLocks noChangeArrowheads="1"/>
            </p:cNvSpPr>
            <p:nvPr/>
          </p:nvSpPr>
          <p:spPr bwMode="auto">
            <a:xfrm>
              <a:off x="4025" y="5859"/>
              <a:ext cx="908" cy="34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1" name="AutoShape 27"/>
            <p:cNvSpPr>
              <a:spLocks noChangeArrowheads="1"/>
            </p:cNvSpPr>
            <p:nvPr/>
          </p:nvSpPr>
          <p:spPr bwMode="auto">
            <a:xfrm>
              <a:off x="5273" y="5859"/>
              <a:ext cx="907" cy="34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2" name="AutoShape 28"/>
            <p:cNvSpPr>
              <a:spLocks noChangeArrowheads="1"/>
            </p:cNvSpPr>
            <p:nvPr/>
          </p:nvSpPr>
          <p:spPr bwMode="auto">
            <a:xfrm>
              <a:off x="6520" y="5859"/>
              <a:ext cx="908" cy="34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3" name="AutoShape 29"/>
            <p:cNvSpPr>
              <a:spLocks noChangeArrowheads="1"/>
            </p:cNvSpPr>
            <p:nvPr/>
          </p:nvSpPr>
          <p:spPr bwMode="auto">
            <a:xfrm>
              <a:off x="7768" y="5859"/>
              <a:ext cx="907" cy="34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B09E7888-A852-44B3-8922-E7049C7F8D97}" type="datetime7">
              <a:rPr lang="zh-CN" altLang="en-US" smtClean="0"/>
            </a:fld>
            <a:endParaRPr lang="en-US" altLang="zh-CN"/>
          </a:p>
        </p:txBody>
      </p:sp>
      <p:sp>
        <p:nvSpPr>
          <p:cNvPr id="552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E362B9EC-301D-4051-B6A3-63CC37EDCA75}" type="slidenum">
              <a:rPr lang="zh-CN" altLang="en-US" smtClean="0"/>
            </a:fld>
            <a:endParaRPr lang="en-US" altLang="zh-CN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>
                <a:ea typeface="宋体" pitchFamily="2" charset="-122"/>
              </a:rPr>
              <a:t>3.5.1	</a:t>
            </a:r>
            <a:r>
              <a:rPr lang="zh-CN" altLang="en-US">
                <a:ea typeface="宋体" pitchFamily="2" charset="-122"/>
                <a:sym typeface="Webdings" panose="05030102010509060703" pitchFamily="18" charset="2"/>
              </a:rPr>
              <a:t>间接寻址的基本概念</a:t>
            </a:r>
            <a:endParaRPr lang="zh-CN" altLang="en-US"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530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2380"/>
            <a:ext cx="8229600" cy="5561330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template&lt;class T&gt;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class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IndirectList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{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public: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IndirectList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(int MaxListSize =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10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); 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~IndirectList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(); 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bool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IsEmpty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() const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{return length == 0;}</a:t>
            </a:r>
            <a:endParaRPr lang="en-US" altLang="zh-CN" sz="2000">
              <a:solidFill>
                <a:schemeClr val="folHlink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int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Length()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const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{return length;}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// 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元素的个数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bool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Find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(int k, T&amp; x) const;   //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用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返回第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k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个元素</a:t>
            </a:r>
            <a:endParaRPr lang="zh-CN" altLang="en-US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	   int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Search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(const T&amp; x) const;  // return pos of x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IndirectList&lt;T&gt;&amp;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Delete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(int k, T&amp; x);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IndirectList&lt;T&gt;&amp;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Insert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(int k, const T&amp; x);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void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Output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(ostream&amp; out) const;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private: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T **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table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;              // 1D array of T pointers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int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length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，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MaxSize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; //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数组的长度</a:t>
            </a:r>
            <a:endParaRPr lang="zh-CN" altLang="en-US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}; //Program 3-22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1135C9B4-8EAD-42AE-9854-38858726FB0F}" type="datetime7">
              <a:rPr lang="zh-CN" altLang="en-US" smtClean="0"/>
            </a:fld>
            <a:endParaRPr lang="en-US" altLang="zh-CN"/>
          </a:p>
        </p:txBody>
      </p:sp>
      <p:sp>
        <p:nvSpPr>
          <p:cNvPr id="563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54ABD226-2934-4E55-A570-8085BBABA6DA}" type="slidenum">
              <a:rPr lang="zh-CN" altLang="en-US" smtClean="0"/>
            </a:fld>
            <a:endParaRPr lang="en-US" altLang="zh-CN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>
                <a:ea typeface="宋体" pitchFamily="2" charset="-122"/>
              </a:rPr>
              <a:t>3.5.2	Operations</a:t>
            </a:r>
            <a:endParaRPr lang="zh-CN" altLang="en-US"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2380"/>
            <a:ext cx="8229600" cy="547179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template&lt;class T&gt;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IndirectList&lt;T&gt;::IndirectList(int MaxListSize)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{// Constructor.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MaxSize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= MaxListSize;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table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= new T *[MaxSize];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length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= 0;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}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template&lt;class T&gt;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IndirectList&lt;T&gt;::~IndirectList()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{// Delete the list.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for (int i = 0; i &lt; length; i++)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delete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table[i];</a:t>
            </a:r>
            <a:endParaRPr lang="en-US" altLang="zh-CN" sz="2000">
              <a:solidFill>
                <a:schemeClr val="hlink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delete []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table;</a:t>
            </a:r>
            <a:endParaRPr lang="en-US" altLang="zh-CN" sz="2000">
              <a:solidFill>
                <a:schemeClr val="hlink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} //Program 3-23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542724" name="AutoShape 4"/>
          <p:cNvSpPr>
            <a:spLocks noChangeArrowheads="1"/>
          </p:cNvSpPr>
          <p:nvPr/>
        </p:nvSpPr>
        <p:spPr bwMode="auto">
          <a:xfrm>
            <a:off x="827405" y="3327400"/>
            <a:ext cx="7632700" cy="647700"/>
          </a:xfrm>
          <a:prstGeom prst="horizontalScroll">
            <a:avLst>
              <a:gd name="adj" fmla="val 125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zh-CN" altLang="en-US" sz="2000" b="1">
                <a:latin typeface="Times New Roman" panose="02020603050405020304" pitchFamily="18" charset="0"/>
              </a:rPr>
              <a:t>创建不超过</a:t>
            </a:r>
            <a:r>
              <a:rPr kumimoji="1" lang="en-US" altLang="zh-CN" sz="2000" b="1">
                <a:latin typeface="Times New Roman" panose="02020603050405020304" pitchFamily="18" charset="0"/>
              </a:rPr>
              <a:t>20</a:t>
            </a:r>
            <a:r>
              <a:rPr kumimoji="1" lang="zh-CN" altLang="en-US" sz="2000" b="1">
                <a:latin typeface="Times New Roman" panose="02020603050405020304" pitchFamily="18" charset="0"/>
              </a:rPr>
              <a:t>个元素的整数线性表</a:t>
            </a:r>
            <a:r>
              <a:rPr kumimoji="1" lang="en-US" altLang="zh-CN" sz="2000" b="1">
                <a:latin typeface="Times New Roman" panose="02020603050405020304" pitchFamily="18" charset="0"/>
              </a:rPr>
              <a:t>x: </a:t>
            </a:r>
            <a:r>
              <a:rPr kumimoji="1"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IndirectList &lt;int&gt; x(20);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</a:t>
            </a: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2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2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AD1E2C06-245C-49BA-9406-E3A60206F14F}" type="datetime7">
              <a:rPr lang="zh-CN" altLang="en-US" smtClean="0"/>
            </a:fld>
            <a:endParaRPr lang="en-US" altLang="zh-CN"/>
          </a:p>
        </p:txBody>
      </p:sp>
      <p:sp>
        <p:nvSpPr>
          <p:cNvPr id="92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1DEB6A3C-5077-40E8-A7EF-A59415EB5012}" type="slidenum">
              <a:rPr lang="zh-CN" altLang="en-US" smtClean="0"/>
            </a:fld>
            <a:endParaRPr lang="en-US" altLang="zh-CN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3.1	本章内容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线性表的三种描述形式及操作（如插入、删除）、复杂性分析、优缺点。</a:t>
            </a:r>
            <a:endParaRPr lang="zh-CN" altLang="en-US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数据结构的相关概念：</a:t>
            </a:r>
            <a:endParaRPr lang="zh-CN" altLang="en-US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抽象数据类型。</a:t>
            </a:r>
            <a:endParaRPr lang="zh-CN" altLang="en-US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公式化描述、链接描述、间接寻址。</a:t>
            </a:r>
            <a:endParaRPr lang="zh-CN" altLang="en-US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单向链表、循环链表和双向链表。</a:t>
            </a:r>
            <a:endParaRPr lang="zh-CN" altLang="en-US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0" eaLnBrk="1" hangingPunct="1">
              <a:lnSpc>
                <a:spcPct val="110000"/>
              </a:lnSpc>
            </a:pPr>
            <a:r>
              <a:rPr lang="zh-CN" altLang="en-US" sz="2840" dirty="0">
                <a:latin typeface="Times New Roman" panose="02020603050405020304" pitchFamily="18" charset="0"/>
                <a:ea typeface="宋体" pitchFamily="2" charset="-122"/>
                <a:sym typeface="+mn-ea"/>
              </a:rPr>
              <a:t>本章应用：</a:t>
            </a:r>
            <a:endParaRPr lang="zh-CN" altLang="en-US" sz="2840" dirty="0"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lvl="1" algn="just" eaLnBrk="1" hangingPunct="1"/>
            <a:r>
              <a:rPr lang="zh-CN" altLang="en-US" sz="2395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箱子排序</a:t>
            </a:r>
            <a:endParaRPr lang="zh-CN" altLang="en-US" sz="2395" dirty="0">
              <a:solidFill>
                <a:schemeClr val="hlink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lvl="1" algn="just" eaLnBrk="1" hangingPunct="1"/>
            <a:r>
              <a:rPr lang="zh-CN" altLang="en-US" sz="2395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基数排序</a:t>
            </a:r>
            <a:endParaRPr lang="zh-CN" altLang="en-US" sz="2395" dirty="0">
              <a:solidFill>
                <a:schemeClr val="hlink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lvl="1" algn="just" eaLnBrk="1" hangingPunct="1"/>
            <a:r>
              <a:rPr lang="zh-CN" altLang="en-US" sz="2395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等价类应用</a:t>
            </a:r>
            <a:endParaRPr lang="zh-CN" altLang="en-US" sz="2395" dirty="0">
              <a:latin typeface="Times New Roman" panose="02020603050405020304" pitchFamily="18" charset="0"/>
              <a:ea typeface="宋体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3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3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3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3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D4AE3012-09E1-423F-BC68-257EA83C0163}" type="datetime7">
              <a:rPr lang="zh-CN" altLang="en-US" smtClean="0"/>
            </a:fld>
            <a:endParaRPr lang="en-US" altLang="zh-CN"/>
          </a:p>
        </p:txBody>
      </p:sp>
      <p:sp>
        <p:nvSpPr>
          <p:cNvPr id="573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87475A51-F983-4C1F-84C7-4E02B31AF181}" type="slidenum">
              <a:rPr lang="zh-CN" altLang="en-US" smtClean="0"/>
            </a:fld>
            <a:endParaRPr lang="en-US" altLang="zh-CN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3.5.2	Operations :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 Find</a:t>
            </a:r>
            <a:endParaRPr lang="zh-CN" altLang="en-US">
              <a:solidFill>
                <a:schemeClr val="hlink"/>
              </a:solidFill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7349" name="Rectangle 3"/>
          <p:cNvSpPr>
            <a:spLocks noGrp="1" noChangeArrowheads="1"/>
          </p:cNvSpPr>
          <p:nvPr>
            <p:ph idx="1"/>
          </p:nvPr>
        </p:nvSpPr>
        <p:spPr>
          <a:solidFill>
            <a:srgbClr val="CCECFF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template&lt;class T&gt;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bool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 IndirectList&lt;T&gt;::</a:t>
            </a:r>
            <a:r>
              <a:rPr lang="en-US" altLang="zh-CN" sz="28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Find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(int k, T&amp; x) const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{// 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找到 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k‘th 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元素并放入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x.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   if (k &lt; 1 || k &gt; length) 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	   return 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false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; 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   x = *table[k - 1];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   return true;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} //Program 3-24 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// 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程序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22-24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的时间复杂度均为</a:t>
            </a:r>
            <a:r>
              <a:rPr lang="el-GR" altLang="zh-CN" sz="2800">
                <a:latin typeface="Times New Roman" panose="02020603050405020304" pitchFamily="18" charset="0"/>
              </a:rPr>
              <a:t>Θ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(1)</a:t>
            </a:r>
            <a:endParaRPr lang="en-US" altLang="el-GR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0F37FF41-436F-4984-A2C3-D89304464226}" type="datetime7">
              <a:rPr lang="zh-CN" altLang="en-US" smtClean="0"/>
            </a:fld>
            <a:endParaRPr lang="en-US" altLang="zh-CN"/>
          </a:p>
        </p:txBody>
      </p:sp>
      <p:sp>
        <p:nvSpPr>
          <p:cNvPr id="583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839B2E15-2A3A-4203-B60C-3C26C949C448}" type="slidenum">
              <a:rPr lang="zh-CN" altLang="en-US" smtClean="0"/>
            </a:fld>
            <a:endParaRPr lang="en-US" altLang="zh-CN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>
                <a:ea typeface="宋体" pitchFamily="2" charset="-122"/>
              </a:rPr>
              <a:t>3.5.2	Operations :</a:t>
            </a:r>
            <a:r>
              <a:rPr lang="en-US" altLang="zh-CN" b="1">
                <a:solidFill>
                  <a:schemeClr val="hlink"/>
                </a:solidFill>
                <a:ea typeface="宋体" pitchFamily="2" charset="-122"/>
              </a:rPr>
              <a:t> Insert</a:t>
            </a:r>
            <a:endParaRPr lang="zh-CN" altLang="en-US">
              <a:solidFill>
                <a:schemeClr val="hlink"/>
              </a:solidFill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8373" name="Rectangle 3"/>
          <p:cNvSpPr>
            <a:spLocks noGrp="1" noChangeArrowheads="1"/>
          </p:cNvSpPr>
          <p:nvPr>
            <p:ph idx="1"/>
          </p:nvPr>
        </p:nvSpPr>
        <p:spPr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template&lt;class T&gt;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IndirectList&lt;T&gt;&amp; IndirectList&lt;T&gt;::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Insert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(int k, const T&amp; x)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{// Insert x after the k'th element.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  if (k &lt; 0 || k &gt; length) throw OutOfBounds();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  if (length == MaxSize) throw NoMem();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  for (int i = length-1; i &gt;= k; i--) // 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后移一位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     table[i+1] = table[i];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 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table[k] = new T;</a:t>
            </a:r>
            <a:endParaRPr lang="en-US" altLang="zh-CN" sz="2400">
              <a:solidFill>
                <a:schemeClr val="folHlink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   *table[k] = x;</a:t>
            </a:r>
            <a:endParaRPr lang="en-US" altLang="zh-CN" sz="2400">
              <a:solidFill>
                <a:schemeClr val="folHlink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   length++;</a:t>
            </a:r>
            <a:endParaRPr lang="en-US" altLang="zh-CN" sz="2400">
              <a:solidFill>
                <a:schemeClr val="folHlink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  return *this;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} // Program 3-26</a:t>
            </a:r>
            <a:endParaRPr lang="en-US" altLang="el-GR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l-GR" sz="2400">
              <a:latin typeface="Times New Roman" panose="02020603050405020304" pitchFamily="18" charset="0"/>
            </a:endParaRPr>
          </a:p>
        </p:txBody>
      </p:sp>
      <p:sp>
        <p:nvSpPr>
          <p:cNvPr id="546820" name="AutoShape 4"/>
          <p:cNvSpPr>
            <a:spLocks noChangeArrowheads="1"/>
          </p:cNvSpPr>
          <p:nvPr/>
        </p:nvSpPr>
        <p:spPr bwMode="auto">
          <a:xfrm>
            <a:off x="6084253" y="4365625"/>
            <a:ext cx="2520950" cy="1152525"/>
          </a:xfrm>
          <a:prstGeom prst="wedgeRoundRectCallout">
            <a:avLst>
              <a:gd name="adj1" fmla="val -74495"/>
              <a:gd name="adj2" fmla="val -123417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zh-CN" altLang="en-US" sz="2000" b="1">
                <a:latin typeface="Times New Roman" panose="02020603050405020304" pitchFamily="18" charset="0"/>
              </a:rPr>
              <a:t>与公式描述的差别</a:t>
            </a:r>
            <a:endParaRPr kumimoji="1" lang="zh-CN" altLang="en-US" sz="2000" b="1">
              <a:latin typeface="Times New Roman" panose="02020603050405020304" pitchFamily="18" charset="0"/>
            </a:endParaRPr>
          </a:p>
          <a:p>
            <a:r>
              <a:rPr kumimoji="1" lang="en-US" altLang="zh-CN" sz="2000" b="1">
                <a:latin typeface="Times New Roman" panose="02020603050405020304" pitchFamily="18" charset="0"/>
              </a:rPr>
              <a:t>O(length)</a:t>
            </a:r>
            <a:endParaRPr kumimoji="1" lang="en-US" altLang="zh-CN" sz="2000" b="1">
              <a:latin typeface="Times New Roman" panose="02020603050405020304" pitchFamily="18" charset="0"/>
            </a:endParaRPr>
          </a:p>
          <a:p>
            <a:r>
              <a:rPr kumimoji="1"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O(length*s)</a:t>
            </a:r>
            <a:endParaRPr kumimoji="1" lang="zh-CN" altLang="el-GR" sz="20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4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DA1B8B71-A161-4974-8E7B-6F0B8F4D8B46}" type="datetime7">
              <a:rPr lang="zh-CN" altLang="en-US" smtClean="0"/>
            </a:fld>
            <a:endParaRPr lang="en-US" altLang="zh-CN"/>
          </a:p>
        </p:txBody>
      </p:sp>
      <p:sp>
        <p:nvSpPr>
          <p:cNvPr id="593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14DF9BCE-1BE4-4384-8878-70BC596A0D74}" type="slidenum">
              <a:rPr lang="zh-CN" altLang="en-US" smtClean="0"/>
            </a:fld>
            <a:endParaRPr lang="en-US" altLang="zh-CN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>
                <a:ea typeface="宋体" pitchFamily="2" charset="-122"/>
              </a:rPr>
              <a:t>3.5.2	Operations :</a:t>
            </a:r>
            <a:r>
              <a:rPr lang="en-US" altLang="zh-CN" b="1">
                <a:solidFill>
                  <a:schemeClr val="hlink"/>
                </a:solidFill>
                <a:ea typeface="宋体" pitchFamily="2" charset="-122"/>
              </a:rPr>
              <a:t> Insert</a:t>
            </a:r>
            <a:endParaRPr lang="zh-CN" altLang="en-US">
              <a:solidFill>
                <a:schemeClr val="hlink"/>
              </a:solidFill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9397" name="Rectangle 3"/>
          <p:cNvSpPr>
            <a:spLocks noGrp="1" noChangeArrowheads="1"/>
          </p:cNvSpPr>
          <p:nvPr>
            <p:ph idx="1"/>
          </p:nvPr>
        </p:nvSpPr>
        <p:spPr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itchFamily="2" charset="-122"/>
              </a:rPr>
              <a:t>template&lt;class T&gt;</a:t>
            </a:r>
            <a:endParaRPr lang="en-US" altLang="zh-CN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itchFamily="2" charset="-122"/>
              </a:rPr>
              <a:t>IndirectList&lt;T&gt;&amp; IndirectList&lt;T&gt;::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Delete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</a:rPr>
              <a:t>(int k, T&amp; x)</a:t>
            </a:r>
            <a:endParaRPr lang="en-US" altLang="zh-CN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itchFamily="2" charset="-122"/>
              </a:rPr>
              <a:t>{// Set x to the k'th element and delete it.</a:t>
            </a:r>
            <a:endParaRPr lang="en-US" altLang="zh-CN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itchFamily="2" charset="-122"/>
              </a:rPr>
              <a:t>   if ( Find(k, x) )  {</a:t>
            </a:r>
            <a:endParaRPr lang="en-US" altLang="zh-CN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itchFamily="2" charset="-122"/>
              </a:rPr>
              <a:t>	for (int i = k; i &lt; length; i++)</a:t>
            </a:r>
            <a:endParaRPr lang="en-US" altLang="zh-CN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itchFamily="2" charset="-122"/>
              </a:rPr>
              <a:t>         table[i-1] = table[i];</a:t>
            </a:r>
            <a:endParaRPr lang="en-US" altLang="zh-CN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itchFamily="2" charset="-122"/>
              </a:rPr>
              <a:t>      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length--;</a:t>
            </a:r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itchFamily="2" charset="-122"/>
              </a:rPr>
              <a:t>      return *this;</a:t>
            </a:r>
            <a:endParaRPr lang="en-US" altLang="zh-CN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itchFamily="2" charset="-122"/>
              </a:rPr>
              <a:t>   } else throw OutOfBounds();</a:t>
            </a:r>
            <a:endParaRPr lang="en-US" altLang="zh-CN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itchFamily="2" charset="-122"/>
              </a:rPr>
              <a:t>} //Program 3-25</a:t>
            </a:r>
            <a:endParaRPr lang="en-US" altLang="el-GR">
              <a:latin typeface="Times New Roman" panose="02020603050405020304" pitchFamily="18" charset="0"/>
            </a:endParaRPr>
          </a:p>
        </p:txBody>
      </p:sp>
      <p:sp>
        <p:nvSpPr>
          <p:cNvPr id="548868" name="AutoShape 4"/>
          <p:cNvSpPr>
            <a:spLocks noChangeArrowheads="1"/>
          </p:cNvSpPr>
          <p:nvPr/>
        </p:nvSpPr>
        <p:spPr bwMode="auto">
          <a:xfrm>
            <a:off x="6227763" y="4005263"/>
            <a:ext cx="2520950" cy="1152525"/>
          </a:xfrm>
          <a:prstGeom prst="wedgeRoundRectCallout">
            <a:avLst>
              <a:gd name="adj1" fmla="val -66500"/>
              <a:gd name="adj2" fmla="val -61431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zh-CN" altLang="en-US" sz="2000" b="1">
                <a:latin typeface="Times New Roman" panose="02020603050405020304" pitchFamily="18" charset="0"/>
              </a:rPr>
              <a:t>与公式描述的差别</a:t>
            </a:r>
            <a:endParaRPr kumimoji="1" lang="zh-CN" altLang="en-US" sz="2000" b="1">
              <a:latin typeface="Times New Roman" panose="02020603050405020304" pitchFamily="18" charset="0"/>
            </a:endParaRPr>
          </a:p>
          <a:p>
            <a:r>
              <a:rPr kumimoji="1" lang="en-US" altLang="zh-CN" sz="2000" b="1">
                <a:latin typeface="Times New Roman" panose="02020603050405020304" pitchFamily="18" charset="0"/>
              </a:rPr>
              <a:t>O(length)</a:t>
            </a:r>
            <a:endParaRPr kumimoji="1" lang="en-US" altLang="zh-CN" sz="2000" b="1">
              <a:latin typeface="Times New Roman" panose="02020603050405020304" pitchFamily="18" charset="0"/>
            </a:endParaRPr>
          </a:p>
          <a:p>
            <a:r>
              <a:rPr kumimoji="1"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O(length*s)</a:t>
            </a:r>
            <a:endParaRPr kumimoji="1" lang="zh-CN" altLang="el-GR" sz="20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4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0B1C03E0-32E7-4E92-9C2A-139352C96090}" type="datetime7">
              <a:rPr lang="zh-CN" altLang="en-US" smtClean="0"/>
            </a:fld>
            <a:endParaRPr lang="en-US" altLang="zh-CN"/>
          </a:p>
        </p:txBody>
      </p:sp>
      <p:sp>
        <p:nvSpPr>
          <p:cNvPr id="7885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76AD8B63-0A38-4008-BB86-44854A7FBEE1}" type="slidenum">
              <a:rPr lang="zh-CN" altLang="en-US" smtClean="0"/>
            </a:fld>
            <a:endParaRPr lang="en-US" altLang="zh-CN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3.7 A Comparison</a:t>
            </a:r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587810" name="Group 34"/>
          <p:cNvGraphicFramePr>
            <a:graphicFrameLocks noGrp="1"/>
          </p:cNvGraphicFramePr>
          <p:nvPr>
            <p:ph type="tbl" idx="1"/>
          </p:nvPr>
        </p:nvGraphicFramePr>
        <p:xfrm>
          <a:off x="457200" y="1262063"/>
          <a:ext cx="8229600" cy="3549650"/>
        </p:xfrm>
        <a:graphic>
          <a:graphicData uri="http://schemas.openxmlformats.org/drawingml/2006/table">
            <a:tbl>
              <a:tblPr/>
              <a:tblGrid>
                <a:gridCol w="2107565"/>
                <a:gridCol w="1909445"/>
                <a:gridCol w="1906905"/>
                <a:gridCol w="2305685"/>
              </a:tblGrid>
              <a:tr h="51811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描述方法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操  作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490414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查找第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k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个元素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删除第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k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个元素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在第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k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个元素后插入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公式化描述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Location(i)=i-1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l-GR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Θ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(1)</a:t>
                      </a:r>
                      <a:endParaRPr kumimoji="0" lang="zh-CN" altLang="el-G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O((n-k)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O ((n-k)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19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链表描述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O(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O(k)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O(k+s)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间接寻址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l-GR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Θ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(1)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O(n-k)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O(n-k)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882" name="AutoShape 32"/>
          <p:cNvSpPr>
            <a:spLocks noChangeArrowheads="1"/>
          </p:cNvSpPr>
          <p:nvPr/>
        </p:nvSpPr>
        <p:spPr bwMode="auto">
          <a:xfrm>
            <a:off x="5038725" y="6237288"/>
            <a:ext cx="4105275" cy="620712"/>
          </a:xfrm>
          <a:prstGeom prst="horizontalScroll">
            <a:avLst>
              <a:gd name="adj" fmla="val 125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n=</a:t>
            </a:r>
            <a:r>
              <a:rPr kumimoji="1" lang="zh-CN" altLang="en-US" sz="2400" b="1">
                <a:latin typeface="Times New Roman" panose="02020603050405020304" pitchFamily="18" charset="0"/>
              </a:rPr>
              <a:t>链表长度，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s=sizeof(T)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78883" name="AutoShape 33"/>
          <p:cNvSpPr>
            <a:spLocks noChangeArrowheads="1"/>
          </p:cNvSpPr>
          <p:nvPr/>
        </p:nvSpPr>
        <p:spPr bwMode="auto">
          <a:xfrm>
            <a:off x="3059113" y="5373688"/>
            <a:ext cx="5616575" cy="647700"/>
          </a:xfrm>
          <a:prstGeom prst="wedgeRoundRectCallout">
            <a:avLst>
              <a:gd name="adj1" fmla="val -47708"/>
              <a:gd name="adj2" fmla="val -131130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90000"/>
              </a:lnSpc>
            </a:pPr>
            <a:r>
              <a:rPr kumimoji="1" lang="zh-CN" altLang="en-US" sz="2000" b="1">
                <a:latin typeface="Tahoma" panose="020B0604030504040204" pitchFamily="34" charset="0"/>
              </a:rPr>
              <a:t>如果已排序搜索时间差别巨大</a:t>
            </a:r>
            <a:r>
              <a:rPr kumimoji="1" lang="en-US" altLang="zh-CN" sz="2000" b="1">
                <a:latin typeface="Tahoma" panose="020B0604030504040204" pitchFamily="34" charset="0"/>
              </a:rPr>
              <a:t>,</a:t>
            </a:r>
            <a:r>
              <a:rPr kumimoji="1" lang="zh-CN" altLang="en-US" sz="2000" b="1">
                <a:latin typeface="Tahoma" panose="020B0604030504040204" pitchFamily="34" charset="0"/>
              </a:rPr>
              <a:t>公式化描述或间接寻址为</a:t>
            </a:r>
            <a:r>
              <a:rPr kumimoji="1" lang="en-US" altLang="zh-CN" sz="2000" b="1">
                <a:latin typeface="Tahoma" panose="020B0604030504040204" pitchFamily="34" charset="0"/>
              </a:rPr>
              <a:t>O(logn)</a:t>
            </a:r>
            <a:r>
              <a:rPr kumimoji="1" lang="zh-CN" altLang="en-US" sz="2000" b="1">
                <a:latin typeface="Tahoma" panose="020B0604030504040204" pitchFamily="34" charset="0"/>
              </a:rPr>
              <a:t>，链表描述为</a:t>
            </a:r>
            <a:r>
              <a:rPr kumimoji="1" lang="en-US" altLang="zh-CN" sz="2000" b="1">
                <a:latin typeface="Tahoma" panose="020B0604030504040204" pitchFamily="34" charset="0"/>
              </a:rPr>
              <a:t>O(n)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0CC32E0D-EE6F-4D37-A2CC-6143A3581095}" type="datetime7">
              <a:rPr lang="zh-CN" altLang="en-US" smtClean="0"/>
            </a:fld>
            <a:endParaRPr lang="en-US" altLang="zh-CN"/>
          </a:p>
        </p:txBody>
      </p:sp>
      <p:sp>
        <p:nvSpPr>
          <p:cNvPr id="798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FE19DE32-B1D6-4AD1-BD4B-A2F33EADBBD7}" type="slidenum">
              <a:rPr lang="zh-CN" altLang="en-US" smtClean="0"/>
            </a:fld>
            <a:endParaRPr lang="en-US" altLang="zh-CN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3.8 </a:t>
            </a:r>
            <a:r>
              <a:rPr lang="zh-CN" altLang="en-US">
                <a:ea typeface="宋体" pitchFamily="2" charset="-122"/>
              </a:rPr>
              <a:t>应用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98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箱子排序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链表中包含学生的信息，对分数进行排序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所有的分数均为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0~100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的整数，排序：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O(n</a:t>
            </a:r>
            <a:r>
              <a:rPr lang="en-US" altLang="zh-CN" baseline="30000" dirty="0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箱子排序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(bin sort): 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首将节点放入箱子，相同分数节点放在同一个箱子中，把箱子链接起来获取有序链表 。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BDE9003C-CF5D-4C4D-B77A-6FEFE9C9B8FA}" type="datetime7">
              <a:rPr lang="zh-CN" altLang="en-US" smtClean="0"/>
            </a:fld>
            <a:endParaRPr lang="en-US" altLang="zh-CN"/>
          </a:p>
        </p:txBody>
      </p:sp>
      <p:sp>
        <p:nvSpPr>
          <p:cNvPr id="808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C97F3A96-2270-423D-AFD4-03CCB6358FB0}" type="slidenum">
              <a:rPr lang="zh-CN" altLang="en-US" smtClean="0"/>
            </a:fld>
            <a:endParaRPr lang="en-US" altLang="zh-CN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3.8.1 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  <a:sym typeface="+mn-ea"/>
              </a:rPr>
              <a:t>箱子排序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09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anose="02020603050405020304" pitchFamily="18" charset="0"/>
                <a:ea typeface="宋体" pitchFamily="2" charset="-122"/>
              </a:rPr>
              <a:t>10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个节点的箱子排序示意</a:t>
            </a:r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591876" name="Group 4"/>
          <p:cNvGrpSpPr/>
          <p:nvPr/>
        </p:nvGrpSpPr>
        <p:grpSpPr bwMode="auto">
          <a:xfrm>
            <a:off x="1116013" y="3068638"/>
            <a:ext cx="574675" cy="360362"/>
            <a:chOff x="476" y="2069"/>
            <a:chExt cx="362" cy="227"/>
          </a:xfrm>
        </p:grpSpPr>
        <p:sp>
          <p:nvSpPr>
            <p:cNvPr id="81003" name="Rectangle 5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004" name="Rectangle 6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91879" name="Group 7"/>
          <p:cNvGrpSpPr/>
          <p:nvPr/>
        </p:nvGrpSpPr>
        <p:grpSpPr bwMode="auto">
          <a:xfrm>
            <a:off x="1835150" y="3068638"/>
            <a:ext cx="574675" cy="360362"/>
            <a:chOff x="476" y="2069"/>
            <a:chExt cx="362" cy="227"/>
          </a:xfrm>
        </p:grpSpPr>
        <p:sp>
          <p:nvSpPr>
            <p:cNvPr id="81001" name="Rectangle 8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002" name="Rectangle 9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91882" name="Group 10"/>
          <p:cNvGrpSpPr/>
          <p:nvPr/>
        </p:nvGrpSpPr>
        <p:grpSpPr bwMode="auto">
          <a:xfrm>
            <a:off x="2555875" y="3068638"/>
            <a:ext cx="574675" cy="360362"/>
            <a:chOff x="476" y="2069"/>
            <a:chExt cx="362" cy="227"/>
          </a:xfrm>
        </p:grpSpPr>
        <p:sp>
          <p:nvSpPr>
            <p:cNvPr id="80999" name="Rectangle 11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000" name="Rectangle 12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5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91885" name="Group 13"/>
          <p:cNvGrpSpPr/>
          <p:nvPr/>
        </p:nvGrpSpPr>
        <p:grpSpPr bwMode="auto">
          <a:xfrm>
            <a:off x="3275013" y="3068638"/>
            <a:ext cx="574675" cy="360362"/>
            <a:chOff x="476" y="2069"/>
            <a:chExt cx="362" cy="227"/>
          </a:xfrm>
        </p:grpSpPr>
        <p:sp>
          <p:nvSpPr>
            <p:cNvPr id="80997" name="Rectangle 14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98" name="Rectangle 15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91888" name="Group 16"/>
          <p:cNvGrpSpPr/>
          <p:nvPr/>
        </p:nvGrpSpPr>
        <p:grpSpPr bwMode="auto">
          <a:xfrm>
            <a:off x="3995738" y="3068638"/>
            <a:ext cx="574675" cy="360362"/>
            <a:chOff x="476" y="2069"/>
            <a:chExt cx="362" cy="227"/>
          </a:xfrm>
        </p:grpSpPr>
        <p:sp>
          <p:nvSpPr>
            <p:cNvPr id="80995" name="Rectangle 17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96" name="Rectangle 18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91891" name="Group 19"/>
          <p:cNvGrpSpPr/>
          <p:nvPr/>
        </p:nvGrpSpPr>
        <p:grpSpPr bwMode="auto">
          <a:xfrm>
            <a:off x="4714875" y="3068638"/>
            <a:ext cx="574675" cy="360362"/>
            <a:chOff x="476" y="2069"/>
            <a:chExt cx="362" cy="227"/>
          </a:xfrm>
        </p:grpSpPr>
        <p:sp>
          <p:nvSpPr>
            <p:cNvPr id="80993" name="Rectangle 20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94" name="Rectangle 21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91894" name="Group 22"/>
          <p:cNvGrpSpPr/>
          <p:nvPr/>
        </p:nvGrpSpPr>
        <p:grpSpPr bwMode="auto">
          <a:xfrm>
            <a:off x="5435600" y="3068638"/>
            <a:ext cx="574675" cy="360362"/>
            <a:chOff x="476" y="2069"/>
            <a:chExt cx="362" cy="227"/>
          </a:xfrm>
        </p:grpSpPr>
        <p:sp>
          <p:nvSpPr>
            <p:cNvPr id="80991" name="Rectangle 23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92" name="Rectangle 24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91897" name="Group 25"/>
          <p:cNvGrpSpPr/>
          <p:nvPr/>
        </p:nvGrpSpPr>
        <p:grpSpPr bwMode="auto">
          <a:xfrm>
            <a:off x="6156325" y="3068638"/>
            <a:ext cx="574675" cy="360362"/>
            <a:chOff x="476" y="2069"/>
            <a:chExt cx="362" cy="227"/>
          </a:xfrm>
        </p:grpSpPr>
        <p:sp>
          <p:nvSpPr>
            <p:cNvPr id="80989" name="Rectangle 26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H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90" name="Rectangle 27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91900" name="Group 28"/>
          <p:cNvGrpSpPr/>
          <p:nvPr/>
        </p:nvGrpSpPr>
        <p:grpSpPr bwMode="auto">
          <a:xfrm>
            <a:off x="6875463" y="3068638"/>
            <a:ext cx="574675" cy="360362"/>
            <a:chOff x="476" y="2069"/>
            <a:chExt cx="362" cy="227"/>
          </a:xfrm>
        </p:grpSpPr>
        <p:sp>
          <p:nvSpPr>
            <p:cNvPr id="80987" name="Rectangle 29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88" name="Rectangle 30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91903" name="Group 31"/>
          <p:cNvGrpSpPr/>
          <p:nvPr/>
        </p:nvGrpSpPr>
        <p:grpSpPr bwMode="auto">
          <a:xfrm>
            <a:off x="7596188" y="3068638"/>
            <a:ext cx="574675" cy="360362"/>
            <a:chOff x="476" y="2069"/>
            <a:chExt cx="362" cy="227"/>
          </a:xfrm>
        </p:grpSpPr>
        <p:sp>
          <p:nvSpPr>
            <p:cNvPr id="80985" name="Rectangle 32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J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86" name="Rectangle 33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91906" name="Line 34"/>
          <p:cNvSpPr>
            <a:spLocks noChangeShapeType="1"/>
          </p:cNvSpPr>
          <p:nvPr/>
        </p:nvSpPr>
        <p:spPr bwMode="auto">
          <a:xfrm>
            <a:off x="1619250" y="32131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07" name="Line 35"/>
          <p:cNvSpPr>
            <a:spLocks noChangeShapeType="1"/>
          </p:cNvSpPr>
          <p:nvPr/>
        </p:nvSpPr>
        <p:spPr bwMode="auto">
          <a:xfrm>
            <a:off x="2339975" y="32131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08" name="Line 36"/>
          <p:cNvSpPr>
            <a:spLocks noChangeShapeType="1"/>
          </p:cNvSpPr>
          <p:nvPr/>
        </p:nvSpPr>
        <p:spPr bwMode="auto">
          <a:xfrm>
            <a:off x="3059113" y="32131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09" name="Line 37"/>
          <p:cNvSpPr>
            <a:spLocks noChangeShapeType="1"/>
          </p:cNvSpPr>
          <p:nvPr/>
        </p:nvSpPr>
        <p:spPr bwMode="auto">
          <a:xfrm>
            <a:off x="3779838" y="32131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10" name="Line 38"/>
          <p:cNvSpPr>
            <a:spLocks noChangeShapeType="1"/>
          </p:cNvSpPr>
          <p:nvPr/>
        </p:nvSpPr>
        <p:spPr bwMode="auto">
          <a:xfrm>
            <a:off x="4500563" y="32131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11" name="Line 39"/>
          <p:cNvSpPr>
            <a:spLocks noChangeShapeType="1"/>
          </p:cNvSpPr>
          <p:nvPr/>
        </p:nvSpPr>
        <p:spPr bwMode="auto">
          <a:xfrm>
            <a:off x="5219700" y="32131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12" name="Line 40"/>
          <p:cNvSpPr>
            <a:spLocks noChangeShapeType="1"/>
          </p:cNvSpPr>
          <p:nvPr/>
        </p:nvSpPr>
        <p:spPr bwMode="auto">
          <a:xfrm>
            <a:off x="5940425" y="32131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13" name="Line 41"/>
          <p:cNvSpPr>
            <a:spLocks noChangeShapeType="1"/>
          </p:cNvSpPr>
          <p:nvPr/>
        </p:nvSpPr>
        <p:spPr bwMode="auto">
          <a:xfrm>
            <a:off x="6659563" y="32131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14" name="Line 42"/>
          <p:cNvSpPr>
            <a:spLocks noChangeShapeType="1"/>
          </p:cNvSpPr>
          <p:nvPr/>
        </p:nvSpPr>
        <p:spPr bwMode="auto">
          <a:xfrm>
            <a:off x="7380288" y="32131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15" name="Line 43"/>
          <p:cNvSpPr>
            <a:spLocks noChangeShapeType="1"/>
          </p:cNvSpPr>
          <p:nvPr/>
        </p:nvSpPr>
        <p:spPr bwMode="auto">
          <a:xfrm>
            <a:off x="2411413" y="5516563"/>
            <a:ext cx="43211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16" name="Line 44"/>
          <p:cNvSpPr>
            <a:spLocks noChangeShapeType="1"/>
          </p:cNvSpPr>
          <p:nvPr/>
        </p:nvSpPr>
        <p:spPr bwMode="auto">
          <a:xfrm>
            <a:off x="2411413" y="3716338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17" name="Line 45"/>
          <p:cNvSpPr>
            <a:spLocks noChangeShapeType="1"/>
          </p:cNvSpPr>
          <p:nvPr/>
        </p:nvSpPr>
        <p:spPr bwMode="auto">
          <a:xfrm>
            <a:off x="3132138" y="3716338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18" name="Rectangle 46"/>
          <p:cNvSpPr>
            <a:spLocks noChangeArrowheads="1"/>
          </p:cNvSpPr>
          <p:nvPr/>
        </p:nvSpPr>
        <p:spPr bwMode="auto">
          <a:xfrm>
            <a:off x="3995738" y="5157788"/>
            <a:ext cx="4318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endParaRPr kumimoji="1" lang="en-US" altLang="zh-CN" sz="20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1919" name="Line 47"/>
          <p:cNvSpPr>
            <a:spLocks noChangeShapeType="1"/>
          </p:cNvSpPr>
          <p:nvPr/>
        </p:nvSpPr>
        <p:spPr bwMode="auto">
          <a:xfrm>
            <a:off x="5291138" y="3716338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20" name="Line 48"/>
          <p:cNvSpPr>
            <a:spLocks noChangeShapeType="1"/>
          </p:cNvSpPr>
          <p:nvPr/>
        </p:nvSpPr>
        <p:spPr bwMode="auto">
          <a:xfrm>
            <a:off x="4572000" y="3716338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21" name="Line 49"/>
          <p:cNvSpPr>
            <a:spLocks noChangeShapeType="1"/>
          </p:cNvSpPr>
          <p:nvPr/>
        </p:nvSpPr>
        <p:spPr bwMode="auto">
          <a:xfrm>
            <a:off x="3851275" y="3716338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22" name="Line 50"/>
          <p:cNvSpPr>
            <a:spLocks noChangeShapeType="1"/>
          </p:cNvSpPr>
          <p:nvPr/>
        </p:nvSpPr>
        <p:spPr bwMode="auto">
          <a:xfrm>
            <a:off x="6011863" y="3716338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23" name="Line 51"/>
          <p:cNvSpPr>
            <a:spLocks noChangeShapeType="1"/>
          </p:cNvSpPr>
          <p:nvPr/>
        </p:nvSpPr>
        <p:spPr bwMode="auto">
          <a:xfrm>
            <a:off x="6732588" y="3716338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24" name="Text Box 52"/>
          <p:cNvSpPr txBox="1">
            <a:spLocks noChangeArrowheads="1"/>
          </p:cNvSpPr>
          <p:nvPr/>
        </p:nvSpPr>
        <p:spPr bwMode="auto">
          <a:xfrm>
            <a:off x="2339975" y="5516563"/>
            <a:ext cx="792163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bin 0</a:t>
            </a:r>
            <a:endParaRPr kumimoji="1" lang="en-US" altLang="zh-CN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1925" name="Text Box 53"/>
          <p:cNvSpPr txBox="1">
            <a:spLocks noChangeArrowheads="1"/>
          </p:cNvSpPr>
          <p:nvPr/>
        </p:nvSpPr>
        <p:spPr bwMode="auto">
          <a:xfrm>
            <a:off x="3059113" y="5516563"/>
            <a:ext cx="792162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bin 1</a:t>
            </a:r>
            <a:endParaRPr kumimoji="1" lang="en-US" altLang="zh-CN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1926" name="Text Box 54"/>
          <p:cNvSpPr txBox="1">
            <a:spLocks noChangeArrowheads="1"/>
          </p:cNvSpPr>
          <p:nvPr/>
        </p:nvSpPr>
        <p:spPr bwMode="auto">
          <a:xfrm>
            <a:off x="3779838" y="5516563"/>
            <a:ext cx="792162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bin 2</a:t>
            </a:r>
            <a:endParaRPr kumimoji="1" lang="en-US" altLang="zh-CN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1927" name="Text Box 55"/>
          <p:cNvSpPr txBox="1">
            <a:spLocks noChangeArrowheads="1"/>
          </p:cNvSpPr>
          <p:nvPr/>
        </p:nvSpPr>
        <p:spPr bwMode="auto">
          <a:xfrm>
            <a:off x="4500563" y="5516563"/>
            <a:ext cx="792162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bin 3</a:t>
            </a:r>
            <a:endParaRPr kumimoji="1" lang="en-US" altLang="zh-CN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1928" name="Text Box 56"/>
          <p:cNvSpPr txBox="1">
            <a:spLocks noChangeArrowheads="1"/>
          </p:cNvSpPr>
          <p:nvPr/>
        </p:nvSpPr>
        <p:spPr bwMode="auto">
          <a:xfrm>
            <a:off x="5219700" y="5516563"/>
            <a:ext cx="792163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bin 4</a:t>
            </a:r>
            <a:endParaRPr kumimoji="1" lang="en-US" altLang="zh-CN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1929" name="Text Box 57"/>
          <p:cNvSpPr txBox="1">
            <a:spLocks noChangeArrowheads="1"/>
          </p:cNvSpPr>
          <p:nvPr/>
        </p:nvSpPr>
        <p:spPr bwMode="auto">
          <a:xfrm>
            <a:off x="5940425" y="5516563"/>
            <a:ext cx="792163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bin 5</a:t>
            </a:r>
            <a:endParaRPr kumimoji="1" lang="en-US" altLang="zh-CN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1930" name="Rectangle 58"/>
          <p:cNvSpPr>
            <a:spLocks noChangeArrowheads="1"/>
          </p:cNvSpPr>
          <p:nvPr/>
        </p:nvSpPr>
        <p:spPr bwMode="auto">
          <a:xfrm>
            <a:off x="5435600" y="5157788"/>
            <a:ext cx="4318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endParaRPr kumimoji="1" lang="en-US" altLang="zh-CN" sz="20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1931" name="Rectangle 59"/>
          <p:cNvSpPr>
            <a:spLocks noChangeArrowheads="1"/>
          </p:cNvSpPr>
          <p:nvPr/>
        </p:nvSpPr>
        <p:spPr bwMode="auto">
          <a:xfrm>
            <a:off x="6156325" y="5157788"/>
            <a:ext cx="4318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rPr>
              <a:t>C</a:t>
            </a:r>
            <a:endParaRPr kumimoji="1" lang="en-US" altLang="zh-CN" sz="20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1932" name="Rectangle 60"/>
          <p:cNvSpPr>
            <a:spLocks noChangeArrowheads="1"/>
          </p:cNvSpPr>
          <p:nvPr/>
        </p:nvSpPr>
        <p:spPr bwMode="auto">
          <a:xfrm>
            <a:off x="5435600" y="4724400"/>
            <a:ext cx="4318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rPr>
              <a:t>D</a:t>
            </a:r>
            <a:endParaRPr kumimoji="1" lang="en-US" altLang="zh-CN" sz="20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1933" name="Rectangle 61"/>
          <p:cNvSpPr>
            <a:spLocks noChangeArrowheads="1"/>
          </p:cNvSpPr>
          <p:nvPr/>
        </p:nvSpPr>
        <p:spPr bwMode="auto">
          <a:xfrm>
            <a:off x="4716463" y="5157788"/>
            <a:ext cx="4318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rPr>
              <a:t>E</a:t>
            </a:r>
            <a:endParaRPr kumimoji="1" lang="en-US" altLang="zh-CN" sz="20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1934" name="Rectangle 62"/>
          <p:cNvSpPr>
            <a:spLocks noChangeArrowheads="1"/>
          </p:cNvSpPr>
          <p:nvPr/>
        </p:nvSpPr>
        <p:spPr bwMode="auto">
          <a:xfrm>
            <a:off x="2484438" y="5157788"/>
            <a:ext cx="4318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rPr>
              <a:t>F</a:t>
            </a:r>
            <a:endParaRPr kumimoji="1" lang="en-US" altLang="zh-CN" sz="20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1935" name="Rectangle 63"/>
          <p:cNvSpPr>
            <a:spLocks noChangeArrowheads="1"/>
          </p:cNvSpPr>
          <p:nvPr/>
        </p:nvSpPr>
        <p:spPr bwMode="auto">
          <a:xfrm>
            <a:off x="5435600" y="4292600"/>
            <a:ext cx="4318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rPr>
              <a:t>G</a:t>
            </a:r>
            <a:endParaRPr kumimoji="1" lang="en-US" altLang="zh-CN" sz="20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1936" name="Rectangle 64"/>
          <p:cNvSpPr>
            <a:spLocks noChangeArrowheads="1"/>
          </p:cNvSpPr>
          <p:nvPr/>
        </p:nvSpPr>
        <p:spPr bwMode="auto">
          <a:xfrm>
            <a:off x="4716463" y="4724400"/>
            <a:ext cx="4318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rPr>
              <a:t>H</a:t>
            </a:r>
            <a:endParaRPr kumimoji="1" lang="en-US" altLang="zh-CN" sz="20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1937" name="Rectangle 65"/>
          <p:cNvSpPr>
            <a:spLocks noChangeArrowheads="1"/>
          </p:cNvSpPr>
          <p:nvPr/>
        </p:nvSpPr>
        <p:spPr bwMode="auto">
          <a:xfrm>
            <a:off x="5435600" y="3860800"/>
            <a:ext cx="4318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endParaRPr kumimoji="1" lang="en-US" altLang="zh-CN" sz="20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1938" name="Rectangle 66"/>
          <p:cNvSpPr>
            <a:spLocks noChangeArrowheads="1"/>
          </p:cNvSpPr>
          <p:nvPr/>
        </p:nvSpPr>
        <p:spPr bwMode="auto">
          <a:xfrm>
            <a:off x="4716463" y="4292600"/>
            <a:ext cx="4318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rPr>
              <a:t>J</a:t>
            </a:r>
            <a:endParaRPr kumimoji="1" lang="en-US" altLang="zh-CN" sz="20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91939" name="Group 67"/>
          <p:cNvGrpSpPr/>
          <p:nvPr/>
        </p:nvGrpSpPr>
        <p:grpSpPr bwMode="auto">
          <a:xfrm>
            <a:off x="1116013" y="6021388"/>
            <a:ext cx="574675" cy="360362"/>
            <a:chOff x="476" y="2069"/>
            <a:chExt cx="362" cy="227"/>
          </a:xfrm>
        </p:grpSpPr>
        <p:sp>
          <p:nvSpPr>
            <p:cNvPr id="80983" name="Rectangle 68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84" name="Rectangle 69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91942" name="Group 70"/>
          <p:cNvGrpSpPr/>
          <p:nvPr/>
        </p:nvGrpSpPr>
        <p:grpSpPr bwMode="auto">
          <a:xfrm>
            <a:off x="1835150" y="6021388"/>
            <a:ext cx="574675" cy="360362"/>
            <a:chOff x="476" y="2069"/>
            <a:chExt cx="362" cy="227"/>
          </a:xfrm>
        </p:grpSpPr>
        <p:sp>
          <p:nvSpPr>
            <p:cNvPr id="80981" name="Rectangle 71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82" name="Rectangle 72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91945" name="Group 73"/>
          <p:cNvGrpSpPr/>
          <p:nvPr/>
        </p:nvGrpSpPr>
        <p:grpSpPr bwMode="auto">
          <a:xfrm>
            <a:off x="2555875" y="6021388"/>
            <a:ext cx="574675" cy="360362"/>
            <a:chOff x="476" y="2069"/>
            <a:chExt cx="362" cy="227"/>
          </a:xfrm>
        </p:grpSpPr>
        <p:sp>
          <p:nvSpPr>
            <p:cNvPr id="80979" name="Rectangle 74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80" name="Rectangle 75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91948" name="Group 76"/>
          <p:cNvGrpSpPr/>
          <p:nvPr/>
        </p:nvGrpSpPr>
        <p:grpSpPr bwMode="auto">
          <a:xfrm>
            <a:off x="3275013" y="6021388"/>
            <a:ext cx="574675" cy="360362"/>
            <a:chOff x="476" y="2069"/>
            <a:chExt cx="362" cy="227"/>
          </a:xfrm>
        </p:grpSpPr>
        <p:sp>
          <p:nvSpPr>
            <p:cNvPr id="80977" name="Rectangle 77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H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78" name="Rectangle 78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91951" name="Group 79"/>
          <p:cNvGrpSpPr/>
          <p:nvPr/>
        </p:nvGrpSpPr>
        <p:grpSpPr bwMode="auto">
          <a:xfrm>
            <a:off x="3995738" y="6021388"/>
            <a:ext cx="574675" cy="360362"/>
            <a:chOff x="476" y="2069"/>
            <a:chExt cx="362" cy="227"/>
          </a:xfrm>
        </p:grpSpPr>
        <p:sp>
          <p:nvSpPr>
            <p:cNvPr id="80975" name="Rectangle 80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J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76" name="Rectangle 81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91954" name="Group 82"/>
          <p:cNvGrpSpPr/>
          <p:nvPr/>
        </p:nvGrpSpPr>
        <p:grpSpPr bwMode="auto">
          <a:xfrm>
            <a:off x="4714875" y="6021388"/>
            <a:ext cx="574675" cy="360362"/>
            <a:chOff x="476" y="2069"/>
            <a:chExt cx="362" cy="227"/>
          </a:xfrm>
        </p:grpSpPr>
        <p:sp>
          <p:nvSpPr>
            <p:cNvPr id="80973" name="Rectangle 83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74" name="Rectangle 84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91957" name="Group 85"/>
          <p:cNvGrpSpPr/>
          <p:nvPr/>
        </p:nvGrpSpPr>
        <p:grpSpPr bwMode="auto">
          <a:xfrm>
            <a:off x="5435600" y="6021388"/>
            <a:ext cx="574675" cy="360362"/>
            <a:chOff x="476" y="2069"/>
            <a:chExt cx="362" cy="227"/>
          </a:xfrm>
        </p:grpSpPr>
        <p:sp>
          <p:nvSpPr>
            <p:cNvPr id="80971" name="Rectangle 86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72" name="Rectangle 87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91960" name="Group 88"/>
          <p:cNvGrpSpPr/>
          <p:nvPr/>
        </p:nvGrpSpPr>
        <p:grpSpPr bwMode="auto">
          <a:xfrm>
            <a:off x="6156325" y="6021388"/>
            <a:ext cx="574675" cy="360362"/>
            <a:chOff x="476" y="2069"/>
            <a:chExt cx="362" cy="227"/>
          </a:xfrm>
        </p:grpSpPr>
        <p:sp>
          <p:nvSpPr>
            <p:cNvPr id="80969" name="Rectangle 89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70" name="Rectangle 90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91963" name="Group 91"/>
          <p:cNvGrpSpPr/>
          <p:nvPr/>
        </p:nvGrpSpPr>
        <p:grpSpPr bwMode="auto">
          <a:xfrm>
            <a:off x="6875463" y="6021388"/>
            <a:ext cx="574675" cy="360362"/>
            <a:chOff x="476" y="2069"/>
            <a:chExt cx="362" cy="227"/>
          </a:xfrm>
        </p:grpSpPr>
        <p:sp>
          <p:nvSpPr>
            <p:cNvPr id="80967" name="Rectangle 92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68" name="Rectangle 93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91966" name="Group 94"/>
          <p:cNvGrpSpPr/>
          <p:nvPr/>
        </p:nvGrpSpPr>
        <p:grpSpPr bwMode="auto">
          <a:xfrm>
            <a:off x="7596188" y="6021388"/>
            <a:ext cx="574675" cy="360362"/>
            <a:chOff x="476" y="2069"/>
            <a:chExt cx="362" cy="227"/>
          </a:xfrm>
        </p:grpSpPr>
        <p:sp>
          <p:nvSpPr>
            <p:cNvPr id="80965" name="Rectangle 95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66" name="Rectangle 96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5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91969" name="Line 97"/>
          <p:cNvSpPr>
            <a:spLocks noChangeShapeType="1"/>
          </p:cNvSpPr>
          <p:nvPr/>
        </p:nvSpPr>
        <p:spPr bwMode="auto">
          <a:xfrm>
            <a:off x="1619250" y="61658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70" name="Line 98"/>
          <p:cNvSpPr>
            <a:spLocks noChangeShapeType="1"/>
          </p:cNvSpPr>
          <p:nvPr/>
        </p:nvSpPr>
        <p:spPr bwMode="auto">
          <a:xfrm>
            <a:off x="2339975" y="61658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71" name="Line 99"/>
          <p:cNvSpPr>
            <a:spLocks noChangeShapeType="1"/>
          </p:cNvSpPr>
          <p:nvPr/>
        </p:nvSpPr>
        <p:spPr bwMode="auto">
          <a:xfrm>
            <a:off x="3059113" y="61658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72" name="Line 100"/>
          <p:cNvSpPr>
            <a:spLocks noChangeShapeType="1"/>
          </p:cNvSpPr>
          <p:nvPr/>
        </p:nvSpPr>
        <p:spPr bwMode="auto">
          <a:xfrm>
            <a:off x="3779838" y="61658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73" name="Line 101"/>
          <p:cNvSpPr>
            <a:spLocks noChangeShapeType="1"/>
          </p:cNvSpPr>
          <p:nvPr/>
        </p:nvSpPr>
        <p:spPr bwMode="auto">
          <a:xfrm>
            <a:off x="4500563" y="61658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74" name="Line 102"/>
          <p:cNvSpPr>
            <a:spLocks noChangeShapeType="1"/>
          </p:cNvSpPr>
          <p:nvPr/>
        </p:nvSpPr>
        <p:spPr bwMode="auto">
          <a:xfrm>
            <a:off x="5219700" y="61658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75" name="Line 103"/>
          <p:cNvSpPr>
            <a:spLocks noChangeShapeType="1"/>
          </p:cNvSpPr>
          <p:nvPr/>
        </p:nvSpPr>
        <p:spPr bwMode="auto">
          <a:xfrm>
            <a:off x="5940425" y="61658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76" name="Line 104"/>
          <p:cNvSpPr>
            <a:spLocks noChangeShapeType="1"/>
          </p:cNvSpPr>
          <p:nvPr/>
        </p:nvSpPr>
        <p:spPr bwMode="auto">
          <a:xfrm>
            <a:off x="6659563" y="61658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77" name="Line 105"/>
          <p:cNvSpPr>
            <a:spLocks noChangeShapeType="1"/>
          </p:cNvSpPr>
          <p:nvPr/>
        </p:nvSpPr>
        <p:spPr bwMode="auto">
          <a:xfrm>
            <a:off x="7380288" y="61658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1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1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1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1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1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1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1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1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1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1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1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1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91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1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91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1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91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1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91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91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91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91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91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91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91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91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91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91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91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91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91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91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91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91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91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91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91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91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91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91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91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91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91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91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91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91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00"/>
                            </p:stCondLst>
                            <p:childTnLst>
                              <p:par>
                                <p:cTn id="1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91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91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000"/>
                            </p:stCondLst>
                            <p:childTnLst>
                              <p:par>
                                <p:cTn id="13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91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91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500"/>
                            </p:stCondLst>
                            <p:childTnLst>
                              <p:par>
                                <p:cTn id="13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91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91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000"/>
                            </p:stCondLst>
                            <p:childTnLst>
                              <p:par>
                                <p:cTn id="14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91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91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91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91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0"/>
                            </p:stCondLst>
                            <p:childTnLst>
                              <p:par>
                                <p:cTn id="15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91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91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500"/>
                            </p:stCondLst>
                            <p:childTnLst>
                              <p:par>
                                <p:cTn id="15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91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91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6000"/>
                            </p:stCondLst>
                            <p:childTnLst>
                              <p:par>
                                <p:cTn id="16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91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91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91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91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4" dur="1" fill="hold"/>
                                        <p:tgtEl>
                                          <p:spTgt spid="59191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9" dur="1" fill="hold"/>
                                        <p:tgtEl>
                                          <p:spTgt spid="59193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4" dur="1" fill="hold"/>
                                        <p:tgtEl>
                                          <p:spTgt spid="59193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9" dur="1" fill="hold"/>
                                        <p:tgtEl>
                                          <p:spTgt spid="59193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4" dur="1" fill="hold"/>
                                        <p:tgtEl>
                                          <p:spTgt spid="59193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9" dur="1" fill="hold"/>
                                        <p:tgtEl>
                                          <p:spTgt spid="59193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4" dur="1" fill="hold"/>
                                        <p:tgtEl>
                                          <p:spTgt spid="59193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9" dur="1" fill="hold"/>
                                        <p:tgtEl>
                                          <p:spTgt spid="59193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4" dur="1" fill="hold"/>
                                        <p:tgtEl>
                                          <p:spTgt spid="59193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9" dur="1" fill="hold"/>
                                        <p:tgtEl>
                                          <p:spTgt spid="59193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591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91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591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591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591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591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500"/>
                            </p:stCondLst>
                            <p:childTnLst>
                              <p:par>
                                <p:cTn id="23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591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591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000"/>
                            </p:stCondLst>
                            <p:childTnLst>
                              <p:par>
                                <p:cTn id="24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591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591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500"/>
                            </p:stCondLst>
                            <p:childTnLst>
                              <p:par>
                                <p:cTn id="24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591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591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3000"/>
                            </p:stCondLst>
                            <p:childTnLst>
                              <p:par>
                                <p:cTn id="2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591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591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3500"/>
                            </p:stCondLst>
                            <p:childTnLst>
                              <p:par>
                                <p:cTn id="25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591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591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4000"/>
                            </p:stCondLst>
                            <p:childTnLst>
                              <p:par>
                                <p:cTn id="26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591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591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4500"/>
                            </p:stCondLst>
                            <p:childTnLst>
                              <p:par>
                                <p:cTn id="26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591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591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0"/>
                            </p:stCondLst>
                            <p:childTnLst>
                              <p:par>
                                <p:cTn id="27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591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591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591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591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6000"/>
                            </p:stCondLst>
                            <p:childTnLst>
                              <p:par>
                                <p:cTn id="28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591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591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6500"/>
                            </p:stCondLst>
                            <p:childTnLst>
                              <p:par>
                                <p:cTn id="28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591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591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7000"/>
                            </p:stCondLst>
                            <p:childTnLst>
                              <p:par>
                                <p:cTn id="29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591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591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7500"/>
                            </p:stCondLst>
                            <p:childTnLst>
                              <p:par>
                                <p:cTn id="29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591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591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8000"/>
                            </p:stCondLst>
                            <p:childTnLst>
                              <p:par>
                                <p:cTn id="30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591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591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8500"/>
                            </p:stCondLst>
                            <p:childTnLst>
                              <p:par>
                                <p:cTn id="30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591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591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9000"/>
                            </p:stCondLst>
                            <p:childTnLst>
                              <p:par>
                                <p:cTn id="31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591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591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906" grpId="0" bldLvl="0" animBg="1"/>
      <p:bldP spid="591907" grpId="0" bldLvl="0" animBg="1"/>
      <p:bldP spid="591908" grpId="0" bldLvl="0" animBg="1"/>
      <p:bldP spid="591909" grpId="0" bldLvl="0" animBg="1"/>
      <p:bldP spid="591910" grpId="0" bldLvl="0" animBg="1"/>
      <p:bldP spid="591911" grpId="0" bldLvl="0" animBg="1"/>
      <p:bldP spid="591912" grpId="0" bldLvl="0" animBg="1"/>
      <p:bldP spid="591913" grpId="0" bldLvl="0" animBg="1"/>
      <p:bldP spid="591914" grpId="0" bldLvl="0" animBg="1"/>
      <p:bldP spid="591915" grpId="0" bldLvl="0" animBg="1"/>
      <p:bldP spid="591916" grpId="0" bldLvl="0" animBg="1"/>
      <p:bldP spid="591917" grpId="0" bldLvl="0" animBg="1"/>
      <p:bldP spid="591918" grpId="0" bldLvl="0" animBg="1"/>
      <p:bldP spid="591919" grpId="0" bldLvl="0" animBg="1"/>
      <p:bldP spid="591920" grpId="0" bldLvl="0" animBg="1"/>
      <p:bldP spid="591921" grpId="0" bldLvl="0" animBg="1"/>
      <p:bldP spid="591922" grpId="0" bldLvl="0" animBg="1"/>
      <p:bldP spid="591923" grpId="0" bldLvl="0" animBg="1"/>
      <p:bldP spid="591924" grpId="0" bldLvl="0" animBg="1"/>
      <p:bldP spid="591925" grpId="0" bldLvl="0" animBg="1"/>
      <p:bldP spid="591926" grpId="0" bldLvl="0" animBg="1"/>
      <p:bldP spid="591927" grpId="0" bldLvl="0" animBg="1"/>
      <p:bldP spid="591928" grpId="0" bldLvl="0" animBg="1"/>
      <p:bldP spid="591929" grpId="0" bldLvl="0" animBg="1"/>
      <p:bldP spid="591930" grpId="0" bldLvl="0" animBg="1"/>
      <p:bldP spid="591931" grpId="0" bldLvl="0" animBg="1"/>
      <p:bldP spid="591932" grpId="0" bldLvl="0" animBg="1"/>
      <p:bldP spid="591933" grpId="0" bldLvl="0" animBg="1"/>
      <p:bldP spid="591934" grpId="0" bldLvl="0" animBg="1"/>
      <p:bldP spid="591935" grpId="0" bldLvl="0" animBg="1"/>
      <p:bldP spid="591936" grpId="0" bldLvl="0" animBg="1"/>
      <p:bldP spid="591937" grpId="0" bldLvl="0" animBg="1"/>
      <p:bldP spid="591938" grpId="0" bldLvl="0" animBg="1"/>
      <p:bldP spid="591969" grpId="0" bldLvl="0" animBg="1"/>
      <p:bldP spid="591970" grpId="0" bldLvl="0" animBg="1"/>
      <p:bldP spid="591971" grpId="0" bldLvl="0" animBg="1"/>
      <p:bldP spid="591972" grpId="0" bldLvl="0" animBg="1"/>
      <p:bldP spid="591973" grpId="0" bldLvl="0" animBg="1"/>
      <p:bldP spid="591974" grpId="0" bldLvl="0" animBg="1"/>
      <p:bldP spid="591975" grpId="0" bldLvl="0" animBg="1"/>
      <p:bldP spid="591976" grpId="0" bldLvl="0" animBg="1"/>
      <p:bldP spid="591977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4A95694E-B9C7-4264-8440-E17685A4B5FA}" type="datetime7">
              <a:rPr lang="zh-CN" altLang="en-US" smtClean="0"/>
            </a:fld>
            <a:endParaRPr lang="en-US" altLang="zh-CN"/>
          </a:p>
        </p:txBody>
      </p:sp>
      <p:sp>
        <p:nvSpPr>
          <p:cNvPr id="819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1DA017D4-0815-411B-9DFA-1E6341C62841}" type="slidenum">
              <a:rPr lang="zh-CN" altLang="en-US" smtClean="0"/>
            </a:fld>
            <a:endParaRPr lang="en-US" altLang="zh-CN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3.8.1 箱子排序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819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箱子的实现：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每个箱子都描述成一个链表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对于箱子排序，需要能够：</a:t>
            </a:r>
            <a:endParaRPr lang="zh-CN" altLang="en-US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 dirty="0">
                <a:latin typeface="Times New Roman" panose="02020603050405020304" pitchFamily="18" charset="0"/>
                <a:ea typeface="宋体" pitchFamily="2" charset="-122"/>
              </a:rPr>
              <a:t>1 )</a:t>
            </a:r>
            <a:r>
              <a:rPr lang="zh-CN" altLang="en-US" sz="2300" dirty="0">
                <a:latin typeface="Times New Roman" panose="02020603050405020304" pitchFamily="18" charset="0"/>
                <a:ea typeface="宋体" pitchFamily="2" charset="-122"/>
              </a:rPr>
              <a:t>从欲排序链表的首部开始，逐个删除每个节点，放入适当的箱子中（即相应的链表中）；</a:t>
            </a:r>
            <a:endParaRPr lang="zh-CN" altLang="en-US" sz="2300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 dirty="0">
                <a:latin typeface="Times New Roman" panose="02020603050405020304" pitchFamily="18" charset="0"/>
                <a:ea typeface="宋体" pitchFamily="2" charset="-122"/>
              </a:rPr>
              <a:t>2) </a:t>
            </a:r>
            <a:r>
              <a:rPr lang="zh-CN" altLang="en-US" sz="2300" dirty="0">
                <a:latin typeface="Times New Roman" panose="02020603050405020304" pitchFamily="18" charset="0"/>
                <a:ea typeface="宋体" pitchFamily="2" charset="-122"/>
              </a:rPr>
              <a:t>收集并链接每个箱子中的节点，产生一个排序链表。</a:t>
            </a:r>
            <a:endParaRPr lang="zh-CN" altLang="en-US" sz="2300" dirty="0">
              <a:latin typeface="Times New Roman" panose="02020603050405020304" pitchFamily="18" charset="0"/>
              <a:ea typeface="宋体" pitchFamily="2" charset="-122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zh-CN" altLang="en-US" sz="23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如果所输入的链表为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Chain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类型，那么可以：</a:t>
            </a:r>
            <a:endParaRPr lang="zh-CN" altLang="en-US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 dirty="0">
                <a:latin typeface="Times New Roman" panose="02020603050405020304" pitchFamily="18" charset="0"/>
                <a:ea typeface="宋体" pitchFamily="2" charset="-122"/>
              </a:rPr>
              <a:t>1) </a:t>
            </a:r>
            <a:r>
              <a:rPr lang="zh-CN" altLang="en-US" sz="2300" dirty="0">
                <a:latin typeface="Times New Roman" panose="02020603050405020304" pitchFamily="18" charset="0"/>
                <a:ea typeface="宋体" pitchFamily="2" charset="-122"/>
              </a:rPr>
              <a:t>连续地删除链表首元素并将其插入到相应箱子链表的首部；</a:t>
            </a:r>
            <a:endParaRPr lang="zh-CN" altLang="en-US" sz="2300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 dirty="0">
                <a:latin typeface="Times New Roman" panose="02020603050405020304" pitchFamily="18" charset="0"/>
                <a:ea typeface="宋体" pitchFamily="2" charset="-122"/>
              </a:rPr>
              <a:t>2) </a:t>
            </a:r>
            <a:r>
              <a:rPr lang="zh-CN" altLang="en-US" sz="2300" dirty="0">
                <a:latin typeface="Times New Roman" panose="02020603050405020304" pitchFamily="18" charset="0"/>
                <a:ea typeface="宋体" pitchFamily="2" charset="-122"/>
              </a:rPr>
              <a:t>逐个删除每个箱子中的元素（</a:t>
            </a:r>
            <a:r>
              <a:rPr lang="zh-CN" altLang="en-US" sz="23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从最后一个箱子开始</a:t>
            </a:r>
            <a:r>
              <a:rPr lang="zh-CN" altLang="en-US" sz="2300" dirty="0">
                <a:latin typeface="Times New Roman" panose="02020603050405020304" pitchFamily="18" charset="0"/>
                <a:ea typeface="宋体" pitchFamily="2" charset="-122"/>
              </a:rPr>
              <a:t>）并将其插入到一个初始为空的链表的首部。</a:t>
            </a:r>
            <a:endParaRPr lang="en-US" altLang="zh-CN" sz="23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E5D25DC6-6ED7-4161-9BCA-E40196AB66CA}" type="datetime7">
              <a:rPr lang="zh-CN" altLang="en-US" smtClean="0"/>
            </a:fld>
            <a:endParaRPr lang="en-US" altLang="zh-CN"/>
          </a:p>
        </p:txBody>
      </p:sp>
      <p:sp>
        <p:nvSpPr>
          <p:cNvPr id="829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5C2390B1-57E1-4A88-8ADC-C1E810047425}" type="slidenum">
              <a:rPr lang="zh-CN" altLang="en-US" smtClean="0"/>
            </a:fld>
            <a:endParaRPr lang="en-US" altLang="zh-CN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990033"/>
                </a:solidFill>
                <a:ea typeface="宋体" pitchFamily="2" charset="-122"/>
              </a:rPr>
              <a:t>3.8.1 箱子排序</a:t>
            </a:r>
            <a:endParaRPr lang="en-US" altLang="zh-CN" dirty="0">
              <a:solidFill>
                <a:srgbClr val="990033"/>
              </a:solidFill>
              <a:ea typeface="宋体" pitchFamily="2" charset="-122"/>
            </a:endParaRPr>
          </a:p>
        </p:txBody>
      </p:sp>
      <p:sp>
        <p:nvSpPr>
          <p:cNvPr id="82949" name="Rectangle 3"/>
          <p:cNvSpPr>
            <a:spLocks noGrp="1" noChangeArrowheads="1"/>
          </p:cNvSpPr>
          <p:nvPr>
            <p:ph idx="1"/>
          </p:nvPr>
        </p:nvSpPr>
        <p:spPr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a)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箱子排序的节点类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Node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；同时为了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Chain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运算的需要，重载</a:t>
            </a:r>
            <a:r>
              <a:rPr lang="en-US" altLang="zh-CN" sz="28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!=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和</a:t>
            </a:r>
            <a:r>
              <a:rPr lang="en-US" altLang="zh-CN" sz="28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&lt;&lt;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操作符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class Node {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  friend ostream&amp; operator&lt;&lt;(ostream&amp;, const Node &amp;);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  public: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     int operator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!=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(Node x) const {return (score != x.score); }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  private: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     int 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score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     char *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name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}; 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ostream&amp; operator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&lt;&lt;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(ostream&amp; out, const Node&amp; x)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  {out &lt;&lt; x.score &lt;&lt; ' '; return out;} //Program 3-40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CC9A1451-A550-4688-ACE7-C2612E869A74}" type="datetime7">
              <a:rPr lang="zh-CN" altLang="en-US" smtClean="0"/>
            </a:fld>
            <a:endParaRPr lang="en-US" altLang="zh-CN"/>
          </a:p>
        </p:txBody>
      </p:sp>
      <p:sp>
        <p:nvSpPr>
          <p:cNvPr id="860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A4E265C7-8D92-4973-A320-062B42964FD5}" type="slidenum">
              <a:rPr lang="zh-CN" altLang="en-US" smtClean="0"/>
            </a:fld>
            <a:endParaRPr lang="en-US" altLang="zh-CN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3.8.1 箱子排序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86021" name="Rectangle 3"/>
          <p:cNvSpPr>
            <a:spLocks noGrp="1" noChangeArrowheads="1"/>
          </p:cNvSpPr>
          <p:nvPr>
            <p:ph idx="1"/>
          </p:nvPr>
        </p:nvSpPr>
        <p:spPr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void </a:t>
            </a:r>
            <a:r>
              <a:rPr lang="en-US" altLang="en-US" sz="2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BinSort</a:t>
            </a:r>
            <a:r>
              <a:rPr lang="en-US" altLang="en-US" sz="2000" dirty="0">
                <a:latin typeface="Times New Roman" panose="02020603050405020304" pitchFamily="18" charset="0"/>
              </a:rPr>
              <a:t>(Chain&lt;Node&gt;&amp; X, </a:t>
            </a:r>
            <a:r>
              <a:rPr lang="en-US" altLang="en-US" sz="2000" dirty="0" err="1">
                <a:latin typeface="Times New Roman" panose="02020603050405020304" pitchFamily="18" charset="0"/>
              </a:rPr>
              <a:t>int</a:t>
            </a:r>
            <a:r>
              <a:rPr lang="en-US" altLang="en-US" sz="2000" dirty="0">
                <a:latin typeface="Times New Roman" panose="02020603050405020304" pitchFamily="18" charset="0"/>
              </a:rPr>
              <a:t> range)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{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// </a:t>
            </a:r>
            <a:r>
              <a:rPr lang="en-US" altLang="zh-CN" sz="2000" dirty="0" err="1">
                <a:latin typeface="Times New Roman" panose="02020603050405020304" pitchFamily="18" charset="0"/>
                <a:ea typeface="宋体" pitchFamily="2" charset="-122"/>
              </a:rPr>
              <a:t>箱子</a:t>
            </a: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</a:rPr>
              <a:t>排序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: </a:t>
            </a:r>
            <a:r>
              <a:rPr lang="en-US" altLang="en-US" sz="2000" dirty="0">
                <a:latin typeface="Times New Roman" panose="02020603050405020304" pitchFamily="18" charset="0"/>
              </a:rPr>
              <a:t>Sort by score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</a:t>
            </a:r>
            <a:r>
              <a:rPr lang="en-US" altLang="en-US" sz="2000" dirty="0" err="1">
                <a:latin typeface="Times New Roman" panose="02020603050405020304" pitchFamily="18" charset="0"/>
              </a:rPr>
              <a:t>int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len</a:t>
            </a:r>
            <a:r>
              <a:rPr lang="en-US" altLang="en-US" sz="2000" dirty="0">
                <a:latin typeface="Times New Roman" panose="02020603050405020304" pitchFamily="18" charset="0"/>
              </a:rPr>
              <a:t> = </a:t>
            </a:r>
            <a:r>
              <a:rPr lang="en-US" altLang="en-US" sz="2000" dirty="0" err="1">
                <a:latin typeface="Times New Roman" panose="02020603050405020304" pitchFamily="18" charset="0"/>
              </a:rPr>
              <a:t>X.Length</a:t>
            </a:r>
            <a:r>
              <a:rPr lang="en-US" altLang="en-US" sz="2000" dirty="0">
                <a:latin typeface="Times New Roman" panose="02020603050405020304" pitchFamily="18" charset="0"/>
              </a:rPr>
              <a:t>();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Node x;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Chain&lt;Node&gt; *bin;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bin = </a:t>
            </a:r>
            <a:r>
              <a:rPr lang="en-US" altLang="en-US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new</a:t>
            </a:r>
            <a:r>
              <a:rPr lang="en-US" altLang="en-US" sz="2000" dirty="0">
                <a:latin typeface="Times New Roman" panose="02020603050405020304" pitchFamily="18" charset="0"/>
              </a:rPr>
              <a:t> Chain&lt;Node&gt; [range + 1];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   </a:t>
            </a:r>
            <a:r>
              <a:rPr lang="en-US" altLang="en-US" sz="2000" dirty="0">
                <a:latin typeface="Times New Roman" panose="02020603050405020304" pitchFamily="18" charset="0"/>
              </a:rPr>
              <a:t>for (</a:t>
            </a:r>
            <a:r>
              <a:rPr lang="en-US" altLang="en-US" sz="2000" dirty="0" err="1">
                <a:latin typeface="Times New Roman" panose="02020603050405020304" pitchFamily="18" charset="0"/>
              </a:rPr>
              <a:t>int</a:t>
            </a:r>
            <a:r>
              <a:rPr lang="en-US" altLang="en-US" sz="2000" dirty="0">
                <a:latin typeface="Times New Roman" panose="02020603050405020304" pitchFamily="18" charset="0"/>
              </a:rPr>
              <a:t> i = 1; i &lt;= </a:t>
            </a:r>
            <a:r>
              <a:rPr lang="en-US" altLang="en-US" sz="2000" dirty="0" err="1">
                <a:latin typeface="Times New Roman" panose="02020603050405020304" pitchFamily="18" charset="0"/>
              </a:rPr>
              <a:t>len</a:t>
            </a:r>
            <a:r>
              <a:rPr lang="en-US" altLang="en-US" sz="2000" dirty="0">
                <a:latin typeface="Times New Roman" panose="02020603050405020304" pitchFamily="18" charset="0"/>
              </a:rPr>
              <a:t>; i++) {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    </a:t>
            </a:r>
            <a:r>
              <a:rPr lang="en-US" altLang="en-US" sz="2000" dirty="0">
                <a:latin typeface="Times New Roman" panose="02020603050405020304" pitchFamily="18" charset="0"/>
              </a:rPr>
              <a:t>// </a:t>
            </a:r>
            <a:r>
              <a:rPr lang="en-US" altLang="zh-CN" sz="2000" dirty="0" err="1">
                <a:latin typeface="Times New Roman" panose="02020603050405020304" pitchFamily="18" charset="0"/>
                <a:ea typeface="宋体" pitchFamily="2" charset="-122"/>
              </a:rPr>
              <a:t>分配</a:t>
            </a: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</a:rPr>
              <a:t>到每个箱子中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</a:t>
            </a:r>
            <a:r>
              <a:rPr lang="en-US" altLang="en-US" sz="2000" dirty="0" err="1">
                <a:latin typeface="Times New Roman" panose="02020603050405020304" pitchFamily="18" charset="0"/>
              </a:rPr>
              <a:t>X.</a:t>
            </a:r>
            <a:r>
              <a:rPr lang="en-US" altLang="en-US" sz="2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Delete</a:t>
            </a:r>
            <a:r>
              <a:rPr lang="en-US" altLang="en-US" sz="2000" dirty="0">
                <a:latin typeface="Times New Roman" panose="02020603050405020304" pitchFamily="18" charset="0"/>
              </a:rPr>
              <a:t>(1,</a:t>
            </a:r>
            <a:r>
              <a:rPr lang="en-US" altLang="en-US" sz="2000" dirty="0">
                <a:solidFill>
                  <a:srgbClr val="FA0691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</a:rPr>
              <a:t>);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bin[</a:t>
            </a:r>
            <a:r>
              <a:rPr lang="en-US" altLang="en-US" sz="2000" dirty="0" err="1">
                <a:solidFill>
                  <a:srgbClr val="FA0691"/>
                </a:solidFill>
                <a:latin typeface="Times New Roman" panose="02020603050405020304" pitchFamily="18" charset="0"/>
              </a:rPr>
              <a:t>x.score</a:t>
            </a:r>
            <a:r>
              <a:rPr lang="en-US" altLang="en-US" sz="2000" dirty="0">
                <a:latin typeface="Times New Roman" panose="02020603050405020304" pitchFamily="18" charset="0"/>
              </a:rPr>
              <a:t>].</a:t>
            </a:r>
            <a:r>
              <a:rPr lang="en-US" altLang="en-US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Insert</a:t>
            </a:r>
            <a:r>
              <a:rPr lang="en-US" altLang="en-US" sz="2000" dirty="0">
                <a:latin typeface="Times New Roman" panose="02020603050405020304" pitchFamily="18" charset="0"/>
              </a:rPr>
              <a:t>(0,</a:t>
            </a:r>
            <a:r>
              <a:rPr lang="en-US" altLang="en-US" sz="2000" dirty="0">
                <a:solidFill>
                  <a:srgbClr val="FA0691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</a:rPr>
              <a:t>);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}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   </a:t>
            </a:r>
            <a:r>
              <a:rPr lang="en-US" altLang="en-US" sz="2000" dirty="0">
                <a:latin typeface="Times New Roman" panose="02020603050405020304" pitchFamily="18" charset="0"/>
              </a:rPr>
              <a:t>for (</a:t>
            </a:r>
            <a:r>
              <a:rPr lang="en-US" altLang="en-US" sz="2000" dirty="0" err="1">
                <a:latin typeface="Times New Roman" panose="02020603050405020304" pitchFamily="18" charset="0"/>
              </a:rPr>
              <a:t>int</a:t>
            </a:r>
            <a:r>
              <a:rPr lang="en-US" altLang="en-US" sz="2000" dirty="0">
                <a:latin typeface="Times New Roman" panose="02020603050405020304" pitchFamily="18" charset="0"/>
              </a:rPr>
              <a:t> j = range; j &gt;= 0; j--)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  </a:t>
            </a:r>
            <a:r>
              <a:rPr lang="en-US" altLang="en-US" sz="2000" dirty="0">
                <a:latin typeface="Times New Roman" panose="02020603050405020304" pitchFamily="18" charset="0"/>
              </a:rPr>
              <a:t>// 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从</a:t>
            </a: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</a:rPr>
              <a:t>箱子中收集各元素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while (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!bin[j].</a:t>
            </a:r>
            <a:r>
              <a:rPr lang="en-US" altLang="en-US" sz="2000" dirty="0" err="1">
                <a:latin typeface="Times New Roman" panose="02020603050405020304" pitchFamily="18" charset="0"/>
              </a:rPr>
              <a:t>IsEmpty</a:t>
            </a:r>
            <a:r>
              <a:rPr lang="en-US" altLang="en-US" sz="2000" dirty="0">
                <a:latin typeface="Times New Roman" panose="02020603050405020304" pitchFamily="18" charset="0"/>
              </a:rPr>
              <a:t>()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) {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   bin[j].</a:t>
            </a:r>
            <a:r>
              <a:rPr lang="en-US" altLang="en-US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Delete</a:t>
            </a:r>
            <a:r>
              <a:rPr lang="en-US" altLang="en-US" sz="2000" dirty="0">
                <a:latin typeface="Times New Roman" panose="02020603050405020304" pitchFamily="18" charset="0"/>
              </a:rPr>
              <a:t>(1,</a:t>
            </a:r>
            <a:r>
              <a:rPr lang="en-US" altLang="en-US" sz="2000" dirty="0">
                <a:solidFill>
                  <a:srgbClr val="FA0691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</a:rPr>
              <a:t>);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   </a:t>
            </a:r>
            <a:r>
              <a:rPr lang="en-US" altLang="en-US" sz="2000" dirty="0" err="1">
                <a:latin typeface="Times New Roman" panose="02020603050405020304" pitchFamily="18" charset="0"/>
              </a:rPr>
              <a:t>X.</a:t>
            </a:r>
            <a:r>
              <a:rPr lang="en-US" altLang="en-US" sz="2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Insert</a:t>
            </a:r>
            <a:r>
              <a:rPr lang="en-US" altLang="en-US" sz="2000" dirty="0">
                <a:latin typeface="Times New Roman" panose="02020603050405020304" pitchFamily="18" charset="0"/>
              </a:rPr>
              <a:t>(0,</a:t>
            </a:r>
            <a:r>
              <a:rPr lang="en-US" altLang="en-US" sz="2000" dirty="0">
                <a:solidFill>
                  <a:srgbClr val="FA0691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</a:rPr>
              <a:t>);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}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</a:t>
            </a:r>
            <a:r>
              <a:rPr lang="en-US" altLang="en-US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delete</a:t>
            </a:r>
            <a:r>
              <a:rPr lang="en-US" altLang="en-US" sz="2000" dirty="0">
                <a:latin typeface="Times New Roman" panose="02020603050405020304" pitchFamily="18" charset="0"/>
              </a:rPr>
              <a:t> [] bin;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}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 //Program 3-43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602116" name="AutoShape 4"/>
          <p:cNvSpPr>
            <a:spLocks noChangeArrowheads="1"/>
          </p:cNvSpPr>
          <p:nvPr/>
        </p:nvSpPr>
        <p:spPr bwMode="auto">
          <a:xfrm>
            <a:off x="6588125" y="2205038"/>
            <a:ext cx="1008063" cy="576262"/>
          </a:xfrm>
          <a:prstGeom prst="wedgeRoundRectCallout">
            <a:avLst>
              <a:gd name="adj1" fmla="val -149213"/>
              <a:gd name="adj2" fmla="val 130440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(n)</a:t>
            </a:r>
            <a:endParaRPr kumimoji="1" lang="el-GR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02117" name="AutoShape 5"/>
          <p:cNvSpPr>
            <a:spLocks noChangeArrowheads="1"/>
          </p:cNvSpPr>
          <p:nvPr/>
        </p:nvSpPr>
        <p:spPr bwMode="auto">
          <a:xfrm>
            <a:off x="5651500" y="5734050"/>
            <a:ext cx="2160588" cy="576263"/>
          </a:xfrm>
          <a:prstGeom prst="wedgeRoundRectCallout">
            <a:avLst>
              <a:gd name="adj1" fmla="val -105032"/>
              <a:gd name="adj2" fmla="val -172037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n+range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</a:t>
            </a:r>
            <a:endParaRPr kumimoji="1" lang="el-GR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6" grpId="0" animBg="1"/>
      <p:bldP spid="60211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3865A601-7FD9-4B10-9AB7-C2A0348BA446}" type="datetime7">
              <a:rPr lang="zh-CN" altLang="en-US" smtClean="0"/>
            </a:fld>
            <a:endParaRPr lang="en-US" altLang="zh-CN"/>
          </a:p>
        </p:txBody>
      </p:sp>
      <p:sp>
        <p:nvSpPr>
          <p:cNvPr id="8704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CC149B3E-E7F8-415C-B729-AD4A25392401}" type="slidenum">
              <a:rPr lang="zh-CN" altLang="en-US" smtClean="0"/>
            </a:fld>
            <a:endParaRPr lang="en-US" altLang="zh-CN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3.8.1 箱子排序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604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频繁的调用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new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delete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不经济</a:t>
            </a:r>
            <a:endParaRPr lang="zh-CN" altLang="en-US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把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</a:rPr>
              <a:t>BinSort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定义成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Chain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类的成员</a:t>
            </a:r>
            <a:endParaRPr lang="zh-CN" altLang="en-US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36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共享相同的物理节点</a:t>
            </a:r>
            <a:endParaRPr lang="zh-CN" altLang="en-US" sz="2360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360" dirty="0">
                <a:latin typeface="Times New Roman" panose="02020603050405020304" pitchFamily="18" charset="0"/>
                <a:ea typeface="宋体" pitchFamily="2" charset="-122"/>
              </a:rPr>
              <a:t>建立每个箱子链表的首节点和尾节点，</a:t>
            </a:r>
            <a:r>
              <a:rPr lang="zh-CN" altLang="en-US" sz="236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可以链接处于“收集状态”的箱子链表</a:t>
            </a:r>
            <a:r>
              <a:rPr lang="zh-CN" altLang="en-US" sz="2360" dirty="0">
                <a:latin typeface="Times New Roman" panose="02020603050405020304" pitchFamily="18" charset="0"/>
                <a:ea typeface="宋体" pitchFamily="2" charset="-122"/>
              </a:rPr>
              <a:t>。 </a:t>
            </a:r>
            <a:endParaRPr lang="en-US" altLang="en-US" sz="236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23F5C5E6-C382-40E0-9D5A-63091F74A501}" type="datetime7">
              <a:rPr lang="zh-CN" altLang="en-US" smtClean="0"/>
            </a:fld>
            <a:endParaRPr lang="en-US" altLang="zh-CN"/>
          </a:p>
        </p:txBody>
      </p:sp>
      <p:sp>
        <p:nvSpPr>
          <p:cNvPr id="1126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DDCD7EDD-F0FC-4E9F-A009-407A9AF9C6D9}" type="slidenum">
              <a:rPr lang="zh-CN" altLang="en-US" smtClean="0"/>
            </a:fld>
            <a:endParaRPr lang="en-US" altLang="zh-CN"/>
          </a:p>
        </p:txBody>
      </p:sp>
      <p:sp>
        <p:nvSpPr>
          <p:cNvPr id="1126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线性表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 的实例形式为：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(e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, e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, …,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</a:rPr>
              <a:t>e</a:t>
            </a:r>
            <a:r>
              <a:rPr lang="en-US" altLang="zh-CN" sz="2800" baseline="-25000" dirty="0" err="1">
                <a:latin typeface="Times New Roman" panose="02020603050405020304" pitchFamily="18" charset="0"/>
                <a:ea typeface="宋体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)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/>
            <a:r>
              <a:rPr lang="zh-CN" altLang="en-US" sz="2360" dirty="0">
                <a:latin typeface="Times New Roman" panose="02020603050405020304" pitchFamily="18" charset="0"/>
                <a:ea typeface="宋体" pitchFamily="2" charset="-122"/>
              </a:rPr>
              <a:t>其中</a:t>
            </a:r>
            <a:r>
              <a:rPr lang="en-US" altLang="zh-CN" sz="2360" dirty="0">
                <a:latin typeface="Times New Roman" panose="02020603050405020304" pitchFamily="18" charset="0"/>
                <a:ea typeface="宋体" pitchFamily="2" charset="-122"/>
              </a:rPr>
              <a:t>n</a:t>
            </a:r>
            <a:r>
              <a:rPr lang="zh-CN" altLang="en-US" sz="2360" dirty="0">
                <a:latin typeface="Times New Roman" panose="02020603050405020304" pitchFamily="18" charset="0"/>
                <a:ea typeface="宋体" pitchFamily="2" charset="-122"/>
              </a:rPr>
              <a:t>是有穷自然数，表的长度，</a:t>
            </a:r>
            <a:r>
              <a:rPr lang="zh-CN" altLang="en-US" sz="2360" dirty="0">
                <a:latin typeface="Times New Roman" panose="02020603050405020304" pitchFamily="18" charset="0"/>
                <a:ea typeface="宋体" pitchFamily="2" charset="-122"/>
                <a:cs typeface="+mn-ea"/>
                <a:sym typeface="+mn-ea"/>
              </a:rPr>
              <a:t>当n=0时，表为空</a:t>
            </a:r>
            <a:endParaRPr lang="zh-CN" altLang="en-US" sz="2360" dirty="0">
              <a:latin typeface="Times New Roman" panose="02020603050405020304" pitchFamily="18" charset="0"/>
              <a:ea typeface="宋体" pitchFamily="2" charset="-122"/>
              <a:cs typeface="+mn-ea"/>
              <a:sym typeface="+mn-ea"/>
            </a:endParaRPr>
          </a:p>
          <a:p>
            <a:pPr lvl="1" eaLnBrk="1" hangingPunct="1"/>
            <a:endParaRPr lang="en-US" altLang="zh-CN" sz="2360" dirty="0" err="1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/>
            <a:r>
              <a:rPr lang="en-US" altLang="zh-CN" sz="2360" dirty="0" err="1">
                <a:latin typeface="Times New Roman" panose="02020603050405020304" pitchFamily="18" charset="0"/>
                <a:ea typeface="宋体" pitchFamily="2" charset="-122"/>
              </a:rPr>
              <a:t>e</a:t>
            </a:r>
            <a:r>
              <a:rPr lang="en-US" altLang="zh-CN" sz="2360" baseline="-25000" dirty="0" err="1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en-US" altLang="zh-CN" sz="2360" baseline="-25000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sz="2360" dirty="0">
                <a:latin typeface="Times New Roman" panose="02020603050405020304" pitchFamily="18" charset="0"/>
                <a:ea typeface="宋体" pitchFamily="2" charset="-122"/>
              </a:rPr>
              <a:t>是表中的元素可被视为为原子，其本身的结构与线性表的结构无关。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e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itchFamily="2" charset="-122"/>
              </a:rPr>
              <a:t>1 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是第一个元素，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</a:rPr>
              <a:t>e</a:t>
            </a:r>
            <a:r>
              <a:rPr lang="en-US" altLang="zh-CN" sz="2800" baseline="-25000" dirty="0" err="1">
                <a:latin typeface="Times New Roman" panose="02020603050405020304" pitchFamily="18" charset="0"/>
                <a:ea typeface="宋体" pitchFamily="2" charset="-122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是最后一个元素，可以认为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e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优先于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e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e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itchFamily="2" charset="-122"/>
              </a:rPr>
              <a:t>2 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优先于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e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itchFamily="2" charset="-122"/>
              </a:rPr>
              <a:t>3.......</a:t>
            </a:r>
            <a:endParaRPr lang="zh-CN" altLang="en-US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/>
            <a:endParaRPr lang="zh-CN" altLang="en-US" sz="2360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/>
            <a:r>
              <a:rPr lang="zh-CN" altLang="en-US" sz="2360" dirty="0">
                <a:latin typeface="Times New Roman" panose="02020603050405020304" pitchFamily="18" charset="0"/>
                <a:ea typeface="宋体" pitchFamily="2" charset="-122"/>
              </a:rPr>
              <a:t>用</a:t>
            </a:r>
            <a:r>
              <a:rPr lang="en-US" altLang="zh-CN" sz="2360" dirty="0">
                <a:latin typeface="Times New Roman" panose="02020603050405020304" pitchFamily="18" charset="0"/>
                <a:ea typeface="宋体" pitchFamily="2" charset="-122"/>
              </a:rPr>
              <a:t>s</a:t>
            </a:r>
            <a:r>
              <a:rPr lang="zh-CN" altLang="en-US" sz="2360" dirty="0">
                <a:latin typeface="Times New Roman" panose="02020603050405020304" pitchFamily="18" charset="0"/>
                <a:ea typeface="宋体" pitchFamily="2" charset="-122"/>
              </a:rPr>
              <a:t>表示每个元素的大小。</a:t>
            </a:r>
            <a:endParaRPr lang="zh-CN" altLang="en-US" sz="2360" baseline="-250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3.2 </a:t>
            </a:r>
            <a:r>
              <a:rPr lang="zh-CN" altLang="en-US">
                <a:ea typeface="宋体" pitchFamily="2" charset="-122"/>
              </a:rPr>
              <a:t>线性表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1DB0AF0C-8C31-4AE9-BEFA-379F44C19E0D}" type="datetime7">
              <a:rPr lang="zh-CN" altLang="en-US" smtClean="0"/>
            </a:fld>
            <a:endParaRPr lang="en-US" altLang="zh-CN"/>
          </a:p>
        </p:txBody>
      </p:sp>
      <p:sp>
        <p:nvSpPr>
          <p:cNvPr id="8806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5DDFB827-8B48-4ECF-A844-7E27CC726910}" type="slidenum">
              <a:rPr lang="zh-CN" altLang="en-US" smtClean="0"/>
            </a:fld>
            <a:endParaRPr lang="en-US" altLang="zh-CN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>
                <a:ea typeface="宋体" pitchFamily="2" charset="-122"/>
              </a:rPr>
              <a:t>3.8.1 箱子排序</a:t>
            </a:r>
            <a:endParaRPr lang="en-US" altLang="zh-CN" b="1">
              <a:ea typeface="宋体" pitchFamily="2" charset="-122"/>
            </a:endParaRPr>
          </a:p>
        </p:txBody>
      </p:sp>
      <p:sp>
        <p:nvSpPr>
          <p:cNvPr id="88069" name="Rectangle 3"/>
          <p:cNvSpPr>
            <a:spLocks noGrp="1" noChangeArrowheads="1"/>
          </p:cNvSpPr>
          <p:nvPr>
            <p:ph idx="1"/>
          </p:nvPr>
        </p:nvSpPr>
        <p:spPr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template&lt;class T&gt;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void Chain&lt;T&gt;::</a:t>
            </a:r>
            <a:r>
              <a:rPr lang="en-US" altLang="zh-CN" sz="20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BinSort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宋体" pitchFamily="2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 range)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{ // </a:t>
            </a:r>
            <a:r>
              <a:rPr lang="en-US" altLang="zh-CN" sz="2000" dirty="0" err="1">
                <a:latin typeface="Times New Roman" panose="02020603050405020304" pitchFamily="18" charset="0"/>
                <a:ea typeface="宋体" pitchFamily="2" charset="-122"/>
              </a:rPr>
              <a:t>BinSort</a:t>
            </a: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</a:rPr>
              <a:t>定义成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Chain</a:t>
            </a: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</a:rPr>
              <a:t>类的成员</a:t>
            </a:r>
            <a:endParaRPr lang="zh-CN" altLang="en-US" sz="20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//</a:t>
            </a: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按分数排序 </a:t>
            </a:r>
            <a:endParaRPr lang="en-US" altLang="zh-CN" sz="2000" dirty="0">
              <a:solidFill>
                <a:schemeClr val="folHlink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itchFamily="2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 b;  // bin index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itchFamily="2" charset="-122"/>
              </a:rPr>
              <a:t>ChainNode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&lt;T&gt; **bottom, **top;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   // initialize the bins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   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bottom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 = new </a:t>
            </a:r>
            <a:r>
              <a:rPr lang="en-US" altLang="zh-CN" sz="2000" dirty="0" err="1">
                <a:latin typeface="Times New Roman" panose="02020603050405020304" pitchFamily="18" charset="0"/>
                <a:ea typeface="宋体" pitchFamily="2" charset="-122"/>
              </a:rPr>
              <a:t>ChainNode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&lt;T&gt;* [</a:t>
            </a:r>
            <a:r>
              <a: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range + 1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];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   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top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 = new </a:t>
            </a:r>
            <a:r>
              <a:rPr lang="en-US" altLang="zh-CN" sz="2000" dirty="0" err="1">
                <a:latin typeface="Times New Roman" panose="02020603050405020304" pitchFamily="18" charset="0"/>
                <a:ea typeface="宋体" pitchFamily="2" charset="-122"/>
              </a:rPr>
              <a:t>ChainNode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&lt;T&gt;* [</a:t>
            </a:r>
            <a:r>
              <a: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range + 1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];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   for (b = 0; b &lt;= range; b++)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      bottom[b] = 0;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   //</a:t>
            </a: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把节点分配到各箱子中</a:t>
            </a: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; </a:t>
            </a:r>
            <a:r>
              <a:rPr lang="el-GR" altLang="zh-CN" sz="2000" dirty="0">
                <a:latin typeface="Times New Roman" panose="02020603050405020304" pitchFamily="18" charset="0"/>
              </a:rPr>
              <a:t>Θ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(n)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   for ( ; first; first = first-&gt;link) { // add to bin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      b = 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first-&gt;data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;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      if (bottom[b]) { // bin not empty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        top[b]-&gt;link = first;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        top[b] = first; }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      else // bin empty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        bottom[b] = top[b] = first;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   }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606213" name="Rectangle 5"/>
          <p:cNvSpPr>
            <a:spLocks noChangeArrowheads="1"/>
          </p:cNvSpPr>
          <p:nvPr/>
        </p:nvSpPr>
        <p:spPr bwMode="auto">
          <a:xfrm>
            <a:off x="5940425" y="2924175"/>
            <a:ext cx="647700" cy="21748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200">
                <a:solidFill>
                  <a:schemeClr val="bg1"/>
                </a:solidFill>
              </a:rPr>
              <a:t>bottom[0]</a:t>
            </a:r>
            <a:endParaRPr kumimoji="1" lang="en-US" altLang="zh-CN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606214" name="Rectangle 6"/>
          <p:cNvSpPr>
            <a:spLocks noChangeArrowheads="1"/>
          </p:cNvSpPr>
          <p:nvPr/>
        </p:nvSpPr>
        <p:spPr bwMode="auto">
          <a:xfrm>
            <a:off x="7561263" y="1412875"/>
            <a:ext cx="2159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216" name="Rectangle 8"/>
          <p:cNvSpPr>
            <a:spLocks noChangeArrowheads="1"/>
          </p:cNvSpPr>
          <p:nvPr/>
        </p:nvSpPr>
        <p:spPr bwMode="auto">
          <a:xfrm>
            <a:off x="7561263" y="1989138"/>
            <a:ext cx="2159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3" name="AutoShape 9"/>
          <p:cNvSpPr>
            <a:spLocks noChangeArrowheads="1"/>
          </p:cNvSpPr>
          <p:nvPr/>
        </p:nvSpPr>
        <p:spPr bwMode="auto">
          <a:xfrm>
            <a:off x="6011863" y="3500438"/>
            <a:ext cx="1944687" cy="720725"/>
          </a:xfrm>
          <a:prstGeom prst="wedgeRoundRectCallout">
            <a:avLst>
              <a:gd name="adj1" fmla="val -158981"/>
              <a:gd name="adj2" fmla="val -86125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zh-CN" altLang="en-US" b="1">
                <a:latin typeface="Tahoma" panose="020B0604030504040204" pitchFamily="34" charset="0"/>
              </a:rPr>
              <a:t>每个箱子初始化</a:t>
            </a:r>
            <a:r>
              <a:rPr kumimoji="1" lang="el-GR" altLang="zh-CN" b="1">
                <a:latin typeface="Tahoma" panose="020B0604030504040204" pitchFamily="34" charset="0"/>
              </a:rPr>
              <a:t>Θ</a:t>
            </a:r>
            <a:r>
              <a:rPr kumimoji="1" lang="en-US" altLang="zh-CN" b="1">
                <a:latin typeface="Tahoma" panose="020B0604030504040204" pitchFamily="34" charset="0"/>
              </a:rPr>
              <a:t>(range)</a:t>
            </a:r>
            <a:endParaRPr kumimoji="1" lang="el-GR" altLang="zh-CN" b="1">
              <a:latin typeface="Tahoma" panose="020B0604030504040204" pitchFamily="34" charset="0"/>
            </a:endParaRPr>
          </a:p>
        </p:txBody>
      </p:sp>
      <p:sp>
        <p:nvSpPr>
          <p:cNvPr id="88074" name="AutoShape 10"/>
          <p:cNvSpPr>
            <a:spLocks noChangeArrowheads="1"/>
          </p:cNvSpPr>
          <p:nvPr/>
        </p:nvSpPr>
        <p:spPr bwMode="auto">
          <a:xfrm>
            <a:off x="5508625" y="5157788"/>
            <a:ext cx="2232025" cy="719137"/>
          </a:xfrm>
          <a:prstGeom prst="wedgeRoundRectCallout">
            <a:avLst>
              <a:gd name="adj1" fmla="val -68565"/>
              <a:gd name="adj2" fmla="val -171412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zh-CN" altLang="en-US" b="1" dirty="0">
                <a:latin typeface="Times New Roman" panose="02020603050405020304" pitchFamily="18" charset="0"/>
              </a:rPr>
              <a:t>每个节点被添加到箱子的顶部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(n)</a:t>
            </a:r>
            <a:endParaRPr kumimoji="1"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606225" name="Rectangle 17"/>
          <p:cNvSpPr>
            <a:spLocks noChangeArrowheads="1"/>
          </p:cNvSpPr>
          <p:nvPr/>
        </p:nvSpPr>
        <p:spPr bwMode="auto">
          <a:xfrm>
            <a:off x="7777163" y="1989138"/>
            <a:ext cx="215900" cy="2889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227" name="Rectangle 19"/>
          <p:cNvSpPr>
            <a:spLocks noChangeArrowheads="1"/>
          </p:cNvSpPr>
          <p:nvPr/>
        </p:nvSpPr>
        <p:spPr bwMode="auto">
          <a:xfrm>
            <a:off x="7777163" y="1412875"/>
            <a:ext cx="215900" cy="2889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7" name="Rectangle 26"/>
          <p:cNvSpPr>
            <a:spLocks noChangeArrowheads="1"/>
          </p:cNvSpPr>
          <p:nvPr/>
        </p:nvSpPr>
        <p:spPr bwMode="auto">
          <a:xfrm>
            <a:off x="4716463" y="115888"/>
            <a:ext cx="215900" cy="288925"/>
          </a:xfrm>
          <a:prstGeom prst="rect">
            <a:avLst/>
          </a:prstGeom>
          <a:solidFill>
            <a:srgbClr val="FA069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8" name="Rectangle 27"/>
          <p:cNvSpPr>
            <a:spLocks noChangeArrowheads="1"/>
          </p:cNvSpPr>
          <p:nvPr/>
        </p:nvSpPr>
        <p:spPr bwMode="auto">
          <a:xfrm>
            <a:off x="4932363" y="115888"/>
            <a:ext cx="215900" cy="2889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9" name="Line 28"/>
          <p:cNvSpPr>
            <a:spLocks noChangeShapeType="1"/>
          </p:cNvSpPr>
          <p:nvPr/>
        </p:nvSpPr>
        <p:spPr bwMode="auto">
          <a:xfrm>
            <a:off x="5148263" y="2603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8080" name="Rectangle 29"/>
          <p:cNvSpPr>
            <a:spLocks noChangeArrowheads="1"/>
          </p:cNvSpPr>
          <p:nvPr/>
        </p:nvSpPr>
        <p:spPr bwMode="auto">
          <a:xfrm>
            <a:off x="5580063" y="115888"/>
            <a:ext cx="215900" cy="288925"/>
          </a:xfrm>
          <a:prstGeom prst="rect">
            <a:avLst/>
          </a:prstGeom>
          <a:solidFill>
            <a:srgbClr val="FA069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81" name="Rectangle 30"/>
          <p:cNvSpPr>
            <a:spLocks noChangeArrowheads="1"/>
          </p:cNvSpPr>
          <p:nvPr/>
        </p:nvSpPr>
        <p:spPr bwMode="auto">
          <a:xfrm>
            <a:off x="5795963" y="115888"/>
            <a:ext cx="215900" cy="2889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82" name="Line 31"/>
          <p:cNvSpPr>
            <a:spLocks noChangeShapeType="1"/>
          </p:cNvSpPr>
          <p:nvPr/>
        </p:nvSpPr>
        <p:spPr bwMode="auto">
          <a:xfrm>
            <a:off x="6011863" y="2603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8083" name="Rectangle 32"/>
          <p:cNvSpPr>
            <a:spLocks noChangeArrowheads="1"/>
          </p:cNvSpPr>
          <p:nvPr/>
        </p:nvSpPr>
        <p:spPr bwMode="auto">
          <a:xfrm>
            <a:off x="6445250" y="115888"/>
            <a:ext cx="215900" cy="288925"/>
          </a:xfrm>
          <a:prstGeom prst="rect">
            <a:avLst/>
          </a:prstGeom>
          <a:solidFill>
            <a:srgbClr val="FA069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84" name="Rectangle 33"/>
          <p:cNvSpPr>
            <a:spLocks noChangeArrowheads="1"/>
          </p:cNvSpPr>
          <p:nvPr/>
        </p:nvSpPr>
        <p:spPr bwMode="auto">
          <a:xfrm>
            <a:off x="6661150" y="115888"/>
            <a:ext cx="215900" cy="2889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85" name="Line 34"/>
          <p:cNvSpPr>
            <a:spLocks noChangeShapeType="1"/>
          </p:cNvSpPr>
          <p:nvPr/>
        </p:nvSpPr>
        <p:spPr bwMode="auto">
          <a:xfrm>
            <a:off x="6877050" y="2603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8086" name="Rectangle 35"/>
          <p:cNvSpPr>
            <a:spLocks noChangeArrowheads="1"/>
          </p:cNvSpPr>
          <p:nvPr/>
        </p:nvSpPr>
        <p:spPr bwMode="auto">
          <a:xfrm>
            <a:off x="7308850" y="115888"/>
            <a:ext cx="215900" cy="288925"/>
          </a:xfrm>
          <a:prstGeom prst="rect">
            <a:avLst/>
          </a:prstGeom>
          <a:solidFill>
            <a:srgbClr val="FA069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87" name="Rectangle 36"/>
          <p:cNvSpPr>
            <a:spLocks noChangeArrowheads="1"/>
          </p:cNvSpPr>
          <p:nvPr/>
        </p:nvSpPr>
        <p:spPr bwMode="auto">
          <a:xfrm>
            <a:off x="7524750" y="115888"/>
            <a:ext cx="215900" cy="2889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88" name="Line 37"/>
          <p:cNvSpPr>
            <a:spLocks noChangeShapeType="1"/>
          </p:cNvSpPr>
          <p:nvPr/>
        </p:nvSpPr>
        <p:spPr bwMode="auto">
          <a:xfrm>
            <a:off x="7740650" y="2603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8089" name="Rectangle 38"/>
          <p:cNvSpPr>
            <a:spLocks noChangeArrowheads="1"/>
          </p:cNvSpPr>
          <p:nvPr/>
        </p:nvSpPr>
        <p:spPr bwMode="auto">
          <a:xfrm>
            <a:off x="8172450" y="115888"/>
            <a:ext cx="215900" cy="288925"/>
          </a:xfrm>
          <a:prstGeom prst="rect">
            <a:avLst/>
          </a:prstGeom>
          <a:solidFill>
            <a:srgbClr val="FA069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90" name="Rectangle 39"/>
          <p:cNvSpPr>
            <a:spLocks noChangeArrowheads="1"/>
          </p:cNvSpPr>
          <p:nvPr/>
        </p:nvSpPr>
        <p:spPr bwMode="auto">
          <a:xfrm>
            <a:off x="8388350" y="115888"/>
            <a:ext cx="215900" cy="2889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604030504040204" pitchFamily="34" charset="0"/>
              </a:rPr>
              <a:t>^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88091" name="Line 41"/>
          <p:cNvSpPr>
            <a:spLocks noChangeShapeType="1"/>
          </p:cNvSpPr>
          <p:nvPr/>
        </p:nvSpPr>
        <p:spPr bwMode="auto">
          <a:xfrm>
            <a:off x="4284663" y="18891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8092" name="Rectangle 42"/>
          <p:cNvSpPr>
            <a:spLocks noChangeArrowheads="1"/>
          </p:cNvSpPr>
          <p:nvPr/>
        </p:nvSpPr>
        <p:spPr bwMode="auto">
          <a:xfrm>
            <a:off x="3492500" y="49213"/>
            <a:ext cx="70167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chemeClr val="hlink"/>
                </a:solidFill>
                <a:latin typeface="Tahoma" panose="020B0604030504040204" pitchFamily="34" charset="0"/>
              </a:rPr>
              <a:t>first</a:t>
            </a:r>
            <a:endParaRPr kumimoji="1" lang="zh-CN" altLang="en-US" sz="2000" b="1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606251" name="Line 43"/>
          <p:cNvSpPr>
            <a:spLocks noChangeShapeType="1"/>
          </p:cNvSpPr>
          <p:nvPr/>
        </p:nvSpPr>
        <p:spPr bwMode="auto">
          <a:xfrm>
            <a:off x="5940425" y="2420938"/>
            <a:ext cx="21256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6252" name="Line 44"/>
          <p:cNvSpPr>
            <a:spLocks noChangeShapeType="1"/>
          </p:cNvSpPr>
          <p:nvPr/>
        </p:nvSpPr>
        <p:spPr bwMode="auto">
          <a:xfrm>
            <a:off x="5940425" y="549275"/>
            <a:ext cx="0" cy="2160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6253" name="Line 45"/>
          <p:cNvSpPr>
            <a:spLocks noChangeShapeType="1"/>
          </p:cNvSpPr>
          <p:nvPr/>
        </p:nvSpPr>
        <p:spPr bwMode="auto">
          <a:xfrm>
            <a:off x="6661150" y="549275"/>
            <a:ext cx="0" cy="2160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6256" name="Line 48"/>
          <p:cNvSpPr>
            <a:spLocks noChangeShapeType="1"/>
          </p:cNvSpPr>
          <p:nvPr/>
        </p:nvSpPr>
        <p:spPr bwMode="auto">
          <a:xfrm>
            <a:off x="8101013" y="549275"/>
            <a:ext cx="0" cy="2160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6257" name="Line 49"/>
          <p:cNvSpPr>
            <a:spLocks noChangeShapeType="1"/>
          </p:cNvSpPr>
          <p:nvPr/>
        </p:nvSpPr>
        <p:spPr bwMode="auto">
          <a:xfrm>
            <a:off x="7345363" y="549275"/>
            <a:ext cx="0" cy="2160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6259" name="Line 51"/>
          <p:cNvSpPr>
            <a:spLocks noChangeShapeType="1"/>
          </p:cNvSpPr>
          <p:nvPr/>
        </p:nvSpPr>
        <p:spPr bwMode="auto">
          <a:xfrm>
            <a:off x="9144000" y="620713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6260" name="Text Box 52"/>
          <p:cNvSpPr txBox="1">
            <a:spLocks noChangeArrowheads="1"/>
          </p:cNvSpPr>
          <p:nvPr/>
        </p:nvSpPr>
        <p:spPr bwMode="auto">
          <a:xfrm>
            <a:off x="5868988" y="2349500"/>
            <a:ext cx="792162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bin 0</a:t>
            </a:r>
            <a:endParaRPr kumimoji="1" lang="en-US" altLang="zh-CN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6261" name="Text Box 53"/>
          <p:cNvSpPr txBox="1">
            <a:spLocks noChangeArrowheads="1"/>
          </p:cNvSpPr>
          <p:nvPr/>
        </p:nvSpPr>
        <p:spPr bwMode="auto">
          <a:xfrm>
            <a:off x="6588125" y="2349500"/>
            <a:ext cx="79216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bin 1</a:t>
            </a:r>
            <a:endParaRPr kumimoji="1" lang="en-US" altLang="zh-CN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6262" name="Text Box 54"/>
          <p:cNvSpPr txBox="1">
            <a:spLocks noChangeArrowheads="1"/>
          </p:cNvSpPr>
          <p:nvPr/>
        </p:nvSpPr>
        <p:spPr bwMode="auto">
          <a:xfrm>
            <a:off x="7308850" y="2349500"/>
            <a:ext cx="79216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bin 2</a:t>
            </a:r>
            <a:endParaRPr kumimoji="1" lang="en-US" altLang="zh-CN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6275" name="Rectangle 67"/>
          <p:cNvSpPr>
            <a:spLocks noChangeArrowheads="1"/>
          </p:cNvSpPr>
          <p:nvPr/>
        </p:nvSpPr>
        <p:spPr bwMode="auto">
          <a:xfrm>
            <a:off x="6084888" y="1989138"/>
            <a:ext cx="2159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276" name="Rectangle 68"/>
          <p:cNvSpPr>
            <a:spLocks noChangeArrowheads="1"/>
          </p:cNvSpPr>
          <p:nvPr/>
        </p:nvSpPr>
        <p:spPr bwMode="auto">
          <a:xfrm>
            <a:off x="6300788" y="1989138"/>
            <a:ext cx="215900" cy="2889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278" name="Rectangle 70"/>
          <p:cNvSpPr>
            <a:spLocks noChangeArrowheads="1"/>
          </p:cNvSpPr>
          <p:nvPr/>
        </p:nvSpPr>
        <p:spPr bwMode="auto">
          <a:xfrm>
            <a:off x="5219700" y="1700213"/>
            <a:ext cx="576263" cy="21748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200">
                <a:solidFill>
                  <a:schemeClr val="bg1"/>
                </a:solidFill>
              </a:rPr>
              <a:t>top[0]</a:t>
            </a:r>
            <a:endParaRPr kumimoji="1" lang="en-US" altLang="zh-CN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606279" name="Line 71"/>
          <p:cNvSpPr>
            <a:spLocks noChangeShapeType="1"/>
          </p:cNvSpPr>
          <p:nvPr/>
        </p:nvSpPr>
        <p:spPr bwMode="auto">
          <a:xfrm>
            <a:off x="5795963" y="1773238"/>
            <a:ext cx="360362" cy="215900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6280" name="Line 72"/>
          <p:cNvSpPr>
            <a:spLocks noChangeShapeType="1"/>
          </p:cNvSpPr>
          <p:nvPr/>
        </p:nvSpPr>
        <p:spPr bwMode="auto">
          <a:xfrm flipV="1">
            <a:off x="6156325" y="2276475"/>
            <a:ext cx="0" cy="647700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6281" name="Rectangle 73"/>
          <p:cNvSpPr>
            <a:spLocks noChangeArrowheads="1"/>
          </p:cNvSpPr>
          <p:nvPr/>
        </p:nvSpPr>
        <p:spPr bwMode="auto">
          <a:xfrm>
            <a:off x="7308850" y="2924175"/>
            <a:ext cx="647700" cy="21748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200">
                <a:solidFill>
                  <a:schemeClr val="bg1"/>
                </a:solidFill>
              </a:rPr>
              <a:t>bottom[2]</a:t>
            </a:r>
            <a:endParaRPr kumimoji="1" lang="en-US" altLang="zh-CN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606282" name="Line 74"/>
          <p:cNvSpPr>
            <a:spLocks noChangeShapeType="1"/>
          </p:cNvSpPr>
          <p:nvPr/>
        </p:nvSpPr>
        <p:spPr bwMode="auto">
          <a:xfrm flipV="1">
            <a:off x="7667625" y="2276475"/>
            <a:ext cx="0" cy="647700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6283" name="Rectangle 75"/>
          <p:cNvSpPr>
            <a:spLocks noChangeArrowheads="1"/>
          </p:cNvSpPr>
          <p:nvPr/>
        </p:nvSpPr>
        <p:spPr bwMode="auto">
          <a:xfrm>
            <a:off x="8316913" y="1773238"/>
            <a:ext cx="576262" cy="2190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200">
                <a:solidFill>
                  <a:schemeClr val="bg1"/>
                </a:solidFill>
              </a:rPr>
              <a:t>top[2]</a:t>
            </a:r>
            <a:endParaRPr kumimoji="1" lang="en-US" altLang="zh-CN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606284" name="Line 76"/>
          <p:cNvSpPr>
            <a:spLocks noChangeShapeType="1"/>
          </p:cNvSpPr>
          <p:nvPr/>
        </p:nvSpPr>
        <p:spPr bwMode="auto">
          <a:xfrm flipH="1">
            <a:off x="7667625" y="1844675"/>
            <a:ext cx="649288" cy="146050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6285" name="Line 77"/>
          <p:cNvSpPr>
            <a:spLocks noChangeShapeType="1"/>
          </p:cNvSpPr>
          <p:nvPr/>
        </p:nvSpPr>
        <p:spPr bwMode="auto">
          <a:xfrm flipV="1">
            <a:off x="7740650" y="1700213"/>
            <a:ext cx="0" cy="288925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6286" name="Line 78"/>
          <p:cNvSpPr>
            <a:spLocks noChangeShapeType="1"/>
          </p:cNvSpPr>
          <p:nvPr/>
        </p:nvSpPr>
        <p:spPr bwMode="auto">
          <a:xfrm>
            <a:off x="7740650" y="1700213"/>
            <a:ext cx="576263" cy="144462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  <a:head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6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6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6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6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6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6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6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6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06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06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6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6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6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6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06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6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06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06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06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06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60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60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60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60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06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6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06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06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60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60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60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60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06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06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06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06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06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06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06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06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3" grpId="0" animBg="1"/>
      <p:bldP spid="606214" grpId="0" animBg="1"/>
      <p:bldP spid="606216" grpId="0" animBg="1"/>
      <p:bldP spid="606225" grpId="0" animBg="1"/>
      <p:bldP spid="606227" grpId="0" animBg="1"/>
      <p:bldP spid="606251" grpId="0" animBg="1"/>
      <p:bldP spid="606252" grpId="0" animBg="1"/>
      <p:bldP spid="606253" grpId="0" animBg="1"/>
      <p:bldP spid="606256" grpId="0" animBg="1"/>
      <p:bldP spid="606257" grpId="0" animBg="1"/>
      <p:bldP spid="606259" grpId="0" animBg="1"/>
      <p:bldP spid="606260" grpId="0"/>
      <p:bldP spid="606261" grpId="0"/>
      <p:bldP spid="606262" grpId="0"/>
      <p:bldP spid="606275" grpId="0" animBg="1"/>
      <p:bldP spid="606276" grpId="0" animBg="1"/>
      <p:bldP spid="606278" grpId="0" animBg="1"/>
      <p:bldP spid="606279" grpId="0" animBg="1"/>
      <p:bldP spid="606280" grpId="0" animBg="1"/>
      <p:bldP spid="606281" grpId="0" animBg="1"/>
      <p:bldP spid="606282" grpId="0" animBg="1"/>
      <p:bldP spid="606283" grpId="0" animBg="1"/>
      <p:bldP spid="606284" grpId="0" animBg="1"/>
      <p:bldP spid="606284" grpId="1" animBg="1"/>
      <p:bldP spid="606285" grpId="0" animBg="1"/>
      <p:bldP spid="60628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C2AB2441-0E81-4A6D-BB07-6E638C067493}" type="datetime7">
              <a:rPr lang="zh-CN" altLang="en-US" smtClean="0"/>
            </a:fld>
            <a:endParaRPr lang="en-US" altLang="zh-CN"/>
          </a:p>
        </p:txBody>
      </p:sp>
      <p:sp>
        <p:nvSpPr>
          <p:cNvPr id="8909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B94B4A5D-BE83-4A48-B543-BE20134E6508}" type="slidenum">
              <a:rPr lang="zh-CN" altLang="en-US" smtClean="0"/>
            </a:fld>
            <a:endParaRPr lang="en-US" altLang="zh-CN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3.8.1箱子排序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89093" name="Rectangle 3"/>
          <p:cNvSpPr>
            <a:spLocks noGrp="1" noChangeArrowheads="1"/>
          </p:cNvSpPr>
          <p:nvPr>
            <p:ph idx="1"/>
          </p:nvPr>
        </p:nvSpPr>
        <p:spPr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//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收集各箱子中的元素，产生一个排序链表 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ChainNode&lt;T&gt; *y = 0;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for (b = 0; b &lt;= range; b++)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if (bottom[b])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{	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// bin not empty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  if (y)     		// not first nonempty bin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     y-&gt;link = bottom[b];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  else      		// first nonempty bin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     first = bottom[b];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  y = top[b];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}</a:t>
            </a:r>
            <a:endParaRPr lang="en-US" altLang="zh-CN" sz="2000">
              <a:solidFill>
                <a:schemeClr val="folHlink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if (y) y-&gt;link = 0;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delete [] bottom;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delete [] top;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} //Program 3-44; 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2range+n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l-GR" altLang="zh-CN" sz="2000">
                <a:solidFill>
                  <a:srgbClr val="FA0691"/>
                </a:solidFill>
                <a:latin typeface="Times New Roman" panose="02020603050405020304" pitchFamily="18" charset="0"/>
              </a:rPr>
              <a:t>Θ</a:t>
            </a:r>
            <a:r>
              <a:rPr lang="en-US" altLang="zh-CN" sz="2000">
                <a:solidFill>
                  <a:srgbClr val="FA0691"/>
                </a:solidFill>
                <a:latin typeface="Times New Roman" panose="02020603050405020304" pitchFamily="18" charset="0"/>
                <a:ea typeface="宋体" pitchFamily="2" charset="-122"/>
              </a:rPr>
              <a:t>(n+range)</a:t>
            </a:r>
            <a:endParaRPr lang="en-US" altLang="en-US" sz="2000">
              <a:solidFill>
                <a:srgbClr val="FA069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094" name="AutoShape 4"/>
          <p:cNvSpPr>
            <a:spLocks noChangeArrowheads="1"/>
          </p:cNvSpPr>
          <p:nvPr/>
        </p:nvSpPr>
        <p:spPr bwMode="auto">
          <a:xfrm>
            <a:off x="5580063" y="3141663"/>
            <a:ext cx="1403350" cy="431800"/>
          </a:xfrm>
          <a:prstGeom prst="wedgeRoundRectCallout">
            <a:avLst>
              <a:gd name="adj1" fmla="val -151699"/>
              <a:gd name="adj2" fmla="val -92278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el-GR" altLang="zh-CN" b="1">
                <a:latin typeface="Tahoma" panose="020B0604030504040204" pitchFamily="34" charset="0"/>
              </a:rPr>
              <a:t>Θ</a:t>
            </a:r>
            <a:r>
              <a:rPr kumimoji="1" lang="en-US" altLang="zh-CN" b="1">
                <a:latin typeface="Tahoma" panose="020B0604030504040204" pitchFamily="34" charset="0"/>
              </a:rPr>
              <a:t>(range)</a:t>
            </a:r>
            <a:endParaRPr kumimoji="1" lang="el-GR" altLang="zh-CN" b="1">
              <a:latin typeface="Tahoma" panose="020B0604030504040204" pitchFamily="34" charset="0"/>
            </a:endParaRPr>
          </a:p>
        </p:txBody>
      </p:sp>
      <p:grpSp>
        <p:nvGrpSpPr>
          <p:cNvPr id="89095" name="Group 67"/>
          <p:cNvGrpSpPr/>
          <p:nvPr/>
        </p:nvGrpSpPr>
        <p:grpSpPr bwMode="auto">
          <a:xfrm>
            <a:off x="6516688" y="260350"/>
            <a:ext cx="2268537" cy="2166938"/>
            <a:chOff x="4082" y="73"/>
            <a:chExt cx="1429" cy="1365"/>
          </a:xfrm>
        </p:grpSpPr>
        <p:sp>
          <p:nvSpPr>
            <p:cNvPr id="89116" name="Line 47"/>
            <p:cNvSpPr>
              <a:spLocks noChangeShapeType="1"/>
            </p:cNvSpPr>
            <p:nvPr/>
          </p:nvSpPr>
          <p:spPr bwMode="auto">
            <a:xfrm>
              <a:off x="4127" y="73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17" name="Line 48"/>
            <p:cNvSpPr>
              <a:spLocks noChangeShapeType="1"/>
            </p:cNvSpPr>
            <p:nvPr/>
          </p:nvSpPr>
          <p:spPr bwMode="auto">
            <a:xfrm>
              <a:off x="4581" y="73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18" name="Line 49"/>
            <p:cNvSpPr>
              <a:spLocks noChangeShapeType="1"/>
            </p:cNvSpPr>
            <p:nvPr/>
          </p:nvSpPr>
          <p:spPr bwMode="auto">
            <a:xfrm>
              <a:off x="5488" y="73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19" name="Line 50"/>
            <p:cNvSpPr>
              <a:spLocks noChangeShapeType="1"/>
            </p:cNvSpPr>
            <p:nvPr/>
          </p:nvSpPr>
          <p:spPr bwMode="auto">
            <a:xfrm>
              <a:off x="5012" y="73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20" name="Text Box 51"/>
            <p:cNvSpPr txBox="1">
              <a:spLocks noChangeArrowheads="1"/>
            </p:cNvSpPr>
            <p:nvPr/>
          </p:nvSpPr>
          <p:spPr bwMode="auto">
            <a:xfrm>
              <a:off x="4082" y="1207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bin 0</a:t>
              </a:r>
              <a:endParaRPr kumimoji="1" lang="en-US" altLang="zh-CN" b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121" name="Text Box 52"/>
            <p:cNvSpPr txBox="1">
              <a:spLocks noChangeArrowheads="1"/>
            </p:cNvSpPr>
            <p:nvPr/>
          </p:nvSpPr>
          <p:spPr bwMode="auto">
            <a:xfrm>
              <a:off x="4535" y="1207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bin 1</a:t>
              </a:r>
              <a:endParaRPr kumimoji="1" lang="en-US" altLang="zh-CN" b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122" name="Text Box 53"/>
            <p:cNvSpPr txBox="1">
              <a:spLocks noChangeArrowheads="1"/>
            </p:cNvSpPr>
            <p:nvPr/>
          </p:nvSpPr>
          <p:spPr bwMode="auto">
            <a:xfrm>
              <a:off x="4989" y="1207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bin 2</a:t>
              </a:r>
              <a:endParaRPr kumimoji="1" lang="en-US" altLang="zh-CN" b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123" name="Line 54"/>
            <p:cNvSpPr>
              <a:spLocks noChangeShapeType="1"/>
            </p:cNvSpPr>
            <p:nvPr/>
          </p:nvSpPr>
          <p:spPr bwMode="auto">
            <a:xfrm>
              <a:off x="4105" y="1162"/>
              <a:ext cx="14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24" name="Rectangle 55"/>
            <p:cNvSpPr>
              <a:spLocks noChangeArrowheads="1"/>
            </p:cNvSpPr>
            <p:nvPr/>
          </p:nvSpPr>
          <p:spPr bwMode="auto">
            <a:xfrm>
              <a:off x="4196" y="890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25" name="Rectangle 56"/>
            <p:cNvSpPr>
              <a:spLocks noChangeArrowheads="1"/>
            </p:cNvSpPr>
            <p:nvPr/>
          </p:nvSpPr>
          <p:spPr bwMode="auto">
            <a:xfrm>
              <a:off x="4332" y="890"/>
              <a:ext cx="136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26" name="Rectangle 57"/>
            <p:cNvSpPr>
              <a:spLocks noChangeArrowheads="1"/>
            </p:cNvSpPr>
            <p:nvPr/>
          </p:nvSpPr>
          <p:spPr bwMode="auto">
            <a:xfrm>
              <a:off x="4649" y="890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27" name="Rectangle 58"/>
            <p:cNvSpPr>
              <a:spLocks noChangeArrowheads="1"/>
            </p:cNvSpPr>
            <p:nvPr/>
          </p:nvSpPr>
          <p:spPr bwMode="auto">
            <a:xfrm>
              <a:off x="4785" y="890"/>
              <a:ext cx="136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28" name="Rectangle 59"/>
            <p:cNvSpPr>
              <a:spLocks noChangeArrowheads="1"/>
            </p:cNvSpPr>
            <p:nvPr/>
          </p:nvSpPr>
          <p:spPr bwMode="auto">
            <a:xfrm>
              <a:off x="4649" y="572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29" name="Rectangle 60"/>
            <p:cNvSpPr>
              <a:spLocks noChangeArrowheads="1"/>
            </p:cNvSpPr>
            <p:nvPr/>
          </p:nvSpPr>
          <p:spPr bwMode="auto">
            <a:xfrm>
              <a:off x="4785" y="572"/>
              <a:ext cx="136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30" name="Rectangle 61"/>
            <p:cNvSpPr>
              <a:spLocks noChangeArrowheads="1"/>
            </p:cNvSpPr>
            <p:nvPr/>
          </p:nvSpPr>
          <p:spPr bwMode="auto">
            <a:xfrm>
              <a:off x="4649" y="300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31" name="Rectangle 62"/>
            <p:cNvSpPr>
              <a:spLocks noChangeArrowheads="1"/>
            </p:cNvSpPr>
            <p:nvPr/>
          </p:nvSpPr>
          <p:spPr bwMode="auto">
            <a:xfrm>
              <a:off x="4785" y="300"/>
              <a:ext cx="136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32" name="Rectangle 63"/>
            <p:cNvSpPr>
              <a:spLocks noChangeArrowheads="1"/>
            </p:cNvSpPr>
            <p:nvPr/>
          </p:nvSpPr>
          <p:spPr bwMode="auto">
            <a:xfrm>
              <a:off x="5103" y="890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33" name="Rectangle 64"/>
            <p:cNvSpPr>
              <a:spLocks noChangeArrowheads="1"/>
            </p:cNvSpPr>
            <p:nvPr/>
          </p:nvSpPr>
          <p:spPr bwMode="auto">
            <a:xfrm>
              <a:off x="5239" y="890"/>
              <a:ext cx="136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34" name="Rectangle 65"/>
            <p:cNvSpPr>
              <a:spLocks noChangeArrowheads="1"/>
            </p:cNvSpPr>
            <p:nvPr/>
          </p:nvSpPr>
          <p:spPr bwMode="auto">
            <a:xfrm>
              <a:off x="5103" y="572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35" name="Rectangle 66"/>
            <p:cNvSpPr>
              <a:spLocks noChangeArrowheads="1"/>
            </p:cNvSpPr>
            <p:nvPr/>
          </p:nvSpPr>
          <p:spPr bwMode="auto">
            <a:xfrm>
              <a:off x="5239" y="572"/>
              <a:ext cx="136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08324" name="Rectangle 68"/>
          <p:cNvSpPr>
            <a:spLocks noChangeArrowheads="1"/>
          </p:cNvSpPr>
          <p:nvPr/>
        </p:nvSpPr>
        <p:spPr bwMode="auto">
          <a:xfrm>
            <a:off x="5724525" y="1628775"/>
            <a:ext cx="647700" cy="21748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200">
                <a:solidFill>
                  <a:schemeClr val="bg1"/>
                </a:solidFill>
              </a:rPr>
              <a:t>first</a:t>
            </a:r>
            <a:endParaRPr kumimoji="1" lang="en-US" altLang="zh-CN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608325" name="Line 69"/>
          <p:cNvSpPr>
            <a:spLocks noChangeShapeType="1"/>
          </p:cNvSpPr>
          <p:nvPr/>
        </p:nvSpPr>
        <p:spPr bwMode="auto">
          <a:xfrm>
            <a:off x="6372225" y="1773238"/>
            <a:ext cx="360363" cy="0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8326" name="Rectangle 70"/>
          <p:cNvSpPr>
            <a:spLocks noChangeArrowheads="1"/>
          </p:cNvSpPr>
          <p:nvPr/>
        </p:nvSpPr>
        <p:spPr bwMode="auto">
          <a:xfrm>
            <a:off x="5724525" y="1196975"/>
            <a:ext cx="647700" cy="21748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200">
                <a:solidFill>
                  <a:schemeClr val="bg1"/>
                </a:solidFill>
              </a:rPr>
              <a:t>y</a:t>
            </a:r>
            <a:endParaRPr kumimoji="1" lang="en-US" altLang="zh-CN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608327" name="Line 71"/>
          <p:cNvSpPr>
            <a:spLocks noChangeShapeType="1"/>
          </p:cNvSpPr>
          <p:nvPr/>
        </p:nvSpPr>
        <p:spPr bwMode="auto">
          <a:xfrm>
            <a:off x="6300788" y="1341438"/>
            <a:ext cx="431800" cy="358775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8330" name="Line 74"/>
          <p:cNvSpPr>
            <a:spLocks noChangeShapeType="1"/>
          </p:cNvSpPr>
          <p:nvPr/>
        </p:nvSpPr>
        <p:spPr bwMode="auto">
          <a:xfrm flipV="1">
            <a:off x="6804025" y="1341438"/>
            <a:ext cx="0" cy="215900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8331" name="Line 75"/>
          <p:cNvSpPr>
            <a:spLocks noChangeShapeType="1"/>
          </p:cNvSpPr>
          <p:nvPr/>
        </p:nvSpPr>
        <p:spPr bwMode="auto">
          <a:xfrm>
            <a:off x="6804025" y="1341438"/>
            <a:ext cx="431800" cy="0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8332" name="Line 76"/>
          <p:cNvSpPr>
            <a:spLocks noChangeShapeType="1"/>
          </p:cNvSpPr>
          <p:nvPr/>
        </p:nvSpPr>
        <p:spPr bwMode="auto">
          <a:xfrm>
            <a:off x="7235825" y="1341438"/>
            <a:ext cx="0" cy="431800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8333" name="Line 77"/>
          <p:cNvSpPr>
            <a:spLocks noChangeShapeType="1"/>
          </p:cNvSpPr>
          <p:nvPr/>
        </p:nvSpPr>
        <p:spPr bwMode="auto">
          <a:xfrm>
            <a:off x="7235825" y="1773238"/>
            <a:ext cx="288925" cy="0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9104" name="Line 78"/>
          <p:cNvSpPr>
            <a:spLocks noChangeShapeType="1"/>
          </p:cNvSpPr>
          <p:nvPr/>
        </p:nvSpPr>
        <p:spPr bwMode="auto">
          <a:xfrm flipV="1">
            <a:off x="7524750" y="1341438"/>
            <a:ext cx="0" cy="287337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9105" name="Line 79"/>
          <p:cNvSpPr>
            <a:spLocks noChangeShapeType="1"/>
          </p:cNvSpPr>
          <p:nvPr/>
        </p:nvSpPr>
        <p:spPr bwMode="auto">
          <a:xfrm flipV="1">
            <a:off x="7524750" y="908050"/>
            <a:ext cx="0" cy="217488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9106" name="Line 80"/>
          <p:cNvSpPr>
            <a:spLocks noChangeShapeType="1"/>
          </p:cNvSpPr>
          <p:nvPr/>
        </p:nvSpPr>
        <p:spPr bwMode="auto">
          <a:xfrm flipV="1">
            <a:off x="8243888" y="1341438"/>
            <a:ext cx="0" cy="287337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8337" name="Line 81"/>
          <p:cNvSpPr>
            <a:spLocks noChangeShapeType="1"/>
          </p:cNvSpPr>
          <p:nvPr/>
        </p:nvSpPr>
        <p:spPr bwMode="auto">
          <a:xfrm flipV="1">
            <a:off x="6300788" y="692150"/>
            <a:ext cx="1223962" cy="576263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8338" name="Line 82"/>
          <p:cNvSpPr>
            <a:spLocks noChangeShapeType="1"/>
          </p:cNvSpPr>
          <p:nvPr/>
        </p:nvSpPr>
        <p:spPr bwMode="auto">
          <a:xfrm>
            <a:off x="7524750" y="476250"/>
            <a:ext cx="0" cy="144463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8339" name="Line 83"/>
          <p:cNvSpPr>
            <a:spLocks noChangeShapeType="1"/>
          </p:cNvSpPr>
          <p:nvPr/>
        </p:nvSpPr>
        <p:spPr bwMode="auto">
          <a:xfrm>
            <a:off x="7524750" y="476250"/>
            <a:ext cx="360363" cy="0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8342" name="Line 86"/>
          <p:cNvSpPr>
            <a:spLocks noChangeShapeType="1"/>
          </p:cNvSpPr>
          <p:nvPr/>
        </p:nvSpPr>
        <p:spPr bwMode="auto">
          <a:xfrm>
            <a:off x="7885113" y="476250"/>
            <a:ext cx="0" cy="1223963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8343" name="Line 87"/>
          <p:cNvSpPr>
            <a:spLocks noChangeShapeType="1"/>
          </p:cNvSpPr>
          <p:nvPr/>
        </p:nvSpPr>
        <p:spPr bwMode="auto">
          <a:xfrm>
            <a:off x="7885113" y="1700213"/>
            <a:ext cx="358775" cy="0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8346" name="Rectangle 90"/>
          <p:cNvSpPr>
            <a:spLocks noChangeArrowheads="1"/>
          </p:cNvSpPr>
          <p:nvPr/>
        </p:nvSpPr>
        <p:spPr bwMode="auto">
          <a:xfrm>
            <a:off x="8496300" y="115888"/>
            <a:ext cx="647700" cy="21748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200">
                <a:solidFill>
                  <a:schemeClr val="bg1"/>
                </a:solidFill>
              </a:rPr>
              <a:t>y</a:t>
            </a:r>
            <a:endParaRPr kumimoji="1" lang="en-US" altLang="zh-CN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608347" name="Line 91"/>
          <p:cNvSpPr>
            <a:spLocks noChangeShapeType="1"/>
          </p:cNvSpPr>
          <p:nvPr/>
        </p:nvSpPr>
        <p:spPr bwMode="auto">
          <a:xfrm flipH="1">
            <a:off x="8243888" y="404813"/>
            <a:ext cx="431800" cy="792162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8348" name="Text Box 92"/>
          <p:cNvSpPr txBox="1">
            <a:spLocks noChangeArrowheads="1"/>
          </p:cNvSpPr>
          <p:nvPr/>
        </p:nvSpPr>
        <p:spPr bwMode="auto">
          <a:xfrm>
            <a:off x="8101013" y="333375"/>
            <a:ext cx="288925" cy="366713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^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08349" name="Line 93"/>
          <p:cNvSpPr>
            <a:spLocks noChangeShapeType="1"/>
          </p:cNvSpPr>
          <p:nvPr/>
        </p:nvSpPr>
        <p:spPr bwMode="auto">
          <a:xfrm flipV="1">
            <a:off x="8243888" y="620713"/>
            <a:ext cx="0" cy="576262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0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0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0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8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8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8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8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8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08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8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8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" dur="500"/>
                                        <p:tgtEl>
                                          <p:spTgt spid="608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8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8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60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60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60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60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7" dur="500"/>
                                        <p:tgtEl>
                                          <p:spTgt spid="608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0" dur="500"/>
                                        <p:tgtEl>
                                          <p:spTgt spid="608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60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60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60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60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324" grpId="0" animBg="1"/>
      <p:bldP spid="608325" grpId="0" animBg="1"/>
      <p:bldP spid="608326" grpId="0" animBg="1"/>
      <p:bldP spid="608326" grpId="1" animBg="1"/>
      <p:bldP spid="608327" grpId="0" animBg="1"/>
      <p:bldP spid="608327" grpId="1" animBg="1"/>
      <p:bldP spid="608330" grpId="0" animBg="1"/>
      <p:bldP spid="608331" grpId="0" animBg="1"/>
      <p:bldP spid="608332" grpId="0" animBg="1"/>
      <p:bldP spid="608333" grpId="0" animBg="1"/>
      <p:bldP spid="608337" grpId="0" animBg="1"/>
      <p:bldP spid="608337" grpId="1" animBg="1"/>
      <p:bldP spid="608338" grpId="0" animBg="1"/>
      <p:bldP spid="608339" grpId="0" animBg="1"/>
      <p:bldP spid="608342" grpId="0" animBg="1"/>
      <p:bldP spid="608343" grpId="0" animBg="1"/>
      <p:bldP spid="608346" grpId="0" animBg="1"/>
      <p:bldP spid="608347" grpId="0" animBg="1"/>
      <p:bldP spid="608348" grpId="0" animBg="1"/>
      <p:bldP spid="60834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7C8F142A-95FF-45D5-8D97-D9BAE70A1F33}" type="datetime7">
              <a:rPr lang="zh-CN" altLang="en-US" smtClean="0"/>
            </a:fld>
            <a:endParaRPr lang="en-US" altLang="zh-CN"/>
          </a:p>
        </p:txBody>
      </p:sp>
      <p:sp>
        <p:nvSpPr>
          <p:cNvPr id="9113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7B96FA31-7D1E-4545-8376-EAE759B6365E}" type="slidenum">
              <a:rPr lang="zh-CN" altLang="en-US" smtClean="0"/>
            </a:fld>
            <a:endParaRPr lang="en-US" altLang="zh-CN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3.8.2 </a:t>
            </a:r>
            <a:r>
              <a:rPr lang="zh-CN" altLang="en-US">
                <a:ea typeface="宋体" pitchFamily="2" charset="-122"/>
              </a:rPr>
              <a:t>基数排序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18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对于箱子排序，如果用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range=n</a:t>
            </a:r>
            <a:r>
              <a:rPr lang="en-US" altLang="zh-CN" sz="2400" baseline="30000">
                <a:latin typeface="Times New Roman" panose="02020603050405020304" pitchFamily="18" charset="0"/>
                <a:ea typeface="宋体" pitchFamily="2" charset="-122"/>
              </a:rPr>
              <a:t>c</a:t>
            </a:r>
            <a:r>
              <a:rPr lang="zh-CN" altLang="en-US" sz="2400" baseline="30000"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复杂性将变成</a:t>
            </a:r>
            <a:r>
              <a:rPr lang="el-GR" altLang="zh-CN" sz="2400">
                <a:latin typeface="Times New Roman" panose="02020603050405020304" pitchFamily="18" charset="0"/>
              </a:rPr>
              <a:t>Θ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(n+ range) = </a:t>
            </a:r>
            <a:r>
              <a:rPr lang="el-GR" altLang="zh-CN" sz="2400">
                <a:latin typeface="Times New Roman" panose="02020603050405020304" pitchFamily="18" charset="0"/>
              </a:rPr>
              <a:t>Θ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(n</a:t>
            </a:r>
            <a:r>
              <a:rPr lang="en-US" altLang="zh-CN" sz="2400" baseline="30000">
                <a:latin typeface="Times New Roman" panose="02020603050405020304" pitchFamily="18" charset="0"/>
                <a:ea typeface="宋体" pitchFamily="2" charset="-122"/>
              </a:rPr>
              <a:t>c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)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。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采用一些基数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r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分解这些数：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十进制数</a:t>
            </a: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</a:rPr>
              <a:t>928</a:t>
            </a: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按照基数</a:t>
            </a: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</a:rPr>
              <a:t>10</a:t>
            </a: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分解为：</a:t>
            </a: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</a:rPr>
              <a:t>9</a:t>
            </a: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和</a:t>
            </a: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</a:rPr>
              <a:t>8 </a:t>
            </a: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（即</a:t>
            </a: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</a:rPr>
              <a:t>928= 9*10</a:t>
            </a:r>
            <a:r>
              <a:rPr lang="en-US" altLang="zh-CN" sz="2025" baseline="30000">
                <a:latin typeface="Times New Roman" panose="02020603050405020304" pitchFamily="18" charset="0"/>
                <a:ea typeface="宋体" pitchFamily="2" charset="-122"/>
              </a:rPr>
              <a:t>2 </a:t>
            </a: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</a:rPr>
              <a:t>+2*10</a:t>
            </a:r>
            <a:r>
              <a:rPr lang="en-US" altLang="zh-CN" sz="2025" baseline="30000">
                <a:latin typeface="Times New Roman" panose="02020603050405020304" pitchFamily="18" charset="0"/>
                <a:ea typeface="宋体" pitchFamily="2" charset="-122"/>
              </a:rPr>
              <a:t>1 </a:t>
            </a: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</a:rPr>
              <a:t>+8*10</a:t>
            </a:r>
            <a:r>
              <a:rPr lang="en-US" altLang="zh-CN" sz="2025" baseline="30000">
                <a:latin typeface="Times New Roman" panose="02020603050405020304" pitchFamily="18" charset="0"/>
                <a:ea typeface="宋体" pitchFamily="2" charset="-122"/>
              </a:rPr>
              <a:t>0</a:t>
            </a: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）</a:t>
            </a:r>
            <a:endParaRPr lang="zh-CN" altLang="en-US" sz="2025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  <a:sym typeface="+mn-ea"/>
              </a:rPr>
              <a:t>3725</a:t>
            </a: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用基数</a:t>
            </a: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</a:rPr>
              <a:t>10</a:t>
            </a: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分解为：</a:t>
            </a: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</a:rPr>
              <a:t>3</a:t>
            </a: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</a:rPr>
              <a:t>7</a:t>
            </a: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和</a:t>
            </a: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</a:rPr>
              <a:t>5</a:t>
            </a: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；用基数</a:t>
            </a: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</a:rPr>
              <a:t>60</a:t>
            </a: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分解为：</a:t>
            </a: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和</a:t>
            </a: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</a:rPr>
              <a:t>5</a:t>
            </a: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（即</a:t>
            </a: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</a:rPr>
              <a:t>(3725)</a:t>
            </a:r>
            <a:r>
              <a:rPr lang="en-US" altLang="zh-CN" sz="2025" baseline="-25000">
                <a:latin typeface="Times New Roman" panose="02020603050405020304" pitchFamily="18" charset="0"/>
                <a:ea typeface="宋体" pitchFamily="2" charset="-122"/>
              </a:rPr>
              <a:t>10</a:t>
            </a: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</a:rPr>
              <a:t>=(125)</a:t>
            </a:r>
            <a:r>
              <a:rPr lang="en-US" altLang="zh-CN" sz="2025" baseline="-25000">
                <a:latin typeface="Times New Roman" panose="02020603050405020304" pitchFamily="18" charset="0"/>
                <a:ea typeface="宋体" pitchFamily="2" charset="-122"/>
              </a:rPr>
              <a:t>60</a:t>
            </a: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）。 </a:t>
            </a:r>
            <a:endParaRPr lang="zh-CN" altLang="en-US" sz="2025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基数排序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(radix sort)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：把数按照某种基数分解为数字，然后对数字进行排序。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基数排序是对箱子排序方法的扩充，可使其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在</a:t>
            </a:r>
            <a:r>
              <a:rPr lang="el-GR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Θ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(n)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时间内对范围在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0~n</a:t>
            </a:r>
            <a:r>
              <a:rPr lang="en-US" altLang="zh-CN" sz="2400" baseline="300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c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-1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之间的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n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个整数进行排序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，其中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c 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是一个常量。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64627C17-BFC9-4685-8343-5D97DED83B88}" type="datetime7">
              <a:rPr lang="zh-CN" altLang="en-US" smtClean="0"/>
            </a:fld>
            <a:endParaRPr lang="en-US" altLang="zh-CN"/>
          </a:p>
        </p:txBody>
      </p:sp>
      <p:sp>
        <p:nvSpPr>
          <p:cNvPr id="9216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F7F88869-2C1F-4AED-A3E8-AB6F1C6AC879}" type="slidenum">
              <a:rPr lang="zh-CN" altLang="en-US" smtClean="0"/>
            </a:fld>
            <a:endParaRPr lang="en-US" altLang="zh-CN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3.8.2 基数排序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619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对范围在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0~999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之间的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个整数进行排序，使用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range = 1000 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来调用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</a:rPr>
              <a:t>BinSort</a:t>
            </a:r>
            <a:r>
              <a:rPr lang="zh-CN" altLang="en-US" sz="2800" dirty="0" err="1"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总的执行步数为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2010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基数排序（空位补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）：</a:t>
            </a:r>
            <a:endParaRPr lang="zh-CN" altLang="en-US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300" dirty="0">
                <a:latin typeface="Times New Roman" panose="02020603050405020304" pitchFamily="18" charset="0"/>
                <a:ea typeface="宋体" pitchFamily="2" charset="-122"/>
              </a:rPr>
              <a:t>1) </a:t>
            </a:r>
            <a:r>
              <a:rPr lang="zh-CN" altLang="en-US" sz="2300" dirty="0">
                <a:latin typeface="Times New Roman" panose="02020603050405020304" pitchFamily="18" charset="0"/>
                <a:ea typeface="宋体" pitchFamily="2" charset="-122"/>
              </a:rPr>
              <a:t>用箱子排序对最低位</a:t>
            </a:r>
            <a:r>
              <a:rPr lang="en-US" altLang="zh-CN" sz="2300" dirty="0">
                <a:latin typeface="Times New Roman" panose="02020603050405020304" pitchFamily="18" charset="0"/>
                <a:ea typeface="宋体" pitchFamily="2" charset="-122"/>
              </a:rPr>
              <a:t>10</a:t>
            </a:r>
            <a:r>
              <a:rPr lang="zh-CN" altLang="en-US" sz="2300" dirty="0">
                <a:latin typeface="Times New Roman" panose="02020603050405020304" pitchFamily="18" charset="0"/>
                <a:ea typeface="宋体" pitchFamily="2" charset="-122"/>
              </a:rPr>
              <a:t>个数进行排序</a:t>
            </a:r>
            <a:r>
              <a:rPr lang="zh-CN" sz="2300" dirty="0"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en-US" altLang="zh-CN" sz="2300" dirty="0">
                <a:latin typeface="Times New Roman" panose="02020603050405020304" pitchFamily="18" charset="0"/>
                <a:ea typeface="宋体" pitchFamily="2" charset="-122"/>
              </a:rPr>
              <a:t>range = 10 ;</a:t>
            </a:r>
            <a:endParaRPr lang="zh-CN" altLang="en-US" sz="2300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300" dirty="0">
                <a:latin typeface="Times New Roman" panose="02020603050405020304" pitchFamily="18" charset="0"/>
                <a:ea typeface="宋体" pitchFamily="2" charset="-122"/>
              </a:rPr>
              <a:t>2) </a:t>
            </a:r>
            <a:r>
              <a:rPr lang="zh-CN" altLang="en-US" sz="2300" dirty="0">
                <a:latin typeface="Times New Roman" panose="02020603050405020304" pitchFamily="18" charset="0"/>
                <a:ea typeface="宋体" pitchFamily="2" charset="-122"/>
              </a:rPr>
              <a:t>用箱子排序对</a:t>
            </a:r>
            <a:r>
              <a:rPr lang="en-US" altLang="zh-CN" sz="2300" dirty="0">
                <a:latin typeface="Times New Roman" panose="02020603050405020304" pitchFamily="18" charset="0"/>
                <a:ea typeface="宋体" pitchFamily="2" charset="-122"/>
              </a:rPr>
              <a:t>1) </a:t>
            </a:r>
            <a:r>
              <a:rPr lang="zh-CN" altLang="en-US" sz="2300" dirty="0">
                <a:latin typeface="Times New Roman" panose="02020603050405020304" pitchFamily="18" charset="0"/>
                <a:ea typeface="宋体" pitchFamily="2" charset="-122"/>
              </a:rPr>
              <a:t>中所得到的链表按次低位数字进行排序</a:t>
            </a:r>
            <a:r>
              <a:rPr lang="en-US" altLang="zh-CN" sz="2300" dirty="0">
                <a:latin typeface="Times New Roman" panose="02020603050405020304" pitchFamily="18" charset="0"/>
                <a:ea typeface="宋体" pitchFamily="2" charset="-122"/>
              </a:rPr>
              <a:t>;</a:t>
            </a:r>
            <a:endParaRPr lang="zh-CN" altLang="en-US" sz="2300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300" dirty="0">
                <a:latin typeface="Times New Roman" panose="02020603050405020304" pitchFamily="18" charset="0"/>
                <a:ea typeface="宋体" pitchFamily="2" charset="-122"/>
              </a:rPr>
              <a:t>3) </a:t>
            </a:r>
            <a:r>
              <a:rPr lang="zh-CN" altLang="en-US" sz="2300" dirty="0">
                <a:latin typeface="Times New Roman" panose="02020603050405020304" pitchFamily="18" charset="0"/>
                <a:ea typeface="宋体" pitchFamily="2" charset="-122"/>
              </a:rPr>
              <a:t>用箱子排序对</a:t>
            </a:r>
            <a:r>
              <a:rPr lang="en-US" altLang="zh-CN" sz="2300" dirty="0">
                <a:latin typeface="Times New Roman" panose="02020603050405020304" pitchFamily="18" charset="0"/>
                <a:ea typeface="宋体" pitchFamily="2" charset="-122"/>
              </a:rPr>
              <a:t>2) </a:t>
            </a:r>
            <a:r>
              <a:rPr lang="zh-CN" altLang="en-US" sz="2300" dirty="0">
                <a:latin typeface="Times New Roman" panose="02020603050405020304" pitchFamily="18" charset="0"/>
                <a:ea typeface="宋体" pitchFamily="2" charset="-122"/>
              </a:rPr>
              <a:t>中所得到的链表按第三位</a:t>
            </a:r>
            <a:r>
              <a:rPr lang="en-US" altLang="zh-CN" sz="2300" dirty="0"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lang="zh-CN" altLang="en-US" sz="2300" dirty="0">
                <a:latin typeface="Times New Roman" panose="02020603050405020304" pitchFamily="18" charset="0"/>
                <a:ea typeface="宋体" pitchFamily="2" charset="-122"/>
              </a:rPr>
              <a:t>最高位</a:t>
            </a:r>
            <a:r>
              <a:rPr lang="en-US" altLang="zh-CN" sz="2300" dirty="0">
                <a:latin typeface="Times New Roman" panose="02020603050405020304" pitchFamily="18" charset="0"/>
                <a:ea typeface="宋体" pitchFamily="2" charset="-122"/>
              </a:rPr>
              <a:t>)</a:t>
            </a:r>
            <a:r>
              <a:rPr lang="zh-CN" altLang="en-US" sz="2300" dirty="0">
                <a:latin typeface="Times New Roman" panose="02020603050405020304" pitchFamily="18" charset="0"/>
                <a:ea typeface="宋体" pitchFamily="2" charset="-122"/>
              </a:rPr>
              <a:t>数字进行排序。</a:t>
            </a:r>
            <a:endParaRPr lang="zh-CN" altLang="en-US" sz="23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B2274BAB-47CB-446A-92D4-AD840919C609}" type="datetime7">
              <a:rPr lang="zh-CN" altLang="en-US" smtClean="0"/>
            </a:fld>
            <a:endParaRPr lang="en-US" altLang="zh-CN"/>
          </a:p>
        </p:txBody>
      </p:sp>
      <p:sp>
        <p:nvSpPr>
          <p:cNvPr id="9318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C5E5B067-94FE-4258-BD91-2B4F27DB22CE}" type="slidenum">
              <a:rPr lang="zh-CN" altLang="en-US" smtClean="0"/>
            </a:fld>
            <a:endParaRPr lang="en-US" altLang="zh-CN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3.8.2 基数排序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620547" name="Rectangle 3"/>
          <p:cNvSpPr>
            <a:spLocks noGrp="1" noChangeArrowheads="1"/>
          </p:cNvSpPr>
          <p:nvPr>
            <p:ph idx="1"/>
          </p:nvPr>
        </p:nvSpPr>
        <p:spPr>
          <a:xfrm>
            <a:off x="395605" y="4077018"/>
            <a:ext cx="8229600" cy="5248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三次排序均使用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range=10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的箱子排序完成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在每次的箱子排序过程中，需要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10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个执行步初始化，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10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个执行步把数分配至相应的箱子，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10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个执行步用收集箱子。总的执行步数为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90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。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620548" name="Line 4"/>
          <p:cNvSpPr>
            <a:spLocks noChangeShapeType="1"/>
          </p:cNvSpPr>
          <p:nvPr/>
        </p:nvSpPr>
        <p:spPr bwMode="auto">
          <a:xfrm>
            <a:off x="1331913" y="1701800"/>
            <a:ext cx="215900" cy="0"/>
          </a:xfrm>
          <a:prstGeom prst="line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755650" y="1557338"/>
            <a:ext cx="576263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604030504040204" pitchFamily="34" charset="0"/>
              </a:rPr>
              <a:t>21</a:t>
            </a:r>
            <a:r>
              <a:rPr kumimoji="1" lang="en-US" altLang="zh-CN" sz="2000" b="1">
                <a:solidFill>
                  <a:schemeClr val="hlink"/>
                </a:solidFill>
                <a:latin typeface="Tahoma" panose="020B0604030504040204" pitchFamily="34" charset="0"/>
              </a:rPr>
              <a:t>6</a:t>
            </a:r>
            <a:endParaRPr kumimoji="1" lang="en-US" altLang="zh-CN" sz="2000" b="1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620550" name="Rectangle 6"/>
          <p:cNvSpPr>
            <a:spLocks noChangeArrowheads="1"/>
          </p:cNvSpPr>
          <p:nvPr/>
        </p:nvSpPr>
        <p:spPr bwMode="auto">
          <a:xfrm>
            <a:off x="1547813" y="1557338"/>
            <a:ext cx="576262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604030504040204" pitchFamily="34" charset="0"/>
              </a:rPr>
              <a:t>52</a:t>
            </a:r>
            <a:r>
              <a:rPr kumimoji="1" lang="en-US" altLang="zh-CN" sz="2000" b="1">
                <a:solidFill>
                  <a:schemeClr val="hlink"/>
                </a:solidFill>
                <a:latin typeface="Tahoma" panose="020B0604030504040204" pitchFamily="34" charset="0"/>
              </a:rPr>
              <a:t>1</a:t>
            </a:r>
            <a:endParaRPr kumimoji="1" lang="en-US" altLang="zh-CN" sz="2000" b="1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620551" name="Rectangle 7"/>
          <p:cNvSpPr>
            <a:spLocks noChangeArrowheads="1"/>
          </p:cNvSpPr>
          <p:nvPr/>
        </p:nvSpPr>
        <p:spPr bwMode="auto">
          <a:xfrm>
            <a:off x="2339975" y="1557338"/>
            <a:ext cx="576263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604030504040204" pitchFamily="34" charset="0"/>
              </a:rPr>
              <a:t>42</a:t>
            </a:r>
            <a:r>
              <a:rPr kumimoji="1" lang="en-US" altLang="zh-CN" sz="2000" b="1">
                <a:solidFill>
                  <a:schemeClr val="hlink"/>
                </a:solidFill>
                <a:latin typeface="Tahoma" panose="020B0604030504040204" pitchFamily="34" charset="0"/>
              </a:rPr>
              <a:t>5</a:t>
            </a:r>
            <a:endParaRPr kumimoji="1" lang="en-US" altLang="zh-CN" sz="2000" b="1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620552" name="Rectangle 8"/>
          <p:cNvSpPr>
            <a:spLocks noChangeArrowheads="1"/>
          </p:cNvSpPr>
          <p:nvPr/>
        </p:nvSpPr>
        <p:spPr bwMode="auto">
          <a:xfrm>
            <a:off x="3132138" y="1557338"/>
            <a:ext cx="576262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604030504040204" pitchFamily="34" charset="0"/>
              </a:rPr>
              <a:t>11</a:t>
            </a:r>
            <a:r>
              <a:rPr kumimoji="1" lang="en-US" altLang="zh-CN" sz="2000" b="1">
                <a:solidFill>
                  <a:schemeClr val="hlink"/>
                </a:solidFill>
                <a:latin typeface="Tahoma" panose="020B0604030504040204" pitchFamily="34" charset="0"/>
              </a:rPr>
              <a:t>6</a:t>
            </a:r>
            <a:endParaRPr kumimoji="1" lang="en-US" altLang="zh-CN" sz="2000" b="1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620553" name="Rectangle 9"/>
          <p:cNvSpPr>
            <a:spLocks noChangeArrowheads="1"/>
          </p:cNvSpPr>
          <p:nvPr/>
        </p:nvSpPr>
        <p:spPr bwMode="auto">
          <a:xfrm>
            <a:off x="3924300" y="1557338"/>
            <a:ext cx="576263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604030504040204" pitchFamily="34" charset="0"/>
              </a:rPr>
              <a:t>9</a:t>
            </a:r>
            <a:r>
              <a:rPr kumimoji="1" lang="en-US" altLang="zh-CN" sz="2000" b="1">
                <a:solidFill>
                  <a:schemeClr val="hlink"/>
                </a:solidFill>
                <a:latin typeface="Tahoma" panose="020B0604030504040204" pitchFamily="34" charset="0"/>
              </a:rPr>
              <a:t>1</a:t>
            </a:r>
            <a:endParaRPr kumimoji="1" lang="en-US" altLang="zh-CN" sz="2000" b="1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620554" name="Rectangle 10"/>
          <p:cNvSpPr>
            <a:spLocks noChangeArrowheads="1"/>
          </p:cNvSpPr>
          <p:nvPr/>
        </p:nvSpPr>
        <p:spPr bwMode="auto">
          <a:xfrm>
            <a:off x="4716463" y="1557338"/>
            <a:ext cx="576262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604030504040204" pitchFamily="34" charset="0"/>
              </a:rPr>
              <a:t>51</a:t>
            </a:r>
            <a:r>
              <a:rPr kumimoji="1" lang="en-US" altLang="zh-CN" sz="2000" b="1">
                <a:solidFill>
                  <a:schemeClr val="hlink"/>
                </a:solidFill>
                <a:latin typeface="Tahoma" panose="020B0604030504040204" pitchFamily="34" charset="0"/>
              </a:rPr>
              <a:t>5</a:t>
            </a:r>
            <a:endParaRPr kumimoji="1" lang="en-US" altLang="zh-CN" sz="2000" b="1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620555" name="Rectangle 11"/>
          <p:cNvSpPr>
            <a:spLocks noChangeArrowheads="1"/>
          </p:cNvSpPr>
          <p:nvPr/>
        </p:nvSpPr>
        <p:spPr bwMode="auto">
          <a:xfrm>
            <a:off x="5508625" y="1557338"/>
            <a:ext cx="576263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604030504040204" pitchFamily="34" charset="0"/>
              </a:rPr>
              <a:t>12</a:t>
            </a:r>
            <a:r>
              <a:rPr kumimoji="1" lang="en-US" altLang="zh-CN" sz="2000" b="1">
                <a:solidFill>
                  <a:schemeClr val="hlink"/>
                </a:solidFill>
                <a:latin typeface="Tahoma" panose="020B0604030504040204" pitchFamily="34" charset="0"/>
              </a:rPr>
              <a:t>4</a:t>
            </a:r>
            <a:endParaRPr kumimoji="1" lang="en-US" altLang="zh-CN" sz="2000" b="1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620556" name="Rectangle 12"/>
          <p:cNvSpPr>
            <a:spLocks noChangeArrowheads="1"/>
          </p:cNvSpPr>
          <p:nvPr/>
        </p:nvSpPr>
        <p:spPr bwMode="auto">
          <a:xfrm>
            <a:off x="6299200" y="1557338"/>
            <a:ext cx="576263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604030504040204" pitchFamily="34" charset="0"/>
              </a:rPr>
              <a:t>3</a:t>
            </a:r>
            <a:r>
              <a:rPr kumimoji="1" lang="en-US" altLang="zh-CN" sz="2000" b="1">
                <a:solidFill>
                  <a:schemeClr val="hlink"/>
                </a:solidFill>
                <a:latin typeface="Tahoma" panose="020B0604030504040204" pitchFamily="34" charset="0"/>
              </a:rPr>
              <a:t>4</a:t>
            </a:r>
            <a:endParaRPr kumimoji="1" lang="en-US" altLang="zh-CN" sz="2000" b="1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620557" name="Rectangle 13"/>
          <p:cNvSpPr>
            <a:spLocks noChangeArrowheads="1"/>
          </p:cNvSpPr>
          <p:nvPr/>
        </p:nvSpPr>
        <p:spPr bwMode="auto">
          <a:xfrm>
            <a:off x="7091363" y="1557338"/>
            <a:ext cx="576262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604030504040204" pitchFamily="34" charset="0"/>
              </a:rPr>
              <a:t>9</a:t>
            </a:r>
            <a:r>
              <a:rPr kumimoji="1" lang="en-US" altLang="zh-CN" sz="2000" b="1">
                <a:solidFill>
                  <a:schemeClr val="hlink"/>
                </a:solidFill>
                <a:latin typeface="Tahoma" panose="020B0604030504040204" pitchFamily="34" charset="0"/>
              </a:rPr>
              <a:t>6</a:t>
            </a:r>
            <a:endParaRPr kumimoji="1" lang="en-US" altLang="zh-CN" sz="2000" b="1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620558" name="Rectangle 14"/>
          <p:cNvSpPr>
            <a:spLocks noChangeArrowheads="1"/>
          </p:cNvSpPr>
          <p:nvPr/>
        </p:nvSpPr>
        <p:spPr bwMode="auto">
          <a:xfrm>
            <a:off x="7883525" y="1557338"/>
            <a:ext cx="576263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604030504040204" pitchFamily="34" charset="0"/>
              </a:rPr>
              <a:t>2</a:t>
            </a:r>
            <a:r>
              <a:rPr kumimoji="1" lang="en-US" altLang="zh-CN" sz="2000" b="1">
                <a:solidFill>
                  <a:schemeClr val="hlink"/>
                </a:solidFill>
                <a:latin typeface="Tahoma" panose="020B0604030504040204" pitchFamily="34" charset="0"/>
              </a:rPr>
              <a:t>4</a:t>
            </a:r>
            <a:endParaRPr kumimoji="1" lang="en-US" altLang="zh-CN" sz="2000" b="1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620559" name="Line 15"/>
          <p:cNvSpPr>
            <a:spLocks noChangeShapeType="1"/>
          </p:cNvSpPr>
          <p:nvPr/>
        </p:nvSpPr>
        <p:spPr bwMode="auto">
          <a:xfrm>
            <a:off x="2124075" y="1701800"/>
            <a:ext cx="215900" cy="0"/>
          </a:xfrm>
          <a:prstGeom prst="line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60" name="Line 16"/>
          <p:cNvSpPr>
            <a:spLocks noChangeShapeType="1"/>
          </p:cNvSpPr>
          <p:nvPr/>
        </p:nvSpPr>
        <p:spPr bwMode="auto">
          <a:xfrm>
            <a:off x="2916238" y="1701800"/>
            <a:ext cx="215900" cy="0"/>
          </a:xfrm>
          <a:prstGeom prst="line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61" name="Line 17"/>
          <p:cNvSpPr>
            <a:spLocks noChangeShapeType="1"/>
          </p:cNvSpPr>
          <p:nvPr/>
        </p:nvSpPr>
        <p:spPr bwMode="auto">
          <a:xfrm>
            <a:off x="3708400" y="1701800"/>
            <a:ext cx="215900" cy="0"/>
          </a:xfrm>
          <a:prstGeom prst="line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62" name="Line 18"/>
          <p:cNvSpPr>
            <a:spLocks noChangeShapeType="1"/>
          </p:cNvSpPr>
          <p:nvPr/>
        </p:nvSpPr>
        <p:spPr bwMode="auto">
          <a:xfrm>
            <a:off x="4498975" y="1701800"/>
            <a:ext cx="215900" cy="0"/>
          </a:xfrm>
          <a:prstGeom prst="line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63" name="Line 19"/>
          <p:cNvSpPr>
            <a:spLocks noChangeShapeType="1"/>
          </p:cNvSpPr>
          <p:nvPr/>
        </p:nvSpPr>
        <p:spPr bwMode="auto">
          <a:xfrm>
            <a:off x="5291138" y="1701800"/>
            <a:ext cx="215900" cy="0"/>
          </a:xfrm>
          <a:prstGeom prst="line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64" name="Line 20"/>
          <p:cNvSpPr>
            <a:spLocks noChangeShapeType="1"/>
          </p:cNvSpPr>
          <p:nvPr/>
        </p:nvSpPr>
        <p:spPr bwMode="auto">
          <a:xfrm>
            <a:off x="6083300" y="1701800"/>
            <a:ext cx="215900" cy="0"/>
          </a:xfrm>
          <a:prstGeom prst="line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65" name="Line 21"/>
          <p:cNvSpPr>
            <a:spLocks noChangeShapeType="1"/>
          </p:cNvSpPr>
          <p:nvPr/>
        </p:nvSpPr>
        <p:spPr bwMode="auto">
          <a:xfrm>
            <a:off x="6875463" y="1701800"/>
            <a:ext cx="215900" cy="0"/>
          </a:xfrm>
          <a:prstGeom prst="line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66" name="Line 22"/>
          <p:cNvSpPr>
            <a:spLocks noChangeShapeType="1"/>
          </p:cNvSpPr>
          <p:nvPr/>
        </p:nvSpPr>
        <p:spPr bwMode="auto">
          <a:xfrm>
            <a:off x="7667625" y="1701800"/>
            <a:ext cx="215900" cy="0"/>
          </a:xfrm>
          <a:prstGeom prst="line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67" name="Line 23"/>
          <p:cNvSpPr>
            <a:spLocks noChangeShapeType="1"/>
          </p:cNvSpPr>
          <p:nvPr/>
        </p:nvSpPr>
        <p:spPr bwMode="auto">
          <a:xfrm>
            <a:off x="1331913" y="2349500"/>
            <a:ext cx="215900" cy="0"/>
          </a:xfrm>
          <a:prstGeom prst="line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68" name="Rectangle 24"/>
          <p:cNvSpPr>
            <a:spLocks noChangeArrowheads="1"/>
          </p:cNvSpPr>
          <p:nvPr/>
        </p:nvSpPr>
        <p:spPr bwMode="auto">
          <a:xfrm>
            <a:off x="755650" y="2205038"/>
            <a:ext cx="576263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604030504040204" pitchFamily="34" charset="0"/>
              </a:rPr>
              <a:t>5</a:t>
            </a:r>
            <a:r>
              <a:rPr kumimoji="1" lang="en-US" altLang="zh-CN" sz="2000" b="1">
                <a:solidFill>
                  <a:schemeClr val="hlink"/>
                </a:solidFill>
                <a:latin typeface="Tahoma" panose="020B0604030504040204" pitchFamily="34" charset="0"/>
              </a:rPr>
              <a:t>2</a:t>
            </a:r>
            <a:r>
              <a:rPr kumimoji="1" lang="en-US" altLang="zh-CN" sz="2000" b="1">
                <a:latin typeface="Tahoma" panose="020B0604030504040204" pitchFamily="34" charset="0"/>
              </a:rPr>
              <a:t>1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620569" name="Rectangle 25"/>
          <p:cNvSpPr>
            <a:spLocks noChangeArrowheads="1"/>
          </p:cNvSpPr>
          <p:nvPr/>
        </p:nvSpPr>
        <p:spPr bwMode="auto">
          <a:xfrm>
            <a:off x="1547813" y="2205038"/>
            <a:ext cx="576262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chemeClr val="hlink"/>
                </a:solidFill>
                <a:latin typeface="Tahoma" panose="020B0604030504040204" pitchFamily="34" charset="0"/>
              </a:rPr>
              <a:t>9</a:t>
            </a:r>
            <a:r>
              <a:rPr kumimoji="1" lang="en-US" altLang="zh-CN" sz="2000" b="1">
                <a:latin typeface="Tahoma" panose="020B0604030504040204" pitchFamily="34" charset="0"/>
              </a:rPr>
              <a:t>1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620570" name="Rectangle 26"/>
          <p:cNvSpPr>
            <a:spLocks noChangeArrowheads="1"/>
          </p:cNvSpPr>
          <p:nvPr/>
        </p:nvSpPr>
        <p:spPr bwMode="auto">
          <a:xfrm>
            <a:off x="2339975" y="2205038"/>
            <a:ext cx="576263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604030504040204" pitchFamily="34" charset="0"/>
              </a:rPr>
              <a:t>1</a:t>
            </a:r>
            <a:r>
              <a:rPr kumimoji="1" lang="en-US" altLang="zh-CN" sz="2000" b="1">
                <a:solidFill>
                  <a:schemeClr val="hlink"/>
                </a:solidFill>
                <a:latin typeface="Tahoma" panose="020B0604030504040204" pitchFamily="34" charset="0"/>
              </a:rPr>
              <a:t>2</a:t>
            </a:r>
            <a:r>
              <a:rPr kumimoji="1" lang="en-US" altLang="zh-CN" sz="2000" b="1">
                <a:latin typeface="Tahoma" panose="020B0604030504040204" pitchFamily="34" charset="0"/>
              </a:rPr>
              <a:t>4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620571" name="Rectangle 27"/>
          <p:cNvSpPr>
            <a:spLocks noChangeArrowheads="1"/>
          </p:cNvSpPr>
          <p:nvPr/>
        </p:nvSpPr>
        <p:spPr bwMode="auto">
          <a:xfrm>
            <a:off x="3132138" y="2205038"/>
            <a:ext cx="576262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chemeClr val="hlink"/>
                </a:solidFill>
                <a:latin typeface="Tahoma" panose="020B0604030504040204" pitchFamily="34" charset="0"/>
              </a:rPr>
              <a:t>3</a:t>
            </a:r>
            <a:r>
              <a:rPr kumimoji="1" lang="en-US" altLang="zh-CN" sz="2000" b="1">
                <a:latin typeface="Tahoma" panose="020B0604030504040204" pitchFamily="34" charset="0"/>
              </a:rPr>
              <a:t>4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620572" name="Rectangle 28"/>
          <p:cNvSpPr>
            <a:spLocks noChangeArrowheads="1"/>
          </p:cNvSpPr>
          <p:nvPr/>
        </p:nvSpPr>
        <p:spPr bwMode="auto">
          <a:xfrm>
            <a:off x="3924300" y="2205038"/>
            <a:ext cx="576263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chemeClr val="hlink"/>
                </a:solidFill>
                <a:latin typeface="Tahoma" panose="020B0604030504040204" pitchFamily="34" charset="0"/>
              </a:rPr>
              <a:t>2</a:t>
            </a:r>
            <a:r>
              <a:rPr kumimoji="1" lang="en-US" altLang="zh-CN" sz="2000" b="1">
                <a:latin typeface="Tahoma" panose="020B0604030504040204" pitchFamily="34" charset="0"/>
              </a:rPr>
              <a:t>4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620573" name="Rectangle 29"/>
          <p:cNvSpPr>
            <a:spLocks noChangeArrowheads="1"/>
          </p:cNvSpPr>
          <p:nvPr/>
        </p:nvSpPr>
        <p:spPr bwMode="auto">
          <a:xfrm>
            <a:off x="4716463" y="2205038"/>
            <a:ext cx="576262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604030504040204" pitchFamily="34" charset="0"/>
              </a:rPr>
              <a:t>4</a:t>
            </a:r>
            <a:r>
              <a:rPr kumimoji="1" lang="en-US" altLang="zh-CN" sz="2000" b="1">
                <a:solidFill>
                  <a:schemeClr val="hlink"/>
                </a:solidFill>
                <a:latin typeface="Tahoma" panose="020B0604030504040204" pitchFamily="34" charset="0"/>
              </a:rPr>
              <a:t>2</a:t>
            </a:r>
            <a:r>
              <a:rPr kumimoji="1" lang="en-US" altLang="zh-CN" sz="2000" b="1">
                <a:latin typeface="Tahoma" panose="020B0604030504040204" pitchFamily="34" charset="0"/>
              </a:rPr>
              <a:t>5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620574" name="Rectangle 30"/>
          <p:cNvSpPr>
            <a:spLocks noChangeArrowheads="1"/>
          </p:cNvSpPr>
          <p:nvPr/>
        </p:nvSpPr>
        <p:spPr bwMode="auto">
          <a:xfrm>
            <a:off x="5508625" y="2205038"/>
            <a:ext cx="576263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604030504040204" pitchFamily="34" charset="0"/>
              </a:rPr>
              <a:t>5</a:t>
            </a:r>
            <a:r>
              <a:rPr kumimoji="1" lang="en-US" altLang="zh-CN" sz="2000" b="1">
                <a:solidFill>
                  <a:schemeClr val="hlink"/>
                </a:solidFill>
                <a:latin typeface="Tahoma" panose="020B0604030504040204" pitchFamily="34" charset="0"/>
              </a:rPr>
              <a:t>1</a:t>
            </a:r>
            <a:r>
              <a:rPr kumimoji="1" lang="en-US" altLang="zh-CN" sz="2000" b="1">
                <a:latin typeface="Tahoma" panose="020B0604030504040204" pitchFamily="34" charset="0"/>
              </a:rPr>
              <a:t>5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620575" name="Rectangle 31"/>
          <p:cNvSpPr>
            <a:spLocks noChangeArrowheads="1"/>
          </p:cNvSpPr>
          <p:nvPr/>
        </p:nvSpPr>
        <p:spPr bwMode="auto">
          <a:xfrm>
            <a:off x="6299200" y="2205038"/>
            <a:ext cx="576263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604030504040204" pitchFamily="34" charset="0"/>
              </a:rPr>
              <a:t>2</a:t>
            </a:r>
            <a:r>
              <a:rPr kumimoji="1" lang="en-US" altLang="zh-CN" sz="2000" b="1">
                <a:solidFill>
                  <a:schemeClr val="hlink"/>
                </a:solidFill>
                <a:latin typeface="Tahoma" panose="020B0604030504040204" pitchFamily="34" charset="0"/>
              </a:rPr>
              <a:t>1</a:t>
            </a:r>
            <a:r>
              <a:rPr kumimoji="1" lang="en-US" altLang="zh-CN" sz="2000" b="1">
                <a:latin typeface="Tahoma" panose="020B0604030504040204" pitchFamily="34" charset="0"/>
              </a:rPr>
              <a:t>6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620576" name="Rectangle 32"/>
          <p:cNvSpPr>
            <a:spLocks noChangeArrowheads="1"/>
          </p:cNvSpPr>
          <p:nvPr/>
        </p:nvSpPr>
        <p:spPr bwMode="auto">
          <a:xfrm>
            <a:off x="7091363" y="2205038"/>
            <a:ext cx="576262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604030504040204" pitchFamily="34" charset="0"/>
              </a:rPr>
              <a:t>1</a:t>
            </a:r>
            <a:r>
              <a:rPr kumimoji="1" lang="en-US" altLang="zh-CN" sz="2000" b="1">
                <a:solidFill>
                  <a:schemeClr val="hlink"/>
                </a:solidFill>
                <a:latin typeface="Tahoma" panose="020B0604030504040204" pitchFamily="34" charset="0"/>
              </a:rPr>
              <a:t>1</a:t>
            </a:r>
            <a:r>
              <a:rPr kumimoji="1" lang="en-US" altLang="zh-CN" sz="2000" b="1">
                <a:latin typeface="Tahoma" panose="020B0604030504040204" pitchFamily="34" charset="0"/>
              </a:rPr>
              <a:t>6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620577" name="Rectangle 33"/>
          <p:cNvSpPr>
            <a:spLocks noChangeArrowheads="1"/>
          </p:cNvSpPr>
          <p:nvPr/>
        </p:nvSpPr>
        <p:spPr bwMode="auto">
          <a:xfrm>
            <a:off x="7883525" y="2205038"/>
            <a:ext cx="576263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chemeClr val="hlink"/>
                </a:solidFill>
                <a:latin typeface="Tahoma" panose="020B0604030504040204" pitchFamily="34" charset="0"/>
              </a:rPr>
              <a:t>9</a:t>
            </a:r>
            <a:r>
              <a:rPr kumimoji="1" lang="en-US" altLang="zh-CN" sz="2000" b="1">
                <a:latin typeface="Tahoma" panose="020B0604030504040204" pitchFamily="34" charset="0"/>
              </a:rPr>
              <a:t>6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620578" name="Line 34"/>
          <p:cNvSpPr>
            <a:spLocks noChangeShapeType="1"/>
          </p:cNvSpPr>
          <p:nvPr/>
        </p:nvSpPr>
        <p:spPr bwMode="auto">
          <a:xfrm>
            <a:off x="2124075" y="2349500"/>
            <a:ext cx="215900" cy="0"/>
          </a:xfrm>
          <a:prstGeom prst="line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79" name="Line 35"/>
          <p:cNvSpPr>
            <a:spLocks noChangeShapeType="1"/>
          </p:cNvSpPr>
          <p:nvPr/>
        </p:nvSpPr>
        <p:spPr bwMode="auto">
          <a:xfrm>
            <a:off x="2916238" y="2349500"/>
            <a:ext cx="215900" cy="0"/>
          </a:xfrm>
          <a:prstGeom prst="line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80" name="Line 36"/>
          <p:cNvSpPr>
            <a:spLocks noChangeShapeType="1"/>
          </p:cNvSpPr>
          <p:nvPr/>
        </p:nvSpPr>
        <p:spPr bwMode="auto">
          <a:xfrm>
            <a:off x="3708400" y="2349500"/>
            <a:ext cx="215900" cy="0"/>
          </a:xfrm>
          <a:prstGeom prst="line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81" name="Line 37"/>
          <p:cNvSpPr>
            <a:spLocks noChangeShapeType="1"/>
          </p:cNvSpPr>
          <p:nvPr/>
        </p:nvSpPr>
        <p:spPr bwMode="auto">
          <a:xfrm>
            <a:off x="4498975" y="2349500"/>
            <a:ext cx="215900" cy="0"/>
          </a:xfrm>
          <a:prstGeom prst="line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82" name="Line 38"/>
          <p:cNvSpPr>
            <a:spLocks noChangeShapeType="1"/>
          </p:cNvSpPr>
          <p:nvPr/>
        </p:nvSpPr>
        <p:spPr bwMode="auto">
          <a:xfrm>
            <a:off x="5291138" y="2349500"/>
            <a:ext cx="215900" cy="0"/>
          </a:xfrm>
          <a:prstGeom prst="line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83" name="Line 39"/>
          <p:cNvSpPr>
            <a:spLocks noChangeShapeType="1"/>
          </p:cNvSpPr>
          <p:nvPr/>
        </p:nvSpPr>
        <p:spPr bwMode="auto">
          <a:xfrm>
            <a:off x="6083300" y="2349500"/>
            <a:ext cx="215900" cy="0"/>
          </a:xfrm>
          <a:prstGeom prst="line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84" name="Line 40"/>
          <p:cNvSpPr>
            <a:spLocks noChangeShapeType="1"/>
          </p:cNvSpPr>
          <p:nvPr/>
        </p:nvSpPr>
        <p:spPr bwMode="auto">
          <a:xfrm>
            <a:off x="6875463" y="2349500"/>
            <a:ext cx="215900" cy="0"/>
          </a:xfrm>
          <a:prstGeom prst="line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85" name="Line 41"/>
          <p:cNvSpPr>
            <a:spLocks noChangeShapeType="1"/>
          </p:cNvSpPr>
          <p:nvPr/>
        </p:nvSpPr>
        <p:spPr bwMode="auto">
          <a:xfrm>
            <a:off x="7667625" y="2349500"/>
            <a:ext cx="215900" cy="0"/>
          </a:xfrm>
          <a:prstGeom prst="line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86" name="Line 42"/>
          <p:cNvSpPr>
            <a:spLocks noChangeShapeType="1"/>
          </p:cNvSpPr>
          <p:nvPr/>
        </p:nvSpPr>
        <p:spPr bwMode="auto">
          <a:xfrm>
            <a:off x="1331913" y="2997200"/>
            <a:ext cx="215900" cy="0"/>
          </a:xfrm>
          <a:prstGeom prst="line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87" name="Rectangle 43"/>
          <p:cNvSpPr>
            <a:spLocks noChangeArrowheads="1"/>
          </p:cNvSpPr>
          <p:nvPr/>
        </p:nvSpPr>
        <p:spPr bwMode="auto">
          <a:xfrm>
            <a:off x="755650" y="2852738"/>
            <a:ext cx="576263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chemeClr val="hlink"/>
                </a:solidFill>
                <a:latin typeface="Tahoma" panose="020B0604030504040204" pitchFamily="34" charset="0"/>
              </a:rPr>
              <a:t>5</a:t>
            </a:r>
            <a:r>
              <a:rPr kumimoji="1" lang="en-US" altLang="zh-CN" sz="2000" b="1">
                <a:latin typeface="Tahoma" panose="020B0604030504040204" pitchFamily="34" charset="0"/>
              </a:rPr>
              <a:t>15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620588" name="Rectangle 44"/>
          <p:cNvSpPr>
            <a:spLocks noChangeArrowheads="1"/>
          </p:cNvSpPr>
          <p:nvPr/>
        </p:nvSpPr>
        <p:spPr bwMode="auto">
          <a:xfrm>
            <a:off x="1547813" y="2852738"/>
            <a:ext cx="576262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chemeClr val="hlink"/>
                </a:solidFill>
                <a:latin typeface="Tahoma" panose="020B0604030504040204" pitchFamily="34" charset="0"/>
              </a:rPr>
              <a:t>2</a:t>
            </a:r>
            <a:r>
              <a:rPr kumimoji="1" lang="en-US" altLang="zh-CN" sz="2000" b="1">
                <a:latin typeface="Tahoma" panose="020B0604030504040204" pitchFamily="34" charset="0"/>
              </a:rPr>
              <a:t>16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620589" name="Rectangle 45"/>
          <p:cNvSpPr>
            <a:spLocks noChangeArrowheads="1"/>
          </p:cNvSpPr>
          <p:nvPr/>
        </p:nvSpPr>
        <p:spPr bwMode="auto">
          <a:xfrm>
            <a:off x="2339975" y="2852738"/>
            <a:ext cx="576263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chemeClr val="hlink"/>
                </a:solidFill>
                <a:latin typeface="Tahoma" panose="020B0604030504040204" pitchFamily="34" charset="0"/>
              </a:rPr>
              <a:t>1</a:t>
            </a:r>
            <a:r>
              <a:rPr kumimoji="1" lang="en-US" altLang="zh-CN" sz="2000" b="1">
                <a:latin typeface="Tahoma" panose="020B0604030504040204" pitchFamily="34" charset="0"/>
              </a:rPr>
              <a:t>16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620590" name="Rectangle 46"/>
          <p:cNvSpPr>
            <a:spLocks noChangeArrowheads="1"/>
          </p:cNvSpPr>
          <p:nvPr/>
        </p:nvSpPr>
        <p:spPr bwMode="auto">
          <a:xfrm>
            <a:off x="3132138" y="2852738"/>
            <a:ext cx="576262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chemeClr val="hlink"/>
                </a:solidFill>
                <a:latin typeface="Tahoma" panose="020B0604030504040204" pitchFamily="34" charset="0"/>
              </a:rPr>
              <a:t>5</a:t>
            </a:r>
            <a:r>
              <a:rPr kumimoji="1" lang="en-US" altLang="zh-CN" sz="2000" b="1">
                <a:latin typeface="Tahoma" panose="020B0604030504040204" pitchFamily="34" charset="0"/>
              </a:rPr>
              <a:t>21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620591" name="Rectangle 47"/>
          <p:cNvSpPr>
            <a:spLocks noChangeArrowheads="1"/>
          </p:cNvSpPr>
          <p:nvPr/>
        </p:nvSpPr>
        <p:spPr bwMode="auto">
          <a:xfrm>
            <a:off x="3924300" y="2852738"/>
            <a:ext cx="576263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chemeClr val="hlink"/>
                </a:solidFill>
                <a:latin typeface="Tahoma" panose="020B0604030504040204" pitchFamily="34" charset="0"/>
              </a:rPr>
              <a:t>1</a:t>
            </a:r>
            <a:r>
              <a:rPr kumimoji="1" lang="en-US" altLang="zh-CN" sz="2000" b="1">
                <a:latin typeface="Tahoma" panose="020B0604030504040204" pitchFamily="34" charset="0"/>
              </a:rPr>
              <a:t>24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620592" name="Rectangle 48"/>
          <p:cNvSpPr>
            <a:spLocks noChangeArrowheads="1"/>
          </p:cNvSpPr>
          <p:nvPr/>
        </p:nvSpPr>
        <p:spPr bwMode="auto">
          <a:xfrm>
            <a:off x="4716463" y="2852738"/>
            <a:ext cx="576262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604030504040204" pitchFamily="34" charset="0"/>
              </a:rPr>
              <a:t>24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620593" name="Rectangle 49"/>
          <p:cNvSpPr>
            <a:spLocks noChangeArrowheads="1"/>
          </p:cNvSpPr>
          <p:nvPr/>
        </p:nvSpPr>
        <p:spPr bwMode="auto">
          <a:xfrm>
            <a:off x="5508625" y="2852738"/>
            <a:ext cx="576263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chemeClr val="hlink"/>
                </a:solidFill>
                <a:latin typeface="Tahoma" panose="020B0604030504040204" pitchFamily="34" charset="0"/>
              </a:rPr>
              <a:t>4</a:t>
            </a:r>
            <a:r>
              <a:rPr kumimoji="1" lang="en-US" altLang="zh-CN" sz="2000" b="1">
                <a:latin typeface="Tahoma" panose="020B0604030504040204" pitchFamily="34" charset="0"/>
              </a:rPr>
              <a:t>25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620594" name="Rectangle 50"/>
          <p:cNvSpPr>
            <a:spLocks noChangeArrowheads="1"/>
          </p:cNvSpPr>
          <p:nvPr/>
        </p:nvSpPr>
        <p:spPr bwMode="auto">
          <a:xfrm>
            <a:off x="6299200" y="2852738"/>
            <a:ext cx="576263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604030504040204" pitchFamily="34" charset="0"/>
              </a:rPr>
              <a:t>34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620595" name="Rectangle 51"/>
          <p:cNvSpPr>
            <a:spLocks noChangeArrowheads="1"/>
          </p:cNvSpPr>
          <p:nvPr/>
        </p:nvSpPr>
        <p:spPr bwMode="auto">
          <a:xfrm>
            <a:off x="7091363" y="2852738"/>
            <a:ext cx="576262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604030504040204" pitchFamily="34" charset="0"/>
              </a:rPr>
              <a:t>91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620596" name="Rectangle 52"/>
          <p:cNvSpPr>
            <a:spLocks noChangeArrowheads="1"/>
          </p:cNvSpPr>
          <p:nvPr/>
        </p:nvSpPr>
        <p:spPr bwMode="auto">
          <a:xfrm>
            <a:off x="7883525" y="2852738"/>
            <a:ext cx="576263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604030504040204" pitchFamily="34" charset="0"/>
              </a:rPr>
              <a:t>96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620597" name="Line 53"/>
          <p:cNvSpPr>
            <a:spLocks noChangeShapeType="1"/>
          </p:cNvSpPr>
          <p:nvPr/>
        </p:nvSpPr>
        <p:spPr bwMode="auto">
          <a:xfrm>
            <a:off x="2124075" y="2997200"/>
            <a:ext cx="215900" cy="0"/>
          </a:xfrm>
          <a:prstGeom prst="line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98" name="Line 54"/>
          <p:cNvSpPr>
            <a:spLocks noChangeShapeType="1"/>
          </p:cNvSpPr>
          <p:nvPr/>
        </p:nvSpPr>
        <p:spPr bwMode="auto">
          <a:xfrm>
            <a:off x="2916238" y="2997200"/>
            <a:ext cx="215900" cy="0"/>
          </a:xfrm>
          <a:prstGeom prst="line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99" name="Line 55"/>
          <p:cNvSpPr>
            <a:spLocks noChangeShapeType="1"/>
          </p:cNvSpPr>
          <p:nvPr/>
        </p:nvSpPr>
        <p:spPr bwMode="auto">
          <a:xfrm>
            <a:off x="3708400" y="2997200"/>
            <a:ext cx="215900" cy="0"/>
          </a:xfrm>
          <a:prstGeom prst="line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600" name="Line 56"/>
          <p:cNvSpPr>
            <a:spLocks noChangeShapeType="1"/>
          </p:cNvSpPr>
          <p:nvPr/>
        </p:nvSpPr>
        <p:spPr bwMode="auto">
          <a:xfrm>
            <a:off x="4498975" y="2997200"/>
            <a:ext cx="215900" cy="0"/>
          </a:xfrm>
          <a:prstGeom prst="line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601" name="Line 57"/>
          <p:cNvSpPr>
            <a:spLocks noChangeShapeType="1"/>
          </p:cNvSpPr>
          <p:nvPr/>
        </p:nvSpPr>
        <p:spPr bwMode="auto">
          <a:xfrm>
            <a:off x="5291138" y="2997200"/>
            <a:ext cx="215900" cy="0"/>
          </a:xfrm>
          <a:prstGeom prst="line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602" name="Line 58"/>
          <p:cNvSpPr>
            <a:spLocks noChangeShapeType="1"/>
          </p:cNvSpPr>
          <p:nvPr/>
        </p:nvSpPr>
        <p:spPr bwMode="auto">
          <a:xfrm>
            <a:off x="6083300" y="2997200"/>
            <a:ext cx="215900" cy="0"/>
          </a:xfrm>
          <a:prstGeom prst="line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603" name="Line 59"/>
          <p:cNvSpPr>
            <a:spLocks noChangeShapeType="1"/>
          </p:cNvSpPr>
          <p:nvPr/>
        </p:nvSpPr>
        <p:spPr bwMode="auto">
          <a:xfrm>
            <a:off x="6875463" y="2997200"/>
            <a:ext cx="215900" cy="0"/>
          </a:xfrm>
          <a:prstGeom prst="line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604" name="Line 60"/>
          <p:cNvSpPr>
            <a:spLocks noChangeShapeType="1"/>
          </p:cNvSpPr>
          <p:nvPr/>
        </p:nvSpPr>
        <p:spPr bwMode="auto">
          <a:xfrm>
            <a:off x="7667625" y="2997200"/>
            <a:ext cx="215900" cy="0"/>
          </a:xfrm>
          <a:prstGeom prst="line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605" name="Line 61"/>
          <p:cNvSpPr>
            <a:spLocks noChangeShapeType="1"/>
          </p:cNvSpPr>
          <p:nvPr/>
        </p:nvSpPr>
        <p:spPr bwMode="auto">
          <a:xfrm>
            <a:off x="1331913" y="3646488"/>
            <a:ext cx="215900" cy="0"/>
          </a:xfrm>
          <a:prstGeom prst="line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606" name="Rectangle 62"/>
          <p:cNvSpPr>
            <a:spLocks noChangeArrowheads="1"/>
          </p:cNvSpPr>
          <p:nvPr/>
        </p:nvSpPr>
        <p:spPr bwMode="auto">
          <a:xfrm>
            <a:off x="755650" y="3502025"/>
            <a:ext cx="576263" cy="3603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604030504040204" pitchFamily="34" charset="0"/>
              </a:rPr>
              <a:t>24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620607" name="Rectangle 63"/>
          <p:cNvSpPr>
            <a:spLocks noChangeArrowheads="1"/>
          </p:cNvSpPr>
          <p:nvPr/>
        </p:nvSpPr>
        <p:spPr bwMode="auto">
          <a:xfrm>
            <a:off x="1547813" y="3502025"/>
            <a:ext cx="576262" cy="3603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604030504040204" pitchFamily="34" charset="0"/>
              </a:rPr>
              <a:t>34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620608" name="Rectangle 64"/>
          <p:cNvSpPr>
            <a:spLocks noChangeArrowheads="1"/>
          </p:cNvSpPr>
          <p:nvPr/>
        </p:nvSpPr>
        <p:spPr bwMode="auto">
          <a:xfrm>
            <a:off x="2339975" y="3502025"/>
            <a:ext cx="576263" cy="3603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604030504040204" pitchFamily="34" charset="0"/>
              </a:rPr>
              <a:t>91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620609" name="Rectangle 65"/>
          <p:cNvSpPr>
            <a:spLocks noChangeArrowheads="1"/>
          </p:cNvSpPr>
          <p:nvPr/>
        </p:nvSpPr>
        <p:spPr bwMode="auto">
          <a:xfrm>
            <a:off x="3132138" y="3502025"/>
            <a:ext cx="576262" cy="3603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604030504040204" pitchFamily="34" charset="0"/>
              </a:rPr>
              <a:t>96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620610" name="Rectangle 66"/>
          <p:cNvSpPr>
            <a:spLocks noChangeArrowheads="1"/>
          </p:cNvSpPr>
          <p:nvPr/>
        </p:nvSpPr>
        <p:spPr bwMode="auto">
          <a:xfrm>
            <a:off x="3924300" y="3502025"/>
            <a:ext cx="576263" cy="3603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604030504040204" pitchFamily="34" charset="0"/>
              </a:rPr>
              <a:t>116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620611" name="Rectangle 67"/>
          <p:cNvSpPr>
            <a:spLocks noChangeArrowheads="1"/>
          </p:cNvSpPr>
          <p:nvPr/>
        </p:nvSpPr>
        <p:spPr bwMode="auto">
          <a:xfrm>
            <a:off x="4716463" y="3502025"/>
            <a:ext cx="576262" cy="3603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604030504040204" pitchFamily="34" charset="0"/>
              </a:rPr>
              <a:t>124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620612" name="Rectangle 68"/>
          <p:cNvSpPr>
            <a:spLocks noChangeArrowheads="1"/>
          </p:cNvSpPr>
          <p:nvPr/>
        </p:nvSpPr>
        <p:spPr bwMode="auto">
          <a:xfrm>
            <a:off x="5508625" y="3502025"/>
            <a:ext cx="576263" cy="3603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604030504040204" pitchFamily="34" charset="0"/>
              </a:rPr>
              <a:t>216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620613" name="Rectangle 69"/>
          <p:cNvSpPr>
            <a:spLocks noChangeArrowheads="1"/>
          </p:cNvSpPr>
          <p:nvPr/>
        </p:nvSpPr>
        <p:spPr bwMode="auto">
          <a:xfrm>
            <a:off x="6299200" y="3502025"/>
            <a:ext cx="576263" cy="3603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604030504040204" pitchFamily="34" charset="0"/>
              </a:rPr>
              <a:t>425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620614" name="Rectangle 70"/>
          <p:cNvSpPr>
            <a:spLocks noChangeArrowheads="1"/>
          </p:cNvSpPr>
          <p:nvPr/>
        </p:nvSpPr>
        <p:spPr bwMode="auto">
          <a:xfrm>
            <a:off x="7091363" y="3502025"/>
            <a:ext cx="576262" cy="3603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604030504040204" pitchFamily="34" charset="0"/>
              </a:rPr>
              <a:t>515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620615" name="Rectangle 71"/>
          <p:cNvSpPr>
            <a:spLocks noChangeArrowheads="1"/>
          </p:cNvSpPr>
          <p:nvPr/>
        </p:nvSpPr>
        <p:spPr bwMode="auto">
          <a:xfrm>
            <a:off x="7883525" y="3502025"/>
            <a:ext cx="576263" cy="3603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604030504040204" pitchFamily="34" charset="0"/>
              </a:rPr>
              <a:t>521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620616" name="Line 72"/>
          <p:cNvSpPr>
            <a:spLocks noChangeShapeType="1"/>
          </p:cNvSpPr>
          <p:nvPr/>
        </p:nvSpPr>
        <p:spPr bwMode="auto">
          <a:xfrm>
            <a:off x="2124075" y="3646488"/>
            <a:ext cx="215900" cy="0"/>
          </a:xfrm>
          <a:prstGeom prst="line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617" name="Line 73"/>
          <p:cNvSpPr>
            <a:spLocks noChangeShapeType="1"/>
          </p:cNvSpPr>
          <p:nvPr/>
        </p:nvSpPr>
        <p:spPr bwMode="auto">
          <a:xfrm>
            <a:off x="2916238" y="3646488"/>
            <a:ext cx="215900" cy="0"/>
          </a:xfrm>
          <a:prstGeom prst="line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618" name="Line 74"/>
          <p:cNvSpPr>
            <a:spLocks noChangeShapeType="1"/>
          </p:cNvSpPr>
          <p:nvPr/>
        </p:nvSpPr>
        <p:spPr bwMode="auto">
          <a:xfrm>
            <a:off x="3708400" y="3646488"/>
            <a:ext cx="215900" cy="0"/>
          </a:xfrm>
          <a:prstGeom prst="line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619" name="Line 75"/>
          <p:cNvSpPr>
            <a:spLocks noChangeShapeType="1"/>
          </p:cNvSpPr>
          <p:nvPr/>
        </p:nvSpPr>
        <p:spPr bwMode="auto">
          <a:xfrm>
            <a:off x="4498975" y="3646488"/>
            <a:ext cx="215900" cy="0"/>
          </a:xfrm>
          <a:prstGeom prst="line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620" name="Line 76"/>
          <p:cNvSpPr>
            <a:spLocks noChangeShapeType="1"/>
          </p:cNvSpPr>
          <p:nvPr/>
        </p:nvSpPr>
        <p:spPr bwMode="auto">
          <a:xfrm>
            <a:off x="5291138" y="3646488"/>
            <a:ext cx="215900" cy="0"/>
          </a:xfrm>
          <a:prstGeom prst="line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621" name="Line 77"/>
          <p:cNvSpPr>
            <a:spLocks noChangeShapeType="1"/>
          </p:cNvSpPr>
          <p:nvPr/>
        </p:nvSpPr>
        <p:spPr bwMode="auto">
          <a:xfrm>
            <a:off x="6083300" y="3646488"/>
            <a:ext cx="215900" cy="0"/>
          </a:xfrm>
          <a:prstGeom prst="line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622" name="Line 78"/>
          <p:cNvSpPr>
            <a:spLocks noChangeShapeType="1"/>
          </p:cNvSpPr>
          <p:nvPr/>
        </p:nvSpPr>
        <p:spPr bwMode="auto">
          <a:xfrm>
            <a:off x="6875463" y="3646488"/>
            <a:ext cx="215900" cy="0"/>
          </a:xfrm>
          <a:prstGeom prst="line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623" name="Line 79"/>
          <p:cNvSpPr>
            <a:spLocks noChangeShapeType="1"/>
          </p:cNvSpPr>
          <p:nvPr/>
        </p:nvSpPr>
        <p:spPr bwMode="auto">
          <a:xfrm>
            <a:off x="7667625" y="3646488"/>
            <a:ext cx="215900" cy="0"/>
          </a:xfrm>
          <a:prstGeom prst="line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0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0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0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0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0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0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0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0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0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0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0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0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0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0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20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20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20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20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0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20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20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20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0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0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20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20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20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0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20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20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20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20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20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20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20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20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20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20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2" dur="2000" fill="hold"/>
                                        <p:tgtEl>
                                          <p:spTgt spid="6205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2000" fill="hold"/>
                                        <p:tgtEl>
                                          <p:spTgt spid="620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2000" fill="hold"/>
                                        <p:tgtEl>
                                          <p:spTgt spid="620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0" dur="2000" fill="hold"/>
                                        <p:tgtEl>
                                          <p:spTgt spid="6205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2000" fill="hold"/>
                                        <p:tgtEl>
                                          <p:spTgt spid="620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2000" fill="hold"/>
                                        <p:tgtEl>
                                          <p:spTgt spid="620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8" dur="2000" fill="hold"/>
                                        <p:tgtEl>
                                          <p:spTgt spid="6205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2000" fill="hold"/>
                                        <p:tgtEl>
                                          <p:spTgt spid="62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2000" fill="hold"/>
                                        <p:tgtEl>
                                          <p:spTgt spid="62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6" dur="2000" fill="hold"/>
                                        <p:tgtEl>
                                          <p:spTgt spid="6205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2000" fill="hold"/>
                                        <p:tgtEl>
                                          <p:spTgt spid="620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2000" fill="hold"/>
                                        <p:tgtEl>
                                          <p:spTgt spid="620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4" dur="2000" fill="hold"/>
                                        <p:tgtEl>
                                          <p:spTgt spid="620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2000" fill="hold"/>
                                        <p:tgtEl>
                                          <p:spTgt spid="620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2000" fill="hold"/>
                                        <p:tgtEl>
                                          <p:spTgt spid="620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41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2" dur="2000" fill="hold"/>
                                        <p:tgtEl>
                                          <p:spTgt spid="6205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0"/>
                            </p:stCondLst>
                            <p:childTnLst>
                              <p:par>
                                <p:cTn id="1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2000" fill="hold"/>
                                        <p:tgtEl>
                                          <p:spTgt spid="620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2000" fill="hold"/>
                                        <p:tgtEl>
                                          <p:spTgt spid="620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4000"/>
                            </p:stCondLst>
                            <p:childTnLst>
                              <p:par>
                                <p:cTn id="14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0" dur="2000" fill="hold"/>
                                        <p:tgtEl>
                                          <p:spTgt spid="620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6000"/>
                            </p:stCondLst>
                            <p:childTnLst>
                              <p:par>
                                <p:cTn id="1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2000" fill="hold"/>
                                        <p:tgtEl>
                                          <p:spTgt spid="620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2000" fill="hold"/>
                                        <p:tgtEl>
                                          <p:spTgt spid="620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8000"/>
                            </p:stCondLst>
                            <p:childTnLst>
                              <p:par>
                                <p:cTn id="15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8" dur="2000" fill="hold"/>
                                        <p:tgtEl>
                                          <p:spTgt spid="6205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2000" fill="hold"/>
                                        <p:tgtEl>
                                          <p:spTgt spid="620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2000" fill="hold"/>
                                        <p:tgtEl>
                                          <p:spTgt spid="620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2000"/>
                            </p:stCondLst>
                            <p:childTnLst>
                              <p:par>
                                <p:cTn id="16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6" dur="2000" fill="hold"/>
                                        <p:tgtEl>
                                          <p:spTgt spid="620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4000"/>
                            </p:stCondLst>
                            <p:childTnLst>
                              <p:par>
                                <p:cTn id="1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2000" fill="hold"/>
                                        <p:tgtEl>
                                          <p:spTgt spid="620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2000" fill="hold"/>
                                        <p:tgtEl>
                                          <p:spTgt spid="620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36000"/>
                            </p:stCondLst>
                            <p:childTnLst>
                              <p:par>
                                <p:cTn id="173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4" dur="2000" fill="hold"/>
                                        <p:tgtEl>
                                          <p:spTgt spid="6205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8000"/>
                            </p:stCondLst>
                            <p:childTnLst>
                              <p:par>
                                <p:cTn id="1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2000" fill="hold"/>
                                        <p:tgtEl>
                                          <p:spTgt spid="620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2000" fill="hold"/>
                                        <p:tgtEl>
                                          <p:spTgt spid="620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40000"/>
                            </p:stCondLst>
                            <p:childTnLst>
                              <p:par>
                                <p:cTn id="1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620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20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40500"/>
                            </p:stCondLst>
                            <p:childTnLst>
                              <p:par>
                                <p:cTn id="1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620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620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1000"/>
                            </p:stCondLst>
                            <p:childTnLst>
                              <p:par>
                                <p:cTn id="19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20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0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41500"/>
                            </p:stCondLst>
                            <p:childTnLst>
                              <p:par>
                                <p:cTn id="19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20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20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42000"/>
                            </p:stCondLst>
                            <p:childTnLst>
                              <p:par>
                                <p:cTn id="20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20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620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42500"/>
                            </p:stCondLst>
                            <p:childTnLst>
                              <p:par>
                                <p:cTn id="20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620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620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43000"/>
                            </p:stCondLst>
                            <p:childTnLst>
                              <p:par>
                                <p:cTn id="2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620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620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43500"/>
                            </p:stCondLst>
                            <p:childTnLst>
                              <p:par>
                                <p:cTn id="2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20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20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44000"/>
                            </p:stCondLst>
                            <p:childTnLst>
                              <p:par>
                                <p:cTn id="2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20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620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3000" fill="hold"/>
                                        <p:tgtEl>
                                          <p:spTgt spid="620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3000" fill="hold"/>
                                        <p:tgtEl>
                                          <p:spTgt spid="620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3000"/>
                            </p:stCondLst>
                            <p:childTnLst>
                              <p:par>
                                <p:cTn id="2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3000" fill="hold"/>
                                        <p:tgtEl>
                                          <p:spTgt spid="620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3000" fill="hold"/>
                                        <p:tgtEl>
                                          <p:spTgt spid="620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6000"/>
                            </p:stCondLst>
                            <p:childTnLst>
                              <p:par>
                                <p:cTn id="2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3000" fill="hold"/>
                                        <p:tgtEl>
                                          <p:spTgt spid="620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3000" fill="hold"/>
                                        <p:tgtEl>
                                          <p:spTgt spid="620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9000"/>
                            </p:stCondLst>
                            <p:childTnLst>
                              <p:par>
                                <p:cTn id="2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3000" fill="hold"/>
                                        <p:tgtEl>
                                          <p:spTgt spid="620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3000" fill="hold"/>
                                        <p:tgtEl>
                                          <p:spTgt spid="620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2000"/>
                            </p:stCondLst>
                            <p:childTnLst>
                              <p:par>
                                <p:cTn id="2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3000" fill="hold"/>
                                        <p:tgtEl>
                                          <p:spTgt spid="620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3000" fill="hold"/>
                                        <p:tgtEl>
                                          <p:spTgt spid="620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5000"/>
                            </p:stCondLst>
                            <p:childTnLst>
                              <p:par>
                                <p:cTn id="2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3000" fill="hold"/>
                                        <p:tgtEl>
                                          <p:spTgt spid="620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3000" fill="hold"/>
                                        <p:tgtEl>
                                          <p:spTgt spid="620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8000"/>
                            </p:stCondLst>
                            <p:childTnLst>
                              <p:par>
                                <p:cTn id="2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3000" fill="hold"/>
                                        <p:tgtEl>
                                          <p:spTgt spid="620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3000" fill="hold"/>
                                        <p:tgtEl>
                                          <p:spTgt spid="620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1000"/>
                            </p:stCondLst>
                            <p:childTnLst>
                              <p:par>
                                <p:cTn id="2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3000" fill="hold"/>
                                        <p:tgtEl>
                                          <p:spTgt spid="620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3000" fill="hold"/>
                                        <p:tgtEl>
                                          <p:spTgt spid="620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4000"/>
                            </p:stCondLst>
                            <p:childTnLst>
                              <p:par>
                                <p:cTn id="26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3000" fill="hold"/>
                                        <p:tgtEl>
                                          <p:spTgt spid="620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3000" fill="hold"/>
                                        <p:tgtEl>
                                          <p:spTgt spid="620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7000"/>
                            </p:stCondLst>
                            <p:childTnLst>
                              <p:par>
                                <p:cTn id="27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3000" fill="hold"/>
                                        <p:tgtEl>
                                          <p:spTgt spid="62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3000" fill="hold"/>
                                        <p:tgtEl>
                                          <p:spTgt spid="62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30000"/>
                            </p:stCondLst>
                            <p:childTnLst>
                              <p:par>
                                <p:cTn id="27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620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620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30500"/>
                            </p:stCondLst>
                            <p:childTnLst>
                              <p:par>
                                <p:cTn id="28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620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620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31000"/>
                            </p:stCondLst>
                            <p:childTnLst>
                              <p:par>
                                <p:cTn id="28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62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62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31500"/>
                            </p:stCondLst>
                            <p:childTnLst>
                              <p:par>
                                <p:cTn id="29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620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620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2000"/>
                            </p:stCondLst>
                            <p:childTnLst>
                              <p:par>
                                <p:cTn id="29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620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62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32500"/>
                            </p:stCondLst>
                            <p:childTnLst>
                              <p:par>
                                <p:cTn id="30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620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620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33000"/>
                            </p:stCondLst>
                            <p:childTnLst>
                              <p:par>
                                <p:cTn id="30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620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620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33500"/>
                            </p:stCondLst>
                            <p:childTnLst>
                              <p:par>
                                <p:cTn id="3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620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620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4000"/>
                            </p:stCondLst>
                            <p:childTnLst>
                              <p:par>
                                <p:cTn id="3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620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620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620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620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00"/>
                            </p:stCondLst>
                            <p:childTnLst>
                              <p:par>
                                <p:cTn id="3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3000" fill="hold"/>
                                        <p:tgtEl>
                                          <p:spTgt spid="620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3000" fill="hold"/>
                                        <p:tgtEl>
                                          <p:spTgt spid="620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3000" fill="hold"/>
                                        <p:tgtEl>
                                          <p:spTgt spid="620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3000" fill="hold"/>
                                        <p:tgtEl>
                                          <p:spTgt spid="620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3000" fill="hold"/>
                                        <p:tgtEl>
                                          <p:spTgt spid="620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" dur="3000" fill="hold"/>
                                        <p:tgtEl>
                                          <p:spTgt spid="620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9500"/>
                            </p:stCondLst>
                            <p:childTnLst>
                              <p:par>
                                <p:cTn id="3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5" dur="3000" fill="hold"/>
                                        <p:tgtEl>
                                          <p:spTgt spid="620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6" dur="3000" fill="hold"/>
                                        <p:tgtEl>
                                          <p:spTgt spid="620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12500"/>
                            </p:stCondLst>
                            <p:childTnLst>
                              <p:par>
                                <p:cTn id="3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3000" fill="hold"/>
                                        <p:tgtEl>
                                          <p:spTgt spid="620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1" dur="3000" fill="hold"/>
                                        <p:tgtEl>
                                          <p:spTgt spid="620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5500"/>
                            </p:stCondLst>
                            <p:childTnLst>
                              <p:par>
                                <p:cTn id="3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3000" fill="hold"/>
                                        <p:tgtEl>
                                          <p:spTgt spid="620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3000" fill="hold"/>
                                        <p:tgtEl>
                                          <p:spTgt spid="620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8500"/>
                            </p:stCondLst>
                            <p:childTnLst>
                              <p:par>
                                <p:cTn id="3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0" dur="3000" fill="hold"/>
                                        <p:tgtEl>
                                          <p:spTgt spid="620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1" dur="3000" fill="hold"/>
                                        <p:tgtEl>
                                          <p:spTgt spid="620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21500"/>
                            </p:stCondLst>
                            <p:childTnLst>
                              <p:par>
                                <p:cTn id="3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5" dur="3000" fill="hold"/>
                                        <p:tgtEl>
                                          <p:spTgt spid="620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6" dur="3000" fill="hold"/>
                                        <p:tgtEl>
                                          <p:spTgt spid="620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24500"/>
                            </p:stCondLst>
                            <p:childTnLst>
                              <p:par>
                                <p:cTn id="3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0" dur="3000" fill="hold"/>
                                        <p:tgtEl>
                                          <p:spTgt spid="620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1" dur="3000" fill="hold"/>
                                        <p:tgtEl>
                                          <p:spTgt spid="620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27500"/>
                            </p:stCondLst>
                            <p:childTnLst>
                              <p:par>
                                <p:cTn id="3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" dur="500" fill="hold"/>
                                        <p:tgtEl>
                                          <p:spTgt spid="620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6" dur="500" fill="hold"/>
                                        <p:tgtEl>
                                          <p:spTgt spid="620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28000"/>
                            </p:stCondLst>
                            <p:childTnLst>
                              <p:par>
                                <p:cTn id="3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620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1" dur="500" fill="hold"/>
                                        <p:tgtEl>
                                          <p:spTgt spid="620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28500"/>
                            </p:stCondLst>
                            <p:childTnLst>
                              <p:par>
                                <p:cTn id="3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5" dur="500" fill="hold"/>
                                        <p:tgtEl>
                                          <p:spTgt spid="620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6" dur="500" fill="hold"/>
                                        <p:tgtEl>
                                          <p:spTgt spid="620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29000"/>
                            </p:stCondLst>
                            <p:childTnLst>
                              <p:par>
                                <p:cTn id="3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0" dur="500" fill="hold"/>
                                        <p:tgtEl>
                                          <p:spTgt spid="620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1" dur="500" fill="hold"/>
                                        <p:tgtEl>
                                          <p:spTgt spid="620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29500"/>
                            </p:stCondLst>
                            <p:childTnLst>
                              <p:par>
                                <p:cTn id="39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5" dur="500" fill="hold"/>
                                        <p:tgtEl>
                                          <p:spTgt spid="620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6" dur="500" fill="hold"/>
                                        <p:tgtEl>
                                          <p:spTgt spid="620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30000"/>
                            </p:stCondLst>
                            <p:childTnLst>
                              <p:par>
                                <p:cTn id="39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0" dur="500" fill="hold"/>
                                        <p:tgtEl>
                                          <p:spTgt spid="620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1" dur="500" fill="hold"/>
                                        <p:tgtEl>
                                          <p:spTgt spid="620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30500"/>
                            </p:stCondLst>
                            <p:childTnLst>
                              <p:par>
                                <p:cTn id="40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5" dur="500" fill="hold"/>
                                        <p:tgtEl>
                                          <p:spTgt spid="620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6" dur="500" fill="hold"/>
                                        <p:tgtEl>
                                          <p:spTgt spid="620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31000"/>
                            </p:stCondLst>
                            <p:childTnLst>
                              <p:par>
                                <p:cTn id="40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0" dur="500" fill="hold"/>
                                        <p:tgtEl>
                                          <p:spTgt spid="620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1" dur="500" fill="hold"/>
                                        <p:tgtEl>
                                          <p:spTgt spid="620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31500"/>
                            </p:stCondLst>
                            <p:childTnLst>
                              <p:par>
                                <p:cTn id="4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5" dur="500" fill="hold"/>
                                        <p:tgtEl>
                                          <p:spTgt spid="620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6" dur="500" fill="hold"/>
                                        <p:tgtEl>
                                          <p:spTgt spid="620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1" dur="80"/>
                                        <p:tgtEl>
                                          <p:spTgt spid="6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2" dur="80"/>
                                        <p:tgtEl>
                                          <p:spTgt spid="6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3" dur="80"/>
                                        <p:tgtEl>
                                          <p:spTgt spid="6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8" dur="80"/>
                                        <p:tgtEl>
                                          <p:spTgt spid="62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9" dur="80"/>
                                        <p:tgtEl>
                                          <p:spTgt spid="62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0" dur="80"/>
                                        <p:tgtEl>
                                          <p:spTgt spid="62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48" grpId="0" bldLvl="0" animBg="1"/>
      <p:bldP spid="620549" grpId="0" bldLvl="0" animBg="1"/>
      <p:bldP spid="620549" grpId="1" bldLvl="0" animBg="1"/>
      <p:bldP spid="620550" grpId="0" bldLvl="0" animBg="1"/>
      <p:bldP spid="620550" grpId="1" bldLvl="0" animBg="1"/>
      <p:bldP spid="620551" grpId="0" bldLvl="0" animBg="1"/>
      <p:bldP spid="620551" grpId="1" bldLvl="0" animBg="1"/>
      <p:bldP spid="620552" grpId="0" bldLvl="0" animBg="1"/>
      <p:bldP spid="620552" grpId="1" bldLvl="0" animBg="1"/>
      <p:bldP spid="620553" grpId="0" bldLvl="0" animBg="1"/>
      <p:bldP spid="620553" grpId="1" bldLvl="0" animBg="1"/>
      <p:bldP spid="620554" grpId="0" bldLvl="0" animBg="1"/>
      <p:bldP spid="620554" grpId="1" bldLvl="0" animBg="1"/>
      <p:bldP spid="620555" grpId="0" bldLvl="0" animBg="1"/>
      <p:bldP spid="620555" grpId="1" bldLvl="0" animBg="1"/>
      <p:bldP spid="620556" grpId="0" bldLvl="0" animBg="1"/>
      <p:bldP spid="620556" grpId="1" bldLvl="0" animBg="1"/>
      <p:bldP spid="620557" grpId="0" bldLvl="0" animBg="1"/>
      <p:bldP spid="620557" grpId="1" bldLvl="0" animBg="1"/>
      <p:bldP spid="620558" grpId="0" bldLvl="0" animBg="1"/>
      <p:bldP spid="620558" grpId="1" bldLvl="0" animBg="1"/>
      <p:bldP spid="620559" grpId="0" bldLvl="0" animBg="1"/>
      <p:bldP spid="620560" grpId="0" bldLvl="0" animBg="1"/>
      <p:bldP spid="620561" grpId="0" bldLvl="0" animBg="1"/>
      <p:bldP spid="620562" grpId="0" bldLvl="0" animBg="1"/>
      <p:bldP spid="620563" grpId="0" bldLvl="0" animBg="1"/>
      <p:bldP spid="620564" grpId="0" bldLvl="0" animBg="1"/>
      <p:bldP spid="620565" grpId="0" bldLvl="0" animBg="1"/>
      <p:bldP spid="620566" grpId="0" bldLvl="0" animBg="1"/>
      <p:bldP spid="620567" grpId="0" bldLvl="0" animBg="1"/>
      <p:bldP spid="620568" grpId="0" bldLvl="0" animBg="1"/>
      <p:bldP spid="620569" grpId="0" bldLvl="0" animBg="1"/>
      <p:bldP spid="620570" grpId="0" bldLvl="0" animBg="1"/>
      <p:bldP spid="620572" grpId="0" bldLvl="0" animBg="1"/>
      <p:bldP spid="620573" grpId="0" bldLvl="0" animBg="1"/>
      <p:bldP spid="620574" grpId="0" bldLvl="0" animBg="1"/>
      <p:bldP spid="620575" grpId="0" bldLvl="0" animBg="1"/>
      <p:bldP spid="620576" grpId="0" bldLvl="0" animBg="1"/>
      <p:bldP spid="620577" grpId="0" bldLvl="0" animBg="1"/>
      <p:bldP spid="620578" grpId="0" bldLvl="0" animBg="1"/>
      <p:bldP spid="620579" grpId="0" bldLvl="0" animBg="1"/>
      <p:bldP spid="620580" grpId="0" bldLvl="0" animBg="1"/>
      <p:bldP spid="620581" grpId="0" bldLvl="0" animBg="1"/>
      <p:bldP spid="620582" grpId="0" bldLvl="0" animBg="1"/>
      <p:bldP spid="620583" grpId="0" bldLvl="0" animBg="1"/>
      <p:bldP spid="620584" grpId="0" bldLvl="0" animBg="1"/>
      <p:bldP spid="620585" grpId="0" bldLvl="0" animBg="1"/>
      <p:bldP spid="620586" grpId="0" bldLvl="0" animBg="1"/>
      <p:bldP spid="620587" grpId="0" bldLvl="0" animBg="1"/>
      <p:bldP spid="620588" grpId="0" bldLvl="0" animBg="1"/>
      <p:bldP spid="620589" grpId="0" bldLvl="0" animBg="1"/>
      <p:bldP spid="620590" grpId="0" bldLvl="0" animBg="1"/>
      <p:bldP spid="620591" grpId="0" bldLvl="0" animBg="1"/>
      <p:bldP spid="620592" grpId="0" bldLvl="0" animBg="1"/>
      <p:bldP spid="620593" grpId="0" bldLvl="0" animBg="1"/>
      <p:bldP spid="620594" grpId="0" bldLvl="0" animBg="1"/>
      <p:bldP spid="620595" grpId="0" bldLvl="0" animBg="1"/>
      <p:bldP spid="620596" grpId="0" bldLvl="0" animBg="1"/>
      <p:bldP spid="620597" grpId="0" bldLvl="0" animBg="1"/>
      <p:bldP spid="620598" grpId="0" bldLvl="0" animBg="1"/>
      <p:bldP spid="620599" grpId="0" bldLvl="0" animBg="1"/>
      <p:bldP spid="620600" grpId="0" bldLvl="0" animBg="1"/>
      <p:bldP spid="620601" grpId="0" bldLvl="0" animBg="1"/>
      <p:bldP spid="620602" grpId="0" bldLvl="0" animBg="1"/>
      <p:bldP spid="620603" grpId="0" bldLvl="0" animBg="1"/>
      <p:bldP spid="620604" grpId="0" bldLvl="0" animBg="1"/>
      <p:bldP spid="620605" grpId="0" bldLvl="0" animBg="1"/>
      <p:bldP spid="620606" grpId="0" bldLvl="0" animBg="1"/>
      <p:bldP spid="620607" grpId="0" bldLvl="0" animBg="1"/>
      <p:bldP spid="620608" grpId="0" bldLvl="0" animBg="1"/>
      <p:bldP spid="620609" grpId="0" bldLvl="0" animBg="1"/>
      <p:bldP spid="620610" grpId="0" bldLvl="0" animBg="1"/>
      <p:bldP spid="620611" grpId="0" bldLvl="0" animBg="1"/>
      <p:bldP spid="620612" grpId="0" bldLvl="0" animBg="1"/>
      <p:bldP spid="620613" grpId="0" bldLvl="0" animBg="1"/>
      <p:bldP spid="620614" grpId="0" bldLvl="0" animBg="1"/>
      <p:bldP spid="620615" grpId="0" bldLvl="0" animBg="1"/>
      <p:bldP spid="620616" grpId="0" bldLvl="0" animBg="1"/>
      <p:bldP spid="620617" grpId="0" bldLvl="0" animBg="1"/>
      <p:bldP spid="620618" grpId="0" bldLvl="0" animBg="1"/>
      <p:bldP spid="620619" grpId="0" bldLvl="0" animBg="1"/>
      <p:bldP spid="620620" grpId="0" bldLvl="0" animBg="1"/>
      <p:bldP spid="620621" grpId="0" bldLvl="0" animBg="1"/>
      <p:bldP spid="620622" grpId="0" bldLvl="0" animBg="1"/>
      <p:bldP spid="620623" grpId="0" bldLvl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4A086004-D59B-4376-AE9C-06BE78436AF9}" type="datetime7">
              <a:rPr lang="zh-CN" altLang="en-US" smtClean="0"/>
            </a:fld>
            <a:endParaRPr lang="en-US" altLang="zh-CN"/>
          </a:p>
        </p:txBody>
      </p:sp>
      <p:sp>
        <p:nvSpPr>
          <p:cNvPr id="9421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B8C20631-0E3F-4171-A5D5-65C373CB917C}" type="slidenum">
              <a:rPr lang="zh-CN" altLang="en-US" smtClean="0"/>
            </a:fld>
            <a:endParaRPr lang="en-US" altLang="zh-CN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3.8.2 基数排序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621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假定对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1000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个范围在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0~10</a:t>
            </a:r>
            <a:r>
              <a:rPr lang="en-US" altLang="zh-CN" sz="2400" baseline="30000">
                <a:latin typeface="Times New Roman" panose="02020603050405020304" pitchFamily="18" charset="0"/>
                <a:ea typeface="宋体" pitchFamily="2" charset="-122"/>
              </a:rPr>
              <a:t>6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-1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之间的整数进行基数排序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使用基数</a:t>
            </a: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</a:rPr>
              <a:t>r=10</a:t>
            </a:r>
            <a:r>
              <a:rPr lang="en-US" altLang="zh-CN" sz="2025" baseline="30000">
                <a:latin typeface="Times New Roman" panose="02020603050405020304" pitchFamily="18" charset="0"/>
                <a:ea typeface="宋体" pitchFamily="2" charset="-122"/>
              </a:rPr>
              <a:t>6</a:t>
            </a: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分解，</a:t>
            </a: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次箱子排序，总执行步数为</a:t>
            </a: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</a:rPr>
              <a:t>2001000</a:t>
            </a: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；</a:t>
            </a:r>
            <a:endParaRPr lang="zh-CN" altLang="en-US" sz="2025">
              <a:latin typeface="Times New Roman" panose="02020603050405020304" pitchFamily="18" charset="0"/>
              <a:ea typeface="宋体" pitchFamily="2" charset="-122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zh-CN" altLang="en-US" sz="2025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使用基数</a:t>
            </a: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</a:rPr>
              <a:t>r=10</a:t>
            </a: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分解，</a:t>
            </a: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</a:rPr>
              <a:t>6</a:t>
            </a: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次箱子排序，总执行步数为</a:t>
            </a: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</a:rPr>
              <a:t>6*(10+1000+10)=6120</a:t>
            </a: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；</a:t>
            </a:r>
            <a:endParaRPr lang="zh-CN" altLang="en-US" sz="2025">
              <a:latin typeface="Times New Roman" panose="02020603050405020304" pitchFamily="18" charset="0"/>
              <a:ea typeface="宋体" pitchFamily="2" charset="-122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zh-CN" altLang="en-US" sz="2025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使用基数</a:t>
            </a: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</a:rPr>
              <a:t>r=1000</a:t>
            </a: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分解，</a:t>
            </a: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次箱子排序（低三位和高三位），总执行步数为</a:t>
            </a: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  <a:sym typeface="+mn-ea"/>
              </a:rPr>
              <a:t>2*(1000+1000+1000)=6000</a:t>
            </a: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；</a:t>
            </a:r>
            <a:endParaRPr lang="zh-CN" altLang="en-US" sz="2025">
              <a:latin typeface="Times New Roman" panose="02020603050405020304" pitchFamily="18" charset="0"/>
              <a:ea typeface="宋体" pitchFamily="2" charset="-122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zh-CN" altLang="en-US" sz="2025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使用基数</a:t>
            </a: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</a:rPr>
              <a:t>r=100</a:t>
            </a: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分解，</a:t>
            </a: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</a:rPr>
              <a:t>3</a:t>
            </a: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次箱子排序（每两位一次），总执行步数为</a:t>
            </a: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</a:rPr>
              <a:t>3</a:t>
            </a: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*(100+1000+100)=</a:t>
            </a: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</a:rPr>
              <a:t>3600</a:t>
            </a: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。</a:t>
            </a:r>
            <a:endParaRPr lang="zh-CN" altLang="en-US" sz="2025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1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1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1B88B84D-5C6A-46D4-8E06-8B59399BCD30}" type="datetime7">
              <a:rPr lang="zh-CN" altLang="en-US" smtClean="0"/>
            </a:fld>
            <a:endParaRPr lang="en-US" altLang="zh-CN"/>
          </a:p>
        </p:txBody>
      </p:sp>
      <p:sp>
        <p:nvSpPr>
          <p:cNvPr id="9523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F74E4D2F-B176-4931-BAE5-F574A4564C7B}" type="slidenum">
              <a:rPr lang="zh-CN" altLang="en-US" smtClean="0"/>
            </a:fld>
            <a:endParaRPr lang="en-US" altLang="zh-CN"/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3.8.2 基数排序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952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不同基数的计算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基数</a:t>
            </a: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</a:rPr>
              <a:t>10</a:t>
            </a: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分解，每位数字：</a:t>
            </a:r>
            <a:endParaRPr lang="zh-CN" altLang="en-US" sz="2025">
              <a:latin typeface="Times New Roman" panose="02020603050405020304" pitchFamily="18" charset="0"/>
              <a:ea typeface="宋体" pitchFamily="2" charset="-122"/>
            </a:endParaRPr>
          </a:p>
          <a:p>
            <a:pPr marL="457200" lvl="1" indent="0" eaLnBrk="1" hangingPunct="1">
              <a:lnSpc>
                <a:spcPct val="110000"/>
              </a:lnSpc>
              <a:buNone/>
            </a:pP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</a:rPr>
              <a:t>   x%10; (x%100)/10; (x%1000)/100; ... (</a:t>
            </a: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从最低位到最高位</a:t>
            </a: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</a:rPr>
              <a:t>)</a:t>
            </a:r>
            <a:endParaRPr lang="en-US" altLang="zh-CN" sz="2025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一般基数</a:t>
            </a: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</a:rPr>
              <a:t>r</a:t>
            </a:r>
            <a:r>
              <a:rPr lang="zh-CN" altLang="en-US" sz="2025">
                <a:latin typeface="Times New Roman" panose="02020603050405020304" pitchFamily="18" charset="0"/>
                <a:ea typeface="宋体" pitchFamily="2" charset="-122"/>
              </a:rPr>
              <a:t>分解，为：</a:t>
            </a: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</a:rPr>
              <a:t>x%r; (x%r</a:t>
            </a:r>
            <a:r>
              <a:rPr lang="en-US" altLang="zh-CN" sz="2025" baseline="30000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</a:rPr>
              <a:t>)/r; (x%r</a:t>
            </a:r>
            <a:r>
              <a:rPr lang="en-US" altLang="zh-CN" sz="2025" baseline="30000">
                <a:latin typeface="Times New Roman" panose="02020603050405020304" pitchFamily="18" charset="0"/>
                <a:ea typeface="宋体" pitchFamily="2" charset="-122"/>
              </a:rPr>
              <a:t>3</a:t>
            </a: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</a:rPr>
              <a:t>)/r</a:t>
            </a:r>
            <a:r>
              <a:rPr lang="en-US" altLang="zh-CN" sz="2025" baseline="30000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en-US" altLang="zh-CN" sz="2025">
                <a:latin typeface="Times New Roman" panose="02020603050405020304" pitchFamily="18" charset="0"/>
                <a:ea typeface="宋体" pitchFamily="2" charset="-122"/>
              </a:rPr>
              <a:t>;...</a:t>
            </a:r>
            <a:endParaRPr lang="en-US" altLang="zh-CN" sz="2025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当使用基数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r=n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，对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n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个介于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0~n</a:t>
            </a:r>
            <a:r>
              <a:rPr lang="en-US" altLang="zh-CN" sz="2400" baseline="30000">
                <a:latin typeface="Times New Roman" panose="02020603050405020304" pitchFamily="18" charset="0"/>
                <a:ea typeface="宋体" pitchFamily="2" charset="-122"/>
              </a:rPr>
              <a:t>c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-1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范围内的整数进行分解时，每个数可分解出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c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个数字。可采用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c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次箱子排序，每次排序时取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range=n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。整个排序所需要的时间为</a:t>
            </a:r>
            <a:r>
              <a:rPr lang="el-GR" altLang="zh-CN" sz="2400">
                <a:latin typeface="Times New Roman" panose="02020603050405020304" pitchFamily="18" charset="0"/>
              </a:rPr>
              <a:t>Θ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(cn)=</a:t>
            </a:r>
            <a:r>
              <a:rPr lang="el-GR" altLang="zh-CN" sz="2400">
                <a:latin typeface="Times New Roman" panose="02020603050405020304" pitchFamily="18" charset="0"/>
              </a:rPr>
              <a:t>Θ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(n)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c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是一个常量）。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基数排序的局限性，关键字的特殊性。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0C16ECE3-23F1-4202-B3E8-D94F59EA6845}" type="datetime7">
              <a:rPr lang="zh-CN" altLang="en-US" smtClean="0"/>
            </a:fld>
            <a:endParaRPr lang="en-US" altLang="zh-CN"/>
          </a:p>
        </p:txBody>
      </p:sp>
      <p:sp>
        <p:nvSpPr>
          <p:cNvPr id="1229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49050529-664D-4248-90D1-0259528F0E1B}" type="slidenum">
              <a:rPr lang="zh-CN" altLang="en-US" smtClean="0"/>
            </a:fld>
            <a:endParaRPr lang="en-US" altLang="zh-CN"/>
          </a:p>
        </p:txBody>
      </p:sp>
      <p:sp>
        <p:nvSpPr>
          <p:cNvPr id="4577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线性表的例子：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sz="2300">
                <a:latin typeface="Times New Roman" panose="02020603050405020304" pitchFamily="18" charset="0"/>
                <a:ea typeface="宋体" pitchFamily="2" charset="-122"/>
              </a:rPr>
              <a:t>）按字母顺序排列的学生姓名表。</a:t>
            </a:r>
            <a:endParaRPr lang="zh-CN" altLang="en-US" sz="230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zh-CN" altLang="en-US" sz="2300">
                <a:latin typeface="Times New Roman" panose="02020603050405020304" pitchFamily="18" charset="0"/>
                <a:ea typeface="宋体" pitchFamily="2" charset="-122"/>
              </a:rPr>
              <a:t>）按递增顺序排列的考试分数表。</a:t>
            </a:r>
            <a:endParaRPr lang="zh-CN" altLang="en-US" sz="230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>
                <a:latin typeface="Times New Roman" panose="02020603050405020304" pitchFamily="18" charset="0"/>
                <a:ea typeface="宋体" pitchFamily="2" charset="-122"/>
              </a:rPr>
              <a:t>3</a:t>
            </a:r>
            <a:r>
              <a:rPr lang="zh-CN" altLang="en-US" sz="2300">
                <a:latin typeface="Times New Roman" panose="02020603050405020304" pitchFamily="18" charset="0"/>
                <a:ea typeface="宋体" pitchFamily="2" charset="-122"/>
              </a:rPr>
              <a:t>）按字母顺序排列的商品列表。</a:t>
            </a:r>
            <a:endParaRPr lang="zh-CN" altLang="en-US" sz="23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相关操作：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00">
                <a:latin typeface="Times New Roman" panose="02020603050405020304" pitchFamily="18" charset="0"/>
                <a:ea typeface="宋体" pitchFamily="2" charset="-122"/>
              </a:rPr>
              <a:t>创建一个线性表。</a:t>
            </a:r>
            <a:endParaRPr lang="zh-CN" altLang="en-US" sz="230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00">
                <a:latin typeface="Times New Roman" panose="02020603050405020304" pitchFamily="18" charset="0"/>
                <a:ea typeface="宋体" pitchFamily="2" charset="-122"/>
              </a:rPr>
              <a:t>确定线性表是否为空。</a:t>
            </a:r>
            <a:endParaRPr lang="zh-CN" altLang="en-US" sz="230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00">
                <a:latin typeface="Times New Roman" panose="02020603050405020304" pitchFamily="18" charset="0"/>
                <a:ea typeface="宋体" pitchFamily="2" charset="-122"/>
              </a:rPr>
              <a:t>确定线性表的长度。</a:t>
            </a:r>
            <a:endParaRPr lang="zh-CN" altLang="en-US" sz="230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00">
                <a:latin typeface="Times New Roman" panose="02020603050405020304" pitchFamily="18" charset="0"/>
                <a:ea typeface="宋体" pitchFamily="2" charset="-122"/>
              </a:rPr>
              <a:t>查找第</a:t>
            </a:r>
            <a:r>
              <a:rPr lang="en-US" altLang="zh-CN" sz="2300">
                <a:latin typeface="Times New Roman" panose="02020603050405020304" pitchFamily="18" charset="0"/>
                <a:ea typeface="宋体" pitchFamily="2" charset="-122"/>
              </a:rPr>
              <a:t>k</a:t>
            </a:r>
            <a:r>
              <a:rPr lang="zh-CN" altLang="en-US" sz="2300">
                <a:latin typeface="Times New Roman" panose="02020603050405020304" pitchFamily="18" charset="0"/>
                <a:ea typeface="宋体" pitchFamily="2" charset="-122"/>
              </a:rPr>
              <a:t>个元素。</a:t>
            </a:r>
            <a:endParaRPr lang="zh-CN" altLang="en-US" sz="230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00">
                <a:latin typeface="Times New Roman" panose="02020603050405020304" pitchFamily="18" charset="0"/>
                <a:ea typeface="宋体" pitchFamily="2" charset="-122"/>
              </a:rPr>
              <a:t>查找指定的元素。</a:t>
            </a:r>
            <a:endParaRPr lang="zh-CN" altLang="en-US" sz="230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00">
                <a:latin typeface="Times New Roman" panose="02020603050405020304" pitchFamily="18" charset="0"/>
                <a:ea typeface="宋体" pitchFamily="2" charset="-122"/>
              </a:rPr>
              <a:t>删除第</a:t>
            </a:r>
            <a:r>
              <a:rPr lang="en-US" altLang="zh-CN" sz="2300">
                <a:latin typeface="Times New Roman" panose="02020603050405020304" pitchFamily="18" charset="0"/>
                <a:ea typeface="宋体" pitchFamily="2" charset="-122"/>
              </a:rPr>
              <a:t>k</a:t>
            </a:r>
            <a:r>
              <a:rPr lang="zh-CN" altLang="en-US" sz="2300">
                <a:latin typeface="Times New Roman" panose="02020603050405020304" pitchFamily="18" charset="0"/>
                <a:ea typeface="宋体" pitchFamily="2" charset="-122"/>
              </a:rPr>
              <a:t>个元素。</a:t>
            </a:r>
            <a:endParaRPr lang="zh-CN" altLang="en-US" sz="230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00">
                <a:latin typeface="Times New Roman" panose="02020603050405020304" pitchFamily="18" charset="0"/>
                <a:ea typeface="宋体" pitchFamily="2" charset="-122"/>
              </a:rPr>
              <a:t>在第</a:t>
            </a:r>
            <a:r>
              <a:rPr lang="en-US" altLang="zh-CN" sz="2300">
                <a:latin typeface="Times New Roman" panose="02020603050405020304" pitchFamily="18" charset="0"/>
                <a:ea typeface="宋体" pitchFamily="2" charset="-122"/>
              </a:rPr>
              <a:t>k</a:t>
            </a:r>
            <a:r>
              <a:rPr lang="zh-CN" altLang="en-US" sz="2300">
                <a:latin typeface="Times New Roman" panose="02020603050405020304" pitchFamily="18" charset="0"/>
                <a:ea typeface="宋体" pitchFamily="2" charset="-122"/>
              </a:rPr>
              <a:t>个元素之后插入一个新元素。</a:t>
            </a:r>
            <a:endParaRPr lang="zh-CN" altLang="en-US" sz="23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3.2 线性表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7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7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7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7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7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7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7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7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7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7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77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77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77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77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77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77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7E726C91-DE69-406C-B464-93EC3648EB2A}" type="datetime7">
              <a:rPr lang="zh-CN" altLang="en-US" smtClean="0"/>
            </a:fld>
            <a:endParaRPr lang="en-US" altLang="zh-CN"/>
          </a:p>
        </p:txBody>
      </p:sp>
      <p:sp>
        <p:nvSpPr>
          <p:cNvPr id="1331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029AB434-68DD-46A1-BDAA-B3D165E4D010}" type="slidenum">
              <a:rPr lang="zh-CN" altLang="en-US" smtClean="0"/>
            </a:fld>
            <a:endParaRPr lang="en-US" altLang="zh-CN"/>
          </a:p>
        </p:txBody>
      </p:sp>
      <p:sp>
        <p:nvSpPr>
          <p:cNvPr id="1331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线性表的抽象数据类型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(ADT)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描述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: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抽象数据类型 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LinearList {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实例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0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或多个元素的有序集合</a:t>
            </a:r>
            <a:endParaRPr lang="zh-CN" altLang="en-US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操作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Create(): 	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创建一个空线性表</a:t>
            </a:r>
            <a:endParaRPr lang="zh-CN" altLang="en-US" sz="200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Destroy(): 	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删除表</a:t>
            </a:r>
            <a:endParaRPr lang="zh-CN" altLang="en-US" sz="200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IsEmpty():    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如果表为空则返回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true, 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否则返回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false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Length(): 	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返回表的大小（即表中元素的个数）</a:t>
            </a:r>
            <a:endParaRPr lang="zh-CN" altLang="en-US" sz="200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Find(k,x): 	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查找表中第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k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个元素，保存在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中；如不存在，返回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false</a:t>
            </a:r>
            <a:endParaRPr lang="zh-CN" altLang="en-US" sz="200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Search(x):     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返回元素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在表中的位置；如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不存在，返回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0</a:t>
            </a:r>
            <a:endParaRPr lang="zh-CN" altLang="en-US" sz="200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Delete(k,x):  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删除表中第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k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个元素并把它保存在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中；返回改后的表</a:t>
            </a:r>
            <a:endParaRPr lang="zh-CN" altLang="en-US" sz="200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Insert(k,x):   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在第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k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个元素之后插入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x; 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返回修改后的线性表</a:t>
            </a:r>
            <a:endParaRPr lang="zh-CN" altLang="en-US" sz="200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Output(out): 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把线性表放如输出流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out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之中。</a:t>
            </a:r>
            <a:endParaRPr lang="zh-CN" altLang="en-US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}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3.2 线性表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A5845CFC-5477-4DE3-95EE-B8EF21B747DD}" type="datetime7">
              <a:rPr lang="zh-CN" altLang="en-US" smtClean="0"/>
            </a:fld>
            <a:endParaRPr lang="en-US" altLang="zh-CN"/>
          </a:p>
        </p:txBody>
      </p:sp>
      <p:sp>
        <p:nvSpPr>
          <p:cNvPr id="1433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9FA8E8BD-D291-44E7-A43A-1188168ED1B7}" type="slidenum">
              <a:rPr lang="zh-CN" altLang="en-US" smtClean="0"/>
            </a:fld>
            <a:endParaRPr lang="en-US" altLang="zh-CN"/>
          </a:p>
        </p:txBody>
      </p:sp>
      <p:sp>
        <p:nvSpPr>
          <p:cNvPr id="1434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基本概念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采用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数组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来表示，数组中的每个位置被称为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单元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(cell)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或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节点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(node)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，单元应足够大以便容纳数据元素。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/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一个数组描述：一个线性表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VS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多个线性表。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/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每个元素在数组中的位置：数学公式映射。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3.3 </a:t>
            </a:r>
            <a:r>
              <a:rPr lang="zh-CN" altLang="en-US">
                <a:ea typeface="宋体" pitchFamily="2" charset="-122"/>
              </a:rPr>
              <a:t>公式化描述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ample">
  <a:themeElements>
    <a:clrScheme name="">
      <a:dk1>
        <a:srgbClr val="1A1A70"/>
      </a:dk1>
      <a:lt1>
        <a:srgbClr val="FFFFFF"/>
      </a:lt1>
      <a:dk2>
        <a:srgbClr val="243D8C"/>
      </a:dk2>
      <a:lt2>
        <a:srgbClr val="DDDDDD"/>
      </a:lt2>
      <a:accent1>
        <a:srgbClr val="3E78C6"/>
      </a:accent1>
      <a:accent2>
        <a:srgbClr val="84A1E8"/>
      </a:accent2>
      <a:accent3>
        <a:srgbClr val="FFFFFF"/>
      </a:accent3>
      <a:accent4>
        <a:srgbClr val="15155F"/>
      </a:accent4>
      <a:accent5>
        <a:srgbClr val="AFBEDF"/>
      </a:accent5>
      <a:accent6>
        <a:srgbClr val="7690D0"/>
      </a:accent6>
      <a:hlink>
        <a:srgbClr val="90B54D"/>
      </a:hlink>
      <a:folHlink>
        <a:srgbClr val="F3C43F"/>
      </a:folHlink>
    </a:clrScheme>
    <a:fontScheme name="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E36"/>
        </a:accent4>
        <a:accent5>
          <a:srgbClr val="B9CCC3"/>
        </a:accent5>
        <a:accent6>
          <a:srgbClr val="91B5A1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2D4473"/>
        </a:dk1>
        <a:lt1>
          <a:srgbClr val="FFFFFF"/>
        </a:lt1>
        <a:dk2>
          <a:srgbClr val="2B6185"/>
        </a:dk2>
        <a:lt2>
          <a:srgbClr val="D3D9DD"/>
        </a:lt2>
        <a:accent1>
          <a:srgbClr val="638AA1"/>
        </a:accent1>
        <a:accent2>
          <a:srgbClr val="8CA8B5"/>
        </a:accent2>
        <a:accent3>
          <a:srgbClr val="FFFFFF"/>
        </a:accent3>
        <a:accent4>
          <a:srgbClr val="253962"/>
        </a:accent4>
        <a:accent5>
          <a:srgbClr val="B8C4CD"/>
        </a:accent5>
        <a:accent6>
          <a:srgbClr val="7D96A2"/>
        </a:accent6>
        <a:hlink>
          <a:srgbClr val="6FA2E7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A1A70"/>
        </a:dk1>
        <a:lt1>
          <a:srgbClr val="FFFFFF"/>
        </a:lt1>
        <a:dk2>
          <a:srgbClr val="243D8C"/>
        </a:dk2>
        <a:lt2>
          <a:srgbClr val="DDDDDD"/>
        </a:lt2>
        <a:accent1>
          <a:srgbClr val="3E78C6"/>
        </a:accent1>
        <a:accent2>
          <a:srgbClr val="84A1E8"/>
        </a:accent2>
        <a:accent3>
          <a:srgbClr val="FFFFFF"/>
        </a:accent3>
        <a:accent4>
          <a:srgbClr val="15155F"/>
        </a:accent4>
        <a:accent5>
          <a:srgbClr val="AFBEDF"/>
        </a:accent5>
        <a:accent6>
          <a:srgbClr val="7690D0"/>
        </a:accent6>
        <a:hlink>
          <a:srgbClr val="90B54D"/>
        </a:hlink>
        <a:folHlink>
          <a:srgbClr val="F3C43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0</TotalTime>
  <Words>18011</Words>
  <Application>WPS 演示</Application>
  <PresentationFormat>全屏显示(4:3)</PresentationFormat>
  <Paragraphs>1838</Paragraphs>
  <Slides>66</Slides>
  <Notes>56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66</vt:i4>
      </vt:variant>
    </vt:vector>
  </HeadingPairs>
  <TitlesOfParts>
    <vt:vector size="82" baseType="lpstr">
      <vt:lpstr>Arial</vt:lpstr>
      <vt:lpstr>宋体</vt:lpstr>
      <vt:lpstr>Wingdings</vt:lpstr>
      <vt:lpstr>汉仪书宋二KW</vt:lpstr>
      <vt:lpstr>Verdana</vt:lpstr>
      <vt:lpstr>Wingdings</vt:lpstr>
      <vt:lpstr>Times New Roman</vt:lpstr>
      <vt:lpstr>Webdings</vt:lpstr>
      <vt:lpstr>Tahoma</vt:lpstr>
      <vt:lpstr>微软雅黑</vt:lpstr>
      <vt:lpstr>汉仪旗黑</vt:lpstr>
      <vt:lpstr>宋体</vt:lpstr>
      <vt:lpstr>Arial Unicode MS</vt:lpstr>
      <vt:lpstr>1_sample</vt:lpstr>
      <vt:lpstr>Photoshop.Image.6</vt:lpstr>
      <vt:lpstr>Photoshop.Image.6</vt:lpstr>
      <vt:lpstr>第三章 数据描述</vt:lpstr>
      <vt:lpstr>第三章 数据描述</vt:lpstr>
      <vt:lpstr>3.1	数据描述</vt:lpstr>
      <vt:lpstr>3.1	数据描述</vt:lpstr>
      <vt:lpstr>3.1	本章内容</vt:lpstr>
      <vt:lpstr>3.2 线性表</vt:lpstr>
      <vt:lpstr>3.2 线性表</vt:lpstr>
      <vt:lpstr>3.2 线性表</vt:lpstr>
      <vt:lpstr>3.3 公式化描述</vt:lpstr>
      <vt:lpstr>3.3 公式化描述</vt:lpstr>
      <vt:lpstr>3.3.1 之 LinearList calss </vt:lpstr>
      <vt:lpstr>3.3 公式化描述</vt:lpstr>
      <vt:lpstr>3.3 公式化描述</vt:lpstr>
      <vt:lpstr>3.3 公式化描述</vt:lpstr>
      <vt:lpstr>3.3 公式化描述</vt:lpstr>
      <vt:lpstr>3.3 公式化描述</vt:lpstr>
      <vt:lpstr>3.3 公式化描述</vt:lpstr>
      <vt:lpstr>3.3 公式化描述</vt:lpstr>
      <vt:lpstr>3.3 公式化描述</vt:lpstr>
      <vt:lpstr>3.3 公式化描述</vt:lpstr>
      <vt:lpstr>3.3 公式化描述</vt:lpstr>
      <vt:lpstr>3.4 链表描述</vt:lpstr>
      <vt:lpstr>3.4 链表描述</vt:lpstr>
      <vt:lpstr>1. 类ChainNode &amp; Chain</vt:lpstr>
      <vt:lpstr>Operations：~Chain</vt:lpstr>
      <vt:lpstr>Operations：Length</vt:lpstr>
      <vt:lpstr>Operations：Find</vt:lpstr>
      <vt:lpstr>Operations：Search</vt:lpstr>
      <vt:lpstr>Operations：Output</vt:lpstr>
      <vt:lpstr> Operations：Delete</vt:lpstr>
      <vt:lpstr>2. Operations：Delete</vt:lpstr>
      <vt:lpstr>Operations：Insert</vt:lpstr>
      <vt:lpstr>2. Operations：Insert</vt:lpstr>
      <vt:lpstr>扩充类Chain</vt:lpstr>
      <vt:lpstr>扩充类Chain Append </vt:lpstr>
      <vt:lpstr>链表遍历器</vt:lpstr>
      <vt:lpstr>链表遍历器</vt:lpstr>
      <vt:lpstr>链表遍历器</vt:lpstr>
      <vt:lpstr>循环链表</vt:lpstr>
      <vt:lpstr>循环链表 Search</vt:lpstr>
      <vt:lpstr>与公式化描述方法的比较</vt:lpstr>
      <vt:lpstr>7. 双向链表</vt:lpstr>
      <vt:lpstr>7. 双向链表</vt:lpstr>
      <vt:lpstr>思考及拓展</vt:lpstr>
      <vt:lpstr>3.5 间接寻址</vt:lpstr>
      <vt:lpstr>3.5.1	间接寻址的基本概念</vt:lpstr>
      <vt:lpstr>3.5.1	间接寻址的基本概念</vt:lpstr>
      <vt:lpstr>3.5.1	间接寻址的基本概念</vt:lpstr>
      <vt:lpstr>3.5.2	Operations</vt:lpstr>
      <vt:lpstr>3.5.2	Operations : Find</vt:lpstr>
      <vt:lpstr>3.5.2	Operations : Insert</vt:lpstr>
      <vt:lpstr>3.5.2	Operations : Insert</vt:lpstr>
      <vt:lpstr>3.7 A Comparison</vt:lpstr>
      <vt:lpstr>3.8 应用</vt:lpstr>
      <vt:lpstr>3.8.1 箱子排序</vt:lpstr>
      <vt:lpstr>3.8.1 箱子排序</vt:lpstr>
      <vt:lpstr>3.8.1 箱子排序</vt:lpstr>
      <vt:lpstr>3.8.1 箱子排序</vt:lpstr>
      <vt:lpstr>3.8.1 箱子排序</vt:lpstr>
      <vt:lpstr>3.8.1 箱子排序</vt:lpstr>
      <vt:lpstr>3.8.1箱子排序</vt:lpstr>
      <vt:lpstr>3.8.2 基数排序</vt:lpstr>
      <vt:lpstr>3.8.2 基数排序</vt:lpstr>
      <vt:lpstr>3.8.2 基数排序</vt:lpstr>
      <vt:lpstr>3.8.2 基数排序</vt:lpstr>
      <vt:lpstr>3.8.2 基数排序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王玮</cp:lastModifiedBy>
  <cp:revision>369</cp:revision>
  <dcterms:created xsi:type="dcterms:W3CDTF">2022-09-27T02:39:52Z</dcterms:created>
  <dcterms:modified xsi:type="dcterms:W3CDTF">2022-09-27T02:39:52Z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7D72A754DC7742BD9E7B3E4605F4D351</vt:lpwstr>
  </property>
</Properties>
</file>