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9"/>
  </p:notesMasterIdLst>
  <p:handoutMasterIdLst>
    <p:handoutMasterId r:id="rId58"/>
  </p:handoutMasterIdLst>
  <p:sldIdLst>
    <p:sldId id="261" r:id="rId3"/>
    <p:sldId id="262" r:id="rId4"/>
    <p:sldId id="263" r:id="rId5"/>
    <p:sldId id="264" r:id="rId6"/>
    <p:sldId id="339" r:id="rId7"/>
    <p:sldId id="268" r:id="rId8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7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40" r:id="rId36"/>
    <p:sldId id="302" r:id="rId37"/>
    <p:sldId id="304" r:id="rId38"/>
    <p:sldId id="305" r:id="rId39"/>
    <p:sldId id="389" r:id="rId40"/>
    <p:sldId id="306" r:id="rId41"/>
    <p:sldId id="307" r:id="rId42"/>
    <p:sldId id="308" r:id="rId43"/>
    <p:sldId id="309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25" r:id="rId52"/>
    <p:sldId id="407" r:id="rId53"/>
    <p:sldId id="327" r:id="rId54"/>
    <p:sldId id="328" r:id="rId55"/>
    <p:sldId id="408" r:id="rId56"/>
    <p:sldId id="409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" initials="Kevi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691"/>
    <a:srgbClr val="008000"/>
    <a:srgbClr val="CCECFF"/>
    <a:srgbClr val="FFCCCC"/>
    <a:srgbClr val="6699FF"/>
    <a:srgbClr val="19C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2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800" y="168"/>
      </p:cViewPr>
      <p:guideLst>
        <p:guide orient="horz" pos="2170"/>
        <p:guide pos="295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1.xml"/><Relationship Id="rId8" Type="http://schemas.openxmlformats.org/officeDocument/2006/relationships/slide" Target="slides/slide9.xml"/><Relationship Id="rId7" Type="http://schemas.openxmlformats.org/officeDocument/2006/relationships/slide" Target="slides/slide8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4" Type="http://schemas.openxmlformats.org/officeDocument/2006/relationships/slide" Target="slides/slide48.xml"/><Relationship Id="rId43" Type="http://schemas.openxmlformats.org/officeDocument/2006/relationships/slide" Target="slides/slide47.xml"/><Relationship Id="rId42" Type="http://schemas.openxmlformats.org/officeDocument/2006/relationships/slide" Target="slides/slide46.xml"/><Relationship Id="rId41" Type="http://schemas.openxmlformats.org/officeDocument/2006/relationships/slide" Target="slides/slide45.xml"/><Relationship Id="rId40" Type="http://schemas.openxmlformats.org/officeDocument/2006/relationships/slide" Target="slides/slide44.xml"/><Relationship Id="rId4" Type="http://schemas.openxmlformats.org/officeDocument/2006/relationships/slide" Target="slides/slide4.xml"/><Relationship Id="rId39" Type="http://schemas.openxmlformats.org/officeDocument/2006/relationships/slide" Target="slides/slide43.xml"/><Relationship Id="rId38" Type="http://schemas.openxmlformats.org/officeDocument/2006/relationships/slide" Target="slides/slide42.xml"/><Relationship Id="rId37" Type="http://schemas.openxmlformats.org/officeDocument/2006/relationships/slide" Target="slides/slide41.xml"/><Relationship Id="rId36" Type="http://schemas.openxmlformats.org/officeDocument/2006/relationships/slide" Target="slides/slide40.xml"/><Relationship Id="rId35" Type="http://schemas.openxmlformats.org/officeDocument/2006/relationships/slide" Target="slides/slide39.xml"/><Relationship Id="rId34" Type="http://schemas.openxmlformats.org/officeDocument/2006/relationships/slide" Target="slides/slide38.xml"/><Relationship Id="rId33" Type="http://schemas.openxmlformats.org/officeDocument/2006/relationships/slide" Target="slides/slide36.xml"/><Relationship Id="rId32" Type="http://schemas.openxmlformats.org/officeDocument/2006/relationships/slide" Target="slides/slide35.xml"/><Relationship Id="rId31" Type="http://schemas.openxmlformats.org/officeDocument/2006/relationships/slide" Target="slides/slide34.xml"/><Relationship Id="rId30" Type="http://schemas.openxmlformats.org/officeDocument/2006/relationships/slide" Target="slides/slide32.xml"/><Relationship Id="rId3" Type="http://schemas.openxmlformats.org/officeDocument/2006/relationships/slide" Target="slides/slide3.xml"/><Relationship Id="rId29" Type="http://schemas.openxmlformats.org/officeDocument/2006/relationships/slide" Target="slides/slide31.xml"/><Relationship Id="rId28" Type="http://schemas.openxmlformats.org/officeDocument/2006/relationships/slide" Target="slides/slide30.xml"/><Relationship Id="rId27" Type="http://schemas.openxmlformats.org/officeDocument/2006/relationships/slide" Target="slides/slide29.xml"/><Relationship Id="rId26" Type="http://schemas.openxmlformats.org/officeDocument/2006/relationships/slide" Target="slides/slide28.xml"/><Relationship Id="rId25" Type="http://schemas.openxmlformats.org/officeDocument/2006/relationships/slide" Target="slides/slide27.xml"/><Relationship Id="rId24" Type="http://schemas.openxmlformats.org/officeDocument/2006/relationships/slide" Target="slides/slide26.xml"/><Relationship Id="rId23" Type="http://schemas.openxmlformats.org/officeDocument/2006/relationships/slide" Target="slides/slide25.xml"/><Relationship Id="rId22" Type="http://schemas.openxmlformats.org/officeDocument/2006/relationships/slide" Target="slides/slide24.xml"/><Relationship Id="rId21" Type="http://schemas.openxmlformats.org/officeDocument/2006/relationships/slide" Target="slides/slide23.xml"/><Relationship Id="rId20" Type="http://schemas.openxmlformats.org/officeDocument/2006/relationships/slide" Target="slides/slide22.xml"/><Relationship Id="rId2" Type="http://schemas.openxmlformats.org/officeDocument/2006/relationships/slide" Target="slides/slide2.xml"/><Relationship Id="rId19" Type="http://schemas.openxmlformats.org/officeDocument/2006/relationships/slide" Target="slides/slide21.xml"/><Relationship Id="rId18" Type="http://schemas.openxmlformats.org/officeDocument/2006/relationships/slide" Target="slides/slide20.xml"/><Relationship Id="rId17" Type="http://schemas.openxmlformats.org/officeDocument/2006/relationships/slide" Target="slides/slide19.xml"/><Relationship Id="rId16" Type="http://schemas.openxmlformats.org/officeDocument/2006/relationships/slide" Target="slides/slide18.xml"/><Relationship Id="rId15" Type="http://schemas.openxmlformats.org/officeDocument/2006/relationships/slide" Target="slides/slide17.xml"/><Relationship Id="rId14" Type="http://schemas.openxmlformats.org/officeDocument/2006/relationships/slide" Target="slides/slide16.xml"/><Relationship Id="rId13" Type="http://schemas.openxmlformats.org/officeDocument/2006/relationships/slide" Target="slides/slide15.xml"/><Relationship Id="rId12" Type="http://schemas.openxmlformats.org/officeDocument/2006/relationships/slide" Target="slides/slide14.xml"/><Relationship Id="rId11" Type="http://schemas.openxmlformats.org/officeDocument/2006/relationships/slide" Target="slides/slide13.xml"/><Relationship Id="rId10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944F74D-7FBC-4ECD-9ABA-9D3090B9FF2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CD8131-18E4-4C92-B3DE-EA42A6644FE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7052EE-BAEB-48EC-B3A9-901C0604073A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58C057-51E4-446B-9A38-5955301F49C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2101C5-AB74-431D-A1F5-138CF0FB47C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6F350B-2B1A-4C3A-85CA-7D5FA0AA0FEE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44E8B0-4FE4-49B1-8B4E-F6D42A4850A8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5D8677-3091-464C-9E80-05FF1FF1103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166ECB-282F-4E84-AF88-9E0793C6A0B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F2969B-BF03-4F38-8F65-B41D194C05B7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770CD0-6687-46C7-9481-1A65C397DFA0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4F74D-7FBC-4ECD-9ABA-9D3090B9FF2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37870A-1E5A-4B56-8C53-E78C89657FC2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0A8044-78C5-455F-98A9-2200CBC884F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157484-E3D8-4200-8291-517D195AFAB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47FD8C-7586-43AD-B15A-D4F3A7F7716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CC275A-7DD6-4B01-B648-B8257A432DC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06D551-0FFF-48BA-A8AA-D877DA1F09A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F24141-39BE-4320-AD96-97CAC83AE59A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2510B7-307B-44AC-9DD3-40085A202417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3088"/>
          <p:cNvSpPr/>
          <p:nvPr userDrawn="1"/>
        </p:nvSpPr>
        <p:spPr>
          <a:xfrm>
            <a:off x="-1587" y="5157788"/>
            <a:ext cx="9145587" cy="170815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3089"/>
          <p:cNvSpPr/>
          <p:nvPr userDrawn="1"/>
        </p:nvSpPr>
        <p:spPr>
          <a:xfrm>
            <a:off x="0" y="0"/>
            <a:ext cx="9144000" cy="4935538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3090"/>
          <p:cNvSpPr/>
          <p:nvPr userDrawn="1"/>
        </p:nvSpPr>
        <p:spPr>
          <a:xfrm>
            <a:off x="1270000" y="4933950"/>
            <a:ext cx="7874000" cy="223838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矩形 3091"/>
          <p:cNvSpPr/>
          <p:nvPr userDrawn="1"/>
        </p:nvSpPr>
        <p:spPr>
          <a:xfrm>
            <a:off x="-9525" y="4935538"/>
            <a:ext cx="1282700" cy="22225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2057" name="对象 3092"/>
          <p:cNvGraphicFramePr/>
          <p:nvPr userDrawn="1"/>
        </p:nvGraphicFramePr>
        <p:xfrm>
          <a:off x="1279525" y="5054600"/>
          <a:ext cx="2351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540000" imgH="609600" progId="Photoshop.Image.6">
                  <p:embed/>
                </p:oleObj>
              </mc:Choice>
              <mc:Fallback>
                <p:oleObj name="" r:id="rId2" imgW="2540000" imgH="6096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9525" y="5054600"/>
                        <a:ext cx="2351088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对象 3093"/>
          <p:cNvGraphicFramePr/>
          <p:nvPr userDrawn="1"/>
        </p:nvGraphicFramePr>
        <p:xfrm>
          <a:off x="0" y="3500438"/>
          <a:ext cx="126682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2540000" imgH="2540000" progId="Photoshop.Image.6">
                  <p:embed/>
                </p:oleObj>
              </mc:Choice>
              <mc:Fallback>
                <p:oleObj name="" r:id="rId4" imgW="2540000" imgH="2540000" progId="Photoshop.Image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500438"/>
                        <a:ext cx="1266825" cy="1430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矩形 3094"/>
          <p:cNvSpPr/>
          <p:nvPr userDrawn="1"/>
        </p:nvSpPr>
        <p:spPr>
          <a:xfrm>
            <a:off x="1266825" y="1125538"/>
            <a:ext cx="2368550" cy="4535487"/>
          </a:xfrm>
          <a:prstGeom prst="rect">
            <a:avLst/>
          </a:prstGeom>
          <a:noFill/>
          <a:ln w="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0" name="矩形 3095"/>
          <p:cNvSpPr/>
          <p:nvPr userDrawn="1"/>
        </p:nvSpPr>
        <p:spPr>
          <a:xfrm flipH="1">
            <a:off x="8221663" y="0"/>
            <a:ext cx="95250" cy="206057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1" name="矩形 3096"/>
          <p:cNvSpPr/>
          <p:nvPr userDrawn="1"/>
        </p:nvSpPr>
        <p:spPr>
          <a:xfrm>
            <a:off x="250825" y="260350"/>
            <a:ext cx="8569325" cy="4392613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2" name="矩形 3097"/>
          <p:cNvSpPr/>
          <p:nvPr userDrawn="1"/>
        </p:nvSpPr>
        <p:spPr>
          <a:xfrm>
            <a:off x="7775575" y="908050"/>
            <a:ext cx="1368425" cy="1439863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3" name="矩形 3098"/>
          <p:cNvSpPr/>
          <p:nvPr userDrawn="1"/>
        </p:nvSpPr>
        <p:spPr>
          <a:xfrm>
            <a:off x="611188" y="1916113"/>
            <a:ext cx="7921625" cy="1584325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752600" y="3733800"/>
            <a:ext cx="6019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buNone/>
              <a:defRPr sz="2000">
                <a:solidFill>
                  <a:srgbClr val="84A1E8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000">
                <a:solidFill>
                  <a:srgbClr val="84A1E8"/>
                </a:solidFill>
              </a:defRPr>
            </a:lvl2pPr>
            <a:lvl3pPr marL="914400" lvl="2" indent="0" algn="ctr">
              <a:buClr>
                <a:schemeClr val="tx1"/>
              </a:buClr>
              <a:buSzTx/>
              <a:buFontTx/>
              <a:buNone/>
              <a:defRPr sz="2000">
                <a:solidFill>
                  <a:srgbClr val="84A1E8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000">
                <a:solidFill>
                  <a:srgbClr val="84A1E8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000">
                <a:solidFill>
                  <a:srgbClr val="84A1E8"/>
                </a:solidFill>
              </a:defRPr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990600" y="1981200"/>
            <a:ext cx="72390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 sz="4000" b="1"/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62" y="5782865"/>
            <a:ext cx="3006149" cy="1064264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06D0991C-B5BF-41FB-8301-D1BFCD24A647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11FE23D-F4D6-4A59-B657-1ACC5BD281D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3363"/>
            <a:ext cx="2057400" cy="62769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3363"/>
            <a:ext cx="6052930" cy="6276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1F14E5BA-44AC-4931-93FC-DBE28F3EB194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163F1B5-572F-42C4-99A5-6010B9FB93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Company Name</a:t>
            </a:r>
            <a:endParaRPr lang="en-US" altLang="zh-CN" sz="1000" b="1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408"/>
            <a:ext cx="8229600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6F745F3F-A669-47C1-9C22-91A170E6FF15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F00CD04-2914-44A2-9E16-B201A2ADD79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A65B2EEC-3478-4B43-A46A-6D02C38E1620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251860D-10AA-4E8B-A013-15C4D149D54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2063"/>
            <a:ext cx="4032504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62063"/>
            <a:ext cx="4032504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0628451D-12B6-48DE-BE28-7EC143458188}" type="datetime7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A0EC748C-3EA9-42F3-9A55-87B92A293E7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940" y="45085"/>
            <a:ext cx="7886700" cy="98996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EE4B6048-969B-48F8-8E6C-46D3FB88B015}" type="datetime7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CBACA04-7D2F-4589-BB70-2C3EF224E47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DF669665-7A6D-43EE-AAAE-4234C9C8F938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A390783-048F-4EA4-86A0-F344654ECC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2F7708AC-B754-467C-B840-20E266FA00E7}" type="datetime7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4FDCE2E-33F1-4264-B85E-9325514AD99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99FD693-E771-4379-96E5-2D7AD115DE24}" type="datetime7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93DB93C-FD8A-46D1-BED4-ABA5D64F86C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92AEF600-4367-4130-83E2-940920461EEE}" type="datetime7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A1A50FCF-516A-4D58-8499-D99D74F1A8A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image" Target="../media/image3.png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38"/>
          <p:cNvSpPr/>
          <p:nvPr userDrawn="1"/>
        </p:nvSpPr>
        <p:spPr>
          <a:xfrm>
            <a:off x="0" y="981075"/>
            <a:ext cx="250825" cy="5891213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39"/>
          <p:cNvSpPr/>
          <p:nvPr userDrawn="1"/>
        </p:nvSpPr>
        <p:spPr>
          <a:xfrm>
            <a:off x="0" y="0"/>
            <a:ext cx="1403350" cy="10528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40"/>
          <p:cNvSpPr/>
          <p:nvPr userDrawn="1"/>
        </p:nvSpPr>
        <p:spPr>
          <a:xfrm>
            <a:off x="1403350" y="0"/>
            <a:ext cx="7740650" cy="1052513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41"/>
          <p:cNvSpPr/>
          <p:nvPr userDrawn="1"/>
        </p:nvSpPr>
        <p:spPr>
          <a:xfrm>
            <a:off x="8820150" y="0"/>
            <a:ext cx="73025" cy="76517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42"/>
          <p:cNvSpPr/>
          <p:nvPr userDrawn="1"/>
        </p:nvSpPr>
        <p:spPr>
          <a:xfrm>
            <a:off x="1084580" y="135255"/>
            <a:ext cx="7880350" cy="772795"/>
          </a:xfrm>
          <a:prstGeom prst="rect">
            <a:avLst/>
          </a:prstGeom>
          <a:noFill/>
          <a:ln w="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直接连接符 1043"/>
          <p:cNvSpPr/>
          <p:nvPr userDrawn="1"/>
        </p:nvSpPr>
        <p:spPr>
          <a:xfrm>
            <a:off x="468313" y="6481763"/>
            <a:ext cx="8424862" cy="0"/>
          </a:xfrm>
          <a:prstGeom prst="line">
            <a:avLst/>
          </a:prstGeom>
          <a:ln w="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文本占位符 1026"/>
          <p:cNvSpPr>
            <a:spLocks noGrp="1"/>
          </p:cNvSpPr>
          <p:nvPr>
            <p:ph type="body"/>
          </p:nvPr>
        </p:nvSpPr>
        <p:spPr>
          <a:xfrm>
            <a:off x="457200" y="1262063"/>
            <a:ext cx="8229600" cy="5248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日期占位符 1027"/>
          <p:cNvSpPr>
            <a:spLocks noGrp="1"/>
          </p:cNvSpPr>
          <p:nvPr>
            <p:ph type="dt" sz="half" idx="2"/>
          </p:nvPr>
        </p:nvSpPr>
        <p:spPr>
          <a:xfrm>
            <a:off x="381000" y="6505575"/>
            <a:ext cx="2514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7010400" y="6477000"/>
            <a:ext cx="1828800" cy="2270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3505200" y="6448425"/>
            <a:ext cx="2133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  <p:sp>
        <p:nvSpPr>
          <p:cNvPr id="1037" name="矩形 1045"/>
          <p:cNvSpPr/>
          <p:nvPr userDrawn="1"/>
        </p:nvSpPr>
        <p:spPr>
          <a:xfrm>
            <a:off x="1187450" y="908050"/>
            <a:ext cx="7956550" cy="144463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8" name="矩形 1046"/>
          <p:cNvSpPr/>
          <p:nvPr userDrawn="1"/>
        </p:nvSpPr>
        <p:spPr>
          <a:xfrm>
            <a:off x="972185" y="0"/>
            <a:ext cx="546735" cy="105283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9" name="标题 1025"/>
          <p:cNvSpPr>
            <a:spLocks noGrp="1"/>
          </p:cNvSpPr>
          <p:nvPr>
            <p:ph type="title"/>
          </p:nvPr>
        </p:nvSpPr>
        <p:spPr>
          <a:xfrm>
            <a:off x="1084580" y="233680"/>
            <a:ext cx="7526020" cy="5632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4"/>
          <a:stretch>
            <a:fillRect/>
          </a:stretch>
        </p:blipFill>
        <p:spPr>
          <a:xfrm>
            <a:off x="35560" y="13970"/>
            <a:ext cx="908685" cy="100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3C43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charset="0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Tx/>
        <a:buChar char="•"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7.xml"/><Relationship Id="rId17" Type="http://schemas.openxmlformats.org/officeDocument/2006/relationships/image" Target="../media/image4.png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image" Target="../media/image4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AA7635-F97D-4183-BF8D-98845C9A9508}" type="datetime7">
              <a:rPr lang="zh-CN" altLang="en-US" smtClean="0"/>
            </a:fld>
            <a:endParaRPr lang="en-US" altLang="zh-CN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0B463C-D903-4A2C-AFBB-22AC7DFE8153}" type="slidenum">
              <a:rPr lang="zh-CN" altLang="en-US" smtClean="0"/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>
                <a:ea typeface="宋体" panose="02010600030101010101" pitchFamily="2" charset="-122"/>
                <a:sym typeface="Webdings" panose="05030102010509060703" pitchFamily="18" charset="2"/>
              </a:rPr>
              <a:t>第四章 数组和矩阵</a:t>
            </a:r>
            <a:endParaRPr lang="zh-CN" altLang="en-US" sz="3000" dirty="0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4.1	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数组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4.2	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4.3	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特殊矩阵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4.4	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稀疏矩阵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42FF89-D0E3-4725-9E11-D036D5F0B606}" type="datetime7">
              <a:rPr lang="zh-CN" altLang="en-US" smtClean="0"/>
            </a:fld>
            <a:endParaRPr lang="en-US" altLang="zh-CN"/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B4A40D-59E3-422B-8DE7-791E0FCDD6DC}" type="slidenum">
              <a:rPr lang="zh-CN" altLang="en-US" smtClean="0"/>
            </a:fld>
            <a:endParaRPr lang="en-US" altLang="zh-CN"/>
          </a:p>
        </p:txBody>
      </p:sp>
      <p:sp>
        <p:nvSpPr>
          <p:cNvPr id="668675" name="Line 3"/>
          <p:cNvSpPr>
            <a:spLocks noChangeShapeType="1"/>
          </p:cNvSpPr>
          <p:nvPr/>
        </p:nvSpPr>
        <p:spPr bwMode="auto">
          <a:xfrm>
            <a:off x="3792538" y="1773238"/>
            <a:ext cx="990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676" name="Line 4"/>
          <p:cNvSpPr>
            <a:spLocks noChangeShapeType="1"/>
          </p:cNvSpPr>
          <p:nvPr/>
        </p:nvSpPr>
        <p:spPr bwMode="auto">
          <a:xfrm flipV="1">
            <a:off x="3792538" y="858838"/>
            <a:ext cx="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677" name="Line 5"/>
          <p:cNvSpPr>
            <a:spLocks noChangeShapeType="1"/>
          </p:cNvSpPr>
          <p:nvPr/>
        </p:nvSpPr>
        <p:spPr bwMode="auto">
          <a:xfrm flipH="1">
            <a:off x="3259138" y="1773238"/>
            <a:ext cx="53340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678" name="Rectangle 6"/>
          <p:cNvSpPr>
            <a:spLocks noChangeArrowheads="1"/>
          </p:cNvSpPr>
          <p:nvPr/>
        </p:nvSpPr>
        <p:spPr bwMode="auto">
          <a:xfrm>
            <a:off x="3563938" y="1773238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1600" b="1">
                <a:latin typeface="Times New Roman" panose="02020603050405020304" pitchFamily="18" charset="0"/>
                <a:ea typeface="楷体_GB2312" pitchFamily="49" charset="-122"/>
              </a:rPr>
              <a:t>(0,0,0)</a:t>
            </a:r>
            <a:endParaRPr kumimoji="1"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2815" y="215265"/>
            <a:ext cx="7543800" cy="1403350"/>
            <a:chOff x="0" y="0"/>
            <a:chExt cx="11880" cy="2210"/>
          </a:xfrm>
        </p:grpSpPr>
        <p:sp>
          <p:nvSpPr>
            <p:cNvPr id="6686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1880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维数组</a:t>
              </a: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A: b</a:t>
              </a:r>
              <a:r>
                <a:rPr kumimoji="1" lang="en-US" altLang="zh-CN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× </a:t>
              </a: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000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 </a:t>
              </a: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× b</a:t>
              </a:r>
              <a:r>
                <a:rPr kumimoji="1" lang="en-US" altLang="zh-CN" sz="2000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 </a:t>
              </a: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× ... × b</a:t>
              </a:r>
              <a:r>
                <a:rPr kumimoji="1" lang="en-US" altLang="zh-CN" sz="2000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  </a:t>
              </a:r>
              <a:r>
                <a:rPr kumimoji="1"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中数据元素的存储地址</a:t>
              </a: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:</a:t>
              </a:r>
              <a:endPara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0" hangingPunct="0"/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LOC(i</a:t>
              </a:r>
              <a:r>
                <a:rPr kumimoji="1" lang="en-US" altLang="zh-CN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,i</a:t>
              </a:r>
              <a:r>
                <a:rPr kumimoji="1" lang="en-US" altLang="zh-CN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 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,…,i</a:t>
              </a:r>
              <a:r>
                <a:rPr kumimoji="1" lang="en-US" altLang="zh-CN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 = LOC(0,0,…,0) + ?</a:t>
              </a:r>
              <a:endParaRPr kumimoji="1" lang="en-US" altLang="zh-CN" b="1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8679" name="Rectangle 7"/>
            <p:cNvSpPr>
              <a:spLocks noChangeArrowheads="1"/>
            </p:cNvSpPr>
            <p:nvPr/>
          </p:nvSpPr>
          <p:spPr bwMode="auto">
            <a:xfrm>
              <a:off x="2280" y="1680"/>
              <a:ext cx="1920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1600" b="1">
                  <a:latin typeface="Times New Roman" panose="02020603050405020304" pitchFamily="18" charset="0"/>
                  <a:ea typeface="楷体_GB2312" pitchFamily="49" charset="-122"/>
                </a:rPr>
                <a:t>A[3][2][5]</a:t>
              </a:r>
              <a:endParaRPr kumimoji="1"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8680" name="Line 8"/>
            <p:cNvSpPr>
              <a:spLocks noChangeShapeType="1"/>
            </p:cNvSpPr>
            <p:nvPr/>
          </p:nvSpPr>
          <p:spPr bwMode="auto">
            <a:xfrm>
              <a:off x="2325" y="525"/>
              <a:ext cx="435" cy="115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8681" name="Line 9"/>
            <p:cNvSpPr>
              <a:spLocks noChangeShapeType="1"/>
            </p:cNvSpPr>
            <p:nvPr/>
          </p:nvSpPr>
          <p:spPr bwMode="auto">
            <a:xfrm flipH="1">
              <a:off x="3240" y="525"/>
              <a:ext cx="105" cy="115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8682" name="Line 10"/>
            <p:cNvSpPr>
              <a:spLocks noChangeShapeType="1"/>
            </p:cNvSpPr>
            <p:nvPr/>
          </p:nvSpPr>
          <p:spPr bwMode="auto">
            <a:xfrm flipH="1">
              <a:off x="3840" y="600"/>
              <a:ext cx="360" cy="10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68683" name="Group 11"/>
          <p:cNvGrpSpPr/>
          <p:nvPr/>
        </p:nvGrpSpPr>
        <p:grpSpPr bwMode="auto">
          <a:xfrm>
            <a:off x="5294630" y="402908"/>
            <a:ext cx="3667125" cy="2551112"/>
            <a:chOff x="3354" y="240"/>
            <a:chExt cx="2310" cy="1607"/>
          </a:xfrm>
        </p:grpSpPr>
        <p:sp>
          <p:nvSpPr>
            <p:cNvPr id="14411" name="Rectangle 12"/>
            <p:cNvSpPr>
              <a:spLocks noChangeArrowheads="1"/>
            </p:cNvSpPr>
            <p:nvPr/>
          </p:nvSpPr>
          <p:spPr bwMode="auto">
            <a:xfrm>
              <a:off x="3556" y="922"/>
              <a:ext cx="1152" cy="768"/>
            </a:xfrm>
            <a:prstGeom prst="rect">
              <a:avLst/>
            </a:prstGeom>
            <a:noFill/>
            <a:ln w="9525">
              <a:solidFill>
                <a:srgbClr val="FA069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2" name="Line 13"/>
            <p:cNvSpPr>
              <a:spLocks noChangeShapeType="1"/>
            </p:cNvSpPr>
            <p:nvPr/>
          </p:nvSpPr>
          <p:spPr bwMode="auto">
            <a:xfrm>
              <a:off x="3552" y="1296"/>
              <a:ext cx="1152" cy="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3" name="Line 14"/>
            <p:cNvSpPr>
              <a:spLocks noChangeShapeType="1"/>
            </p:cNvSpPr>
            <p:nvPr/>
          </p:nvSpPr>
          <p:spPr bwMode="auto">
            <a:xfrm>
              <a:off x="4314" y="924"/>
              <a:ext cx="0" cy="768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4" name="Line 15"/>
            <p:cNvSpPr>
              <a:spLocks noChangeShapeType="1"/>
            </p:cNvSpPr>
            <p:nvPr/>
          </p:nvSpPr>
          <p:spPr bwMode="auto">
            <a:xfrm>
              <a:off x="3926" y="942"/>
              <a:ext cx="0" cy="768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5" name="Line 16"/>
            <p:cNvSpPr>
              <a:spLocks noChangeShapeType="1"/>
            </p:cNvSpPr>
            <p:nvPr/>
          </p:nvSpPr>
          <p:spPr bwMode="auto">
            <a:xfrm flipV="1">
              <a:off x="3549" y="480"/>
              <a:ext cx="723" cy="434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6" name="Line 17"/>
            <p:cNvSpPr>
              <a:spLocks noChangeShapeType="1"/>
            </p:cNvSpPr>
            <p:nvPr/>
          </p:nvSpPr>
          <p:spPr bwMode="auto">
            <a:xfrm>
              <a:off x="4272" y="480"/>
              <a:ext cx="1104" cy="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7" name="Line 18"/>
            <p:cNvSpPr>
              <a:spLocks noChangeShapeType="1"/>
            </p:cNvSpPr>
            <p:nvPr/>
          </p:nvSpPr>
          <p:spPr bwMode="auto">
            <a:xfrm flipV="1">
              <a:off x="4706" y="480"/>
              <a:ext cx="670" cy="446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8" name="Line 19"/>
            <p:cNvSpPr>
              <a:spLocks noChangeShapeType="1"/>
            </p:cNvSpPr>
            <p:nvPr/>
          </p:nvSpPr>
          <p:spPr bwMode="auto">
            <a:xfrm>
              <a:off x="5376" y="480"/>
              <a:ext cx="0" cy="72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9" name="Line 20"/>
            <p:cNvSpPr>
              <a:spLocks noChangeShapeType="1"/>
            </p:cNvSpPr>
            <p:nvPr/>
          </p:nvSpPr>
          <p:spPr bwMode="auto">
            <a:xfrm flipV="1">
              <a:off x="4704" y="1200"/>
              <a:ext cx="672" cy="48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0" name="Line 21"/>
            <p:cNvSpPr>
              <a:spLocks noChangeShapeType="1"/>
            </p:cNvSpPr>
            <p:nvPr/>
          </p:nvSpPr>
          <p:spPr bwMode="auto">
            <a:xfrm>
              <a:off x="3852" y="730"/>
              <a:ext cx="1152" cy="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1" name="Line 22"/>
            <p:cNvSpPr>
              <a:spLocks noChangeShapeType="1"/>
            </p:cNvSpPr>
            <p:nvPr/>
          </p:nvSpPr>
          <p:spPr bwMode="auto">
            <a:xfrm>
              <a:off x="4992" y="747"/>
              <a:ext cx="0" cy="715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2" name="Line 23"/>
            <p:cNvSpPr>
              <a:spLocks noChangeShapeType="1"/>
            </p:cNvSpPr>
            <p:nvPr/>
          </p:nvSpPr>
          <p:spPr bwMode="auto">
            <a:xfrm>
              <a:off x="3994" y="645"/>
              <a:ext cx="1152" cy="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3" name="Line 24"/>
            <p:cNvSpPr>
              <a:spLocks noChangeShapeType="1"/>
            </p:cNvSpPr>
            <p:nvPr/>
          </p:nvSpPr>
          <p:spPr bwMode="auto">
            <a:xfrm flipH="1">
              <a:off x="5125" y="662"/>
              <a:ext cx="1" cy="726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4" name="Line 25"/>
            <p:cNvSpPr>
              <a:spLocks noChangeShapeType="1"/>
            </p:cNvSpPr>
            <p:nvPr/>
          </p:nvSpPr>
          <p:spPr bwMode="auto">
            <a:xfrm flipV="1">
              <a:off x="4139" y="558"/>
              <a:ext cx="1124" cy="5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5" name="Line 26"/>
            <p:cNvSpPr>
              <a:spLocks noChangeShapeType="1"/>
            </p:cNvSpPr>
            <p:nvPr/>
          </p:nvSpPr>
          <p:spPr bwMode="auto">
            <a:xfrm flipH="1">
              <a:off x="5258" y="572"/>
              <a:ext cx="4" cy="719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6" name="Line 27"/>
            <p:cNvSpPr>
              <a:spLocks noChangeShapeType="1"/>
            </p:cNvSpPr>
            <p:nvPr/>
          </p:nvSpPr>
          <p:spPr bwMode="auto">
            <a:xfrm flipV="1">
              <a:off x="3918" y="480"/>
              <a:ext cx="738" cy="443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7" name="Line 28"/>
            <p:cNvSpPr>
              <a:spLocks noChangeShapeType="1"/>
            </p:cNvSpPr>
            <p:nvPr/>
          </p:nvSpPr>
          <p:spPr bwMode="auto">
            <a:xfrm flipV="1">
              <a:off x="4299" y="480"/>
              <a:ext cx="741" cy="451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8" name="Line 29"/>
            <p:cNvSpPr>
              <a:spLocks noChangeShapeType="1"/>
            </p:cNvSpPr>
            <p:nvPr/>
          </p:nvSpPr>
          <p:spPr bwMode="auto">
            <a:xfrm flipV="1">
              <a:off x="4704" y="816"/>
              <a:ext cx="672" cy="48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9" name="Line 30"/>
            <p:cNvSpPr>
              <a:spLocks noChangeShapeType="1"/>
            </p:cNvSpPr>
            <p:nvPr/>
          </p:nvSpPr>
          <p:spPr bwMode="auto">
            <a:xfrm>
              <a:off x="5376" y="120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0" name="Line 31"/>
            <p:cNvSpPr>
              <a:spLocks noChangeShapeType="1"/>
            </p:cNvSpPr>
            <p:nvPr/>
          </p:nvSpPr>
          <p:spPr bwMode="auto">
            <a:xfrm flipH="1">
              <a:off x="3354" y="1703"/>
              <a:ext cx="192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1" name="Line 32"/>
            <p:cNvSpPr>
              <a:spLocks noChangeShapeType="1"/>
            </p:cNvSpPr>
            <p:nvPr/>
          </p:nvSpPr>
          <p:spPr bwMode="auto">
            <a:xfrm flipV="1">
              <a:off x="4272" y="240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2" name="Line 33"/>
            <p:cNvSpPr>
              <a:spLocks noChangeShapeType="1"/>
            </p:cNvSpPr>
            <p:nvPr/>
          </p:nvSpPr>
          <p:spPr bwMode="auto">
            <a:xfrm>
              <a:off x="3718" y="827"/>
              <a:ext cx="1152" cy="0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3" name="Line 34"/>
            <p:cNvSpPr>
              <a:spLocks noChangeShapeType="1"/>
            </p:cNvSpPr>
            <p:nvPr/>
          </p:nvSpPr>
          <p:spPr bwMode="auto">
            <a:xfrm flipH="1">
              <a:off x="4848" y="833"/>
              <a:ext cx="10" cy="746"/>
            </a:xfrm>
            <a:prstGeom prst="line">
              <a:avLst/>
            </a:prstGeom>
            <a:noFill/>
            <a:ln w="9525">
              <a:solidFill>
                <a:srgbClr val="FA069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8707" name="AutoShape 35"/>
          <p:cNvSpPr/>
          <p:nvPr/>
        </p:nvSpPr>
        <p:spPr bwMode="auto">
          <a:xfrm rot="-5385235">
            <a:off x="6405245" y="192913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08" name="Rectangle 36"/>
          <p:cNvSpPr>
            <a:spLocks noChangeArrowheads="1"/>
          </p:cNvSpPr>
          <p:nvPr/>
        </p:nvSpPr>
        <p:spPr bwMode="auto">
          <a:xfrm>
            <a:off x="6684963" y="2895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16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09" name="AutoShape 37"/>
          <p:cNvSpPr/>
          <p:nvPr/>
        </p:nvSpPr>
        <p:spPr bwMode="auto">
          <a:xfrm>
            <a:off x="5486400" y="14478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FF66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710" name="Rectangle 38"/>
          <p:cNvSpPr>
            <a:spLocks noChangeArrowheads="1"/>
          </p:cNvSpPr>
          <p:nvPr/>
        </p:nvSpPr>
        <p:spPr bwMode="auto">
          <a:xfrm>
            <a:off x="5105400" y="1828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16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11" name="AutoShape 39"/>
          <p:cNvSpPr/>
          <p:nvPr/>
        </p:nvSpPr>
        <p:spPr bwMode="auto">
          <a:xfrm rot="-7495370">
            <a:off x="8024813" y="174625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rgbClr val="FA069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12" name="Rectangle 40"/>
          <p:cNvSpPr>
            <a:spLocks noChangeArrowheads="1"/>
          </p:cNvSpPr>
          <p:nvPr/>
        </p:nvSpPr>
        <p:spPr bwMode="auto">
          <a:xfrm>
            <a:off x="8435975" y="23431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kumimoji="1" lang="en-US" altLang="zh-CN" sz="16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13" name="Line 41"/>
          <p:cNvSpPr>
            <a:spLocks noChangeShapeType="1"/>
          </p:cNvSpPr>
          <p:nvPr/>
        </p:nvSpPr>
        <p:spPr bwMode="auto">
          <a:xfrm flipV="1">
            <a:off x="7070725" y="2632075"/>
            <a:ext cx="9525" cy="18161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14" name="Line 42"/>
          <p:cNvSpPr>
            <a:spLocks noChangeShapeType="1"/>
          </p:cNvSpPr>
          <p:nvPr/>
        </p:nvSpPr>
        <p:spPr bwMode="auto">
          <a:xfrm flipV="1">
            <a:off x="6711950" y="4438650"/>
            <a:ext cx="2332038" cy="9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15" name="Line 43"/>
          <p:cNvSpPr>
            <a:spLocks noChangeShapeType="1"/>
          </p:cNvSpPr>
          <p:nvPr/>
        </p:nvSpPr>
        <p:spPr bwMode="auto">
          <a:xfrm flipH="1">
            <a:off x="5997575" y="4448175"/>
            <a:ext cx="1073150" cy="1079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16" name="Rectangle 44"/>
          <p:cNvSpPr>
            <a:spLocks noChangeArrowheads="1"/>
          </p:cNvSpPr>
          <p:nvPr/>
        </p:nvSpPr>
        <p:spPr bwMode="auto">
          <a:xfrm>
            <a:off x="358775" y="2065338"/>
            <a:ext cx="73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000</a:t>
            </a:r>
            <a:endParaRPr kumimoji="1" lang="en-US" altLang="zh-CN" sz="24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17" name="AutoShape 45"/>
          <p:cNvSpPr>
            <a:spLocks noChangeArrowheads="1"/>
          </p:cNvSpPr>
          <p:nvPr/>
        </p:nvSpPr>
        <p:spPr bwMode="auto">
          <a:xfrm>
            <a:off x="6911975" y="3962400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18" name="Rectangle 46"/>
          <p:cNvSpPr>
            <a:spLocks noChangeArrowheads="1"/>
          </p:cNvSpPr>
          <p:nvPr/>
        </p:nvSpPr>
        <p:spPr bwMode="auto">
          <a:xfrm>
            <a:off x="938213" y="2036763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001</a:t>
            </a:r>
            <a:endParaRPr kumimoji="1" lang="en-US" altLang="zh-CN" sz="24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19" name="AutoShape 47"/>
          <p:cNvSpPr>
            <a:spLocks noChangeArrowheads="1"/>
          </p:cNvSpPr>
          <p:nvPr/>
        </p:nvSpPr>
        <p:spPr bwMode="auto">
          <a:xfrm>
            <a:off x="6759575" y="4114800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20" name="Rectangle 48"/>
          <p:cNvSpPr>
            <a:spLocks noChangeArrowheads="1"/>
          </p:cNvSpPr>
          <p:nvPr/>
        </p:nvSpPr>
        <p:spPr bwMode="auto">
          <a:xfrm>
            <a:off x="1485900" y="20574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002</a:t>
            </a:r>
            <a:endParaRPr kumimoji="1" lang="en-US" altLang="zh-CN" sz="24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21" name="AutoShape 49"/>
          <p:cNvSpPr>
            <a:spLocks noChangeArrowheads="1"/>
          </p:cNvSpPr>
          <p:nvPr/>
        </p:nvSpPr>
        <p:spPr bwMode="auto">
          <a:xfrm>
            <a:off x="6616700" y="4252913"/>
            <a:ext cx="760413" cy="646112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22" name="Rectangle 50"/>
          <p:cNvSpPr>
            <a:spLocks noChangeArrowheads="1"/>
          </p:cNvSpPr>
          <p:nvPr/>
        </p:nvSpPr>
        <p:spPr bwMode="auto">
          <a:xfrm>
            <a:off x="2089150" y="206057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003</a:t>
            </a:r>
            <a:endParaRPr kumimoji="1" lang="en-US" altLang="zh-CN" sz="24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23" name="AutoShape 51"/>
          <p:cNvSpPr>
            <a:spLocks noChangeArrowheads="1"/>
          </p:cNvSpPr>
          <p:nvPr/>
        </p:nvSpPr>
        <p:spPr bwMode="auto">
          <a:xfrm>
            <a:off x="6473825" y="4403725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24" name="Rectangle 52"/>
          <p:cNvSpPr>
            <a:spLocks noChangeArrowheads="1"/>
          </p:cNvSpPr>
          <p:nvPr/>
        </p:nvSpPr>
        <p:spPr bwMode="auto">
          <a:xfrm>
            <a:off x="2698750" y="2060575"/>
            <a:ext cx="922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004</a:t>
            </a:r>
            <a:endParaRPr kumimoji="1" lang="en-US" altLang="zh-CN" sz="24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25" name="AutoShape 53"/>
          <p:cNvSpPr>
            <a:spLocks noChangeArrowheads="1"/>
          </p:cNvSpPr>
          <p:nvPr/>
        </p:nvSpPr>
        <p:spPr bwMode="auto">
          <a:xfrm>
            <a:off x="6330950" y="4546600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26" name="Rectangle 54"/>
          <p:cNvSpPr>
            <a:spLocks noChangeArrowheads="1"/>
          </p:cNvSpPr>
          <p:nvPr/>
        </p:nvSpPr>
        <p:spPr bwMode="auto">
          <a:xfrm>
            <a:off x="358775" y="2492375"/>
            <a:ext cx="757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010</a:t>
            </a:r>
            <a:endParaRPr kumimoji="1" lang="en-US" altLang="zh-CN" sz="20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27" name="AutoShape 55"/>
          <p:cNvSpPr>
            <a:spLocks noChangeArrowheads="1"/>
          </p:cNvSpPr>
          <p:nvPr/>
        </p:nvSpPr>
        <p:spPr bwMode="auto">
          <a:xfrm>
            <a:off x="6892925" y="3502025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28" name="Rectangle 56"/>
          <p:cNvSpPr>
            <a:spLocks noChangeArrowheads="1"/>
          </p:cNvSpPr>
          <p:nvPr/>
        </p:nvSpPr>
        <p:spPr bwMode="auto">
          <a:xfrm>
            <a:off x="935038" y="2492375"/>
            <a:ext cx="754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011</a:t>
            </a:r>
            <a:endParaRPr kumimoji="1" lang="en-US" altLang="zh-CN" sz="24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29" name="AutoShape 57"/>
          <p:cNvSpPr>
            <a:spLocks noChangeArrowheads="1"/>
          </p:cNvSpPr>
          <p:nvPr/>
        </p:nvSpPr>
        <p:spPr bwMode="auto">
          <a:xfrm>
            <a:off x="6742113" y="3638550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30" name="Rectangle 58"/>
          <p:cNvSpPr>
            <a:spLocks noChangeArrowheads="1"/>
          </p:cNvSpPr>
          <p:nvPr/>
        </p:nvSpPr>
        <p:spPr bwMode="auto">
          <a:xfrm>
            <a:off x="1466850" y="2492375"/>
            <a:ext cx="72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012</a:t>
            </a:r>
            <a:endParaRPr kumimoji="1" lang="en-US" altLang="zh-CN" sz="24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31" name="AutoShape 59"/>
          <p:cNvSpPr>
            <a:spLocks noChangeArrowheads="1"/>
          </p:cNvSpPr>
          <p:nvPr/>
        </p:nvSpPr>
        <p:spPr bwMode="auto">
          <a:xfrm>
            <a:off x="6600825" y="3775075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32" name="Rectangle 60"/>
          <p:cNvSpPr>
            <a:spLocks noChangeArrowheads="1"/>
          </p:cNvSpPr>
          <p:nvPr/>
        </p:nvSpPr>
        <p:spPr bwMode="auto">
          <a:xfrm>
            <a:off x="2078038" y="2492375"/>
            <a:ext cx="763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013</a:t>
            </a:r>
            <a:endParaRPr kumimoji="1" lang="en-US" altLang="zh-CN" sz="24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33" name="AutoShape 61"/>
          <p:cNvSpPr>
            <a:spLocks noChangeArrowheads="1"/>
          </p:cNvSpPr>
          <p:nvPr/>
        </p:nvSpPr>
        <p:spPr bwMode="auto">
          <a:xfrm>
            <a:off x="6462713" y="3914775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34" name="Rectangle 62"/>
          <p:cNvSpPr>
            <a:spLocks noChangeArrowheads="1"/>
          </p:cNvSpPr>
          <p:nvPr/>
        </p:nvSpPr>
        <p:spPr bwMode="auto">
          <a:xfrm>
            <a:off x="2700020" y="2492375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,a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014</a:t>
            </a:r>
            <a:endParaRPr kumimoji="1" lang="en-US" altLang="zh-CN" sz="24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35" name="AutoShape 63"/>
          <p:cNvSpPr>
            <a:spLocks noChangeArrowheads="1"/>
          </p:cNvSpPr>
          <p:nvPr/>
        </p:nvSpPr>
        <p:spPr bwMode="auto">
          <a:xfrm>
            <a:off x="6332538" y="4067175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36" name="Rectangle 64"/>
          <p:cNvSpPr>
            <a:spLocks noChangeArrowheads="1"/>
          </p:cNvSpPr>
          <p:nvPr/>
        </p:nvSpPr>
        <p:spPr bwMode="auto">
          <a:xfrm>
            <a:off x="358775" y="3041650"/>
            <a:ext cx="32766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形成一块“面包”片，</a:t>
            </a:r>
            <a:endParaRPr kumimoji="1"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37" name="Rectangle 65"/>
          <p:cNvSpPr>
            <a:spLocks noChangeArrowheads="1"/>
          </p:cNvSpPr>
          <p:nvPr/>
        </p:nvSpPr>
        <p:spPr bwMode="auto">
          <a:xfrm>
            <a:off x="2943225" y="3047365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此片上共有：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×b</a:t>
            </a:r>
            <a:r>
              <a:rPr kumimoji="1" lang="en-US" altLang="zh-CN" sz="2000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个元素，</a:t>
            </a:r>
            <a:endParaRPr kumimoji="1"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38" name="Rectangle 66"/>
          <p:cNvSpPr>
            <a:spLocks noChangeArrowheads="1"/>
          </p:cNvSpPr>
          <p:nvPr/>
        </p:nvSpPr>
        <p:spPr bwMode="auto">
          <a:xfrm>
            <a:off x="358775" y="3357563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片前应有：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×b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×i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个元素</a:t>
            </a:r>
            <a:endParaRPr kumimoji="1" lang="zh-CN" altLang="en-US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39" name="Line 67"/>
          <p:cNvSpPr>
            <a:spLocks noChangeShapeType="1"/>
          </p:cNvSpPr>
          <p:nvPr/>
        </p:nvSpPr>
        <p:spPr bwMode="auto">
          <a:xfrm flipH="1" flipV="1">
            <a:off x="6607175" y="5181600"/>
            <a:ext cx="628650" cy="2635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0" name="Rectangle 68"/>
          <p:cNvSpPr>
            <a:spLocks noChangeArrowheads="1"/>
          </p:cNvSpPr>
          <p:nvPr/>
        </p:nvSpPr>
        <p:spPr bwMode="auto">
          <a:xfrm>
            <a:off x="6875463" y="5373688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片</a:t>
            </a:r>
            <a:endParaRPr kumimoji="1" lang="zh-CN" altLang="en-US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41" name="AutoShape 69"/>
          <p:cNvSpPr>
            <a:spLocks noChangeArrowheads="1"/>
          </p:cNvSpPr>
          <p:nvPr/>
        </p:nvSpPr>
        <p:spPr bwMode="auto">
          <a:xfrm>
            <a:off x="7521575" y="3962400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2" name="AutoShape 70"/>
          <p:cNvSpPr>
            <a:spLocks noChangeArrowheads="1"/>
          </p:cNvSpPr>
          <p:nvPr/>
        </p:nvSpPr>
        <p:spPr bwMode="auto">
          <a:xfrm>
            <a:off x="7386638" y="4098925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3" name="AutoShape 71"/>
          <p:cNvSpPr>
            <a:spLocks noChangeArrowheads="1"/>
          </p:cNvSpPr>
          <p:nvPr/>
        </p:nvSpPr>
        <p:spPr bwMode="auto">
          <a:xfrm>
            <a:off x="7237413" y="4248150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4" name="AutoShape 72"/>
          <p:cNvSpPr>
            <a:spLocks noChangeArrowheads="1"/>
          </p:cNvSpPr>
          <p:nvPr/>
        </p:nvSpPr>
        <p:spPr bwMode="auto">
          <a:xfrm>
            <a:off x="7092950" y="4386263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5" name="AutoShape 73"/>
          <p:cNvSpPr>
            <a:spLocks noChangeArrowheads="1"/>
          </p:cNvSpPr>
          <p:nvPr/>
        </p:nvSpPr>
        <p:spPr bwMode="auto">
          <a:xfrm>
            <a:off x="6951663" y="4548188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6" name="AutoShape 74"/>
          <p:cNvSpPr>
            <a:spLocks noChangeArrowheads="1"/>
          </p:cNvSpPr>
          <p:nvPr/>
        </p:nvSpPr>
        <p:spPr bwMode="auto">
          <a:xfrm>
            <a:off x="7515225" y="3508375"/>
            <a:ext cx="76835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7" name="AutoShape 75"/>
          <p:cNvSpPr>
            <a:spLocks noChangeArrowheads="1"/>
          </p:cNvSpPr>
          <p:nvPr/>
        </p:nvSpPr>
        <p:spPr bwMode="auto">
          <a:xfrm>
            <a:off x="7364413" y="3635375"/>
            <a:ext cx="766762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8" name="AutoShape 76"/>
          <p:cNvSpPr>
            <a:spLocks noChangeArrowheads="1"/>
          </p:cNvSpPr>
          <p:nvPr/>
        </p:nvSpPr>
        <p:spPr bwMode="auto">
          <a:xfrm>
            <a:off x="7231063" y="3779838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49" name="AutoShape 77"/>
          <p:cNvSpPr>
            <a:spLocks noChangeArrowheads="1"/>
          </p:cNvSpPr>
          <p:nvPr/>
        </p:nvSpPr>
        <p:spPr bwMode="auto">
          <a:xfrm>
            <a:off x="7088188" y="3908425"/>
            <a:ext cx="773112" cy="617538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0" name="AutoShape 78"/>
          <p:cNvSpPr>
            <a:spLocks noChangeArrowheads="1"/>
          </p:cNvSpPr>
          <p:nvPr/>
        </p:nvSpPr>
        <p:spPr bwMode="auto">
          <a:xfrm>
            <a:off x="6962775" y="4057650"/>
            <a:ext cx="773113" cy="606425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1" name="AutoShape 79"/>
          <p:cNvSpPr>
            <a:spLocks noChangeArrowheads="1"/>
          </p:cNvSpPr>
          <p:nvPr/>
        </p:nvSpPr>
        <p:spPr bwMode="auto">
          <a:xfrm>
            <a:off x="8148638" y="3970338"/>
            <a:ext cx="744537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2" name="AutoShape 80"/>
          <p:cNvSpPr>
            <a:spLocks noChangeArrowheads="1"/>
          </p:cNvSpPr>
          <p:nvPr/>
        </p:nvSpPr>
        <p:spPr bwMode="auto">
          <a:xfrm>
            <a:off x="7996238" y="4106863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3" name="AutoShape 81"/>
          <p:cNvSpPr>
            <a:spLocks noChangeArrowheads="1"/>
          </p:cNvSpPr>
          <p:nvPr/>
        </p:nvSpPr>
        <p:spPr bwMode="auto">
          <a:xfrm>
            <a:off x="7851775" y="4240213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4" name="AutoShape 82"/>
          <p:cNvSpPr>
            <a:spLocks noChangeArrowheads="1"/>
          </p:cNvSpPr>
          <p:nvPr/>
        </p:nvSpPr>
        <p:spPr bwMode="auto">
          <a:xfrm>
            <a:off x="7716838" y="4384675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5" name="AutoShape 83"/>
          <p:cNvSpPr>
            <a:spLocks noChangeArrowheads="1"/>
          </p:cNvSpPr>
          <p:nvPr/>
        </p:nvSpPr>
        <p:spPr bwMode="auto">
          <a:xfrm>
            <a:off x="7581900" y="4533900"/>
            <a:ext cx="762000" cy="62865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6" name="AutoShape 84"/>
          <p:cNvSpPr>
            <a:spLocks noChangeArrowheads="1"/>
          </p:cNvSpPr>
          <p:nvPr/>
        </p:nvSpPr>
        <p:spPr bwMode="auto">
          <a:xfrm>
            <a:off x="8131175" y="3516313"/>
            <a:ext cx="762000" cy="60960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7" name="AutoShape 85"/>
          <p:cNvSpPr>
            <a:spLocks noChangeArrowheads="1"/>
          </p:cNvSpPr>
          <p:nvPr/>
        </p:nvSpPr>
        <p:spPr bwMode="auto">
          <a:xfrm>
            <a:off x="7986713" y="3652838"/>
            <a:ext cx="762000" cy="628650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8" name="AutoShape 86"/>
          <p:cNvSpPr>
            <a:spLocks noChangeArrowheads="1"/>
          </p:cNvSpPr>
          <p:nvPr/>
        </p:nvSpPr>
        <p:spPr bwMode="auto">
          <a:xfrm>
            <a:off x="7854950" y="3797300"/>
            <a:ext cx="762000" cy="595313"/>
          </a:xfrm>
          <a:prstGeom prst="cube">
            <a:avLst>
              <a:gd name="adj" fmla="val 22685"/>
            </a:avLst>
          </a:prstGeom>
          <a:solidFill>
            <a:srgbClr val="003366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59" name="AutoShape 87"/>
          <p:cNvSpPr>
            <a:spLocks noChangeArrowheads="1"/>
          </p:cNvSpPr>
          <p:nvPr/>
        </p:nvSpPr>
        <p:spPr bwMode="auto">
          <a:xfrm>
            <a:off x="7726363" y="3929063"/>
            <a:ext cx="762000" cy="609600"/>
          </a:xfrm>
          <a:prstGeom prst="cube">
            <a:avLst>
              <a:gd name="adj" fmla="val 22685"/>
            </a:avLst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60" name="AutoShape 88"/>
          <p:cNvSpPr>
            <a:spLocks noChangeArrowheads="1"/>
          </p:cNvSpPr>
          <p:nvPr/>
        </p:nvSpPr>
        <p:spPr bwMode="auto">
          <a:xfrm>
            <a:off x="7721600" y="3924300"/>
            <a:ext cx="762000" cy="609600"/>
          </a:xfrm>
          <a:prstGeom prst="cube">
            <a:avLst>
              <a:gd name="adj" fmla="val 22685"/>
            </a:avLst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61" name="AutoShape 89"/>
          <p:cNvSpPr>
            <a:spLocks noChangeArrowheads="1"/>
          </p:cNvSpPr>
          <p:nvPr/>
        </p:nvSpPr>
        <p:spPr bwMode="auto">
          <a:xfrm>
            <a:off x="7704138" y="3932238"/>
            <a:ext cx="762000" cy="609600"/>
          </a:xfrm>
          <a:prstGeom prst="cube">
            <a:avLst>
              <a:gd name="adj" fmla="val 22685"/>
            </a:avLst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8762" name="Rectangle 90"/>
          <p:cNvSpPr>
            <a:spLocks noChangeArrowheads="1"/>
          </p:cNvSpPr>
          <p:nvPr/>
        </p:nvSpPr>
        <p:spPr bwMode="auto">
          <a:xfrm>
            <a:off x="358775" y="38100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LOC(2,1,3): </a:t>
            </a:r>
            <a:endParaRPr kumimoji="1"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63" name="Rectangle 91"/>
          <p:cNvSpPr>
            <a:spLocks noChangeArrowheads="1"/>
          </p:cNvSpPr>
          <p:nvPr/>
        </p:nvSpPr>
        <p:spPr bwMode="auto">
          <a:xfrm>
            <a:off x="358775" y="4149725"/>
            <a:ext cx="543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</a:rPr>
              <a:t>LOC(0,0,0) + (2xb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>
                <a:latin typeface="Times New Roman" panose="02020603050405020304" pitchFamily="18" charset="0"/>
              </a:rPr>
              <a:t>xb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+ 1xb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+ 3)×M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8764" name="Rectangle 92"/>
          <p:cNvSpPr>
            <a:spLocks noChangeArrowheads="1"/>
          </p:cNvSpPr>
          <p:nvPr/>
        </p:nvSpPr>
        <p:spPr bwMode="auto">
          <a:xfrm>
            <a:off x="358775" y="4508500"/>
            <a:ext cx="5364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∴ LOC(i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,i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,i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endParaRPr kumimoji="1"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LOC(0,0,0) + (i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000" b="1">
                <a:latin typeface="Times New Roman" panose="02020603050405020304" pitchFamily="18" charset="0"/>
              </a:rPr>
              <a:t>xb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>
                <a:latin typeface="Times New Roman" panose="02020603050405020304" pitchFamily="18" charset="0"/>
              </a:rPr>
              <a:t>xb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+ i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)×M</a:t>
            </a:r>
            <a:endParaRPr kumimoji="1"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65" name="Rectangle 93"/>
          <p:cNvSpPr>
            <a:spLocks noChangeArrowheads="1"/>
          </p:cNvSpPr>
          <p:nvPr/>
        </p:nvSpPr>
        <p:spPr bwMode="auto">
          <a:xfrm>
            <a:off x="358775" y="5373688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对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×b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×…×b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n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维数组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kumimoji="1"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66" name="Rectangle 94"/>
          <p:cNvSpPr>
            <a:spLocks noChangeArrowheads="1"/>
          </p:cNvSpPr>
          <p:nvPr/>
        </p:nvSpPr>
        <p:spPr bwMode="auto">
          <a:xfrm>
            <a:off x="3635375" y="5373688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LOC(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 baseline="-25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,i</a:t>
            </a:r>
            <a:r>
              <a:rPr kumimoji="1" lang="en-US" altLang="zh-CN" sz="2000" baseline="-25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,…,i</a:t>
            </a:r>
            <a:r>
              <a:rPr kumimoji="1" lang="en-US" altLang="zh-CN" sz="2000" baseline="-25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2000" baseline="-250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767" name="Rectangle 95"/>
          <p:cNvSpPr>
            <a:spLocks noChangeArrowheads="1"/>
          </p:cNvSpPr>
          <p:nvPr/>
        </p:nvSpPr>
        <p:spPr bwMode="auto">
          <a:xfrm>
            <a:off x="323850" y="5948998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= LOC(0,0,…,0)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×b</a:t>
            </a:r>
            <a:r>
              <a:rPr kumimoji="1" lang="en-US" altLang="zh-CN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×…×b</a:t>
            </a:r>
            <a:r>
              <a:rPr kumimoji="1" lang="en-US" altLang="zh-CN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×b</a:t>
            </a:r>
            <a:r>
              <a:rPr kumimoji="1" lang="en-US" altLang="zh-CN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×…×b</a:t>
            </a:r>
            <a:r>
              <a:rPr kumimoji="1" lang="en-US" altLang="zh-CN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n-1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 baseline="-25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)×M</a:t>
            </a:r>
            <a:endParaRPr kumimoji="1"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8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8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49"/>
                            </p:stCondLst>
                            <p:childTnLst>
                              <p:par>
                                <p:cTn id="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49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" fill="hold"/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99"/>
                            </p:stCondLst>
                            <p:childTnLst>
                              <p:par>
                                <p:cTn id="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6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99"/>
                            </p:stCondLst>
                            <p:childTnLst>
                              <p:par>
                                <p:cTn id="6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8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68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68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68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6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" fill="hold"/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4" dur="500"/>
                                        <p:tgtEl>
                                          <p:spTgt spid="66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7" dur="500"/>
                                        <p:tgtEl>
                                          <p:spTgt spid="66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75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0" dur="500"/>
                                        <p:tgtEl>
                                          <p:spTgt spid="6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75" fill="hold"/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" fill="hold"/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" fill="hold"/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5" fill="hold"/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3" dur="500"/>
                                        <p:tgtEl>
                                          <p:spTgt spid="66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" fill="hold"/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" fill="hold"/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" fill="hold"/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5" fill="hold"/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6" dur="500"/>
                                        <p:tgtEl>
                                          <p:spTgt spid="66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" fill="hold"/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" fill="hold"/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75" fill="hold"/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" fill="hold"/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9" dur="500"/>
                                        <p:tgtEl>
                                          <p:spTgt spid="66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75" fill="hold"/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5" fill="hold"/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5" fill="hold"/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" fill="hold"/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2" dur="500"/>
                                        <p:tgtEl>
                                          <p:spTgt spid="66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75" fill="hold"/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5" fill="hold"/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" fill="hold"/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" fill="hold"/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5" dur="500"/>
                                        <p:tgtEl>
                                          <p:spTgt spid="66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75" fill="hold"/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75" fill="hold"/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" fill="hold"/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75" fill="hold"/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8" dur="500"/>
                                        <p:tgtEl>
                                          <p:spTgt spid="66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75" fill="hold"/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75" fill="hold"/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75" fill="hold"/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" fill="hold"/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1" dur="500"/>
                                        <p:tgtEl>
                                          <p:spTgt spid="66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" fill="hold"/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" fill="hold"/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75" fill="hold"/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75" fill="hold"/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75" fill="hold"/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75" fill="hold"/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75" fill="hold"/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" fill="hold"/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75" fill="hold"/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75" fill="hold"/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75" fill="hold"/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75" fill="hold"/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275"/>
                            </p:stCondLst>
                            <p:childTnLst>
                              <p:par>
                                <p:cTn id="24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9" dur="500"/>
                                        <p:tgtEl>
                                          <p:spTgt spid="66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775"/>
                            </p:stCondLst>
                            <p:childTnLst>
                              <p:par>
                                <p:cTn id="2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75" fill="hold"/>
                                        <p:tgtEl>
                                          <p:spTgt spid="66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" fill="hold"/>
                                        <p:tgtEl>
                                          <p:spTgt spid="66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75" fill="hold"/>
                                        <p:tgtEl>
                                          <p:spTgt spid="668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75" fill="hold"/>
                                        <p:tgtEl>
                                          <p:spTgt spid="668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0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500"/>
                            </p:stCondLst>
                            <p:childTnLst>
                              <p:par>
                                <p:cTn id="2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000"/>
                            </p:stCondLst>
                            <p:childTnLst>
                              <p:par>
                                <p:cTn id="2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4500"/>
                            </p:stCondLst>
                            <p:childTnLst>
                              <p:par>
                                <p:cTn id="2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0"/>
                            </p:stCondLst>
                            <p:childTnLst>
                              <p:par>
                                <p:cTn id="2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6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6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7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7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8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8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9000"/>
                            </p:stCondLst>
                            <p:childTnLst>
                              <p:par>
                                <p:cTn id="313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6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75" fill="hold"/>
                                        <p:tgtEl>
                                          <p:spTgt spid="66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75" fill="hold"/>
                                        <p:tgtEl>
                                          <p:spTgt spid="66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75" fill="hold"/>
                                        <p:tgtEl>
                                          <p:spTgt spid="668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75" fill="hold"/>
                                        <p:tgtEl>
                                          <p:spTgt spid="668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75" fill="hold"/>
                                        <p:tgtEl>
                                          <p:spTgt spid="668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75" fill="hold"/>
                                        <p:tgtEl>
                                          <p:spTgt spid="668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75" fill="hold"/>
                                        <p:tgtEl>
                                          <p:spTgt spid="668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75" fill="hold"/>
                                        <p:tgtEl>
                                          <p:spTgt spid="668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75" fill="hold"/>
                                        <p:tgtEl>
                                          <p:spTgt spid="668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75" fill="hold"/>
                                        <p:tgtEl>
                                          <p:spTgt spid="668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75" fill="hold"/>
                                        <p:tgtEl>
                                          <p:spTgt spid="668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75" fill="hold"/>
                                        <p:tgtEl>
                                          <p:spTgt spid="668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75" fill="hold"/>
                                        <p:tgtEl>
                                          <p:spTgt spid="668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75" fill="hold"/>
                                        <p:tgtEl>
                                          <p:spTgt spid="668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75" fill="hold"/>
                                        <p:tgtEl>
                                          <p:spTgt spid="668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75" fill="hold"/>
                                        <p:tgtEl>
                                          <p:spTgt spid="668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75" fill="hold"/>
                                        <p:tgtEl>
                                          <p:spTgt spid="66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75" fill="hold"/>
                                        <p:tgtEl>
                                          <p:spTgt spid="66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75" fill="hold"/>
                                        <p:tgtEl>
                                          <p:spTgt spid="66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75" fill="hold"/>
                                        <p:tgtEl>
                                          <p:spTgt spid="66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75" fill="hold"/>
                                        <p:tgtEl>
                                          <p:spTgt spid="668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75" fill="hold"/>
                                        <p:tgtEl>
                                          <p:spTgt spid="668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75" fill="hold"/>
                                        <p:tgtEl>
                                          <p:spTgt spid="668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75" fill="hold"/>
                                        <p:tgtEl>
                                          <p:spTgt spid="668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5" grpId="0" animBg="1"/>
      <p:bldP spid="668676" grpId="0" animBg="1"/>
      <p:bldP spid="668677" grpId="0" animBg="1"/>
      <p:bldP spid="668678" grpId="0" autoUpdateAnimBg="0"/>
      <p:bldP spid="668707" grpId="0" bldLvl="0" animBg="1"/>
      <p:bldP spid="668708" grpId="0" bldLvl="0" animBg="1" autoUpdateAnimBg="0"/>
      <p:bldP spid="668709" grpId="0" animBg="1"/>
      <p:bldP spid="668710" grpId="0" autoUpdateAnimBg="0"/>
      <p:bldP spid="668711" grpId="0" bldLvl="0" animBg="1"/>
      <p:bldP spid="668712" grpId="0" bldLvl="0" animBg="1" autoUpdateAnimBg="0"/>
      <p:bldP spid="668713" grpId="0" bldLvl="0" animBg="1"/>
      <p:bldP spid="668714" grpId="0" animBg="1"/>
      <p:bldP spid="668715" grpId="0" bldLvl="0" animBg="1"/>
      <p:bldP spid="668716" grpId="0" bldLvl="0" animBg="1" autoUpdateAnimBg="0"/>
      <p:bldP spid="668717" grpId="0" bldLvl="0" animBg="1"/>
      <p:bldP spid="668718" grpId="0" bldLvl="0" animBg="1" autoUpdateAnimBg="0"/>
      <p:bldP spid="668719" grpId="0" bldLvl="0" animBg="1"/>
      <p:bldP spid="668720" grpId="0" bldLvl="0" animBg="1" autoUpdateAnimBg="0"/>
      <p:bldP spid="668721" grpId="0" bldLvl="0" animBg="1"/>
      <p:bldP spid="668722" grpId="0" bldLvl="0" animBg="1" autoUpdateAnimBg="0"/>
      <p:bldP spid="668723" grpId="0" bldLvl="0" animBg="1"/>
      <p:bldP spid="668724" grpId="0" bldLvl="0" animBg="1" autoUpdateAnimBg="0"/>
      <p:bldP spid="668725" grpId="0" bldLvl="0" animBg="1"/>
      <p:bldP spid="668726" grpId="0" bldLvl="0" animBg="1" autoUpdateAnimBg="0"/>
      <p:bldP spid="668727" grpId="0" bldLvl="0" animBg="1"/>
      <p:bldP spid="668728" grpId="0" bldLvl="0" animBg="1" autoUpdateAnimBg="0"/>
      <p:bldP spid="668729" grpId="0" bldLvl="0" animBg="1"/>
      <p:bldP spid="668730" grpId="0" bldLvl="0" animBg="1" autoUpdateAnimBg="0"/>
      <p:bldP spid="668731" grpId="0" bldLvl="0" animBg="1"/>
      <p:bldP spid="668732" grpId="0" bldLvl="0" animBg="1" autoUpdateAnimBg="0"/>
      <p:bldP spid="668733" grpId="0" bldLvl="0" animBg="1"/>
      <p:bldP spid="668734" grpId="0" bldLvl="0" animBg="1" autoUpdateAnimBg="0"/>
      <p:bldP spid="668735" grpId="0" bldLvl="0" animBg="1"/>
      <p:bldP spid="668736" grpId="0" bldLvl="0" animBg="1" autoUpdateAnimBg="0"/>
      <p:bldP spid="668737" grpId="0" bldLvl="0" animBg="1" autoUpdateAnimBg="0"/>
      <p:bldP spid="668738" grpId="0" bldLvl="0" animBg="1" autoUpdateAnimBg="0"/>
      <p:bldP spid="668739" grpId="0" bldLvl="0" animBg="1"/>
      <p:bldP spid="668740" grpId="0" bldLvl="0" animBg="1" autoUpdateAnimBg="0"/>
      <p:bldP spid="668741" grpId="0" bldLvl="0" animBg="1"/>
      <p:bldP spid="668742" grpId="0" bldLvl="0" animBg="1"/>
      <p:bldP spid="668743" grpId="0" bldLvl="0" animBg="1"/>
      <p:bldP spid="668744" grpId="0" bldLvl="0" animBg="1"/>
      <p:bldP spid="668745" grpId="0" bldLvl="0" animBg="1"/>
      <p:bldP spid="668746" grpId="0" bldLvl="0" animBg="1"/>
      <p:bldP spid="668747" grpId="0" bldLvl="0" animBg="1"/>
      <p:bldP spid="668748" grpId="0" bldLvl="0" animBg="1"/>
      <p:bldP spid="668749" grpId="0" bldLvl="0" animBg="1"/>
      <p:bldP spid="668750" grpId="0" bldLvl="0" animBg="1"/>
      <p:bldP spid="668751" grpId="0" bldLvl="0" animBg="1"/>
      <p:bldP spid="668752" grpId="0" bldLvl="0" animBg="1"/>
      <p:bldP spid="668753" grpId="0" bldLvl="0" animBg="1"/>
      <p:bldP spid="668754" grpId="0" bldLvl="0" animBg="1"/>
      <p:bldP spid="668755" grpId="0" bldLvl="0" animBg="1"/>
      <p:bldP spid="668756" grpId="0" bldLvl="0" animBg="1"/>
      <p:bldP spid="668757" grpId="0" bldLvl="0" animBg="1"/>
      <p:bldP spid="668758" grpId="0" bldLvl="0" animBg="1"/>
      <p:bldP spid="668759" grpId="0" bldLvl="0" animBg="1"/>
      <p:bldP spid="668760" grpId="0" bldLvl="0" animBg="1"/>
      <p:bldP spid="668761" grpId="0" bldLvl="0" animBg="1"/>
      <p:bldP spid="668762" grpId="0" bldLvl="0" animBg="1" autoUpdateAnimBg="0"/>
      <p:bldP spid="668763" grpId="0" bldLvl="0" animBg="1" autoUpdateAnimBg="0"/>
      <p:bldP spid="668764" grpId="0" bldLvl="0" animBg="1" autoUpdateAnimBg="0"/>
      <p:bldP spid="668765" grpId="0" bldLvl="0" animBg="1" autoUpdateAnimBg="0"/>
      <p:bldP spid="668766" grpId="0" bldLvl="0" animBg="1" autoUpdateAnimBg="0"/>
      <p:bldP spid="668767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32E7E3-6AF9-4ECD-A8BA-F5E3EB095CA7}" type="datetime7">
              <a:rPr lang="zh-CN" altLang="en-US" smtClean="0"/>
            </a:fld>
            <a:endParaRPr lang="en-US" altLang="zh-CN"/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3A96A9-E58F-4062-A213-E250DC5D4D0F}" type="slidenum">
              <a:rPr lang="zh-CN" altLang="en-US" smtClean="0"/>
            </a:fld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4.1.4 The Class Array 1D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对一维数组的支持不足：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25">
                <a:latin typeface="Times New Roman" panose="02020603050405020304" pitchFamily="18" charset="0"/>
                <a:ea typeface="宋体" panose="02010600030101010101" pitchFamily="2" charset="-122"/>
              </a:rPr>
              <a:t>数组的非法索引：</a:t>
            </a:r>
            <a:r>
              <a:rPr lang="en-US" altLang="zh-CN" sz="2025">
                <a:latin typeface="Times New Roman" panose="02020603050405020304" pitchFamily="18" charset="0"/>
                <a:ea typeface="宋体" panose="02010600030101010101" pitchFamily="2" charset="-122"/>
              </a:rPr>
              <a:t>int a[9]; </a:t>
            </a:r>
            <a:r>
              <a:rPr lang="zh-CN" altLang="en-US" sz="2025">
                <a:latin typeface="Times New Roman" panose="02020603050405020304" pitchFamily="18" charset="0"/>
                <a:ea typeface="宋体" panose="02010600030101010101" pitchFamily="2" charset="-122"/>
              </a:rPr>
              <a:t>可以访问数组元素</a:t>
            </a:r>
            <a:r>
              <a:rPr lang="en-US" altLang="zh-CN" sz="2025">
                <a:latin typeface="Times New Roman" panose="02020603050405020304" pitchFamily="18" charset="0"/>
                <a:ea typeface="宋体" panose="02010600030101010101" pitchFamily="2" charset="-122"/>
              </a:rPr>
              <a:t>a[-3]</a:t>
            </a:r>
            <a:r>
              <a:rPr lang="zh-CN" altLang="en-US" sz="2025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25">
                <a:latin typeface="Times New Roman" panose="02020603050405020304" pitchFamily="18" charset="0"/>
                <a:ea typeface="宋体" panose="02010600030101010101" pitchFamily="2" charset="-122"/>
              </a:rPr>
              <a:t>a[9]</a:t>
            </a:r>
            <a:r>
              <a:rPr lang="zh-CN" altLang="en-US" sz="2025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25">
                <a:latin typeface="Times New Roman" panose="02020603050405020304" pitchFamily="18" charset="0"/>
                <a:ea typeface="宋体" panose="02010600030101010101" pitchFamily="2" charset="-122"/>
              </a:rPr>
              <a:t>a[90]</a:t>
            </a:r>
            <a:r>
              <a:rPr lang="zh-CN" altLang="en-US" sz="2025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25">
                <a:latin typeface="Times New Roman" panose="02020603050405020304" pitchFamily="18" charset="0"/>
                <a:ea typeface="宋体" panose="02010600030101010101" pitchFamily="2" charset="-122"/>
              </a:rPr>
              <a:t>-3</a:t>
            </a:r>
            <a:r>
              <a:rPr lang="zh-CN" altLang="en-US" sz="2025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25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025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25"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  <a:r>
              <a:rPr lang="zh-CN" altLang="en-US" sz="2025">
                <a:latin typeface="Times New Roman" panose="02020603050405020304" pitchFamily="18" charset="0"/>
                <a:ea typeface="宋体" panose="02010600030101010101" pitchFamily="2" charset="-122"/>
              </a:rPr>
              <a:t>是非法的索引，程序产生无法预料的行为。</a:t>
            </a:r>
            <a:endParaRPr lang="zh-CN" altLang="en-US" sz="2025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25">
                <a:latin typeface="Times New Roman" panose="02020603050405020304" pitchFamily="18" charset="0"/>
                <a:ea typeface="宋体" panose="02010600030101010101" pitchFamily="2" charset="-122"/>
              </a:rPr>
              <a:t>不能输出数组：</a:t>
            </a:r>
            <a:r>
              <a:rPr lang="en-US" altLang="zh-CN" sz="2025">
                <a:latin typeface="Times New Roman" panose="02020603050405020304" pitchFamily="18" charset="0"/>
                <a:ea typeface="宋体" panose="02010600030101010101" pitchFamily="2" charset="-122"/>
              </a:rPr>
              <a:t>cout&lt;&lt; a &lt;&lt; endl;</a:t>
            </a:r>
            <a:endParaRPr lang="en-US" altLang="zh-CN" sz="2025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25">
                <a:latin typeface="Times New Roman" panose="02020603050405020304" pitchFamily="18" charset="0"/>
                <a:ea typeface="宋体" panose="02010600030101010101" pitchFamily="2" charset="-122"/>
              </a:rPr>
              <a:t>不能对一维数组进行诸如加法和减法等操作。</a:t>
            </a:r>
            <a:endParaRPr lang="zh-CN" altLang="en-US" sz="2025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定义类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Array1D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，该类的每个实例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都是一个一维数组，存储在数组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X.element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之中，第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个元素位于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X.element[i]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0≤i&lt;size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D1484D-3A1E-462A-AA68-B2BEA1F48C96}" type="datetime7">
              <a:rPr lang="zh-CN" altLang="en-US" smtClean="0"/>
            </a:fld>
            <a:endParaRPr lang="en-US" altLang="zh-CN"/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9552FA-28C3-4C48-BE22-655FD79E8506}" type="slidenum">
              <a:rPr lang="zh-CN" altLang="en-US" smtClean="0"/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4.1.4 The Class Array 1D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220"/>
            <a:ext cx="8229600" cy="553783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Array1D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Array1D(int size = 0);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Array1D(const Array1D&lt;T&gt;&amp; v); // copy constructor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~Array1D() </a:t>
            </a:r>
            <a:r>
              <a: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{delete [] element;}</a:t>
            </a:r>
            <a:endParaRPr lang="en-US" altLang="zh-CN" sz="18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T&amp; operator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(int i) const;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int Size() </a:t>
            </a:r>
            <a:r>
              <a: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{return size;}</a:t>
            </a:r>
            <a:endParaRPr lang="en-US" altLang="zh-CN" sz="18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Array1D&lt;T&gt;&amp; operator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(const Array1D&lt;T&gt;&amp; v);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Array1D&lt;T&gt; operator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() const; // 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一元加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Array1D&lt;T&gt; operator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(const Array1D&lt;T&gt;&amp; v) const;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Array1D&lt;T&gt; operator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() const; // 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一元减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Array1D&lt;T&gt; operator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(const Array1D&lt;T&gt;&amp; v) const;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Array1D&lt;T&gt; operator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(const Array1D&lt;T&gt;&amp; v) const;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Array1D&lt;T&gt;&amp; operator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=(const T&amp; x);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Array1D&lt;T&gt;&amp; ReSize(int sz);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private: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 int 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 T *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element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; // 1D array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}; //PROGRAM 4-1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28DE6D-234D-492F-882D-7CC38EE8C5D4}" type="datetime7">
              <a:rPr lang="zh-CN" altLang="en-US" smtClean="0"/>
            </a:fld>
            <a:endParaRPr lang="en-US" altLang="zh-CN"/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0E694B-F5BB-46D2-8634-1AFE8B4AB63B}" type="slidenum">
              <a:rPr lang="zh-CN" altLang="en-US" smtClean="0"/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4.1.4 The Class Array 1D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6983"/>
            <a:ext cx="8229600" cy="52482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#include &lt;iostream.h&gt;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#include "Array1D.h"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void main(void)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try {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Array1D&lt;int&gt; X(5), Y, Z;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for (int i=0; i &lt; 5; i++)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   X[i] = i;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cout &lt;&lt; "X[3] = " &lt;&lt; X[3] &lt;&lt; endl;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cout &lt;&lt; "X is " &lt;&lt; X &lt;&lt; endl;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Y = X;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cout &lt;&lt; "Y is " &lt;&lt; Y &lt;&lt; endl;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X += 2;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cout &lt;&lt; "X incremented by 2 is " &lt;&lt; X &lt;&lt; endl;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Z = (Y + X) * Y;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cout &lt;&lt; "(Y + X) * Y is " &lt;&lt; Z &lt;&lt; endl;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cout &lt;&lt; "-(Y + X) * Y is " &lt;&lt; -Z &lt;&lt; endl;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catch (...) {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cerr &lt;&lt; "An exception has occurred" &lt;&lt; endl;}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} //PROGRAM 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4820" name="AutoShape 4"/>
          <p:cNvSpPr>
            <a:spLocks noChangeArrowheads="1"/>
          </p:cNvSpPr>
          <p:nvPr/>
        </p:nvSpPr>
        <p:spPr bwMode="auto">
          <a:xfrm>
            <a:off x="4787900" y="1700213"/>
            <a:ext cx="647700" cy="433387"/>
          </a:xfrm>
          <a:prstGeom prst="wedgeRoundRectCallout">
            <a:avLst>
              <a:gd name="adj1" fmla="val -158579"/>
              <a:gd name="adj2" fmla="val 147801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3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74821" name="AutoShape 5"/>
          <p:cNvSpPr>
            <a:spLocks noChangeArrowheads="1"/>
          </p:cNvSpPr>
          <p:nvPr/>
        </p:nvSpPr>
        <p:spPr bwMode="auto">
          <a:xfrm>
            <a:off x="6084888" y="2565400"/>
            <a:ext cx="2159000" cy="504825"/>
          </a:xfrm>
          <a:prstGeom prst="wedgeRoundRectCallout">
            <a:avLst>
              <a:gd name="adj1" fmla="val -106250"/>
              <a:gd name="adj2" fmla="val 65407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0  1  2  3  4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74822" name="AutoShape 6"/>
          <p:cNvSpPr>
            <a:spLocks noChangeArrowheads="1"/>
          </p:cNvSpPr>
          <p:nvPr/>
        </p:nvSpPr>
        <p:spPr bwMode="auto">
          <a:xfrm>
            <a:off x="6011863" y="3429000"/>
            <a:ext cx="2232025" cy="431800"/>
          </a:xfrm>
          <a:prstGeom prst="wedgeRoundRectCallout">
            <a:avLst>
              <a:gd name="adj1" fmla="val -76528"/>
              <a:gd name="adj2" fmla="val 102204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2  3  4  5  6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74823" name="AutoShape 7"/>
          <p:cNvSpPr>
            <a:spLocks noChangeArrowheads="1"/>
          </p:cNvSpPr>
          <p:nvPr/>
        </p:nvSpPr>
        <p:spPr bwMode="auto">
          <a:xfrm>
            <a:off x="6156325" y="4437063"/>
            <a:ext cx="2519363" cy="431800"/>
          </a:xfrm>
          <a:prstGeom prst="wedgeRoundRectCallout">
            <a:avLst>
              <a:gd name="adj1" fmla="val -71171"/>
              <a:gd name="adj2" fmla="val 31250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0  4  12  24  40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674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674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0" grpId="0" bldLvl="0" animBg="1"/>
      <p:bldP spid="674820" grpId="1" bldLvl="0" animBg="1"/>
      <p:bldP spid="674821" grpId="0" bldLvl="0" animBg="1"/>
      <p:bldP spid="674822" grpId="0" bldLvl="0" animBg="1"/>
      <p:bldP spid="674823" grpId="0" bldLvl="0" animBg="1"/>
      <p:bldP spid="674823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EA0F36-6F7B-4C92-8757-6502029E1E25}" type="datetime7">
              <a:rPr lang="zh-CN" altLang="en-US" smtClean="0"/>
            </a:fld>
            <a:endParaRPr lang="en-US" altLang="zh-CN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34132B-1F21-4973-B9E6-66FC7BE9D1B5}" type="slidenum">
              <a:rPr lang="zh-CN" altLang="en-US" smtClean="0"/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4.1.4 The Class Array 1D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2380"/>
            <a:ext cx="8229600" cy="5594985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Array1D&lt;T&gt;::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Array1D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(int sz)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{// Constructor.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if (sz &lt; 0) throw BadInitializers();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size = sz;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element = new T[sz];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Array1D&lt;T&gt;::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Array1D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(const Array1D&lt;T&gt;&amp; v)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{//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复制构造函数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size = v.size;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element = new T[size];  	// get space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for (int i = 0; i &lt; size; i++) // copy elements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element[i] = v.element[i];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 //PROGRAM 4-2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868" name="AutoShape 4"/>
          <p:cNvSpPr>
            <a:spLocks noChangeArrowheads="1"/>
          </p:cNvSpPr>
          <p:nvPr/>
        </p:nvSpPr>
        <p:spPr bwMode="auto">
          <a:xfrm>
            <a:off x="4787900" y="2636838"/>
            <a:ext cx="3887788" cy="792162"/>
          </a:xfrm>
          <a:prstGeom prst="wedgeRoundRectCallout">
            <a:avLst>
              <a:gd name="adj1" fmla="val -69806"/>
              <a:gd name="adj2" fmla="val -52005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</a:rPr>
              <a:t>T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为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C++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内部数据类型：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Θ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(1) 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</a:rPr>
              <a:t>T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为用户定义类型：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O(size)</a:t>
            </a:r>
            <a:endParaRPr kumimoji="1" lang="el-GR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676869" name="AutoShape 5"/>
          <p:cNvSpPr>
            <a:spLocks noChangeArrowheads="1"/>
          </p:cNvSpPr>
          <p:nvPr/>
        </p:nvSpPr>
        <p:spPr bwMode="auto">
          <a:xfrm>
            <a:off x="5867400" y="4149725"/>
            <a:ext cx="2160588" cy="719138"/>
          </a:xfrm>
          <a:prstGeom prst="wedgeRoundRectCallout">
            <a:avLst>
              <a:gd name="adj1" fmla="val -51102"/>
              <a:gd name="adj2" fmla="val 109380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</a:rPr>
              <a:t>Is O(size)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Not 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(size) </a:t>
            </a:r>
            <a:endParaRPr kumimoji="1" lang="el-GR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 animBg="1"/>
      <p:bldP spid="6768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37BB5E-CC68-43C2-9370-67053FE7978C}" type="datetime7">
              <a:rPr lang="zh-CN" altLang="en-US" smtClean="0"/>
            </a:fld>
            <a:endParaRPr lang="en-US" altLang="zh-CN"/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F77DC2-D0F6-4F5C-B545-3CAA8DDF1A6D}" type="slidenum">
              <a:rPr lang="zh-CN" altLang="en-US" smtClean="0"/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4.1.4 The Class Array 1D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T&amp;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Array1D&lt;T&gt;::</a:t>
            </a:r>
            <a:r>
              <a:rPr lang="en-US" altLang="zh-CN" sz="16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operator[]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(int i) const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{//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返回指向第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个元素的引用 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if (i &lt; 0 || i &gt;= size) throw OutOfBounds();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return element[i];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} // PROGRAM 4-3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Array1D&lt;T&gt;&amp; Array1D&lt;T&gt;::</a:t>
            </a:r>
            <a:r>
              <a:rPr lang="en-US" altLang="zh-CN" sz="16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operator=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(const Array1D&lt;T&gt;&amp; v)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{//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重载赋值操作符 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if (this != &amp;v) {			// not self-assignment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size = v.size;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delete [] element; 		// free old space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element = new T[size]; 		// get right amount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for (int i = 0; i &lt; size; i++) 	// copy elements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   element[i] = v.element[i];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} // PROGRAM 4-4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8916" name="AutoShape 4"/>
          <p:cNvSpPr>
            <a:spLocks noChangeArrowheads="1"/>
          </p:cNvSpPr>
          <p:nvPr/>
        </p:nvSpPr>
        <p:spPr bwMode="auto">
          <a:xfrm>
            <a:off x="4103688" y="2060575"/>
            <a:ext cx="936625" cy="504825"/>
          </a:xfrm>
          <a:prstGeom prst="wedgeRoundRectCallout">
            <a:avLst>
              <a:gd name="adj1" fmla="val -142375"/>
              <a:gd name="adj2" fmla="val -125157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(1)</a:t>
            </a:r>
            <a:endParaRPr kumimoji="1" lang="el-GR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678917" name="AutoShape 5"/>
          <p:cNvSpPr>
            <a:spLocks noChangeArrowheads="1"/>
          </p:cNvSpPr>
          <p:nvPr/>
        </p:nvSpPr>
        <p:spPr bwMode="auto">
          <a:xfrm>
            <a:off x="5435600" y="5516563"/>
            <a:ext cx="2160588" cy="720725"/>
          </a:xfrm>
          <a:prstGeom prst="wedgeRoundRectCallout">
            <a:avLst>
              <a:gd name="adj1" fmla="val -90264"/>
              <a:gd name="adj2" fmla="val -45375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</a:rPr>
              <a:t>Is O(size)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</a:rPr>
              <a:t>Not 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(size) </a:t>
            </a:r>
            <a:endParaRPr kumimoji="1" lang="el-GR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6" grpId="0" bldLvl="0" animBg="1"/>
      <p:bldP spid="67891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80FE7A-795F-4D70-B97D-AA81FF00DF34}" type="datetime7">
              <a:rPr lang="zh-CN" altLang="en-US" smtClean="0"/>
            </a:fld>
            <a:endParaRPr lang="en-US" altLang="zh-CN"/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ADAF46-8563-4595-8AE0-5C1FC31FCF06}" type="slidenum">
              <a:rPr lang="zh-CN" altLang="en-US" smtClean="0"/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4.1.4 The Class Array 1D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818"/>
            <a:ext cx="8229600" cy="52482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Array1D&lt;T&gt;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Array1D&lt;T&gt;::</a:t>
            </a:r>
            <a:r>
              <a:rPr lang="en-US" altLang="zh-CN" sz="16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operator+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(const Array1D&lt;T&gt;&amp; v) const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{// Return w = (*this) + v.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if (size != v.size) throw SizeMismatch();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Array1D&lt;T&gt; w(size); 	// create result array w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for (int i = 0; i &lt; size; i++)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 w.element[i] = element[i] + v.element[i];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return </a:t>
            </a:r>
            <a:r>
              <a:rPr lang="en-US" altLang="zh-CN" sz="16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} // PROGRAM 4-5</a:t>
            </a:r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Array1D&lt;T&gt;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Array1D&lt;T&gt;::</a:t>
            </a:r>
            <a:r>
              <a:rPr lang="en-US" altLang="zh-CN" sz="16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operator-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(const Array1D&lt;T&gt;&amp; v) const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{// Return w = (*this) - v.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if (size != v.size) throw SizeMismatch();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Array1D&lt;T&gt; w(size); 	// create result array w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for (int i = 0; i &lt; size; i++)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 w.element[i] = element[i] - v.element[i];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return </a:t>
            </a:r>
            <a:r>
              <a:rPr lang="en-US" altLang="zh-CN" sz="16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} // PROGRAM 4-5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817385-FF91-4400-A608-D86AEFFBD6AA}" type="datetime7">
              <a:rPr lang="zh-CN" altLang="en-US" smtClean="0"/>
            </a:fld>
            <a:endParaRPr lang="en-US" altLang="zh-CN"/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C4848B-A3D0-4F87-956A-116CA5EDBCC1}" type="slidenum">
              <a:rPr lang="zh-CN" altLang="en-US" smtClean="0"/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4.1.4 The Class Array 1D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395605" y="981075"/>
            <a:ext cx="8229600" cy="586105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Array1D&lt;T&gt;&amp; Array1D&lt;T&gt;::</a:t>
            </a:r>
            <a:r>
              <a:rPr lang="en-US" altLang="zh-CN" sz="16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operator+=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(const T&amp; x)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{// Add x to each element of (*this).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for (int i = 0; i &lt; size; i++)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 element[i] += x;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ostream&amp; </a:t>
            </a:r>
            <a:r>
              <a:rPr lang="en-US" altLang="zh-CN" sz="16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operator&lt;&lt;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(ostream&amp; out, const Array1D&lt;T&gt;&amp; x)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{// Put the elements of x into the stream out.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for (int i = 0; i &lt; x.size; i++)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   out &lt;&lt; x.element[i] &lt;&lt; "  ";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return out;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Array1D&lt;T&gt;&amp; Array1D&lt;T&gt;::</a:t>
            </a:r>
            <a:r>
              <a:rPr lang="en-US" altLang="zh-CN" sz="16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ReSize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(int sz)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{// Change the size to sz.  Do not copy array.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if (sz &lt; 0) throw BadInitializers();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delete [] element;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size = sz;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element = new T [size];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} // PROGRAM 4-5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2E320E-D1BD-4D8B-8387-B173EB9CF921}" type="datetime7">
              <a:rPr lang="zh-CN" altLang="en-US" smtClean="0"/>
            </a:fld>
            <a:endParaRPr lang="en-US" altLang="zh-CN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856C23-8F9D-4B83-88B2-DDE962FA1ECE}" type="slidenum">
              <a:rPr lang="zh-CN" altLang="en-US" smtClean="0"/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4.1.5 The Class Array 2D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同理，可定义一个类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Array2D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描述二维数组。</a:t>
            </a:r>
            <a:b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二维数组可被视为一维数组的集合。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197276-87EA-4C9B-ADAD-EF65FE47E127}" type="datetime7">
              <a:rPr lang="zh-CN" altLang="en-US" smtClean="0"/>
            </a:fld>
            <a:endParaRPr lang="en-US" altLang="zh-CN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31403C-89FA-4239-B7D3-13C075D09B00}" type="slidenum">
              <a:rPr lang="zh-CN" altLang="en-US" smtClean="0"/>
            </a:fld>
            <a:endParaRPr lang="en-US" altLang="zh-CN"/>
          </a:p>
        </p:txBody>
      </p:sp>
      <p:sp>
        <p:nvSpPr>
          <p:cNvPr id="6993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4.2.1 Definitions and Operations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m×n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的矩阵（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matrix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）是一个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行、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列的表，其中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是矩阵的维数。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>
                <a:ea typeface="宋体" panose="02010600030101010101" pitchFamily="2" charset="-122"/>
              </a:rPr>
              <a:t>4.2	 Matrices</a:t>
            </a:r>
            <a:endParaRPr lang="zh-CN" altLang="en-US" sz="4200">
              <a:ea typeface="宋体" panose="02010600030101010101" pitchFamily="2" charset="-122"/>
            </a:endParaRPr>
          </a:p>
        </p:txBody>
      </p:sp>
      <p:sp>
        <p:nvSpPr>
          <p:cNvPr id="699396" name="AutoShape 4"/>
          <p:cNvSpPr/>
          <p:nvPr/>
        </p:nvSpPr>
        <p:spPr bwMode="auto">
          <a:xfrm>
            <a:off x="4356100" y="4725988"/>
            <a:ext cx="215900" cy="1584325"/>
          </a:xfrm>
          <a:prstGeom prst="leftBracket">
            <a:avLst>
              <a:gd name="adj" fmla="val 61152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9397" name="AutoShape 5"/>
          <p:cNvSpPr/>
          <p:nvPr/>
        </p:nvSpPr>
        <p:spPr bwMode="auto">
          <a:xfrm flipH="1">
            <a:off x="6230938" y="4725988"/>
            <a:ext cx="215900" cy="1655762"/>
          </a:xfrm>
          <a:prstGeom prst="leftBracket">
            <a:avLst>
              <a:gd name="adj" fmla="val 63909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9398" name="Rectangle 6"/>
          <p:cNvSpPr>
            <a:spLocks noChangeArrowheads="1"/>
          </p:cNvSpPr>
          <p:nvPr/>
        </p:nvSpPr>
        <p:spPr bwMode="auto">
          <a:xfrm>
            <a:off x="4643438" y="4581525"/>
            <a:ext cx="244792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0" hangingPunct="0">
              <a:buFontTx/>
              <a:buAutoNum type="arabicPlain" startAt="7"/>
            </a:pPr>
            <a:r>
              <a:rPr kumimoji="1" lang="en-US" altLang="zh-CN" sz="2400" b="1">
                <a:latin typeface="Times New Roman" panose="02020603050405020304" pitchFamily="18" charset="0"/>
              </a:rPr>
              <a:t>2   0    0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anose="02020603050405020304" pitchFamily="18" charset="0"/>
              </a:rPr>
              <a:t>0    0   0    5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marL="457200" indent="-457200" eaLnBrk="0" hangingPunct="0">
              <a:buFontTx/>
              <a:buAutoNum type="arabicPlain" startAt="6"/>
            </a:pPr>
            <a:r>
              <a:rPr kumimoji="1" lang="en-US" altLang="zh-CN" sz="2400" b="1">
                <a:latin typeface="Times New Roman" panose="02020603050405020304" pitchFamily="18" charset="0"/>
              </a:rPr>
              <a:t>4   2    0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marL="457200" indent="-457200" eaLnBrk="0" hangingPunct="0">
              <a:buFontTx/>
              <a:buAutoNum type="arabicPlain" startAt="8"/>
            </a:pPr>
            <a:r>
              <a:rPr kumimoji="1" lang="en-US" altLang="zh-CN" sz="2400" b="1">
                <a:latin typeface="Times New Roman" panose="02020603050405020304" pitchFamily="18" charset="0"/>
              </a:rPr>
              <a:t>2   7    3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anose="02020603050405020304" pitchFamily="18" charset="0"/>
              </a:rPr>
              <a:t>1    4   9    6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427855" y="4149090"/>
            <a:ext cx="27368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latin typeface="Times New Roman" panose="02020603050405020304" pitchFamily="18" charset="0"/>
              </a:rPr>
              <a:t>列</a:t>
            </a:r>
            <a:r>
              <a:rPr kumimoji="1" lang="en-US" altLang="zh-CN" sz="1800" b="1">
                <a:latin typeface="Times New Roman" panose="02020603050405020304" pitchFamily="18" charset="0"/>
              </a:rPr>
              <a:t>1  </a:t>
            </a:r>
            <a:r>
              <a:rPr kumimoji="1" lang="zh-CN" altLang="en-US" sz="1800" b="1">
                <a:latin typeface="Times New Roman" panose="02020603050405020304" pitchFamily="18" charset="0"/>
              </a:rPr>
              <a:t>列</a:t>
            </a:r>
            <a:r>
              <a:rPr kumimoji="1" lang="en-US" altLang="zh-CN" sz="1800" b="1">
                <a:latin typeface="Times New Roman" panose="02020603050405020304" pitchFamily="18" charset="0"/>
              </a:rPr>
              <a:t>2  </a:t>
            </a:r>
            <a:r>
              <a:rPr kumimoji="1" lang="zh-CN" altLang="en-US" sz="1800" b="1">
                <a:latin typeface="Times New Roman" panose="02020603050405020304" pitchFamily="18" charset="0"/>
              </a:rPr>
              <a:t>列</a:t>
            </a:r>
            <a:r>
              <a:rPr kumimoji="1" lang="en-US" altLang="zh-CN" sz="1800" b="1">
                <a:latin typeface="Times New Roman" panose="02020603050405020304" pitchFamily="18" charset="0"/>
              </a:rPr>
              <a:t>3  </a:t>
            </a:r>
            <a:r>
              <a:rPr kumimoji="1" lang="zh-CN" altLang="en-US" sz="1800" b="1">
                <a:latin typeface="Times New Roman" panose="02020603050405020304" pitchFamily="18" charset="0"/>
              </a:rPr>
              <a:t>列</a:t>
            </a:r>
            <a:r>
              <a:rPr kumimoji="1" lang="en-US" altLang="zh-CN" sz="1800" b="1">
                <a:latin typeface="Times New Roman" panose="02020603050405020304" pitchFamily="18" charset="0"/>
              </a:rPr>
              <a:t>4 </a:t>
            </a:r>
            <a:endParaRPr kumimoji="1" lang="en-US" altLang="zh-CN" sz="1800" b="1">
              <a:latin typeface="Times New Roman" panose="02020603050405020304" pitchFamily="18" charset="0"/>
            </a:endParaRPr>
          </a:p>
        </p:txBody>
      </p:sp>
      <p:sp>
        <p:nvSpPr>
          <p:cNvPr id="699400" name="Text Box 8"/>
          <p:cNvSpPr txBox="1">
            <a:spLocks noChangeArrowheads="1"/>
          </p:cNvSpPr>
          <p:nvPr/>
        </p:nvSpPr>
        <p:spPr bwMode="auto">
          <a:xfrm>
            <a:off x="3419475" y="4724400"/>
            <a:ext cx="7207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行</a:t>
            </a:r>
            <a:r>
              <a:rPr kumimoji="1" lang="en-US" altLang="zh-CN" sz="2000" b="1">
                <a:latin typeface="Times New Roman" panose="02020603050405020304" pitchFamily="18" charset="0"/>
              </a:rPr>
              <a:t>1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行</a:t>
            </a:r>
            <a:r>
              <a:rPr kumimoji="1" lang="en-US" altLang="zh-CN" sz="2000" b="1">
                <a:latin typeface="Times New Roman" panose="02020603050405020304" pitchFamily="18" charset="0"/>
              </a:rPr>
              <a:t>2 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行</a:t>
            </a:r>
            <a:r>
              <a:rPr kumimoji="1" lang="en-US" altLang="zh-CN" sz="2000" b="1">
                <a:latin typeface="Times New Roman" panose="02020603050405020304" pitchFamily="18" charset="0"/>
              </a:rPr>
              <a:t>3 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行</a:t>
            </a:r>
            <a:r>
              <a:rPr kumimoji="1" lang="en-US" altLang="zh-CN" sz="2000" b="1">
                <a:latin typeface="Times New Roman" panose="02020603050405020304" pitchFamily="18" charset="0"/>
              </a:rPr>
              <a:t>4</a:t>
            </a:r>
            <a:r>
              <a:rPr kumimoji="1" lang="zh-CN" altLang="en-US" sz="2000" b="1">
                <a:latin typeface="Times New Roman" panose="02020603050405020304" pitchFamily="18" charset="0"/>
              </a:rPr>
              <a:t>行</a:t>
            </a:r>
            <a:r>
              <a:rPr kumimoji="1" lang="en-US" altLang="zh-CN" sz="2000" b="1">
                <a:latin typeface="Times New Roman" panose="02020603050405020304" pitchFamily="18" charset="0"/>
              </a:rPr>
              <a:t>5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99401" name="Text Box 9"/>
          <p:cNvSpPr txBox="1">
            <a:spLocks noChangeArrowheads="1"/>
          </p:cNvSpPr>
          <p:nvPr/>
        </p:nvSpPr>
        <p:spPr bwMode="auto">
          <a:xfrm>
            <a:off x="1187450" y="5084763"/>
            <a:ext cx="2087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5X4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的矩阵 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9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69939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9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9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6" grpId="0" animBg="1"/>
      <p:bldP spid="699397" grpId="0" bldLvl="0" animBg="1"/>
      <p:bldP spid="699398" grpId="0" bldLvl="0" animBg="1" autoUpdateAnimBg="0"/>
      <p:bldP spid="699399" grpId="0" bldLvl="0" animBg="1"/>
      <p:bldP spid="699400" grpId="0"/>
      <p:bldP spid="6994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C19586-AD13-4E01-80EC-58BA7151134D}" type="datetime7">
              <a:rPr lang="zh-CN" altLang="en-US" smtClean="0"/>
            </a:fld>
            <a:endParaRPr lang="en-US" altLang="zh-CN"/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8FA018-1F9B-4609-89E0-938237905364}" type="slidenum">
              <a:rPr lang="zh-CN" altLang="en-US" smtClean="0"/>
            </a:fld>
            <a:endParaRPr lang="en-US" altLang="zh-CN"/>
          </a:p>
        </p:txBody>
      </p:sp>
      <p:sp>
        <p:nvSpPr>
          <p:cNvPr id="6543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多维数组的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行主描述形式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列主描述形式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，多维数组映射成一维数组。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矩阵描述成一个二维数组，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索引通常从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通常使用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用矩阵中的元素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具有特殊结构的矩阵：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对角矩阵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三对角矩阵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对称矩阵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ea typeface="宋体" panose="02010600030101010101" pitchFamily="2" charset="-122"/>
                <a:sym typeface="Webdings" panose="05030102010509060703" pitchFamily="18" charset="2"/>
              </a:rPr>
              <a:t>Chapter4 Arrays and Matrices</a:t>
            </a:r>
            <a:endParaRPr lang="zh-CN" altLang="en-US" sz="3000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ECBEF2-884A-4CFD-9548-DB97DA710788}" type="datetime7">
              <a:rPr lang="zh-CN" altLang="en-US" smtClean="0"/>
            </a:fld>
            <a:endParaRPr lang="en-US" altLang="zh-CN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AD319C-8E68-4C15-BAC0-B54C0E139C64}" type="slidenum">
              <a:rPr lang="zh-CN" altLang="en-US" smtClean="0"/>
            </a:fld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ea typeface="宋体" panose="02010600030101010101" pitchFamily="2" charset="-122"/>
              </a:rPr>
              <a:t>4.2.1 Definitions and Operations</a:t>
            </a:r>
            <a:endParaRPr lang="zh-CN" altLang="en-US" sz="3000">
              <a:ea typeface="宋体" panose="02010600030101010101" pitchFamily="2" charset="-12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使用符号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i,j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来引用矩阵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中第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行、第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列 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1≤i≤m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1≤j≤n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的元素。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常见的操作：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矩阵转置、矩阵加、矩阵乘。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m×n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矩阵的转置矩阵是一个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n×m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的矩阵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，存在以下关系：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(i,j)=M(j,i)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1≤i≤n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1≤j≤m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仅当两个矩阵的维数相同时（即具有相同的行数和列数），可对两个矩阵求和。两个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m×n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相加所得到的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m×n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如下：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C(i,j)=A(i,j)+B(i,j)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1≤i≤n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1≤j≤m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仅当一个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m×n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的列数与另一个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q×p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的行数相同时（即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n=q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），才可以执行矩阵乘法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A*B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A*B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所得到的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m×p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满足以下关系：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C(i,j) = </a:t>
            </a:r>
            <a:r>
              <a:rPr lang="el-GR" altLang="zh-CN" sz="2800">
                <a:latin typeface="Times New Roman" panose="02020603050405020304" pitchFamily="18" charset="0"/>
              </a:rPr>
              <a:t>Σ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k=1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A(i,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)*B(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,j)  1≤i≤m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1≤j≤p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90F669-E900-4B78-81E8-288FADF7D615}" type="datetime7">
              <a:rPr lang="zh-CN" altLang="en-US" smtClean="0"/>
            </a:fld>
            <a:endParaRPr lang="en-US" altLang="zh-CN"/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EC54E3-47C6-42AD-A0C9-906C9DCF4D6D}" type="slidenum">
              <a:rPr lang="zh-CN" altLang="en-US" smtClean="0"/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4.2.2 The Class Matrix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用二维整数数组来描述元素为整数的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m×n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int x[m][n]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；其中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M(</a:t>
            </a:r>
            <a:r>
              <a:rPr lang="en-US" altLang="zh-CN" sz="236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对应于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x[i-1][j-1]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使用数组的索引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[][]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来指定每个矩阵元素。减低代码的可读性，增加了出错的概率。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en-US" altLang="zh-CN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定义一个类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Matrix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使用（）来指定每个元素，行列索引值都是从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开始。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采用一个一维数组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element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来存储</a:t>
            </a:r>
            <a:r>
              <a:rPr lang="en-US" altLang="zh-CN" sz="236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rows×cols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矩阵中的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rows*cols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个元素。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3D3A8F-E954-4E91-BCD1-A61BCBB62453}" type="datetime7">
              <a:rPr lang="zh-CN" altLang="en-US" smtClean="0"/>
            </a:fld>
            <a:endParaRPr lang="en-US" altLang="zh-CN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7A4CB8-06B7-449B-8FC1-6C9336210643}" type="slidenum">
              <a:rPr lang="zh-CN" altLang="en-US" smtClean="0"/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4.2.2 The Class Matrix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685"/>
            <a:ext cx="8229600" cy="559689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Matrix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Matrix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(int r = 0, int c = 0);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Matrix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(const Matrix&lt;T&gt;&amp; m); // copy constructor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~Matrix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() </a:t>
            </a:r>
            <a:r>
              <a: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{delete [] element;}</a:t>
            </a:r>
            <a:endParaRPr lang="en-US" altLang="zh-CN" sz="18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int 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Rows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() const {</a:t>
            </a:r>
            <a:r>
              <a: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rows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;}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int 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Columns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() const {</a:t>
            </a:r>
            <a:r>
              <a: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cols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;}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T&amp; 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</a:t>
            </a:r>
            <a:r>
              <a:rPr lang="en-US" altLang="zh-CN" sz="1800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(int i, int j) const;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Matrix&lt;T&gt;&amp; operator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(const Matrix&lt;T&gt;&amp; m);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Matrix&lt;T&gt; operator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() const; 	// unary +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Matrix&lt;T&gt; operator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(const Matrix&lt;T&gt;&amp; m) const;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Matrix&lt;T&gt; operator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() const; 	// unary minus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Matrix&lt;T&gt; operator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(const Matrix&lt;T&gt;&amp; m) const;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Matrix&lt;T&gt; operator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(const Matrix&lt;T&gt;&amp; m) const;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Matrix&lt;T&gt;&amp; operator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+=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(const T&amp; x);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private: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rows, cols;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// matrix dimensions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*element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;     // element array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};  //PROGRAM 4-12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FE5206-31DB-4CF4-AB54-6DEB7B812EA0}" type="datetime7">
              <a:rPr lang="zh-CN" altLang="en-US" smtClean="0"/>
            </a:fld>
            <a:endParaRPr lang="en-US" altLang="zh-CN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65A962-35EC-4412-B1D1-E8ABDD4A9CCB}" type="slidenum">
              <a:rPr lang="zh-CN" altLang="en-US" smtClean="0"/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4.2.2 The Class Matrix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467360" y="260985"/>
            <a:ext cx="8229600" cy="642366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void main(void)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try {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Matrix&lt;int&gt; X(3,2), Y, Z;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int i, j;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for (i = 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; i &lt;= 3; i++)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   for (j = 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; j &lt;= 2; j++)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      X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= 2*i + j;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cout &lt;&lt;  X(3,1)  &lt;&lt; X &lt;&lt; endl;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Y = X;	   cout &lt;&lt; Y &lt;&lt; endl;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X += 2;	   cout &lt;&lt; X &lt;&lt; endl;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Z = Y + X;   cout &lt;&lt; Z &lt;&lt; endl;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cout &lt;&lt; -Z &lt;&lt; endl;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Matrix&lt;int&gt; W(2,3);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for (i = 1; i &lt;= 2; i++)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   for (j = 1; j &lt;= 3; j++)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      W(i,j) = i + j;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cout &lt;&lt; W &lt;&lt; endl;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Z = Y * W;   cout &lt;&lt; Z &lt;&lt; endl;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catch (...) {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cerr &lt;&lt; "An exception has occurred" &lt;&lt; endl;}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} //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5540" name="AutoShape 4"/>
          <p:cNvSpPr>
            <a:spLocks noChangeArrowheads="1"/>
          </p:cNvSpPr>
          <p:nvPr/>
        </p:nvSpPr>
        <p:spPr bwMode="auto">
          <a:xfrm>
            <a:off x="4211638" y="1412875"/>
            <a:ext cx="576262" cy="431800"/>
          </a:xfrm>
          <a:prstGeom prst="wedgeRoundRectCallout">
            <a:avLst>
              <a:gd name="adj1" fmla="val -177824"/>
              <a:gd name="adj2" fmla="val 174264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7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705541" name="AutoShape 5"/>
          <p:cNvSpPr>
            <a:spLocks noChangeArrowheads="1"/>
          </p:cNvSpPr>
          <p:nvPr/>
        </p:nvSpPr>
        <p:spPr bwMode="auto">
          <a:xfrm>
            <a:off x="5097463" y="908050"/>
            <a:ext cx="914400" cy="1112838"/>
          </a:xfrm>
          <a:prstGeom prst="wedgeRoundRectCallout">
            <a:avLst>
              <a:gd name="adj1" fmla="val -70315"/>
              <a:gd name="adj2" fmla="val 115477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3 4 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5 6 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7 8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705542" name="AutoShape 6"/>
          <p:cNvSpPr>
            <a:spLocks noChangeArrowheads="1"/>
          </p:cNvSpPr>
          <p:nvPr/>
        </p:nvSpPr>
        <p:spPr bwMode="auto">
          <a:xfrm>
            <a:off x="6034088" y="2060575"/>
            <a:ext cx="914400" cy="1112838"/>
          </a:xfrm>
          <a:prstGeom prst="wedgeRoundRectCallout">
            <a:avLst>
              <a:gd name="adj1" fmla="val -185417"/>
              <a:gd name="adj2" fmla="val 39870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5 6 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7 8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9 10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05543" name="AutoShape 7"/>
          <p:cNvSpPr>
            <a:spLocks noChangeArrowheads="1"/>
          </p:cNvSpPr>
          <p:nvPr/>
        </p:nvSpPr>
        <p:spPr bwMode="auto">
          <a:xfrm>
            <a:off x="4572000" y="3971925"/>
            <a:ext cx="1152525" cy="752475"/>
          </a:xfrm>
          <a:prstGeom prst="wedgeRoundRectCallout">
            <a:avLst>
              <a:gd name="adj1" fmla="val -161296"/>
              <a:gd name="adj2" fmla="val 81644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2 3 4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3 4 5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05544" name="AutoShape 8"/>
          <p:cNvSpPr>
            <a:spLocks noChangeArrowheads="1"/>
          </p:cNvSpPr>
          <p:nvPr/>
        </p:nvSpPr>
        <p:spPr bwMode="auto">
          <a:xfrm>
            <a:off x="5867400" y="4149725"/>
            <a:ext cx="1441450" cy="1079500"/>
          </a:xfrm>
          <a:prstGeom prst="wedgeRoundRectCallout">
            <a:avLst>
              <a:gd name="adj1" fmla="val -123681"/>
              <a:gd name="adj2" fmla="val 53972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18 25 32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28 39 50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38 53 68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0" grpId="0" bldLvl="0" animBg="1"/>
      <p:bldP spid="705541" grpId="0" bldLvl="0" animBg="1"/>
      <p:bldP spid="705542" grpId="0" bldLvl="0" animBg="1"/>
      <p:bldP spid="705543" grpId="0" bldLvl="0" animBg="1"/>
      <p:bldP spid="70554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5D61D7-36D9-4ADA-9AF8-5E685E98C49F}" type="datetime7">
              <a:rPr lang="zh-CN" altLang="en-US" smtClean="0"/>
            </a:fld>
            <a:endParaRPr lang="en-US" altLang="zh-CN"/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5784F2-F5C6-4DAB-B0BB-2F81CB19646C}" type="slidenum">
              <a:rPr lang="zh-CN" altLang="en-US" smtClean="0"/>
            </a:fld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4.2.2 The Class Matrix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785"/>
            <a:ext cx="8229600" cy="581215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Matrix&lt;T&gt;::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Matrix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(int r, int c)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{// Matrix constructor.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if (r &lt; 0 || c &lt; 0) throw BadInitializers();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if ( (!r || !c) &amp;&amp; (r || c) 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	throw BadInitializers();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// create the matrix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rows = r; cols = c;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element = new T [r * c];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Matrix&lt;T&gt;::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Matrix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(const Matrix&lt;T&gt;&amp; m)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{// Copy constructor.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rows = m.rows; cols = m.cols;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element = new T [rows * cols];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for (int i = 0; i &lt; rows * cols; i++)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element[i] = m.element[i]; // copy each element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  //PROGRAM 4-13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CFE322-18C1-4695-B070-E7ADEA8F3316}" type="datetime7">
              <a:rPr lang="zh-CN" altLang="en-US" smtClean="0"/>
            </a:fld>
            <a:endParaRPr lang="en-US" altLang="zh-CN"/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BAD773-671F-4341-8E37-CEF356936706}" type="slidenum">
              <a:rPr lang="zh-CN" altLang="en-US" smtClean="0"/>
            </a:fld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4.2.2 The Class Matrix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67360" y="548640"/>
            <a:ext cx="8229600" cy="589915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T&amp; Matrix&lt;T&gt;::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operator()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(int i, int j) const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{// Return a reference to element (i,j).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if (i &lt; 1 || i &gt; rows || j &lt; 1 || j &gt; cols)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throw OutOfBounds();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return element[(i - 1) * cols + j - 1];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} //PROGRAM 4-14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Matrix&lt;T&gt; Matrix&lt;T&gt;::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operator+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(const Matrix&lt;T&gt;&amp; m) const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{// Return w = (*this) + m.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if (rows != m.rows || cols != m.cols)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throw SizeMismatch();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// create result matrix w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Matrix&lt;T&gt; w(rows, cols);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for (int i = 0; i &lt; rows * cols; i++)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w.element[i] = element[i] + m.element[i];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return w;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}  //PROGRAM 4-15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210539-00C9-4BF2-A4CE-893A5178E920}" type="datetime7">
              <a:rPr lang="zh-CN" altLang="en-US" smtClean="0"/>
            </a:fld>
            <a:endParaRPr lang="en-US" altLang="zh-CN"/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FE08AD-C41C-4970-B745-DAFD86D21045}" type="slidenum">
              <a:rPr lang="zh-CN" altLang="en-US" smtClean="0"/>
            </a:fld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4.2.2 The Class Matrix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467360" y="188595"/>
            <a:ext cx="8229600" cy="662813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Matrix&lt;T&gt; Matrix&lt;T&gt;::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operator*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(const Matrix&lt;T&gt;&amp; m) const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{// Matrix multiply.  Return w = (*this) * m.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if (cols != m.rows) throw SizeMismatch();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Matrix&lt;T&gt; w(rows, m.cols);  // result matrix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为*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this,m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定义游标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设起始位置为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(1,1)  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int ct = 0, cm = 0, cw = 0;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for (int i = 1; i &lt;= rows; i++)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// compute w(i,j)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for (int j = 1; j &lt;= m.cols; j++)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计算出结果的第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T sum =  element[ct] * m.element[cm];//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算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w(i,j)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的第一项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for (int k = 2; k &lt;= cols; k++) 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累加其余项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ct++;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// next term in row i of *this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 += m.cols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  // next in column j of m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sum += element[ct] * m.element[cm];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w.element[cw++] = sum;  // save w(i,j)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0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ct -= cols - 1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 // reset to start of row and next column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 = j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ct += cols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 // reset to start of next row and first column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 = 0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return w;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  //PROGRAM 4-16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14F5A4-AF45-4AC8-B56B-25F38CBC9F99}" type="datetime7">
              <a:rPr lang="zh-CN" altLang="en-US" smtClean="0"/>
            </a:fld>
            <a:endParaRPr lang="en-US" altLang="zh-CN"/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414D36-C90D-40AD-BFD2-05C748FB35EE}" type="slidenum">
              <a:rPr lang="zh-CN" altLang="en-US" smtClean="0"/>
            </a:fld>
            <a:endParaRPr lang="en-US" altLang="zh-CN"/>
          </a:p>
        </p:txBody>
      </p:sp>
      <p:sp>
        <p:nvSpPr>
          <p:cNvPr id="7137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4.3.1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定义和应用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方阵（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square matrix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）：具有相同行数和列数的矩阵。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对角矩阵（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diagonal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是一个对角矩阵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当且仅当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i≠j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时有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M(i,j)=0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三对角矩阵（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tridiagonal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是一个三对角矩阵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当且仅当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|i-j|&gt;1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时有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M(i,j)=0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下三角矩阵（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lower triangular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是一个下三角矩阵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当且仅当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i&lt;j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时有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M(i,j)=0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上三角矩阵（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upper triangular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是一个上三角矩阵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当且仅当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i&gt;j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时有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M(i,j)=0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对称矩阵（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symmetric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是一个对称矩阵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当且仅当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对于所有的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M(i,j)=M(j,i)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4.3	 Special Matrices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60CE6F-21BB-4590-9792-6F3F15CC1649}" type="datetime7">
              <a:rPr lang="zh-CN" altLang="en-US" smtClean="0"/>
            </a:fld>
            <a:endParaRPr lang="en-US" altLang="zh-CN"/>
          </a:p>
        </p:txBody>
      </p:sp>
      <p:sp>
        <p:nvSpPr>
          <p:cNvPr id="3891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F6F976-E8B3-4D78-9DB6-D0A7BF3D88CF}" type="slidenum">
              <a:rPr lang="zh-CN" altLang="en-US" smtClean="0"/>
            </a:fld>
            <a:endParaRPr lang="en-US" altLang="zh-CN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4.3.2 Diagonal Matrices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2140" y="1475105"/>
            <a:ext cx="5171440" cy="435165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用二维数组来描述一个元素类型为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n×n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对角矩阵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 d[n][n]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；使用数组元素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d[i-1][j-1]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来表示矩阵元素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，所需要的存储空间为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(T)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一个对角矩阵最多包含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元素，用一维数组来描述对角矩阵：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 d[n]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；使用数组元素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d[i-1]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来表示矩阵元素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4756" name="Group 4"/>
          <p:cNvGraphicFramePr>
            <a:graphicFrameLocks noGrp="1"/>
          </p:cNvGraphicFramePr>
          <p:nvPr>
            <p:ph sz="half" idx="2"/>
            <p:custDataLst>
              <p:tags r:id="rId1"/>
            </p:custDataLst>
          </p:nvPr>
        </p:nvGraphicFramePr>
        <p:xfrm>
          <a:off x="5852795" y="1985645"/>
          <a:ext cx="2893060" cy="2590800"/>
        </p:xfrm>
        <a:graphic>
          <a:graphicData uri="http://schemas.openxmlformats.org/drawingml/2006/table">
            <a:tbl>
              <a:tblPr/>
              <a:tblGrid>
                <a:gridCol w="577850"/>
                <a:gridCol w="579755"/>
                <a:gridCol w="577850"/>
                <a:gridCol w="579755"/>
                <a:gridCol w="57785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66334E-3013-4F4C-BDDD-0226F2DADAD4}" type="datetime7">
              <a:rPr lang="zh-CN" altLang="en-US" smtClean="0"/>
            </a:fld>
            <a:endParaRPr lang="en-US" altLang="zh-CN"/>
          </a:p>
        </p:txBody>
      </p:sp>
      <p:sp>
        <p:nvSpPr>
          <p:cNvPr id="3993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B02798-E19B-47DC-A917-20592265DF67}" type="slidenum">
              <a:rPr lang="zh-CN" altLang="en-US" smtClean="0"/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>
                <a:ea typeface="宋体" panose="02010600030101010101" pitchFamily="2" charset="-122"/>
              </a:rPr>
              <a:t>4.3.2 Diagonal Matrices</a:t>
            </a:r>
            <a:endParaRPr lang="zh-CN" altLang="en-US" sz="4200">
              <a:ea typeface="宋体" panose="02010600030101010101" pitchFamily="2" charset="-122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1145" y="116840"/>
            <a:ext cx="8817610" cy="6388100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class DiagonalMatrix {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public: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DiagonalMatrix(int size = 10) {n = size; d = new T [n];}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~DiagonalMatrix() {delete [] d;} // destructor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DiagonalMatrix&lt;T&gt;&amp;  Store(const T&amp; x, int i, int j);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T Retrieve(int i, int j) const;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private: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int n; // matrix dimension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T *d;  // 1D array for diagonal elements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DiagonalMatrix&lt;T&gt;&amp; DiagonalMatrix&lt;T&gt;::Store(const T&amp; x, int i, int j)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{// Store x as D(i,j).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if (i &lt; 1 || j &lt; 1 || i &gt; n || j &gt; n)   throw OutOfBounds();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if (i != j &amp;&amp; x != 0) throw MustBeZero();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if (i == j) 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d[i-1]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= x;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} //Program 4-17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323850" y="189230"/>
            <a:ext cx="8569325" cy="36163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template &lt;class T&gt;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T DiagonalMatrix&lt;T&gt;::Retrieve(int i, int j) const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{// Retrieve D(i,j).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if (i &lt; 1 || j &lt; 1 || i &gt; n || j &gt; n)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throw OutOfBounds();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if (i == j) return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d[i-1]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else return 0;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}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9943" name="AutoShape 5"/>
          <p:cNvSpPr>
            <a:spLocks noChangeArrowheads="1"/>
          </p:cNvSpPr>
          <p:nvPr/>
        </p:nvSpPr>
        <p:spPr bwMode="auto">
          <a:xfrm>
            <a:off x="4140200" y="5949950"/>
            <a:ext cx="1079500" cy="503238"/>
          </a:xfrm>
          <a:prstGeom prst="wedgeRoundRectCallout">
            <a:avLst>
              <a:gd name="adj1" fmla="val -142648"/>
              <a:gd name="adj2" fmla="val -88801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l-GR" altLang="zh-CN" sz="2000" b="1">
                <a:latin typeface="楷体_GB2312" pitchFamily="49" charset="-122"/>
                <a:ea typeface="楷体_GB2312" pitchFamily="49" charset="-122"/>
              </a:rPr>
              <a:t>Θ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(1)</a:t>
            </a:r>
            <a:endParaRPr kumimoji="1" lang="el-GR" altLang="en-US" sz="20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D66E10-BB07-4DB0-AE35-36F7E8A979F2}" type="datetime7">
              <a:rPr lang="zh-CN" altLang="en-US" smtClean="0"/>
            </a:fld>
            <a:endParaRPr lang="en-US" altLang="zh-CN"/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56DB47-7C42-4C20-A8D7-D4C916B804CE}" type="slidenum">
              <a:rPr lang="zh-CN" altLang="en-US" smtClean="0"/>
            </a:fld>
            <a:endParaRPr lang="en-US" altLang="zh-CN"/>
          </a:p>
        </p:txBody>
      </p:sp>
      <p:sp>
        <p:nvSpPr>
          <p:cNvPr id="6553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数组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(Array)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是数据结构中最基本的类型，是一种循序的结构，是存储同一类数据的数据结构。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4.1	Arrays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5364" name="Rectangle 4"/>
          <p:cNvSpPr>
            <a:spLocks noChangeArrowheads="1"/>
          </p:cNvSpPr>
          <p:nvPr/>
        </p:nvSpPr>
        <p:spPr bwMode="auto">
          <a:xfrm>
            <a:off x="2555875" y="4941888"/>
            <a:ext cx="576263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95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3132138" y="4941888"/>
            <a:ext cx="576262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100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5366" name="Rectangle 6"/>
          <p:cNvSpPr>
            <a:spLocks noChangeArrowheads="1"/>
          </p:cNvSpPr>
          <p:nvPr/>
        </p:nvSpPr>
        <p:spPr bwMode="auto">
          <a:xfrm>
            <a:off x="3708400" y="4941888"/>
            <a:ext cx="576263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60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5367" name="Rectangle 7"/>
          <p:cNvSpPr>
            <a:spLocks noChangeArrowheads="1"/>
          </p:cNvSpPr>
          <p:nvPr/>
        </p:nvSpPr>
        <p:spPr bwMode="auto">
          <a:xfrm>
            <a:off x="4284663" y="4941888"/>
            <a:ext cx="576262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…</a:t>
            </a:r>
            <a:endParaRPr kumimoji="1" lang="en-US" altLang="zh-CN" sz="20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4860925" y="4941888"/>
            <a:ext cx="576263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74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5369" name="Rectangle 9"/>
          <p:cNvSpPr>
            <a:spLocks noChangeArrowheads="1"/>
          </p:cNvSpPr>
          <p:nvPr/>
        </p:nvSpPr>
        <p:spPr bwMode="auto">
          <a:xfrm>
            <a:off x="5437188" y="4941888"/>
            <a:ext cx="576262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89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5370" name="Rectangle 10"/>
          <p:cNvSpPr>
            <a:spLocks noChangeArrowheads="1"/>
          </p:cNvSpPr>
          <p:nvPr/>
        </p:nvSpPr>
        <p:spPr bwMode="auto">
          <a:xfrm>
            <a:off x="2628900" y="5591175"/>
            <a:ext cx="431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604030504040204" pitchFamily="34" charset="0"/>
              </a:rPr>
              <a:t>0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55371" name="Rectangle 11"/>
          <p:cNvSpPr>
            <a:spLocks noChangeArrowheads="1"/>
          </p:cNvSpPr>
          <p:nvPr/>
        </p:nvSpPr>
        <p:spPr bwMode="auto">
          <a:xfrm>
            <a:off x="3205163" y="5591175"/>
            <a:ext cx="431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55372" name="Rectangle 12"/>
          <p:cNvSpPr>
            <a:spLocks noChangeArrowheads="1"/>
          </p:cNvSpPr>
          <p:nvPr/>
        </p:nvSpPr>
        <p:spPr bwMode="auto">
          <a:xfrm>
            <a:off x="3781425" y="5591175"/>
            <a:ext cx="431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604030504040204" pitchFamily="34" charset="0"/>
              </a:rPr>
              <a:t>2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55373" name="Rectangle 13"/>
          <p:cNvSpPr>
            <a:spLocks noChangeArrowheads="1"/>
          </p:cNvSpPr>
          <p:nvPr/>
        </p:nvSpPr>
        <p:spPr bwMode="auto">
          <a:xfrm>
            <a:off x="5508625" y="5591175"/>
            <a:ext cx="431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604030504040204" pitchFamily="34" charset="0"/>
              </a:rPr>
              <a:t>40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55374" name="Rectangle 14"/>
          <p:cNvSpPr>
            <a:spLocks noChangeArrowheads="1"/>
          </p:cNvSpPr>
          <p:nvPr/>
        </p:nvSpPr>
        <p:spPr bwMode="auto">
          <a:xfrm>
            <a:off x="4932363" y="5591175"/>
            <a:ext cx="431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604030504040204" pitchFamily="34" charset="0"/>
              </a:rPr>
              <a:t>39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655375" name="AutoShape 15"/>
          <p:cNvSpPr>
            <a:spLocks noChangeArrowheads="1"/>
          </p:cNvSpPr>
          <p:nvPr/>
        </p:nvSpPr>
        <p:spPr bwMode="auto">
          <a:xfrm>
            <a:off x="539750" y="4149725"/>
            <a:ext cx="1584325" cy="865188"/>
          </a:xfrm>
          <a:prstGeom prst="wedgeRoundRectCallout">
            <a:avLst>
              <a:gd name="adj1" fmla="val 67838"/>
              <a:gd name="adj2" fmla="val 76056"/>
              <a:gd name="adj3" fmla="val 16667"/>
            </a:avLst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604030504040204" pitchFamily="34" charset="0"/>
              </a:rPr>
              <a:t>内容值：</a:t>
            </a:r>
            <a:endParaRPr kumimoji="1" lang="zh-CN" altLang="en-US" sz="2000" b="1">
              <a:latin typeface="Tahoma" panose="020B060403050404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604030504040204" pitchFamily="34" charset="0"/>
              </a:rPr>
              <a:t>高代成绩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655376" name="Rectangle 16"/>
          <p:cNvSpPr>
            <a:spLocks noChangeArrowheads="1"/>
          </p:cNvSpPr>
          <p:nvPr/>
        </p:nvSpPr>
        <p:spPr bwMode="auto">
          <a:xfrm>
            <a:off x="4859338" y="4437063"/>
            <a:ext cx="576262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88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5377" name="Rectangle 17"/>
          <p:cNvSpPr>
            <a:spLocks noChangeArrowheads="1"/>
          </p:cNvSpPr>
          <p:nvPr/>
        </p:nvSpPr>
        <p:spPr bwMode="auto">
          <a:xfrm>
            <a:off x="5292725" y="5084763"/>
            <a:ext cx="576263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78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5378" name="Rectangle 18"/>
          <p:cNvSpPr>
            <a:spLocks noChangeArrowheads="1"/>
          </p:cNvSpPr>
          <p:nvPr/>
        </p:nvSpPr>
        <p:spPr bwMode="auto">
          <a:xfrm>
            <a:off x="5435600" y="4437063"/>
            <a:ext cx="576263" cy="503237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90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55379" name="AutoShape 19"/>
          <p:cNvSpPr>
            <a:spLocks noChangeArrowheads="1"/>
          </p:cNvSpPr>
          <p:nvPr/>
        </p:nvSpPr>
        <p:spPr bwMode="auto">
          <a:xfrm>
            <a:off x="2700338" y="4005263"/>
            <a:ext cx="1584325" cy="360362"/>
          </a:xfrm>
          <a:prstGeom prst="wedgeRoundRectCallout">
            <a:avLst>
              <a:gd name="adj1" fmla="val 83269"/>
              <a:gd name="adj2" fmla="val 107269"/>
              <a:gd name="adj3" fmla="val 16667"/>
            </a:avLst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ahoma" panose="020B0604030504040204" pitchFamily="34" charset="0"/>
              </a:rPr>
              <a:t>英语成绩</a:t>
            </a:r>
            <a:endParaRPr kumimoji="1" lang="zh-CN" altLang="en-US" sz="20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55380" name="AutoShape 20"/>
          <p:cNvSpPr>
            <a:spLocks noChangeArrowheads="1"/>
          </p:cNvSpPr>
          <p:nvPr/>
        </p:nvSpPr>
        <p:spPr bwMode="auto">
          <a:xfrm>
            <a:off x="7019925" y="4292600"/>
            <a:ext cx="1584325" cy="720725"/>
          </a:xfrm>
          <a:prstGeom prst="wedgeRoundRectCallout">
            <a:avLst>
              <a:gd name="adj1" fmla="val -115130"/>
              <a:gd name="adj2" fmla="val 124889"/>
              <a:gd name="adj3" fmla="val 16667"/>
            </a:avLst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604030504040204" pitchFamily="34" charset="0"/>
              </a:rPr>
              <a:t>第一学期</a:t>
            </a:r>
            <a:endParaRPr kumimoji="1" lang="zh-CN" altLang="en-US" sz="2000" b="1">
              <a:latin typeface="Tahoma" panose="020B060403050404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604030504040204" pitchFamily="34" charset="0"/>
              </a:rPr>
              <a:t>高代成绩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655381" name="AutoShape 21"/>
          <p:cNvSpPr>
            <a:spLocks noChangeArrowheads="1"/>
          </p:cNvSpPr>
          <p:nvPr/>
        </p:nvSpPr>
        <p:spPr bwMode="auto">
          <a:xfrm>
            <a:off x="539750" y="5229225"/>
            <a:ext cx="1584325" cy="865188"/>
          </a:xfrm>
          <a:prstGeom prst="wedgeRoundRectCallout">
            <a:avLst>
              <a:gd name="adj1" fmla="val 82366"/>
              <a:gd name="adj2" fmla="val 21194"/>
              <a:gd name="adj3" fmla="val 16667"/>
            </a:avLst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604030504040204" pitchFamily="34" charset="0"/>
              </a:rPr>
              <a:t>索引值：</a:t>
            </a:r>
            <a:endParaRPr kumimoji="1" lang="zh-CN" altLang="en-US" sz="2000" b="1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604030504040204" pitchFamily="34" charset="0"/>
              </a:rPr>
              <a:t>学号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5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5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4" grpId="0" bldLvl="0" animBg="1"/>
      <p:bldP spid="655365" grpId="0" bldLvl="0" animBg="1"/>
      <p:bldP spid="655366" grpId="0" bldLvl="0" animBg="1"/>
      <p:bldP spid="655367" grpId="0" bldLvl="0" animBg="1"/>
      <p:bldP spid="655368" grpId="0" bldLvl="0" animBg="1"/>
      <p:bldP spid="655369" grpId="0" bldLvl="0" animBg="1"/>
      <p:bldP spid="655370" grpId="0"/>
      <p:bldP spid="655371" grpId="0"/>
      <p:bldP spid="655372" grpId="0"/>
      <p:bldP spid="655373" grpId="0"/>
      <p:bldP spid="655374" grpId="0"/>
      <p:bldP spid="655375" grpId="0" animBg="1"/>
      <p:bldP spid="655376" grpId="0" bldLvl="0" animBg="1"/>
      <p:bldP spid="655377" grpId="0" bldLvl="0" animBg="1"/>
      <p:bldP spid="655378" grpId="0" bldLvl="0" animBg="1"/>
      <p:bldP spid="655379" grpId="0" bldLvl="0" animBg="1"/>
      <p:bldP spid="655380" grpId="0" animBg="1"/>
      <p:bldP spid="65538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968C63-0F81-4BB0-BEC6-4750ABE5781D}" type="datetime7">
              <a:rPr lang="zh-CN" altLang="en-US" smtClean="0"/>
            </a:fld>
            <a:endParaRPr lang="en-US" altLang="zh-CN"/>
          </a:p>
        </p:txBody>
      </p:sp>
      <p:sp>
        <p:nvSpPr>
          <p:cNvPr id="40963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1E5EE7-381C-44FD-835C-7DC5DAA3E945}" type="slidenum">
              <a:rPr lang="zh-CN" altLang="en-US" smtClean="0"/>
            </a:fld>
            <a:endParaRPr lang="en-US" altLang="zh-CN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4.3.3 Tridiagonal Matrices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" y="1485265"/>
            <a:ext cx="5922645" cy="4351655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在一个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n×n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三对角矩阵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中，非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元素排列在如下的三条对角线上：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主对角线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 i=j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低对角线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 i=j+1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3)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高对角线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 i=j-1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三条对角线上的元素总数为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3n-2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，可以使用一个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3n-2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个大小的一维数组来描述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矩阵元素的映射：行、列和对角线。在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TridiagonalMatrix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中采用了对角线映射方式。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6804" name="Group 4"/>
          <p:cNvGraphicFramePr>
            <a:graphicFrameLocks noGrp="1"/>
          </p:cNvGraphicFramePr>
          <p:nvPr>
            <p:ph sz="half" idx="2"/>
            <p:custDataLst>
              <p:tags r:id="rId1"/>
            </p:custDataLst>
          </p:nvPr>
        </p:nvGraphicFramePr>
        <p:xfrm>
          <a:off x="6228715" y="1629410"/>
          <a:ext cx="2582545" cy="2590800"/>
        </p:xfrm>
        <a:graphic>
          <a:graphicData uri="http://schemas.openxmlformats.org/drawingml/2006/table">
            <a:tbl>
              <a:tblPr/>
              <a:tblGrid>
                <a:gridCol w="515620"/>
                <a:gridCol w="517525"/>
                <a:gridCol w="516255"/>
                <a:gridCol w="517525"/>
                <a:gridCol w="51562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26B624-1907-46A0-BB1C-EFE6474D2F53}" type="datetime7">
              <a:rPr lang="zh-CN" altLang="en-US" smtClean="0"/>
            </a:fld>
            <a:endParaRPr lang="en-US" altLang="zh-CN"/>
          </a:p>
        </p:txBody>
      </p:sp>
      <p:sp>
        <p:nvSpPr>
          <p:cNvPr id="4198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FCB73C-DEB6-47B6-9505-A127A8779942}" type="slidenum">
              <a:rPr lang="zh-CN" altLang="en-US" smtClean="0"/>
            </a:fld>
            <a:endParaRPr lang="en-US" altLang="zh-CN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4.3.3 Tridiagonal Matrices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318260"/>
            <a:ext cx="7753350" cy="485902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TridiagonalMatrix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TridiagonalMatrix(int size = 10)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{n = size; t = new T [3*n-2];}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~TridiagonalMatrix()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{delete [] t;}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TridiagonalMatrix&lt;T&gt;&amp;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(const T&amp; x, int i, int j);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T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Retrieve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(int i, int j) const;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private: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int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 // matrix dimension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T *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  // 1D array for tridiagonal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}; //Program 4-18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62278C-C877-41D3-A669-8050396BAB1F}" type="datetime7">
              <a:rPr lang="zh-CN" altLang="en-US" smtClean="0"/>
            </a:fld>
            <a:endParaRPr lang="en-US" altLang="zh-CN"/>
          </a:p>
        </p:txBody>
      </p:sp>
      <p:sp>
        <p:nvSpPr>
          <p:cNvPr id="4301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261A5E-837C-41D9-849F-F6D94101D1AB}" type="slidenum">
              <a:rPr lang="zh-CN" altLang="en-US" smtClean="0"/>
            </a:fld>
            <a:endParaRPr lang="en-US" altLang="zh-CN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4.3.3 Tridiagonal Matrices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87755"/>
            <a:ext cx="5181600" cy="536003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TridiagonalMatrix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&lt;T&gt;&amp;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TridiagonalMatrix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&lt;T&gt;::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T&amp; x,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i,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j)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{// Store x as T(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if ( i &lt; 1 || j &lt; 1 || i &gt; n || j &gt; n)    throw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OutOfBounds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switch (i - j)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case  1: t[i - 2] = x; break;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case  0: t[n + i - 2] = x; break; 	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case -1: t[2 * n + i - 2] = x; break;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default: if(x != 0)  throw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MustBeZero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T&gt;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TridiagonalMatrix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&lt;T&gt;::</a:t>
            </a: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Retrieve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i,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j)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{// Retrieve T(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if ( i &lt; 1 || j &lt; 1 || i &gt; n || j &gt; n)    throw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OutOfBounds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switch (i - j)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case  1:  return t[i - 2]; 			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case  0:  return t[n + i - 2]; 			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case -1:  return t[2 * n + i - 2]; 		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default:  return 0;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 //Program 4-18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6877050" y="5805488"/>
            <a:ext cx="1079500" cy="503237"/>
          </a:xfrm>
          <a:prstGeom prst="wedgeRoundRectCallout">
            <a:avLst>
              <a:gd name="adj1" fmla="val -142648"/>
              <a:gd name="adj2" fmla="val -88801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l-GR" altLang="zh-CN" sz="2000" b="1" dirty="0">
                <a:latin typeface="楷体_GB2312" pitchFamily="49" charset="-122"/>
                <a:ea typeface="楷体_GB2312" pitchFamily="49" charset="-122"/>
              </a:rPr>
              <a:t>Θ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(1)</a:t>
            </a:r>
            <a:endParaRPr kumimoji="1" lang="el-GR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8853" name="Group 5"/>
          <p:cNvGraphicFramePr>
            <a:graphicFrameLocks noGrp="1"/>
          </p:cNvGraphicFramePr>
          <p:nvPr>
            <p:ph sz="half" idx="2"/>
            <p:custDataLst>
              <p:tags r:id="rId1"/>
            </p:custDataLst>
          </p:nvPr>
        </p:nvGraphicFramePr>
        <p:xfrm>
          <a:off x="6300470" y="1917065"/>
          <a:ext cx="2574925" cy="2622550"/>
        </p:xfrm>
        <a:graphic>
          <a:graphicData uri="http://schemas.openxmlformats.org/drawingml/2006/table">
            <a:tbl>
              <a:tblPr/>
              <a:tblGrid>
                <a:gridCol w="514985"/>
                <a:gridCol w="514985"/>
                <a:gridCol w="514985"/>
                <a:gridCol w="514985"/>
                <a:gridCol w="514985"/>
              </a:tblGrid>
              <a:tr h="524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0FB07-FBFB-4EBF-A6E0-46FAA1CC4652}" type="datetime7">
              <a:rPr lang="zh-CN" altLang="en-US" smtClean="0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C86C7-0D38-454A-BE79-71A53D3395B2}" type="slidenum">
              <a:rPr lang="zh-CN" altLang="en-US" smtClean="0"/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914400" y="120904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以下三个跳转条件分别依次对应三对角矩阵的</a:t>
            </a:r>
            <a:r>
              <a:rPr lang="en-US" altLang="zh-CN" sz="2800" dirty="0">
                <a:latin typeface="Times New Roman" panose="02020603050405020304" pitchFamily="18" charset="0"/>
              </a:rPr>
              <a:t>______</a:t>
            </a:r>
            <a:r>
              <a:rPr lang="zh-CN" altLang="en-US" sz="2800" dirty="0">
                <a:latin typeface="Times New Roman" panose="02020603050405020304" pitchFamily="18" charset="0"/>
              </a:rPr>
              <a:t>对角线。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case  1: t[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 - 2] = x; break; 		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case  0: t[n +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 - 2] = x; break; 		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case -1: t[2 * n +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 - 2] = x; break; 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828800" y="328834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主、低、高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1828800" y="414559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主、高、低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>
            <p:custDataLst>
              <p:tags r:id="rId4"/>
            </p:custDataLst>
          </p:nvPr>
        </p:nvSpPr>
        <p:spPr>
          <a:xfrm>
            <a:off x="1828800" y="500284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低、主、高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1828800" y="586009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高、主、低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35264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420989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5067141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92439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9" name="组合 2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6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5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7" name="图片 6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11D7AA-D132-4692-9696-0119735B3E19}" type="datetime7">
              <a:rPr lang="zh-CN" altLang="en-US" smtClean="0"/>
            </a:fld>
            <a:endParaRPr lang="en-US" altLang="zh-CN"/>
          </a:p>
        </p:txBody>
      </p:sp>
      <p:sp>
        <p:nvSpPr>
          <p:cNvPr id="44035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9964E1-C710-4080-8C9F-B2E7E9AA3947}" type="slidenum">
              <a:rPr lang="zh-CN" altLang="en-US" smtClean="0"/>
            </a:fld>
            <a:endParaRPr lang="en-US" altLang="zh-CN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4.3.4 Triangular Matrices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360" y="1269365"/>
            <a:ext cx="5722620" cy="438594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在一个下三角矩阵中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或一个上三角矩阵中，非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区域的元素总数均为：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l-GR" altLang="zh-CN" sz="2400" dirty="0">
                <a:latin typeface="Times New Roman" panose="02020603050405020304" pitchFamily="18" charset="0"/>
              </a:rPr>
              <a:t>Σ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i=n(n+1)/2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可用一个大小为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n(n+1)/2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的一维数组来进行描述，行主或列映射方式。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一个下三角矩阵中的元素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i&lt;j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)=0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；如果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i≥j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位于非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区域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在按行映射方式中，在元素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之前共有</a:t>
            </a:r>
            <a:r>
              <a:rPr lang="el-GR" altLang="zh-CN" sz="2400" dirty="0">
                <a:latin typeface="Times New Roman" panose="02020603050405020304" pitchFamily="18" charset="0"/>
              </a:rPr>
              <a:t>Σ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k=1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k+j-1=i(i-1)/2+j-1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个元素位于非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区域，这个表达式同时给出了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的位置。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9952" name="Group 80"/>
          <p:cNvGraphicFramePr>
            <a:graphicFrameLocks noGrp="1"/>
          </p:cNvGraphicFramePr>
          <p:nvPr>
            <p:ph sz="quarter" idx="2"/>
            <p:custDataLst>
              <p:tags r:id="rId1"/>
            </p:custDataLst>
          </p:nvPr>
        </p:nvGraphicFramePr>
        <p:xfrm>
          <a:off x="6300470" y="1125220"/>
          <a:ext cx="2630805" cy="2286000"/>
        </p:xfrm>
        <a:graphic>
          <a:graphicData uri="http://schemas.openxmlformats.org/drawingml/2006/table">
            <a:tbl>
              <a:tblPr/>
              <a:tblGrid>
                <a:gridCol w="524510"/>
                <a:gridCol w="527050"/>
                <a:gridCol w="527050"/>
                <a:gridCol w="526415"/>
                <a:gridCol w="52578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9955" name="Group 83"/>
          <p:cNvGraphicFramePr>
            <a:graphicFrameLocks noGrp="1"/>
          </p:cNvGraphicFramePr>
          <p:nvPr>
            <p:ph sz="quarter" idx="3"/>
            <p:custDataLst>
              <p:tags r:id="rId2"/>
            </p:custDataLst>
          </p:nvPr>
        </p:nvGraphicFramePr>
        <p:xfrm>
          <a:off x="6275705" y="3848735"/>
          <a:ext cx="2731135" cy="2298700"/>
        </p:xfrm>
        <a:graphic>
          <a:graphicData uri="http://schemas.openxmlformats.org/drawingml/2006/table">
            <a:tbl>
              <a:tblPr/>
              <a:tblGrid>
                <a:gridCol w="546735"/>
                <a:gridCol w="546100"/>
                <a:gridCol w="536575"/>
                <a:gridCol w="554990"/>
                <a:gridCol w="546735"/>
              </a:tblGrid>
              <a:tr h="459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4114" name="Text Box 84"/>
          <p:cNvSpPr txBox="1">
            <a:spLocks noChangeArrowheads="1"/>
          </p:cNvSpPr>
          <p:nvPr/>
        </p:nvSpPr>
        <p:spPr bwMode="auto">
          <a:xfrm>
            <a:off x="6732588" y="3500438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下三角矩阵</a:t>
            </a:r>
            <a:endParaRPr lang="zh-CN" altLang="en-US"/>
          </a:p>
        </p:txBody>
      </p:sp>
      <p:sp>
        <p:nvSpPr>
          <p:cNvPr id="44115" name="Text Box 85"/>
          <p:cNvSpPr txBox="1">
            <a:spLocks noChangeArrowheads="1"/>
          </p:cNvSpPr>
          <p:nvPr/>
        </p:nvSpPr>
        <p:spPr bwMode="auto">
          <a:xfrm>
            <a:off x="6732588" y="630872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上三角矩阵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A87911-CF07-481E-91DE-8678C43482F9}" type="datetime7">
              <a:rPr lang="zh-CN" altLang="en-US" smtClean="0"/>
            </a:fld>
            <a:endParaRPr lang="en-US" altLang="zh-CN"/>
          </a:p>
        </p:txBody>
      </p:sp>
      <p:sp>
        <p:nvSpPr>
          <p:cNvPr id="4505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9691A7-0FE9-435C-B125-B04FC26AE436}" type="slidenum">
              <a:rPr lang="zh-CN" altLang="en-US" smtClean="0"/>
            </a:fld>
            <a:endParaRPr lang="en-US" altLang="zh-CN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4.3.4 Triangular Matrices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05" y="233680"/>
            <a:ext cx="8241665" cy="6315710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LowerMatrix&lt;T&gt;&amp; LowerMatrix&lt;T&gt;::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(const T&amp; x, int i, int j)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{// Store x as L(i,j).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if ( i &lt; 1 || j &lt; 1 || i &gt;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|| j &gt;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 throw OutOfBounds();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// (i,j) in lower triangle if i &gt;= j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if (i &gt;= j)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t[i*(i-1)/2+j-1]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= x;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else if (x != 0) throw MustBeZero();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 LowerMatrix&lt;T&gt;::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Retrieve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(int i, int j) const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{// Retrieve L(i,j).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if ( i &lt; 1 || j &lt; 1 || i &gt; n || j &gt; n) throw OutOfBounds();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// (i,j) in lower triangle if i &gt;= j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if (i &gt;= j) return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t[i*(i-1)/2+j-1]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else return 0;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 //Program 4-19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22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22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2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22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2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2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C8A68B-BD1B-4C09-83C1-9AA4EBB12955}" type="datetime7">
              <a:rPr lang="zh-CN" altLang="en-US" smtClean="0"/>
            </a:fld>
            <a:endParaRPr lang="en-US" altLang="zh-CN"/>
          </a:p>
        </p:txBody>
      </p:sp>
      <p:sp>
        <p:nvSpPr>
          <p:cNvPr id="46083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826E1A-966B-4084-9753-9F829698B10D}" type="slidenum">
              <a:rPr lang="zh-CN" altLang="en-US" smtClean="0"/>
            </a:fld>
            <a:endParaRPr lang="en-US" altLang="zh-CN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4.3.5 Symmetric Matrices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7992110" cy="435165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4.3.5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对称矩阵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n×n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的对称矩阵可以用一个大小为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n(n+1)/2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的一维数组来描述，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可参考三角矩阵的存储模式来存储矩阵的上三角或下三角。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根据已存储的元素来推算出未存储的元素。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7894320" cy="4351655"/>
          </a:xfrm>
        </p:spPr>
        <p:txBody>
          <a:bodyPr/>
          <a:p>
            <a:r>
              <a:rPr lang="zh-CN" altLang="en-US"/>
              <a:t>设有一个12×12的对称矩阵M，将其上三角部分的元素m</a:t>
            </a:r>
            <a:r>
              <a:rPr lang="en-US" altLang="zh-CN"/>
              <a:t>(</a:t>
            </a:r>
            <a:r>
              <a:rPr lang="zh-CN" altLang="en-US"/>
              <a:t>i,j</a:t>
            </a:r>
            <a:r>
              <a:rPr lang="en-US" altLang="zh-CN"/>
              <a:t>)</a:t>
            </a:r>
            <a:r>
              <a:rPr lang="zh-CN" altLang="en-US"/>
              <a:t>(1≤i≤j≤12)按行优先存入一维数组N中，元素m</a:t>
            </a:r>
            <a:r>
              <a:rPr lang="en-US" altLang="zh-CN"/>
              <a:t>(</a:t>
            </a:r>
            <a:r>
              <a:rPr lang="zh-CN" altLang="en-US"/>
              <a:t>6,6</a:t>
            </a:r>
            <a:r>
              <a:rPr lang="en-US" altLang="zh-CN"/>
              <a:t>)</a:t>
            </a:r>
            <a:r>
              <a:rPr lang="zh-CN" altLang="en-US"/>
              <a:t>在N中的下标是______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0A396155-B2B0-4CB9-93A4-A83E57A1EA4C}" type="datetime7">
              <a:rPr lang="zh-CN" altLang="en-US"/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B3E53BF-9F37-4EBC-9A03-17C38AC5870B}" type="slidenum">
              <a:rPr lang="zh-CN" altLang="en-US"/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263015" y="3077845"/>
            <a:ext cx="5219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ym typeface="+mn-ea"/>
              </a:rPr>
              <a:t>50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CDCB75-42AF-4B6D-8D31-D9BB6A5DE929}" type="datetime7">
              <a:rPr lang="zh-CN" altLang="en-US" smtClean="0"/>
            </a:fld>
            <a:endParaRPr lang="en-US" altLang="zh-CN"/>
          </a:p>
        </p:txBody>
      </p:sp>
      <p:sp>
        <p:nvSpPr>
          <p:cNvPr id="47107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874788-A084-4597-BA40-1F6440A693DA}" type="slidenum">
              <a:rPr lang="zh-CN" altLang="en-US" smtClean="0"/>
            </a:fld>
            <a:endParaRPr lang="en-US" altLang="zh-CN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4.4 Sparse Matrices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7967345" cy="435165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如果一个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m×n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矩阵中有“许多”元素为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，则称该矩阵为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稀疏矩阵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sparse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）。否则称为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稠密矩阵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dense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稀疏矩阵和稠密矩阵之间并没有一个精确的界限，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规定稀疏矩阵的非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元素数目应小于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，在有些情况下应小于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25" dirty="0" err="1">
                <a:latin typeface="Times New Roman" panose="02020603050405020304" pitchFamily="18" charset="0"/>
                <a:ea typeface="宋体" panose="02010600030101010101" pitchFamily="2" charset="-122"/>
              </a:rPr>
              <a:t>稀疏矩阵：</a:t>
            </a:r>
            <a:r>
              <a:rPr lang="en-US" altLang="zh-CN" sz="2025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n×n</a:t>
            </a: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的对角矩阵、三对角矩阵，</a:t>
            </a:r>
            <a:r>
              <a:rPr lang="en-US" altLang="zh-CN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个非</a:t>
            </a:r>
            <a:r>
              <a:rPr lang="en-US" altLang="zh-CN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元素和</a:t>
            </a:r>
            <a:r>
              <a:rPr lang="en-US" altLang="zh-CN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O(n</a:t>
            </a:r>
            <a:r>
              <a:rPr lang="en-US" altLang="zh-CN" sz="2025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元素；</a:t>
            </a:r>
            <a:endParaRPr lang="zh-CN" altLang="en-US" sz="202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稠密矩阵：三角矩阵，至少有n(n-1)/2个0元素，最多有n(n+1)/2个非0元素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本节中主要考察具有不规则非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区域的稀疏矩阵。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25DBE3-9299-4C1F-AD58-0EA0DA026A2E}" type="datetime7">
              <a:rPr lang="zh-CN" altLang="en-US" smtClean="0"/>
            </a:fld>
            <a:endParaRPr lang="en-US" altLang="zh-CN"/>
          </a:p>
        </p:txBody>
      </p:sp>
      <p:sp>
        <p:nvSpPr>
          <p:cNvPr id="48131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BF2A45-76D1-4A22-80DB-077369A3BAB2}" type="slidenum">
              <a:rPr lang="zh-CN" altLang="en-US" smtClean="0"/>
            </a:fld>
            <a:endParaRPr lang="en-US" altLang="zh-CN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>
                <a:ea typeface="宋体" panose="02010600030101010101" pitchFamily="2" charset="-122"/>
              </a:rPr>
              <a:t>4.4.1 Motivation</a:t>
            </a:r>
            <a:endParaRPr lang="zh-CN" altLang="en-US" sz="4200">
              <a:ea typeface="宋体" panose="02010600030101010101" pitchFamily="2" charset="-122"/>
            </a:endParaRP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7559675" cy="435165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4-5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某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市场有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10000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种不同的商品，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个顾客的购物数据，为一个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10000×1000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的矩阵；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如果每个顾客平均购买了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种不同商品，在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10000000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个矩阵元素中只有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20000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个元素为非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，且分布没有很明确的规律；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若还需统计费用，将浪费大量的存储空间。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F203F5-BA36-4319-94CA-0DC28179C4E6}" type="datetime7">
              <a:rPr lang="zh-CN" altLang="en-US" smtClean="0"/>
            </a:fld>
            <a:endParaRPr lang="en-US" altLang="zh-CN"/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66576C-EE61-4830-9328-C65B124C14D5}" type="slidenum">
              <a:rPr lang="zh-CN" altLang="en-US" smtClean="0"/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ADT4-1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数组的抽象数据类型描述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抽象数据类型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Array {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实例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300">
                <a:latin typeface="Times New Roman" panose="02020603050405020304" pitchFamily="18" charset="0"/>
                <a:ea typeface="宋体" panose="02010600030101010101" pitchFamily="2" charset="-122"/>
              </a:rPr>
              <a:t>形如</a:t>
            </a:r>
            <a:r>
              <a:rPr lang="en-US" altLang="zh-CN" sz="2300">
                <a:latin typeface="Times New Roman" panose="02020603050405020304" pitchFamily="18" charset="0"/>
                <a:ea typeface="宋体" panose="02010600030101010101" pitchFamily="2" charset="-122"/>
              </a:rPr>
              <a:t>(index,value)</a:t>
            </a:r>
            <a:r>
              <a:rPr lang="zh-CN" altLang="en-US" sz="2300">
                <a:latin typeface="Times New Roman" panose="02020603050405020304" pitchFamily="18" charset="0"/>
                <a:ea typeface="宋体" panose="02010600030101010101" pitchFamily="2" charset="-122"/>
              </a:rPr>
              <a:t>的数据对集合，其中任意两对数据的</a:t>
            </a:r>
            <a:r>
              <a:rPr lang="en-US" altLang="zh-CN" sz="2300">
                <a:latin typeface="Times New Roman" panose="02020603050405020304" pitchFamily="18" charset="0"/>
                <a:ea typeface="宋体" panose="02010600030101010101" pitchFamily="2" charset="-122"/>
              </a:rPr>
              <a:t>index</a:t>
            </a:r>
            <a:r>
              <a:rPr lang="zh-CN" altLang="en-US" sz="2300">
                <a:latin typeface="Times New Roman" panose="02020603050405020304" pitchFamily="18" charset="0"/>
                <a:ea typeface="宋体" panose="02010600030101010101" pitchFamily="2" charset="-122"/>
              </a:rPr>
              <a:t>值都各不相同</a:t>
            </a:r>
            <a:endParaRPr lang="zh-CN" altLang="en-US" sz="23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300">
                <a:latin typeface="Times New Roman" panose="02020603050405020304" pitchFamily="18" charset="0"/>
                <a:ea typeface="宋体" panose="02010600030101010101" pitchFamily="2" charset="-122"/>
              </a:rPr>
              <a:t>Create()</a:t>
            </a:r>
            <a:r>
              <a:rPr lang="zh-CN" altLang="en-US" sz="2300">
                <a:latin typeface="Times New Roman" panose="02020603050405020304" pitchFamily="18" charset="0"/>
                <a:ea typeface="宋体" panose="02010600030101010101" pitchFamily="2" charset="-122"/>
              </a:rPr>
              <a:t>：创建一个空的数组</a:t>
            </a:r>
            <a:endParaRPr lang="zh-CN" altLang="en-US" sz="23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300">
                <a:latin typeface="Times New Roman" panose="02020603050405020304" pitchFamily="18" charset="0"/>
                <a:ea typeface="宋体" panose="02010600030101010101" pitchFamily="2" charset="-122"/>
              </a:rPr>
              <a:t>Store( index, value)</a:t>
            </a:r>
            <a:r>
              <a:rPr lang="zh-CN" altLang="en-US" sz="2300">
                <a:latin typeface="Times New Roman" panose="02020603050405020304" pitchFamily="18" charset="0"/>
                <a:ea typeface="宋体" panose="02010600030101010101" pitchFamily="2" charset="-122"/>
              </a:rPr>
              <a:t>：添加数据</a:t>
            </a:r>
            <a:r>
              <a:rPr lang="en-US" altLang="zh-CN" sz="2300">
                <a:latin typeface="Times New Roman" panose="02020603050405020304" pitchFamily="18" charset="0"/>
                <a:ea typeface="宋体" panose="02010600030101010101" pitchFamily="2" charset="-122"/>
              </a:rPr>
              <a:t>(index, value)</a:t>
            </a:r>
            <a:r>
              <a:rPr lang="zh-CN" altLang="en-US" sz="2300">
                <a:latin typeface="Times New Roman" panose="02020603050405020304" pitchFamily="18" charset="0"/>
                <a:ea typeface="宋体" panose="02010600030101010101" pitchFamily="2" charset="-122"/>
              </a:rPr>
              <a:t>，同时删除具有相同</a:t>
            </a:r>
            <a:r>
              <a:rPr lang="en-US" altLang="zh-CN" sz="2300">
                <a:latin typeface="Times New Roman" panose="02020603050405020304" pitchFamily="18" charset="0"/>
                <a:ea typeface="宋体" panose="02010600030101010101" pitchFamily="2" charset="-122"/>
              </a:rPr>
              <a:t>index</a:t>
            </a:r>
            <a:r>
              <a:rPr lang="zh-CN" altLang="en-US" sz="2300">
                <a:latin typeface="Times New Roman" panose="02020603050405020304" pitchFamily="18" charset="0"/>
                <a:ea typeface="宋体" panose="02010600030101010101" pitchFamily="2" charset="-122"/>
              </a:rPr>
              <a:t>值的数据对（如果存在）</a:t>
            </a:r>
            <a:endParaRPr lang="zh-CN" altLang="en-US" sz="23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300">
                <a:latin typeface="Times New Roman" panose="02020603050405020304" pitchFamily="18" charset="0"/>
                <a:ea typeface="宋体" panose="02010600030101010101" pitchFamily="2" charset="-122"/>
              </a:rPr>
              <a:t>Retrieve( index)</a:t>
            </a:r>
            <a:r>
              <a:rPr lang="zh-CN" altLang="en-US" sz="2300">
                <a:latin typeface="Times New Roman" panose="02020603050405020304" pitchFamily="18" charset="0"/>
                <a:ea typeface="宋体" panose="02010600030101010101" pitchFamily="2" charset="-122"/>
              </a:rPr>
              <a:t>：返回索引值为</a:t>
            </a:r>
            <a:r>
              <a:rPr lang="en-US" altLang="zh-CN" sz="2300">
                <a:latin typeface="Times New Roman" panose="02020603050405020304" pitchFamily="18" charset="0"/>
                <a:ea typeface="宋体" panose="02010600030101010101" pitchFamily="2" charset="-122"/>
              </a:rPr>
              <a:t>index</a:t>
            </a:r>
            <a:r>
              <a:rPr lang="zh-CN" altLang="en-US" sz="2300">
                <a:latin typeface="Times New Roman" panose="02020603050405020304" pitchFamily="18" charset="0"/>
                <a:ea typeface="宋体" panose="02010600030101010101" pitchFamily="2" charset="-122"/>
              </a:rPr>
              <a:t>的数据对</a:t>
            </a:r>
            <a:endParaRPr lang="zh-CN" altLang="en-US" sz="23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4.1.1  ADT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B108D0-84CD-4FDE-B83F-14B7B54E5D63}" type="datetime7">
              <a:rPr lang="zh-CN" altLang="en-US" smtClean="0"/>
            </a:fld>
            <a:endParaRPr lang="en-US" altLang="zh-CN"/>
          </a:p>
        </p:txBody>
      </p:sp>
      <p:sp>
        <p:nvSpPr>
          <p:cNvPr id="49155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8F4000-ACAF-450B-8959-78A615738942}" type="slidenum">
              <a:rPr lang="zh-CN" altLang="en-US" smtClean="0"/>
            </a:fld>
            <a:endParaRPr lang="en-US" altLang="zh-CN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4.4.2 Array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7607300" cy="435165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针对稀疏矩阵，重建矩阵结构，以行为主映射到一维数组中。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记录每个非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元素的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row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col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（矩阵元素的值）。定义模板类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Template &lt;classT&gt;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class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private: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	int row, col;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	T value;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F910A8-EF42-42F7-96B1-E1DB21CA6DDD}" type="datetime7">
              <a:rPr lang="zh-CN" altLang="en-US" smtClean="0"/>
            </a:fld>
            <a:endParaRPr lang="en-US" altLang="zh-CN"/>
          </a:p>
        </p:txBody>
      </p:sp>
      <p:sp>
        <p:nvSpPr>
          <p:cNvPr id="50179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848596-0019-437F-8326-20C150E93F0D}" type="slidenum">
              <a:rPr lang="zh-CN" altLang="en-US" smtClean="0"/>
            </a:fld>
            <a:endParaRPr lang="en-US" altLang="zh-CN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4.4.2 Array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6X7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稀疏矩阵用三元组描述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75" y="2400935"/>
            <a:ext cx="7683500" cy="323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4E3240-FE56-4733-912D-CE69A23EB6B8}" type="datetime7">
              <a:rPr lang="zh-CN" altLang="en-US" smtClean="0"/>
            </a:fld>
            <a:endParaRPr lang="en-US" altLang="zh-CN"/>
          </a:p>
        </p:txBody>
      </p:sp>
      <p:sp>
        <p:nvSpPr>
          <p:cNvPr id="52227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ED7375-EA20-4AC1-BFC3-03E246C7DD15}" type="slidenum">
              <a:rPr lang="zh-CN" altLang="en-US" smtClean="0"/>
            </a:fld>
            <a:endParaRPr lang="en-US" altLang="zh-CN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4.4.2 Array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325755"/>
            <a:ext cx="8135620" cy="62515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SparseMatrix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friend ostream&amp; operator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(ostream&amp;, const SparseMatrix&lt;T&gt;&amp;);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friend istream&amp; operator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(istream&amp;, SparseMatrix&lt;T&gt;&amp;);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public: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SparseMatrix(int maxTerms = 10);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~SparseMatrix() {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 [] a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void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Transpose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(SparseMatrix&lt;T&gt; &amp;b) const;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void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(const SparseMatrix&lt;T&gt; &amp;b,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  SparseMatrix&lt;T&gt; &amp;c) const;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private: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void Append(const Term&lt;T&gt;&amp; t);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int </a:t>
            </a:r>
            <a:r>
              <a:rPr lang="en-US" altLang="zh-CN" sz="20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rows, cols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  	// matrix dimensions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int </a:t>
            </a:r>
            <a:r>
              <a:rPr lang="en-US" altLang="zh-CN" sz="20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  	// current number of nonzero terms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Term&lt;T&gt; *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   	// term array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int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MaxTerms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 	// size of array a;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}; //Program 4-20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3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3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30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0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30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0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30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30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0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0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01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01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301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301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358959-5BF3-421E-9957-E5520F651AC7}" type="datetime7">
              <a:rPr lang="zh-CN" altLang="en-US" smtClean="0"/>
            </a:fld>
            <a:endParaRPr lang="en-US" altLang="zh-CN"/>
          </a:p>
        </p:txBody>
      </p:sp>
      <p:sp>
        <p:nvSpPr>
          <p:cNvPr id="53251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A4D4DB-BB6A-4714-859A-A1B407D1F2EF}" type="slidenum">
              <a:rPr lang="zh-CN" altLang="en-US" smtClean="0"/>
            </a:fld>
            <a:endParaRPr lang="en-US" altLang="zh-CN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4.4.2 Array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405" y="692785"/>
            <a:ext cx="8004175" cy="605282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SparseMatrix&lt;T&gt;::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SparseMatrix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(int maxTerms)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{// Sparse matrix constructor.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if (maxTerms &lt; 1) throw BadInitializers();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MaxTerms = maxTerms;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a = new Term&lt;T&gt; [MaxTerms];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terms = rows = cols = 0;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 //Program 4-21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void SparseMatrix&lt;T&gt;::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Append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(const Term&lt;T&gt;&amp; t)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{// Append a nonzero term t to *this.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if (terms &gt;= MaxTerms) throw NoMem();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a[terms] = 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terms++;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 //Program 4-24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C6E30C-3081-4637-BEE8-0E0D7EBC678B}" type="datetime7">
              <a:rPr lang="zh-CN" altLang="en-US" smtClean="0"/>
            </a:fld>
            <a:endParaRPr lang="en-US" altLang="zh-CN"/>
          </a:p>
        </p:txBody>
      </p:sp>
      <p:sp>
        <p:nvSpPr>
          <p:cNvPr id="54275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8E5490-B969-4E16-8BD8-305C3437C73F}" type="slidenum">
              <a:rPr lang="zh-CN" altLang="en-US" smtClean="0"/>
            </a:fld>
            <a:endParaRPr lang="en-US" altLang="zh-CN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4.4.2 Array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405" y="548640"/>
            <a:ext cx="8051800" cy="601408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ostream&amp; 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operator&lt;&lt;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(ostream&amp; out, const SparseMatrix&lt;T&gt;&amp; x)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{// Put *this in output stream.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out &lt;&lt; "rows = " &lt;&lt; x.rows &lt;&lt; " columns = "&lt;&lt; x.cols  &lt;&lt; endl;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out &lt;&lt; "nonzero terms = " &lt;&lt; x.terms &lt;&lt; endl;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for (int i = 0; i &lt; x.terms; i++) // put terms, one per line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out &lt;&lt; "a(" &lt;&lt; x.a[i].row &lt;&lt; ',' &lt;&lt; x.a[i].col&lt;&lt; ") = " &lt;&lt; x.a[i].value &lt;&lt; endl;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return out;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istream&amp; 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operator&gt;&gt;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(istream&amp; in, SparseMatrix&lt;T&gt;&amp; x)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{// Input a sparse matrix.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cout &lt;&lt; "Enter number of rows, columns, and terms" &lt;&lt; endl;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in &gt;&gt; x.rows &gt;&gt; x.cols &gt;&gt; x.terms;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if (x.terms &gt; x.MaxTerms) throw NoMem();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for (int i = 0; i &lt; x.terms; i++) {// input terms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cout &lt;&lt; "Enter row, column, and value of term " &lt;&lt; (i + 1) &lt;&lt; endl;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in &gt;&gt; x.a[i].row &gt;&gt; x.a[i].col &gt;&gt; x.a[i].value;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return in;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} //Program 4-22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2164" name="AutoShape 4"/>
          <p:cNvSpPr>
            <a:spLocks noChangeArrowheads="1"/>
          </p:cNvSpPr>
          <p:nvPr/>
        </p:nvSpPr>
        <p:spPr bwMode="auto">
          <a:xfrm>
            <a:off x="3924300" y="2492375"/>
            <a:ext cx="1727200" cy="647700"/>
          </a:xfrm>
          <a:prstGeom prst="horizontalScroll">
            <a:avLst>
              <a:gd name="adj" fmla="val 12500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l-GR" altLang="zh-CN" sz="2400" b="1" dirty="0">
                <a:latin typeface="楷体_GB2312" pitchFamily="49" charset="-122"/>
                <a:ea typeface="楷体_GB2312" pitchFamily="49" charset="-122"/>
              </a:rPr>
              <a:t>Θ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(terms)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0EDE4C-3D9D-49AA-80F2-31162203B62C}" type="datetime7">
              <a:rPr lang="zh-CN" altLang="en-US" smtClean="0"/>
            </a:fld>
            <a:endParaRPr lang="en-US" altLang="zh-CN"/>
          </a:p>
        </p:txBody>
      </p:sp>
      <p:sp>
        <p:nvSpPr>
          <p:cNvPr id="55299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EB2E86-B348-423F-B60F-2078A7E1FA9D}" type="slidenum">
              <a:rPr lang="zh-CN" altLang="en-US" smtClean="0"/>
            </a:fld>
            <a:endParaRPr lang="en-US" altLang="zh-CN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4.4.2 Array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709930"/>
            <a:ext cx="8267065" cy="608139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SparseMatrix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&lt;T&gt;::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Transpose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SparseMatrix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 &amp;</a:t>
            </a:r>
            <a:r>
              <a:rPr lang="en-US" altLang="zh-CN" sz="1800" dirty="0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{//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*this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的转置结果送入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b.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if (terms &gt; </a:t>
            </a:r>
            <a:r>
              <a:rPr lang="en-US" altLang="zh-CN" sz="1800" dirty="0" err="1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.MaxTerms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 throw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NoMem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(); 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检查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的空间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.cols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rows; </a:t>
            </a:r>
            <a:r>
              <a:rPr lang="en-US" altLang="zh-CN" sz="1800" dirty="0" err="1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.rows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cols; </a:t>
            </a:r>
            <a:r>
              <a:rPr lang="en-US" altLang="zh-CN" sz="1800" dirty="0" err="1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.terms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terms; //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设置转置特征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ColSize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*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RowNext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	//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ColSize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new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[cols + 1];	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存储*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this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每一列的非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元素数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RowNext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new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[rows + 1];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for 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i = 1; i &lt;= cols; i++)  //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计算*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this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每一列的非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元素数；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initialize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ColSize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[i] = 0; 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for (i = 0; i &lt; terms; i++)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ColSize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[a[i].col]++; 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RowNext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[1] = 0; 		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给出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中每一行的起始点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for (i = 2; i &lt;= cols; i++)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RowNext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[i] =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RowNext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[i - 1] +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ColSize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[i - 1];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for (i = 0; i &lt; terms; i++) {		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执行转置操作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j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RowNext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[a[i].col]++; 	//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position in b</a:t>
            </a:r>
            <a:endParaRPr lang="en-US" altLang="zh-CN" sz="18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.a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[j].row = a[i].col;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.a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[j].col = a[i].row;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.a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[j].value = a[i].value;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} //Program 4-23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3188" name="AutoShape 4"/>
          <p:cNvSpPr>
            <a:spLocks noChangeArrowheads="1"/>
          </p:cNvSpPr>
          <p:nvPr/>
        </p:nvSpPr>
        <p:spPr bwMode="auto">
          <a:xfrm>
            <a:off x="4572000" y="5373688"/>
            <a:ext cx="2592388" cy="647700"/>
          </a:xfrm>
          <a:prstGeom prst="horizontalScroll">
            <a:avLst>
              <a:gd name="adj" fmla="val 12500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O(cols+terms)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D7C0F5-C944-4FE2-A4D0-B3E50CFFB567}" type="datetime7">
              <a:rPr lang="zh-CN" altLang="en-US" smtClean="0"/>
            </a:fld>
            <a:endParaRPr lang="en-US" altLang="zh-CN"/>
          </a:p>
        </p:txBody>
      </p:sp>
      <p:sp>
        <p:nvSpPr>
          <p:cNvPr id="56323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5B64BB-0CBF-47E7-BBF6-B7C984F04DCA}" type="slidenum">
              <a:rPr lang="zh-CN" altLang="en-US" smtClean="0"/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4.4.2 Array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SparseMatrix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&lt;T&gt;::</a:t>
            </a: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SparseMatrix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 &amp;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b,SparseMatrix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&lt;T&gt; &amp;c)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{// Compute c = (*this) + b.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if (rows !=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b.rows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|| cols !=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b.cols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) throw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SizeMismatch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(); // verify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c.rows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rows;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c.cols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cols;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c.terms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0;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设置结果矩阵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的特征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0,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0;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while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&lt; terms &amp;&amp;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b.terms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在*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this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中遍历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indt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a[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].row * cols + a[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].col;//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每一个元素的行主索引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indb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b.a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].row * cols +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b.a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].col;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if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indt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indb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1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//b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的元素在后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	 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c.Append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(a[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]);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++;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1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else </a:t>
            </a:r>
            <a:r>
              <a:rPr lang="en-US" altLang="zh-CN" sz="1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indt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indb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16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位置相同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	    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(a[</a:t>
            </a:r>
            <a:r>
              <a:rPr lang="en-US" altLang="zh-CN" sz="1600" dirty="0" err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].value + </a:t>
            </a:r>
            <a:r>
              <a:rPr lang="en-US" altLang="zh-CN" sz="1600" dirty="0" err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b.a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600" dirty="0" err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].value)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仅当和不为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时才添加到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sz="1600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Term&lt;T&gt; t;</a:t>
            </a:r>
            <a:endParaRPr lang="en-US" altLang="zh-CN" sz="1600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1600" dirty="0" err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t.row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a[</a:t>
            </a:r>
            <a:r>
              <a:rPr lang="en-US" altLang="zh-CN" sz="1600" dirty="0" err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].row; </a:t>
            </a:r>
            <a:r>
              <a:rPr lang="en-US" altLang="zh-CN" sz="1600" dirty="0" err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t.col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a[</a:t>
            </a:r>
            <a:r>
              <a:rPr lang="en-US" altLang="zh-CN" sz="1600" dirty="0" err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].col;</a:t>
            </a:r>
            <a:endParaRPr lang="en-US" altLang="zh-CN" sz="1600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1600" dirty="0" err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t.value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a[</a:t>
            </a:r>
            <a:r>
              <a:rPr lang="en-US" altLang="zh-CN" sz="1600" dirty="0" err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].value + </a:t>
            </a:r>
            <a:r>
              <a:rPr lang="en-US" altLang="zh-CN" sz="1600" dirty="0" err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b.a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600" dirty="0" err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].value;</a:t>
            </a:r>
            <a:endParaRPr lang="en-US" altLang="zh-CN" sz="1600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1600" dirty="0" err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c.Append</a:t>
            </a:r>
            <a:r>
              <a:rPr lang="en-US" altLang="zh-CN" sz="1600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(t); }</a:t>
            </a:r>
            <a:endParaRPr lang="en-US" altLang="zh-CN" sz="1600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++;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++; // next terms of *this and b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6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c.Append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b.a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]);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++;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6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// end while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for (;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&lt; terms;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++)//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复制剩余元素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c.Append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(a[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for (;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b.terms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c.Append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b.a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]);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 //Program 4-25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4212" name="AutoShape 4"/>
          <p:cNvSpPr>
            <a:spLocks noChangeArrowheads="1"/>
          </p:cNvSpPr>
          <p:nvPr/>
        </p:nvSpPr>
        <p:spPr bwMode="auto">
          <a:xfrm>
            <a:off x="5364163" y="4724400"/>
            <a:ext cx="2879725" cy="647700"/>
          </a:xfrm>
          <a:prstGeom prst="horizontalScroll">
            <a:avLst>
              <a:gd name="adj" fmla="val 12500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O(terms+b.terms)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D79136-7FEB-4558-9F9D-CCF67505B139}" type="datetime7">
              <a:rPr lang="zh-CN" altLang="en-US" smtClean="0"/>
            </a:fld>
            <a:endParaRPr lang="en-US" altLang="zh-CN"/>
          </a:p>
        </p:txBody>
      </p:sp>
      <p:sp>
        <p:nvSpPr>
          <p:cNvPr id="57347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C5802F-0F20-4A6B-B26B-3586169CA007}" type="slidenum">
              <a:rPr lang="zh-CN" altLang="en-US" smtClean="0"/>
            </a:fld>
            <a:endParaRPr lang="en-US" altLang="zh-CN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4.4.3 Linked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7524115" cy="435165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用一维数组来描述稀疏矩阵的缺点：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</a:rPr>
              <a:t>非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</a:rPr>
              <a:t>元素个数未知。</a:t>
            </a:r>
            <a:endParaRPr lang="en-US" altLang="zh-CN" sz="19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</a:rPr>
              <a:t>输入矩阵后已知，但随着矩阵加法、减法和乘法操作的执行，非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</a:rPr>
              <a:t>元素的数目会发生变化。</a:t>
            </a:r>
            <a:endParaRPr lang="zh-CN" altLang="en-US" sz="19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19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解决：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预估非</a:t>
            </a:r>
            <a:r>
              <a:rPr lang="en-US" altLang="zh-CN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元素数目作为数组的初始大小。当结果矩阵非</a:t>
            </a:r>
            <a:r>
              <a:rPr lang="en-US" altLang="zh-CN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元素的数目超出所估计的数目时将引发一个异常。</a:t>
            </a:r>
            <a:endParaRPr lang="en-US" altLang="zh-CN" sz="202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02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重写代码，在非</a:t>
            </a:r>
            <a:r>
              <a:rPr lang="en-US" altLang="zh-CN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元素的数目超出所估计的数目时重新分配一个数组（多大？），元素复制和删除原数组，算法效率降低。</a:t>
            </a:r>
            <a:endParaRPr lang="zh-CN" altLang="en-US" sz="202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02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25" dirty="0">
                <a:latin typeface="Times New Roman" panose="02020603050405020304" pitchFamily="18" charset="0"/>
                <a:ea typeface="宋体" panose="02010600030101010101" pitchFamily="2" charset="-122"/>
              </a:rPr>
              <a:t>采用基于指针的描述。</a:t>
            </a:r>
            <a:endParaRPr lang="zh-CN" altLang="en-US" sz="202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4066F2-5ED1-48DA-BEC0-F2816A9FCB62}" type="datetime7">
              <a:rPr lang="zh-CN" altLang="en-US" smtClean="0"/>
            </a:fld>
            <a:endParaRPr lang="en-US" altLang="zh-CN"/>
          </a:p>
        </p:txBody>
      </p:sp>
      <p:sp>
        <p:nvSpPr>
          <p:cNvPr id="58371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D168A5-0DD6-41A4-B819-46539CF8DB38}" type="slidenum">
              <a:rPr lang="zh-CN" altLang="en-US" smtClean="0"/>
            </a:fld>
            <a:endParaRPr lang="en-US" altLang="zh-CN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4.4.3 Linked Representation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6260"/>
            <a:ext cx="6658610" cy="43510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链表描述：把每行的非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元素链接。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6260" name="Rectangle 4"/>
          <p:cNvSpPr>
            <a:spLocks noChangeArrowheads="1"/>
          </p:cNvSpPr>
          <p:nvPr/>
        </p:nvSpPr>
        <p:spPr bwMode="auto">
          <a:xfrm>
            <a:off x="3205163" y="3716338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4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61" name="Rectangle 5"/>
          <p:cNvSpPr>
            <a:spLocks noChangeArrowheads="1"/>
          </p:cNvSpPr>
          <p:nvPr/>
        </p:nvSpPr>
        <p:spPr bwMode="auto">
          <a:xfrm>
            <a:off x="3638550" y="37163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62" name="Rectangle 6"/>
          <p:cNvSpPr>
            <a:spLocks noChangeArrowheads="1"/>
          </p:cNvSpPr>
          <p:nvPr/>
        </p:nvSpPr>
        <p:spPr bwMode="auto">
          <a:xfrm>
            <a:off x="4070350" y="37163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36263" name="Rectangle 7"/>
          <p:cNvSpPr>
            <a:spLocks noChangeArrowheads="1"/>
          </p:cNvSpPr>
          <p:nvPr/>
        </p:nvSpPr>
        <p:spPr bwMode="auto">
          <a:xfrm>
            <a:off x="4932363" y="3716338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7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64" name="Rectangle 8"/>
          <p:cNvSpPr>
            <a:spLocks noChangeArrowheads="1"/>
          </p:cNvSpPr>
          <p:nvPr/>
        </p:nvSpPr>
        <p:spPr bwMode="auto">
          <a:xfrm>
            <a:off x="5365750" y="37163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1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65" name="Rectangle 9"/>
          <p:cNvSpPr>
            <a:spLocks noChangeArrowheads="1"/>
          </p:cNvSpPr>
          <p:nvPr/>
        </p:nvSpPr>
        <p:spPr bwMode="auto">
          <a:xfrm>
            <a:off x="5797550" y="37163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0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66" name="Rectangle 10"/>
          <p:cNvSpPr>
            <a:spLocks noChangeArrowheads="1"/>
          </p:cNvSpPr>
          <p:nvPr/>
        </p:nvSpPr>
        <p:spPr bwMode="auto">
          <a:xfrm>
            <a:off x="3205163" y="4364038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67" name="Rectangle 11"/>
          <p:cNvSpPr>
            <a:spLocks noChangeArrowheads="1"/>
          </p:cNvSpPr>
          <p:nvPr/>
        </p:nvSpPr>
        <p:spPr bwMode="auto">
          <a:xfrm>
            <a:off x="3638550" y="43640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68" name="Rectangle 12"/>
          <p:cNvSpPr>
            <a:spLocks noChangeArrowheads="1"/>
          </p:cNvSpPr>
          <p:nvPr/>
        </p:nvSpPr>
        <p:spPr bwMode="auto">
          <a:xfrm>
            <a:off x="4070350" y="43640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36269" name="Rectangle 13"/>
          <p:cNvSpPr>
            <a:spLocks noChangeArrowheads="1"/>
          </p:cNvSpPr>
          <p:nvPr/>
        </p:nvSpPr>
        <p:spPr bwMode="auto">
          <a:xfrm>
            <a:off x="4932363" y="4364038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5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70" name="Rectangle 14"/>
          <p:cNvSpPr>
            <a:spLocks noChangeArrowheads="1"/>
          </p:cNvSpPr>
          <p:nvPr/>
        </p:nvSpPr>
        <p:spPr bwMode="auto">
          <a:xfrm>
            <a:off x="5365750" y="43640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7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71" name="Rectangle 15"/>
          <p:cNvSpPr>
            <a:spLocks noChangeArrowheads="1"/>
          </p:cNvSpPr>
          <p:nvPr/>
        </p:nvSpPr>
        <p:spPr bwMode="auto">
          <a:xfrm>
            <a:off x="5797550" y="43640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36272" name="Rectangle 16"/>
          <p:cNvSpPr>
            <a:spLocks noChangeArrowheads="1"/>
          </p:cNvSpPr>
          <p:nvPr/>
        </p:nvSpPr>
        <p:spPr bwMode="auto">
          <a:xfrm>
            <a:off x="6661150" y="4364038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8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73" name="Rectangle 17"/>
          <p:cNvSpPr>
            <a:spLocks noChangeArrowheads="1"/>
          </p:cNvSpPr>
          <p:nvPr/>
        </p:nvSpPr>
        <p:spPr bwMode="auto">
          <a:xfrm>
            <a:off x="7094538" y="4364038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3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74" name="Rectangle 18"/>
          <p:cNvSpPr>
            <a:spLocks noChangeArrowheads="1"/>
          </p:cNvSpPr>
          <p:nvPr/>
        </p:nvSpPr>
        <p:spPr bwMode="auto">
          <a:xfrm>
            <a:off x="7526338" y="4364038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0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75" name="Rectangle 19"/>
          <p:cNvSpPr>
            <a:spLocks noChangeArrowheads="1"/>
          </p:cNvSpPr>
          <p:nvPr/>
        </p:nvSpPr>
        <p:spPr bwMode="auto">
          <a:xfrm>
            <a:off x="3205163" y="5013325"/>
            <a:ext cx="43338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4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76" name="Rectangle 20"/>
          <p:cNvSpPr>
            <a:spLocks noChangeArrowheads="1"/>
          </p:cNvSpPr>
          <p:nvPr/>
        </p:nvSpPr>
        <p:spPr bwMode="auto">
          <a:xfrm>
            <a:off x="3638550" y="5013325"/>
            <a:ext cx="4333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9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77" name="Rectangle 21"/>
          <p:cNvSpPr>
            <a:spLocks noChangeArrowheads="1"/>
          </p:cNvSpPr>
          <p:nvPr/>
        </p:nvSpPr>
        <p:spPr bwMode="auto">
          <a:xfrm>
            <a:off x="4070350" y="5013325"/>
            <a:ext cx="4333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36278" name="Rectangle 22"/>
          <p:cNvSpPr>
            <a:spLocks noChangeArrowheads="1"/>
          </p:cNvSpPr>
          <p:nvPr/>
        </p:nvSpPr>
        <p:spPr bwMode="auto">
          <a:xfrm>
            <a:off x="4932363" y="5013325"/>
            <a:ext cx="43338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79" name="Rectangle 23"/>
          <p:cNvSpPr>
            <a:spLocks noChangeArrowheads="1"/>
          </p:cNvSpPr>
          <p:nvPr/>
        </p:nvSpPr>
        <p:spPr bwMode="auto">
          <a:xfrm>
            <a:off x="5365750" y="5013325"/>
            <a:ext cx="4333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8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80" name="Rectangle 24"/>
          <p:cNvSpPr>
            <a:spLocks noChangeArrowheads="1"/>
          </p:cNvSpPr>
          <p:nvPr/>
        </p:nvSpPr>
        <p:spPr bwMode="auto">
          <a:xfrm>
            <a:off x="5797550" y="5013325"/>
            <a:ext cx="4333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0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81" name="Rectangle 25"/>
          <p:cNvSpPr>
            <a:spLocks noChangeArrowheads="1"/>
          </p:cNvSpPr>
          <p:nvPr/>
        </p:nvSpPr>
        <p:spPr bwMode="auto">
          <a:xfrm>
            <a:off x="3205163" y="5732463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82" name="Rectangle 26"/>
          <p:cNvSpPr>
            <a:spLocks noChangeArrowheads="1"/>
          </p:cNvSpPr>
          <p:nvPr/>
        </p:nvSpPr>
        <p:spPr bwMode="auto">
          <a:xfrm>
            <a:off x="3638550" y="5732463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3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83" name="Rectangle 27"/>
          <p:cNvSpPr>
            <a:spLocks noChangeArrowheads="1"/>
          </p:cNvSpPr>
          <p:nvPr/>
        </p:nvSpPr>
        <p:spPr bwMode="auto">
          <a:xfrm>
            <a:off x="4070350" y="5732463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36284" name="Rectangle 28"/>
          <p:cNvSpPr>
            <a:spLocks noChangeArrowheads="1"/>
          </p:cNvSpPr>
          <p:nvPr/>
        </p:nvSpPr>
        <p:spPr bwMode="auto">
          <a:xfrm>
            <a:off x="4932363" y="5732463"/>
            <a:ext cx="4333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3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85" name="Rectangle 29"/>
          <p:cNvSpPr>
            <a:spLocks noChangeArrowheads="1"/>
          </p:cNvSpPr>
          <p:nvPr/>
        </p:nvSpPr>
        <p:spPr bwMode="auto">
          <a:xfrm>
            <a:off x="5365750" y="5732463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5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86" name="Rectangle 30"/>
          <p:cNvSpPr>
            <a:spLocks noChangeArrowheads="1"/>
          </p:cNvSpPr>
          <p:nvPr/>
        </p:nvSpPr>
        <p:spPr bwMode="auto">
          <a:xfrm>
            <a:off x="5797550" y="5732463"/>
            <a:ext cx="4333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0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36287" name="Rectangle 31"/>
          <p:cNvSpPr>
            <a:spLocks noChangeArrowheads="1"/>
          </p:cNvSpPr>
          <p:nvPr/>
        </p:nvSpPr>
        <p:spPr bwMode="auto">
          <a:xfrm>
            <a:off x="1333500" y="3716338"/>
            <a:ext cx="433388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1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736288" name="Rectangle 32"/>
          <p:cNvSpPr>
            <a:spLocks noChangeArrowheads="1"/>
          </p:cNvSpPr>
          <p:nvPr/>
        </p:nvSpPr>
        <p:spPr bwMode="auto">
          <a:xfrm>
            <a:off x="1766888" y="3716338"/>
            <a:ext cx="433387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89" name="Rectangle 33"/>
          <p:cNvSpPr>
            <a:spLocks noChangeArrowheads="1"/>
          </p:cNvSpPr>
          <p:nvPr/>
        </p:nvSpPr>
        <p:spPr bwMode="auto">
          <a:xfrm>
            <a:off x="2198688" y="3716338"/>
            <a:ext cx="433387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90" name="Rectangle 34"/>
          <p:cNvSpPr>
            <a:spLocks noChangeArrowheads="1"/>
          </p:cNvSpPr>
          <p:nvPr/>
        </p:nvSpPr>
        <p:spPr bwMode="auto">
          <a:xfrm>
            <a:off x="1331913" y="4364038"/>
            <a:ext cx="433387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2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736291" name="Rectangle 35"/>
          <p:cNvSpPr>
            <a:spLocks noChangeArrowheads="1"/>
          </p:cNvSpPr>
          <p:nvPr/>
        </p:nvSpPr>
        <p:spPr bwMode="auto">
          <a:xfrm>
            <a:off x="1765300" y="4364038"/>
            <a:ext cx="433388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92" name="Rectangle 36"/>
          <p:cNvSpPr>
            <a:spLocks noChangeArrowheads="1"/>
          </p:cNvSpPr>
          <p:nvPr/>
        </p:nvSpPr>
        <p:spPr bwMode="auto">
          <a:xfrm>
            <a:off x="2197100" y="4364038"/>
            <a:ext cx="433388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93" name="Rectangle 37"/>
          <p:cNvSpPr>
            <a:spLocks noChangeArrowheads="1"/>
          </p:cNvSpPr>
          <p:nvPr/>
        </p:nvSpPr>
        <p:spPr bwMode="auto">
          <a:xfrm>
            <a:off x="1331913" y="5013325"/>
            <a:ext cx="433387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3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736294" name="Rectangle 38"/>
          <p:cNvSpPr>
            <a:spLocks noChangeArrowheads="1"/>
          </p:cNvSpPr>
          <p:nvPr/>
        </p:nvSpPr>
        <p:spPr bwMode="auto">
          <a:xfrm>
            <a:off x="1765300" y="5013325"/>
            <a:ext cx="433388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95" name="Rectangle 39"/>
          <p:cNvSpPr>
            <a:spLocks noChangeArrowheads="1"/>
          </p:cNvSpPr>
          <p:nvPr/>
        </p:nvSpPr>
        <p:spPr bwMode="auto">
          <a:xfrm>
            <a:off x="2197100" y="5013325"/>
            <a:ext cx="433388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96" name="Rectangle 40"/>
          <p:cNvSpPr>
            <a:spLocks noChangeArrowheads="1"/>
          </p:cNvSpPr>
          <p:nvPr/>
        </p:nvSpPr>
        <p:spPr bwMode="auto">
          <a:xfrm>
            <a:off x="1331913" y="5732463"/>
            <a:ext cx="433387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4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736297" name="Rectangle 41"/>
          <p:cNvSpPr>
            <a:spLocks noChangeArrowheads="1"/>
          </p:cNvSpPr>
          <p:nvPr/>
        </p:nvSpPr>
        <p:spPr bwMode="auto">
          <a:xfrm>
            <a:off x="1765300" y="5732463"/>
            <a:ext cx="433388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0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736298" name="Rectangle 42"/>
          <p:cNvSpPr>
            <a:spLocks noChangeArrowheads="1"/>
          </p:cNvSpPr>
          <p:nvPr/>
        </p:nvSpPr>
        <p:spPr bwMode="auto">
          <a:xfrm>
            <a:off x="2197100" y="5732463"/>
            <a:ext cx="433388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99" name="Line 43"/>
          <p:cNvSpPr>
            <a:spLocks noChangeShapeType="1"/>
          </p:cNvSpPr>
          <p:nvPr/>
        </p:nvSpPr>
        <p:spPr bwMode="auto">
          <a:xfrm>
            <a:off x="4286250" y="39322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0" name="Line 44"/>
          <p:cNvSpPr>
            <a:spLocks noChangeShapeType="1"/>
          </p:cNvSpPr>
          <p:nvPr/>
        </p:nvSpPr>
        <p:spPr bwMode="auto">
          <a:xfrm>
            <a:off x="4286250" y="45799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1" name="Line 45"/>
          <p:cNvSpPr>
            <a:spLocks noChangeShapeType="1"/>
          </p:cNvSpPr>
          <p:nvPr/>
        </p:nvSpPr>
        <p:spPr bwMode="auto">
          <a:xfrm>
            <a:off x="6013450" y="45799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2" name="Line 46"/>
          <p:cNvSpPr>
            <a:spLocks noChangeShapeType="1"/>
          </p:cNvSpPr>
          <p:nvPr/>
        </p:nvSpPr>
        <p:spPr bwMode="auto">
          <a:xfrm>
            <a:off x="4286250" y="52292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3" name="Line 47"/>
          <p:cNvSpPr>
            <a:spLocks noChangeShapeType="1"/>
          </p:cNvSpPr>
          <p:nvPr/>
        </p:nvSpPr>
        <p:spPr bwMode="auto">
          <a:xfrm>
            <a:off x="4286250" y="59483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4" name="Line 48"/>
          <p:cNvSpPr>
            <a:spLocks noChangeShapeType="1"/>
          </p:cNvSpPr>
          <p:nvPr/>
        </p:nvSpPr>
        <p:spPr bwMode="auto">
          <a:xfrm>
            <a:off x="2413000" y="3932238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5" name="Line 49"/>
          <p:cNvSpPr>
            <a:spLocks noChangeShapeType="1"/>
          </p:cNvSpPr>
          <p:nvPr/>
        </p:nvSpPr>
        <p:spPr bwMode="auto">
          <a:xfrm>
            <a:off x="2413000" y="4579938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6" name="Line 50"/>
          <p:cNvSpPr>
            <a:spLocks noChangeShapeType="1"/>
          </p:cNvSpPr>
          <p:nvPr/>
        </p:nvSpPr>
        <p:spPr bwMode="auto">
          <a:xfrm>
            <a:off x="2413000" y="5229225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7" name="Line 51"/>
          <p:cNvSpPr>
            <a:spLocks noChangeShapeType="1"/>
          </p:cNvSpPr>
          <p:nvPr/>
        </p:nvSpPr>
        <p:spPr bwMode="auto">
          <a:xfrm>
            <a:off x="2413000" y="594836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8" name="Line 52"/>
          <p:cNvSpPr>
            <a:spLocks noChangeShapeType="1"/>
          </p:cNvSpPr>
          <p:nvPr/>
        </p:nvSpPr>
        <p:spPr bwMode="auto">
          <a:xfrm>
            <a:off x="1981200" y="393223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09" name="Line 53"/>
          <p:cNvSpPr>
            <a:spLocks noChangeShapeType="1"/>
          </p:cNvSpPr>
          <p:nvPr/>
        </p:nvSpPr>
        <p:spPr bwMode="auto">
          <a:xfrm>
            <a:off x="1981200" y="457993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10" name="Line 54"/>
          <p:cNvSpPr>
            <a:spLocks noChangeShapeType="1"/>
          </p:cNvSpPr>
          <p:nvPr/>
        </p:nvSpPr>
        <p:spPr bwMode="auto">
          <a:xfrm>
            <a:off x="1981200" y="5229225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11" name="Line 55"/>
          <p:cNvSpPr>
            <a:spLocks noChangeShapeType="1"/>
          </p:cNvSpPr>
          <p:nvPr/>
        </p:nvSpPr>
        <p:spPr bwMode="auto">
          <a:xfrm>
            <a:off x="1404938" y="3429000"/>
            <a:ext cx="504825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6312" name="Text Box 56"/>
          <p:cNvSpPr txBox="1">
            <a:spLocks noChangeArrowheads="1"/>
          </p:cNvSpPr>
          <p:nvPr/>
        </p:nvSpPr>
        <p:spPr bwMode="auto">
          <a:xfrm>
            <a:off x="684213" y="3284538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first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736313" name="Text Box 57"/>
          <p:cNvSpPr txBox="1">
            <a:spLocks noChangeArrowheads="1"/>
          </p:cNvSpPr>
          <p:nvPr/>
        </p:nvSpPr>
        <p:spPr bwMode="auto">
          <a:xfrm>
            <a:off x="3132138" y="3355975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col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736314" name="Text Box 58"/>
          <p:cNvSpPr txBox="1">
            <a:spLocks noChangeArrowheads="1"/>
          </p:cNvSpPr>
          <p:nvPr/>
        </p:nvSpPr>
        <p:spPr bwMode="auto">
          <a:xfrm>
            <a:off x="3995738" y="335597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link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736315" name="Text Box 59"/>
          <p:cNvSpPr txBox="1">
            <a:spLocks noChangeArrowheads="1"/>
          </p:cNvSpPr>
          <p:nvPr/>
        </p:nvSpPr>
        <p:spPr bwMode="auto">
          <a:xfrm>
            <a:off x="3419475" y="4005263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  <a:latin typeface="Tahoma" panose="020B0604030504040204" pitchFamily="34" charset="0"/>
              </a:rPr>
              <a:t>value</a:t>
            </a:r>
            <a:endParaRPr kumimoji="1" lang="en-US" altLang="zh-CN" sz="20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36316" name="Text Box 60"/>
          <p:cNvSpPr txBox="1">
            <a:spLocks noChangeArrowheads="1"/>
          </p:cNvSpPr>
          <p:nvPr/>
        </p:nvSpPr>
        <p:spPr bwMode="auto">
          <a:xfrm>
            <a:off x="1619250" y="6021388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link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736317" name="Text Box 61"/>
          <p:cNvSpPr txBox="1">
            <a:spLocks noChangeArrowheads="1"/>
          </p:cNvSpPr>
          <p:nvPr/>
        </p:nvSpPr>
        <p:spPr bwMode="auto">
          <a:xfrm>
            <a:off x="1187450" y="400526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row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736318" name="Text Box 62"/>
          <p:cNvSpPr txBox="1">
            <a:spLocks noChangeArrowheads="1"/>
          </p:cNvSpPr>
          <p:nvPr/>
        </p:nvSpPr>
        <p:spPr bwMode="auto">
          <a:xfrm>
            <a:off x="2124075" y="4005263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a.first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" fill="hold"/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"/>
                                        <p:tgtEl>
                                          <p:spTgt spid="73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9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" fill="hold"/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" fill="hold"/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80"/>
                                        <p:tgtEl>
                                          <p:spTgt spid="73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9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" fill="hold"/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" fill="hold"/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80"/>
                                        <p:tgtEl>
                                          <p:spTgt spid="73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9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" fill="hold"/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" fill="hold"/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80"/>
                                        <p:tgtEl>
                                          <p:spTgt spid="73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9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" fill="hold"/>
                                        <p:tgtEl>
                                          <p:spTgt spid="73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" fill="hold"/>
                                        <p:tgtEl>
                                          <p:spTgt spid="73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80"/>
                                        <p:tgtEl>
                                          <p:spTgt spid="73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99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" fill="hold"/>
                                        <p:tgtEl>
                                          <p:spTgt spid="73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" fill="hold"/>
                                        <p:tgtEl>
                                          <p:spTgt spid="73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80"/>
                                        <p:tgtEl>
                                          <p:spTgt spid="73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9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80" fill="hold"/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" fill="hold"/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80"/>
                                        <p:tgtEl>
                                          <p:spTgt spid="73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9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80" fill="hold"/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" fill="hold"/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80"/>
                                        <p:tgtEl>
                                          <p:spTgt spid="73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39"/>
                            </p:stCondLst>
                            <p:childTnLst>
                              <p:par>
                                <p:cTn id="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80" fill="hold"/>
                                        <p:tgtEl>
                                          <p:spTgt spid="73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" fill="hold"/>
                                        <p:tgtEl>
                                          <p:spTgt spid="73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80"/>
                                        <p:tgtEl>
                                          <p:spTgt spid="73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19"/>
                            </p:stCondLst>
                            <p:childTnLst>
                              <p:par>
                                <p:cTn id="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80" fill="hold"/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" fill="hold"/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80"/>
                                        <p:tgtEl>
                                          <p:spTgt spid="73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99"/>
                            </p:stCondLst>
                            <p:childTnLst>
                              <p:par>
                                <p:cTn id="7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80" fill="hold"/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" fill="hold"/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80"/>
                                        <p:tgtEl>
                                          <p:spTgt spid="73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9"/>
                            </p:stCondLst>
                            <p:childTnLst>
                              <p:par>
                                <p:cTn id="7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80" fill="hold"/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" fill="hold"/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80"/>
                                        <p:tgtEl>
                                          <p:spTgt spid="73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9"/>
                            </p:stCondLst>
                            <p:childTnLst>
                              <p:par>
                                <p:cTn id="8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80" fill="hold"/>
                                        <p:tgtEl>
                                          <p:spTgt spid="736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" fill="hold"/>
                                        <p:tgtEl>
                                          <p:spTgt spid="736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80"/>
                                        <p:tgtEl>
                                          <p:spTgt spid="73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39"/>
                            </p:stCondLst>
                            <p:childTnLst>
                              <p:par>
                                <p:cTn id="8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80" fill="hold"/>
                                        <p:tgtEl>
                                          <p:spTgt spid="736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" fill="hold"/>
                                        <p:tgtEl>
                                          <p:spTgt spid="736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80"/>
                                        <p:tgtEl>
                                          <p:spTgt spid="73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9"/>
                            </p:stCondLst>
                            <p:childTnLst>
                              <p:par>
                                <p:cTn id="9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80" fill="hold"/>
                                        <p:tgtEl>
                                          <p:spTgt spid="736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" fill="hold"/>
                                        <p:tgtEl>
                                          <p:spTgt spid="736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80"/>
                                        <p:tgtEl>
                                          <p:spTgt spid="73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99"/>
                            </p:stCondLst>
                            <p:childTnLst>
                              <p:par>
                                <p:cTn id="10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80" fill="hold"/>
                                        <p:tgtEl>
                                          <p:spTgt spid="736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" fill="hold"/>
                                        <p:tgtEl>
                                          <p:spTgt spid="736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80"/>
                                        <p:tgtEl>
                                          <p:spTgt spid="73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79"/>
                            </p:stCondLst>
                            <p:childTnLst>
                              <p:par>
                                <p:cTn id="10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80" fill="hold"/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0" fill="hold"/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80"/>
                                        <p:tgtEl>
                                          <p:spTgt spid="73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60"/>
                            </p:stCondLst>
                            <p:childTnLst>
                              <p:par>
                                <p:cTn id="1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80" fill="hold"/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" fill="hold"/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80"/>
                                        <p:tgtEl>
                                          <p:spTgt spid="73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40"/>
                            </p:stCondLst>
                            <p:childTnLst>
                              <p:par>
                                <p:cTn id="11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80" fill="hold"/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80" fill="hold"/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80"/>
                                        <p:tgtEl>
                                          <p:spTgt spid="73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20"/>
                            </p:stCondLst>
                            <p:childTnLst>
                              <p:par>
                                <p:cTn id="1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80" fill="hold"/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0" fill="hold"/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80"/>
                                        <p:tgtEl>
                                          <p:spTgt spid="73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600"/>
                            </p:stCondLst>
                            <p:childTnLst>
                              <p:par>
                                <p:cTn id="1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80" fill="hold"/>
                                        <p:tgtEl>
                                          <p:spTgt spid="736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0" fill="hold"/>
                                        <p:tgtEl>
                                          <p:spTgt spid="736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80"/>
                                        <p:tgtEl>
                                          <p:spTgt spid="73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80"/>
                            </p:stCondLst>
                            <p:childTnLst>
                              <p:par>
                                <p:cTn id="1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80" fill="hold"/>
                                        <p:tgtEl>
                                          <p:spTgt spid="736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0" fill="hold"/>
                                        <p:tgtEl>
                                          <p:spTgt spid="736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80"/>
                                        <p:tgtEl>
                                          <p:spTgt spid="73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60"/>
                            </p:stCondLst>
                            <p:childTnLst>
                              <p:par>
                                <p:cTn id="1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80" fill="hold"/>
                                        <p:tgtEl>
                                          <p:spTgt spid="736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" fill="hold"/>
                                        <p:tgtEl>
                                          <p:spTgt spid="736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80"/>
                                        <p:tgtEl>
                                          <p:spTgt spid="7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40"/>
                            </p:stCondLst>
                            <p:childTnLst>
                              <p:par>
                                <p:cTn id="1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80" fill="hold"/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80" fill="hold"/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80"/>
                                        <p:tgtEl>
                                          <p:spTgt spid="73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920"/>
                            </p:stCondLst>
                            <p:childTnLst>
                              <p:par>
                                <p:cTn id="15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80" fill="hold"/>
                                        <p:tgtEl>
                                          <p:spTgt spid="736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80" fill="hold"/>
                                        <p:tgtEl>
                                          <p:spTgt spid="736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80"/>
                                        <p:tgtEl>
                                          <p:spTgt spid="73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80" fill="hold"/>
                                        <p:tgtEl>
                                          <p:spTgt spid="736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0" fill="hold"/>
                                        <p:tgtEl>
                                          <p:spTgt spid="736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80"/>
                                        <p:tgtEl>
                                          <p:spTgt spid="73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80"/>
                            </p:stCondLst>
                            <p:childTnLst>
                              <p:par>
                                <p:cTn id="16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80" fill="hold"/>
                                        <p:tgtEl>
                                          <p:spTgt spid="73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80" fill="hold"/>
                                        <p:tgtEl>
                                          <p:spTgt spid="73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80"/>
                                        <p:tgtEl>
                                          <p:spTgt spid="73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60"/>
                            </p:stCondLst>
                            <p:childTnLst>
                              <p:par>
                                <p:cTn id="17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80" fill="hold"/>
                                        <p:tgtEl>
                                          <p:spTgt spid="73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80" fill="hold"/>
                                        <p:tgtEl>
                                          <p:spTgt spid="73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80"/>
                                        <p:tgtEl>
                                          <p:spTgt spid="73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240"/>
                            </p:stCondLst>
                            <p:childTnLst>
                              <p:par>
                                <p:cTn id="17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80" fill="hold"/>
                                        <p:tgtEl>
                                          <p:spTgt spid="73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80" fill="hold"/>
                                        <p:tgtEl>
                                          <p:spTgt spid="73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80"/>
                                        <p:tgtEl>
                                          <p:spTgt spid="7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319"/>
                            </p:stCondLst>
                            <p:childTnLst>
                              <p:par>
                                <p:cTn id="1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80" fill="hold"/>
                                        <p:tgtEl>
                                          <p:spTgt spid="73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80" fill="hold"/>
                                        <p:tgtEl>
                                          <p:spTgt spid="73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80"/>
                                        <p:tgtEl>
                                          <p:spTgt spid="73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399"/>
                            </p:stCondLst>
                            <p:childTnLst>
                              <p:par>
                                <p:cTn id="1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80" fill="hold"/>
                                        <p:tgtEl>
                                          <p:spTgt spid="736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80" fill="hold"/>
                                        <p:tgtEl>
                                          <p:spTgt spid="736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80"/>
                                        <p:tgtEl>
                                          <p:spTgt spid="73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79"/>
                            </p:stCondLst>
                            <p:childTnLst>
                              <p:par>
                                <p:cTn id="19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80" fill="hold"/>
                                        <p:tgtEl>
                                          <p:spTgt spid="736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80" fill="hold"/>
                                        <p:tgtEl>
                                          <p:spTgt spid="736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80"/>
                                        <p:tgtEl>
                                          <p:spTgt spid="73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559"/>
                            </p:stCondLst>
                            <p:childTnLst>
                              <p:par>
                                <p:cTn id="20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80" fill="hold"/>
                                        <p:tgtEl>
                                          <p:spTgt spid="736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80" fill="hold"/>
                                        <p:tgtEl>
                                          <p:spTgt spid="736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80"/>
                                        <p:tgtEl>
                                          <p:spTgt spid="73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639"/>
                            </p:stCondLst>
                            <p:childTnLst>
                              <p:par>
                                <p:cTn id="20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80" fill="hold"/>
                                        <p:tgtEl>
                                          <p:spTgt spid="736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80" fill="hold"/>
                                        <p:tgtEl>
                                          <p:spTgt spid="736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80"/>
                                        <p:tgtEl>
                                          <p:spTgt spid="73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719"/>
                            </p:stCondLst>
                            <p:childTnLst>
                              <p:par>
                                <p:cTn id="2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80" fill="hold"/>
                                        <p:tgtEl>
                                          <p:spTgt spid="736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80" fill="hold"/>
                                        <p:tgtEl>
                                          <p:spTgt spid="736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80"/>
                                        <p:tgtEl>
                                          <p:spTgt spid="73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99"/>
                            </p:stCondLst>
                            <p:childTnLst>
                              <p:par>
                                <p:cTn id="2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80" fill="hold"/>
                                        <p:tgtEl>
                                          <p:spTgt spid="736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80" fill="hold"/>
                                        <p:tgtEl>
                                          <p:spTgt spid="736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80"/>
                                        <p:tgtEl>
                                          <p:spTgt spid="73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879"/>
                            </p:stCondLst>
                            <p:childTnLst>
                              <p:par>
                                <p:cTn id="2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80" fill="hold"/>
                                        <p:tgtEl>
                                          <p:spTgt spid="736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80" fill="hold"/>
                                        <p:tgtEl>
                                          <p:spTgt spid="736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80"/>
                                        <p:tgtEl>
                                          <p:spTgt spid="7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959"/>
                            </p:stCondLst>
                            <p:childTnLst>
                              <p:par>
                                <p:cTn id="2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80" fill="hold"/>
                                        <p:tgtEl>
                                          <p:spTgt spid="736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80" fill="hold"/>
                                        <p:tgtEl>
                                          <p:spTgt spid="736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80"/>
                                        <p:tgtEl>
                                          <p:spTgt spid="73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039"/>
                            </p:stCondLst>
                            <p:childTnLst>
                              <p:par>
                                <p:cTn id="2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80" fill="hold"/>
                                        <p:tgtEl>
                                          <p:spTgt spid="736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80" fill="hold"/>
                                        <p:tgtEl>
                                          <p:spTgt spid="736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80"/>
                                        <p:tgtEl>
                                          <p:spTgt spid="73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119"/>
                            </p:stCondLst>
                            <p:childTnLst>
                              <p:par>
                                <p:cTn id="2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80" fill="hold"/>
                                        <p:tgtEl>
                                          <p:spTgt spid="736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80" fill="hold"/>
                                        <p:tgtEl>
                                          <p:spTgt spid="736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80"/>
                                        <p:tgtEl>
                                          <p:spTgt spid="73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3199"/>
                            </p:stCondLst>
                            <p:childTnLst>
                              <p:par>
                                <p:cTn id="25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80" fill="hold"/>
                                        <p:tgtEl>
                                          <p:spTgt spid="736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80" fill="hold"/>
                                        <p:tgtEl>
                                          <p:spTgt spid="736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80"/>
                                        <p:tgtEl>
                                          <p:spTgt spid="73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279"/>
                            </p:stCondLst>
                            <p:childTnLst>
                              <p:par>
                                <p:cTn id="25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80" fill="hold"/>
                                        <p:tgtEl>
                                          <p:spTgt spid="736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80" fill="hold"/>
                                        <p:tgtEl>
                                          <p:spTgt spid="736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80"/>
                                        <p:tgtEl>
                                          <p:spTgt spid="73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359"/>
                            </p:stCondLst>
                            <p:childTnLst>
                              <p:par>
                                <p:cTn id="2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80" fill="hold"/>
                                        <p:tgtEl>
                                          <p:spTgt spid="736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80" fill="hold"/>
                                        <p:tgtEl>
                                          <p:spTgt spid="736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80"/>
                                        <p:tgtEl>
                                          <p:spTgt spid="73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439"/>
                            </p:stCondLst>
                            <p:childTnLst>
                              <p:par>
                                <p:cTn id="2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80" fill="hold"/>
                                        <p:tgtEl>
                                          <p:spTgt spid="736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80" fill="hold"/>
                                        <p:tgtEl>
                                          <p:spTgt spid="736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80"/>
                                        <p:tgtEl>
                                          <p:spTgt spid="73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519"/>
                            </p:stCondLst>
                            <p:childTnLst>
                              <p:par>
                                <p:cTn id="27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80" fill="hold"/>
                                        <p:tgtEl>
                                          <p:spTgt spid="736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80" fill="hold"/>
                                        <p:tgtEl>
                                          <p:spTgt spid="736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80"/>
                                        <p:tgtEl>
                                          <p:spTgt spid="73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599"/>
                            </p:stCondLst>
                            <p:childTnLst>
                              <p:par>
                                <p:cTn id="2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80" fill="hold"/>
                                        <p:tgtEl>
                                          <p:spTgt spid="736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80" fill="hold"/>
                                        <p:tgtEl>
                                          <p:spTgt spid="736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80"/>
                                        <p:tgtEl>
                                          <p:spTgt spid="73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679"/>
                            </p:stCondLst>
                            <p:childTnLst>
                              <p:par>
                                <p:cTn id="28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80" fill="hold"/>
                                        <p:tgtEl>
                                          <p:spTgt spid="736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80" fill="hold"/>
                                        <p:tgtEl>
                                          <p:spTgt spid="736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80"/>
                                        <p:tgtEl>
                                          <p:spTgt spid="73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759"/>
                            </p:stCondLst>
                            <p:childTnLst>
                              <p:par>
                                <p:cTn id="29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80" fill="hold"/>
                                        <p:tgtEl>
                                          <p:spTgt spid="736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80" fill="hold"/>
                                        <p:tgtEl>
                                          <p:spTgt spid="736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80"/>
                                        <p:tgtEl>
                                          <p:spTgt spid="73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839"/>
                            </p:stCondLst>
                            <p:childTnLst>
                              <p:par>
                                <p:cTn id="29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80" fill="hold"/>
                                        <p:tgtEl>
                                          <p:spTgt spid="736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80" fill="hold"/>
                                        <p:tgtEl>
                                          <p:spTgt spid="736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80"/>
                                        <p:tgtEl>
                                          <p:spTgt spid="73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919"/>
                            </p:stCondLst>
                            <p:childTnLst>
                              <p:par>
                                <p:cTn id="30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80" fill="hold"/>
                                        <p:tgtEl>
                                          <p:spTgt spid="736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80" fill="hold"/>
                                        <p:tgtEl>
                                          <p:spTgt spid="736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80"/>
                                        <p:tgtEl>
                                          <p:spTgt spid="73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999"/>
                            </p:stCondLst>
                            <p:childTnLst>
                              <p:par>
                                <p:cTn id="3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80" fill="hold"/>
                                        <p:tgtEl>
                                          <p:spTgt spid="736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80" fill="hold"/>
                                        <p:tgtEl>
                                          <p:spTgt spid="736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80"/>
                                        <p:tgtEl>
                                          <p:spTgt spid="73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4079"/>
                            </p:stCondLst>
                            <p:childTnLst>
                              <p:par>
                                <p:cTn id="3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80" fill="hold"/>
                                        <p:tgtEl>
                                          <p:spTgt spid="736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80" fill="hold"/>
                                        <p:tgtEl>
                                          <p:spTgt spid="736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80"/>
                                        <p:tgtEl>
                                          <p:spTgt spid="73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4159"/>
                            </p:stCondLst>
                            <p:childTnLst>
                              <p:par>
                                <p:cTn id="3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736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736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73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159"/>
                            </p:stCondLst>
                            <p:childTnLst>
                              <p:par>
                                <p:cTn id="3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736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736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73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6159"/>
                            </p:stCondLst>
                            <p:childTnLst>
                              <p:par>
                                <p:cTn id="3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736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736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73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7159"/>
                            </p:stCondLst>
                            <p:childTnLst>
                              <p:par>
                                <p:cTn id="3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736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736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73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8159"/>
                            </p:stCondLst>
                            <p:childTnLst>
                              <p:par>
                                <p:cTn id="3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736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736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73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9159"/>
                            </p:stCondLst>
                            <p:childTnLst>
                              <p:par>
                                <p:cTn id="3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736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736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73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159"/>
                            </p:stCondLst>
                            <p:childTnLst>
                              <p:par>
                                <p:cTn id="3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736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736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73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0" grpId="0" bldLvl="0" animBg="1"/>
      <p:bldP spid="736261" grpId="0" bldLvl="0" animBg="1"/>
      <p:bldP spid="736262" grpId="0" bldLvl="0" animBg="1"/>
      <p:bldP spid="736263" grpId="0" bldLvl="0" animBg="1"/>
      <p:bldP spid="736264" grpId="0" bldLvl="0" animBg="1"/>
      <p:bldP spid="736265" grpId="0" bldLvl="0" animBg="1"/>
      <p:bldP spid="736266" grpId="0" bldLvl="0" animBg="1"/>
      <p:bldP spid="736267" grpId="0" bldLvl="0" animBg="1"/>
      <p:bldP spid="736268" grpId="0" bldLvl="0" animBg="1"/>
      <p:bldP spid="736269" grpId="0" bldLvl="0" animBg="1"/>
      <p:bldP spid="736270" grpId="0" bldLvl="0" animBg="1"/>
      <p:bldP spid="736271" grpId="0" bldLvl="0" animBg="1"/>
      <p:bldP spid="736272" grpId="0" bldLvl="0" animBg="1"/>
      <p:bldP spid="736273" grpId="0" bldLvl="0" animBg="1"/>
      <p:bldP spid="736274" grpId="0" bldLvl="0" animBg="1"/>
      <p:bldP spid="736275" grpId="0" bldLvl="0" animBg="1"/>
      <p:bldP spid="736276" grpId="0" bldLvl="0" animBg="1"/>
      <p:bldP spid="736277" grpId="0" bldLvl="0" animBg="1"/>
      <p:bldP spid="736278" grpId="0" bldLvl="0" animBg="1"/>
      <p:bldP spid="736279" grpId="0" bldLvl="0" animBg="1"/>
      <p:bldP spid="736280" grpId="0" bldLvl="0" animBg="1"/>
      <p:bldP spid="736281" grpId="0" bldLvl="0" animBg="1"/>
      <p:bldP spid="736282" grpId="0" bldLvl="0" animBg="1"/>
      <p:bldP spid="736283" grpId="0" bldLvl="0" animBg="1"/>
      <p:bldP spid="736284" grpId="0" bldLvl="0" animBg="1"/>
      <p:bldP spid="736285" grpId="0" bldLvl="0" animBg="1"/>
      <p:bldP spid="736286" grpId="0" bldLvl="0" animBg="1"/>
      <p:bldP spid="736287" grpId="0" animBg="1"/>
      <p:bldP spid="736288" grpId="0" animBg="1"/>
      <p:bldP spid="736289" grpId="0" animBg="1"/>
      <p:bldP spid="736290" grpId="0" animBg="1"/>
      <p:bldP spid="736291" grpId="0" animBg="1"/>
      <p:bldP spid="736292" grpId="0" animBg="1"/>
      <p:bldP spid="736293" grpId="0" animBg="1"/>
      <p:bldP spid="736294" grpId="0" animBg="1"/>
      <p:bldP spid="736295" grpId="0" animBg="1"/>
      <p:bldP spid="736296" grpId="0" animBg="1"/>
      <p:bldP spid="736297" grpId="0" animBg="1"/>
      <p:bldP spid="736298" grpId="0" animBg="1"/>
      <p:bldP spid="736299" grpId="0" bldLvl="0" animBg="1"/>
      <p:bldP spid="736300" grpId="0" bldLvl="0" animBg="1"/>
      <p:bldP spid="736301" grpId="0" bldLvl="0" animBg="1"/>
      <p:bldP spid="736302" grpId="0" bldLvl="0" animBg="1"/>
      <p:bldP spid="736303" grpId="0" bldLvl="0" animBg="1"/>
      <p:bldP spid="736304" grpId="0" animBg="1"/>
      <p:bldP spid="736305" grpId="0" animBg="1"/>
      <p:bldP spid="736306" grpId="0" animBg="1"/>
      <p:bldP spid="736307" grpId="0" animBg="1"/>
      <p:bldP spid="736308" grpId="0" animBg="1"/>
      <p:bldP spid="736309" grpId="0" animBg="1"/>
      <p:bldP spid="736310" grpId="0" animBg="1"/>
      <p:bldP spid="736311" grpId="0" animBg="1"/>
      <p:bldP spid="736312" grpId="0"/>
      <p:bldP spid="736313" grpId="0"/>
      <p:bldP spid="736314" grpId="0"/>
      <p:bldP spid="736315" grpId="0" bldLvl="0" animBg="1"/>
      <p:bldP spid="736316" grpId="0"/>
      <p:bldP spid="736317" grpId="0"/>
      <p:bldP spid="7363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0E249E-81C2-4956-B3E8-64A9610CEA1E}" type="datetime7">
              <a:rPr lang="zh-CN" altLang="en-US" smtClean="0"/>
            </a:fld>
            <a:endParaRPr lang="en-US" altLang="zh-CN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AA1CC9-843E-488E-A1FA-C27D0DC72B13}" type="slidenum">
              <a:rPr lang="zh-CN" altLang="en-US" smtClean="0"/>
            </a:fld>
            <a:endParaRPr lang="en-US" altLang="zh-CN"/>
          </a:p>
        </p:txBody>
      </p:sp>
      <p:sp>
        <p:nvSpPr>
          <p:cNvPr id="744451" name="Rectangle 3"/>
          <p:cNvSpPr>
            <a:spLocks noChangeArrowheads="1"/>
          </p:cNvSpPr>
          <p:nvPr/>
        </p:nvSpPr>
        <p:spPr bwMode="auto">
          <a:xfrm>
            <a:off x="1187450" y="44450"/>
            <a:ext cx="558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附加资料：三元组顺序表与十字链表</a:t>
            </a:r>
            <a:endParaRPr kumimoji="1" lang="zh-CN" altLang="en-US" sz="20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1475740" y="441325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1. </a:t>
            </a:r>
            <a:r>
              <a:rPr kumimoji="1"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三元组顺序表的定义</a:t>
            </a:r>
            <a:endParaRPr kumimoji="1" lang="zh-CN" altLang="en-US" sz="20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44458" name="Rectangle 10"/>
          <p:cNvSpPr>
            <a:spLocks noChangeArrowheads="1"/>
          </p:cNvSpPr>
          <p:nvPr/>
        </p:nvSpPr>
        <p:spPr bwMode="auto">
          <a:xfrm>
            <a:off x="0" y="4114800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2. </a:t>
            </a:r>
            <a:r>
              <a:rPr kumimoji="1" lang="zh-CN" altLang="en-US" sz="2000" b="1">
                <a:latin typeface="宋体" panose="02010600030101010101" pitchFamily="2" charset="-122"/>
              </a:rPr>
              <a:t>三元组顺序表的应用</a:t>
            </a:r>
            <a:r>
              <a:rPr kumimoji="1" lang="en-US" altLang="zh-CN" sz="2000" b="1">
                <a:latin typeface="宋体" panose="02010600030101010101" pitchFamily="2" charset="-122"/>
              </a:rPr>
              <a:t>: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44459" name="Rectangle 11"/>
          <p:cNvSpPr>
            <a:spLocks noChangeArrowheads="1"/>
          </p:cNvSpPr>
          <p:nvPr/>
        </p:nvSpPr>
        <p:spPr bwMode="auto">
          <a:xfrm>
            <a:off x="2971800" y="41148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anose="02010600030101010101" pitchFamily="2" charset="-122"/>
              </a:rPr>
              <a:t>矩阵的转置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44460" name="Rectangle 12"/>
          <p:cNvSpPr>
            <a:spLocks noChangeArrowheads="1"/>
          </p:cNvSpPr>
          <p:nvPr/>
        </p:nvSpPr>
        <p:spPr bwMode="auto">
          <a:xfrm>
            <a:off x="0" y="4724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kumimoji="1" lang="zh-CN" altLang="en-US" sz="2000" b="1">
                <a:latin typeface="宋体" panose="02010600030101010101" pitchFamily="2" charset="-122"/>
              </a:rPr>
              <a:t>矩阵转置的一般规则</a:t>
            </a:r>
            <a:r>
              <a:rPr kumimoji="1" lang="en-US" altLang="zh-CN" sz="2000" b="1">
                <a:latin typeface="宋体" panose="02010600030101010101" pitchFamily="2" charset="-122"/>
              </a:rPr>
              <a:t>: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44461" name="AutoShape 13"/>
          <p:cNvSpPr/>
          <p:nvPr/>
        </p:nvSpPr>
        <p:spPr bwMode="auto">
          <a:xfrm>
            <a:off x="73025" y="5395913"/>
            <a:ext cx="225425" cy="485775"/>
          </a:xfrm>
          <a:prstGeom prst="leftBrace">
            <a:avLst>
              <a:gd name="adj1" fmla="val 1795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kumimoji="1" lang="zh-CN" altLang="en-US" sz="2400" b="1">
              <a:latin typeface="Tahoma" panose="020B0604030504040204" pitchFamily="34" charset="0"/>
            </a:endParaRPr>
          </a:p>
        </p:txBody>
      </p:sp>
      <p:sp>
        <p:nvSpPr>
          <p:cNvPr id="744462" name="Rectangle 14"/>
          <p:cNvSpPr>
            <a:spLocks noChangeArrowheads="1"/>
          </p:cNvSpPr>
          <p:nvPr/>
        </p:nvSpPr>
        <p:spPr bwMode="auto">
          <a:xfrm>
            <a:off x="374650" y="5181600"/>
            <a:ext cx="47244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anose="02010600030101010101" pitchFamily="2" charset="-122"/>
              </a:rPr>
              <a:t>一个</a:t>
            </a:r>
            <a:r>
              <a:rPr kumimoji="1" lang="en-US" altLang="zh-CN" sz="2000" b="1">
                <a:latin typeface="宋体" panose="02010600030101010101" pitchFamily="2" charset="-122"/>
              </a:rPr>
              <a:t>m</a:t>
            </a:r>
            <a:r>
              <a:rPr kumimoji="1" lang="en-US" altLang="zh-CN" sz="1400" b="1">
                <a:latin typeface="宋体" panose="02010600030101010101" pitchFamily="2" charset="-122"/>
              </a:rPr>
              <a:t>×</a:t>
            </a:r>
            <a:r>
              <a:rPr kumimoji="1" lang="en-US" altLang="zh-CN" sz="2000" b="1">
                <a:latin typeface="宋体" panose="02010600030101010101" pitchFamily="2" charset="-122"/>
              </a:rPr>
              <a:t>n</a:t>
            </a:r>
            <a:r>
              <a:rPr kumimoji="1" lang="zh-CN" altLang="zh-CN" sz="2000" b="1">
                <a:latin typeface="宋体" panose="02010600030101010101" pitchFamily="2" charset="-122"/>
              </a:rPr>
              <a:t>的</a:t>
            </a:r>
            <a:r>
              <a:rPr kumimoji="1" lang="zh-CN" altLang="en-US" sz="2000" b="1">
                <a:latin typeface="宋体" panose="02010600030101010101" pitchFamily="2" charset="-122"/>
              </a:rPr>
              <a:t>矩阵</a:t>
            </a:r>
            <a:r>
              <a:rPr kumimoji="1" lang="en-US" altLang="zh-CN" sz="2000" b="1">
                <a:latin typeface="宋体" panose="02010600030101010101" pitchFamily="2" charset="-122"/>
              </a:rPr>
              <a:t>M,</a:t>
            </a:r>
            <a:r>
              <a:rPr kumimoji="1" lang="zh-CN" altLang="en-US" sz="2000" b="1">
                <a:latin typeface="宋体" panose="02010600030101010101" pitchFamily="2" charset="-122"/>
              </a:rPr>
              <a:t>其转置矩阵</a:t>
            </a:r>
            <a:r>
              <a:rPr kumimoji="1" lang="en-US" altLang="zh-CN" sz="2000" b="1">
                <a:latin typeface="宋体" panose="02010600030101010101" pitchFamily="2" charset="-122"/>
              </a:rPr>
              <a:t>T</a:t>
            </a:r>
            <a:r>
              <a:rPr kumimoji="1" lang="zh-CN" altLang="en-US" sz="2000" b="1">
                <a:latin typeface="宋体" panose="02010600030101010101" pitchFamily="2" charset="-122"/>
              </a:rPr>
              <a:t>是</a:t>
            </a:r>
            <a:r>
              <a:rPr kumimoji="1" lang="en-US" altLang="zh-CN" sz="2000" b="1">
                <a:latin typeface="宋体" panose="02010600030101010101" pitchFamily="2" charset="-122"/>
              </a:rPr>
              <a:t>n</a:t>
            </a:r>
            <a:r>
              <a:rPr kumimoji="1" lang="en-US" altLang="zh-CN" sz="1400" b="1">
                <a:latin typeface="宋体" panose="02010600030101010101" pitchFamily="2" charset="-122"/>
              </a:rPr>
              <a:t>×</a:t>
            </a:r>
            <a:r>
              <a:rPr kumimoji="1" lang="en-US" altLang="zh-CN" sz="2000" b="1">
                <a:latin typeface="宋体" panose="02010600030101010101" pitchFamily="2" charset="-122"/>
              </a:rPr>
              <a:t>m,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44463" name="Rectangle 15"/>
          <p:cNvSpPr>
            <a:spLocks noChangeArrowheads="1"/>
          </p:cNvSpPr>
          <p:nvPr/>
        </p:nvSpPr>
        <p:spPr bwMode="auto">
          <a:xfrm>
            <a:off x="374650" y="5638800"/>
            <a:ext cx="4662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T(i,j) = M(j,i), 1≤i≤n, 1≤j≤m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44464" name="Rectangle 16"/>
          <p:cNvSpPr>
            <a:spLocks noChangeArrowheads="1"/>
          </p:cNvSpPr>
          <p:nvPr/>
        </p:nvSpPr>
        <p:spPr bwMode="auto">
          <a:xfrm>
            <a:off x="0" y="60960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kumimoji="1" lang="zh-CN" altLang="en-US" sz="2000" b="1">
                <a:latin typeface="宋体" panose="02010600030101010101" pitchFamily="2" charset="-122"/>
              </a:rPr>
              <a:t>用三元组表示的转置矩阵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0" y="4053840"/>
            <a:ext cx="3485515" cy="2631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" y="930275"/>
            <a:ext cx="6924675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8" grpId="0" autoUpdateAnimBg="0"/>
      <p:bldP spid="744459" grpId="0" autoUpdateAnimBg="0"/>
      <p:bldP spid="744460" grpId="0" autoUpdateAnimBg="0"/>
      <p:bldP spid="744461" grpId="0" animBg="1" autoUpdateAnimBg="0"/>
      <p:bldP spid="744462" grpId="0" bldLvl="0" animBg="1" autoUpdateAnimBg="0"/>
      <p:bldP spid="744463" grpId="0" autoUpdateAnimBg="0"/>
      <p:bldP spid="7444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5919D-5ABD-4080-8BEC-11183B0A149A}" type="datetime7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C0C79-BF15-4023-870E-26DFD7C77BB6}" type="slidenum">
              <a:rPr lang="zh-CN" altLang="en-US" smtClean="0"/>
            </a:fld>
            <a:endParaRPr lang="en-US" altLang="zh-CN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数组是一种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___________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的数据结构。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顺序存取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顺序存储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均正确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均不正确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圆角矩形 15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0" y="24384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·</a:t>
            </a:r>
            <a:endParaRPr lang="en-US" altLang="zh-CN"/>
          </a:p>
        </p:txBody>
      </p:sp>
      <p:sp>
        <p:nvSpPr>
          <p:cNvPr id="67586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59E65F-8A70-4E36-A213-AA9AA6C85C0E}" type="datetime7">
              <a:rPr lang="zh-CN" altLang="en-US" smtClean="0"/>
            </a:fld>
            <a:endParaRPr lang="en-US" altLang="zh-CN"/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03657E-6245-44EB-BC2F-D1A5350A8444}" type="slidenum">
              <a:rPr lang="zh-CN" altLang="en-US" smtClean="0"/>
            </a:fld>
            <a:endParaRPr lang="en-US" altLang="zh-CN"/>
          </a:p>
        </p:txBody>
      </p:sp>
      <p:sp>
        <p:nvSpPr>
          <p:cNvPr id="745475" name="Rectangle 3"/>
          <p:cNvSpPr>
            <a:spLocks noChangeArrowheads="1"/>
          </p:cNvSpPr>
          <p:nvPr/>
        </p:nvSpPr>
        <p:spPr bwMode="auto">
          <a:xfrm>
            <a:off x="0" y="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anose="02010600030101010101" pitchFamily="2" charset="-122"/>
              </a:rPr>
              <a:t>算法的思路</a:t>
            </a:r>
            <a:r>
              <a:rPr kumimoji="1" lang="en-US" altLang="zh-CN" sz="2000" b="1">
                <a:latin typeface="宋体" panose="02010600030101010101" pitchFamily="2" charset="-122"/>
              </a:rPr>
              <a:t>: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45486" name="Rectangle 14"/>
          <p:cNvSpPr>
            <a:spLocks noChangeArrowheads="1"/>
          </p:cNvSpPr>
          <p:nvPr/>
        </p:nvSpPr>
        <p:spPr bwMode="auto">
          <a:xfrm>
            <a:off x="0" y="381000"/>
            <a:ext cx="48768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①</a:t>
            </a:r>
            <a:r>
              <a:rPr kumimoji="1" lang="zh-CN" altLang="en-US" sz="2000" b="1">
                <a:latin typeface="宋体" panose="02010600030101010101" pitchFamily="2" charset="-122"/>
              </a:rPr>
              <a:t>对</a:t>
            </a:r>
            <a:r>
              <a:rPr kumimoji="1" lang="en-US" altLang="zh-CN" sz="2000" b="1">
                <a:latin typeface="宋体" panose="02010600030101010101" pitchFamily="2" charset="-122"/>
              </a:rPr>
              <a:t>M</a:t>
            </a:r>
            <a:r>
              <a:rPr kumimoji="1" lang="zh-CN" altLang="en-US" sz="2000" b="1">
                <a:latin typeface="宋体" panose="02010600030101010101" pitchFamily="2" charset="-122"/>
              </a:rPr>
              <a:t>中每个三元组进行扫描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45487" name="Rectangle 15"/>
          <p:cNvSpPr>
            <a:spLocks noChangeArrowheads="1"/>
          </p:cNvSpPr>
          <p:nvPr/>
        </p:nvSpPr>
        <p:spPr bwMode="auto">
          <a:xfrm>
            <a:off x="0" y="7620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②</a:t>
            </a:r>
            <a:r>
              <a:rPr kumimoji="1" lang="zh-CN" altLang="en-US" sz="2000" b="1">
                <a:latin typeface="宋体" panose="02010600030101010101" pitchFamily="2" charset="-122"/>
              </a:rPr>
              <a:t>先找列号 </a:t>
            </a:r>
            <a:r>
              <a:rPr kumimoji="1" lang="en-US" altLang="zh-CN" sz="2000" b="1">
                <a:latin typeface="宋体" panose="02010600030101010101" pitchFamily="2" charset="-122"/>
              </a:rPr>
              <a:t>j=1 </a:t>
            </a:r>
            <a:r>
              <a:rPr kumimoji="1" lang="zh-CN" altLang="en-US" sz="2000" b="1">
                <a:latin typeface="宋体" panose="02010600030101010101" pitchFamily="2" charset="-122"/>
              </a:rPr>
              <a:t>的三元组，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45488" name="AutoShape 16"/>
          <p:cNvSpPr/>
          <p:nvPr/>
        </p:nvSpPr>
        <p:spPr bwMode="auto">
          <a:xfrm>
            <a:off x="198438" y="1308100"/>
            <a:ext cx="182562" cy="825500"/>
          </a:xfrm>
          <a:prstGeom prst="leftBrace">
            <a:avLst>
              <a:gd name="adj1" fmla="val 3768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45489" name="Rectangle 17"/>
          <p:cNvSpPr>
            <a:spLocks noChangeArrowheads="1"/>
          </p:cNvSpPr>
          <p:nvPr/>
        </p:nvSpPr>
        <p:spPr bwMode="auto">
          <a:xfrm>
            <a:off x="381000" y="11430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anose="02010600030101010101" pitchFamily="2" charset="-122"/>
              </a:rPr>
              <a:t>若存在，则将其移至</a:t>
            </a:r>
            <a:r>
              <a:rPr kumimoji="1" lang="en-US" altLang="zh-CN" sz="2000" b="1">
                <a:latin typeface="宋体" panose="02010600030101010101" pitchFamily="2" charset="-122"/>
              </a:rPr>
              <a:t>T</a:t>
            </a:r>
            <a:r>
              <a:rPr kumimoji="1" lang="zh-CN" altLang="en-US" sz="2000" b="1">
                <a:latin typeface="宋体" panose="02010600030101010101" pitchFamily="2" charset="-122"/>
              </a:rPr>
              <a:t>三元组表</a:t>
            </a:r>
            <a:r>
              <a:rPr kumimoji="1" lang="en-US" altLang="zh-CN" sz="2000" b="1">
                <a:latin typeface="宋体" panose="02010600030101010101" pitchFamily="2" charset="-122"/>
              </a:rPr>
              <a:t>,</a:t>
            </a:r>
            <a:r>
              <a:rPr kumimoji="1" lang="zh-CN" altLang="en-US" sz="2000" b="1">
                <a:latin typeface="宋体" panose="02010600030101010101" pitchFamily="2" charset="-122"/>
              </a:rPr>
              <a:t>并依次存放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45492" name="Rectangle 20"/>
          <p:cNvSpPr>
            <a:spLocks noChangeArrowheads="1"/>
          </p:cNvSpPr>
          <p:nvPr/>
        </p:nvSpPr>
        <p:spPr bwMode="auto">
          <a:xfrm>
            <a:off x="914400" y="1524000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anose="02010600030101010101" pitchFamily="2" charset="-122"/>
              </a:rPr>
              <a:t>并对找到的三元组元素将其行列号对换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45495" name="Rectangle 23"/>
          <p:cNvSpPr>
            <a:spLocks noChangeArrowheads="1"/>
          </p:cNvSpPr>
          <p:nvPr/>
        </p:nvSpPr>
        <p:spPr bwMode="auto">
          <a:xfrm>
            <a:off x="381000" y="1905000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anose="02010600030101010101" pitchFamily="2" charset="-122"/>
              </a:rPr>
              <a:t>否则找下一列</a:t>
            </a:r>
            <a:r>
              <a:rPr kumimoji="1" lang="en-US" altLang="zh-CN" sz="2000" b="1">
                <a:latin typeface="宋体" panose="02010600030101010101" pitchFamily="2" charset="-122"/>
              </a:rPr>
              <a:t>,</a:t>
            </a:r>
            <a:r>
              <a:rPr kumimoji="1" lang="zh-CN" altLang="en-US" sz="2000" b="1">
                <a:latin typeface="宋体" panose="02010600030101010101" pitchFamily="2" charset="-122"/>
              </a:rPr>
              <a:t>依次类推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45502" name="Rectangle 30"/>
          <p:cNvSpPr>
            <a:spLocks noChangeArrowheads="1"/>
          </p:cNvSpPr>
          <p:nvPr/>
        </p:nvSpPr>
        <p:spPr bwMode="auto">
          <a:xfrm>
            <a:off x="0" y="84455"/>
            <a:ext cx="5486400" cy="3169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typedef struct {</a:t>
            </a:r>
            <a:endParaRPr kumimoji="1" lang="en-US" altLang="zh-CN" sz="2000" b="1">
              <a:latin typeface="宋体" panose="02010600030101010101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  int  i,j; </a:t>
            </a:r>
            <a:endParaRPr kumimoji="1" lang="en-US" altLang="zh-CN" sz="2000" b="1">
              <a:latin typeface="宋体" panose="02010600030101010101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  ElemType e;</a:t>
            </a:r>
            <a:endParaRPr kumimoji="1" lang="en-US" altLang="zh-CN" sz="2000" b="1">
              <a:latin typeface="宋体" panose="02010600030101010101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}Triple;</a:t>
            </a:r>
            <a:endParaRPr kumimoji="1" lang="en-US" altLang="zh-CN" sz="2000" b="1">
              <a:latin typeface="宋体" panose="02010600030101010101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typedef union {</a:t>
            </a:r>
            <a:endParaRPr kumimoji="1" lang="en-US" altLang="zh-CN" sz="2000" b="1">
              <a:latin typeface="宋体" panose="02010600030101010101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  Triple data[MAXSIZE+1]; </a:t>
            </a:r>
            <a:endParaRPr kumimoji="1" lang="en-US" altLang="zh-CN" sz="2000" b="1">
              <a:latin typeface="宋体" panose="02010600030101010101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  int mu,nu,tu;</a:t>
            </a:r>
            <a:endParaRPr kumimoji="1" lang="en-US" altLang="zh-CN" sz="2000" b="1">
              <a:latin typeface="宋体" panose="02010600030101010101" pitchFamily="2" charset="-122"/>
            </a:endParaRPr>
          </a:p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}TSMatrix;</a:t>
            </a:r>
            <a:endParaRPr kumimoji="1" lang="en-US" altLang="zh-CN" sz="2000" b="1">
              <a:latin typeface="宋体" panose="02010600030101010101" pitchFamily="2" charset="-122"/>
            </a:endParaRPr>
          </a:p>
          <a:p>
            <a:pPr eaLnBrk="0" hangingPunct="0"/>
            <a:endParaRPr kumimoji="1" lang="en-US" altLang="zh-CN" sz="2000" b="1">
              <a:latin typeface="宋体" panose="02010600030101010101" pitchFamily="2" charset="-122"/>
            </a:endParaRPr>
          </a:p>
          <a:p>
            <a:pPr eaLnBrk="0" hangingPunct="0"/>
            <a:endParaRPr kumimoji="1" lang="zh-CN" altLang="en-US" sz="2000" b="1"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4695" y="243840"/>
            <a:ext cx="3322955" cy="2667000"/>
          </a:xfrm>
          <a:prstGeom prst="rect">
            <a:avLst/>
          </a:prstGeom>
        </p:spPr>
      </p:pic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6019800" y="1261745"/>
            <a:ext cx="1066800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p>
            <a:endParaRPr lang="zh-CN" altLang="en-US"/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 flipV="1">
            <a:off x="7125335" y="839470"/>
            <a:ext cx="1032510" cy="40576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endParaRPr lang="zh-CN" altLang="en-US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6019800" y="2337435"/>
            <a:ext cx="1066800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7086600" y="1092835"/>
            <a:ext cx="1003300" cy="131635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endParaRPr lang="zh-CN" altLang="en-US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6936740" y="840740"/>
            <a:ext cx="1152525" cy="45656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 flipV="1">
            <a:off x="6936740" y="1670050"/>
            <a:ext cx="1152525" cy="48133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6854825" y="1072515"/>
            <a:ext cx="1234440" cy="82486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6936740" y="1918970"/>
            <a:ext cx="1152525" cy="23558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" y="2910840"/>
            <a:ext cx="7210425" cy="3705225"/>
          </a:xfrm>
          <a:prstGeom prst="rect">
            <a:avLst/>
          </a:prstGeom>
        </p:spPr>
      </p:pic>
      <p:sp>
        <p:nvSpPr>
          <p:cNvPr id="12" name="Line 28"/>
          <p:cNvSpPr>
            <a:spLocks noChangeShapeType="1"/>
          </p:cNvSpPr>
          <p:nvPr/>
        </p:nvSpPr>
        <p:spPr bwMode="auto">
          <a:xfrm flipV="1">
            <a:off x="6936740" y="2466975"/>
            <a:ext cx="1152525" cy="29400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endParaRPr lang="zh-CN" altLang="en-US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6936740" y="1675765"/>
            <a:ext cx="1151890" cy="995045"/>
          </a:xfrm>
          <a:prstGeom prst="line">
            <a:avLst/>
          </a:prstGeom>
          <a:noFill/>
          <a:ln w="9525">
            <a:solidFill>
              <a:srgbClr val="FF66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74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74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745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745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745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745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745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745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5" grpId="0" bldLvl="0" animBg="1" autoUpdateAnimBg="0"/>
      <p:bldP spid="745486" grpId="0" bldLvl="0" animBg="1" autoUpdateAnimBg="0"/>
      <p:bldP spid="745487" grpId="0" bldLvl="0" animBg="1" autoUpdateAnimBg="0"/>
      <p:bldP spid="745488" grpId="0" bldLvl="0" animBg="1"/>
      <p:bldP spid="745489" grpId="0" bldLvl="0" animBg="1" autoUpdateAnimBg="0"/>
      <p:bldP spid="745492" grpId="0" bldLvl="0" animBg="1" autoUpdateAnimBg="0"/>
      <p:bldP spid="745495" grpId="0" bldLvl="0" animBg="1" autoUpdateAnimBg="0"/>
      <p:bldP spid="745502" grpId="0" bldLvl="0" animBg="1" autoUpdateAnimBg="0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E45F76-237F-4D78-8A3A-FFD31D62FC25}" type="datetime7">
              <a:rPr lang="zh-CN" altLang="en-US" smtClean="0"/>
            </a:fld>
            <a:endParaRPr lang="en-US" altLang="zh-CN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80FD5C-1A3D-47BD-B599-A265C293FD71}" type="slidenum">
              <a:rPr lang="zh-CN" altLang="en-US" smtClean="0"/>
            </a:fld>
            <a:endParaRPr lang="en-US" altLang="zh-CN"/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0" y="3279140"/>
            <a:ext cx="9144000" cy="3578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n"/>
            </a:pPr>
            <a:endParaRPr kumimoji="1" lang="zh-CN" altLang="en-US" sz="2800" b="1">
              <a:solidFill>
                <a:srgbClr val="000066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0" y="3794125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anose="02010600030101010101" pitchFamily="2" charset="-122"/>
              </a:rPr>
              <a:t>算法的改进</a:t>
            </a:r>
            <a:r>
              <a:rPr kumimoji="1" lang="en-US" altLang="zh-CN" sz="2000" b="1">
                <a:latin typeface="宋体" panose="02010600030101010101" pitchFamily="2" charset="-122"/>
              </a:rPr>
              <a:t>: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46500" name="Rectangle 4"/>
          <p:cNvSpPr>
            <a:spLocks noChangeArrowheads="1"/>
          </p:cNvSpPr>
          <p:nvPr/>
        </p:nvSpPr>
        <p:spPr bwMode="auto">
          <a:xfrm>
            <a:off x="1485900" y="3794760"/>
            <a:ext cx="731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anose="02010600030101010101" pitchFamily="2" charset="-122"/>
              </a:rPr>
              <a:t>顺序扫描</a:t>
            </a:r>
            <a:r>
              <a:rPr kumimoji="1" lang="en-US" altLang="zh-CN" sz="2000" b="1">
                <a:latin typeface="宋体" panose="02010600030101010101" pitchFamily="2" charset="-122"/>
              </a:rPr>
              <a:t>M</a:t>
            </a:r>
            <a:r>
              <a:rPr kumimoji="1" lang="zh-CN" altLang="en-US" sz="2000" b="1">
                <a:latin typeface="宋体" panose="02010600030101010101" pitchFamily="2" charset="-122"/>
              </a:rPr>
              <a:t>的三元组将</a:t>
            </a:r>
            <a:r>
              <a:rPr kumimoji="1" lang="en-US" altLang="zh-CN" sz="2000" b="1">
                <a:latin typeface="宋体" panose="02010600030101010101" pitchFamily="2" charset="-122"/>
              </a:rPr>
              <a:t>M.data[col]</a:t>
            </a:r>
            <a:r>
              <a:rPr kumimoji="1" lang="zh-CN" altLang="en-US" sz="2000" b="1">
                <a:latin typeface="宋体" panose="02010600030101010101" pitchFamily="2" charset="-122"/>
              </a:rPr>
              <a:t>直接放到其在</a:t>
            </a:r>
            <a:r>
              <a:rPr kumimoji="1" lang="en-US" altLang="zh-CN" sz="2000" b="1">
                <a:latin typeface="宋体" panose="02010600030101010101" pitchFamily="2" charset="-122"/>
              </a:rPr>
              <a:t>T</a:t>
            </a:r>
            <a:r>
              <a:rPr kumimoji="1" lang="zh-CN" altLang="en-US" sz="2000" b="1">
                <a:latin typeface="宋体" panose="02010600030101010101" pitchFamily="2" charset="-122"/>
              </a:rPr>
              <a:t>中的相应位置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46526" name="Rectangle 30"/>
          <p:cNvSpPr>
            <a:spLocks noChangeArrowheads="1"/>
          </p:cNvSpPr>
          <p:nvPr/>
        </p:nvSpPr>
        <p:spPr bwMode="auto">
          <a:xfrm>
            <a:off x="0" y="4191000"/>
            <a:ext cx="75438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anose="02010600030101010101" pitchFamily="2" charset="-122"/>
              </a:rPr>
              <a:t>增设 </a:t>
            </a:r>
            <a:r>
              <a:rPr kumimoji="1" lang="en-US" altLang="zh-CN" sz="2000" b="1">
                <a:latin typeface="宋体" panose="02010600030101010101" pitchFamily="2" charset="-122"/>
              </a:rPr>
              <a:t>num: num[col]</a:t>
            </a:r>
            <a:r>
              <a:rPr kumimoji="1" lang="zh-CN" altLang="en-US" sz="2000" b="1">
                <a:latin typeface="宋体" panose="02010600030101010101" pitchFamily="2" charset="-122"/>
              </a:rPr>
              <a:t>表示</a:t>
            </a:r>
            <a:r>
              <a:rPr kumimoji="1" lang="en-US" altLang="zh-CN" sz="2000" b="1">
                <a:latin typeface="宋体" panose="02010600030101010101" pitchFamily="2" charset="-122"/>
              </a:rPr>
              <a:t>M</a:t>
            </a:r>
            <a:r>
              <a:rPr kumimoji="1" lang="zh-CN" altLang="en-US" sz="2000" b="1">
                <a:latin typeface="宋体" panose="02010600030101010101" pitchFamily="2" charset="-122"/>
              </a:rPr>
              <a:t>第</a:t>
            </a:r>
            <a:r>
              <a:rPr kumimoji="1" lang="en-US" altLang="zh-CN" sz="2000" b="1">
                <a:latin typeface="宋体" panose="02010600030101010101" pitchFamily="2" charset="-122"/>
              </a:rPr>
              <a:t>col</a:t>
            </a:r>
            <a:r>
              <a:rPr kumimoji="1" lang="zh-CN" altLang="en-US" sz="2000" b="1">
                <a:latin typeface="宋体" panose="02010600030101010101" pitchFamily="2" charset="-122"/>
              </a:rPr>
              <a:t>列中非零元的个数</a:t>
            </a:r>
            <a:r>
              <a:rPr kumimoji="1" lang="en-US" altLang="zh-CN" sz="2000" b="1">
                <a:latin typeface="宋体" panose="02010600030101010101" pitchFamily="2" charset="-122"/>
              </a:rPr>
              <a:t>,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46527" name="Rectangle 31"/>
          <p:cNvSpPr>
            <a:spLocks noChangeArrowheads="1"/>
          </p:cNvSpPr>
          <p:nvPr/>
        </p:nvSpPr>
        <p:spPr bwMode="auto">
          <a:xfrm>
            <a:off x="571500" y="4584065"/>
            <a:ext cx="80010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cpot: cpot[col]</a:t>
            </a:r>
            <a:r>
              <a:rPr kumimoji="1" lang="zh-CN" altLang="en-US" sz="2000" b="1">
                <a:latin typeface="宋体" panose="02010600030101010101" pitchFamily="2" charset="-122"/>
              </a:rPr>
              <a:t>表示</a:t>
            </a:r>
            <a:r>
              <a:rPr kumimoji="1" lang="en-US" altLang="zh-CN" sz="2000" b="1">
                <a:latin typeface="宋体" panose="02010600030101010101" pitchFamily="2" charset="-122"/>
              </a:rPr>
              <a:t>M</a:t>
            </a:r>
            <a:r>
              <a:rPr kumimoji="1" lang="zh-CN" altLang="en-US" sz="2000" b="1">
                <a:latin typeface="宋体" panose="02010600030101010101" pitchFamily="2" charset="-122"/>
              </a:rPr>
              <a:t>第</a:t>
            </a:r>
            <a:r>
              <a:rPr kumimoji="1" lang="en-US" altLang="zh-CN" sz="2000" b="1">
                <a:latin typeface="宋体" panose="02010600030101010101" pitchFamily="2" charset="-122"/>
              </a:rPr>
              <a:t>col</a:t>
            </a:r>
            <a:r>
              <a:rPr kumimoji="1" lang="zh-CN" altLang="en-US" sz="2000" b="1">
                <a:latin typeface="宋体" panose="02010600030101010101" pitchFamily="2" charset="-122"/>
              </a:rPr>
              <a:t>列的第一个非零元在</a:t>
            </a:r>
            <a:r>
              <a:rPr kumimoji="1" lang="en-US" altLang="zh-CN" sz="2000" b="1">
                <a:latin typeface="宋体" panose="02010600030101010101" pitchFamily="2" charset="-122"/>
              </a:rPr>
              <a:t>T.data</a:t>
            </a:r>
            <a:r>
              <a:rPr kumimoji="1" lang="zh-CN" altLang="en-US" sz="2000" b="1">
                <a:latin typeface="宋体" panose="02010600030101010101" pitchFamily="2" charset="-122"/>
              </a:rPr>
              <a:t>中的恰当位置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46528" name="Rectangle 32"/>
          <p:cNvSpPr>
            <a:spLocks noChangeArrowheads="1"/>
          </p:cNvSpPr>
          <p:nvPr/>
        </p:nvSpPr>
        <p:spPr bwMode="auto">
          <a:xfrm>
            <a:off x="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anose="02010600030101010101" pitchFamily="2" charset="-122"/>
              </a:rPr>
              <a:t>则</a:t>
            </a:r>
            <a:r>
              <a:rPr kumimoji="1" lang="en-US" altLang="zh-CN" sz="2000" b="1">
                <a:latin typeface="宋体" panose="02010600030101010101" pitchFamily="2" charset="-122"/>
              </a:rPr>
              <a:t>: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46529" name="AutoShape 33"/>
          <p:cNvSpPr/>
          <p:nvPr/>
        </p:nvSpPr>
        <p:spPr bwMode="auto">
          <a:xfrm>
            <a:off x="609600" y="51816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6530" name="Rectangle 34"/>
          <p:cNvSpPr>
            <a:spLocks noChangeArrowheads="1"/>
          </p:cNvSpPr>
          <p:nvPr/>
        </p:nvSpPr>
        <p:spPr bwMode="auto">
          <a:xfrm>
            <a:off x="762000" y="5029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cpot[1] = 1;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46531" name="Rectangle 35"/>
          <p:cNvSpPr>
            <a:spLocks noChangeArrowheads="1"/>
          </p:cNvSpPr>
          <p:nvPr/>
        </p:nvSpPr>
        <p:spPr bwMode="auto">
          <a:xfrm>
            <a:off x="2514600" y="5029200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M</a:t>
            </a:r>
            <a:r>
              <a:rPr kumimoji="1" lang="zh-CN" altLang="en-US" sz="2000" b="1">
                <a:latin typeface="宋体" panose="02010600030101010101" pitchFamily="2" charset="-122"/>
              </a:rPr>
              <a:t>第一列第一个非零元必在</a:t>
            </a:r>
            <a:r>
              <a:rPr kumimoji="1" lang="en-US" altLang="zh-CN" sz="2000" b="1">
                <a:latin typeface="宋体" panose="02010600030101010101" pitchFamily="2" charset="-122"/>
              </a:rPr>
              <a:t>T</a:t>
            </a:r>
            <a:r>
              <a:rPr kumimoji="1" lang="zh-CN" altLang="en-US" sz="2000" b="1">
                <a:latin typeface="宋体" panose="02010600030101010101" pitchFamily="2" charset="-122"/>
              </a:rPr>
              <a:t>的第一位置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46532" name="Rectangle 36"/>
          <p:cNvSpPr>
            <a:spLocks noChangeArrowheads="1"/>
          </p:cNvSpPr>
          <p:nvPr/>
        </p:nvSpPr>
        <p:spPr bwMode="auto">
          <a:xfrm>
            <a:off x="762000" y="5486400"/>
            <a:ext cx="838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cpot[col] = cpot[col-1] + num[col-1]   2 ≤ col ≤ M.data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746533" name="Rectangle 37"/>
          <p:cNvSpPr>
            <a:spLocks noChangeArrowheads="1"/>
          </p:cNvSpPr>
          <p:nvPr/>
        </p:nvSpPr>
        <p:spPr bwMode="auto">
          <a:xfrm>
            <a:off x="0" y="594360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M</a:t>
            </a:r>
            <a:r>
              <a:rPr kumimoji="1" lang="zh-CN" altLang="en-US" b="1">
                <a:latin typeface="宋体" panose="02010600030101010101" pitchFamily="2" charset="-122"/>
              </a:rPr>
              <a:t>第</a:t>
            </a:r>
            <a:r>
              <a:rPr kumimoji="1" lang="en-US" altLang="zh-CN" b="1">
                <a:latin typeface="宋体" panose="02010600030101010101" pitchFamily="2" charset="-122"/>
              </a:rPr>
              <a:t>col</a:t>
            </a:r>
            <a:r>
              <a:rPr kumimoji="1" lang="zh-CN" altLang="en-US" b="1">
                <a:latin typeface="宋体" panose="02010600030101010101" pitchFamily="2" charset="-122"/>
              </a:rPr>
              <a:t>列第一个非零元在</a:t>
            </a:r>
            <a:r>
              <a:rPr kumimoji="1" lang="en-US" altLang="zh-CN" b="1">
                <a:latin typeface="宋体" panose="02010600030101010101" pitchFamily="2" charset="-122"/>
              </a:rPr>
              <a:t>:</a:t>
            </a:r>
            <a:r>
              <a:rPr kumimoji="1" lang="en-US" altLang="zh-CN" sz="2000" b="1">
                <a:latin typeface="宋体" panose="02010600030101010101" pitchFamily="2" charset="-122"/>
              </a:rPr>
              <a:t> </a:t>
            </a:r>
            <a:r>
              <a:rPr kumimoji="1" lang="zh-CN" altLang="en-US" sz="2000" b="1">
                <a:latin typeface="宋体" panose="02010600030101010101" pitchFamily="2" charset="-122"/>
              </a:rPr>
              <a:t>第</a:t>
            </a:r>
            <a:r>
              <a:rPr kumimoji="1" lang="en-US" altLang="zh-CN" sz="2000" b="1">
                <a:latin typeface="宋体" panose="02010600030101010101" pitchFamily="2" charset="-122"/>
              </a:rPr>
              <a:t>col-1</a:t>
            </a:r>
            <a:r>
              <a:rPr kumimoji="1" lang="zh-CN" altLang="en-US" sz="2000" b="1">
                <a:latin typeface="宋体" panose="02010600030101010101" pitchFamily="2" charset="-122"/>
              </a:rPr>
              <a:t>列第一非零元起 </a:t>
            </a:r>
            <a:r>
              <a:rPr kumimoji="1" lang="en-US" altLang="zh-CN" sz="2000" b="1">
                <a:latin typeface="宋体" panose="02010600030101010101" pitchFamily="2" charset="-122"/>
              </a:rPr>
              <a:t>+ </a:t>
            </a:r>
            <a:r>
              <a:rPr kumimoji="1" lang="zh-CN" altLang="en-US" sz="2000" b="1">
                <a:latin typeface="宋体" panose="02010600030101010101" pitchFamily="2" charset="-122"/>
              </a:rPr>
              <a:t>第</a:t>
            </a:r>
            <a:r>
              <a:rPr kumimoji="1" lang="en-US" altLang="zh-CN" sz="2000" b="1">
                <a:latin typeface="宋体" panose="02010600030101010101" pitchFamily="2" charset="-122"/>
              </a:rPr>
              <a:t>col-1</a:t>
            </a:r>
            <a:r>
              <a:rPr kumimoji="1" lang="zh-CN" altLang="en-US" sz="2000" b="1">
                <a:latin typeface="宋体" panose="02010600030101010101" pitchFamily="2" charset="-122"/>
              </a:rPr>
              <a:t>列非零元总数 </a:t>
            </a:r>
            <a:r>
              <a:rPr kumimoji="1" lang="zh-CN" altLang="en-US" b="1">
                <a:latin typeface="宋体" panose="02010600030101010101" pitchFamily="2" charset="-122"/>
              </a:rPr>
              <a:t>之后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052830"/>
            <a:ext cx="3485515" cy="263144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500245" y="1102360"/>
            <a:ext cx="1217930" cy="2528570"/>
            <a:chOff x="7087" y="719"/>
            <a:chExt cx="1918" cy="39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7" y="719"/>
              <a:ext cx="1919" cy="70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" y="2203"/>
              <a:ext cx="1020" cy="33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6" y="3130"/>
              <a:ext cx="1021" cy="33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6" y="1463"/>
              <a:ext cx="982" cy="3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09" y="4393"/>
              <a:ext cx="983" cy="30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06" y="3547"/>
              <a:ext cx="1100" cy="34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09" y="2660"/>
              <a:ext cx="1100" cy="35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26" y="1828"/>
              <a:ext cx="981" cy="34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90" y="3961"/>
              <a:ext cx="1033" cy="3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746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746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746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746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6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6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6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6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74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74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746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746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74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74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746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746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74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74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746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746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74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74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746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746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9" grpId="0" bldLvl="0" animBg="1" autoUpdateAnimBg="0"/>
      <p:bldP spid="746500" grpId="0" bldLvl="0" animBg="1" autoUpdateAnimBg="0"/>
      <p:bldP spid="746526" grpId="0" bldLvl="0" animBg="1" autoUpdateAnimBg="0"/>
      <p:bldP spid="746527" grpId="0" bldLvl="0" animBg="1" autoUpdateAnimBg="0"/>
      <p:bldP spid="746528" grpId="0" autoUpdateAnimBg="0"/>
      <p:bldP spid="746529" grpId="0" animBg="1"/>
      <p:bldP spid="746530" grpId="0" autoUpdateAnimBg="0"/>
      <p:bldP spid="746531" grpId="0" autoUpdateAnimBg="0"/>
      <p:bldP spid="746532" grpId="0" autoUpdateAnimBg="0"/>
      <p:bldP spid="74653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D28ABE-011B-4AAC-A5EB-F9EF878D6E65}" type="datetime7">
              <a:rPr lang="zh-CN" altLang="en-US" smtClean="0"/>
            </a:fld>
            <a:endParaRPr lang="en-US" altLang="zh-CN"/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AF2E80-988F-41BA-AD27-3ED2CB865DA4}" type="slidenum">
              <a:rPr lang="zh-CN" altLang="en-US" smtClean="0"/>
            </a:fld>
            <a:endParaRPr lang="en-US" altLang="zh-CN"/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n"/>
            </a:pPr>
            <a:endParaRPr kumimoji="1" lang="zh-CN" altLang="en-US" sz="2800" b="1">
              <a:solidFill>
                <a:srgbClr val="000066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0" y="4191000"/>
            <a:ext cx="754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anose="02010600030101010101" pitchFamily="2" charset="-122"/>
              </a:rPr>
              <a:t>增设向量</a:t>
            </a:r>
            <a:r>
              <a:rPr kumimoji="1" lang="en-US" altLang="zh-CN" sz="2000" b="1">
                <a:latin typeface="宋体" panose="02010600030101010101" pitchFamily="2" charset="-122"/>
              </a:rPr>
              <a:t>: num(num[col]</a:t>
            </a:r>
            <a:r>
              <a:rPr kumimoji="1" lang="zh-CN" altLang="en-US" sz="2000" b="1">
                <a:latin typeface="宋体" panose="02010600030101010101" pitchFamily="2" charset="-122"/>
              </a:rPr>
              <a:t>表示</a:t>
            </a:r>
            <a:r>
              <a:rPr kumimoji="1" lang="en-US" altLang="zh-CN" sz="2000" b="1">
                <a:latin typeface="宋体" panose="02010600030101010101" pitchFamily="2" charset="-122"/>
              </a:rPr>
              <a:t>M</a:t>
            </a:r>
            <a:r>
              <a:rPr kumimoji="1" lang="zh-CN" altLang="en-US" sz="2000" b="1">
                <a:latin typeface="宋体" panose="02010600030101010101" pitchFamily="2" charset="-122"/>
              </a:rPr>
              <a:t>第</a:t>
            </a:r>
            <a:r>
              <a:rPr kumimoji="1" lang="en-US" altLang="zh-CN" sz="2000" b="1">
                <a:latin typeface="宋体" panose="02010600030101010101" pitchFamily="2" charset="-122"/>
              </a:rPr>
              <a:t>col</a:t>
            </a:r>
            <a:r>
              <a:rPr kumimoji="1" lang="zh-CN" altLang="en-US" sz="2000" b="1">
                <a:latin typeface="宋体" panose="02010600030101010101" pitchFamily="2" charset="-122"/>
              </a:rPr>
              <a:t>列中非零元的个数</a:t>
            </a:r>
            <a:r>
              <a:rPr kumimoji="1" lang="en-US" altLang="zh-CN" sz="2000" b="1">
                <a:latin typeface="宋体" panose="02010600030101010101" pitchFamily="2" charset="-122"/>
              </a:rPr>
              <a:t>),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69639" name="Rectangle 5"/>
          <p:cNvSpPr>
            <a:spLocks noChangeArrowheads="1"/>
          </p:cNvSpPr>
          <p:nvPr/>
        </p:nvSpPr>
        <p:spPr bwMode="auto">
          <a:xfrm>
            <a:off x="1143000" y="4572000"/>
            <a:ext cx="800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cpot(cpot[col]</a:t>
            </a:r>
            <a:r>
              <a:rPr kumimoji="1" lang="zh-CN" altLang="en-US" sz="2000" b="1">
                <a:latin typeface="宋体" panose="02010600030101010101" pitchFamily="2" charset="-122"/>
              </a:rPr>
              <a:t>表示</a:t>
            </a:r>
            <a:r>
              <a:rPr kumimoji="1" lang="en-US" altLang="zh-CN" sz="2000" b="1">
                <a:latin typeface="宋体" panose="02010600030101010101" pitchFamily="2" charset="-122"/>
              </a:rPr>
              <a:t>M</a:t>
            </a:r>
            <a:r>
              <a:rPr kumimoji="1" lang="zh-CN" altLang="en-US" sz="2000" b="1">
                <a:latin typeface="宋体" panose="02010600030101010101" pitchFamily="2" charset="-122"/>
              </a:rPr>
              <a:t>第</a:t>
            </a:r>
            <a:r>
              <a:rPr kumimoji="1" lang="en-US" altLang="zh-CN" sz="2000" b="1">
                <a:latin typeface="宋体" panose="02010600030101010101" pitchFamily="2" charset="-122"/>
              </a:rPr>
              <a:t>col</a:t>
            </a:r>
            <a:r>
              <a:rPr kumimoji="1" lang="zh-CN" altLang="en-US" sz="2000" b="1">
                <a:latin typeface="宋体" panose="02010600030101010101" pitchFamily="2" charset="-122"/>
              </a:rPr>
              <a:t>列的第一个非零元在</a:t>
            </a:r>
            <a:r>
              <a:rPr kumimoji="1" lang="en-US" altLang="zh-CN" sz="2000" b="1">
                <a:latin typeface="宋体" panose="02010600030101010101" pitchFamily="2" charset="-122"/>
              </a:rPr>
              <a:t>T.data</a:t>
            </a:r>
            <a:r>
              <a:rPr kumimoji="1" lang="zh-CN" altLang="en-US" sz="2000" b="1">
                <a:latin typeface="宋体" panose="02010600030101010101" pitchFamily="2" charset="-122"/>
              </a:rPr>
              <a:t>中的恰当位置</a:t>
            </a:r>
            <a:r>
              <a:rPr kumimoji="1" lang="en-US" altLang="zh-CN" sz="2000" b="1">
                <a:latin typeface="宋体" panose="02010600030101010101" pitchFamily="2" charset="-122"/>
              </a:rPr>
              <a:t>)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69640" name="Rectangle 6"/>
          <p:cNvSpPr>
            <a:spLocks noChangeArrowheads="1"/>
          </p:cNvSpPr>
          <p:nvPr/>
        </p:nvSpPr>
        <p:spPr bwMode="auto">
          <a:xfrm>
            <a:off x="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anose="02010600030101010101" pitchFamily="2" charset="-122"/>
              </a:rPr>
              <a:t>则</a:t>
            </a:r>
            <a:r>
              <a:rPr kumimoji="1" lang="en-US" altLang="zh-CN" sz="2000" b="1">
                <a:latin typeface="宋体" panose="02010600030101010101" pitchFamily="2" charset="-122"/>
              </a:rPr>
              <a:t>: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69641" name="AutoShape 7"/>
          <p:cNvSpPr/>
          <p:nvPr/>
        </p:nvSpPr>
        <p:spPr bwMode="auto">
          <a:xfrm>
            <a:off x="609600" y="51816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42" name="Rectangle 8"/>
          <p:cNvSpPr>
            <a:spLocks noChangeArrowheads="1"/>
          </p:cNvSpPr>
          <p:nvPr/>
        </p:nvSpPr>
        <p:spPr bwMode="auto">
          <a:xfrm>
            <a:off x="762000" y="5029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cpot[1] = 1;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69643" name="Rectangle 9"/>
          <p:cNvSpPr>
            <a:spLocks noChangeArrowheads="1"/>
          </p:cNvSpPr>
          <p:nvPr/>
        </p:nvSpPr>
        <p:spPr bwMode="auto">
          <a:xfrm>
            <a:off x="2514600" y="5029200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M</a:t>
            </a:r>
            <a:r>
              <a:rPr kumimoji="1" lang="zh-CN" altLang="en-US" sz="2000" b="1">
                <a:latin typeface="宋体" panose="02010600030101010101" pitchFamily="2" charset="-122"/>
              </a:rPr>
              <a:t>第一列第一个非零元必在</a:t>
            </a:r>
            <a:r>
              <a:rPr kumimoji="1" lang="en-US" altLang="zh-CN" sz="2000" b="1">
                <a:latin typeface="宋体" panose="02010600030101010101" pitchFamily="2" charset="-122"/>
              </a:rPr>
              <a:t>T</a:t>
            </a:r>
            <a:r>
              <a:rPr kumimoji="1" lang="zh-CN" altLang="en-US" sz="2000" b="1">
                <a:latin typeface="宋体" panose="02010600030101010101" pitchFamily="2" charset="-122"/>
              </a:rPr>
              <a:t>的第一位置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69644" name="Rectangle 10"/>
          <p:cNvSpPr>
            <a:spLocks noChangeArrowheads="1"/>
          </p:cNvSpPr>
          <p:nvPr/>
        </p:nvSpPr>
        <p:spPr bwMode="auto">
          <a:xfrm>
            <a:off x="762000" y="5486400"/>
            <a:ext cx="838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宋体" panose="02010600030101010101" pitchFamily="2" charset="-122"/>
              </a:rPr>
              <a:t>cpot[col] = cpot[col-1] + num[col-1]   2 ≤ col ≤ M.data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69645" name="Rectangle 11"/>
          <p:cNvSpPr>
            <a:spLocks noChangeArrowheads="1"/>
          </p:cNvSpPr>
          <p:nvPr/>
        </p:nvSpPr>
        <p:spPr bwMode="auto">
          <a:xfrm>
            <a:off x="0" y="594360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>
                <a:latin typeface="宋体" panose="02010600030101010101" pitchFamily="2" charset="-122"/>
              </a:rPr>
              <a:t>M</a:t>
            </a:r>
            <a:r>
              <a:rPr kumimoji="1" lang="zh-CN" altLang="en-US" b="1">
                <a:latin typeface="宋体" panose="02010600030101010101" pitchFamily="2" charset="-122"/>
              </a:rPr>
              <a:t>第</a:t>
            </a:r>
            <a:r>
              <a:rPr kumimoji="1" lang="en-US" altLang="zh-CN" b="1">
                <a:latin typeface="宋体" panose="02010600030101010101" pitchFamily="2" charset="-122"/>
              </a:rPr>
              <a:t>col</a:t>
            </a:r>
            <a:r>
              <a:rPr kumimoji="1" lang="zh-CN" altLang="en-US" b="1">
                <a:latin typeface="宋体" panose="02010600030101010101" pitchFamily="2" charset="-122"/>
              </a:rPr>
              <a:t>列第一个非零元在</a:t>
            </a:r>
            <a:r>
              <a:rPr kumimoji="1" lang="en-US" altLang="zh-CN" b="1">
                <a:latin typeface="宋体" panose="02010600030101010101" pitchFamily="2" charset="-122"/>
              </a:rPr>
              <a:t>:</a:t>
            </a:r>
            <a:r>
              <a:rPr kumimoji="1" lang="en-US" altLang="zh-CN" sz="2000" b="1">
                <a:latin typeface="宋体" panose="02010600030101010101" pitchFamily="2" charset="-122"/>
              </a:rPr>
              <a:t> </a:t>
            </a:r>
            <a:r>
              <a:rPr kumimoji="1" lang="zh-CN" altLang="en-US" sz="2000" b="1">
                <a:latin typeface="宋体" panose="02010600030101010101" pitchFamily="2" charset="-122"/>
              </a:rPr>
              <a:t>第</a:t>
            </a:r>
            <a:r>
              <a:rPr kumimoji="1" lang="en-US" altLang="zh-CN" sz="2000" b="1">
                <a:latin typeface="宋体" panose="02010600030101010101" pitchFamily="2" charset="-122"/>
              </a:rPr>
              <a:t>col-1</a:t>
            </a:r>
            <a:r>
              <a:rPr kumimoji="1" lang="zh-CN" altLang="en-US" sz="2000" b="1">
                <a:latin typeface="宋体" panose="02010600030101010101" pitchFamily="2" charset="-122"/>
              </a:rPr>
              <a:t>列第一非零元起 </a:t>
            </a:r>
            <a:r>
              <a:rPr kumimoji="1" lang="en-US" altLang="zh-CN" sz="2000" b="1">
                <a:latin typeface="宋体" panose="02010600030101010101" pitchFamily="2" charset="-122"/>
              </a:rPr>
              <a:t>+ </a:t>
            </a:r>
            <a:r>
              <a:rPr kumimoji="1" lang="zh-CN" altLang="en-US" sz="2000" b="1">
                <a:latin typeface="宋体" panose="02010600030101010101" pitchFamily="2" charset="-122"/>
              </a:rPr>
              <a:t>第</a:t>
            </a:r>
            <a:r>
              <a:rPr kumimoji="1" lang="en-US" altLang="zh-CN" sz="2000" b="1">
                <a:latin typeface="宋体" panose="02010600030101010101" pitchFamily="2" charset="-122"/>
              </a:rPr>
              <a:t>col-1</a:t>
            </a:r>
            <a:r>
              <a:rPr kumimoji="1" lang="zh-CN" altLang="en-US" sz="2000" b="1">
                <a:latin typeface="宋体" panose="02010600030101010101" pitchFamily="2" charset="-122"/>
              </a:rPr>
              <a:t>列非零元总数 </a:t>
            </a:r>
            <a:r>
              <a:rPr kumimoji="1" lang="zh-CN" altLang="en-US" b="1">
                <a:latin typeface="宋体" panose="02010600030101010101" pitchFamily="2" charset="-122"/>
              </a:rPr>
              <a:t>之后</a:t>
            </a:r>
            <a:endParaRPr kumimoji="1"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47532" name="Rectangle 12"/>
          <p:cNvSpPr>
            <a:spLocks noChangeArrowheads="1"/>
          </p:cNvSpPr>
          <p:nvPr/>
        </p:nvSpPr>
        <p:spPr bwMode="auto">
          <a:xfrm>
            <a:off x="0" y="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1">
                <a:latin typeface="宋体" panose="02010600030101010101" pitchFamily="2" charset="-122"/>
              </a:rPr>
              <a:t>矩阵</a:t>
            </a:r>
            <a:r>
              <a:rPr kumimoji="1" lang="en-US" altLang="zh-CN" sz="2000" b="1">
                <a:latin typeface="宋体" panose="02010600030101010101" pitchFamily="2" charset="-122"/>
              </a:rPr>
              <a:t>M</a:t>
            </a:r>
            <a:r>
              <a:rPr kumimoji="1" lang="zh-CN" altLang="en-US" sz="2000" b="1">
                <a:latin typeface="宋体" panose="02010600030101010101" pitchFamily="2" charset="-122"/>
              </a:rPr>
              <a:t>的</a:t>
            </a:r>
            <a:r>
              <a:rPr kumimoji="1" lang="en-US" altLang="zh-CN" sz="2000" b="1">
                <a:latin typeface="宋体" panose="02010600030101010101" pitchFamily="2" charset="-122"/>
              </a:rPr>
              <a:t>cpot</a:t>
            </a:r>
            <a:r>
              <a:rPr kumimoji="1" lang="zh-CN" altLang="en-US" sz="2000" b="1">
                <a:latin typeface="宋体" panose="02010600030101010101" pitchFamily="2" charset="-122"/>
              </a:rPr>
              <a:t>与</a:t>
            </a:r>
            <a:r>
              <a:rPr kumimoji="1" lang="en-US" altLang="zh-CN" sz="2000" b="1">
                <a:latin typeface="宋体" panose="02010600030101010101" pitchFamily="2" charset="-122"/>
              </a:rPr>
              <a:t>num</a:t>
            </a:r>
            <a:r>
              <a:rPr kumimoji="1" lang="zh-CN" altLang="en-US" sz="2000" b="1">
                <a:latin typeface="宋体" panose="02010600030101010101" pitchFamily="2" charset="-122"/>
              </a:rPr>
              <a:t>的值</a:t>
            </a:r>
            <a:r>
              <a:rPr kumimoji="1" lang="en-US" altLang="zh-CN" sz="2000" b="1">
                <a:latin typeface="宋体" panose="02010600030101010101" pitchFamily="2" charset="-122"/>
              </a:rPr>
              <a:t>:</a:t>
            </a:r>
            <a:endParaRPr kumimoji="1" lang="en-US" altLang="zh-CN" sz="2000" b="1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" y="396875"/>
            <a:ext cx="3648075" cy="1824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90" y="657860"/>
            <a:ext cx="4186555" cy="1443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0"/>
            <a:ext cx="8382000" cy="394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3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2CBDC8-00EE-4CF1-8549-5CEA449429B6}" type="datetime7">
              <a:rPr lang="zh-CN" altLang="en-US" smtClean="0"/>
            </a:fld>
            <a:endParaRPr lang="en-US" altLang="zh-CN"/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F8B9DD-9973-49A2-9337-58FD3F7248B5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6945" y="309245"/>
            <a:ext cx="4186555" cy="14433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30" y="-27305"/>
            <a:ext cx="1478280" cy="273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2781300"/>
            <a:ext cx="5396230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n"/>
            </a:pPr>
            <a:endParaRPr kumimoji="1" lang="zh-CN" altLang="en-US" sz="2800" b="1">
              <a:solidFill>
                <a:srgbClr val="000066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5725" y="3024505"/>
            <a:ext cx="4186555" cy="1443355"/>
          </a:xfrm>
          <a:prstGeom prst="rect">
            <a:avLst/>
          </a:prstGeom>
        </p:spPr>
      </p:pic>
      <p:sp>
        <p:nvSpPr>
          <p:cNvPr id="71682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0D6DAB-83E3-4B8F-BE0B-28400AE2CC32}" type="datetime7">
              <a:rPr lang="zh-CN" altLang="en-US" smtClean="0"/>
            </a:fld>
            <a:endParaRPr lang="en-US" altLang="zh-CN"/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3FE1AB-7B76-4C27-A7DD-A38ABBB9BD0C}" type="slidenum">
              <a:rPr lang="zh-CN" altLang="en-US" smtClean="0"/>
            </a:fld>
            <a:endParaRPr lang="en-US" altLang="zh-CN"/>
          </a:p>
        </p:txBody>
      </p:sp>
      <p:sp>
        <p:nvSpPr>
          <p:cNvPr id="749612" name="Line 44"/>
          <p:cNvSpPr>
            <a:spLocks noChangeShapeType="1"/>
          </p:cNvSpPr>
          <p:nvPr/>
        </p:nvSpPr>
        <p:spPr bwMode="auto">
          <a:xfrm flipV="1">
            <a:off x="5638800" y="5867400"/>
            <a:ext cx="533400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49614" name="Rectangle 46"/>
          <p:cNvSpPr>
            <a:spLocks noChangeArrowheads="1"/>
          </p:cNvSpPr>
          <p:nvPr/>
        </p:nvSpPr>
        <p:spPr bwMode="auto">
          <a:xfrm>
            <a:off x="5567045" y="4003675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49621" name="Rectangle 53"/>
          <p:cNvSpPr>
            <a:spLocks noChangeArrowheads="1"/>
          </p:cNvSpPr>
          <p:nvPr/>
        </p:nvSpPr>
        <p:spPr bwMode="auto">
          <a:xfrm>
            <a:off x="6019893" y="3996277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49623" name="Rectangle 55"/>
          <p:cNvSpPr>
            <a:spLocks noChangeArrowheads="1"/>
          </p:cNvSpPr>
          <p:nvPr/>
        </p:nvSpPr>
        <p:spPr bwMode="auto">
          <a:xfrm>
            <a:off x="5149533" y="4044633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2</a:t>
            </a:r>
            <a:endParaRPr kumimoji="1" lang="en-US" altLang="zh-CN" sz="20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749625" name="Rectangle 57"/>
          <p:cNvSpPr>
            <a:spLocks noChangeArrowheads="1"/>
          </p:cNvSpPr>
          <p:nvPr/>
        </p:nvSpPr>
        <p:spPr bwMode="auto">
          <a:xfrm>
            <a:off x="7234238" y="3982720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9</a:t>
            </a:r>
            <a:endParaRPr kumimoji="1" lang="en-US" altLang="zh-CN" sz="20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749627" name="Rectangle 59"/>
          <p:cNvSpPr>
            <a:spLocks noChangeArrowheads="1"/>
          </p:cNvSpPr>
          <p:nvPr/>
        </p:nvSpPr>
        <p:spPr bwMode="auto">
          <a:xfrm>
            <a:off x="5991225" y="4007123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7</a:t>
            </a:r>
            <a:endParaRPr kumimoji="1" lang="en-US" altLang="zh-CN" sz="20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749629" name="Rectangle 61"/>
          <p:cNvSpPr>
            <a:spLocks noChangeArrowheads="1"/>
          </p:cNvSpPr>
          <p:nvPr/>
        </p:nvSpPr>
        <p:spPr bwMode="auto">
          <a:xfrm>
            <a:off x="5566751" y="3997329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FF3300"/>
                </a:solidFill>
                <a:latin typeface="宋体" panose="02010600030101010101" pitchFamily="2" charset="-122"/>
              </a:rPr>
              <a:t>5</a:t>
            </a:r>
            <a:endParaRPr kumimoji="1" lang="en-US" altLang="zh-CN" sz="2000" b="1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749631" name="Rectangle 63"/>
          <p:cNvSpPr>
            <a:spLocks noChangeArrowheads="1"/>
          </p:cNvSpPr>
          <p:nvPr/>
        </p:nvSpPr>
        <p:spPr bwMode="auto">
          <a:xfrm>
            <a:off x="5186045" y="4001770"/>
            <a:ext cx="309245" cy="398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3</a:t>
            </a:r>
            <a:endParaRPr kumimoji="1" lang="en-US" altLang="zh-CN" sz="20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749633" name="Rectangle 65"/>
          <p:cNvSpPr>
            <a:spLocks noChangeArrowheads="1"/>
          </p:cNvSpPr>
          <p:nvPr/>
        </p:nvSpPr>
        <p:spPr bwMode="auto">
          <a:xfrm>
            <a:off x="6415088" y="4014788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8</a:t>
            </a:r>
            <a:endParaRPr kumimoji="1" lang="en-US" altLang="zh-CN" sz="20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535" y="120650"/>
            <a:ext cx="4572635" cy="2899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45" y="120650"/>
            <a:ext cx="3485515" cy="2631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4589780"/>
            <a:ext cx="8652510" cy="1957705"/>
          </a:xfrm>
          <a:prstGeom prst="rect">
            <a:avLst/>
          </a:prstGeom>
        </p:spPr>
      </p:pic>
      <p:sp>
        <p:nvSpPr>
          <p:cNvPr id="749613" name="Rectangle 45"/>
          <p:cNvSpPr>
            <a:spLocks noChangeArrowheads="1"/>
          </p:cNvSpPr>
          <p:nvPr/>
        </p:nvSpPr>
        <p:spPr bwMode="auto">
          <a:xfrm>
            <a:off x="5939155" y="6172200"/>
            <a:ext cx="1676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cpot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[2]=4</a:t>
            </a: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49620" name="Rectangle 52"/>
          <p:cNvSpPr>
            <a:spLocks noChangeArrowheads="1"/>
          </p:cNvSpPr>
          <p:nvPr/>
        </p:nvSpPr>
        <p:spPr bwMode="auto">
          <a:xfrm>
            <a:off x="6019483" y="6172325"/>
            <a:ext cx="1676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cpot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[3]=6</a:t>
            </a: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4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74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74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749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749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74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74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749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749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74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74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749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749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749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fill="hold"/>
                                        <p:tgtEl>
                                          <p:spTgt spid="749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" fill="hold"/>
                                        <p:tgtEl>
                                          <p:spTgt spid="749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749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74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74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749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749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749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749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" fill="hold"/>
                                        <p:tgtEl>
                                          <p:spTgt spid="749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749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74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74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" fill="hold"/>
                                        <p:tgtEl>
                                          <p:spTgt spid="74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74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749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749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749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749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" fill="hold"/>
                                        <p:tgtEl>
                                          <p:spTgt spid="749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749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749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749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74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74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749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749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612" grpId="0" bldLvl="0" animBg="1"/>
      <p:bldP spid="749613" grpId="0" bldLvl="0" animBg="1" autoUpdateAnimBg="0"/>
      <p:bldP spid="749614" grpId="0" bldLvl="0" animBg="1" autoUpdateAnimBg="0"/>
      <p:bldP spid="749620" grpId="0" bldLvl="0" animBg="1" autoUpdateAnimBg="0"/>
      <p:bldP spid="749621" grpId="0" bldLvl="0" animBg="1" autoUpdateAnimBg="0"/>
      <p:bldP spid="749623" grpId="0" bldLvl="0" animBg="1" autoUpdateAnimBg="0"/>
      <p:bldP spid="749625" grpId="0" bldLvl="0" animBg="1" autoUpdateAnimBg="0"/>
      <p:bldP spid="749627" grpId="0" bldLvl="0" animBg="1" autoUpdateAnimBg="0"/>
      <p:bldP spid="749629" grpId="0" bldLvl="0" animBg="1" autoUpdateAnimBg="0"/>
      <p:bldP spid="749631" grpId="0" bldLvl="0" animBg="1" autoUpdateAnimBg="0"/>
      <p:bldP spid="749633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1ACFF4-3D5A-4CEB-9AB2-924386157F50}" type="datetime7">
              <a:rPr lang="zh-CN" altLang="en-US" smtClean="0"/>
            </a:fld>
            <a:endParaRPr lang="en-US" altLang="zh-CN"/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102969-9195-4EA7-B1C6-98A0CF6C71F3}" type="slidenum">
              <a:rPr lang="zh-CN" altLang="en-US" smtClean="0"/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>
                <a:ea typeface="宋体" panose="02010600030101010101" pitchFamily="2" charset="-122"/>
              </a:rPr>
              <a:t>4.1.3 Row and Column Major Mappings </a:t>
            </a:r>
            <a:endParaRPr lang="zh-CN" altLang="en-US" sz="2100">
              <a:ea typeface="宋体" panose="02010600030101010101" pitchFamily="2" charset="-122"/>
            </a:endParaRP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二维数组的声明：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300">
                <a:latin typeface="Times New Roman" panose="02020603050405020304" pitchFamily="18" charset="0"/>
                <a:ea typeface="宋体" panose="02010600030101010101" pitchFamily="2" charset="-122"/>
              </a:rPr>
              <a:t>int  Data[5][4];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5940425" y="2708275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(0,0)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6659563" y="2708275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(0,1)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486" name="Rectangle 6"/>
          <p:cNvSpPr>
            <a:spLocks noChangeArrowheads="1"/>
          </p:cNvSpPr>
          <p:nvPr/>
        </p:nvSpPr>
        <p:spPr bwMode="auto">
          <a:xfrm>
            <a:off x="7380288" y="2708275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(0,2)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487" name="Rectangle 7"/>
          <p:cNvSpPr>
            <a:spLocks noChangeArrowheads="1"/>
          </p:cNvSpPr>
          <p:nvPr/>
        </p:nvSpPr>
        <p:spPr bwMode="auto">
          <a:xfrm>
            <a:off x="8099425" y="2708275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(0,3)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5940425" y="32131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(1,0)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489" name="Rectangle 9"/>
          <p:cNvSpPr>
            <a:spLocks noChangeArrowheads="1"/>
          </p:cNvSpPr>
          <p:nvPr/>
        </p:nvSpPr>
        <p:spPr bwMode="auto">
          <a:xfrm>
            <a:off x="6659563" y="32131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(1,1)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490" name="Rectangle 10"/>
          <p:cNvSpPr>
            <a:spLocks noChangeArrowheads="1"/>
          </p:cNvSpPr>
          <p:nvPr/>
        </p:nvSpPr>
        <p:spPr bwMode="auto">
          <a:xfrm>
            <a:off x="7380288" y="32131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(1,2)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491" name="Rectangle 11"/>
          <p:cNvSpPr>
            <a:spLocks noChangeArrowheads="1"/>
          </p:cNvSpPr>
          <p:nvPr/>
        </p:nvSpPr>
        <p:spPr bwMode="auto">
          <a:xfrm>
            <a:off x="8099425" y="32131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(1,3)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492" name="Rectangle 12"/>
          <p:cNvSpPr>
            <a:spLocks noChangeArrowheads="1"/>
          </p:cNvSpPr>
          <p:nvPr/>
        </p:nvSpPr>
        <p:spPr bwMode="auto">
          <a:xfrm>
            <a:off x="5940425" y="3716338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(2,0)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493" name="Rectangle 13"/>
          <p:cNvSpPr>
            <a:spLocks noChangeArrowheads="1"/>
          </p:cNvSpPr>
          <p:nvPr/>
        </p:nvSpPr>
        <p:spPr bwMode="auto">
          <a:xfrm>
            <a:off x="6659563" y="3716338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(2,1)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494" name="Rectangle 14"/>
          <p:cNvSpPr>
            <a:spLocks noChangeArrowheads="1"/>
          </p:cNvSpPr>
          <p:nvPr/>
        </p:nvSpPr>
        <p:spPr bwMode="auto">
          <a:xfrm>
            <a:off x="7380288" y="3716338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(2,2)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495" name="Rectangle 15"/>
          <p:cNvSpPr>
            <a:spLocks noChangeArrowheads="1"/>
          </p:cNvSpPr>
          <p:nvPr/>
        </p:nvSpPr>
        <p:spPr bwMode="auto">
          <a:xfrm>
            <a:off x="8099425" y="3716338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(2,3)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496" name="Rectangle 16"/>
          <p:cNvSpPr>
            <a:spLocks noChangeArrowheads="1"/>
          </p:cNvSpPr>
          <p:nvPr/>
        </p:nvSpPr>
        <p:spPr bwMode="auto">
          <a:xfrm>
            <a:off x="5940425" y="4221163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(3,0)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497" name="Rectangle 17"/>
          <p:cNvSpPr>
            <a:spLocks noChangeArrowheads="1"/>
          </p:cNvSpPr>
          <p:nvPr/>
        </p:nvSpPr>
        <p:spPr bwMode="auto">
          <a:xfrm>
            <a:off x="6659563" y="4221163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(3,1)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498" name="Rectangle 18"/>
          <p:cNvSpPr>
            <a:spLocks noChangeArrowheads="1"/>
          </p:cNvSpPr>
          <p:nvPr/>
        </p:nvSpPr>
        <p:spPr bwMode="auto">
          <a:xfrm>
            <a:off x="7380288" y="4221163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(3,2)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499" name="Rectangle 19"/>
          <p:cNvSpPr>
            <a:spLocks noChangeArrowheads="1"/>
          </p:cNvSpPr>
          <p:nvPr/>
        </p:nvSpPr>
        <p:spPr bwMode="auto">
          <a:xfrm>
            <a:off x="8099425" y="4221163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(3,3)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500" name="Rectangle 20"/>
          <p:cNvSpPr>
            <a:spLocks noChangeArrowheads="1"/>
          </p:cNvSpPr>
          <p:nvPr/>
        </p:nvSpPr>
        <p:spPr bwMode="auto">
          <a:xfrm>
            <a:off x="5940425" y="47244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(4,0)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501" name="Rectangle 21"/>
          <p:cNvSpPr>
            <a:spLocks noChangeArrowheads="1"/>
          </p:cNvSpPr>
          <p:nvPr/>
        </p:nvSpPr>
        <p:spPr bwMode="auto">
          <a:xfrm>
            <a:off x="6659563" y="47244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(4,1)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502" name="Rectangle 22"/>
          <p:cNvSpPr>
            <a:spLocks noChangeArrowheads="1"/>
          </p:cNvSpPr>
          <p:nvPr/>
        </p:nvSpPr>
        <p:spPr bwMode="auto">
          <a:xfrm>
            <a:off x="7380288" y="47244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(4,2)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503" name="Rectangle 23"/>
          <p:cNvSpPr>
            <a:spLocks noChangeArrowheads="1"/>
          </p:cNvSpPr>
          <p:nvPr/>
        </p:nvSpPr>
        <p:spPr bwMode="auto">
          <a:xfrm>
            <a:off x="8099425" y="4724400"/>
            <a:ext cx="7207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(4,3)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660504" name="AutoShape 24"/>
          <p:cNvSpPr>
            <a:spLocks noChangeArrowheads="1"/>
          </p:cNvSpPr>
          <p:nvPr/>
        </p:nvSpPr>
        <p:spPr bwMode="auto">
          <a:xfrm>
            <a:off x="7019925" y="1916113"/>
            <a:ext cx="1152525" cy="360362"/>
          </a:xfrm>
          <a:prstGeom prst="wedgeRoundRectCallout">
            <a:avLst>
              <a:gd name="adj1" fmla="val -70801"/>
              <a:gd name="adj2" fmla="val 167620"/>
              <a:gd name="adj3" fmla="val 16667"/>
            </a:avLst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604030504040204" pitchFamily="34" charset="0"/>
              </a:rPr>
              <a:t>第一列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  <p:sp>
        <p:nvSpPr>
          <p:cNvPr id="660505" name="AutoShape 25"/>
          <p:cNvSpPr>
            <a:spLocks noChangeArrowheads="1"/>
          </p:cNvSpPr>
          <p:nvPr/>
        </p:nvSpPr>
        <p:spPr bwMode="auto">
          <a:xfrm>
            <a:off x="4211638" y="3644900"/>
            <a:ext cx="1081087" cy="360363"/>
          </a:xfrm>
          <a:prstGeom prst="wedgeRoundRectCallout">
            <a:avLst>
              <a:gd name="adj1" fmla="val 100222"/>
              <a:gd name="adj2" fmla="val 53083"/>
              <a:gd name="adj3" fmla="val 16667"/>
            </a:avLst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604030504040204" pitchFamily="34" charset="0"/>
              </a:rPr>
              <a:t>第二行</a:t>
            </a:r>
            <a:endParaRPr kumimoji="1" lang="zh-CN" altLang="en-US" sz="20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6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6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6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6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0" dur="1" fill="hold"/>
                                        <p:tgtEl>
                                          <p:spTgt spid="66050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1" fill="hold"/>
                                        <p:tgtEl>
                                          <p:spTgt spid="66050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660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660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660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4" grpId="0" bldLvl="0" animBg="1"/>
      <p:bldP spid="660485" grpId="0" bldLvl="0" animBg="1"/>
      <p:bldP spid="660486" grpId="0" bldLvl="0" animBg="1"/>
      <p:bldP spid="660487" grpId="0" bldLvl="0" animBg="1"/>
      <p:bldP spid="660488" grpId="0" bldLvl="0" animBg="1"/>
      <p:bldP spid="660489" grpId="0" bldLvl="0" animBg="1"/>
      <p:bldP spid="660490" grpId="0" bldLvl="0" animBg="1"/>
      <p:bldP spid="660491" grpId="0" bldLvl="0" animBg="1"/>
      <p:bldP spid="660492" grpId="0" bldLvl="0" animBg="1"/>
      <p:bldP spid="660493" grpId="0" bldLvl="0" animBg="1"/>
      <p:bldP spid="660493" grpId="1" bldLvl="0" animBg="1"/>
      <p:bldP spid="660494" grpId="0" bldLvl="0" animBg="1"/>
      <p:bldP spid="660495" grpId="0" bldLvl="0" animBg="1"/>
      <p:bldP spid="660496" grpId="0" bldLvl="0" animBg="1"/>
      <p:bldP spid="660497" grpId="0" bldLvl="0" animBg="1"/>
      <p:bldP spid="660498" grpId="0" bldLvl="0" animBg="1"/>
      <p:bldP spid="660499" grpId="0" bldLvl="0" animBg="1"/>
      <p:bldP spid="660500" grpId="0" bldLvl="0" animBg="1"/>
      <p:bldP spid="660501" grpId="0" bldLvl="0" animBg="1"/>
      <p:bldP spid="660502" grpId="0" bldLvl="0" animBg="1"/>
      <p:bldP spid="660503" grpId="0" bldLvl="0" animBg="1"/>
      <p:bldP spid="660504" grpId="0" animBg="1"/>
      <p:bldP spid="6605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923B30-4BF6-4986-BEAC-BCEA1A90B3B9}" type="datetime7">
              <a:rPr lang="zh-CN" altLang="en-US" smtClean="0"/>
            </a:fld>
            <a:endParaRPr lang="en-US" altLang="zh-CN"/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DAF5BD-DE36-4E76-A0EC-05174C25EBCE}" type="slidenum">
              <a:rPr lang="zh-CN" altLang="en-US" smtClean="0"/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>
                <a:ea typeface="宋体" panose="02010600030101010101" pitchFamily="2" charset="-122"/>
              </a:rPr>
              <a:t>4.1.3 Row and Column Major Mappings </a:t>
            </a:r>
            <a:endParaRPr lang="zh-CN" altLang="en-US" sz="2100">
              <a:ea typeface="宋体" panose="02010600030101010101" pitchFamily="2" charset="-122"/>
            </a:endParaRPr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4135"/>
            <a:ext cx="3820160" cy="52482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内存位置：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数组的第一个元素启始地址为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X</a:t>
            </a:r>
            <a:endParaRPr lang="en-US" altLang="zh-CN" sz="2300" dirty="0"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Data[i][j]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的内存位置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=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数组的第一个元素位置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+[(i*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每一行元素的个数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)+j]*(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所声明数据类型所占的大小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)</a:t>
            </a:r>
            <a:endParaRPr lang="en-US" altLang="zh-CN" sz="2300" dirty="0"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  <a:p>
            <a:pPr lvl="1" eaLnBrk="1" hangingPunct="1"/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23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LOC(</a:t>
            </a:r>
            <a:r>
              <a:rPr lang="en-US" altLang="zh-CN" sz="23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en-US" altLang="zh-CN" sz="23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来表示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Data[i][j]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的内存位置</a:t>
            </a:r>
            <a:endParaRPr lang="zh-CN" altLang="en-US" sz="2300" dirty="0"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662532" name="Rectangle 4"/>
          <p:cNvSpPr>
            <a:spLocks noChangeArrowheads="1"/>
          </p:cNvSpPr>
          <p:nvPr/>
        </p:nvSpPr>
        <p:spPr bwMode="auto">
          <a:xfrm>
            <a:off x="6156325" y="2420938"/>
            <a:ext cx="936625" cy="3667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auto">
          <a:xfrm>
            <a:off x="6156325" y="2787650"/>
            <a:ext cx="936625" cy="3667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62534" name="Rectangle 6"/>
          <p:cNvSpPr>
            <a:spLocks noChangeArrowheads="1"/>
          </p:cNvSpPr>
          <p:nvPr/>
        </p:nvSpPr>
        <p:spPr bwMode="auto">
          <a:xfrm>
            <a:off x="6156325" y="3154363"/>
            <a:ext cx="936625" cy="3667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62535" name="Rectangle 7"/>
          <p:cNvSpPr>
            <a:spLocks noChangeArrowheads="1"/>
          </p:cNvSpPr>
          <p:nvPr/>
        </p:nvSpPr>
        <p:spPr bwMode="auto">
          <a:xfrm>
            <a:off x="6156325" y="3522663"/>
            <a:ext cx="936625" cy="3667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62536" name="Rectangle 8"/>
          <p:cNvSpPr>
            <a:spLocks noChangeArrowheads="1"/>
          </p:cNvSpPr>
          <p:nvPr/>
        </p:nvSpPr>
        <p:spPr bwMode="auto">
          <a:xfrm>
            <a:off x="6156325" y="3889375"/>
            <a:ext cx="936625" cy="3667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62537" name="Rectangle 9"/>
          <p:cNvSpPr>
            <a:spLocks noChangeArrowheads="1"/>
          </p:cNvSpPr>
          <p:nvPr/>
        </p:nvSpPr>
        <p:spPr bwMode="auto">
          <a:xfrm>
            <a:off x="6156325" y="4259263"/>
            <a:ext cx="936625" cy="3667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…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38" name="Rectangle 10"/>
          <p:cNvSpPr>
            <a:spLocks noChangeArrowheads="1"/>
          </p:cNvSpPr>
          <p:nvPr/>
        </p:nvSpPr>
        <p:spPr bwMode="auto">
          <a:xfrm>
            <a:off x="6156325" y="4625975"/>
            <a:ext cx="936625" cy="3667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6156325" y="4994275"/>
            <a:ext cx="936625" cy="3667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62540" name="Rectangle 12"/>
          <p:cNvSpPr>
            <a:spLocks noChangeArrowheads="1"/>
          </p:cNvSpPr>
          <p:nvPr/>
        </p:nvSpPr>
        <p:spPr bwMode="auto">
          <a:xfrm>
            <a:off x="6156325" y="5360988"/>
            <a:ext cx="936625" cy="3667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62541" name="Rectangle 13"/>
          <p:cNvSpPr>
            <a:spLocks noChangeArrowheads="1"/>
          </p:cNvSpPr>
          <p:nvPr/>
        </p:nvSpPr>
        <p:spPr bwMode="auto">
          <a:xfrm>
            <a:off x="6156325" y="5727700"/>
            <a:ext cx="936625" cy="3667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62542" name="Rectangle 14"/>
          <p:cNvSpPr>
            <a:spLocks noChangeArrowheads="1"/>
          </p:cNvSpPr>
          <p:nvPr/>
        </p:nvSpPr>
        <p:spPr bwMode="auto">
          <a:xfrm>
            <a:off x="4645025" y="2420938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X+(0*4+0)*n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43" name="Rectangle 15"/>
          <p:cNvSpPr>
            <a:spLocks noChangeArrowheads="1"/>
          </p:cNvSpPr>
          <p:nvPr/>
        </p:nvSpPr>
        <p:spPr bwMode="auto">
          <a:xfrm>
            <a:off x="4645025" y="278765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X+(0*4+1)*n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44" name="Rectangle 16"/>
          <p:cNvSpPr>
            <a:spLocks noChangeArrowheads="1"/>
          </p:cNvSpPr>
          <p:nvPr/>
        </p:nvSpPr>
        <p:spPr bwMode="auto">
          <a:xfrm>
            <a:off x="4645025" y="3154363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X+(0*4+2)*n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45" name="Rectangle 17"/>
          <p:cNvSpPr>
            <a:spLocks noChangeArrowheads="1"/>
          </p:cNvSpPr>
          <p:nvPr/>
        </p:nvSpPr>
        <p:spPr bwMode="auto">
          <a:xfrm>
            <a:off x="4645025" y="3522663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X+(0*4+3)*n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46" name="Rectangle 18"/>
          <p:cNvSpPr>
            <a:spLocks noChangeArrowheads="1"/>
          </p:cNvSpPr>
          <p:nvPr/>
        </p:nvSpPr>
        <p:spPr bwMode="auto">
          <a:xfrm>
            <a:off x="4645025" y="38893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X+(1*4+0)*n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47" name="Rectangle 19"/>
          <p:cNvSpPr>
            <a:spLocks noChangeArrowheads="1"/>
          </p:cNvSpPr>
          <p:nvPr/>
        </p:nvSpPr>
        <p:spPr bwMode="auto">
          <a:xfrm>
            <a:off x="4645025" y="4259263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…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48" name="Rectangle 20"/>
          <p:cNvSpPr>
            <a:spLocks noChangeArrowheads="1"/>
          </p:cNvSpPr>
          <p:nvPr/>
        </p:nvSpPr>
        <p:spPr bwMode="auto">
          <a:xfrm>
            <a:off x="4645025" y="46259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X+(4*4+0)*n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49" name="Rectangle 21"/>
          <p:cNvSpPr>
            <a:spLocks noChangeArrowheads="1"/>
          </p:cNvSpPr>
          <p:nvPr/>
        </p:nvSpPr>
        <p:spPr bwMode="auto">
          <a:xfrm>
            <a:off x="4645025" y="49942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X+(4*4+1)*n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50" name="Rectangle 22"/>
          <p:cNvSpPr>
            <a:spLocks noChangeArrowheads="1"/>
          </p:cNvSpPr>
          <p:nvPr/>
        </p:nvSpPr>
        <p:spPr bwMode="auto">
          <a:xfrm>
            <a:off x="4645025" y="5360988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X+(4*4+2)*n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51" name="Rectangle 23"/>
          <p:cNvSpPr>
            <a:spLocks noChangeArrowheads="1"/>
          </p:cNvSpPr>
          <p:nvPr/>
        </p:nvSpPr>
        <p:spPr bwMode="auto">
          <a:xfrm>
            <a:off x="4645025" y="572770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X+(4*4+3)*n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52" name="Rectangle 24"/>
          <p:cNvSpPr>
            <a:spLocks noChangeArrowheads="1"/>
          </p:cNvSpPr>
          <p:nvPr/>
        </p:nvSpPr>
        <p:spPr bwMode="auto">
          <a:xfrm>
            <a:off x="7164388" y="2420938"/>
            <a:ext cx="1655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Data[0][0]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53" name="Rectangle 25"/>
          <p:cNvSpPr>
            <a:spLocks noChangeArrowheads="1"/>
          </p:cNvSpPr>
          <p:nvPr/>
        </p:nvSpPr>
        <p:spPr bwMode="auto">
          <a:xfrm>
            <a:off x="7164388" y="2787650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Data[0][1]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7164388" y="3154363"/>
            <a:ext cx="1655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Data[0][2]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55" name="Rectangle 27"/>
          <p:cNvSpPr>
            <a:spLocks noChangeArrowheads="1"/>
          </p:cNvSpPr>
          <p:nvPr/>
        </p:nvSpPr>
        <p:spPr bwMode="auto">
          <a:xfrm>
            <a:off x="7164388" y="3522663"/>
            <a:ext cx="1655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Data[0][3]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7164388" y="3889375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Data[1][0]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57" name="Rectangle 29"/>
          <p:cNvSpPr>
            <a:spLocks noChangeArrowheads="1"/>
          </p:cNvSpPr>
          <p:nvPr/>
        </p:nvSpPr>
        <p:spPr bwMode="auto">
          <a:xfrm>
            <a:off x="7164388" y="4259263"/>
            <a:ext cx="1655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…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58" name="Rectangle 30"/>
          <p:cNvSpPr>
            <a:spLocks noChangeArrowheads="1"/>
          </p:cNvSpPr>
          <p:nvPr/>
        </p:nvSpPr>
        <p:spPr bwMode="auto">
          <a:xfrm>
            <a:off x="7164388" y="4625975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Data[4][0]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59" name="Rectangle 31"/>
          <p:cNvSpPr>
            <a:spLocks noChangeArrowheads="1"/>
          </p:cNvSpPr>
          <p:nvPr/>
        </p:nvSpPr>
        <p:spPr bwMode="auto">
          <a:xfrm>
            <a:off x="7164388" y="4994275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Data[4][1]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60" name="Rectangle 32"/>
          <p:cNvSpPr>
            <a:spLocks noChangeArrowheads="1"/>
          </p:cNvSpPr>
          <p:nvPr/>
        </p:nvSpPr>
        <p:spPr bwMode="auto">
          <a:xfrm>
            <a:off x="7164388" y="5360988"/>
            <a:ext cx="1655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Data[4][2]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7164388" y="5727700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Data[4][3]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662562" name="Rectangle 34"/>
          <p:cNvSpPr>
            <a:spLocks noChangeArrowheads="1"/>
          </p:cNvSpPr>
          <p:nvPr/>
        </p:nvSpPr>
        <p:spPr bwMode="auto">
          <a:xfrm>
            <a:off x="4645025" y="191770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内存位置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7164388" y="1844675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数组名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6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6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6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6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6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6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2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2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6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6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62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62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6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6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62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62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6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6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6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6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6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6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6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6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2" grpId="0" animBg="1"/>
      <p:bldP spid="662533" grpId="0" animBg="1"/>
      <p:bldP spid="662534" grpId="0" animBg="1"/>
      <p:bldP spid="662535" grpId="0" animBg="1"/>
      <p:bldP spid="662536" grpId="0" animBg="1"/>
      <p:bldP spid="662537" grpId="0" animBg="1"/>
      <p:bldP spid="662538" grpId="0" animBg="1"/>
      <p:bldP spid="662539" grpId="0" animBg="1"/>
      <p:bldP spid="662540" grpId="0" animBg="1"/>
      <p:bldP spid="662541" grpId="0" animBg="1"/>
      <p:bldP spid="662542" grpId="0"/>
      <p:bldP spid="662543" grpId="0"/>
      <p:bldP spid="662544" grpId="0"/>
      <p:bldP spid="662545" grpId="0"/>
      <p:bldP spid="662546" grpId="0"/>
      <p:bldP spid="662547" grpId="0"/>
      <p:bldP spid="662548" grpId="0"/>
      <p:bldP spid="662549" grpId="0"/>
      <p:bldP spid="662550" grpId="0"/>
      <p:bldP spid="662551" grpId="0"/>
      <p:bldP spid="662552" grpId="0"/>
      <p:bldP spid="662553" grpId="0"/>
      <p:bldP spid="662554" grpId="0"/>
      <p:bldP spid="662555" grpId="0"/>
      <p:bldP spid="662556" grpId="0"/>
      <p:bldP spid="662557" grpId="0"/>
      <p:bldP spid="662558" grpId="0"/>
      <p:bldP spid="662559" grpId="0"/>
      <p:bldP spid="662560" grpId="0"/>
      <p:bldP spid="662561" grpId="0"/>
      <p:bldP spid="662562" grpId="0"/>
      <p:bldP spid="6625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571A62-EC51-4B4F-8E46-06F605A2C1FC}" type="datetime7">
              <a:rPr lang="zh-CN" altLang="en-US" smtClean="0"/>
            </a:fld>
            <a:endParaRPr lang="en-US" altLang="zh-CN"/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596CF5-CEBE-4CA6-AB92-52DD3C0FC174}" type="slidenum">
              <a:rPr lang="zh-CN" altLang="en-US" smtClean="0"/>
            </a:fld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>
                <a:ea typeface="宋体" panose="02010600030101010101" pitchFamily="2" charset="-122"/>
              </a:rPr>
              <a:t>4.1.3 Row and Column Major Mappings </a:t>
            </a:r>
            <a:endParaRPr lang="zh-CN" altLang="en-US" sz="2100">
              <a:ea typeface="宋体" panose="02010600030101010101" pitchFamily="2" charset="-122"/>
            </a:endParaRP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采用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循序存储每行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的方式存储二维数组，称之为“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以行为主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(Row-Major)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以列为主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(Column-Major)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8775" y="3429000"/>
            <a:ext cx="8547100" cy="3095625"/>
            <a:chOff x="565" y="5400"/>
            <a:chExt cx="13460" cy="4875"/>
          </a:xfrm>
        </p:grpSpPr>
        <p:grpSp>
          <p:nvGrpSpPr>
            <p:cNvPr id="2" name="组合 1"/>
            <p:cNvGrpSpPr/>
            <p:nvPr/>
          </p:nvGrpSpPr>
          <p:grpSpPr>
            <a:xfrm>
              <a:off x="565" y="5400"/>
              <a:ext cx="13460" cy="4531"/>
              <a:chOff x="0" y="5400"/>
              <a:chExt cx="14040" cy="4531"/>
            </a:xfrm>
          </p:grpSpPr>
          <p:sp>
            <p:nvSpPr>
              <p:cNvPr id="664580" name="Rectangle 4"/>
              <p:cNvSpPr>
                <a:spLocks noChangeArrowheads="1"/>
              </p:cNvSpPr>
              <p:nvPr/>
            </p:nvSpPr>
            <p:spPr bwMode="auto">
              <a:xfrm>
                <a:off x="850" y="5968"/>
                <a:ext cx="2253" cy="1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sz="2400" b="1">
                    <a:latin typeface="宋体" panose="02010600030101010101" pitchFamily="2" charset="-122"/>
                  </a:rPr>
                  <a:t>A[m][n]=</a:t>
                </a:r>
                <a:endParaRPr kumimoji="1" lang="en-US" altLang="zh-CN" sz="24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664581" name="AutoShape 5"/>
              <p:cNvSpPr/>
              <p:nvPr/>
            </p:nvSpPr>
            <p:spPr bwMode="auto">
              <a:xfrm>
                <a:off x="3003" y="5740"/>
                <a:ext cx="120" cy="1560"/>
              </a:xfrm>
              <a:prstGeom prst="leftBracket">
                <a:avLst>
                  <a:gd name="adj" fmla="val 108333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4582" name="AutoShape 6"/>
              <p:cNvSpPr/>
              <p:nvPr/>
            </p:nvSpPr>
            <p:spPr bwMode="auto">
              <a:xfrm flipH="1">
                <a:off x="9013" y="5740"/>
                <a:ext cx="120" cy="1680"/>
              </a:xfrm>
              <a:prstGeom prst="leftBracket">
                <a:avLst>
                  <a:gd name="adj" fmla="val 1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4583" name="Rectangle 7"/>
              <p:cNvSpPr>
                <a:spLocks noChangeArrowheads="1"/>
              </p:cNvSpPr>
              <p:nvPr/>
            </p:nvSpPr>
            <p:spPr bwMode="auto">
              <a:xfrm>
                <a:off x="3230" y="5400"/>
                <a:ext cx="6918" cy="20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sz="2000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sz="2000" b="1" baseline="-25000">
                    <a:latin typeface="宋体" panose="02010600030101010101" pitchFamily="2" charset="-122"/>
                  </a:rPr>
                  <a:t>0,0 </a:t>
                </a:r>
                <a:r>
                  <a:rPr kumimoji="1" lang="en-US" altLang="zh-CN" sz="2000" b="1">
                    <a:latin typeface="宋体" panose="02010600030101010101" pitchFamily="2" charset="-122"/>
                  </a:rPr>
                  <a:t>   a</a:t>
                </a:r>
                <a:r>
                  <a:rPr kumimoji="1" lang="en-US" altLang="zh-CN" sz="2000" b="1" baseline="-25000">
                    <a:latin typeface="宋体" panose="02010600030101010101" pitchFamily="2" charset="-122"/>
                  </a:rPr>
                  <a:t>0,1     </a:t>
                </a:r>
                <a:r>
                  <a:rPr kumimoji="1" lang="en-US" altLang="zh-CN" sz="2000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sz="2000" b="1" baseline="-25000">
                    <a:latin typeface="宋体" panose="02010600030101010101" pitchFamily="2" charset="-122"/>
                  </a:rPr>
                  <a:t>0,2      </a:t>
                </a:r>
                <a:r>
                  <a:rPr kumimoji="1" lang="en-US" altLang="zh-CN" sz="2000" b="1">
                    <a:latin typeface="宋体" panose="02010600030101010101" pitchFamily="2" charset="-122"/>
                  </a:rPr>
                  <a:t>… a</a:t>
                </a:r>
                <a:r>
                  <a:rPr kumimoji="1" lang="en-US" altLang="zh-CN" sz="2000" b="1" baseline="-25000">
                    <a:latin typeface="宋体" panose="02010600030101010101" pitchFamily="2" charset="-122"/>
                  </a:rPr>
                  <a:t>0,n-1</a:t>
                </a:r>
                <a:endParaRPr kumimoji="1" lang="en-US" altLang="zh-CN" sz="2000" b="1" baseline="-25000">
                  <a:latin typeface="宋体" panose="02010600030101010101" pitchFamily="2" charset="-122"/>
                </a:endParaRPr>
              </a:p>
              <a:p>
                <a:pPr eaLnBrk="0" hangingPunct="0"/>
                <a:r>
                  <a:rPr kumimoji="1" lang="en-US" altLang="zh-CN" sz="2000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sz="2000" b="1" baseline="-25000">
                    <a:latin typeface="宋体" panose="02010600030101010101" pitchFamily="2" charset="-122"/>
                  </a:rPr>
                  <a:t>1,0 </a:t>
                </a:r>
                <a:r>
                  <a:rPr kumimoji="1" lang="en-US" altLang="zh-CN" sz="2000" b="1">
                    <a:latin typeface="宋体" panose="02010600030101010101" pitchFamily="2" charset="-122"/>
                  </a:rPr>
                  <a:t>   a</a:t>
                </a:r>
                <a:r>
                  <a:rPr kumimoji="1" lang="en-US" altLang="zh-CN" sz="2000" b="1" baseline="-25000">
                    <a:latin typeface="宋体" panose="02010600030101010101" pitchFamily="2" charset="-122"/>
                  </a:rPr>
                  <a:t>1,1     </a:t>
                </a:r>
                <a:r>
                  <a:rPr kumimoji="1" lang="en-US" altLang="zh-CN" sz="2000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sz="2000" b="1" baseline="-25000">
                    <a:latin typeface="宋体" panose="02010600030101010101" pitchFamily="2" charset="-122"/>
                  </a:rPr>
                  <a:t>1,2      </a:t>
                </a:r>
                <a:r>
                  <a:rPr kumimoji="1" lang="en-US" altLang="zh-CN" sz="2000" b="1">
                    <a:latin typeface="宋体" panose="02010600030101010101" pitchFamily="2" charset="-122"/>
                  </a:rPr>
                  <a:t>… a</a:t>
                </a:r>
                <a:r>
                  <a:rPr kumimoji="1" lang="en-US" altLang="zh-CN" sz="2000" b="1" baseline="-25000">
                    <a:latin typeface="宋体" panose="02010600030101010101" pitchFamily="2" charset="-122"/>
                  </a:rPr>
                  <a:t>1,n-1</a:t>
                </a:r>
                <a:endParaRPr kumimoji="1" lang="en-US" altLang="zh-CN" sz="2000" b="1" baseline="-25000">
                  <a:latin typeface="宋体" panose="02010600030101010101" pitchFamily="2" charset="-122"/>
                </a:endParaRPr>
              </a:p>
              <a:p>
                <a:pPr eaLnBrk="0" hangingPunct="0"/>
                <a:r>
                  <a:rPr kumimoji="1" lang="en-US" altLang="zh-CN" sz="2000" b="1">
                    <a:latin typeface="宋体" panose="02010600030101010101" pitchFamily="2" charset="-122"/>
                  </a:rPr>
                  <a:t>┇      ┇    ┇         ┇</a:t>
                </a:r>
                <a:endParaRPr kumimoji="1" lang="en-US" altLang="zh-CN" sz="2000" b="1">
                  <a:latin typeface="宋体" panose="02010600030101010101" pitchFamily="2" charset="-122"/>
                </a:endParaRPr>
              </a:p>
              <a:p>
                <a:pPr eaLnBrk="0" hangingPunct="0"/>
                <a:r>
                  <a:rPr kumimoji="1" lang="en-US" altLang="zh-CN" sz="2000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sz="2000" b="1" baseline="-25000">
                    <a:latin typeface="宋体" panose="02010600030101010101" pitchFamily="2" charset="-122"/>
                  </a:rPr>
                  <a:t>m-1,0 </a:t>
                </a:r>
                <a:r>
                  <a:rPr kumimoji="1" lang="en-US" altLang="zh-CN" sz="2000" b="1">
                    <a:latin typeface="宋体" panose="02010600030101010101" pitchFamily="2" charset="-122"/>
                  </a:rPr>
                  <a:t> a</a:t>
                </a:r>
                <a:r>
                  <a:rPr kumimoji="1" lang="en-US" altLang="zh-CN" sz="2000" b="1" baseline="-25000">
                    <a:latin typeface="宋体" panose="02010600030101010101" pitchFamily="2" charset="-122"/>
                  </a:rPr>
                  <a:t>m-1,1   </a:t>
                </a:r>
                <a:r>
                  <a:rPr kumimoji="1" lang="en-US" altLang="zh-CN" sz="2000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sz="2000" b="1" baseline="-25000">
                    <a:latin typeface="宋体" panose="02010600030101010101" pitchFamily="2" charset="-122"/>
                  </a:rPr>
                  <a:t>m-1,2    </a:t>
                </a:r>
                <a:r>
                  <a:rPr kumimoji="1" lang="en-US" altLang="zh-CN" sz="2000" b="1">
                    <a:latin typeface="宋体" panose="02010600030101010101" pitchFamily="2" charset="-122"/>
                  </a:rPr>
                  <a:t>… a</a:t>
                </a:r>
                <a:r>
                  <a:rPr kumimoji="1" lang="en-US" altLang="zh-CN" sz="2000" b="1" baseline="-25000">
                    <a:latin typeface="宋体" panose="02010600030101010101" pitchFamily="2" charset="-122"/>
                  </a:rPr>
                  <a:t>m-1,n-1</a:t>
                </a:r>
                <a:endParaRPr kumimoji="1" lang="en-US" altLang="zh-CN" sz="2000" b="1" baseline="-25000">
                  <a:latin typeface="宋体" panose="02010600030101010101" pitchFamily="2" charset="-122"/>
                </a:endParaRPr>
              </a:p>
            </p:txBody>
          </p:sp>
          <p:sp>
            <p:nvSpPr>
              <p:cNvPr id="664584" name="Rectangle 8"/>
              <p:cNvSpPr>
                <a:spLocks noChangeArrowheads="1"/>
              </p:cNvSpPr>
              <p:nvPr/>
            </p:nvSpPr>
            <p:spPr bwMode="auto">
              <a:xfrm>
                <a:off x="0" y="7668"/>
                <a:ext cx="1878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b="1">
                    <a:latin typeface="宋体" panose="02010600030101010101" pitchFamily="2" charset="-122"/>
                  </a:rPr>
                  <a:t>A[m][n]=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664585" name="Rectangle 9"/>
              <p:cNvSpPr>
                <a:spLocks noChangeArrowheads="1"/>
              </p:cNvSpPr>
              <p:nvPr/>
            </p:nvSpPr>
            <p:spPr bwMode="auto">
              <a:xfrm>
                <a:off x="1758" y="7668"/>
                <a:ext cx="3840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b="1">
                    <a:latin typeface="宋体" panose="02010600030101010101" pitchFamily="2" charset="-122"/>
                  </a:rPr>
                  <a:t>(a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00 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01 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02 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…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0,n-1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),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664586" name="Rectangle 10"/>
              <p:cNvSpPr>
                <a:spLocks noChangeArrowheads="1"/>
              </p:cNvSpPr>
              <p:nvPr/>
            </p:nvSpPr>
            <p:spPr bwMode="auto">
              <a:xfrm>
                <a:off x="5118" y="7668"/>
                <a:ext cx="3720" cy="1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b="1">
                    <a:latin typeface="宋体" panose="02010600030101010101" pitchFamily="2" charset="-122"/>
                  </a:rPr>
                  <a:t>(a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10 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11 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12 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…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1,n-1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),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664587" name="Rectangle 11"/>
              <p:cNvSpPr>
                <a:spLocks noChangeArrowheads="1"/>
              </p:cNvSpPr>
              <p:nvPr/>
            </p:nvSpPr>
            <p:spPr bwMode="auto">
              <a:xfrm>
                <a:off x="8478" y="7548"/>
                <a:ext cx="720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sz="2000" b="1">
                    <a:latin typeface="Times New Roman" panose="02020603050405020304" pitchFamily="18" charset="0"/>
                  </a:rPr>
                  <a:t>…</a:t>
                </a:r>
                <a:endParaRPr kumimoji="1" lang="en-US" altLang="zh-CN" sz="2400" b="1" baseline="-25000">
                  <a:latin typeface="宋体" panose="02010600030101010101" pitchFamily="2" charset="-122"/>
                </a:endParaRPr>
              </a:p>
            </p:txBody>
          </p:sp>
          <p:sp>
            <p:nvSpPr>
              <p:cNvPr id="664588" name="Rectangle 12"/>
              <p:cNvSpPr>
                <a:spLocks noChangeArrowheads="1"/>
              </p:cNvSpPr>
              <p:nvPr/>
            </p:nvSpPr>
            <p:spPr bwMode="auto">
              <a:xfrm>
                <a:off x="8958" y="7668"/>
                <a:ext cx="5040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b="1">
                    <a:latin typeface="宋体" panose="02010600030101010101" pitchFamily="2" charset="-122"/>
                  </a:rPr>
                  <a:t>(a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m-1,0 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m-1,1 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m-1,2 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…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m-1,n-1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)</a:t>
                </a:r>
                <a:endParaRPr kumimoji="1" lang="en-US" altLang="zh-CN" b="1" baseline="-25000">
                  <a:latin typeface="宋体" panose="02010600030101010101" pitchFamily="2" charset="-122"/>
                </a:endParaRPr>
              </a:p>
            </p:txBody>
          </p:sp>
          <p:sp>
            <p:nvSpPr>
              <p:cNvPr id="664589" name="Rectangle 13"/>
              <p:cNvSpPr>
                <a:spLocks noChangeArrowheads="1"/>
              </p:cNvSpPr>
              <p:nvPr/>
            </p:nvSpPr>
            <p:spPr bwMode="auto">
              <a:xfrm>
                <a:off x="1560" y="7600"/>
                <a:ext cx="490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宋体" panose="02010600030101010101" pitchFamily="2" charset="-122"/>
                  </a:rPr>
                  <a:t>(</a:t>
                </a:r>
                <a:endParaRPr kumimoji="1" lang="en-US" altLang="zh-CN" sz="20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664590" name="Rectangle 14"/>
              <p:cNvSpPr>
                <a:spLocks noChangeArrowheads="1"/>
              </p:cNvSpPr>
              <p:nvPr/>
            </p:nvSpPr>
            <p:spPr bwMode="auto">
              <a:xfrm>
                <a:off x="13475" y="7635"/>
                <a:ext cx="490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宋体" panose="02010600030101010101" pitchFamily="2" charset="-122"/>
                  </a:rPr>
                  <a:t>)</a:t>
                </a:r>
                <a:endParaRPr kumimoji="1" lang="en-US" altLang="zh-CN" sz="20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664591" name="AutoShape 15"/>
              <p:cNvSpPr>
                <a:spLocks noChangeArrowheads="1"/>
              </p:cNvSpPr>
              <p:nvPr/>
            </p:nvSpPr>
            <p:spPr bwMode="auto">
              <a:xfrm>
                <a:off x="10603" y="6760"/>
                <a:ext cx="2607" cy="565"/>
              </a:xfrm>
              <a:prstGeom prst="wedgeRoundRectCallout">
                <a:avLst>
                  <a:gd name="adj1" fmla="val -93241"/>
                  <a:gd name="adj2" fmla="val 127435"/>
                  <a:gd name="adj3" fmla="val 16667"/>
                </a:avLst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None/>
                </a:pPr>
                <a:r>
                  <a:rPr kumimoji="1" lang="zh-CN" altLang="en-US" sz="2000" b="1">
                    <a:latin typeface="Tahoma" panose="020B0604030504040204" pitchFamily="34" charset="0"/>
                  </a:rPr>
                  <a:t>行向量形式</a:t>
                </a:r>
                <a:endParaRPr kumimoji="1" lang="zh-CN" altLang="en-US" sz="2000" b="1">
                  <a:latin typeface="Tahoma" panose="020B0604030504040204" pitchFamily="34" charset="0"/>
                </a:endParaRPr>
              </a:p>
            </p:txBody>
          </p:sp>
          <p:sp>
            <p:nvSpPr>
              <p:cNvPr id="664592" name="Rectangle 16"/>
              <p:cNvSpPr>
                <a:spLocks noChangeArrowheads="1"/>
              </p:cNvSpPr>
              <p:nvPr/>
            </p:nvSpPr>
            <p:spPr bwMode="auto">
              <a:xfrm>
                <a:off x="0" y="8915"/>
                <a:ext cx="1920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b="1">
                    <a:latin typeface="宋体" panose="02010600030101010101" pitchFamily="2" charset="-122"/>
                  </a:rPr>
                  <a:t>A[m][n]=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664593" name="Rectangle 17"/>
              <p:cNvSpPr>
                <a:spLocks noChangeArrowheads="1"/>
              </p:cNvSpPr>
              <p:nvPr/>
            </p:nvSpPr>
            <p:spPr bwMode="auto">
              <a:xfrm>
                <a:off x="1800" y="8915"/>
                <a:ext cx="3840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b="1">
                    <a:latin typeface="宋体" panose="02010600030101010101" pitchFamily="2" charset="-122"/>
                  </a:rPr>
                  <a:t>(a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00 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10 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20 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…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m-1,0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),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664594" name="Rectangle 18"/>
              <p:cNvSpPr>
                <a:spLocks noChangeArrowheads="1"/>
              </p:cNvSpPr>
              <p:nvPr/>
            </p:nvSpPr>
            <p:spPr bwMode="auto">
              <a:xfrm>
                <a:off x="5160" y="8915"/>
                <a:ext cx="3720" cy="1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b="1">
                    <a:latin typeface="宋体" panose="02010600030101010101" pitchFamily="2" charset="-122"/>
                  </a:rPr>
                  <a:t>(a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01 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11 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21 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…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m-1,1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),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664595" name="Rectangle 19"/>
              <p:cNvSpPr>
                <a:spLocks noChangeArrowheads="1"/>
              </p:cNvSpPr>
              <p:nvPr/>
            </p:nvSpPr>
            <p:spPr bwMode="auto">
              <a:xfrm>
                <a:off x="8520" y="8795"/>
                <a:ext cx="720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sz="2000" b="1">
                    <a:latin typeface="Times New Roman" panose="02020603050405020304" pitchFamily="18" charset="0"/>
                  </a:rPr>
                  <a:t>…</a:t>
                </a:r>
                <a:endParaRPr kumimoji="1" lang="en-US" altLang="zh-CN" sz="2400" b="1" baseline="-25000">
                  <a:latin typeface="宋体" panose="02010600030101010101" pitchFamily="2" charset="-122"/>
                </a:endParaRPr>
              </a:p>
            </p:txBody>
          </p:sp>
          <p:sp>
            <p:nvSpPr>
              <p:cNvPr id="664596" name="Rectangle 20"/>
              <p:cNvSpPr>
                <a:spLocks noChangeArrowheads="1"/>
              </p:cNvSpPr>
              <p:nvPr/>
            </p:nvSpPr>
            <p:spPr bwMode="auto">
              <a:xfrm>
                <a:off x="9000" y="8915"/>
                <a:ext cx="5040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zh-CN" b="1">
                    <a:latin typeface="宋体" panose="02010600030101010101" pitchFamily="2" charset="-122"/>
                  </a:rPr>
                  <a:t>(a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0,n-1 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1,n-1 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2,n-1 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…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a</a:t>
                </a:r>
                <a:r>
                  <a:rPr kumimoji="1" lang="en-US" altLang="zh-CN" b="1" baseline="-25000">
                    <a:latin typeface="宋体" panose="02010600030101010101" pitchFamily="2" charset="-122"/>
                  </a:rPr>
                  <a:t>m-1,n-1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)</a:t>
                </a:r>
                <a:endParaRPr kumimoji="1" lang="en-US" altLang="zh-CN" b="1" baseline="-25000">
                  <a:latin typeface="宋体" panose="02010600030101010101" pitchFamily="2" charset="-122"/>
                </a:endParaRPr>
              </a:p>
            </p:txBody>
          </p:sp>
          <p:sp>
            <p:nvSpPr>
              <p:cNvPr id="664597" name="Rectangle 21"/>
              <p:cNvSpPr>
                <a:spLocks noChangeArrowheads="1"/>
              </p:cNvSpPr>
              <p:nvPr/>
            </p:nvSpPr>
            <p:spPr bwMode="auto">
              <a:xfrm>
                <a:off x="1603" y="8848"/>
                <a:ext cx="490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宋体" panose="02010600030101010101" pitchFamily="2" charset="-122"/>
                  </a:rPr>
                  <a:t>(</a:t>
                </a:r>
                <a:endParaRPr kumimoji="1" lang="en-US" altLang="zh-CN" sz="20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664598" name="Rectangle 22"/>
              <p:cNvSpPr>
                <a:spLocks noChangeArrowheads="1"/>
              </p:cNvSpPr>
              <p:nvPr/>
            </p:nvSpPr>
            <p:spPr bwMode="auto">
              <a:xfrm>
                <a:off x="13518" y="8883"/>
                <a:ext cx="490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宋体" panose="02010600030101010101" pitchFamily="2" charset="-122"/>
                  </a:rPr>
                  <a:t>)</a:t>
                </a:r>
                <a:endParaRPr kumimoji="1" lang="en-US" altLang="zh-CN" sz="20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664599" name="AutoShape 23"/>
              <p:cNvSpPr>
                <a:spLocks noChangeArrowheads="1"/>
              </p:cNvSpPr>
              <p:nvPr/>
            </p:nvSpPr>
            <p:spPr bwMode="auto">
              <a:xfrm>
                <a:off x="10375" y="8348"/>
                <a:ext cx="2608" cy="567"/>
              </a:xfrm>
              <a:prstGeom prst="wedgeRoundRectCallout">
                <a:avLst>
                  <a:gd name="adj1" fmla="val -85093"/>
                  <a:gd name="adj2" fmla="val 74227"/>
                  <a:gd name="adj3" fmla="val 16667"/>
                </a:avLst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None/>
                </a:pPr>
                <a:r>
                  <a:rPr kumimoji="1" lang="zh-CN" altLang="en-US" sz="2000" b="1">
                    <a:latin typeface="Tahoma" panose="020B0604030504040204" pitchFamily="34" charset="0"/>
                  </a:rPr>
                  <a:t>列向量形式</a:t>
                </a:r>
                <a:endParaRPr kumimoji="1" lang="zh-CN" altLang="en-US" sz="2000" b="1">
                  <a:latin typeface="Tahoma" panose="020B0604030504040204" pitchFamily="34" charset="0"/>
                </a:endParaRPr>
              </a:p>
            </p:txBody>
          </p:sp>
          <p:sp>
            <p:nvSpPr>
              <p:cNvPr id="664600" name="AutoShape 24"/>
              <p:cNvSpPr>
                <a:spLocks noChangeArrowheads="1"/>
              </p:cNvSpPr>
              <p:nvPr/>
            </p:nvSpPr>
            <p:spPr bwMode="auto">
              <a:xfrm>
                <a:off x="10148" y="5740"/>
                <a:ext cx="2495" cy="680"/>
              </a:xfrm>
              <a:prstGeom prst="wedgeRoundRectCallout">
                <a:avLst>
                  <a:gd name="adj1" fmla="val -85671"/>
                  <a:gd name="adj2" fmla="val 221690"/>
                  <a:gd name="adj3" fmla="val 16667"/>
                </a:avLst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None/>
                </a:pPr>
                <a:r>
                  <a:rPr kumimoji="1" lang="zh-CN" altLang="en-US" sz="2000" b="1">
                    <a:latin typeface="Tahoma" panose="020B0604030504040204" pitchFamily="34" charset="0"/>
                  </a:rPr>
                  <a:t>以行为主</a:t>
                </a:r>
                <a:endParaRPr kumimoji="1" lang="zh-CN" altLang="en-US" sz="2000" b="1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664601" name="AutoShape 25"/>
            <p:cNvSpPr>
              <a:spLocks noChangeArrowheads="1"/>
            </p:cNvSpPr>
            <p:nvPr/>
          </p:nvSpPr>
          <p:spPr bwMode="auto">
            <a:xfrm>
              <a:off x="10830" y="9595"/>
              <a:ext cx="2495" cy="680"/>
            </a:xfrm>
            <a:prstGeom prst="wedgeRoundRectCallout">
              <a:avLst>
                <a:gd name="adj1" fmla="val -108315"/>
                <a:gd name="adj2" fmla="val -49264"/>
                <a:gd name="adj3" fmla="val 16667"/>
              </a:avLst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kumimoji="1" lang="zh-CN" altLang="en-US" sz="2000" b="1">
                  <a:latin typeface="Tahoma" panose="020B0604030504040204" pitchFamily="34" charset="0"/>
                </a:rPr>
                <a:t>以列为主</a:t>
              </a:r>
              <a:endParaRPr kumimoji="1" lang="zh-CN" altLang="en-US" sz="2000" b="1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76BF69-540A-4D6D-8F12-DCEB11794EFF}" type="datetime7">
              <a:rPr lang="zh-CN" altLang="en-US" smtClean="0"/>
            </a:fld>
            <a:endParaRPr lang="en-US" altLang="zh-CN"/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2B2546-FDDA-4241-992D-55F342005337}" type="slidenum">
              <a:rPr lang="zh-CN" altLang="en-US" smtClean="0"/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>
                <a:ea typeface="宋体" panose="02010600030101010101" pitchFamily="2" charset="-122"/>
              </a:rPr>
              <a:t>4.1.3 Row and Column Major Mappings </a:t>
            </a:r>
            <a:endParaRPr lang="zh-CN" altLang="en-US" sz="2100">
              <a:ea typeface="宋体" panose="02010600030101010101" pitchFamily="2" charset="-122"/>
            </a:endParaRP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二维数组中，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数组的第一个元素位置为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，每个元素占用的空间为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，每一行元素的个数为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列数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，每一列元素的个数为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行数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以行为主：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Data[i][j]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的内存位置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=X+[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(i*R)+j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]*M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以列为主：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Data[i][j]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的内存位置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=X+[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(j*C)+i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]*M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6628" name="AutoShape 4"/>
          <p:cNvSpPr>
            <a:spLocks noChangeArrowheads="1"/>
          </p:cNvSpPr>
          <p:nvPr/>
        </p:nvSpPr>
        <p:spPr bwMode="auto">
          <a:xfrm>
            <a:off x="6732588" y="3103563"/>
            <a:ext cx="2016125" cy="649287"/>
          </a:xfrm>
          <a:prstGeom prst="wedgeRoundRectCallout">
            <a:avLst>
              <a:gd name="adj1" fmla="val -92046"/>
              <a:gd name="adj2" fmla="val 109903"/>
              <a:gd name="adj3" fmla="val 16667"/>
            </a:avLst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LOC(i,j)=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行*列数</a:t>
            </a:r>
            <a:r>
              <a:rPr kumimoji="1" lang="en-US" altLang="zh-CN" sz="2000" b="1">
                <a:latin typeface="Times New Roman" panose="02020603050405020304" pitchFamily="18" charset="0"/>
              </a:rPr>
              <a:t>+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列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66629" name="AutoShape 5"/>
          <p:cNvSpPr>
            <a:spLocks noChangeArrowheads="1"/>
          </p:cNvSpPr>
          <p:nvPr/>
        </p:nvSpPr>
        <p:spPr bwMode="auto">
          <a:xfrm>
            <a:off x="6804025" y="5876925"/>
            <a:ext cx="1871663" cy="719138"/>
          </a:xfrm>
          <a:prstGeom prst="wedgeRoundRectCallout">
            <a:avLst>
              <a:gd name="adj1" fmla="val -103861"/>
              <a:gd name="adj2" fmla="val -80241"/>
              <a:gd name="adj3" fmla="val 16667"/>
            </a:avLst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LOC(i,j)=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列*行数</a:t>
            </a:r>
            <a:r>
              <a:rPr kumimoji="1" lang="en-US" altLang="zh-CN" sz="2000" b="1">
                <a:latin typeface="Times New Roman" panose="02020603050405020304" pitchFamily="18" charset="0"/>
              </a:rPr>
              <a:t>+</a:t>
            </a:r>
            <a:r>
              <a:rPr kumimoji="1" lang="zh-CN" altLang="en-US" sz="2000" b="1">
                <a:latin typeface="Times New Roman" panose="02020603050405020304" pitchFamily="18" charset="0"/>
              </a:rPr>
              <a:t>行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8" grpId="0" bldLvl="0" animBg="1"/>
      <p:bldP spid="666629" grpId="0" bldLvl="0" animBg="1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MultipleChoice"/>
  <p:tag name="PROBLEMSCORE" val="1.0"/>
</p:tagLst>
</file>

<file path=ppt/tags/tag18.xml><?xml version="1.0" encoding="utf-8"?>
<p:tagLst xmlns:p="http://schemas.openxmlformats.org/presentationml/2006/main">
  <p:tag name="KSO_WM_UNIT_TABLE_BEAUTIFY" val="smartTable{51a005b9-c995-4418-9fa5-f48db00dcd37}"/>
  <p:tag name="TABLE_ENDDRAG_ORIGIN_RECT" val="227*177"/>
  <p:tag name="TABLE_ENDDRAG_RECT" val="460*183*227*177"/>
</p:tagLst>
</file>

<file path=ppt/tags/tag19.xml><?xml version="1.0" encoding="utf-8"?>
<p:tagLst xmlns:p="http://schemas.openxmlformats.org/presentationml/2006/main">
  <p:tag name="KSO_WM_UNIT_TABLE_BEAUTIFY" val="smartTable{d813e593-fd2f-4fb6-868f-612ac4c3d6a4}"/>
  <p:tag name="TABLE_ENDDRAG_ORIGIN_RECT" val="203*201"/>
  <p:tag name="TABLE_ENDDRAG_RECT" val="527*158*203*201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KSO_WM_UNIT_TABLE_BEAUTIFY" val="smartTable{1fc29962-5583-4344-b8e7-d2e3d976ee6f}"/>
  <p:tag name="TABLE_ENDDRAG_ORIGIN_RECT" val="202*206"/>
  <p:tag name="TABLE_ENDDRAG_RECT" val="544*152*202*206"/>
</p:tagLst>
</file>

<file path=ppt/tags/tag21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Item"/>
</p:tagLst>
</file>

<file path=ppt/tags/tag24.xml><?xml version="1.0" encoding="utf-8"?>
<p:tagLst xmlns:p="http://schemas.openxmlformats.org/presentationml/2006/main">
  <p:tag name="RAINPROBLEM" val="ProblemItem"/>
</p:tagLst>
</file>

<file path=ppt/tags/tag25.xml><?xml version="1.0" encoding="utf-8"?>
<p:tagLst xmlns:p="http://schemas.openxmlformats.org/presentationml/2006/main">
  <p:tag name="RAINPROBLEM" val="ProblemItem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Submit"/>
  <p:tag name="RAINPROBLEMTYPE" val="MultipleChoice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" val="ProblemSetting"/>
  <p:tag name="RAINPROBLEMTYPE" val="MultipleChoice"/>
</p:tagLst>
</file>

<file path=ppt/tags/tag37.xml><?xml version="1.0" encoding="utf-8"?>
<p:tagLst xmlns:p="http://schemas.openxmlformats.org/presentationml/2006/main">
  <p:tag name="PROBLEMSCORE" val="1.0"/>
  <p:tag name="PROBLEMSCORE_HALF" val="0.0"/>
  <p:tag name="RAINPROBLEMTYPE" val="MultipleChoice"/>
  <p:tag name="RAINPROBLEM" val="MultipleChoice"/>
</p:tagLst>
</file>

<file path=ppt/tags/tag38.xml><?xml version="1.0" encoding="utf-8"?>
<p:tagLst xmlns:p="http://schemas.openxmlformats.org/presentationml/2006/main">
  <p:tag name="KSO_WM_UNIT_TABLE_BEAUTIFY" val="smartTable{555ddf0f-2bab-4f11-80c0-23899ab3e518}"/>
  <p:tag name="TABLE_ENDDRAG_ORIGIN_RECT" val="207*179"/>
  <p:tag name="TABLE_ENDDRAG_RECT" val="495*102*207*179"/>
</p:tagLst>
</file>

<file path=ppt/tags/tag39.xml><?xml version="1.0" encoding="utf-8"?>
<p:tagLst xmlns:p="http://schemas.openxmlformats.org/presentationml/2006/main">
  <p:tag name="KSO_WM_UNIT_TABLE_BEAUTIFY" val="smartTable{5b43fdf6-1fda-4432-9f99-feff7a8cd2a9}"/>
  <p:tag name="TABLE_ENDDRAG_ORIGIN_RECT" val="215*180"/>
  <p:tag name="TABLE_ENDDRAG_RECT" val="494*303*215*180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1_sample">
  <a:themeElements>
    <a:clrScheme name="">
      <a:dk1>
        <a:srgbClr val="1A1A70"/>
      </a:dk1>
      <a:lt1>
        <a:srgbClr val="FFFFFF"/>
      </a:lt1>
      <a:dk2>
        <a:srgbClr val="243D8C"/>
      </a:dk2>
      <a:lt2>
        <a:srgbClr val="DDDDDD"/>
      </a:lt2>
      <a:accent1>
        <a:srgbClr val="3E78C6"/>
      </a:accent1>
      <a:accent2>
        <a:srgbClr val="84A1E8"/>
      </a:accent2>
      <a:accent3>
        <a:srgbClr val="FFFFFF"/>
      </a:accent3>
      <a:accent4>
        <a:srgbClr val="15155F"/>
      </a:accent4>
      <a:accent5>
        <a:srgbClr val="AFBEDF"/>
      </a:accent5>
      <a:accent6>
        <a:srgbClr val="7690D0"/>
      </a:accent6>
      <a:hlink>
        <a:srgbClr val="90B54D"/>
      </a:hlink>
      <a:folHlink>
        <a:srgbClr val="F3C43F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E36"/>
        </a:accent4>
        <a:accent5>
          <a:srgbClr val="B9CCC3"/>
        </a:accent5>
        <a:accent6>
          <a:srgbClr val="91B5A1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D4473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53962"/>
        </a:accent4>
        <a:accent5>
          <a:srgbClr val="B8C4CD"/>
        </a:accent5>
        <a:accent6>
          <a:srgbClr val="7D96A2"/>
        </a:accent6>
        <a:hlink>
          <a:srgbClr val="6FA2E7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A1A70"/>
        </a:dk1>
        <a:lt1>
          <a:srgbClr val="FFFFFF"/>
        </a:lt1>
        <a:dk2>
          <a:srgbClr val="243D8C"/>
        </a:dk2>
        <a:lt2>
          <a:srgbClr val="DDDDDD"/>
        </a:lt2>
        <a:accent1>
          <a:srgbClr val="3E78C6"/>
        </a:accent1>
        <a:accent2>
          <a:srgbClr val="84A1E8"/>
        </a:accent2>
        <a:accent3>
          <a:srgbClr val="FFFFFF"/>
        </a:accent3>
        <a:accent4>
          <a:srgbClr val="15155F"/>
        </a:accent4>
        <a:accent5>
          <a:srgbClr val="AFBEDF"/>
        </a:accent5>
        <a:accent6>
          <a:srgbClr val="7690D0"/>
        </a:accent6>
        <a:hlink>
          <a:srgbClr val="90B54D"/>
        </a:hlink>
        <a:folHlink>
          <a:srgbClr val="F3C4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0</TotalTime>
  <Words>19678</Words>
  <Application>WPS 演示</Application>
  <PresentationFormat>全屏显示(4:3)</PresentationFormat>
  <Paragraphs>1632</Paragraphs>
  <Slides>54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0" baseType="lpstr">
      <vt:lpstr>Arial</vt:lpstr>
      <vt:lpstr>宋体</vt:lpstr>
      <vt:lpstr>Wingdings</vt:lpstr>
      <vt:lpstr>Verdana</vt:lpstr>
      <vt:lpstr>Wingdings</vt:lpstr>
      <vt:lpstr>Times New Roman</vt:lpstr>
      <vt:lpstr>Webdings</vt:lpstr>
      <vt:lpstr>Tahoma</vt:lpstr>
      <vt:lpstr>微软雅黑</vt:lpstr>
      <vt:lpstr>楷体_GB2312</vt:lpstr>
      <vt:lpstr>新宋体</vt:lpstr>
      <vt:lpstr>Arial Unicode MS</vt:lpstr>
      <vt:lpstr>华文中宋</vt:lpstr>
      <vt:lpstr>1_sample</vt:lpstr>
      <vt:lpstr>Photoshop.Image.6</vt:lpstr>
      <vt:lpstr>Photoshop.Image.6</vt:lpstr>
      <vt:lpstr>第四章 数组和矩阵</vt:lpstr>
      <vt:lpstr>Chapter4 Arrays and Matrices</vt:lpstr>
      <vt:lpstr>4.1	Arrays</vt:lpstr>
      <vt:lpstr>4.1.1  ADT</vt:lpstr>
      <vt:lpstr>PowerPoint 演示文稿</vt:lpstr>
      <vt:lpstr>4.1.3 Row and Column Major Mappings </vt:lpstr>
      <vt:lpstr>4.1.3 Row and Column Major Mappings </vt:lpstr>
      <vt:lpstr>4.1.3 Row and Column Major Mappings </vt:lpstr>
      <vt:lpstr>4.1.3 Row and Column Major Mappings </vt:lpstr>
      <vt:lpstr>PowerPoint 演示文稿</vt:lpstr>
      <vt:lpstr>4.1.4 The Class Array 1D</vt:lpstr>
      <vt:lpstr>4.1.4 The Class Array 1D</vt:lpstr>
      <vt:lpstr>4.1.4 The Class Array 1D</vt:lpstr>
      <vt:lpstr>4.1.4 The Class Array 1D</vt:lpstr>
      <vt:lpstr>4.1.4 The Class Array 1D</vt:lpstr>
      <vt:lpstr>4.1.4 The Class Array 1D</vt:lpstr>
      <vt:lpstr>4.1.4 The Class Array 1D</vt:lpstr>
      <vt:lpstr>4.1.5 The Class Array 2D</vt:lpstr>
      <vt:lpstr>4.2	 Matrices</vt:lpstr>
      <vt:lpstr>4.2.1 Definitions and Operations</vt:lpstr>
      <vt:lpstr>4.2.2 The Class Matrix</vt:lpstr>
      <vt:lpstr>4.2.2 The Class Matrix</vt:lpstr>
      <vt:lpstr>4.2.2 The Class Matrix</vt:lpstr>
      <vt:lpstr>4.2.2 The Class Matrix</vt:lpstr>
      <vt:lpstr>4.2.2 The Class Matrix</vt:lpstr>
      <vt:lpstr>4.2.2 The Class Matrix</vt:lpstr>
      <vt:lpstr>4.3	 Special Matrices</vt:lpstr>
      <vt:lpstr>4.3.2 Diagonal Matrices</vt:lpstr>
      <vt:lpstr>4.3.2 Diagonal Matrices</vt:lpstr>
      <vt:lpstr>4.3.3 Tridiagonal Matrices</vt:lpstr>
      <vt:lpstr>4.3.3 Tridiagonal Matrices</vt:lpstr>
      <vt:lpstr>4.3.3 Tridiagonal Matrices</vt:lpstr>
      <vt:lpstr>PowerPoint 演示文稿</vt:lpstr>
      <vt:lpstr>4.3.4 Triangular Matrices</vt:lpstr>
      <vt:lpstr>4.3.4 Triangular Matrices</vt:lpstr>
      <vt:lpstr>4.3.5 Symmetric Matrices</vt:lpstr>
      <vt:lpstr>练习</vt:lpstr>
      <vt:lpstr>4.4 Sparse Matrices</vt:lpstr>
      <vt:lpstr>4.4.1 Motivation</vt:lpstr>
      <vt:lpstr>4.4.2 Array Representation</vt:lpstr>
      <vt:lpstr>4.4.2 Array Representation</vt:lpstr>
      <vt:lpstr>4.4.2 Array Representation</vt:lpstr>
      <vt:lpstr>4.4.2 Array Representation</vt:lpstr>
      <vt:lpstr>4.4.2 Array Representation</vt:lpstr>
      <vt:lpstr>4.4.2 Array Representation</vt:lpstr>
      <vt:lpstr>4.4.2 Array Representation</vt:lpstr>
      <vt:lpstr>4.4.3 Linked Representation</vt:lpstr>
      <vt:lpstr>4.4.3 Linked Representation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347</cp:revision>
  <dcterms:created xsi:type="dcterms:W3CDTF">2021-10-14T07:02:00Z</dcterms:created>
  <dcterms:modified xsi:type="dcterms:W3CDTF">2022-10-04T04:00:09Z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D88569A979AF44FE8D176019C360208B</vt:lpwstr>
  </property>
</Properties>
</file>