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33"/>
  </p:handoutMasterIdLst>
  <p:sldIdLst>
    <p:sldId id="263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348" r:id="rId12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340" r:id="rId25"/>
    <p:sldId id="286" r:id="rId26"/>
    <p:sldId id="285" r:id="rId27"/>
    <p:sldId id="287" r:id="rId28"/>
    <p:sldId id="341" r:id="rId29"/>
    <p:sldId id="290" r:id="rId30"/>
    <p:sldId id="289" r:id="rId31"/>
    <p:sldId id="288" r:id="rId32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FA0691"/>
    <a:srgbClr val="008000"/>
    <a:srgbClr val="CCECFF"/>
    <a:srgbClr val="FFCCCC"/>
    <a:srgbClr val="6699FF"/>
    <a:srgbClr val="19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768" y="168"/>
      </p:cViewPr>
      <p:guideLst>
        <p:guide orient="horz" pos="2024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8" Type="http://schemas.openxmlformats.org/officeDocument/2006/relationships/slide" Target="slides/slide8.xml"/><Relationship Id="rId7" Type="http://schemas.openxmlformats.org/officeDocument/2006/relationships/slide" Target="slides/slide7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3" Type="http://schemas.openxmlformats.org/officeDocument/2006/relationships/slide" Target="slides/slide3.xml"/><Relationship Id="rId28" Type="http://schemas.openxmlformats.org/officeDocument/2006/relationships/slide" Target="slides/slide29.xml"/><Relationship Id="rId27" Type="http://schemas.openxmlformats.org/officeDocument/2006/relationships/slide" Target="slides/slide28.xml"/><Relationship Id="rId26" Type="http://schemas.openxmlformats.org/officeDocument/2006/relationships/slide" Target="slides/slide27.xml"/><Relationship Id="rId25" Type="http://schemas.openxmlformats.org/officeDocument/2006/relationships/slide" Target="slides/slide26.xml"/><Relationship Id="rId24" Type="http://schemas.openxmlformats.org/officeDocument/2006/relationships/slide" Target="slides/slide25.xml"/><Relationship Id="rId23" Type="http://schemas.openxmlformats.org/officeDocument/2006/relationships/slide" Target="slides/slide24.xml"/><Relationship Id="rId22" Type="http://schemas.openxmlformats.org/officeDocument/2006/relationships/slide" Target="slides/slide23.xml"/><Relationship Id="rId21" Type="http://schemas.openxmlformats.org/officeDocument/2006/relationships/slide" Target="slides/slide22.xml"/><Relationship Id="rId20" Type="http://schemas.openxmlformats.org/officeDocument/2006/relationships/slide" Target="slides/slide21.xml"/><Relationship Id="rId2" Type="http://schemas.openxmlformats.org/officeDocument/2006/relationships/slide" Target="slides/slide2.xml"/><Relationship Id="rId19" Type="http://schemas.openxmlformats.org/officeDocument/2006/relationships/slide" Target="slides/slide20.xml"/><Relationship Id="rId18" Type="http://schemas.openxmlformats.org/officeDocument/2006/relationships/slide" Target="slides/slide19.xml"/><Relationship Id="rId17" Type="http://schemas.openxmlformats.org/officeDocument/2006/relationships/slide" Target="slides/slide18.xml"/><Relationship Id="rId16" Type="http://schemas.openxmlformats.org/officeDocument/2006/relationships/slide" Target="slides/slide17.xml"/><Relationship Id="rId15" Type="http://schemas.openxmlformats.org/officeDocument/2006/relationships/slide" Target="slides/slide16.xml"/><Relationship Id="rId14" Type="http://schemas.openxmlformats.org/officeDocument/2006/relationships/slide" Target="slides/slide15.xml"/><Relationship Id="rId13" Type="http://schemas.openxmlformats.org/officeDocument/2006/relationships/slide" Target="slides/slide14.xml"/><Relationship Id="rId12" Type="http://schemas.openxmlformats.org/officeDocument/2006/relationships/slide" Target="slides/slide13.xml"/><Relationship Id="rId11" Type="http://schemas.openxmlformats.org/officeDocument/2006/relationships/slide" Target="slides/slide12.xml"/><Relationship Id="rId10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93A1284-9831-41EA-85BF-E08D2BD80F5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6B3707-7A33-4483-A45E-A7550A6252A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6B3707-7A33-4483-A45E-A7550A6252A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3088"/>
          <p:cNvSpPr/>
          <p:nvPr userDrawn="1"/>
        </p:nvSpPr>
        <p:spPr>
          <a:xfrm>
            <a:off x="-1587" y="5157788"/>
            <a:ext cx="9145587" cy="170815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3089"/>
          <p:cNvSpPr/>
          <p:nvPr userDrawn="1"/>
        </p:nvSpPr>
        <p:spPr>
          <a:xfrm>
            <a:off x="0" y="0"/>
            <a:ext cx="9144000" cy="4935538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3090"/>
          <p:cNvSpPr/>
          <p:nvPr userDrawn="1"/>
        </p:nvSpPr>
        <p:spPr>
          <a:xfrm>
            <a:off x="1270000" y="4933950"/>
            <a:ext cx="7874000" cy="223838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矩形 3091"/>
          <p:cNvSpPr/>
          <p:nvPr userDrawn="1"/>
        </p:nvSpPr>
        <p:spPr>
          <a:xfrm>
            <a:off x="-9525" y="4935538"/>
            <a:ext cx="1282700" cy="22225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057" name="对象 3092"/>
          <p:cNvGraphicFramePr/>
          <p:nvPr userDrawn="1"/>
        </p:nvGraphicFramePr>
        <p:xfrm>
          <a:off x="1279525" y="5054600"/>
          <a:ext cx="2351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540000" imgH="609600" progId="Photoshop.Image.6">
                  <p:embed/>
                </p:oleObj>
              </mc:Choice>
              <mc:Fallback>
                <p:oleObj name="" r:id="rId2" imgW="2540000" imgH="6096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9525" y="5054600"/>
                        <a:ext cx="23510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对象 3093"/>
          <p:cNvGraphicFramePr/>
          <p:nvPr userDrawn="1"/>
        </p:nvGraphicFramePr>
        <p:xfrm>
          <a:off x="0" y="3500438"/>
          <a:ext cx="126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2540000" imgH="2540000" progId="Photoshop.Image.6">
                  <p:embed/>
                </p:oleObj>
              </mc:Choice>
              <mc:Fallback>
                <p:oleObj name="" r:id="rId4" imgW="2540000" imgH="25400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500438"/>
                        <a:ext cx="1266825" cy="143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矩形 3094"/>
          <p:cNvSpPr/>
          <p:nvPr userDrawn="1"/>
        </p:nvSpPr>
        <p:spPr>
          <a:xfrm>
            <a:off x="1266825" y="1125538"/>
            <a:ext cx="2368550" cy="4535487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0" name="矩形 3095"/>
          <p:cNvSpPr/>
          <p:nvPr userDrawn="1"/>
        </p:nvSpPr>
        <p:spPr>
          <a:xfrm flipH="1">
            <a:off x="8221663" y="0"/>
            <a:ext cx="95250" cy="20605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1" name="矩形 3096"/>
          <p:cNvSpPr/>
          <p:nvPr userDrawn="1"/>
        </p:nvSpPr>
        <p:spPr>
          <a:xfrm>
            <a:off x="250825" y="260350"/>
            <a:ext cx="8569325" cy="439261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2" name="矩形 3097"/>
          <p:cNvSpPr/>
          <p:nvPr userDrawn="1"/>
        </p:nvSpPr>
        <p:spPr>
          <a:xfrm>
            <a:off x="7775575" y="908050"/>
            <a:ext cx="1368425" cy="143986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3" name="矩形 3098"/>
          <p:cNvSpPr/>
          <p:nvPr userDrawn="1"/>
        </p:nvSpPr>
        <p:spPr>
          <a:xfrm>
            <a:off x="611188" y="1916113"/>
            <a:ext cx="7921625" cy="1584325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752600" y="3733800"/>
            <a:ext cx="6019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2pPr>
            <a:lvl3pPr marL="914400" lvl="2" indent="0" algn="ctr">
              <a:buClr>
                <a:schemeClr val="tx1"/>
              </a:buClr>
              <a:buSzTx/>
              <a:buFontTx/>
              <a:buNone/>
              <a:defRPr sz="2000">
                <a:solidFill>
                  <a:srgbClr val="84A1E8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2390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4000" b="1"/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62" y="5782865"/>
            <a:ext cx="3006149" cy="1064264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6D0991C-B5BF-41FB-8301-D1BFCD24A647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11FE23D-F4D6-4A59-B657-1ACC5BD281D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3363"/>
            <a:ext cx="2057400" cy="62769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3363"/>
            <a:ext cx="6052930" cy="6276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1F14E5BA-44AC-4931-93FC-DBE28F3EB194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163F1B5-572F-42C4-99A5-6010B9FB93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zh-CN" strike="noStrike" noProof="1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Company Name</a:t>
            </a:r>
            <a:endParaRPr lang="en-US" altLang="zh-CN" sz="1000" b="1" strike="noStrike" noProof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408"/>
            <a:ext cx="8229600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F745F3F-A669-47C1-9C22-91A170E6FF15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F00CD04-2914-44A2-9E16-B201A2ADD79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A65B2EEC-3478-4B43-A46A-6D02C38E1620}" type="datetime7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251860D-10AA-4E8B-A013-15C4D149D5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628451D-12B6-48DE-BE28-7EC143458188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0EC748C-3EA9-42F3-9A55-87B92A293E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940" y="45085"/>
            <a:ext cx="7886700" cy="98996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EE4B6048-969B-48F8-8E6C-46D3FB88B015}" type="datetime7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CBACA04-7D2F-4589-BB70-2C3EF224E47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F669665-7A6D-43EE-AAAE-4234C9C8F938}" type="datetime7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A390783-048F-4EA4-86A0-F344654ECC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2F7708AC-B754-467C-B840-20E266FA00E7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4FDCE2E-33F1-4264-B85E-9325514AD99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99FD693-E771-4379-96E5-2D7AD115DE24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93DB93C-FD8A-46D1-BED4-ABA5D64F86C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92AEF600-4367-4130-83E2-940920461EEE}" type="datetime7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A1A50FCF-516A-4D58-8499-D99D74F1A8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38"/>
          <p:cNvSpPr/>
          <p:nvPr userDrawn="1"/>
        </p:nvSpPr>
        <p:spPr>
          <a:xfrm>
            <a:off x="0" y="981075"/>
            <a:ext cx="250825" cy="5891213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39"/>
          <p:cNvSpPr/>
          <p:nvPr userDrawn="1"/>
        </p:nvSpPr>
        <p:spPr>
          <a:xfrm>
            <a:off x="0" y="0"/>
            <a:ext cx="1403350" cy="10528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40"/>
          <p:cNvSpPr/>
          <p:nvPr userDrawn="1"/>
        </p:nvSpPr>
        <p:spPr>
          <a:xfrm>
            <a:off x="1403350" y="0"/>
            <a:ext cx="7740650" cy="1052513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41"/>
          <p:cNvSpPr/>
          <p:nvPr userDrawn="1"/>
        </p:nvSpPr>
        <p:spPr>
          <a:xfrm>
            <a:off x="8820150" y="0"/>
            <a:ext cx="73025" cy="7651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42"/>
          <p:cNvSpPr/>
          <p:nvPr userDrawn="1"/>
        </p:nvSpPr>
        <p:spPr>
          <a:xfrm>
            <a:off x="1084580" y="135255"/>
            <a:ext cx="7880350" cy="772795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直接连接符 1043"/>
          <p:cNvSpPr/>
          <p:nvPr userDrawn="1"/>
        </p:nvSpPr>
        <p:spPr>
          <a:xfrm>
            <a:off x="468313" y="6481763"/>
            <a:ext cx="8424862" cy="0"/>
          </a:xfrm>
          <a:prstGeom prst="line">
            <a:avLst/>
          </a:prstGeom>
          <a:ln w="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文本占位符 1026"/>
          <p:cNvSpPr>
            <a:spLocks noGrp="1"/>
          </p:cNvSpPr>
          <p:nvPr>
            <p:ph type="body"/>
          </p:nvPr>
        </p:nvSpPr>
        <p:spPr>
          <a:xfrm>
            <a:off x="457200" y="1262063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日期占位符 1027"/>
          <p:cNvSpPr>
            <a:spLocks noGrp="1"/>
          </p:cNvSpPr>
          <p:nvPr>
            <p:ph type="dt" sz="half" idx="2"/>
          </p:nvPr>
        </p:nvSpPr>
        <p:spPr>
          <a:xfrm>
            <a:off x="381000" y="6505575"/>
            <a:ext cx="2514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4FA1AD-7B91-4D1B-A089-FF03E6A28093}" type="datetime7">
              <a:rPr lang="zh-CN" altLang="en-US"/>
            </a:fld>
            <a:endParaRPr lang="en-US" altLang="zh-CN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7010400" y="6477000"/>
            <a:ext cx="1828800" cy="2270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3505200" y="6448425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 b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2C2EF24-0980-4B33-9D30-EAAACCE11F3C}" type="slidenum">
              <a:rPr lang="zh-CN" altLang="en-US"/>
            </a:fld>
            <a:endParaRPr lang="en-US" altLang="zh-CN"/>
          </a:p>
        </p:txBody>
      </p:sp>
      <p:sp>
        <p:nvSpPr>
          <p:cNvPr id="1037" name="矩形 1045"/>
          <p:cNvSpPr/>
          <p:nvPr userDrawn="1"/>
        </p:nvSpPr>
        <p:spPr>
          <a:xfrm>
            <a:off x="1187450" y="908050"/>
            <a:ext cx="7956550" cy="144463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8" name="矩形 1046"/>
          <p:cNvSpPr/>
          <p:nvPr userDrawn="1"/>
        </p:nvSpPr>
        <p:spPr>
          <a:xfrm>
            <a:off x="972185" y="0"/>
            <a:ext cx="546735" cy="105283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9" name="标题 1025"/>
          <p:cNvSpPr>
            <a:spLocks noGrp="1"/>
          </p:cNvSpPr>
          <p:nvPr>
            <p:ph type="title"/>
          </p:nvPr>
        </p:nvSpPr>
        <p:spPr>
          <a:xfrm>
            <a:off x="1084580" y="233680"/>
            <a:ext cx="7526020" cy="5632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4"/>
          <a:stretch>
            <a:fillRect/>
          </a:stretch>
        </p:blipFill>
        <p:spPr>
          <a:xfrm>
            <a:off x="35560" y="13970"/>
            <a:ext cx="908685" cy="100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3C43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charset="0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Char char="•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4610A1-7746-4534-B232-77BCFD267AE2}" type="datetime7">
              <a:rPr lang="zh-CN" altLang="en-US"/>
            </a:fld>
            <a:endParaRPr lang="en-US" altLang="zh-CN"/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65B89E-FF42-49C9-ABCF-787C8458EC33}" type="slidenum">
              <a:rPr lang="zh-CN" altLang="en-US"/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  <a:sym typeface="Webdings" panose="05030102010509060703" pitchFamily="18" charset="2"/>
              </a:rPr>
              <a:t>第六章 队列</a:t>
            </a:r>
            <a:endParaRPr lang="zh-CN" altLang="en-US" dirty="0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6.1	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抽象数据类型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6.2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公式化描述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6.3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链表描述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6.4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D77CFD-C259-4A8F-B18E-4644999B1D4D}" type="datetime7">
              <a:rPr lang="zh-CN" altLang="en-US"/>
            </a:fld>
            <a:endParaRPr lang="en-US" altLang="zh-CN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15ED9-10D8-40BC-832E-5F8407BAF593}" type="slidenum">
              <a:rPr lang="zh-CN" altLang="en-US"/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500">
                <a:ea typeface="宋体" panose="02010600030101010101" pitchFamily="2" charset="-122"/>
              </a:rPr>
              <a:t>练习</a:t>
            </a:r>
            <a:endParaRPr lang="zh-CN" altLang="en-US" sz="2500">
              <a:ea typeface="宋体" panose="02010600030101010101" pitchFamily="2" charset="-122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已知循环队列存储在一维数组A[0..n-1]中，且队列非空时front和rear分别指向队头元素和队尾元素。若初始时队列为空，且要求第1个进入队列的元素存储在A[0]处，则初始时front和rear的值分别是________。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A．0, 0	B．0, n-1	C．n-1, 0	D．n-1, n-1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6F9042-DF1A-4DB8-B477-3270E61B9804}" type="datetime7">
              <a:rPr lang="zh-CN" altLang="en-US"/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8296BF-F11C-43D5-BD6E-685EFF7DB09F}" type="slidenum">
              <a:rPr lang="zh-CN" altLang="en-US"/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ea typeface="宋体" panose="02010600030101010101" pitchFamily="2" charset="-122"/>
              </a:rPr>
              <a:t>6.2	Formula-Based Representation</a:t>
            </a:r>
            <a:endParaRPr lang="zh-CN" altLang="en-US" sz="3000"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805180"/>
            <a:ext cx="8229600" cy="6062345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{ // FIFO objects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(int MaxQueueSize = 10);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~Queue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 [] queue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const {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front == rear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const { return (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(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(rear + 1) % MaxSize == front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 ? 1 : 0);}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const;  // return front element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const;   // return last element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Queue&lt;T&gt;&amp;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(const T&amp; x);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Queue&lt;T&gt;&amp;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(T&amp; x);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    	// one counterclockwise from first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  		// last element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int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	// size of array queue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T *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   	// element array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}; //Program 6-1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034FF4-9B28-4FE8-9EF9-A96DD2A5CCA7}" type="datetime7">
              <a:rPr lang="zh-CN" altLang="en-US"/>
            </a:fld>
            <a:endParaRPr lang="en-US" altLang="zh-CN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7B8731-6607-40B9-B792-CA2549C7EFA9}" type="slidenum">
              <a:rPr lang="zh-CN" altLang="en-US"/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ea typeface="宋体" panose="02010600030101010101" pitchFamily="2" charset="-122"/>
              </a:rPr>
              <a:t>6.2	Formula-Based Representation</a:t>
            </a:r>
            <a:endParaRPr lang="zh-CN" altLang="en-US" sz="300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20725"/>
            <a:ext cx="8229600" cy="5789930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Queue&lt;T&gt;::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Queue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(int MaxQueueSize)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创建一个容量为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MaxQueueSize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的空队列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MaxSize = MaxQueueSize + 1;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queue = new T[MaxSize];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front = rear = 0;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 Queue&lt;T&gt;::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() const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返回队列的第一个元素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if (IsEmpty()) throw OutOfBounds();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return queue[ (front + 1) % MaxSize];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 Queue&lt;T&gt;::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() const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返回队列的最后一个元素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if (IsEmpty()) throw OutOfBounds();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return queue[ rear ];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 //Program 6-2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E6616D-A9E4-4264-B68A-714EA89DEC01}" type="datetime7">
              <a:rPr lang="zh-CN" altLang="en-US"/>
            </a:fld>
            <a:endParaRPr lang="en-US" altLang="zh-CN"/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1C0F09-3DFA-488D-8714-D7F51EB6A6F4}" type="slidenum">
              <a:rPr lang="zh-CN" altLang="en-US"/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ea typeface="宋体" panose="02010600030101010101" pitchFamily="2" charset="-122"/>
              </a:rPr>
              <a:t>6.2	Formula-Based Representation</a:t>
            </a:r>
            <a:endParaRPr lang="zh-CN" altLang="en-US" sz="3000">
              <a:ea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97560"/>
            <a:ext cx="8229600" cy="5965190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Queue&lt;T&gt;&amp; Queue&lt;T&gt;::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(const T&amp; x)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添加到队列的尾部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if ( IsFull() ) throw NoMem();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rear = (rear + 1) % MaxSize;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queue[ rear ] = x;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Queue&lt;T&gt;&amp; Queue&lt;T&gt;::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(T&amp; x)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删除第一个元素，并将其送入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if ( IsEmpty() ) throw OutOfBounds();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front = (front + 1) % MaxSize;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x = queue[ front ];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 //Program 6-3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E6280B-4005-486E-919F-E4BE3A4190E1}" type="datetime7">
              <a:rPr lang="zh-CN" altLang="en-US"/>
            </a:fld>
            <a:endParaRPr lang="en-US" altLang="zh-CN"/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0E3F27-E256-41CB-9421-BA81FE495691}" type="slidenum">
              <a:rPr lang="zh-CN" altLang="en-US"/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000">
                <a:ea typeface="宋体" panose="02010600030101010101" pitchFamily="2" charset="-122"/>
              </a:rPr>
              <a:t>6.2	Formula-Based Representation</a:t>
            </a:r>
            <a:endParaRPr lang="zh-CN" altLang="en-US" sz="3000"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20725"/>
            <a:ext cx="8229600" cy="6071870"/>
          </a:xfrm>
          <a:solidFill>
            <a:srgbClr val="CCECFF"/>
          </a:solidFill>
          <a:ln>
            <a:solidFill>
              <a:schemeClr val="tx2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void main(void)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Queue&lt;int&gt; Q(3);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int x;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try {  Q.Add(1).Add(2).Add(3).Add(4); 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	  cout &lt;&lt; "add err" &lt;&lt; endl;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} catch (NoMem) { cout &lt;&lt; "add failed" &lt;&lt; endl; 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cout &lt;&lt; "Queue is now 123"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Q.Delete(x);  cout &lt;&lt; "Deleted " &lt;&lt; x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cout &lt;&lt; Q.First() &lt;&lt; " is at front"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cout &lt;&lt; Q.Last() &lt;&lt; " is at end"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try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Q.Delete(x);  cout &lt;&lt; "Deleted " &lt;&lt; x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Q.Delete(x);  cout &lt;&lt; "Deleted " &lt;&lt; x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Q.Delete(x);  cout &lt;&lt; "Deleted " &lt;&lt; x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cout &lt;&lt; "No queue delete failed " &lt;&lt; endl;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} catch (OutOfBounds) {cout &lt;&lt; "delete failed" &lt;&lt; endl;}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DABD47-995A-4C17-9203-F1D3CAF3DF95}" type="datetime7">
              <a:rPr lang="zh-CN" altLang="en-US"/>
            </a:fld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7F7058-D770-4A20-A43D-E3E9FD56364D}" type="slidenum">
              <a:rPr lang="zh-CN" altLang="en-US"/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6.3 Linked Representation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使用链表描述队列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需要两个变量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来分别跟踪队列的两端：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front---&gt;rear</a:t>
            </a:r>
            <a:endParaRPr lang="en-US" altLang="zh-CN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rear---&gt;front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添加操作？删除操作？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33540" name="Group 4"/>
          <p:cNvGrpSpPr/>
          <p:nvPr/>
        </p:nvGrpSpPr>
        <p:grpSpPr bwMode="auto">
          <a:xfrm>
            <a:off x="900113" y="5695950"/>
            <a:ext cx="7777162" cy="901700"/>
            <a:chOff x="567" y="119"/>
            <a:chExt cx="4899" cy="568"/>
          </a:xfrm>
        </p:grpSpPr>
        <p:grpSp>
          <p:nvGrpSpPr>
            <p:cNvPr id="18439" name="Group 5"/>
            <p:cNvGrpSpPr/>
            <p:nvPr/>
          </p:nvGrpSpPr>
          <p:grpSpPr bwMode="auto">
            <a:xfrm>
              <a:off x="703" y="164"/>
              <a:ext cx="272" cy="182"/>
              <a:chOff x="431" y="164"/>
              <a:chExt cx="272" cy="182"/>
            </a:xfrm>
          </p:grpSpPr>
          <p:sp>
            <p:nvSpPr>
              <p:cNvPr id="18465" name="Rectangle 6"/>
              <p:cNvSpPr>
                <a:spLocks noChangeArrowheads="1"/>
              </p:cNvSpPr>
              <p:nvPr/>
            </p:nvSpPr>
            <p:spPr bwMode="auto">
              <a:xfrm>
                <a:off x="431" y="164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Rectangle 7"/>
              <p:cNvSpPr>
                <a:spLocks noChangeArrowheads="1"/>
              </p:cNvSpPr>
              <p:nvPr/>
            </p:nvSpPr>
            <p:spPr bwMode="auto">
              <a:xfrm>
                <a:off x="567" y="164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0" name="Group 8"/>
            <p:cNvGrpSpPr/>
            <p:nvPr/>
          </p:nvGrpSpPr>
          <p:grpSpPr bwMode="auto">
            <a:xfrm>
              <a:off x="1202" y="164"/>
              <a:ext cx="272" cy="182"/>
              <a:chOff x="431" y="164"/>
              <a:chExt cx="272" cy="182"/>
            </a:xfrm>
          </p:grpSpPr>
          <p:sp>
            <p:nvSpPr>
              <p:cNvPr id="18463" name="Rectangle 9"/>
              <p:cNvSpPr>
                <a:spLocks noChangeArrowheads="1"/>
              </p:cNvSpPr>
              <p:nvPr/>
            </p:nvSpPr>
            <p:spPr bwMode="auto">
              <a:xfrm>
                <a:off x="431" y="164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Rectangle 10"/>
              <p:cNvSpPr>
                <a:spLocks noChangeArrowheads="1"/>
              </p:cNvSpPr>
              <p:nvPr/>
            </p:nvSpPr>
            <p:spPr bwMode="auto">
              <a:xfrm>
                <a:off x="567" y="164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1" name="Group 11"/>
            <p:cNvGrpSpPr/>
            <p:nvPr/>
          </p:nvGrpSpPr>
          <p:grpSpPr bwMode="auto">
            <a:xfrm>
              <a:off x="2109" y="164"/>
              <a:ext cx="272" cy="182"/>
              <a:chOff x="431" y="164"/>
              <a:chExt cx="272" cy="182"/>
            </a:xfrm>
          </p:grpSpPr>
          <p:sp>
            <p:nvSpPr>
              <p:cNvPr id="18461" name="Rectangle 12"/>
              <p:cNvSpPr>
                <a:spLocks noChangeArrowheads="1"/>
              </p:cNvSpPr>
              <p:nvPr/>
            </p:nvSpPr>
            <p:spPr bwMode="auto">
              <a:xfrm>
                <a:off x="431" y="164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2" name="Rectangle 13"/>
              <p:cNvSpPr>
                <a:spLocks noChangeArrowheads="1"/>
              </p:cNvSpPr>
              <p:nvPr/>
            </p:nvSpPr>
            <p:spPr bwMode="auto">
              <a:xfrm>
                <a:off x="567" y="164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42" name="Text Box 14"/>
            <p:cNvSpPr txBox="1">
              <a:spLocks noChangeArrowheads="1"/>
            </p:cNvSpPr>
            <p:nvPr/>
          </p:nvSpPr>
          <p:spPr bwMode="auto">
            <a:xfrm>
              <a:off x="1519" y="11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…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8443" name="Line 15"/>
            <p:cNvSpPr>
              <a:spLocks noChangeShapeType="1"/>
            </p:cNvSpPr>
            <p:nvPr/>
          </p:nvSpPr>
          <p:spPr bwMode="auto">
            <a:xfrm>
              <a:off x="929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Text Box 16"/>
            <p:cNvSpPr txBox="1">
              <a:spLocks noChangeArrowheads="1"/>
            </p:cNvSpPr>
            <p:nvPr/>
          </p:nvSpPr>
          <p:spPr bwMode="auto">
            <a:xfrm>
              <a:off x="567" y="436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front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8445" name="Text Box 17"/>
            <p:cNvSpPr txBox="1">
              <a:spLocks noChangeArrowheads="1"/>
            </p:cNvSpPr>
            <p:nvPr/>
          </p:nvSpPr>
          <p:spPr bwMode="auto">
            <a:xfrm>
              <a:off x="2018" y="43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rear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8446" name="Line 18"/>
            <p:cNvSpPr>
              <a:spLocks noChangeShapeType="1"/>
            </p:cNvSpPr>
            <p:nvPr/>
          </p:nvSpPr>
          <p:spPr bwMode="auto">
            <a:xfrm>
              <a:off x="1837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47" name="Group 19"/>
            <p:cNvGrpSpPr/>
            <p:nvPr/>
          </p:nvGrpSpPr>
          <p:grpSpPr bwMode="auto">
            <a:xfrm>
              <a:off x="5012" y="165"/>
              <a:ext cx="273" cy="182"/>
              <a:chOff x="3061" y="119"/>
              <a:chExt cx="273" cy="182"/>
            </a:xfrm>
          </p:grpSpPr>
          <p:sp>
            <p:nvSpPr>
              <p:cNvPr id="18459" name="Rectangle 20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0" name="Rectangle 21"/>
              <p:cNvSpPr>
                <a:spLocks noChangeArrowheads="1"/>
              </p:cNvSpPr>
              <p:nvPr/>
            </p:nvSpPr>
            <p:spPr bwMode="auto">
              <a:xfrm>
                <a:off x="3061" y="119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8" name="Group 22"/>
            <p:cNvGrpSpPr/>
            <p:nvPr/>
          </p:nvGrpSpPr>
          <p:grpSpPr bwMode="auto">
            <a:xfrm>
              <a:off x="4513" y="165"/>
              <a:ext cx="273" cy="182"/>
              <a:chOff x="3061" y="119"/>
              <a:chExt cx="273" cy="182"/>
            </a:xfrm>
          </p:grpSpPr>
          <p:sp>
            <p:nvSpPr>
              <p:cNvPr id="18457" name="Rectangle 23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Rectangle 24"/>
              <p:cNvSpPr>
                <a:spLocks noChangeArrowheads="1"/>
              </p:cNvSpPr>
              <p:nvPr/>
            </p:nvSpPr>
            <p:spPr bwMode="auto">
              <a:xfrm>
                <a:off x="3061" y="119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9" name="Group 25"/>
            <p:cNvGrpSpPr/>
            <p:nvPr/>
          </p:nvGrpSpPr>
          <p:grpSpPr bwMode="auto">
            <a:xfrm>
              <a:off x="3742" y="165"/>
              <a:ext cx="273" cy="182"/>
              <a:chOff x="3061" y="119"/>
              <a:chExt cx="273" cy="182"/>
            </a:xfrm>
          </p:grpSpPr>
          <p:sp>
            <p:nvSpPr>
              <p:cNvPr id="18455" name="Rectangle 26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36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6" name="Rectangle 27"/>
              <p:cNvSpPr>
                <a:spLocks noChangeArrowheads="1"/>
              </p:cNvSpPr>
              <p:nvPr/>
            </p:nvSpPr>
            <p:spPr bwMode="auto">
              <a:xfrm>
                <a:off x="3061" y="119"/>
                <a:ext cx="136" cy="18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50" name="Line 28"/>
            <p:cNvSpPr>
              <a:spLocks noChangeShapeType="1"/>
            </p:cNvSpPr>
            <p:nvPr/>
          </p:nvSpPr>
          <p:spPr bwMode="auto">
            <a:xfrm>
              <a:off x="4785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Text Box 29"/>
            <p:cNvSpPr txBox="1">
              <a:spLocks noChangeArrowheads="1"/>
            </p:cNvSpPr>
            <p:nvPr/>
          </p:nvSpPr>
          <p:spPr bwMode="auto">
            <a:xfrm>
              <a:off x="4286" y="119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…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8452" name="Line 30"/>
            <p:cNvSpPr>
              <a:spLocks noChangeShapeType="1"/>
            </p:cNvSpPr>
            <p:nvPr/>
          </p:nvSpPr>
          <p:spPr bwMode="auto">
            <a:xfrm>
              <a:off x="4014" y="255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Text Box 31"/>
            <p:cNvSpPr txBox="1">
              <a:spLocks noChangeArrowheads="1"/>
            </p:cNvSpPr>
            <p:nvPr/>
          </p:nvSpPr>
          <p:spPr bwMode="auto">
            <a:xfrm>
              <a:off x="3606" y="437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front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5012" y="437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rear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3E2752-2204-4524-BD14-85DEBC7F0DDE}" type="datetime7">
              <a:rPr lang="zh-CN" altLang="en-US"/>
            </a:fld>
            <a:endParaRPr lang="en-US" altLang="zh-CN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F68926-17D1-4F87-926D-BE43AC38C5ED}" type="slidenum">
              <a:rPr lang="zh-CN" altLang="en-US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6.3 Linked Representation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6670"/>
            <a:ext cx="8229600" cy="549529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LinkedQueue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// FIFO objects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LinkedQueue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 = rear = 0;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~LinkedQueue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();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IsEmpty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const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{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( (front) ? false : true);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bool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const;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const; // return first element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T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 const; // return last element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LinkedQueue&lt;T&gt;&amp;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 const T&amp; x 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LinkedQueue&lt;T&gt;&amp;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 T&amp; x );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private: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Node&lt;T&gt; *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// pointer to first node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Node&lt;T&gt; *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   // pointer to last node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}; //Program 6-4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23F2F8-6173-4DB8-BC05-2DC7FFFCA351}" type="datetime7">
              <a:rPr lang="zh-CN" altLang="en-US"/>
            </a:fld>
            <a:endParaRPr lang="en-US" altLang="zh-CN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DBB86D-9516-459F-B3B0-6802FFCD3548}" type="slidenum">
              <a:rPr lang="zh-CN" altLang="en-US"/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6.3 Linked Representation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0610"/>
            <a:ext cx="8229600" cy="572198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LinkedQueue&lt;T&gt;::~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LinkedQueue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 // Queue destructor.  Delete all nodes.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Node&lt;T&gt; *next;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while (front) {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next = front-&gt;link; delete front;  front = next;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bool LinkedQueue&lt;T&gt;::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IsFull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 const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 // Is the queue full?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Node&lt;T&gt; *p;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try { p = new Node&lt;T&gt;;  delete p; return false; 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catch (NoMem) { return true; 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 LinkedQueue&lt;T&gt;::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() const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返回队列的第一个元素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if (IsEmpty()) throw OutOfBounds();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return front-&gt;data;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 //Program 6-5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65F238-0170-4206-90B1-3202C90EC92D}" type="datetime7">
              <a:rPr lang="zh-CN" altLang="en-US"/>
            </a:fld>
            <a:endParaRPr lang="en-US" altLang="zh-CN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A189CE-4DA8-46A3-8C1B-292CEE0B0BFE}" type="slidenum">
              <a:rPr lang="zh-CN" altLang="en-US"/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6.3 Linked Representation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9650"/>
            <a:ext cx="8229600" cy="584771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LinkedQueue&lt;T&gt;&amp; LinkedQueue&lt;T&gt;::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(const T&amp; x)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添加到队列的尾部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不捕获可能由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new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引发的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NoMem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异常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Node&lt;T&gt; *p = new Node&lt;T&gt;;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p-&gt;data = x;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p-&gt;link = 0;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if (front)  rear-&gt;link = p; // queue not empty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else front = p; 		// queue empty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rear = p;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template&lt;class T&gt;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LinkedQueue&lt;T&gt;&amp; LinkedQueue&lt;T&gt;::</a:t>
            </a:r>
            <a:r>
              <a:rPr lang="en-US" altLang="zh-CN" sz="18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(T&amp; x)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删除第一个元素，并将其放入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if (IsEmpty()) throw OutOfBounds();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x = front-&gt;data;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Node&lt;T&gt; *p = front;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front = front-&gt;link;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delete p;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return *this;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}//Program 6-4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75AD2E-40A6-41A1-B154-F7CDB8397795}" type="datetime7">
              <a:rPr lang="zh-CN" altLang="en-US"/>
            </a:fld>
            <a:endParaRPr lang="en-US" altLang="zh-CN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D6124A-1C9F-4408-9033-D34963B0E15C}" type="slidenum">
              <a:rPr lang="zh-CN" altLang="en-US"/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	Application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6.4.1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火车车厢重排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缓冲铁轨按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FIFO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的方式运作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禁止将车厢从缓冲铁轨移动至入轨，也禁止从出轨移动车厢至缓冲铁轨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铁轨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为车厢从入轨移动到出轨的直接通道，缓冲铁轨的数目为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38660" name="Group 4"/>
          <p:cNvGrpSpPr/>
          <p:nvPr/>
        </p:nvGrpSpPr>
        <p:grpSpPr bwMode="auto">
          <a:xfrm>
            <a:off x="1331913" y="5364163"/>
            <a:ext cx="6481762" cy="1089025"/>
            <a:chOff x="839" y="0"/>
            <a:chExt cx="4083" cy="686"/>
          </a:xfrm>
        </p:grpSpPr>
        <p:sp>
          <p:nvSpPr>
            <p:cNvPr id="23559" name="Line 5"/>
            <p:cNvSpPr>
              <a:spLocks noChangeShapeType="1"/>
            </p:cNvSpPr>
            <p:nvPr/>
          </p:nvSpPr>
          <p:spPr bwMode="auto">
            <a:xfrm>
              <a:off x="930" y="39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930" y="34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604030504040204" pitchFamily="34" charset="0"/>
                </a:rPr>
                <a:t>入轨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4195" y="34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604030504040204" pitchFamily="34" charset="0"/>
                </a:rPr>
                <a:t>出轨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>
              <a:off x="3606" y="39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>
              <a:off x="2245" y="39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2336" y="164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" name="Line 11"/>
            <p:cNvSpPr>
              <a:spLocks noChangeShapeType="1"/>
            </p:cNvSpPr>
            <p:nvPr/>
          </p:nvSpPr>
          <p:spPr bwMode="auto">
            <a:xfrm flipH="1">
              <a:off x="2200" y="164"/>
              <a:ext cx="136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6" name="Line 12"/>
            <p:cNvSpPr>
              <a:spLocks noChangeShapeType="1"/>
            </p:cNvSpPr>
            <p:nvPr/>
          </p:nvSpPr>
          <p:spPr bwMode="auto">
            <a:xfrm>
              <a:off x="3379" y="164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2200" y="391"/>
              <a:ext cx="136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2336" y="618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9" name="Line 15"/>
            <p:cNvSpPr>
              <a:spLocks noChangeShapeType="1"/>
            </p:cNvSpPr>
            <p:nvPr/>
          </p:nvSpPr>
          <p:spPr bwMode="auto">
            <a:xfrm flipV="1">
              <a:off x="3379" y="482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2653" y="0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H1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3571" name="Text Box 17"/>
            <p:cNvSpPr txBox="1">
              <a:spLocks noChangeArrowheads="1"/>
            </p:cNvSpPr>
            <p:nvPr/>
          </p:nvSpPr>
          <p:spPr bwMode="auto">
            <a:xfrm>
              <a:off x="2653" y="210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H3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3572" name="Text Box 18"/>
            <p:cNvSpPr txBox="1">
              <a:spLocks noChangeArrowheads="1"/>
            </p:cNvSpPr>
            <p:nvPr/>
          </p:nvSpPr>
          <p:spPr bwMode="auto">
            <a:xfrm>
              <a:off x="2653" y="436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H2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3573" name="Text Box 19"/>
            <p:cNvSpPr txBox="1">
              <a:spLocks noChangeArrowheads="1"/>
            </p:cNvSpPr>
            <p:nvPr/>
          </p:nvSpPr>
          <p:spPr bwMode="auto">
            <a:xfrm>
              <a:off x="839" y="164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[581742963]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23574" name="Text Box 20"/>
            <p:cNvSpPr txBox="1">
              <a:spLocks noChangeArrowheads="1"/>
            </p:cNvSpPr>
            <p:nvPr/>
          </p:nvSpPr>
          <p:spPr bwMode="auto">
            <a:xfrm>
              <a:off x="3560" y="119"/>
              <a:ext cx="1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[987654321]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C1FCD7-5A34-4B61-9B72-EEAA56AB342F}" type="datetime7">
              <a:rPr lang="zh-CN" altLang="en-US"/>
            </a:fld>
            <a:endParaRPr lang="en-US" altLang="zh-CN"/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6C69E9-CA12-4B91-BC82-7AD10218BF54}" type="slidenum">
              <a:rPr lang="zh-CN" altLang="en-US"/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  <a:sym typeface="Webdings" panose="05030102010509060703" pitchFamily="18" charset="2"/>
              </a:rPr>
              <a:t>Chapter 6 Queues</a:t>
            </a:r>
            <a:endParaRPr lang="zh-CN" altLang="en-US"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82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队列，一种特殊的线性表。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队列的插入和删除操分别在线性表的两端进行，是一个先进先出（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first-in-first-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out,FIFO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）的线性表。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公共秩序中的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体现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应用：火车车厢重排问题，以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FIFO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组织缓冲铁轨。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A12201-B567-4651-8D53-A1B157F9F37A}" type="datetime7">
              <a:rPr lang="zh-CN" altLang="en-US"/>
            </a:fld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6E53EB-214E-4BCB-A9E2-F2B6D8D7F369}" type="slidenum">
              <a:rPr lang="zh-CN" altLang="en-US"/>
            </a:fld>
            <a:endParaRPr lang="en-US" altLang="zh-CN"/>
          </a:p>
        </p:txBody>
      </p:sp>
      <p:sp>
        <p:nvSpPr>
          <p:cNvPr id="8396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车厢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进入缓冲铁轨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的原则：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该缓冲铁轨中现有各车厢的编号均小于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若有多个缓冲铁轨都满足这一条件，则</a:t>
            </a:r>
            <a:r>
              <a:rPr lang="zh-CN" altLang="en-US" sz="236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选择一个左端车厢编号最大的缓冲铁轨</a:t>
            </a:r>
            <a:endParaRPr lang="zh-CN" altLang="en-US" sz="236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否则选择一个空的缓冲铁轨。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6.4.1 </a:t>
            </a:r>
            <a:r>
              <a:rPr lang="zh-CN" altLang="en-US">
                <a:ea typeface="宋体" panose="02010600030101010101" pitchFamily="2" charset="-122"/>
              </a:rPr>
              <a:t>火车车厢重排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39528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75565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111442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147478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688" name="Rectangle 8"/>
          <p:cNvSpPr>
            <a:spLocks noChangeArrowheads="1"/>
          </p:cNvSpPr>
          <p:nvPr/>
        </p:nvSpPr>
        <p:spPr bwMode="auto">
          <a:xfrm>
            <a:off x="183515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689" name="Rectangle 9"/>
          <p:cNvSpPr>
            <a:spLocks noChangeArrowheads="1"/>
          </p:cNvSpPr>
          <p:nvPr/>
        </p:nvSpPr>
        <p:spPr bwMode="auto">
          <a:xfrm>
            <a:off x="219551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690" name="Rectangle 10"/>
          <p:cNvSpPr>
            <a:spLocks noChangeArrowheads="1"/>
          </p:cNvSpPr>
          <p:nvPr/>
        </p:nvSpPr>
        <p:spPr bwMode="auto">
          <a:xfrm>
            <a:off x="255587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691" name="Rectangle 11"/>
          <p:cNvSpPr>
            <a:spLocks noChangeArrowheads="1"/>
          </p:cNvSpPr>
          <p:nvPr/>
        </p:nvSpPr>
        <p:spPr bwMode="auto">
          <a:xfrm>
            <a:off x="291465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692" name="Rectangle 12"/>
          <p:cNvSpPr>
            <a:spLocks noChangeArrowheads="1"/>
          </p:cNvSpPr>
          <p:nvPr/>
        </p:nvSpPr>
        <p:spPr bwMode="auto">
          <a:xfrm>
            <a:off x="327501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grpSp>
        <p:nvGrpSpPr>
          <p:cNvPr id="839693" name="Group 13"/>
          <p:cNvGrpSpPr/>
          <p:nvPr/>
        </p:nvGrpSpPr>
        <p:grpSpPr bwMode="auto">
          <a:xfrm>
            <a:off x="250825" y="4941888"/>
            <a:ext cx="7488238" cy="1620837"/>
            <a:chOff x="340" y="1344"/>
            <a:chExt cx="4717" cy="1021"/>
          </a:xfrm>
        </p:grpSpPr>
        <p:sp>
          <p:nvSpPr>
            <p:cNvPr id="24611" name="Line 14"/>
            <p:cNvSpPr>
              <a:spLocks noChangeShapeType="1"/>
            </p:cNvSpPr>
            <p:nvPr/>
          </p:nvSpPr>
          <p:spPr bwMode="auto">
            <a:xfrm>
              <a:off x="340" y="1888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2" name="Text Box 15"/>
            <p:cNvSpPr txBox="1">
              <a:spLocks noChangeArrowheads="1"/>
            </p:cNvSpPr>
            <p:nvPr/>
          </p:nvSpPr>
          <p:spPr bwMode="auto">
            <a:xfrm>
              <a:off x="476" y="1979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604030504040204" pitchFamily="34" charset="0"/>
                </a:rPr>
                <a:t>入轨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24613" name="Text Box 16"/>
            <p:cNvSpPr txBox="1">
              <a:spLocks noChangeArrowheads="1"/>
            </p:cNvSpPr>
            <p:nvPr/>
          </p:nvSpPr>
          <p:spPr bwMode="auto">
            <a:xfrm>
              <a:off x="4286" y="1933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604030504040204" pitchFamily="34" charset="0"/>
                </a:rPr>
                <a:t>出轨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24614" name="Line 17"/>
            <p:cNvSpPr>
              <a:spLocks noChangeShapeType="1"/>
            </p:cNvSpPr>
            <p:nvPr/>
          </p:nvSpPr>
          <p:spPr bwMode="auto">
            <a:xfrm flipV="1">
              <a:off x="3969" y="1888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5" name="Line 18"/>
            <p:cNvSpPr>
              <a:spLocks noChangeShapeType="1"/>
            </p:cNvSpPr>
            <p:nvPr/>
          </p:nvSpPr>
          <p:spPr bwMode="auto">
            <a:xfrm>
              <a:off x="1701" y="1888"/>
              <a:ext cx="2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6" name="Line 19"/>
            <p:cNvSpPr>
              <a:spLocks noChangeShapeType="1"/>
            </p:cNvSpPr>
            <p:nvPr/>
          </p:nvSpPr>
          <p:spPr bwMode="auto">
            <a:xfrm>
              <a:off x="1882" y="1525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7" name="Line 20"/>
            <p:cNvSpPr>
              <a:spLocks noChangeShapeType="1"/>
            </p:cNvSpPr>
            <p:nvPr/>
          </p:nvSpPr>
          <p:spPr bwMode="auto">
            <a:xfrm flipH="1">
              <a:off x="1701" y="1525"/>
              <a:ext cx="18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8" name="Line 21"/>
            <p:cNvSpPr>
              <a:spLocks noChangeShapeType="1"/>
            </p:cNvSpPr>
            <p:nvPr/>
          </p:nvSpPr>
          <p:spPr bwMode="auto">
            <a:xfrm>
              <a:off x="3696" y="1525"/>
              <a:ext cx="182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19" name="Line 22"/>
            <p:cNvSpPr>
              <a:spLocks noChangeShapeType="1"/>
            </p:cNvSpPr>
            <p:nvPr/>
          </p:nvSpPr>
          <p:spPr bwMode="auto">
            <a:xfrm>
              <a:off x="1701" y="1888"/>
              <a:ext cx="22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0" name="Line 23"/>
            <p:cNvSpPr>
              <a:spLocks noChangeShapeType="1"/>
            </p:cNvSpPr>
            <p:nvPr/>
          </p:nvSpPr>
          <p:spPr bwMode="auto">
            <a:xfrm>
              <a:off x="1927" y="2251"/>
              <a:ext cx="17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1" name="Line 24"/>
            <p:cNvSpPr>
              <a:spLocks noChangeShapeType="1"/>
            </p:cNvSpPr>
            <p:nvPr/>
          </p:nvSpPr>
          <p:spPr bwMode="auto">
            <a:xfrm flipV="1">
              <a:off x="3651" y="1933"/>
              <a:ext cx="227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22" name="Text Box 25"/>
            <p:cNvSpPr txBox="1">
              <a:spLocks noChangeArrowheads="1"/>
            </p:cNvSpPr>
            <p:nvPr/>
          </p:nvSpPr>
          <p:spPr bwMode="auto">
            <a:xfrm>
              <a:off x="1383" y="1344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H1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4623" name="Text Box 26"/>
            <p:cNvSpPr txBox="1">
              <a:spLocks noChangeArrowheads="1"/>
            </p:cNvSpPr>
            <p:nvPr/>
          </p:nvSpPr>
          <p:spPr bwMode="auto">
            <a:xfrm>
              <a:off x="3923" y="1616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H3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24624" name="Text Box 27"/>
            <p:cNvSpPr txBox="1">
              <a:spLocks noChangeArrowheads="1"/>
            </p:cNvSpPr>
            <p:nvPr/>
          </p:nvSpPr>
          <p:spPr bwMode="auto">
            <a:xfrm>
              <a:off x="1338" y="2115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H2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</p:grpSp>
      <p:sp>
        <p:nvSpPr>
          <p:cNvPr id="839708" name="Rectangle 28"/>
          <p:cNvSpPr>
            <a:spLocks noChangeArrowheads="1"/>
          </p:cNvSpPr>
          <p:nvPr/>
        </p:nvSpPr>
        <p:spPr bwMode="auto">
          <a:xfrm>
            <a:off x="5146675" y="501332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09" name="Rectangle 29"/>
          <p:cNvSpPr>
            <a:spLocks noChangeArrowheads="1"/>
          </p:cNvSpPr>
          <p:nvPr/>
        </p:nvSpPr>
        <p:spPr bwMode="auto">
          <a:xfrm>
            <a:off x="4643438" y="501332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0" name="Rectangle 30"/>
          <p:cNvSpPr>
            <a:spLocks noChangeArrowheads="1"/>
          </p:cNvSpPr>
          <p:nvPr/>
        </p:nvSpPr>
        <p:spPr bwMode="auto">
          <a:xfrm>
            <a:off x="4138613" y="501332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1" name="Rectangle 31"/>
          <p:cNvSpPr>
            <a:spLocks noChangeArrowheads="1"/>
          </p:cNvSpPr>
          <p:nvPr/>
        </p:nvSpPr>
        <p:spPr bwMode="auto">
          <a:xfrm>
            <a:off x="5146675" y="6165850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2" name="Rectangle 32"/>
          <p:cNvSpPr>
            <a:spLocks noChangeArrowheads="1"/>
          </p:cNvSpPr>
          <p:nvPr/>
        </p:nvSpPr>
        <p:spPr bwMode="auto">
          <a:xfrm>
            <a:off x="4643438" y="6165850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3" name="Rectangle 33"/>
          <p:cNvSpPr>
            <a:spLocks noChangeArrowheads="1"/>
          </p:cNvSpPr>
          <p:nvPr/>
        </p:nvSpPr>
        <p:spPr bwMode="auto">
          <a:xfrm>
            <a:off x="4138613" y="6165850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4" name="Rectangle 34"/>
          <p:cNvSpPr>
            <a:spLocks noChangeArrowheads="1"/>
          </p:cNvSpPr>
          <p:nvPr/>
        </p:nvSpPr>
        <p:spPr bwMode="auto">
          <a:xfrm>
            <a:off x="831532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5" name="Rectangle 35"/>
          <p:cNvSpPr>
            <a:spLocks noChangeArrowheads="1"/>
          </p:cNvSpPr>
          <p:nvPr/>
        </p:nvSpPr>
        <p:spPr bwMode="auto">
          <a:xfrm>
            <a:off x="795496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6" name="Rectangle 36"/>
          <p:cNvSpPr>
            <a:spLocks noChangeArrowheads="1"/>
          </p:cNvSpPr>
          <p:nvPr/>
        </p:nvSpPr>
        <p:spPr bwMode="auto">
          <a:xfrm>
            <a:off x="759460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7" name="Rectangle 37"/>
          <p:cNvSpPr>
            <a:spLocks noChangeArrowheads="1"/>
          </p:cNvSpPr>
          <p:nvPr/>
        </p:nvSpPr>
        <p:spPr bwMode="auto">
          <a:xfrm>
            <a:off x="723423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8" name="Rectangle 38"/>
          <p:cNvSpPr>
            <a:spLocks noChangeArrowheads="1"/>
          </p:cNvSpPr>
          <p:nvPr/>
        </p:nvSpPr>
        <p:spPr bwMode="auto">
          <a:xfrm>
            <a:off x="687546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19" name="Rectangle 39"/>
          <p:cNvSpPr>
            <a:spLocks noChangeArrowheads="1"/>
          </p:cNvSpPr>
          <p:nvPr/>
        </p:nvSpPr>
        <p:spPr bwMode="auto">
          <a:xfrm>
            <a:off x="6515100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20" name="Rectangle 40"/>
          <p:cNvSpPr>
            <a:spLocks noChangeArrowheads="1"/>
          </p:cNvSpPr>
          <p:nvPr/>
        </p:nvSpPr>
        <p:spPr bwMode="auto">
          <a:xfrm>
            <a:off x="6154738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21" name="Rectangle 41"/>
          <p:cNvSpPr>
            <a:spLocks noChangeArrowheads="1"/>
          </p:cNvSpPr>
          <p:nvPr/>
        </p:nvSpPr>
        <p:spPr bwMode="auto">
          <a:xfrm>
            <a:off x="3635375" y="6165850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22" name="Rectangle 42"/>
          <p:cNvSpPr>
            <a:spLocks noChangeArrowheads="1"/>
          </p:cNvSpPr>
          <p:nvPr/>
        </p:nvSpPr>
        <p:spPr bwMode="auto">
          <a:xfrm>
            <a:off x="5794375" y="42211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39723" name="Rectangle 43"/>
          <p:cNvSpPr>
            <a:spLocks noChangeArrowheads="1"/>
          </p:cNvSpPr>
          <p:nvPr/>
        </p:nvSpPr>
        <p:spPr bwMode="auto">
          <a:xfrm>
            <a:off x="5434013" y="42211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24608" name="Rectangle 44"/>
          <p:cNvSpPr>
            <a:spLocks noChangeArrowheads="1"/>
          </p:cNvSpPr>
          <p:nvPr/>
        </p:nvSpPr>
        <p:spPr bwMode="auto">
          <a:xfrm>
            <a:off x="7620000" y="4987925"/>
            <a:ext cx="1344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NowOut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9" name="Rectangle 45"/>
          <p:cNvSpPr>
            <a:spLocks noChangeArrowheads="1"/>
          </p:cNvSpPr>
          <p:nvPr/>
        </p:nvSpPr>
        <p:spPr bwMode="auto">
          <a:xfrm>
            <a:off x="7886700" y="5805488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minQ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10" name="Rectangle 46"/>
          <p:cNvSpPr>
            <a:spLocks noChangeArrowheads="1"/>
          </p:cNvSpPr>
          <p:nvPr/>
        </p:nvSpPr>
        <p:spPr bwMode="auto">
          <a:xfrm>
            <a:off x="7885113" y="5373688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minH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3969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839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839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98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18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3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839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38" dur="500"/>
                                        <p:tgtEl>
                                          <p:spTgt spid="839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3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48" dur="500"/>
                                        <p:tgtEl>
                                          <p:spTgt spid="839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3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58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8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3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79" dur="500"/>
                                        <p:tgtEl>
                                          <p:spTgt spid="839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3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89" dur="500"/>
                                        <p:tgtEl>
                                          <p:spTgt spid="83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99" dur="500"/>
                                        <p:tgtEl>
                                          <p:spTgt spid="839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3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3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09" dur="500"/>
                                        <p:tgtEl>
                                          <p:spTgt spid="839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3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3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3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3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3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3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3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4" grpId="0" bldLvl="0" animBg="1"/>
      <p:bldP spid="839684" grpId="1" bldLvl="0" animBg="1"/>
      <p:bldP spid="839685" grpId="0" bldLvl="0" animBg="1"/>
      <p:bldP spid="839685" grpId="1" bldLvl="0" animBg="1"/>
      <p:bldP spid="839686" grpId="0" bldLvl="0" animBg="1"/>
      <p:bldP spid="839686" grpId="1" bldLvl="0" animBg="1"/>
      <p:bldP spid="839687" grpId="0" bldLvl="0" animBg="1"/>
      <p:bldP spid="839687" grpId="1" bldLvl="0" animBg="1"/>
      <p:bldP spid="839688" grpId="0" bldLvl="0" animBg="1"/>
      <p:bldP spid="839688" grpId="1" bldLvl="0" animBg="1"/>
      <p:bldP spid="839689" grpId="0" bldLvl="0" animBg="1"/>
      <p:bldP spid="839689" grpId="1" bldLvl="0" animBg="1"/>
      <p:bldP spid="839690" grpId="0" bldLvl="0" animBg="1"/>
      <p:bldP spid="839690" grpId="1" bldLvl="0" animBg="1"/>
      <p:bldP spid="839691" grpId="0" bldLvl="0" animBg="1"/>
      <p:bldP spid="839691" grpId="1" bldLvl="0" animBg="1"/>
      <p:bldP spid="839692" grpId="0" bldLvl="0" animBg="1"/>
      <p:bldP spid="839692" grpId="1" bldLvl="0" animBg="1"/>
      <p:bldP spid="839708" grpId="0" bldLvl="0" animBg="1"/>
      <p:bldP spid="839708" grpId="1" bldLvl="0" animBg="1"/>
      <p:bldP spid="839709" grpId="0" bldLvl="0" animBg="1"/>
      <p:bldP spid="839709" grpId="1" bldLvl="0" animBg="1"/>
      <p:bldP spid="839710" grpId="0" bldLvl="0" animBg="1"/>
      <p:bldP spid="839710" grpId="1" bldLvl="0" animBg="1"/>
      <p:bldP spid="839711" grpId="0" bldLvl="0" animBg="1"/>
      <p:bldP spid="839711" grpId="1" bldLvl="0" animBg="1"/>
      <p:bldP spid="839712" grpId="0" bldLvl="0" animBg="1"/>
      <p:bldP spid="839712" grpId="1" bldLvl="0" animBg="1"/>
      <p:bldP spid="839713" grpId="0" bldLvl="0" animBg="1"/>
      <p:bldP spid="839713" grpId="1" bldLvl="0" animBg="1"/>
      <p:bldP spid="839714" grpId="0" bldLvl="0" animBg="1"/>
      <p:bldP spid="839715" grpId="0" bldLvl="0" animBg="1"/>
      <p:bldP spid="839716" grpId="0" bldLvl="0" animBg="1"/>
      <p:bldP spid="839717" grpId="0" bldLvl="0" animBg="1"/>
      <p:bldP spid="839718" grpId="0" bldLvl="0" animBg="1"/>
      <p:bldP spid="839719" grpId="0" bldLvl="0" animBg="1"/>
      <p:bldP spid="839720" grpId="0" bldLvl="0" animBg="1"/>
      <p:bldP spid="839721" grpId="0" bldLvl="0" animBg="1"/>
      <p:bldP spid="839721" grpId="1" bldLvl="0" animBg="1"/>
      <p:bldP spid="839722" grpId="0" bldLvl="0" animBg="1"/>
      <p:bldP spid="83972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A06635-881B-42C5-A33B-11AA91F825C4}" type="datetime7">
              <a:rPr lang="zh-CN" altLang="en-US"/>
            </a:fld>
            <a:endParaRPr lang="en-US" altLang="zh-CN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D1D135-EF1F-4F5F-A4F3-FC759D156378}" type="slidenum">
              <a:rPr lang="zh-CN" altLang="en-US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6.4.1 </a:t>
            </a:r>
            <a:r>
              <a:rPr lang="zh-CN" altLang="en-US">
                <a:ea typeface="宋体" panose="02010600030101010101" pitchFamily="2" charset="-122"/>
              </a:rPr>
              <a:t>火车车厢重排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第一种实现方法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对于程序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5-8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中的函数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Railroad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，应做以下修改：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2) H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的类型修改为</a:t>
            </a:r>
            <a:r>
              <a:rPr lang="en-US" altLang="zh-CN" sz="23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LinkedQueue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&lt;int&gt;*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3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改为</a:t>
            </a:r>
            <a:r>
              <a:rPr lang="en-US" altLang="zh-CN" sz="23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MinQ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4) 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Hold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的调用中删除最后一个参数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510242-98AA-447F-898A-0E505ABC4350}" type="datetime7">
              <a:rPr lang="zh-CN" altLang="en-US"/>
            </a:fld>
            <a:endParaRPr lang="en-US" altLang="zh-CN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553838-52D5-479A-B935-98A7FBA1915F}" type="slidenum">
              <a:rPr lang="zh-CN" altLang="en-US"/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5.5.3  </a:t>
            </a:r>
            <a:r>
              <a:rPr lang="zh-CN" altLang="en-US">
                <a:ea typeface="宋体" panose="02010600030101010101" pitchFamily="2" charset="-122"/>
              </a:rPr>
              <a:t>火车车厢重排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97560"/>
            <a:ext cx="8229600" cy="606107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Railroad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p[],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n,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k)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{ //k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个缓冲铁轨，车厢初始排序为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p[1:n];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如果内存不足，则引发异常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NoMem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&gt; *H; 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创建与缓冲铁轨对应的栈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H = new </a:t>
            </a:r>
            <a:r>
              <a:rPr lang="en-US" altLang="zh-CN" sz="1800" i="1" u="sng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LinkedStack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1800" i="1" u="sng" dirty="0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[k + 1];</a:t>
            </a:r>
            <a:endParaRPr lang="en-US" altLang="zh-CN" sz="1800" i="1" u="sng" dirty="0">
              <a:solidFill>
                <a:srgbClr val="FA069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1;  // next car to output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  // smallest car in a track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u="sng" dirty="0" err="1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 	    // track with car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车厢重排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for 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i =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&lt;= 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 i++)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 (p[i] ==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// send straight out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&lt;&lt; "Move car " &lt;&lt; p[i] &lt;&lt;" from input to output" &lt;&lt;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while (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==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{ // output from holding tracks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H, k, n);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	     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NowOut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++;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else</a:t>
            </a:r>
            <a:r>
              <a:rPr lang="en-US" altLang="zh-CN" sz="1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// put car p[i] in a holding track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if (!</a:t>
            </a:r>
            <a:r>
              <a:rPr lang="en-US" altLang="zh-CN" sz="1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Hold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(p[i],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minS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H, k, </a:t>
            </a:r>
            <a:r>
              <a:rPr lang="en-US" altLang="zh-CN" sz="1800" i="1" u="sng" dirty="0">
                <a:solidFill>
                  <a:srgbClr val="FA06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)) //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为车厢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p[i]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寻找最优的缓冲铁轨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return false;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true;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 //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Program 5-8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（栈实现）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8052" name="AutoShape 4"/>
          <p:cNvSpPr>
            <a:spLocks noChangeArrowheads="1"/>
          </p:cNvSpPr>
          <p:nvPr/>
        </p:nvSpPr>
        <p:spPr bwMode="auto">
          <a:xfrm>
            <a:off x="5940425" y="1773238"/>
            <a:ext cx="936625" cy="503237"/>
          </a:xfrm>
          <a:prstGeom prst="wedgeRoundRectCallout">
            <a:avLst>
              <a:gd name="adj1" fmla="val -96273"/>
              <a:gd name="adj2" fmla="val 87542"/>
              <a:gd name="adj3" fmla="val 16667"/>
            </a:avLst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O(nk)</a:t>
            </a:r>
            <a:endParaRPr kumimoji="1" lang="el-GR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95A5BA-A7AB-4833-B3AA-961BDED8D353}" type="datetime7">
              <a:rPr lang="zh-CN" altLang="en-US"/>
            </a:fld>
            <a:endParaRPr lang="en-US" altLang="zh-CN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E83E98-4913-4356-9704-95766660A2DF}" type="slidenum">
              <a:rPr lang="zh-CN" altLang="en-US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6.4.1 </a:t>
            </a:r>
            <a:r>
              <a:rPr lang="zh-CN" altLang="en-US">
                <a:ea typeface="宋体" panose="02010600030101010101" pitchFamily="2" charset="-122"/>
              </a:rPr>
              <a:t>火车车厢重排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65505"/>
            <a:ext cx="8229600" cy="592645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bool </a:t>
            </a:r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Hold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1800">
                <a:latin typeface="Times New Roman" panose="02020603050405020304" pitchFamily="18" charset="0"/>
              </a:rPr>
              <a:t>int c, int&amp; minH, int &amp;minQ,	LinkedQueue&lt;int&gt; H[], int k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{//把车厢c移动到缓冲铁轨中,为车厢c寻找最优的缓冲铁轨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int   BestTrack = 0,  // best track so far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</a:rPr>
              <a:t>BestLast = 0,    // last car in BestTrack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</a:rPr>
              <a:t>x;       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en-US" sz="2000">
                <a:latin typeface="Times New Roman" panose="02020603050405020304" pitchFamily="18" charset="0"/>
              </a:rPr>
              <a:t>// a car index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for (int i = 1; i &lt;= k; i++)//扫描缓冲铁轨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if (!H[i].IsEmpty()) { // track i not empty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x = H[i].</a:t>
            </a:r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Last</a:t>
            </a:r>
            <a:r>
              <a:rPr lang="en-US" altLang="en-US" sz="2000">
                <a:latin typeface="Times New Roman" panose="02020603050405020304" pitchFamily="18" charset="0"/>
              </a:rPr>
              <a:t>();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if (c &gt; x &amp;&amp; x &gt; BestLast) {//铁轨i尾部的车厢编号较大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BestLast = x;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BestTrack = i; }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} else  // track i empty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if (!BestTrack) BestTrack = i;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if (!BestTrack) return false; // no track available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H[BestTrack].</a:t>
            </a:r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Add</a:t>
            </a:r>
            <a:r>
              <a:rPr lang="en-US" altLang="en-US" sz="2000">
                <a:latin typeface="Times New Roman" panose="02020603050405020304" pitchFamily="18" charset="0"/>
              </a:rPr>
              <a:t>(c);	  //把c移动到最优铁轨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cout &lt;&lt; "Move car " &lt;&lt; c &lt;&lt; " from input " &lt;&lt; "to holding track " &lt;&lt; BestTrack &lt;&lt; endl;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if ( c &lt; minH) {minH=c; minQ = BestTrack;} //如果有必要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return true;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//Program 6-7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D4A29E-12E4-4581-8EC9-B48C6CBDC70A}" type="datetime7">
              <a:rPr lang="zh-CN" altLang="en-US"/>
            </a:fld>
            <a:endParaRPr lang="en-US" altLang="zh-CN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003ED3-4A03-4584-914C-40194A8A5E59}" type="slidenum">
              <a:rPr lang="zh-CN" altLang="en-US"/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6.4.1 </a:t>
            </a:r>
            <a:r>
              <a:rPr lang="zh-CN" altLang="en-US">
                <a:ea typeface="宋体" panose="02010600030101010101" pitchFamily="2" charset="-122"/>
              </a:rPr>
              <a:t>火车车厢重排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7335"/>
            <a:ext cx="8229600" cy="497332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void </a:t>
            </a:r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>
                <a:latin typeface="Times New Roman" panose="02020603050405020304" pitchFamily="18" charset="0"/>
              </a:rPr>
              <a:t> (int&amp; minH, int&amp; minQ,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LinkedQueue&lt;int&gt; H[], int k, int n)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 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从缓冲铁轨移动到出轨，并修改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minQ </a:t>
            </a:r>
            <a:r>
              <a:rPr lang="en-US" altLang="en-US" sz="2000">
                <a:latin typeface="Times New Roman" panose="02020603050405020304" pitchFamily="18" charset="0"/>
              </a:rPr>
              <a:t>.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int c;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// car index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H[minQ].</a:t>
            </a:r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Delete</a:t>
            </a:r>
            <a:r>
              <a:rPr lang="en-US" altLang="en-US" sz="2000">
                <a:latin typeface="Times New Roman" panose="02020603050405020304" pitchFamily="18" charset="0"/>
              </a:rPr>
              <a:t>(c);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从队列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minQ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中删除编号最小的车厢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cout &lt;&lt; "Move car " &lt;&lt; minH &lt;&lt; " from holding track " &lt;&lt; minQ &lt;&lt; " to output" &lt;&lt; endl;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通过检查所有队列的首部，寻找新的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minH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minQ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minH = n + 2;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for (int i = 1; i &lt;= k; i++)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if (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!H[i].IsEmpty() &amp;&amp; (c = H[i].First()) &lt; minH) {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minH = c;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minQ = i;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en-US" sz="2000">
                <a:latin typeface="Times New Roman" panose="02020603050405020304" pitchFamily="18" charset="0"/>
              </a:rPr>
              <a:t>}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//Program 6-7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D219DD-B00F-451F-A4EA-CA963A5130AD}" type="datetime7">
              <a:rPr lang="zh-CN" altLang="en-US"/>
            </a:fld>
            <a:endParaRPr lang="en-US" altLang="zh-CN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51C2A7-7C0F-4A9C-9DF9-A347B4BAB7CC}" type="slidenum">
              <a:rPr lang="zh-CN" altLang="en-US"/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6.4.1 </a:t>
            </a:r>
            <a:r>
              <a:rPr lang="zh-CN" altLang="en-US">
                <a:ea typeface="宋体" panose="02010600030101010101" pitchFamily="2" charset="-122"/>
              </a:rPr>
              <a:t>火车车厢重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第二种实现方法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若仅输出车厢移动次序，只需了解：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每个缓冲铁轨的最后一个成员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每节车厢当前位于哪个铁轨</a:t>
            </a:r>
            <a:endParaRPr lang="en-US" altLang="zh-CN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若缓冲铁轨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为空，则令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，否则令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为铁轨中最后一节车厢的编号。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如果车厢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位于入轨之中，令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track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；否则，令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track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为车厢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所在的缓冲铁轨。在起始时有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1≤i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track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1≤i≤n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未使用队列，相同的结果及时间复杂度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CA0A1A-F4B8-41FB-904E-827C6F071E4A}" type="datetime7">
              <a:rPr lang="zh-CN" altLang="en-US"/>
            </a:fld>
            <a:endParaRPr lang="en-US" altLang="zh-CN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C2222F-885C-4EB8-8DE4-A2ADBDE6F388}" type="slidenum">
              <a:rPr lang="zh-CN" altLang="en-US"/>
            </a:fld>
            <a:endParaRPr lang="en-US" altLang="zh-CN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6.4.1 </a:t>
            </a:r>
            <a:r>
              <a:rPr lang="zh-CN" altLang="en-US">
                <a:ea typeface="宋体" panose="02010600030101010101" pitchFamily="2" charset="-122"/>
              </a:rPr>
              <a:t>火车车厢重排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auto">
          <a:xfrm>
            <a:off x="39528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077" name="Rectangle 5"/>
          <p:cNvSpPr>
            <a:spLocks noChangeArrowheads="1"/>
          </p:cNvSpPr>
          <p:nvPr/>
        </p:nvSpPr>
        <p:spPr bwMode="auto">
          <a:xfrm>
            <a:off x="75565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078" name="Rectangle 6"/>
          <p:cNvSpPr>
            <a:spLocks noChangeArrowheads="1"/>
          </p:cNvSpPr>
          <p:nvPr/>
        </p:nvSpPr>
        <p:spPr bwMode="auto">
          <a:xfrm>
            <a:off x="111442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079" name="Rectangle 7"/>
          <p:cNvSpPr>
            <a:spLocks noChangeArrowheads="1"/>
          </p:cNvSpPr>
          <p:nvPr/>
        </p:nvSpPr>
        <p:spPr bwMode="auto">
          <a:xfrm>
            <a:off x="147478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080" name="Rectangle 8"/>
          <p:cNvSpPr>
            <a:spLocks noChangeArrowheads="1"/>
          </p:cNvSpPr>
          <p:nvPr/>
        </p:nvSpPr>
        <p:spPr bwMode="auto">
          <a:xfrm>
            <a:off x="183515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081" name="Rectangle 9"/>
          <p:cNvSpPr>
            <a:spLocks noChangeArrowheads="1"/>
          </p:cNvSpPr>
          <p:nvPr/>
        </p:nvSpPr>
        <p:spPr bwMode="auto">
          <a:xfrm>
            <a:off x="219551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082" name="Rectangle 10"/>
          <p:cNvSpPr>
            <a:spLocks noChangeArrowheads="1"/>
          </p:cNvSpPr>
          <p:nvPr/>
        </p:nvSpPr>
        <p:spPr bwMode="auto">
          <a:xfrm>
            <a:off x="255587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291465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084" name="Rectangle 12"/>
          <p:cNvSpPr>
            <a:spLocks noChangeArrowheads="1"/>
          </p:cNvSpPr>
          <p:nvPr/>
        </p:nvSpPr>
        <p:spPr bwMode="auto">
          <a:xfrm>
            <a:off x="327501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grpSp>
        <p:nvGrpSpPr>
          <p:cNvPr id="899085" name="Group 13"/>
          <p:cNvGrpSpPr/>
          <p:nvPr/>
        </p:nvGrpSpPr>
        <p:grpSpPr bwMode="auto">
          <a:xfrm>
            <a:off x="539750" y="2565400"/>
            <a:ext cx="7488238" cy="1620838"/>
            <a:chOff x="340" y="1344"/>
            <a:chExt cx="4717" cy="1021"/>
          </a:xfrm>
        </p:grpSpPr>
        <p:sp>
          <p:nvSpPr>
            <p:cNvPr id="30789" name="Line 14"/>
            <p:cNvSpPr>
              <a:spLocks noChangeShapeType="1"/>
            </p:cNvSpPr>
            <p:nvPr/>
          </p:nvSpPr>
          <p:spPr bwMode="auto">
            <a:xfrm>
              <a:off x="340" y="1888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0" name="Text Box 15"/>
            <p:cNvSpPr txBox="1">
              <a:spLocks noChangeArrowheads="1"/>
            </p:cNvSpPr>
            <p:nvPr/>
          </p:nvSpPr>
          <p:spPr bwMode="auto">
            <a:xfrm>
              <a:off x="476" y="1979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604030504040204" pitchFamily="34" charset="0"/>
                </a:rPr>
                <a:t>入轨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30791" name="Text Box 16"/>
            <p:cNvSpPr txBox="1">
              <a:spLocks noChangeArrowheads="1"/>
            </p:cNvSpPr>
            <p:nvPr/>
          </p:nvSpPr>
          <p:spPr bwMode="auto">
            <a:xfrm>
              <a:off x="4286" y="1933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ahoma" panose="020B0604030504040204" pitchFamily="34" charset="0"/>
                </a:rPr>
                <a:t>出轨</a:t>
              </a:r>
              <a:endParaRPr kumimoji="1" lang="zh-CN" altLang="en-US" sz="2000" b="1">
                <a:latin typeface="Tahoma" panose="020B0604030504040204" pitchFamily="34" charset="0"/>
              </a:endParaRPr>
            </a:p>
          </p:txBody>
        </p:sp>
        <p:sp>
          <p:nvSpPr>
            <p:cNvPr id="30792" name="Line 17"/>
            <p:cNvSpPr>
              <a:spLocks noChangeShapeType="1"/>
            </p:cNvSpPr>
            <p:nvPr/>
          </p:nvSpPr>
          <p:spPr bwMode="auto">
            <a:xfrm flipV="1">
              <a:off x="3969" y="1888"/>
              <a:ext cx="1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3" name="Line 18"/>
            <p:cNvSpPr>
              <a:spLocks noChangeShapeType="1"/>
            </p:cNvSpPr>
            <p:nvPr/>
          </p:nvSpPr>
          <p:spPr bwMode="auto">
            <a:xfrm>
              <a:off x="1701" y="1888"/>
              <a:ext cx="2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4" name="Line 19"/>
            <p:cNvSpPr>
              <a:spLocks noChangeShapeType="1"/>
            </p:cNvSpPr>
            <p:nvPr/>
          </p:nvSpPr>
          <p:spPr bwMode="auto">
            <a:xfrm>
              <a:off x="1882" y="1525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5" name="Line 20"/>
            <p:cNvSpPr>
              <a:spLocks noChangeShapeType="1"/>
            </p:cNvSpPr>
            <p:nvPr/>
          </p:nvSpPr>
          <p:spPr bwMode="auto">
            <a:xfrm flipH="1">
              <a:off x="1701" y="1525"/>
              <a:ext cx="18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6" name="Line 21"/>
            <p:cNvSpPr>
              <a:spLocks noChangeShapeType="1"/>
            </p:cNvSpPr>
            <p:nvPr/>
          </p:nvSpPr>
          <p:spPr bwMode="auto">
            <a:xfrm>
              <a:off x="3696" y="1525"/>
              <a:ext cx="182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7" name="Line 22"/>
            <p:cNvSpPr>
              <a:spLocks noChangeShapeType="1"/>
            </p:cNvSpPr>
            <p:nvPr/>
          </p:nvSpPr>
          <p:spPr bwMode="auto">
            <a:xfrm>
              <a:off x="1701" y="1888"/>
              <a:ext cx="226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8" name="Line 23"/>
            <p:cNvSpPr>
              <a:spLocks noChangeShapeType="1"/>
            </p:cNvSpPr>
            <p:nvPr/>
          </p:nvSpPr>
          <p:spPr bwMode="auto">
            <a:xfrm>
              <a:off x="1927" y="2251"/>
              <a:ext cx="17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9" name="Line 24"/>
            <p:cNvSpPr>
              <a:spLocks noChangeShapeType="1"/>
            </p:cNvSpPr>
            <p:nvPr/>
          </p:nvSpPr>
          <p:spPr bwMode="auto">
            <a:xfrm flipV="1">
              <a:off x="3651" y="1933"/>
              <a:ext cx="227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0" name="Text Box 25"/>
            <p:cNvSpPr txBox="1">
              <a:spLocks noChangeArrowheads="1"/>
            </p:cNvSpPr>
            <p:nvPr/>
          </p:nvSpPr>
          <p:spPr bwMode="auto">
            <a:xfrm>
              <a:off x="1383" y="1344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H1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30801" name="Text Box 26"/>
            <p:cNvSpPr txBox="1">
              <a:spLocks noChangeArrowheads="1"/>
            </p:cNvSpPr>
            <p:nvPr/>
          </p:nvSpPr>
          <p:spPr bwMode="auto">
            <a:xfrm>
              <a:off x="3923" y="1616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H3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  <p:sp>
          <p:nvSpPr>
            <p:cNvPr id="30802" name="Text Box 27"/>
            <p:cNvSpPr txBox="1">
              <a:spLocks noChangeArrowheads="1"/>
            </p:cNvSpPr>
            <p:nvPr/>
          </p:nvSpPr>
          <p:spPr bwMode="auto">
            <a:xfrm>
              <a:off x="1338" y="2115"/>
              <a:ext cx="36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ahoma" panose="020B0604030504040204" pitchFamily="34" charset="0"/>
                </a:rPr>
                <a:t>H2</a:t>
              </a:r>
              <a:endParaRPr kumimoji="1" lang="en-US" altLang="zh-CN" sz="2000" b="1">
                <a:latin typeface="Tahoma" panose="020B0604030504040204" pitchFamily="34" charset="0"/>
              </a:endParaRPr>
            </a:p>
          </p:txBody>
        </p:sp>
      </p:grpSp>
      <p:sp>
        <p:nvSpPr>
          <p:cNvPr id="899100" name="Rectangle 28"/>
          <p:cNvSpPr>
            <a:spLocks noChangeArrowheads="1"/>
          </p:cNvSpPr>
          <p:nvPr/>
        </p:nvSpPr>
        <p:spPr bwMode="auto">
          <a:xfrm>
            <a:off x="5435600" y="2636838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01" name="Rectangle 29"/>
          <p:cNvSpPr>
            <a:spLocks noChangeArrowheads="1"/>
          </p:cNvSpPr>
          <p:nvPr/>
        </p:nvSpPr>
        <p:spPr bwMode="auto">
          <a:xfrm>
            <a:off x="4932363" y="2636838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02" name="Rectangle 30"/>
          <p:cNvSpPr>
            <a:spLocks noChangeArrowheads="1"/>
          </p:cNvSpPr>
          <p:nvPr/>
        </p:nvSpPr>
        <p:spPr bwMode="auto">
          <a:xfrm>
            <a:off x="4427538" y="2636838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03" name="Rectangle 31"/>
          <p:cNvSpPr>
            <a:spLocks noChangeArrowheads="1"/>
          </p:cNvSpPr>
          <p:nvPr/>
        </p:nvSpPr>
        <p:spPr bwMode="auto">
          <a:xfrm>
            <a:off x="5435600" y="37893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04" name="Rectangle 32"/>
          <p:cNvSpPr>
            <a:spLocks noChangeArrowheads="1"/>
          </p:cNvSpPr>
          <p:nvPr/>
        </p:nvSpPr>
        <p:spPr bwMode="auto">
          <a:xfrm>
            <a:off x="4932363" y="37893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05" name="Rectangle 33"/>
          <p:cNvSpPr>
            <a:spLocks noChangeArrowheads="1"/>
          </p:cNvSpPr>
          <p:nvPr/>
        </p:nvSpPr>
        <p:spPr bwMode="auto">
          <a:xfrm>
            <a:off x="4427538" y="3789363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06" name="Rectangle 34"/>
          <p:cNvSpPr>
            <a:spLocks noChangeArrowheads="1"/>
          </p:cNvSpPr>
          <p:nvPr/>
        </p:nvSpPr>
        <p:spPr bwMode="auto">
          <a:xfrm>
            <a:off x="831532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07" name="Rectangle 35"/>
          <p:cNvSpPr>
            <a:spLocks noChangeArrowheads="1"/>
          </p:cNvSpPr>
          <p:nvPr/>
        </p:nvSpPr>
        <p:spPr bwMode="auto">
          <a:xfrm>
            <a:off x="795496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08" name="Rectangle 36"/>
          <p:cNvSpPr>
            <a:spLocks noChangeArrowheads="1"/>
          </p:cNvSpPr>
          <p:nvPr/>
        </p:nvSpPr>
        <p:spPr bwMode="auto">
          <a:xfrm>
            <a:off x="759460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09" name="Rectangle 37"/>
          <p:cNvSpPr>
            <a:spLocks noChangeArrowheads="1"/>
          </p:cNvSpPr>
          <p:nvPr/>
        </p:nvSpPr>
        <p:spPr bwMode="auto">
          <a:xfrm>
            <a:off x="723423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10" name="Rectangle 38"/>
          <p:cNvSpPr>
            <a:spLocks noChangeArrowheads="1"/>
          </p:cNvSpPr>
          <p:nvPr/>
        </p:nvSpPr>
        <p:spPr bwMode="auto">
          <a:xfrm>
            <a:off x="687546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5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11" name="Rectangle 39"/>
          <p:cNvSpPr>
            <a:spLocks noChangeArrowheads="1"/>
          </p:cNvSpPr>
          <p:nvPr/>
        </p:nvSpPr>
        <p:spPr bwMode="auto">
          <a:xfrm>
            <a:off x="6515100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12" name="Rectangle 40"/>
          <p:cNvSpPr>
            <a:spLocks noChangeArrowheads="1"/>
          </p:cNvSpPr>
          <p:nvPr/>
        </p:nvSpPr>
        <p:spPr bwMode="auto">
          <a:xfrm>
            <a:off x="6154738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13" name="Rectangle 41"/>
          <p:cNvSpPr>
            <a:spLocks noChangeArrowheads="1"/>
          </p:cNvSpPr>
          <p:nvPr/>
        </p:nvSpPr>
        <p:spPr bwMode="auto">
          <a:xfrm>
            <a:off x="3924300" y="3789363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14" name="Rectangle 42"/>
          <p:cNvSpPr>
            <a:spLocks noChangeArrowheads="1"/>
          </p:cNvSpPr>
          <p:nvPr/>
        </p:nvSpPr>
        <p:spPr bwMode="auto">
          <a:xfrm>
            <a:off x="5794375" y="1844675"/>
            <a:ext cx="3603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99115" name="Rectangle 43"/>
          <p:cNvSpPr>
            <a:spLocks noChangeArrowheads="1"/>
          </p:cNvSpPr>
          <p:nvPr/>
        </p:nvSpPr>
        <p:spPr bwMode="auto">
          <a:xfrm>
            <a:off x="5434013" y="1844675"/>
            <a:ext cx="3603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30751" name="Rectangle 44"/>
          <p:cNvSpPr>
            <a:spLocks noChangeArrowheads="1"/>
          </p:cNvSpPr>
          <p:nvPr/>
        </p:nvSpPr>
        <p:spPr bwMode="auto">
          <a:xfrm>
            <a:off x="1692275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52" name="Rectangle 45"/>
          <p:cNvSpPr>
            <a:spLocks noChangeArrowheads="1"/>
          </p:cNvSpPr>
          <p:nvPr/>
        </p:nvSpPr>
        <p:spPr bwMode="auto">
          <a:xfrm>
            <a:off x="2052638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53" name="Rectangle 46"/>
          <p:cNvSpPr>
            <a:spLocks noChangeArrowheads="1"/>
          </p:cNvSpPr>
          <p:nvPr/>
        </p:nvSpPr>
        <p:spPr bwMode="auto">
          <a:xfrm>
            <a:off x="2411413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54" name="Rectangle 47"/>
          <p:cNvSpPr>
            <a:spLocks noChangeArrowheads="1"/>
          </p:cNvSpPr>
          <p:nvPr/>
        </p:nvSpPr>
        <p:spPr bwMode="auto">
          <a:xfrm>
            <a:off x="2771775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55" name="Rectangle 48"/>
          <p:cNvSpPr>
            <a:spLocks noChangeArrowheads="1"/>
          </p:cNvSpPr>
          <p:nvPr/>
        </p:nvSpPr>
        <p:spPr bwMode="auto">
          <a:xfrm>
            <a:off x="3132138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56" name="Rectangle 49"/>
          <p:cNvSpPr>
            <a:spLocks noChangeArrowheads="1"/>
          </p:cNvSpPr>
          <p:nvPr/>
        </p:nvSpPr>
        <p:spPr bwMode="auto">
          <a:xfrm>
            <a:off x="3492500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57" name="Rectangle 50"/>
          <p:cNvSpPr>
            <a:spLocks noChangeArrowheads="1"/>
          </p:cNvSpPr>
          <p:nvPr/>
        </p:nvSpPr>
        <p:spPr bwMode="auto">
          <a:xfrm>
            <a:off x="3852863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58" name="Rectangle 51"/>
          <p:cNvSpPr>
            <a:spLocks noChangeArrowheads="1"/>
          </p:cNvSpPr>
          <p:nvPr/>
        </p:nvSpPr>
        <p:spPr bwMode="auto">
          <a:xfrm>
            <a:off x="4211638" y="5951538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59" name="Rectangle 52"/>
          <p:cNvSpPr>
            <a:spLocks noChangeArrowheads="1"/>
          </p:cNvSpPr>
          <p:nvPr/>
        </p:nvSpPr>
        <p:spPr bwMode="auto">
          <a:xfrm>
            <a:off x="4572000" y="5951538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60" name="Rectangle 53"/>
          <p:cNvSpPr>
            <a:spLocks noChangeArrowheads="1"/>
          </p:cNvSpPr>
          <p:nvPr/>
        </p:nvSpPr>
        <p:spPr bwMode="auto">
          <a:xfrm>
            <a:off x="755650" y="5951538"/>
            <a:ext cx="8651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track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0761" name="Rectangle 54"/>
          <p:cNvSpPr>
            <a:spLocks noChangeArrowheads="1"/>
          </p:cNvSpPr>
          <p:nvPr/>
        </p:nvSpPr>
        <p:spPr bwMode="auto">
          <a:xfrm>
            <a:off x="1690688" y="5232400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62" name="Rectangle 55"/>
          <p:cNvSpPr>
            <a:spLocks noChangeArrowheads="1"/>
          </p:cNvSpPr>
          <p:nvPr/>
        </p:nvSpPr>
        <p:spPr bwMode="auto">
          <a:xfrm>
            <a:off x="2051050" y="523240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0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30763" name="Rectangle 56"/>
          <p:cNvSpPr>
            <a:spLocks noChangeArrowheads="1"/>
          </p:cNvSpPr>
          <p:nvPr/>
        </p:nvSpPr>
        <p:spPr bwMode="auto">
          <a:xfrm>
            <a:off x="971550" y="5232400"/>
            <a:ext cx="6477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last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0764" name="Rectangle 57"/>
          <p:cNvSpPr>
            <a:spLocks noChangeArrowheads="1"/>
          </p:cNvSpPr>
          <p:nvPr/>
        </p:nvSpPr>
        <p:spPr bwMode="auto">
          <a:xfrm>
            <a:off x="1692275" y="6383338"/>
            <a:ext cx="32400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000" b="1">
                <a:latin typeface="Times New Roman" panose="02020603050405020304" pitchFamily="18" charset="0"/>
              </a:rPr>
              <a:t>1  2  3  4  5  6  7  8  9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0765" name="Rectangle 58"/>
          <p:cNvSpPr>
            <a:spLocks noChangeArrowheads="1"/>
          </p:cNvSpPr>
          <p:nvPr/>
        </p:nvSpPr>
        <p:spPr bwMode="auto">
          <a:xfrm>
            <a:off x="395288" y="4581525"/>
            <a:ext cx="12239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NowOut: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0766" name="Rectangle 59"/>
          <p:cNvSpPr>
            <a:spLocks noChangeArrowheads="1"/>
          </p:cNvSpPr>
          <p:nvPr/>
        </p:nvSpPr>
        <p:spPr bwMode="auto">
          <a:xfrm>
            <a:off x="1765300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899132" name="Rectangle 60"/>
          <p:cNvSpPr>
            <a:spLocks noChangeArrowheads="1"/>
          </p:cNvSpPr>
          <p:nvPr/>
        </p:nvSpPr>
        <p:spPr bwMode="auto">
          <a:xfrm>
            <a:off x="2411413" y="5949950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33" name="Rectangle 61"/>
          <p:cNvSpPr>
            <a:spLocks noChangeArrowheads="1"/>
          </p:cNvSpPr>
          <p:nvPr/>
        </p:nvSpPr>
        <p:spPr bwMode="auto">
          <a:xfrm>
            <a:off x="1692275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34" name="Rectangle 62"/>
          <p:cNvSpPr>
            <a:spLocks noChangeArrowheads="1"/>
          </p:cNvSpPr>
          <p:nvPr/>
        </p:nvSpPr>
        <p:spPr bwMode="auto">
          <a:xfrm>
            <a:off x="3492500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35" name="Rectangle 63"/>
          <p:cNvSpPr>
            <a:spLocks noChangeArrowheads="1"/>
          </p:cNvSpPr>
          <p:nvPr/>
        </p:nvSpPr>
        <p:spPr bwMode="auto">
          <a:xfrm>
            <a:off x="1692275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6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36" name="Rectangle 64"/>
          <p:cNvSpPr>
            <a:spLocks noChangeArrowheads="1"/>
          </p:cNvSpPr>
          <p:nvPr/>
        </p:nvSpPr>
        <p:spPr bwMode="auto">
          <a:xfrm>
            <a:off x="4572000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37" name="Rectangle 65"/>
          <p:cNvSpPr>
            <a:spLocks noChangeArrowheads="1"/>
          </p:cNvSpPr>
          <p:nvPr/>
        </p:nvSpPr>
        <p:spPr bwMode="auto">
          <a:xfrm>
            <a:off x="1692275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9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38" name="Rectangle 66"/>
          <p:cNvSpPr>
            <a:spLocks noChangeArrowheads="1"/>
          </p:cNvSpPr>
          <p:nvPr/>
        </p:nvSpPr>
        <p:spPr bwMode="auto">
          <a:xfrm>
            <a:off x="2051050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39" name="Rectangle 67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40" name="Rectangle 68"/>
          <p:cNvSpPr>
            <a:spLocks noChangeArrowheads="1"/>
          </p:cNvSpPr>
          <p:nvPr/>
        </p:nvSpPr>
        <p:spPr bwMode="auto">
          <a:xfrm>
            <a:off x="2771775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41" name="Rectangle 69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42" name="Rectangle 70"/>
          <p:cNvSpPr>
            <a:spLocks noChangeArrowheads="1"/>
          </p:cNvSpPr>
          <p:nvPr/>
        </p:nvSpPr>
        <p:spPr bwMode="auto">
          <a:xfrm>
            <a:off x="3851275" y="5949950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43" name="Rectangle 71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7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44" name="Rectangle 72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FA069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9145" name="Rectangle 73"/>
          <p:cNvSpPr>
            <a:spLocks noChangeArrowheads="1"/>
          </p:cNvSpPr>
          <p:nvPr/>
        </p:nvSpPr>
        <p:spPr bwMode="auto">
          <a:xfrm>
            <a:off x="1763713" y="4652963"/>
            <a:ext cx="358775" cy="50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FA069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9146" name="Rectangle 74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 b="1">
              <a:solidFill>
                <a:srgbClr val="FA069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9147" name="Rectangle 75"/>
          <p:cNvSpPr>
            <a:spLocks noChangeArrowheads="1"/>
          </p:cNvSpPr>
          <p:nvPr/>
        </p:nvSpPr>
        <p:spPr bwMode="auto">
          <a:xfrm>
            <a:off x="4211638" y="5949950"/>
            <a:ext cx="360362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48" name="Rectangle 76"/>
          <p:cNvSpPr>
            <a:spLocks noChangeArrowheads="1"/>
          </p:cNvSpPr>
          <p:nvPr/>
        </p:nvSpPr>
        <p:spPr bwMode="auto">
          <a:xfrm>
            <a:off x="2051050" y="5229225"/>
            <a:ext cx="360363" cy="431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chemeClr val="hlink"/>
                </a:solidFill>
                <a:latin typeface="Tahoma" panose="020B0604030504040204" pitchFamily="34" charset="0"/>
              </a:rPr>
              <a:t>8</a:t>
            </a:r>
            <a:endParaRPr kumimoji="1" lang="en-US" altLang="zh-CN" sz="24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899149" name="Rectangle 77"/>
          <p:cNvSpPr>
            <a:spLocks noChangeArrowheads="1"/>
          </p:cNvSpPr>
          <p:nvPr/>
        </p:nvSpPr>
        <p:spPr bwMode="auto">
          <a:xfrm>
            <a:off x="1765300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2400" b="1">
              <a:solidFill>
                <a:srgbClr val="FA069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9150" name="Rectangle 78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 b="1">
              <a:solidFill>
                <a:srgbClr val="FA069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9151" name="Rectangle 79"/>
          <p:cNvSpPr>
            <a:spLocks noChangeArrowheads="1"/>
          </p:cNvSpPr>
          <p:nvPr/>
        </p:nvSpPr>
        <p:spPr bwMode="auto">
          <a:xfrm>
            <a:off x="1765300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Times New Roman" panose="02020603050405020304" pitchFamily="18" charset="0"/>
              </a:rPr>
              <a:t>7</a:t>
            </a:r>
            <a:endParaRPr kumimoji="1" lang="en-US" altLang="zh-CN" sz="2400" b="1">
              <a:solidFill>
                <a:srgbClr val="FA069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9152" name="Rectangle 80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Times New Roman" panose="02020603050405020304" pitchFamily="18" charset="0"/>
              </a:rPr>
              <a:t>8</a:t>
            </a:r>
            <a:endParaRPr kumimoji="1" lang="en-US" altLang="zh-CN" sz="2400" b="1">
              <a:solidFill>
                <a:srgbClr val="FA069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9153" name="Rectangle 81"/>
          <p:cNvSpPr>
            <a:spLocks noChangeArrowheads="1"/>
          </p:cNvSpPr>
          <p:nvPr/>
        </p:nvSpPr>
        <p:spPr bwMode="auto">
          <a:xfrm>
            <a:off x="1763713" y="45815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A0691"/>
                </a:solidFill>
                <a:latin typeface="Times New Roman" panose="02020603050405020304" pitchFamily="18" charset="0"/>
              </a:rPr>
              <a:t>9</a:t>
            </a:r>
            <a:endParaRPr kumimoji="1" lang="en-US" altLang="zh-CN" sz="2400" b="1">
              <a:solidFill>
                <a:srgbClr val="FA069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908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9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9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89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89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899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89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89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899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89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8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29" dur="500"/>
                                        <p:tgtEl>
                                          <p:spTgt spid="899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89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8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47" dur="500"/>
                                        <p:tgtEl>
                                          <p:spTgt spid="899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89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89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9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89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80" dur="500"/>
                                        <p:tgtEl>
                                          <p:spTgt spid="899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99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89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194" dur="500"/>
                                        <p:tgtEl>
                                          <p:spTgt spid="899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99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89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899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9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8" dur="500"/>
                                        <p:tgtEl>
                                          <p:spTgt spid="89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22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2" dur="500"/>
                                        <p:tgtEl>
                                          <p:spTgt spid="89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6" dur="500"/>
                                        <p:tgtEl>
                                          <p:spTgt spid="89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40" dur="500"/>
                                        <p:tgtEl>
                                          <p:spTgt spid="899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899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9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1" dur="500"/>
                                        <p:tgtEl>
                                          <p:spTgt spid="89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55" dur="500"/>
                                        <p:tgtEl>
                                          <p:spTgt spid="899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9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89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5" dur="500"/>
                                        <p:tgtEl>
                                          <p:spTgt spid="89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69" dur="500"/>
                                        <p:tgtEl>
                                          <p:spTgt spid="899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9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89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89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83" dur="500"/>
                                        <p:tgtEl>
                                          <p:spTgt spid="899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89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9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3" dur="500"/>
                                        <p:tgtEl>
                                          <p:spTgt spid="89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97" dur="500"/>
                                        <p:tgtEl>
                                          <p:spTgt spid="899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89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6" grpId="0" bldLvl="0" animBg="1"/>
      <p:bldP spid="899076" grpId="1" bldLvl="0" animBg="1"/>
      <p:bldP spid="899077" grpId="0" bldLvl="0" animBg="1"/>
      <p:bldP spid="899077" grpId="1" bldLvl="0" animBg="1"/>
      <p:bldP spid="899078" grpId="0" bldLvl="0" animBg="1"/>
      <p:bldP spid="899078" grpId="1" bldLvl="0" animBg="1"/>
      <p:bldP spid="899079" grpId="0" bldLvl="0" animBg="1"/>
      <p:bldP spid="899079" grpId="1" bldLvl="0" animBg="1"/>
      <p:bldP spid="899080" grpId="0" bldLvl="0" animBg="1"/>
      <p:bldP spid="899080" grpId="1" bldLvl="0" animBg="1"/>
      <p:bldP spid="899081" grpId="0" bldLvl="0" animBg="1"/>
      <p:bldP spid="899081" grpId="1" bldLvl="0" animBg="1"/>
      <p:bldP spid="899082" grpId="0" bldLvl="0" animBg="1"/>
      <p:bldP spid="899082" grpId="1" bldLvl="0" animBg="1"/>
      <p:bldP spid="899083" grpId="0" bldLvl="0" animBg="1"/>
      <p:bldP spid="899083" grpId="1" bldLvl="0" animBg="1"/>
      <p:bldP spid="899084" grpId="0" bldLvl="0" animBg="1"/>
      <p:bldP spid="899084" grpId="1" bldLvl="0" animBg="1"/>
      <p:bldP spid="899100" grpId="0" bldLvl="0" animBg="1"/>
      <p:bldP spid="899100" grpId="1" bldLvl="0" animBg="1"/>
      <p:bldP spid="899101" grpId="0" bldLvl="0" animBg="1"/>
      <p:bldP spid="899101" grpId="1" bldLvl="0" animBg="1"/>
      <p:bldP spid="899102" grpId="0" bldLvl="0" animBg="1"/>
      <p:bldP spid="899102" grpId="1" bldLvl="0" animBg="1"/>
      <p:bldP spid="899103" grpId="0" bldLvl="0" animBg="1"/>
      <p:bldP spid="899103" grpId="1" bldLvl="0" animBg="1"/>
      <p:bldP spid="899104" grpId="0" bldLvl="0" animBg="1"/>
      <p:bldP spid="899104" grpId="1" bldLvl="0" animBg="1"/>
      <p:bldP spid="899105" grpId="0" bldLvl="0" animBg="1"/>
      <p:bldP spid="899105" grpId="1" bldLvl="0" animBg="1"/>
      <p:bldP spid="899106" grpId="0" bldLvl="0" animBg="1"/>
      <p:bldP spid="899107" grpId="0" bldLvl="0" animBg="1"/>
      <p:bldP spid="899108" grpId="0" bldLvl="0" animBg="1"/>
      <p:bldP spid="899109" grpId="0" bldLvl="0" animBg="1"/>
      <p:bldP spid="899110" grpId="0" bldLvl="0" animBg="1"/>
      <p:bldP spid="899111" grpId="0" bldLvl="0" animBg="1"/>
      <p:bldP spid="899112" grpId="0" bldLvl="0" animBg="1"/>
      <p:bldP spid="899113" grpId="0" bldLvl="0" animBg="1"/>
      <p:bldP spid="899113" grpId="1" bldLvl="0" animBg="1"/>
      <p:bldP spid="899114" grpId="0" bldLvl="0" animBg="1"/>
      <p:bldP spid="899115" grpId="0" bldLvl="0" animBg="1"/>
      <p:bldP spid="899132" grpId="0" animBg="1"/>
      <p:bldP spid="899133" grpId="0" animBg="1"/>
      <p:bldP spid="899134" grpId="0" animBg="1"/>
      <p:bldP spid="899135" grpId="0" animBg="1"/>
      <p:bldP spid="899136" grpId="0" animBg="1"/>
      <p:bldP spid="899137" grpId="0" animBg="1"/>
      <p:bldP spid="899138" grpId="0" animBg="1"/>
      <p:bldP spid="899139" grpId="0" animBg="1"/>
      <p:bldP spid="899140" grpId="0" animBg="1"/>
      <p:bldP spid="899141" grpId="0" animBg="1"/>
      <p:bldP spid="899142" grpId="0" animBg="1"/>
      <p:bldP spid="899143" grpId="0" animBg="1"/>
      <p:bldP spid="899144" grpId="0" animBg="1"/>
      <p:bldP spid="899145" grpId="0" animBg="1"/>
      <p:bldP spid="899146" grpId="0" animBg="1"/>
      <p:bldP spid="899147" grpId="0" animBg="1"/>
      <p:bldP spid="899148" grpId="0" animBg="1"/>
      <p:bldP spid="899149" grpId="0" animBg="1"/>
      <p:bldP spid="899150" grpId="0" animBg="1"/>
      <p:bldP spid="899151" grpId="0" animBg="1"/>
      <p:bldP spid="899152" grpId="0" animBg="1"/>
      <p:bldP spid="8991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46024B-3D95-4C25-81BF-1F2D15E6ECFF}" type="datetime7">
              <a:rPr lang="zh-CN" altLang="en-US"/>
            </a:fld>
            <a:endParaRPr lang="en-US" altLang="zh-CN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B2D8FF-AC92-4116-990D-A2E56675EA8D}" type="slidenum">
              <a:rPr lang="zh-CN" altLang="en-US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6.4.1 </a:t>
            </a:r>
            <a:r>
              <a:rPr lang="zh-CN" altLang="en-US">
                <a:ea typeface="宋体" panose="02010600030101010101" pitchFamily="2" charset="-122"/>
              </a:rPr>
              <a:t>火车车厢重排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827405" y="357505"/>
            <a:ext cx="8229600" cy="6365240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bool</a:t>
            </a:r>
            <a:r>
              <a:rPr lang="en-US" altLang="en-US" sz="1800" dirty="0">
                <a:latin typeface="Times New Roman" panose="02020603050405020304" pitchFamily="18" charset="0"/>
              </a:rPr>
              <a:t> Railroad(</a:t>
            </a:r>
            <a:r>
              <a:rPr lang="en-US" altLang="en-US" sz="1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</a:rPr>
              <a:t> p[],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</a:rPr>
              <a:t> n,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</a:rPr>
              <a:t> k)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{//</a:t>
            </a:r>
            <a:r>
              <a:rPr lang="en-US" altLang="en-US" sz="1800" dirty="0" err="1">
                <a:latin typeface="Times New Roman" panose="02020603050405020304" pitchFamily="18" charset="0"/>
              </a:rPr>
              <a:t>用k个缓冲铁轨进行车厢重排，车厢的初始次序为p</a:t>
            </a:r>
            <a:r>
              <a:rPr lang="en-US" altLang="en-US" sz="1800" dirty="0">
                <a:latin typeface="Times New Roman" panose="02020603050405020304" pitchFamily="18" charset="0"/>
              </a:rPr>
              <a:t>[1:n]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//</a:t>
            </a:r>
            <a:r>
              <a:rPr lang="en-US" altLang="en-US" sz="1800" dirty="0" err="1">
                <a:latin typeface="Times New Roman" panose="02020603050405020304" pitchFamily="18" charset="0"/>
              </a:rPr>
              <a:t>对数组last和track进行初始化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</a:rPr>
              <a:t> *</a:t>
            </a:r>
            <a:r>
              <a:rPr lang="en-US" altLang="en-US" sz="1800" dirty="0">
                <a:solidFill>
                  <a:srgbClr val="FA0691"/>
                </a:solidFill>
                <a:latin typeface="Times New Roman" panose="02020603050405020304" pitchFamily="18" charset="0"/>
              </a:rPr>
              <a:t>last</a:t>
            </a:r>
            <a:r>
              <a:rPr lang="en-US" altLang="en-US" sz="1800" dirty="0">
                <a:latin typeface="Times New Roman" panose="02020603050405020304" pitchFamily="18" charset="0"/>
              </a:rPr>
              <a:t> = new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</a:rPr>
              <a:t> [k + 1];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</a:rPr>
              <a:t> *</a:t>
            </a:r>
            <a:r>
              <a:rPr lang="en-US" altLang="en-US" sz="1800" dirty="0">
                <a:solidFill>
                  <a:srgbClr val="FA0691"/>
                </a:solidFill>
                <a:latin typeface="Times New Roman" panose="02020603050405020304" pitchFamily="18" charset="0"/>
              </a:rPr>
              <a:t>track</a:t>
            </a:r>
            <a:r>
              <a:rPr lang="en-US" altLang="en-US" sz="1800" dirty="0">
                <a:latin typeface="Times New Roman" panose="02020603050405020304" pitchFamily="18" charset="0"/>
              </a:rPr>
              <a:t> = new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</a:rPr>
              <a:t> [n + 1];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for (</a:t>
            </a:r>
            <a:r>
              <a:rPr lang="en-US" altLang="en-US" sz="1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</a:rPr>
              <a:t> i = 1; i &lt;= k; i++)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</a:t>
            </a:r>
            <a:r>
              <a:rPr lang="en-US" altLang="en-US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last[i] = 0</a:t>
            </a:r>
            <a:r>
              <a:rPr lang="en-US" altLang="en-US" sz="1800" dirty="0">
                <a:latin typeface="Times New Roman" panose="02020603050405020304" pitchFamily="18" charset="0"/>
              </a:rPr>
              <a:t>;  // track i is empty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for (i = 1; i &lt;= n; i++)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</a:t>
            </a:r>
            <a:r>
              <a:rPr lang="en-US" altLang="en-US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track[i] = 0</a:t>
            </a:r>
            <a:r>
              <a:rPr lang="en-US" altLang="en-US" sz="1800" dirty="0">
                <a:latin typeface="Times New Roman" panose="02020603050405020304" pitchFamily="18" charset="0"/>
              </a:rPr>
              <a:t>;  // car i is on no track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k--; // keep track k open for direct moves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int</a:t>
            </a:r>
            <a:r>
              <a:rPr lang="en-US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</a:rPr>
              <a:t>NowOut</a:t>
            </a:r>
            <a:r>
              <a:rPr lang="en-US" altLang="en-US" sz="1800" dirty="0">
                <a:latin typeface="Times New Roman" panose="02020603050405020304" pitchFamily="18" charset="0"/>
              </a:rPr>
              <a:t> = 1;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for (i = 1; i &lt;= n; i++) // output cars in order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if (p[i] == </a:t>
            </a:r>
            <a:r>
              <a:rPr lang="en-US" altLang="en-US" sz="1800" dirty="0" err="1">
                <a:latin typeface="Times New Roman" panose="02020603050405020304" pitchFamily="18" charset="0"/>
              </a:rPr>
              <a:t>NowOut</a:t>
            </a:r>
            <a:r>
              <a:rPr lang="en-US" altLang="en-US" sz="1800" dirty="0">
                <a:latin typeface="Times New Roman" panose="02020603050405020304" pitchFamily="18" charset="0"/>
              </a:rPr>
              <a:t>) {// send straight to output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   </a:t>
            </a:r>
            <a:r>
              <a:rPr lang="en-US" altLang="en-US" sz="1800" dirty="0" err="1">
                <a:latin typeface="Times New Roman" panose="02020603050405020304" pitchFamily="18" charset="0"/>
              </a:rPr>
              <a:t>cout</a:t>
            </a:r>
            <a:r>
              <a:rPr lang="en-US" altLang="en-US" sz="1800" dirty="0">
                <a:latin typeface="Times New Roman" panose="02020603050405020304" pitchFamily="18" charset="0"/>
              </a:rPr>
              <a:t> &lt;&lt; "Move car " &lt;&lt; p[i] &lt;&lt;" from input to output" &lt;&lt; </a:t>
            </a:r>
            <a:r>
              <a:rPr lang="en-US" altLang="en-US" sz="1800" dirty="0" err="1">
                <a:latin typeface="Times New Roman" panose="02020603050405020304" pitchFamily="18" charset="0"/>
              </a:rPr>
              <a:t>endl</a:t>
            </a:r>
            <a:r>
              <a:rPr lang="en-US" altLang="en-US" sz="1800" dirty="0">
                <a:latin typeface="Times New Roman" panose="02020603050405020304" pitchFamily="18" charset="0"/>
              </a:rPr>
              <a:t>;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   </a:t>
            </a:r>
            <a:r>
              <a:rPr lang="en-US" altLang="en-US" sz="1800" dirty="0" err="1">
                <a:latin typeface="Times New Roman" panose="02020603050405020304" pitchFamily="18" charset="0"/>
              </a:rPr>
              <a:t>NowOut</a:t>
            </a:r>
            <a:r>
              <a:rPr lang="en-US" altLang="en-US" sz="1800" dirty="0">
                <a:latin typeface="Times New Roman" panose="02020603050405020304" pitchFamily="18" charset="0"/>
              </a:rPr>
              <a:t>++;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   while (</a:t>
            </a:r>
            <a:r>
              <a:rPr lang="en-US" altLang="en-US" sz="1800" dirty="0" err="1">
                <a:latin typeface="Times New Roman" panose="02020603050405020304" pitchFamily="18" charset="0"/>
              </a:rPr>
              <a:t>NowOut</a:t>
            </a:r>
            <a:r>
              <a:rPr lang="en-US" altLang="en-US" sz="1800" dirty="0">
                <a:latin typeface="Times New Roman" panose="02020603050405020304" pitchFamily="18" charset="0"/>
              </a:rPr>
              <a:t> &lt;= n &amp;&amp;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track[</a:t>
            </a:r>
            <a:r>
              <a:rPr lang="en-US" altLang="en-US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NowOut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1800" dirty="0">
                <a:latin typeface="Times New Roman" panose="02020603050405020304" pitchFamily="18" charset="0"/>
              </a:rPr>
              <a:t>) {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       </a:t>
            </a: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NowOut</a:t>
            </a:r>
            <a:r>
              <a:rPr lang="en-US" altLang="en-US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, track[</a:t>
            </a:r>
            <a:r>
              <a:rPr lang="en-US" altLang="en-US" sz="18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NowOut</a:t>
            </a:r>
            <a:r>
              <a:rPr lang="en-US" altLang="en-US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], last[</a:t>
            </a:r>
            <a:r>
              <a:rPr lang="en-US" altLang="en-US" sz="18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NowOut</a:t>
            </a:r>
            <a:r>
              <a:rPr lang="en-US" altLang="en-US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]);</a:t>
            </a:r>
            <a:endParaRPr lang="en-US" altLang="en-US" sz="18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	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en-US" sz="1800" dirty="0" err="1">
                <a:latin typeface="Times New Roman" panose="02020603050405020304" pitchFamily="18" charset="0"/>
              </a:rPr>
              <a:t>NowOut</a:t>
            </a:r>
            <a:r>
              <a:rPr lang="en-US" altLang="en-US" sz="1800" dirty="0">
                <a:latin typeface="Times New Roman" panose="02020603050405020304" pitchFamily="18" charset="0"/>
              </a:rPr>
              <a:t>++;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   }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}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   else { if (</a:t>
            </a: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!Hold</a:t>
            </a:r>
            <a:r>
              <a:rPr lang="en-US" altLang="en-US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(p[i], last, track, k)</a:t>
            </a:r>
            <a:r>
              <a:rPr lang="en-US" altLang="en-US" sz="1800" dirty="0">
                <a:latin typeface="Times New Roman" panose="02020603050405020304" pitchFamily="18" charset="0"/>
              </a:rPr>
              <a:t> ) return </a:t>
            </a: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false</a:t>
            </a:r>
            <a:r>
              <a:rPr lang="en-US" altLang="en-US" sz="1800" dirty="0">
                <a:latin typeface="Times New Roman" panose="02020603050405020304" pitchFamily="18" charset="0"/>
              </a:rPr>
              <a:t>;}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   return </a:t>
            </a: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</a:rPr>
              <a:t>true</a:t>
            </a:r>
            <a:r>
              <a:rPr lang="en-US" altLang="en-US" sz="1800" dirty="0">
                <a:latin typeface="Times New Roman" panose="02020603050405020304" pitchFamily="18" charset="0"/>
              </a:rPr>
              <a:t>;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}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//Program 6-8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E813F3-3621-4966-A83C-D21F7E2A60AF}" type="datetime7">
              <a:rPr lang="zh-CN" altLang="en-US"/>
            </a:fld>
            <a:endParaRPr lang="en-US" altLang="zh-CN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2F4445-1DE0-47A9-8A7A-F0A7DBE5A240}" type="slidenum">
              <a:rPr lang="zh-CN" altLang="en-US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6.4.1 </a:t>
            </a:r>
            <a:r>
              <a:rPr lang="zh-CN" altLang="en-US">
                <a:ea typeface="宋体" panose="02010600030101010101" pitchFamily="2" charset="-122"/>
              </a:rPr>
              <a:t>火车车厢重排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65505"/>
            <a:ext cx="8229600" cy="5992495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bool Hold(int c, int last[], int track[], int k)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{//把车厢c移动到缓冲铁轨中, 为车厢c寻找最优的缓冲铁轨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int BestTrack = 0,  // best track so far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BestLast = 0;   // last car in BestTrack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for (int i = 1; i &lt;= k; i++)    </a:t>
            </a:r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// find best track</a:t>
            </a:r>
            <a:endParaRPr lang="en-US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if (</a:t>
            </a:r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last</a:t>
            </a:r>
            <a:r>
              <a:rPr lang="en-US" altLang="en-US" sz="2000">
                <a:latin typeface="Times New Roman" panose="02020603050405020304" pitchFamily="18" charset="0"/>
              </a:rPr>
              <a:t>[i]) {// track i not empty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if (c &gt; last[i] &amp;&amp; last[i] &gt; BestLast) {//铁轨i的车厢编号较大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	         BestLast = </a:t>
            </a:r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last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BestTrack = i;}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} else // track i empty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if (!BestTrack) BestTrack = i;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</a:t>
            </a:r>
            <a:r>
              <a:rPr lang="en-US" altLang="en-US" sz="2000">
                <a:solidFill>
                  <a:srgbClr val="CC0000"/>
                </a:solidFill>
                <a:latin typeface="Times New Roman" panose="02020603050405020304" pitchFamily="18" charset="0"/>
              </a:rPr>
              <a:t>if (!BestTrack) return false</a:t>
            </a:r>
            <a:r>
              <a:rPr lang="en-US" altLang="en-US" sz="2000">
                <a:latin typeface="Times New Roman" panose="02020603050405020304" pitchFamily="18" charset="0"/>
              </a:rPr>
              <a:t>;   </a:t>
            </a:r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// no track available</a:t>
            </a:r>
            <a:endParaRPr lang="en-US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</a:t>
            </a:r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track</a:t>
            </a:r>
            <a:r>
              <a:rPr lang="en-US" altLang="en-US" sz="2000">
                <a:latin typeface="Times New Roman" panose="02020603050405020304" pitchFamily="18" charset="0"/>
              </a:rPr>
              <a:t>[c] = BestTrack;    //把c移动到最优铁轨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</a:t>
            </a:r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last</a:t>
            </a:r>
            <a:r>
              <a:rPr lang="en-US" altLang="en-US" sz="2000">
                <a:latin typeface="Times New Roman" panose="02020603050405020304" pitchFamily="18" charset="0"/>
              </a:rPr>
              <a:t>[BestTrack] = c;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cout &lt;&lt; "Move car " &lt;&lt; c &lt;&lt; " from input " &lt;&lt; "to holding track " &lt;&lt; BestTrack &lt;&lt; endl;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return true;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//Program 6-8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2BB366-1F99-42AC-BD21-36FEFE3B45FA}" type="datetime7">
              <a:rPr lang="zh-CN" altLang="en-US"/>
            </a:fld>
            <a:endParaRPr lang="en-US" altLang="zh-CN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BEF054-1629-4A22-B25E-F0F9D2D00903}" type="slidenum">
              <a:rPr lang="zh-CN" altLang="en-US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6.4.1 </a:t>
            </a:r>
            <a:r>
              <a:rPr lang="zh-CN" altLang="en-US">
                <a:ea typeface="宋体" panose="02010600030101010101" pitchFamily="2" charset="-122"/>
              </a:rPr>
              <a:t>火车车厢重排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void Output(int NowOut, int Track, int&amp; Last)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{//将车厢NowOut从缓冲铁轨移动到出轨，并修改Last.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cout &lt;&lt; "Move car " &lt;&lt; </a:t>
            </a: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NowOut</a:t>
            </a:r>
            <a:r>
              <a:rPr lang="en-US" altLang="en-US" sz="2400">
                <a:latin typeface="Times New Roman" panose="02020603050405020304" pitchFamily="18" charset="0"/>
              </a:rPr>
              <a:t> &lt;&lt; " from holding track " &lt;&lt; </a:t>
            </a: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Track</a:t>
            </a:r>
            <a:r>
              <a:rPr lang="en-US" altLang="en-US" sz="2400">
                <a:latin typeface="Times New Roman" panose="02020603050405020304" pitchFamily="18" charset="0"/>
              </a:rPr>
              <a:t> &lt;&lt; " to output" &lt;&lt; endl;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if (</a:t>
            </a: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NowOut</a:t>
            </a:r>
            <a:r>
              <a:rPr lang="en-US" altLang="en-US" sz="2400">
                <a:latin typeface="Times New Roman" panose="02020603050405020304" pitchFamily="18" charset="0"/>
              </a:rPr>
              <a:t> == </a:t>
            </a: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Last</a:t>
            </a:r>
            <a:r>
              <a:rPr lang="en-US" altLang="en-US" sz="2400">
                <a:latin typeface="Times New Roman" panose="02020603050405020304" pitchFamily="18" charset="0"/>
              </a:rPr>
              <a:t>) Last = 0;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//Program 6-8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99BE00-1C93-4416-9CED-CB0982D3AA1C}" type="datetime7">
              <a:rPr lang="zh-CN" altLang="en-US"/>
            </a:fld>
            <a:endParaRPr lang="en-US" altLang="zh-CN"/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4D1F0D-3EF5-4862-B4C9-6682F0E028AD}" type="slidenum">
              <a:rPr lang="zh-CN" altLang="en-US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6.1	The Abstract Data Type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：队列（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queue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）是一个线性表，其插入和删除操作分别在表的不同端进行。添加新元素的一端被称为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队尾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(rear)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，而删除元素的一端被成为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(front)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971550" y="56610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ahoma" panose="020B0604030504040204" pitchFamily="34" charset="0"/>
              </a:rPr>
              <a:t>A   B   C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2277" name="Text Box 5"/>
          <p:cNvSpPr txBox="1">
            <a:spLocks noChangeArrowheads="1"/>
          </p:cNvSpPr>
          <p:nvPr/>
        </p:nvSpPr>
        <p:spPr bwMode="auto">
          <a:xfrm>
            <a:off x="3995738" y="56610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ahoma" panose="020B0604030504040204" pitchFamily="34" charset="0"/>
              </a:rPr>
              <a:t>B   C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2278" name="Text Box 6"/>
          <p:cNvSpPr txBox="1">
            <a:spLocks noChangeArrowheads="1"/>
          </p:cNvSpPr>
          <p:nvPr/>
        </p:nvSpPr>
        <p:spPr bwMode="auto">
          <a:xfrm>
            <a:off x="6443663" y="558958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ahoma" panose="020B0604030504040204" pitchFamily="34" charset="0"/>
              </a:rPr>
              <a:t> B   C   D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2279" name="Line 7"/>
          <p:cNvSpPr>
            <a:spLocks noChangeShapeType="1"/>
          </p:cNvSpPr>
          <p:nvPr/>
        </p:nvSpPr>
        <p:spPr bwMode="auto">
          <a:xfrm>
            <a:off x="1187450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0" name="Line 8"/>
          <p:cNvSpPr>
            <a:spLocks noChangeShapeType="1"/>
          </p:cNvSpPr>
          <p:nvPr/>
        </p:nvSpPr>
        <p:spPr bwMode="auto">
          <a:xfrm>
            <a:off x="2124075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1" name="Line 9"/>
          <p:cNvSpPr>
            <a:spLocks noChangeShapeType="1"/>
          </p:cNvSpPr>
          <p:nvPr/>
        </p:nvSpPr>
        <p:spPr bwMode="auto">
          <a:xfrm>
            <a:off x="4140200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2" name="Line 10"/>
          <p:cNvSpPr>
            <a:spLocks noChangeShapeType="1"/>
          </p:cNvSpPr>
          <p:nvPr/>
        </p:nvSpPr>
        <p:spPr bwMode="auto">
          <a:xfrm>
            <a:off x="4643438" y="5084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3" name="Line 11"/>
          <p:cNvSpPr>
            <a:spLocks noChangeShapeType="1"/>
          </p:cNvSpPr>
          <p:nvPr/>
        </p:nvSpPr>
        <p:spPr bwMode="auto">
          <a:xfrm>
            <a:off x="6659563" y="50133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4" name="Line 12"/>
          <p:cNvSpPr>
            <a:spLocks noChangeShapeType="1"/>
          </p:cNvSpPr>
          <p:nvPr/>
        </p:nvSpPr>
        <p:spPr bwMode="auto">
          <a:xfrm>
            <a:off x="7596188" y="501332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5" name="Text Box 13"/>
          <p:cNvSpPr txBox="1">
            <a:spLocks noChangeArrowheads="1"/>
          </p:cNvSpPr>
          <p:nvPr/>
        </p:nvSpPr>
        <p:spPr bwMode="auto">
          <a:xfrm>
            <a:off x="755650" y="45815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2286" name="Text Box 14"/>
          <p:cNvSpPr txBox="1">
            <a:spLocks noChangeArrowheads="1"/>
          </p:cNvSpPr>
          <p:nvPr/>
        </p:nvSpPr>
        <p:spPr bwMode="auto">
          <a:xfrm>
            <a:off x="1763713" y="4581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2287" name="Text Box 15"/>
          <p:cNvSpPr txBox="1">
            <a:spLocks noChangeArrowheads="1"/>
          </p:cNvSpPr>
          <p:nvPr/>
        </p:nvSpPr>
        <p:spPr bwMode="auto">
          <a:xfrm>
            <a:off x="3419475" y="45815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2288" name="Text Box 16"/>
          <p:cNvSpPr txBox="1">
            <a:spLocks noChangeArrowheads="1"/>
          </p:cNvSpPr>
          <p:nvPr/>
        </p:nvSpPr>
        <p:spPr bwMode="auto">
          <a:xfrm>
            <a:off x="4427538" y="4581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2289" name="Text Box 17"/>
          <p:cNvSpPr txBox="1">
            <a:spLocks noChangeArrowheads="1"/>
          </p:cNvSpPr>
          <p:nvPr/>
        </p:nvSpPr>
        <p:spPr bwMode="auto">
          <a:xfrm>
            <a:off x="6227763" y="4581525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2290" name="Text Box 18"/>
          <p:cNvSpPr txBox="1">
            <a:spLocks noChangeArrowheads="1"/>
          </p:cNvSpPr>
          <p:nvPr/>
        </p:nvSpPr>
        <p:spPr bwMode="auto">
          <a:xfrm>
            <a:off x="7235825" y="458152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2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2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22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5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5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5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6" grpId="0"/>
      <p:bldP spid="822277" grpId="0"/>
      <p:bldP spid="822278" grpId="0"/>
      <p:bldP spid="822279" grpId="0" animBg="1"/>
      <p:bldP spid="822280" grpId="0" animBg="1"/>
      <p:bldP spid="822281" grpId="0" animBg="1"/>
      <p:bldP spid="822282" grpId="0" animBg="1"/>
      <p:bldP spid="822283" grpId="0" animBg="1"/>
      <p:bldP spid="822284" grpId="0" animBg="1"/>
      <p:bldP spid="822285" grpId="0"/>
      <p:bldP spid="822286" grpId="0"/>
      <p:bldP spid="822287" grpId="0"/>
      <p:bldP spid="822288" grpId="0"/>
      <p:bldP spid="822289" grpId="0"/>
      <p:bldP spid="82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88A73C-AA29-4BA7-B5A9-0E07DD1D3F4E}" type="datetime7">
              <a:rPr lang="zh-CN" altLang="en-US"/>
            </a:fld>
            <a:endParaRPr lang="en-US" altLang="zh-CN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0BB2F3-4F9A-4847-AF7F-E004AE8CE23F}" type="slidenum">
              <a:rPr lang="zh-CN" altLang="en-US"/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>
                <a:ea typeface="宋体" panose="02010600030101010101" pitchFamily="2" charset="-122"/>
              </a:rPr>
              <a:t>6.1	The Abstract Data Type</a:t>
            </a:r>
            <a:endParaRPr lang="zh-CN" altLang="en-US" sz="3400">
              <a:ea typeface="宋体" panose="02010600030101010101" pitchFamily="2" charset="-122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抽象数据类型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Queue{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实例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有序线性表，一端称为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，另一端称为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Create():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创建一个空的队列；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IsEmpty():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如果队列为空，则返回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，否则返回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IsFull():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如果队列满，则返回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；否则返回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First():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返回队列的第一个元素；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Last():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返回队列的最后一个元素；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Add(x):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向队列中添加元素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Delete(x):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删除队首元素，并送入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x;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}//ADT6-1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队列的抽象数据类型描述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19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9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79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" fill="hold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" fill="hold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" fill="hold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9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" fill="hold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" fill="hold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80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99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" fill="hold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" fill="hold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80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159"/>
                            </p:stCondLst>
                            <p:childTnLst>
                              <p:par>
                                <p:cTn id="4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80" fill="hold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" fill="hold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80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159"/>
                            </p:stCondLst>
                            <p:childTnLst>
                              <p:par>
                                <p:cTn id="5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80" fill="hold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" fill="hold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80"/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159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80" fill="hold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" fill="hold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80"/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79"/>
                            </p:stCondLst>
                            <p:childTnLst>
                              <p:par>
                                <p:cTn id="6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80" fill="hold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" fill="hold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80"/>
                                        <p:tgtEl>
                                          <p:spTgt spid="82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199"/>
                            </p:stCondLst>
                            <p:childTnLst>
                              <p:par>
                                <p:cTn id="7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80" fill="hold"/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" fill="hold"/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80"/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DC02C0-464E-4DAE-9097-9B0491E13D40}" type="datetime7">
              <a:rPr lang="zh-CN" altLang="en-US"/>
            </a:fld>
            <a:endParaRPr lang="en-US" altLang="zh-CN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BE0C90-19D5-4D51-88E9-A941ECED2E35}" type="slidenum">
              <a:rPr lang="zh-CN" altLang="en-US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6.2	Formula-Based Representation</a:t>
            </a:r>
            <a:endParaRPr lang="zh-CN" altLang="en-US" sz="2500">
              <a:ea typeface="宋体" panose="02010600030101010101" pitchFamily="2" charset="-122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公式化描述：用公式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location(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)=i-1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来描述一个队列，其中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i≥1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教材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i≥0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用数组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queue[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描述队列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第一个元素为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queue[0]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，第二个元素为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queue[1]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总是为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始终是最后一个元素的位置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队列的长度为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rear+1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对于一个空队列，有</a:t>
            </a:r>
            <a:r>
              <a:rPr lang="en-US" altLang="zh-CN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rear=-1</a:t>
            </a:r>
            <a:r>
              <a:rPr lang="zh-CN" altLang="en-US" sz="236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36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971550" y="5949633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[0] [1] [2]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4325" name="Line 5"/>
          <p:cNvSpPr>
            <a:spLocks noChangeShapeType="1"/>
          </p:cNvSpPr>
          <p:nvPr/>
        </p:nvSpPr>
        <p:spPr bwMode="auto">
          <a:xfrm>
            <a:off x="1187450" y="479710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26" name="Line 6"/>
          <p:cNvSpPr>
            <a:spLocks noChangeShapeType="1"/>
          </p:cNvSpPr>
          <p:nvPr/>
        </p:nvSpPr>
        <p:spPr bwMode="auto">
          <a:xfrm>
            <a:off x="2195513" y="479869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755650" y="443833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4328" name="Text Box 8"/>
          <p:cNvSpPr txBox="1">
            <a:spLocks noChangeArrowheads="1"/>
          </p:cNvSpPr>
          <p:nvPr/>
        </p:nvSpPr>
        <p:spPr bwMode="auto">
          <a:xfrm>
            <a:off x="1835150" y="443833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4329" name="Rectangle 9"/>
          <p:cNvSpPr>
            <a:spLocks noChangeArrowheads="1"/>
          </p:cNvSpPr>
          <p:nvPr/>
        </p:nvSpPr>
        <p:spPr bwMode="auto">
          <a:xfrm>
            <a:off x="971550" y="530352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A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4330" name="Rectangle 10"/>
          <p:cNvSpPr>
            <a:spLocks noChangeArrowheads="1"/>
          </p:cNvSpPr>
          <p:nvPr/>
        </p:nvSpPr>
        <p:spPr bwMode="auto">
          <a:xfrm>
            <a:off x="1476375" y="530352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B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4331" name="Rectangle 11"/>
          <p:cNvSpPr>
            <a:spLocks noChangeArrowheads="1"/>
          </p:cNvSpPr>
          <p:nvPr/>
        </p:nvSpPr>
        <p:spPr bwMode="auto">
          <a:xfrm>
            <a:off x="1979613" y="530352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C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4332" name="Text Box 12"/>
          <p:cNvSpPr txBox="1">
            <a:spLocks noChangeArrowheads="1"/>
          </p:cNvSpPr>
          <p:nvPr/>
        </p:nvSpPr>
        <p:spPr bwMode="auto">
          <a:xfrm>
            <a:off x="3708400" y="5969953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[0] [1]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4333" name="Line 13"/>
          <p:cNvSpPr>
            <a:spLocks noChangeShapeType="1"/>
          </p:cNvSpPr>
          <p:nvPr/>
        </p:nvSpPr>
        <p:spPr bwMode="auto">
          <a:xfrm>
            <a:off x="3924300" y="479710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34" name="Line 14"/>
          <p:cNvSpPr>
            <a:spLocks noChangeShapeType="1"/>
          </p:cNvSpPr>
          <p:nvPr/>
        </p:nvSpPr>
        <p:spPr bwMode="auto">
          <a:xfrm>
            <a:off x="4500563" y="479869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35" name="Text Box 15"/>
          <p:cNvSpPr txBox="1">
            <a:spLocks noChangeArrowheads="1"/>
          </p:cNvSpPr>
          <p:nvPr/>
        </p:nvSpPr>
        <p:spPr bwMode="auto">
          <a:xfrm>
            <a:off x="3492500" y="443833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4336" name="Text Box 16"/>
          <p:cNvSpPr txBox="1">
            <a:spLocks noChangeArrowheads="1"/>
          </p:cNvSpPr>
          <p:nvPr/>
        </p:nvSpPr>
        <p:spPr bwMode="auto">
          <a:xfrm>
            <a:off x="4356100" y="443833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4337" name="Rectangle 17"/>
          <p:cNvSpPr>
            <a:spLocks noChangeArrowheads="1"/>
          </p:cNvSpPr>
          <p:nvPr/>
        </p:nvSpPr>
        <p:spPr bwMode="auto">
          <a:xfrm>
            <a:off x="3708400" y="530352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B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4338" name="Rectangle 18"/>
          <p:cNvSpPr>
            <a:spLocks noChangeArrowheads="1"/>
          </p:cNvSpPr>
          <p:nvPr/>
        </p:nvSpPr>
        <p:spPr bwMode="auto">
          <a:xfrm>
            <a:off x="4213225" y="530352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C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4339" name="Text Box 19"/>
          <p:cNvSpPr txBox="1">
            <a:spLocks noChangeArrowheads="1"/>
          </p:cNvSpPr>
          <p:nvPr/>
        </p:nvSpPr>
        <p:spPr bwMode="auto">
          <a:xfrm>
            <a:off x="6372225" y="595026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[0] [1] [2]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4340" name="Line 20"/>
          <p:cNvSpPr>
            <a:spLocks noChangeShapeType="1"/>
          </p:cNvSpPr>
          <p:nvPr/>
        </p:nvSpPr>
        <p:spPr bwMode="auto">
          <a:xfrm>
            <a:off x="6588125" y="479710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41" name="Line 21"/>
          <p:cNvSpPr>
            <a:spLocks noChangeShapeType="1"/>
          </p:cNvSpPr>
          <p:nvPr/>
        </p:nvSpPr>
        <p:spPr bwMode="auto">
          <a:xfrm>
            <a:off x="7596188" y="479869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4342" name="Text Box 22"/>
          <p:cNvSpPr txBox="1">
            <a:spLocks noChangeArrowheads="1"/>
          </p:cNvSpPr>
          <p:nvPr/>
        </p:nvSpPr>
        <p:spPr bwMode="auto">
          <a:xfrm>
            <a:off x="6156325" y="443833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4343" name="Text Box 23"/>
          <p:cNvSpPr txBox="1">
            <a:spLocks noChangeArrowheads="1"/>
          </p:cNvSpPr>
          <p:nvPr/>
        </p:nvSpPr>
        <p:spPr bwMode="auto">
          <a:xfrm>
            <a:off x="7235825" y="443833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4344" name="Rectangle 24"/>
          <p:cNvSpPr>
            <a:spLocks noChangeArrowheads="1"/>
          </p:cNvSpPr>
          <p:nvPr/>
        </p:nvSpPr>
        <p:spPr bwMode="auto">
          <a:xfrm>
            <a:off x="6372225" y="530352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B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4345" name="Rectangle 25"/>
          <p:cNvSpPr>
            <a:spLocks noChangeArrowheads="1"/>
          </p:cNvSpPr>
          <p:nvPr/>
        </p:nvSpPr>
        <p:spPr bwMode="auto">
          <a:xfrm>
            <a:off x="6877050" y="530352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C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4346" name="Rectangle 26"/>
          <p:cNvSpPr>
            <a:spLocks noChangeArrowheads="1"/>
          </p:cNvSpPr>
          <p:nvPr/>
        </p:nvSpPr>
        <p:spPr bwMode="auto">
          <a:xfrm>
            <a:off x="7380288" y="530352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D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5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4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2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4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24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4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2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2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2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2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2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2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2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2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2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2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2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2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250"/>
                            </p:stCondLst>
                            <p:childTnLst>
                              <p:par>
                                <p:cTn id="17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2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2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 bldLvl="0" animBg="1"/>
      <p:bldP spid="824325" grpId="0" bldLvl="0" animBg="1"/>
      <p:bldP spid="824326" grpId="0" bldLvl="0" animBg="1"/>
      <p:bldP spid="824327" grpId="0" bldLvl="0" animBg="1"/>
      <p:bldP spid="824328" grpId="0" bldLvl="0" animBg="1"/>
      <p:bldP spid="824329" grpId="0" bldLvl="0" animBg="1"/>
      <p:bldP spid="824330" grpId="0" bldLvl="0" animBg="1"/>
      <p:bldP spid="824331" grpId="0" bldLvl="0" animBg="1"/>
      <p:bldP spid="824332" grpId="0" bldLvl="0" animBg="1"/>
      <p:bldP spid="824333" grpId="0" bldLvl="0" animBg="1"/>
      <p:bldP spid="824334" grpId="0" bldLvl="0" animBg="1"/>
      <p:bldP spid="824335" grpId="0" bldLvl="0" animBg="1"/>
      <p:bldP spid="824336" grpId="0" bldLvl="0" animBg="1"/>
      <p:bldP spid="824337" grpId="0" bldLvl="0" animBg="1"/>
      <p:bldP spid="824338" grpId="0" bldLvl="0" animBg="1"/>
      <p:bldP spid="824339" grpId="0" bldLvl="0" animBg="1"/>
      <p:bldP spid="824340" grpId="0" bldLvl="0" animBg="1"/>
      <p:bldP spid="824341" grpId="0" bldLvl="0" animBg="1"/>
      <p:bldP spid="824342" grpId="0" bldLvl="0" animBg="1"/>
      <p:bldP spid="824343" grpId="0" bldLvl="0" animBg="1"/>
      <p:bldP spid="824344" grpId="0" bldLvl="0" animBg="1"/>
      <p:bldP spid="824345" grpId="0" bldLvl="0" animBg="1"/>
      <p:bldP spid="8243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D77CFD-C259-4A8F-B18E-4644999B1D4D}" type="datetime7">
              <a:rPr lang="zh-CN" altLang="en-US"/>
            </a:fld>
            <a:endParaRPr lang="en-US" altLang="zh-CN"/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215ED9-10D8-40BC-832E-5F8407BAF593}" type="slidenum">
              <a:rPr lang="zh-CN" altLang="en-US"/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6.2	Formula-Based Representation</a:t>
            </a:r>
            <a:endParaRPr lang="zh-CN" altLang="en-US" sz="2500">
              <a:ea typeface="宋体" panose="02010600030101010101" pitchFamily="2" charset="-122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向队列中添加一个元素时，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rear+1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，并把新元素放入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queue[rear]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。时间复杂性：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删除一个元素时，把位置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至位置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的元素分别左移一个位置，时间复杂性：</a:t>
            </a:r>
            <a:r>
              <a:rPr lang="el-GR" altLang="zh-CN" dirty="0">
                <a:latin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为删除完成之后队列中的元素数。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l-GR" dirty="0">
                <a:latin typeface="Times New Roman" panose="02020603050405020304" pitchFamily="18" charset="0"/>
              </a:rPr>
              <a:t>公式化描述栈和队列的不同：</a:t>
            </a:r>
            <a:r>
              <a:rPr lang="el-GR" altLang="zh-CN" dirty="0">
                <a:latin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(1) vs </a:t>
            </a:r>
            <a:r>
              <a:rPr lang="el-GR" altLang="zh-CN" dirty="0">
                <a:latin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DFE057-CDEC-46F2-9EB8-1630605B43C7}" type="datetime7">
              <a:rPr lang="zh-CN" altLang="en-US"/>
            </a:fld>
            <a:endParaRPr lang="en-US" altLang="zh-CN"/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4827D3-AC5C-48F2-81F9-954241860E5B}" type="slidenum">
              <a:rPr lang="zh-CN" altLang="en-US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6.2	Formula-Based Representation</a:t>
            </a:r>
            <a:endParaRPr lang="zh-CN" altLang="en-US" sz="2500">
              <a:ea typeface="宋体" panose="02010600030101010101" pitchFamily="2" charset="-122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92693"/>
            <a:ext cx="8229600" cy="5248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如果采用公式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6-2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，就可以使队列的删除操作所需要的时间减小至</a:t>
            </a:r>
            <a:r>
              <a:rPr lang="el-GR" altLang="zh-CN" sz="2400" dirty="0">
                <a:latin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location(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location(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队首元素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+i-1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6-2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从队列中删除一个元素时，公式（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6-2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）不要求元素都左移一个位置，只需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locatio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队首元素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)+=1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front=location(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队首元素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rear=location(</a:t>
            </a:r>
            <a:r>
              <a:rPr lang="zh-CN" altLang="en-US" sz="2400" dirty="0">
                <a:ea typeface="宋体" panose="02010600030101010101" pitchFamily="2" charset="-122"/>
              </a:rPr>
              <a:t>最后一个元素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，一个空队列具有性质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rear&lt;front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971550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[3] [4] [5]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6373" name="Line 5"/>
          <p:cNvSpPr>
            <a:spLocks noChangeShapeType="1"/>
          </p:cNvSpPr>
          <p:nvPr/>
        </p:nvSpPr>
        <p:spPr bwMode="auto">
          <a:xfrm>
            <a:off x="118745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74" name="Line 6"/>
          <p:cNvSpPr>
            <a:spLocks noChangeShapeType="1"/>
          </p:cNvSpPr>
          <p:nvPr/>
        </p:nvSpPr>
        <p:spPr bwMode="auto">
          <a:xfrm>
            <a:off x="2195513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75" name="Text Box 7"/>
          <p:cNvSpPr txBox="1">
            <a:spLocks noChangeArrowheads="1"/>
          </p:cNvSpPr>
          <p:nvPr/>
        </p:nvSpPr>
        <p:spPr bwMode="auto">
          <a:xfrm>
            <a:off x="75565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6376" name="Text Box 8"/>
          <p:cNvSpPr txBox="1">
            <a:spLocks noChangeArrowheads="1"/>
          </p:cNvSpPr>
          <p:nvPr/>
        </p:nvSpPr>
        <p:spPr bwMode="auto">
          <a:xfrm>
            <a:off x="1835150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6377" name="Rectangle 9"/>
          <p:cNvSpPr>
            <a:spLocks noChangeArrowheads="1"/>
          </p:cNvSpPr>
          <p:nvPr/>
        </p:nvSpPr>
        <p:spPr bwMode="auto">
          <a:xfrm>
            <a:off x="971550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A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378" name="Rectangle 10"/>
          <p:cNvSpPr>
            <a:spLocks noChangeArrowheads="1"/>
          </p:cNvSpPr>
          <p:nvPr/>
        </p:nvSpPr>
        <p:spPr bwMode="auto">
          <a:xfrm>
            <a:off x="1476375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B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379" name="Rectangle 11"/>
          <p:cNvSpPr>
            <a:spLocks noChangeArrowheads="1"/>
          </p:cNvSpPr>
          <p:nvPr/>
        </p:nvSpPr>
        <p:spPr bwMode="auto">
          <a:xfrm>
            <a:off x="1979613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C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3706813" y="623728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[3] [4] [5]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6381" name="Line 13"/>
          <p:cNvSpPr>
            <a:spLocks noChangeShapeType="1"/>
          </p:cNvSpPr>
          <p:nvPr/>
        </p:nvSpPr>
        <p:spPr bwMode="auto">
          <a:xfrm>
            <a:off x="4425950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82" name="Line 14"/>
          <p:cNvSpPr>
            <a:spLocks noChangeShapeType="1"/>
          </p:cNvSpPr>
          <p:nvPr/>
        </p:nvSpPr>
        <p:spPr bwMode="auto">
          <a:xfrm>
            <a:off x="4930775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3633788" y="4868863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4570413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6385" name="Rectangle 17"/>
          <p:cNvSpPr>
            <a:spLocks noChangeArrowheads="1"/>
          </p:cNvSpPr>
          <p:nvPr/>
        </p:nvSpPr>
        <p:spPr bwMode="auto">
          <a:xfrm>
            <a:off x="3706813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386" name="Rectangle 18"/>
          <p:cNvSpPr>
            <a:spLocks noChangeArrowheads="1"/>
          </p:cNvSpPr>
          <p:nvPr/>
        </p:nvSpPr>
        <p:spPr bwMode="auto">
          <a:xfrm>
            <a:off x="4211638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B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387" name="Rectangle 19"/>
          <p:cNvSpPr>
            <a:spLocks noChangeArrowheads="1"/>
          </p:cNvSpPr>
          <p:nvPr/>
        </p:nvSpPr>
        <p:spPr bwMode="auto">
          <a:xfrm>
            <a:off x="4714875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C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388" name="Text Box 20"/>
          <p:cNvSpPr txBox="1">
            <a:spLocks noChangeArrowheads="1"/>
          </p:cNvSpPr>
          <p:nvPr/>
        </p:nvSpPr>
        <p:spPr bwMode="auto">
          <a:xfrm>
            <a:off x="6372225" y="6237288"/>
            <a:ext cx="208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[3] [4] [5]  [6]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6389" name="Line 21"/>
          <p:cNvSpPr>
            <a:spLocks noChangeShapeType="1"/>
          </p:cNvSpPr>
          <p:nvPr/>
        </p:nvSpPr>
        <p:spPr bwMode="auto">
          <a:xfrm>
            <a:off x="7091363" y="5227638"/>
            <a:ext cx="0" cy="5064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90" name="Line 22"/>
          <p:cNvSpPr>
            <a:spLocks noChangeShapeType="1"/>
          </p:cNvSpPr>
          <p:nvPr/>
        </p:nvSpPr>
        <p:spPr bwMode="auto">
          <a:xfrm>
            <a:off x="8027988" y="5229225"/>
            <a:ext cx="0" cy="5064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6391" name="Text Box 23"/>
          <p:cNvSpPr txBox="1">
            <a:spLocks noChangeArrowheads="1"/>
          </p:cNvSpPr>
          <p:nvPr/>
        </p:nvSpPr>
        <p:spPr bwMode="auto">
          <a:xfrm>
            <a:off x="6299200" y="4868863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6392" name="Text Box 24"/>
          <p:cNvSpPr txBox="1">
            <a:spLocks noChangeArrowheads="1"/>
          </p:cNvSpPr>
          <p:nvPr/>
        </p:nvSpPr>
        <p:spPr bwMode="auto">
          <a:xfrm>
            <a:off x="7667625" y="486886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6393" name="Rectangle 25"/>
          <p:cNvSpPr>
            <a:spLocks noChangeArrowheads="1"/>
          </p:cNvSpPr>
          <p:nvPr/>
        </p:nvSpPr>
        <p:spPr bwMode="auto">
          <a:xfrm>
            <a:off x="6372225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394" name="Rectangle 26"/>
          <p:cNvSpPr>
            <a:spLocks noChangeArrowheads="1"/>
          </p:cNvSpPr>
          <p:nvPr/>
        </p:nvSpPr>
        <p:spPr bwMode="auto">
          <a:xfrm>
            <a:off x="6877050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B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395" name="Rectangle 27"/>
          <p:cNvSpPr>
            <a:spLocks noChangeArrowheads="1"/>
          </p:cNvSpPr>
          <p:nvPr/>
        </p:nvSpPr>
        <p:spPr bwMode="auto">
          <a:xfrm>
            <a:off x="7380288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C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396" name="Rectangle 28"/>
          <p:cNvSpPr>
            <a:spLocks noChangeArrowheads="1"/>
          </p:cNvSpPr>
          <p:nvPr/>
        </p:nvSpPr>
        <p:spPr bwMode="auto">
          <a:xfrm>
            <a:off x="7885113" y="5734050"/>
            <a:ext cx="504825" cy="5746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ahoma" panose="020B0604030504040204" pitchFamily="34" charset="0"/>
              </a:rPr>
              <a:t>D</a:t>
            </a:r>
            <a:endParaRPr kumimoji="1" lang="en-US" altLang="zh-CN" sz="2400" b="1">
              <a:latin typeface="Tahoma" panose="020B0604030504040204" pitchFamily="34" charset="0"/>
            </a:endParaRPr>
          </a:p>
        </p:txBody>
      </p:sp>
      <p:sp>
        <p:nvSpPr>
          <p:cNvPr id="826400" name="Text Box 32"/>
          <p:cNvSpPr txBox="1">
            <a:spLocks noChangeArrowheads="1"/>
          </p:cNvSpPr>
          <p:nvPr/>
        </p:nvSpPr>
        <p:spPr bwMode="auto">
          <a:xfrm>
            <a:off x="5003800" y="1052830"/>
            <a:ext cx="4033838" cy="11588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rear=MaxSize-1&amp;&amp;front&gt;0</a:t>
            </a:r>
            <a:endParaRPr lang="en-US" altLang="zh-CN" sz="2000" b="1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添加新元素至队列最右端？？复杂性？？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2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2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2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2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2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2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750"/>
                            </p:stCondLst>
                            <p:childTnLst>
                              <p:par>
                                <p:cTn id="1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2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1" dur="2000"/>
                                        <p:tgtEl>
                                          <p:spTgt spid="82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2" grpId="0"/>
      <p:bldP spid="826373" grpId="0" animBg="1"/>
      <p:bldP spid="826374" grpId="0" animBg="1"/>
      <p:bldP spid="826375" grpId="0"/>
      <p:bldP spid="826376" grpId="0"/>
      <p:bldP spid="826377" grpId="0" bldLvl="0" animBg="1"/>
      <p:bldP spid="826378" grpId="0" bldLvl="0" animBg="1"/>
      <p:bldP spid="826379" grpId="0" bldLvl="0" animBg="1"/>
      <p:bldP spid="826380" grpId="0"/>
      <p:bldP spid="826381" grpId="0" animBg="1"/>
      <p:bldP spid="826382" grpId="0" animBg="1"/>
      <p:bldP spid="826383" grpId="0"/>
      <p:bldP spid="826384" grpId="0"/>
      <p:bldP spid="826385" grpId="0" bldLvl="0" animBg="1"/>
      <p:bldP spid="826386" grpId="0" bldLvl="0" animBg="1"/>
      <p:bldP spid="826387" grpId="0" bldLvl="0" animBg="1"/>
      <p:bldP spid="826388" grpId="0"/>
      <p:bldP spid="826389" grpId="0" animBg="1"/>
      <p:bldP spid="826390" grpId="0" animBg="1"/>
      <p:bldP spid="826391" grpId="0"/>
      <p:bldP spid="826392" grpId="0"/>
      <p:bldP spid="826393" grpId="0" bldLvl="0" animBg="1"/>
      <p:bldP spid="826394" grpId="0" bldLvl="0" animBg="1"/>
      <p:bldP spid="826395" grpId="0" bldLvl="0" animBg="1"/>
      <p:bldP spid="826396" grpId="0" bldLvl="0" animBg="1"/>
      <p:bldP spid="82640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E3EAA7-1FDD-4ADE-94D7-E38FA5AE0AA6}" type="datetime7">
              <a:rPr lang="zh-CN" altLang="en-US"/>
            </a:fld>
            <a:endParaRPr lang="en-US" altLang="zh-CN"/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B31FA7-D270-49E8-A0A0-BFFC9F5C48FD}" type="slidenum">
              <a:rPr lang="zh-CN" altLang="en-US"/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6.2	Formula-Based Representation</a:t>
            </a:r>
            <a:endParaRPr lang="zh-CN" altLang="en-US" sz="2500">
              <a:ea typeface="宋体" panose="02010600030101010101" pitchFamily="2" charset="-122"/>
            </a:endParaRPr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8725"/>
            <a:ext cx="8634730" cy="5248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使用公式（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6-3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），则队列的添加和删除操作在最坏情况下的时间复杂性均变成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location(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)=(location(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队首元素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)+i-1)%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6-3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描述队列的数组被视为一个环。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指向队列首元素的下一个位置（逆时针方向），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指向最后一个元素。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7396" name="Group 4"/>
          <p:cNvGrpSpPr/>
          <p:nvPr/>
        </p:nvGrpSpPr>
        <p:grpSpPr bwMode="auto">
          <a:xfrm>
            <a:off x="1187450" y="4437063"/>
            <a:ext cx="1728788" cy="1871662"/>
            <a:chOff x="612" y="2795"/>
            <a:chExt cx="1089" cy="1179"/>
          </a:xfrm>
        </p:grpSpPr>
        <p:sp>
          <p:nvSpPr>
            <p:cNvPr id="12339" name="Oval 5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0" name="Oval 6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Line 7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2" name="Line 8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3" name="Line 9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4" name="Line 10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5" name="Line 11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6" name="Line 12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7" name="Line 13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8" name="Line 14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7407" name="Text Box 15"/>
          <p:cNvSpPr txBox="1">
            <a:spLocks noChangeArrowheads="1"/>
          </p:cNvSpPr>
          <p:nvPr/>
        </p:nvSpPr>
        <p:spPr bwMode="auto">
          <a:xfrm>
            <a:off x="1258888" y="54451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A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7408" name="Text Box 16"/>
          <p:cNvSpPr txBox="1">
            <a:spLocks noChangeArrowheads="1"/>
          </p:cNvSpPr>
          <p:nvPr/>
        </p:nvSpPr>
        <p:spPr bwMode="auto">
          <a:xfrm>
            <a:off x="1187450" y="494188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B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7409" name="Text Box 17"/>
          <p:cNvSpPr txBox="1">
            <a:spLocks noChangeArrowheads="1"/>
          </p:cNvSpPr>
          <p:nvPr/>
        </p:nvSpPr>
        <p:spPr bwMode="auto">
          <a:xfrm>
            <a:off x="1619250" y="4508500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C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7410" name="Text Box 18"/>
          <p:cNvSpPr txBox="1">
            <a:spLocks noChangeArrowheads="1"/>
          </p:cNvSpPr>
          <p:nvPr/>
        </p:nvSpPr>
        <p:spPr bwMode="auto">
          <a:xfrm>
            <a:off x="395288" y="6165850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7411" name="Text Box 19"/>
          <p:cNvSpPr txBox="1">
            <a:spLocks noChangeArrowheads="1"/>
          </p:cNvSpPr>
          <p:nvPr/>
        </p:nvSpPr>
        <p:spPr bwMode="auto">
          <a:xfrm>
            <a:off x="539750" y="42926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7412" name="Line 20"/>
          <p:cNvSpPr>
            <a:spLocks noChangeShapeType="1"/>
          </p:cNvSpPr>
          <p:nvPr/>
        </p:nvSpPr>
        <p:spPr bwMode="auto">
          <a:xfrm>
            <a:off x="1187450" y="458152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13" name="Line 21"/>
          <p:cNvSpPr>
            <a:spLocks noChangeShapeType="1"/>
          </p:cNvSpPr>
          <p:nvPr/>
        </p:nvSpPr>
        <p:spPr bwMode="auto">
          <a:xfrm flipV="1">
            <a:off x="1187450" y="6237288"/>
            <a:ext cx="431800" cy="1444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7414" name="Group 22"/>
          <p:cNvGrpSpPr/>
          <p:nvPr/>
        </p:nvGrpSpPr>
        <p:grpSpPr bwMode="auto">
          <a:xfrm>
            <a:off x="3708400" y="4508500"/>
            <a:ext cx="1728788" cy="1871663"/>
            <a:chOff x="612" y="2795"/>
            <a:chExt cx="1089" cy="1179"/>
          </a:xfrm>
        </p:grpSpPr>
        <p:sp>
          <p:nvSpPr>
            <p:cNvPr id="12329" name="Oval 23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Oval 24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Line 25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2" name="Line 26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3" name="Line 27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4" name="Line 28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5" name="Line 29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6" name="Line 30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7" name="Line 31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8" name="Line 32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7425" name="Text Box 33"/>
          <p:cNvSpPr txBox="1">
            <a:spLocks noChangeArrowheads="1"/>
          </p:cNvSpPr>
          <p:nvPr/>
        </p:nvSpPr>
        <p:spPr bwMode="auto">
          <a:xfrm>
            <a:off x="3779838" y="5516563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A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7426" name="Text Box 34"/>
          <p:cNvSpPr txBox="1">
            <a:spLocks noChangeArrowheads="1"/>
          </p:cNvSpPr>
          <p:nvPr/>
        </p:nvSpPr>
        <p:spPr bwMode="auto">
          <a:xfrm>
            <a:off x="3708400" y="5013325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B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7427" name="Text Box 35"/>
          <p:cNvSpPr txBox="1">
            <a:spLocks noChangeArrowheads="1"/>
          </p:cNvSpPr>
          <p:nvPr/>
        </p:nvSpPr>
        <p:spPr bwMode="auto">
          <a:xfrm>
            <a:off x="4140200" y="45799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C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7428" name="Text Box 36"/>
          <p:cNvSpPr txBox="1">
            <a:spLocks noChangeArrowheads="1"/>
          </p:cNvSpPr>
          <p:nvPr/>
        </p:nvSpPr>
        <p:spPr bwMode="auto">
          <a:xfrm>
            <a:off x="2916238" y="6237288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7429" name="Text Box 37"/>
          <p:cNvSpPr txBox="1">
            <a:spLocks noChangeArrowheads="1"/>
          </p:cNvSpPr>
          <p:nvPr/>
        </p:nvSpPr>
        <p:spPr bwMode="auto">
          <a:xfrm>
            <a:off x="5437188" y="44370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7430" name="Line 38"/>
          <p:cNvSpPr>
            <a:spLocks noChangeShapeType="1"/>
          </p:cNvSpPr>
          <p:nvPr/>
        </p:nvSpPr>
        <p:spPr bwMode="auto">
          <a:xfrm flipH="1" flipV="1">
            <a:off x="4932363" y="4579938"/>
            <a:ext cx="504825" cy="730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31" name="Line 39"/>
          <p:cNvSpPr>
            <a:spLocks noChangeShapeType="1"/>
          </p:cNvSpPr>
          <p:nvPr/>
        </p:nvSpPr>
        <p:spPr bwMode="auto">
          <a:xfrm flipV="1">
            <a:off x="3708400" y="6308725"/>
            <a:ext cx="431800" cy="1444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32" name="Text Box 40"/>
          <p:cNvSpPr txBox="1">
            <a:spLocks noChangeArrowheads="1"/>
          </p:cNvSpPr>
          <p:nvPr/>
        </p:nvSpPr>
        <p:spPr bwMode="auto">
          <a:xfrm>
            <a:off x="4645025" y="4579938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D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grpSp>
        <p:nvGrpSpPr>
          <p:cNvPr id="827433" name="Group 41"/>
          <p:cNvGrpSpPr/>
          <p:nvPr/>
        </p:nvGrpSpPr>
        <p:grpSpPr bwMode="auto">
          <a:xfrm>
            <a:off x="6443663" y="4508500"/>
            <a:ext cx="1728787" cy="1871663"/>
            <a:chOff x="612" y="2795"/>
            <a:chExt cx="1089" cy="1179"/>
          </a:xfrm>
        </p:grpSpPr>
        <p:sp>
          <p:nvSpPr>
            <p:cNvPr id="12319" name="Oval 42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Oval 43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44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2" name="Line 45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3" name="Line 46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4" name="Line 47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5" name="Line 48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6" name="Line 49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7" name="Line 50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8" name="Line 51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7444" name="Text Box 52"/>
          <p:cNvSpPr txBox="1">
            <a:spLocks noChangeArrowheads="1"/>
          </p:cNvSpPr>
          <p:nvPr/>
        </p:nvSpPr>
        <p:spPr bwMode="auto">
          <a:xfrm>
            <a:off x="6443663" y="50133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B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7445" name="Text Box 53"/>
          <p:cNvSpPr txBox="1">
            <a:spLocks noChangeArrowheads="1"/>
          </p:cNvSpPr>
          <p:nvPr/>
        </p:nvSpPr>
        <p:spPr bwMode="auto">
          <a:xfrm>
            <a:off x="6875463" y="45799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C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7446" name="Text Box 54"/>
          <p:cNvSpPr txBox="1">
            <a:spLocks noChangeArrowheads="1"/>
          </p:cNvSpPr>
          <p:nvPr/>
        </p:nvSpPr>
        <p:spPr bwMode="auto">
          <a:xfrm>
            <a:off x="5508625" y="6237288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7447" name="Text Box 55"/>
          <p:cNvSpPr txBox="1">
            <a:spLocks noChangeArrowheads="1"/>
          </p:cNvSpPr>
          <p:nvPr/>
        </p:nvSpPr>
        <p:spPr bwMode="auto">
          <a:xfrm>
            <a:off x="8172450" y="443706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7448" name="Line 56"/>
          <p:cNvSpPr>
            <a:spLocks noChangeShapeType="1"/>
          </p:cNvSpPr>
          <p:nvPr/>
        </p:nvSpPr>
        <p:spPr bwMode="auto">
          <a:xfrm flipH="1" flipV="1">
            <a:off x="7667625" y="4579938"/>
            <a:ext cx="504825" cy="730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49" name="Line 57"/>
          <p:cNvSpPr>
            <a:spLocks noChangeShapeType="1"/>
          </p:cNvSpPr>
          <p:nvPr/>
        </p:nvSpPr>
        <p:spPr bwMode="auto">
          <a:xfrm flipV="1">
            <a:off x="6156325" y="5803900"/>
            <a:ext cx="287338" cy="50323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7450" name="Text Box 58"/>
          <p:cNvSpPr txBox="1">
            <a:spLocks noChangeArrowheads="1"/>
          </p:cNvSpPr>
          <p:nvPr/>
        </p:nvSpPr>
        <p:spPr bwMode="auto">
          <a:xfrm>
            <a:off x="7380288" y="45799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D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82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2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82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8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82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82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82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2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82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8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2000"/>
                                        <p:tgtEl>
                                          <p:spTgt spid="8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82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82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2000"/>
                                        <p:tgtEl>
                                          <p:spTgt spid="82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0"/>
                            </p:stCondLst>
                            <p:childTnLst>
                              <p:par>
                                <p:cTn id="8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2000"/>
                                        <p:tgtEl>
                                          <p:spTgt spid="8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2000"/>
                                        <p:tgtEl>
                                          <p:spTgt spid="82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8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2000"/>
                                        <p:tgtEl>
                                          <p:spTgt spid="82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2000"/>
                                        <p:tgtEl>
                                          <p:spTgt spid="82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2000"/>
                                        <p:tgtEl>
                                          <p:spTgt spid="82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2000"/>
                                        <p:tgtEl>
                                          <p:spTgt spid="82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2000"/>
                                        <p:tgtEl>
                                          <p:spTgt spid="82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2000"/>
                                        <p:tgtEl>
                                          <p:spTgt spid="82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2000"/>
                                        <p:tgtEl>
                                          <p:spTgt spid="82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07" grpId="0" bldLvl="0" animBg="1"/>
      <p:bldP spid="827408" grpId="0" bldLvl="0" animBg="1"/>
      <p:bldP spid="827409" grpId="0" bldLvl="0" animBg="1"/>
      <p:bldP spid="827410" grpId="0"/>
      <p:bldP spid="827411" grpId="0"/>
      <p:bldP spid="827412" grpId="0" animBg="1"/>
      <p:bldP spid="827413" grpId="0" animBg="1"/>
      <p:bldP spid="827425" grpId="0" bldLvl="0" animBg="1"/>
      <p:bldP spid="827426" grpId="0" bldLvl="0" animBg="1"/>
      <p:bldP spid="827427" grpId="0" bldLvl="0" animBg="1"/>
      <p:bldP spid="827428" grpId="0"/>
      <p:bldP spid="827429" grpId="0"/>
      <p:bldP spid="827430" grpId="0" animBg="1"/>
      <p:bldP spid="827431" grpId="0" animBg="1"/>
      <p:bldP spid="827432" grpId="0" bldLvl="0" animBg="1"/>
      <p:bldP spid="827444" grpId="0" bldLvl="0" animBg="1"/>
      <p:bldP spid="827445" grpId="0" bldLvl="0" animBg="1"/>
      <p:bldP spid="827446" grpId="0"/>
      <p:bldP spid="827447" grpId="0"/>
      <p:bldP spid="827448" grpId="0" animBg="1"/>
      <p:bldP spid="827449" grpId="0" animBg="1"/>
      <p:bldP spid="82745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A79275-8937-4828-B013-BE2069D5F361}" type="datetime7">
              <a:rPr lang="zh-CN" altLang="en-US"/>
            </a:fld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354479-27E3-4ECF-A953-0DDBDAE9F6D0}" type="slidenum">
              <a:rPr lang="zh-CN" altLang="en-US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500">
                <a:ea typeface="宋体" panose="02010600030101010101" pitchFamily="2" charset="-122"/>
              </a:rPr>
              <a:t>6.2	Formula-Based Representation</a:t>
            </a:r>
            <a:endParaRPr lang="zh-CN" altLang="en-US" sz="2500">
              <a:ea typeface="宋体" panose="02010600030101010101" pitchFamily="2" charset="-122"/>
            </a:endParaRPr>
          </a:p>
        </p:txBody>
      </p:sp>
      <p:sp>
        <p:nvSpPr>
          <p:cNvPr id="828419" name="Rectangle 3"/>
          <p:cNvSpPr>
            <a:spLocks noGrp="1" noChangeArrowheads="1"/>
          </p:cNvSpPr>
          <p:nvPr>
            <p:ph idx="1"/>
          </p:nvPr>
        </p:nvSpPr>
        <p:spPr>
          <a:xfrm>
            <a:off x="231775" y="1290638"/>
            <a:ext cx="8229600" cy="5248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当且仅当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front=rear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时队列为空。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初始条件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front=rear=0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定义了一个初始为空的队列。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队列满，也有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front=rear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限制：不允许队列填满。队列的最大容量：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MaxSize-1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8420" name="Group 4"/>
          <p:cNvGrpSpPr/>
          <p:nvPr/>
        </p:nvGrpSpPr>
        <p:grpSpPr bwMode="auto">
          <a:xfrm>
            <a:off x="6948488" y="3352800"/>
            <a:ext cx="1728787" cy="1871663"/>
            <a:chOff x="612" y="2795"/>
            <a:chExt cx="1089" cy="1179"/>
          </a:xfrm>
        </p:grpSpPr>
        <p:sp>
          <p:nvSpPr>
            <p:cNvPr id="13332" name="Oval 5"/>
            <p:cNvSpPr>
              <a:spLocks noChangeArrowheads="1"/>
            </p:cNvSpPr>
            <p:nvPr/>
          </p:nvSpPr>
          <p:spPr bwMode="auto">
            <a:xfrm>
              <a:off x="612" y="2795"/>
              <a:ext cx="1088" cy="1179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333" name="Oval 6"/>
            <p:cNvSpPr>
              <a:spLocks noChangeArrowheads="1"/>
            </p:cNvSpPr>
            <p:nvPr/>
          </p:nvSpPr>
          <p:spPr bwMode="auto">
            <a:xfrm>
              <a:off x="839" y="3067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334" name="Line 7"/>
            <p:cNvSpPr>
              <a:spLocks noChangeShapeType="1"/>
            </p:cNvSpPr>
            <p:nvPr/>
          </p:nvSpPr>
          <p:spPr bwMode="auto">
            <a:xfrm>
              <a:off x="1156" y="370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5" name="Line 8"/>
            <p:cNvSpPr>
              <a:spLocks noChangeShapeType="1"/>
            </p:cNvSpPr>
            <p:nvPr/>
          </p:nvSpPr>
          <p:spPr bwMode="auto">
            <a:xfrm>
              <a:off x="612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6" name="Line 9"/>
            <p:cNvSpPr>
              <a:spLocks noChangeShapeType="1"/>
            </p:cNvSpPr>
            <p:nvPr/>
          </p:nvSpPr>
          <p:spPr bwMode="auto">
            <a:xfrm>
              <a:off x="1156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7" name="Line 10"/>
            <p:cNvSpPr>
              <a:spLocks noChangeShapeType="1"/>
            </p:cNvSpPr>
            <p:nvPr/>
          </p:nvSpPr>
          <p:spPr bwMode="auto">
            <a:xfrm>
              <a:off x="1474" y="338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8" name="Line 11"/>
            <p:cNvSpPr>
              <a:spLocks noChangeShapeType="1"/>
            </p:cNvSpPr>
            <p:nvPr/>
          </p:nvSpPr>
          <p:spPr bwMode="auto">
            <a:xfrm>
              <a:off x="1383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9" name="Line 12"/>
            <p:cNvSpPr>
              <a:spLocks noChangeShapeType="1"/>
            </p:cNvSpPr>
            <p:nvPr/>
          </p:nvSpPr>
          <p:spPr bwMode="auto">
            <a:xfrm flipH="1">
              <a:off x="748" y="3612"/>
              <a:ext cx="182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0" name="Line 13"/>
            <p:cNvSpPr>
              <a:spLocks noChangeShapeType="1"/>
            </p:cNvSpPr>
            <p:nvPr/>
          </p:nvSpPr>
          <p:spPr bwMode="auto">
            <a:xfrm flipH="1" flipV="1">
              <a:off x="748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1" name="Line 14"/>
            <p:cNvSpPr>
              <a:spLocks noChangeShapeType="1"/>
            </p:cNvSpPr>
            <p:nvPr/>
          </p:nvSpPr>
          <p:spPr bwMode="auto">
            <a:xfrm flipV="1">
              <a:off x="1383" y="2976"/>
              <a:ext cx="182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8431" name="Text Box 15"/>
          <p:cNvSpPr txBox="1">
            <a:spLocks noChangeArrowheads="1"/>
          </p:cNvSpPr>
          <p:nvPr/>
        </p:nvSpPr>
        <p:spPr bwMode="auto">
          <a:xfrm>
            <a:off x="7019925" y="4289425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A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8432" name="Text Box 16"/>
          <p:cNvSpPr txBox="1">
            <a:spLocks noChangeArrowheads="1"/>
          </p:cNvSpPr>
          <p:nvPr/>
        </p:nvSpPr>
        <p:spPr bwMode="auto">
          <a:xfrm>
            <a:off x="7019925" y="3857625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B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8433" name="Text Box 17"/>
          <p:cNvSpPr txBox="1">
            <a:spLocks noChangeArrowheads="1"/>
          </p:cNvSpPr>
          <p:nvPr/>
        </p:nvSpPr>
        <p:spPr bwMode="auto">
          <a:xfrm>
            <a:off x="7380288" y="34258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C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8434" name="Text Box 18"/>
          <p:cNvSpPr txBox="1">
            <a:spLocks noChangeArrowheads="1"/>
          </p:cNvSpPr>
          <p:nvPr/>
        </p:nvSpPr>
        <p:spPr bwMode="auto">
          <a:xfrm>
            <a:off x="6516688" y="5441950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front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8435" name="Text Box 19"/>
          <p:cNvSpPr txBox="1">
            <a:spLocks noChangeArrowheads="1"/>
          </p:cNvSpPr>
          <p:nvPr/>
        </p:nvSpPr>
        <p:spPr bwMode="auto">
          <a:xfrm>
            <a:off x="7740650" y="55848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ahoma" panose="020B0604030504040204" pitchFamily="34" charset="0"/>
              </a:rPr>
              <a:t>rear</a:t>
            </a:r>
            <a:endParaRPr kumimoji="1" lang="en-US" altLang="zh-CN" sz="2000" b="1">
              <a:latin typeface="Tahoma" panose="020B0604030504040204" pitchFamily="34" charset="0"/>
            </a:endParaRPr>
          </a:p>
        </p:txBody>
      </p:sp>
      <p:sp>
        <p:nvSpPr>
          <p:cNvPr id="828436" name="Line 20"/>
          <p:cNvSpPr>
            <a:spLocks noChangeShapeType="1"/>
          </p:cNvSpPr>
          <p:nvPr/>
        </p:nvSpPr>
        <p:spPr bwMode="auto">
          <a:xfrm flipH="1" flipV="1">
            <a:off x="7596188" y="5226050"/>
            <a:ext cx="431800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8437" name="Line 21"/>
          <p:cNvSpPr>
            <a:spLocks noChangeShapeType="1"/>
          </p:cNvSpPr>
          <p:nvPr/>
        </p:nvSpPr>
        <p:spPr bwMode="auto">
          <a:xfrm flipV="1">
            <a:off x="7092950" y="5081588"/>
            <a:ext cx="215900" cy="36036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8438" name="Text Box 22"/>
          <p:cNvSpPr txBox="1">
            <a:spLocks noChangeArrowheads="1"/>
          </p:cNvSpPr>
          <p:nvPr/>
        </p:nvSpPr>
        <p:spPr bwMode="auto">
          <a:xfrm>
            <a:off x="7885113" y="34258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D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8439" name="Text Box 23"/>
          <p:cNvSpPr txBox="1">
            <a:spLocks noChangeArrowheads="1"/>
          </p:cNvSpPr>
          <p:nvPr/>
        </p:nvSpPr>
        <p:spPr bwMode="auto">
          <a:xfrm>
            <a:off x="8243888" y="38576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E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8440" name="Text Box 24"/>
          <p:cNvSpPr txBox="1">
            <a:spLocks noChangeArrowheads="1"/>
          </p:cNvSpPr>
          <p:nvPr/>
        </p:nvSpPr>
        <p:spPr bwMode="auto">
          <a:xfrm>
            <a:off x="8243888" y="42894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F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8441" name="Text Box 25"/>
          <p:cNvSpPr txBox="1">
            <a:spLocks noChangeArrowheads="1"/>
          </p:cNvSpPr>
          <p:nvPr/>
        </p:nvSpPr>
        <p:spPr bwMode="auto">
          <a:xfrm>
            <a:off x="7885113" y="4792663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G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8442" name="Text Box 26"/>
          <p:cNvSpPr txBox="1">
            <a:spLocks noChangeArrowheads="1"/>
          </p:cNvSpPr>
          <p:nvPr/>
        </p:nvSpPr>
        <p:spPr bwMode="auto">
          <a:xfrm>
            <a:off x="7380288" y="47212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FF00"/>
                </a:solidFill>
                <a:latin typeface="Tahoma" panose="020B0604030504040204" pitchFamily="34" charset="0"/>
              </a:rPr>
              <a:t>H</a:t>
            </a:r>
            <a:endParaRPr kumimoji="1" lang="en-US" altLang="zh-CN" sz="2000" b="1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828443" name="Line 27"/>
          <p:cNvSpPr>
            <a:spLocks noChangeShapeType="1"/>
          </p:cNvSpPr>
          <p:nvPr/>
        </p:nvSpPr>
        <p:spPr bwMode="auto">
          <a:xfrm flipV="1">
            <a:off x="8027988" y="5153025"/>
            <a:ext cx="144462" cy="5048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2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82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82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8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8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82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8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82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2000"/>
                                        <p:tgtEl>
                                          <p:spTgt spid="82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8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82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2000"/>
                                        <p:tgtEl>
                                          <p:spTgt spid="8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82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82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2000"/>
                                        <p:tgtEl>
                                          <p:spTgt spid="82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2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31" grpId="0" bldLvl="0" animBg="1"/>
      <p:bldP spid="828432" grpId="0" bldLvl="0" animBg="1"/>
      <p:bldP spid="828433" grpId="0" bldLvl="0" animBg="1"/>
      <p:bldP spid="828434" grpId="0" bldLvl="0" animBg="1"/>
      <p:bldP spid="828435" grpId="0" bldLvl="0" animBg="1"/>
      <p:bldP spid="828436" grpId="0" bldLvl="0" animBg="1"/>
      <p:bldP spid="828436" grpId="1" bldLvl="0" animBg="1"/>
      <p:bldP spid="828437" grpId="0" bldLvl="0" animBg="1"/>
      <p:bldP spid="828438" grpId="0" bldLvl="0" animBg="1"/>
      <p:bldP spid="828439" grpId="0" bldLvl="0" animBg="1"/>
      <p:bldP spid="828440" grpId="0" bldLvl="0" animBg="1"/>
      <p:bldP spid="828441" grpId="0" bldLvl="0" animBg="1"/>
      <p:bldP spid="828442" grpId="0" bldLvl="0" animBg="1"/>
      <p:bldP spid="828442" grpId="1" bldLvl="0" animBg="1"/>
      <p:bldP spid="828443" grpId="0" bldLvl="0" animBg="1"/>
    </p:bldLst>
  </p:timing>
</p:sld>
</file>

<file path=ppt/tags/tag1.xml><?xml version="1.0" encoding="utf-8"?>
<p:tagLst xmlns:p="http://schemas.openxmlformats.org/presentationml/2006/main">
  <p:tag name="KSO_WPP_MARK_KEY" val="4d2bbe32-df3a-4b26-a1a5-8107d5b01a83"/>
  <p:tag name="COMMONDATA" val="eyJoZGlkIjoiNTVkZTFjMWJkOTYxZWM1NzdlOGFjMGJlNjRlMjgzZDcifQ=="/>
</p:tagLst>
</file>

<file path=ppt/theme/theme1.xml><?xml version="1.0" encoding="utf-8"?>
<a:theme xmlns:a="http://schemas.openxmlformats.org/drawingml/2006/main" name="1_sample">
  <a:themeElements>
    <a:clrScheme name="">
      <a:dk1>
        <a:srgbClr val="1A1A70"/>
      </a:dk1>
      <a:lt1>
        <a:srgbClr val="FFFFFF"/>
      </a:lt1>
      <a:dk2>
        <a:srgbClr val="243D8C"/>
      </a:dk2>
      <a:lt2>
        <a:srgbClr val="DDDDDD"/>
      </a:lt2>
      <a:accent1>
        <a:srgbClr val="3E78C6"/>
      </a:accent1>
      <a:accent2>
        <a:srgbClr val="84A1E8"/>
      </a:accent2>
      <a:accent3>
        <a:srgbClr val="FFFFFF"/>
      </a:accent3>
      <a:accent4>
        <a:srgbClr val="15155F"/>
      </a:accent4>
      <a:accent5>
        <a:srgbClr val="AFBEDF"/>
      </a:accent5>
      <a:accent6>
        <a:srgbClr val="7690D0"/>
      </a:accent6>
      <a:hlink>
        <a:srgbClr val="90B54D"/>
      </a:hlink>
      <a:folHlink>
        <a:srgbClr val="F3C43F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E36"/>
        </a:accent4>
        <a:accent5>
          <a:srgbClr val="B9CCC3"/>
        </a:accent5>
        <a:accent6>
          <a:srgbClr val="91B5A1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D4473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53962"/>
        </a:accent4>
        <a:accent5>
          <a:srgbClr val="B8C4CD"/>
        </a:accent5>
        <a:accent6>
          <a:srgbClr val="7D96A2"/>
        </a:accent6>
        <a:hlink>
          <a:srgbClr val="6FA2E7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A1A70"/>
        </a:dk1>
        <a:lt1>
          <a:srgbClr val="FFFFFF"/>
        </a:lt1>
        <a:dk2>
          <a:srgbClr val="243D8C"/>
        </a:dk2>
        <a:lt2>
          <a:srgbClr val="DDDDDD"/>
        </a:lt2>
        <a:accent1>
          <a:srgbClr val="3E78C6"/>
        </a:accent1>
        <a:accent2>
          <a:srgbClr val="84A1E8"/>
        </a:accent2>
        <a:accent3>
          <a:srgbClr val="FFFFFF"/>
        </a:accent3>
        <a:accent4>
          <a:srgbClr val="15155F"/>
        </a:accent4>
        <a:accent5>
          <a:srgbClr val="AFBEDF"/>
        </a:accent5>
        <a:accent6>
          <a:srgbClr val="7690D0"/>
        </a:accent6>
        <a:hlink>
          <a:srgbClr val="90B54D"/>
        </a:hlink>
        <a:folHlink>
          <a:srgbClr val="F3C4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0</TotalTime>
  <Words>10269</Words>
  <Application>WPS 演示</Application>
  <PresentationFormat>全屏显示(4:3)</PresentationFormat>
  <Paragraphs>880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Verdana</vt:lpstr>
      <vt:lpstr>Wingdings</vt:lpstr>
      <vt:lpstr>Times New Roman</vt:lpstr>
      <vt:lpstr>Webdings</vt:lpstr>
      <vt:lpstr>Tahoma</vt:lpstr>
      <vt:lpstr>微软雅黑</vt:lpstr>
      <vt:lpstr>Arial Unicode MS</vt:lpstr>
      <vt:lpstr>1_sample</vt:lpstr>
      <vt:lpstr>Photoshop.Image.6</vt:lpstr>
      <vt:lpstr>Photoshop.Image.6</vt:lpstr>
      <vt:lpstr>第六章 队列</vt:lpstr>
      <vt:lpstr>Chapter 6 Queues</vt:lpstr>
      <vt:lpstr>6.1	The Abstract Data Type</vt:lpstr>
      <vt:lpstr>6.1	The Abstract Data Type</vt:lpstr>
      <vt:lpstr>6.2	Formula-Based Representation</vt:lpstr>
      <vt:lpstr>6.2	Formula-Based Representation</vt:lpstr>
      <vt:lpstr>6.2	Formula-Based Representation</vt:lpstr>
      <vt:lpstr>6.2	Formula-Based Representation</vt:lpstr>
      <vt:lpstr>6.2	Formula-Based Representation</vt:lpstr>
      <vt:lpstr>练习</vt:lpstr>
      <vt:lpstr>6.2	Formula-Based Representation</vt:lpstr>
      <vt:lpstr>6.2	Formula-Based Representation</vt:lpstr>
      <vt:lpstr>6.2	Formula-Based Representation</vt:lpstr>
      <vt:lpstr>6.2	Formula-Based Representation</vt:lpstr>
      <vt:lpstr>6.3 Linked Representation</vt:lpstr>
      <vt:lpstr>6.3 Linked Representation</vt:lpstr>
      <vt:lpstr>6.3 Linked Representation</vt:lpstr>
      <vt:lpstr>6.3 Linked Representation</vt:lpstr>
      <vt:lpstr>6.4	Application</vt:lpstr>
      <vt:lpstr>6.4.1 火车车厢重排</vt:lpstr>
      <vt:lpstr>6.4.1 火车车厢重排</vt:lpstr>
      <vt:lpstr>5.5.3  火车车厢重排</vt:lpstr>
      <vt:lpstr>6.4.1 火车车厢重排</vt:lpstr>
      <vt:lpstr>6.4.1 火车车厢重排</vt:lpstr>
      <vt:lpstr>6.4.1 火车车厢重</vt:lpstr>
      <vt:lpstr>6.4.1 火车车厢重排</vt:lpstr>
      <vt:lpstr>6.4.1 火车车厢重排</vt:lpstr>
      <vt:lpstr>6.4.1 火车车厢重排</vt:lpstr>
      <vt:lpstr>6.4.1 火车车厢重排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Administrator</cp:lastModifiedBy>
  <cp:revision>187</cp:revision>
  <dcterms:created xsi:type="dcterms:W3CDTF">2022-10-18T04:21:00Z</dcterms:created>
  <dcterms:modified xsi:type="dcterms:W3CDTF">2022-10-18T05:45:30Z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64F25DFF2C8C4765912127A52EA9C32B</vt:lpwstr>
  </property>
</Properties>
</file>