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68" r:id="rId7"/>
    <p:sldId id="259" r:id="rId8"/>
    <p:sldId id="269" r:id="rId9"/>
    <p:sldId id="260" r:id="rId10"/>
    <p:sldId id="270" r:id="rId11"/>
    <p:sldId id="261" r:id="rId12"/>
    <p:sldId id="271" r:id="rId13"/>
    <p:sldId id="262" r:id="rId14"/>
    <p:sldId id="272" r:id="rId15"/>
    <p:sldId id="263" r:id="rId16"/>
    <p:sldId id="273" r:id="rId17"/>
    <p:sldId id="264" r:id="rId18"/>
    <p:sldId id="274" r:id="rId19"/>
    <p:sldId id="265" r:id="rId20"/>
    <p:sldId id="275" r:id="rId21"/>
    <p:sldId id="266" r:id="rId22"/>
    <p:sldId id="276" r:id="rId23"/>
  </p:sldIdLst>
  <p:sldSz cx="5715000" cy="9144000" type="screen16x10"/>
  <p:notesSz cx="6858000" cy="9144000"/>
  <p:custDataLst>
    <p:tags r:id="rId27"/>
  </p:custDataLst>
  <p:defaultTextStyle>
    <a:defPPr>
      <a:defRPr lang="zh-CN"/>
    </a:defPPr>
    <a:lvl1pPr marL="0" algn="l" defTabSz="713105" rtl="0" eaLnBrk="1" latinLnBrk="0" hangingPunct="1">
      <a:defRPr sz="1405" kern="1200">
        <a:solidFill>
          <a:schemeClr val="tx1"/>
        </a:solidFill>
        <a:latin typeface="+mn-lt"/>
        <a:ea typeface="+mn-ea"/>
        <a:cs typeface="+mn-cs"/>
      </a:defRPr>
    </a:lvl1pPr>
    <a:lvl2pPr marL="356870" algn="l" defTabSz="713105" rtl="0" eaLnBrk="1" latinLnBrk="0" hangingPunct="1">
      <a:defRPr sz="1405" kern="1200">
        <a:solidFill>
          <a:schemeClr val="tx1"/>
        </a:solidFill>
        <a:latin typeface="+mn-lt"/>
        <a:ea typeface="+mn-ea"/>
        <a:cs typeface="+mn-cs"/>
      </a:defRPr>
    </a:lvl2pPr>
    <a:lvl3pPr marL="713105" algn="l" defTabSz="713105" rtl="0" eaLnBrk="1" latinLnBrk="0" hangingPunct="1">
      <a:defRPr sz="1405" kern="1200">
        <a:solidFill>
          <a:schemeClr val="tx1"/>
        </a:solidFill>
        <a:latin typeface="+mn-lt"/>
        <a:ea typeface="+mn-ea"/>
        <a:cs typeface="+mn-cs"/>
      </a:defRPr>
    </a:lvl3pPr>
    <a:lvl4pPr marL="1069975" algn="l" defTabSz="713105" rtl="0" eaLnBrk="1" latinLnBrk="0" hangingPunct="1">
      <a:defRPr sz="1405" kern="1200">
        <a:solidFill>
          <a:schemeClr val="tx1"/>
        </a:solidFill>
        <a:latin typeface="+mn-lt"/>
        <a:ea typeface="+mn-ea"/>
        <a:cs typeface="+mn-cs"/>
      </a:defRPr>
    </a:lvl4pPr>
    <a:lvl5pPr marL="1426210" algn="l" defTabSz="713105" rtl="0" eaLnBrk="1" latinLnBrk="0" hangingPunct="1">
      <a:defRPr sz="1405" kern="1200">
        <a:solidFill>
          <a:schemeClr val="tx1"/>
        </a:solidFill>
        <a:latin typeface="+mn-lt"/>
        <a:ea typeface="+mn-ea"/>
        <a:cs typeface="+mn-cs"/>
      </a:defRPr>
    </a:lvl5pPr>
    <a:lvl6pPr marL="1783080" algn="l" defTabSz="713105" rtl="0" eaLnBrk="1" latinLnBrk="0" hangingPunct="1">
      <a:defRPr sz="1405" kern="1200">
        <a:solidFill>
          <a:schemeClr val="tx1"/>
        </a:solidFill>
        <a:latin typeface="+mn-lt"/>
        <a:ea typeface="+mn-ea"/>
        <a:cs typeface="+mn-cs"/>
      </a:defRPr>
    </a:lvl6pPr>
    <a:lvl7pPr marL="2139950" algn="l" defTabSz="713105" rtl="0" eaLnBrk="1" latinLnBrk="0" hangingPunct="1">
      <a:defRPr sz="1405" kern="1200">
        <a:solidFill>
          <a:schemeClr val="tx1"/>
        </a:solidFill>
        <a:latin typeface="+mn-lt"/>
        <a:ea typeface="+mn-ea"/>
        <a:cs typeface="+mn-cs"/>
      </a:defRPr>
    </a:lvl7pPr>
    <a:lvl8pPr marL="2496185" algn="l" defTabSz="713105" rtl="0" eaLnBrk="1" latinLnBrk="0" hangingPunct="1">
      <a:defRPr sz="1405" kern="1200">
        <a:solidFill>
          <a:schemeClr val="tx1"/>
        </a:solidFill>
        <a:latin typeface="+mn-lt"/>
        <a:ea typeface="+mn-ea"/>
        <a:cs typeface="+mn-cs"/>
      </a:defRPr>
    </a:lvl8pPr>
    <a:lvl9pPr marL="2853055" algn="l" defTabSz="713105" rtl="0" eaLnBrk="1" latinLnBrk="0" hangingPunct="1">
      <a:defRPr sz="14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27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4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雨课堂试卷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85750" y="3810000"/>
            <a:ext cx="5143500" cy="1524000"/>
          </a:xfrm>
          <a:prstGeom prst="rect">
            <a:avLst/>
          </a:prstGeom>
        </p:spPr>
        <p:txBody>
          <a:bodyPr vert="horz" anchor="ctr" anchorCtr="1"/>
          <a:lstStyle>
            <a:lvl1pPr>
              <a:defRPr sz="2600"/>
            </a:lvl1pPr>
          </a:lstStyle>
          <a:p>
            <a:r>
              <a:rPr lang="zh-CN" altLang="en-US"/>
              <a:t>请填写试卷标题</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386080" rtl="0" eaLnBrk="1" latinLnBrk="0" hangingPunct="1">
        <a:lnSpc>
          <a:spcPct val="90000"/>
        </a:lnSpc>
        <a:spcBef>
          <a:spcPct val="0"/>
        </a:spcBef>
        <a:buNone/>
        <a:defRPr sz="1855" kern="1200">
          <a:solidFill>
            <a:schemeClr val="tx1"/>
          </a:solidFill>
          <a:latin typeface="+mj-lt"/>
          <a:ea typeface="+mj-ea"/>
          <a:cs typeface="+mj-cs"/>
        </a:defRPr>
      </a:lvl1pPr>
    </p:titleStyle>
    <p:bodyStyle>
      <a:lvl1pPr marL="96520" indent="-96520" algn="l" defTabSz="386080" rtl="0" eaLnBrk="1" latinLnBrk="0" hangingPunct="1">
        <a:lnSpc>
          <a:spcPct val="90000"/>
        </a:lnSpc>
        <a:spcBef>
          <a:spcPts val="420"/>
        </a:spcBef>
        <a:buFont typeface="Arial" panose="020B0604020202020204" pitchFamily="34" charset="0"/>
        <a:buChar char="•"/>
        <a:defRPr sz="1180" kern="1200">
          <a:solidFill>
            <a:schemeClr val="tx1"/>
          </a:solidFill>
          <a:latin typeface="+mn-lt"/>
          <a:ea typeface="+mn-ea"/>
          <a:cs typeface="+mn-cs"/>
        </a:defRPr>
      </a:lvl1pPr>
      <a:lvl2pPr marL="289560" indent="-96520" algn="l" defTabSz="386080" rtl="0" eaLnBrk="1" latinLnBrk="0" hangingPunct="1">
        <a:lnSpc>
          <a:spcPct val="90000"/>
        </a:lnSpc>
        <a:spcBef>
          <a:spcPts val="210"/>
        </a:spcBef>
        <a:buFont typeface="Arial" panose="020B0604020202020204" pitchFamily="34" charset="0"/>
        <a:buChar char="•"/>
        <a:defRPr sz="1015" kern="1200">
          <a:solidFill>
            <a:schemeClr val="tx1"/>
          </a:solidFill>
          <a:latin typeface="+mn-lt"/>
          <a:ea typeface="+mn-ea"/>
          <a:cs typeface="+mn-cs"/>
        </a:defRPr>
      </a:lvl2pPr>
      <a:lvl3pPr marL="481965" indent="-96520" algn="l" defTabSz="386080" rtl="0" eaLnBrk="1" latinLnBrk="0" hangingPunct="1">
        <a:lnSpc>
          <a:spcPct val="90000"/>
        </a:lnSpc>
        <a:spcBef>
          <a:spcPts val="210"/>
        </a:spcBef>
        <a:buFont typeface="Arial" panose="020B0604020202020204" pitchFamily="34" charset="0"/>
        <a:buChar char="•"/>
        <a:defRPr sz="845" kern="1200">
          <a:solidFill>
            <a:schemeClr val="tx1"/>
          </a:solidFill>
          <a:latin typeface="+mn-lt"/>
          <a:ea typeface="+mn-ea"/>
          <a:cs typeface="+mn-cs"/>
        </a:defRPr>
      </a:lvl3pPr>
      <a:lvl4pPr marL="675005"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4pPr>
      <a:lvl5pPr marL="868045"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5pPr>
      <a:lvl6pPr marL="1061085"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6pPr>
      <a:lvl7pPr marL="1253490"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7pPr>
      <a:lvl8pPr marL="1446530"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8pPr>
      <a:lvl9pPr marL="1639570"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9pPr>
    </p:bodyStyle>
    <p:otherStyle>
      <a:defPPr>
        <a:defRPr lang="zh-CN"/>
      </a:defPPr>
      <a:lvl1pPr marL="0" algn="l" defTabSz="386080" rtl="0" eaLnBrk="1" latinLnBrk="0" hangingPunct="1">
        <a:defRPr sz="760" kern="1200">
          <a:solidFill>
            <a:schemeClr val="tx1"/>
          </a:solidFill>
          <a:latin typeface="+mn-lt"/>
          <a:ea typeface="+mn-ea"/>
          <a:cs typeface="+mn-cs"/>
        </a:defRPr>
      </a:lvl1pPr>
      <a:lvl2pPr marL="193040" algn="l" defTabSz="386080" rtl="0" eaLnBrk="1" latinLnBrk="0" hangingPunct="1">
        <a:defRPr sz="760" kern="1200">
          <a:solidFill>
            <a:schemeClr val="tx1"/>
          </a:solidFill>
          <a:latin typeface="+mn-lt"/>
          <a:ea typeface="+mn-ea"/>
          <a:cs typeface="+mn-cs"/>
        </a:defRPr>
      </a:lvl2pPr>
      <a:lvl3pPr marL="386080" algn="l" defTabSz="386080" rtl="0" eaLnBrk="1" latinLnBrk="0" hangingPunct="1">
        <a:defRPr sz="760" kern="1200">
          <a:solidFill>
            <a:schemeClr val="tx1"/>
          </a:solidFill>
          <a:latin typeface="+mn-lt"/>
          <a:ea typeface="+mn-ea"/>
          <a:cs typeface="+mn-cs"/>
        </a:defRPr>
      </a:lvl3pPr>
      <a:lvl4pPr marL="578485" algn="l" defTabSz="386080" rtl="0" eaLnBrk="1" latinLnBrk="0" hangingPunct="1">
        <a:defRPr sz="760" kern="1200">
          <a:solidFill>
            <a:schemeClr val="tx1"/>
          </a:solidFill>
          <a:latin typeface="+mn-lt"/>
          <a:ea typeface="+mn-ea"/>
          <a:cs typeface="+mn-cs"/>
        </a:defRPr>
      </a:lvl4pPr>
      <a:lvl5pPr marL="771525" algn="l" defTabSz="386080" rtl="0" eaLnBrk="1" latinLnBrk="0" hangingPunct="1">
        <a:defRPr sz="760" kern="1200">
          <a:solidFill>
            <a:schemeClr val="tx1"/>
          </a:solidFill>
          <a:latin typeface="+mn-lt"/>
          <a:ea typeface="+mn-ea"/>
          <a:cs typeface="+mn-cs"/>
        </a:defRPr>
      </a:lvl5pPr>
      <a:lvl6pPr marL="964565" algn="l" defTabSz="386080" rtl="0" eaLnBrk="1" latinLnBrk="0" hangingPunct="1">
        <a:defRPr sz="760" kern="1200">
          <a:solidFill>
            <a:schemeClr val="tx1"/>
          </a:solidFill>
          <a:latin typeface="+mn-lt"/>
          <a:ea typeface="+mn-ea"/>
          <a:cs typeface="+mn-cs"/>
        </a:defRPr>
      </a:lvl6pPr>
      <a:lvl7pPr marL="1157605" algn="l" defTabSz="386080" rtl="0" eaLnBrk="1" latinLnBrk="0" hangingPunct="1">
        <a:defRPr sz="760" kern="1200">
          <a:solidFill>
            <a:schemeClr val="tx1"/>
          </a:solidFill>
          <a:latin typeface="+mn-lt"/>
          <a:ea typeface="+mn-ea"/>
          <a:cs typeface="+mn-cs"/>
        </a:defRPr>
      </a:lvl7pPr>
      <a:lvl8pPr marL="1350010" algn="l" defTabSz="386080" rtl="0" eaLnBrk="1" latinLnBrk="0" hangingPunct="1">
        <a:defRPr sz="760" kern="1200">
          <a:solidFill>
            <a:schemeClr val="tx1"/>
          </a:solidFill>
          <a:latin typeface="+mn-lt"/>
          <a:ea typeface="+mn-ea"/>
          <a:cs typeface="+mn-cs"/>
        </a:defRPr>
      </a:lvl8pPr>
      <a:lvl9pPr marL="1543050" algn="l" defTabSz="386080"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image" Target="../media/image9.png"/><Relationship Id="rId4" Type="http://schemas.openxmlformats.org/officeDocument/2006/relationships/tags" Target="../tags/tag62.xml"/><Relationship Id="rId3" Type="http://schemas.openxmlformats.org/officeDocument/2006/relationships/image" Target="../media/image8.jpeg"/><Relationship Id="rId2" Type="http://schemas.openxmlformats.org/officeDocument/2006/relationships/tags" Target="../tags/tag61.xml"/><Relationship Id="rId18" Type="http://schemas.openxmlformats.org/officeDocument/2006/relationships/slideLayout" Target="../slideLayouts/slideLayout2.xml"/><Relationship Id="rId17" Type="http://schemas.openxmlformats.org/officeDocument/2006/relationships/tags" Target="../tags/tag73.xml"/><Relationship Id="rId16" Type="http://schemas.openxmlformats.org/officeDocument/2006/relationships/image" Target="../media/image2.png"/><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76.xml"/><Relationship Id="rId4" Type="http://schemas.openxmlformats.org/officeDocument/2006/relationships/image" Target="../media/image11.jpeg"/><Relationship Id="rId3" Type="http://schemas.openxmlformats.org/officeDocument/2006/relationships/image" Target="../media/image10.jpeg"/><Relationship Id="rId27" Type="http://schemas.openxmlformats.org/officeDocument/2006/relationships/slideLayout" Target="../slideLayouts/slideLayout2.xml"/><Relationship Id="rId26" Type="http://schemas.openxmlformats.org/officeDocument/2006/relationships/tags" Target="../tags/tag87.xml"/><Relationship Id="rId25" Type="http://schemas.openxmlformats.org/officeDocument/2006/relationships/image" Target="../media/image2.png"/><Relationship Id="rId24" Type="http://schemas.openxmlformats.org/officeDocument/2006/relationships/tags" Target="../tags/tag86.xml"/><Relationship Id="rId23" Type="http://schemas.openxmlformats.org/officeDocument/2006/relationships/tags" Target="../tags/tag85.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75.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0"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91.xml"/><Relationship Id="rId4" Type="http://schemas.openxmlformats.org/officeDocument/2006/relationships/image" Target="../media/image21.png"/><Relationship Id="rId30" Type="http://schemas.openxmlformats.org/officeDocument/2006/relationships/slideLayout" Target="../slideLayouts/slideLayout2.xml"/><Relationship Id="rId3" Type="http://schemas.openxmlformats.org/officeDocument/2006/relationships/tags" Target="../tags/tag90.xml"/><Relationship Id="rId29" Type="http://schemas.openxmlformats.org/officeDocument/2006/relationships/tags" Target="../tags/tag102.xml"/><Relationship Id="rId28" Type="http://schemas.openxmlformats.org/officeDocument/2006/relationships/image" Target="../media/image2.png"/><Relationship Id="rId27" Type="http://schemas.openxmlformats.org/officeDocument/2006/relationships/tags" Target="../tags/tag101.xml"/><Relationship Id="rId26" Type="http://schemas.openxmlformats.org/officeDocument/2006/relationships/tags" Target="../tags/tag100.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image" Target="../media/image33.jpeg"/><Relationship Id="rId20" Type="http://schemas.openxmlformats.org/officeDocument/2006/relationships/image" Target="../media/image32.jpeg"/><Relationship Id="rId2" Type="http://schemas.openxmlformats.org/officeDocument/2006/relationships/tags" Target="../tags/tag89.xml"/><Relationship Id="rId19" Type="http://schemas.openxmlformats.org/officeDocument/2006/relationships/image" Target="../media/image31.png"/><Relationship Id="rId18" Type="http://schemas.openxmlformats.org/officeDocument/2006/relationships/image" Target="../media/image30.png"/><Relationship Id="rId17" Type="http://schemas.openxmlformats.org/officeDocument/2006/relationships/image" Target="../media/image29.png"/><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image" Target="../media/image28.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3" Type="http://schemas.openxmlformats.org/officeDocument/2006/relationships/slideLayout" Target="../slideLayouts/slideLayout2.xml"/><Relationship Id="rId12" Type="http://schemas.openxmlformats.org/officeDocument/2006/relationships/image" Target="../media/image33.jpeg"/><Relationship Id="rId11" Type="http://schemas.openxmlformats.org/officeDocument/2006/relationships/image" Target="../media/image32.jpeg"/><Relationship Id="rId10" Type="http://schemas.openxmlformats.org/officeDocument/2006/relationships/image" Target="../media/image31.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2" Type="http://schemas.openxmlformats.org/officeDocument/2006/relationships/slideLayout" Target="../slideLayouts/slideLayout2.xml"/><Relationship Id="rId51" Type="http://schemas.openxmlformats.org/officeDocument/2006/relationships/tags" Target="../tags/tag116.xml"/><Relationship Id="rId50" Type="http://schemas.openxmlformats.org/officeDocument/2006/relationships/image" Target="../media/image2.png"/><Relationship Id="rId5" Type="http://schemas.openxmlformats.org/officeDocument/2006/relationships/image" Target="../media/image35.png"/><Relationship Id="rId49" Type="http://schemas.openxmlformats.org/officeDocument/2006/relationships/tags" Target="../tags/tag115.xml"/><Relationship Id="rId48" Type="http://schemas.openxmlformats.org/officeDocument/2006/relationships/tags" Target="../tags/tag114.xml"/><Relationship Id="rId47" Type="http://schemas.openxmlformats.org/officeDocument/2006/relationships/tags" Target="../tags/tag113.xml"/><Relationship Id="rId46" Type="http://schemas.openxmlformats.org/officeDocument/2006/relationships/tags" Target="../tags/tag112.xml"/><Relationship Id="rId45" Type="http://schemas.openxmlformats.org/officeDocument/2006/relationships/tags" Target="../tags/tag111.xml"/><Relationship Id="rId44" Type="http://schemas.openxmlformats.org/officeDocument/2006/relationships/tags" Target="../tags/tag110.xml"/><Relationship Id="rId43" Type="http://schemas.openxmlformats.org/officeDocument/2006/relationships/image" Target="../media/image69.png"/><Relationship Id="rId42" Type="http://schemas.openxmlformats.org/officeDocument/2006/relationships/image" Target="../media/image68.png"/><Relationship Id="rId41" Type="http://schemas.openxmlformats.org/officeDocument/2006/relationships/image" Target="../media/image67.png"/><Relationship Id="rId40" Type="http://schemas.openxmlformats.org/officeDocument/2006/relationships/image" Target="../media/image66.png"/><Relationship Id="rId4" Type="http://schemas.openxmlformats.org/officeDocument/2006/relationships/image" Target="../media/image34.png"/><Relationship Id="rId39" Type="http://schemas.openxmlformats.org/officeDocument/2006/relationships/image" Target="../media/image65.png"/><Relationship Id="rId38" Type="http://schemas.openxmlformats.org/officeDocument/2006/relationships/image" Target="../media/image64.png"/><Relationship Id="rId37" Type="http://schemas.openxmlformats.org/officeDocument/2006/relationships/image" Target="../media/image63.png"/><Relationship Id="rId36" Type="http://schemas.openxmlformats.org/officeDocument/2006/relationships/image" Target="../media/image62.png"/><Relationship Id="rId35" Type="http://schemas.openxmlformats.org/officeDocument/2006/relationships/tags" Target="../tags/tag109.xml"/><Relationship Id="rId34" Type="http://schemas.openxmlformats.org/officeDocument/2006/relationships/tags" Target="../tags/tag108.xml"/><Relationship Id="rId33" Type="http://schemas.openxmlformats.org/officeDocument/2006/relationships/tags" Target="../tags/tag107.xml"/><Relationship Id="rId32" Type="http://schemas.openxmlformats.org/officeDocument/2006/relationships/tags" Target="../tags/tag106.xml"/><Relationship Id="rId31" Type="http://schemas.openxmlformats.org/officeDocument/2006/relationships/image" Target="../media/image61.png"/><Relationship Id="rId30" Type="http://schemas.openxmlformats.org/officeDocument/2006/relationships/image" Target="../media/image60.png"/><Relationship Id="rId3" Type="http://schemas.openxmlformats.org/officeDocument/2006/relationships/tags" Target="../tags/tag105.xml"/><Relationship Id="rId29" Type="http://schemas.openxmlformats.org/officeDocument/2006/relationships/image" Target="../media/image59.png"/><Relationship Id="rId28" Type="http://schemas.openxmlformats.org/officeDocument/2006/relationships/image" Target="../media/image58.png"/><Relationship Id="rId27" Type="http://schemas.openxmlformats.org/officeDocument/2006/relationships/image" Target="../media/image57.png"/><Relationship Id="rId26" Type="http://schemas.openxmlformats.org/officeDocument/2006/relationships/image" Target="../media/image56.png"/><Relationship Id="rId25" Type="http://schemas.openxmlformats.org/officeDocument/2006/relationships/image" Target="../media/image55.png"/><Relationship Id="rId24" Type="http://schemas.openxmlformats.org/officeDocument/2006/relationships/image" Target="../media/image54.png"/><Relationship Id="rId23" Type="http://schemas.openxmlformats.org/officeDocument/2006/relationships/image" Target="../media/image53.png"/><Relationship Id="rId22" Type="http://schemas.openxmlformats.org/officeDocument/2006/relationships/image" Target="../media/image52.png"/><Relationship Id="rId21" Type="http://schemas.openxmlformats.org/officeDocument/2006/relationships/image" Target="../media/image51.png"/><Relationship Id="rId20" Type="http://schemas.openxmlformats.org/officeDocument/2006/relationships/image" Target="../media/image50.png"/><Relationship Id="rId2" Type="http://schemas.openxmlformats.org/officeDocument/2006/relationships/tags" Target="../tags/tag104.xml"/><Relationship Id="rId19" Type="http://schemas.openxmlformats.org/officeDocument/2006/relationships/image" Target="../media/image49.png"/><Relationship Id="rId18" Type="http://schemas.openxmlformats.org/officeDocument/2006/relationships/image" Target="../media/image48.png"/><Relationship Id="rId17" Type="http://schemas.openxmlformats.org/officeDocument/2006/relationships/image" Target="../media/image47.png"/><Relationship Id="rId16" Type="http://schemas.openxmlformats.org/officeDocument/2006/relationships/image" Target="../media/image46.png"/><Relationship Id="rId15" Type="http://schemas.openxmlformats.org/officeDocument/2006/relationships/image" Target="../media/image45.png"/><Relationship Id="rId14" Type="http://schemas.openxmlformats.org/officeDocument/2006/relationships/image" Target="../media/image44.png"/><Relationship Id="rId13" Type="http://schemas.openxmlformats.org/officeDocument/2006/relationships/image" Target="../media/image43.png"/><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tags" Target="../tags/tag103.xml"/></Relationships>
</file>

<file path=ppt/slides/_rels/slide17.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7" Type="http://schemas.openxmlformats.org/officeDocument/2006/relationships/slideLayout" Target="../slideLayouts/slideLayout2.xml"/><Relationship Id="rId36" Type="http://schemas.openxmlformats.org/officeDocument/2006/relationships/image" Target="../media/image69.png"/><Relationship Id="rId35" Type="http://schemas.openxmlformats.org/officeDocument/2006/relationships/image" Target="../media/image68.png"/><Relationship Id="rId34" Type="http://schemas.openxmlformats.org/officeDocument/2006/relationships/image" Target="../media/image67.png"/><Relationship Id="rId33" Type="http://schemas.openxmlformats.org/officeDocument/2006/relationships/image" Target="../media/image66.png"/><Relationship Id="rId32" Type="http://schemas.openxmlformats.org/officeDocument/2006/relationships/image" Target="../media/image65.png"/><Relationship Id="rId31" Type="http://schemas.openxmlformats.org/officeDocument/2006/relationships/image" Target="../media/image64.png"/><Relationship Id="rId30" Type="http://schemas.openxmlformats.org/officeDocument/2006/relationships/image" Target="../media/image63.png"/><Relationship Id="rId3" Type="http://schemas.openxmlformats.org/officeDocument/2006/relationships/image" Target="../media/image36.png"/><Relationship Id="rId29" Type="http://schemas.openxmlformats.org/officeDocument/2006/relationships/image" Target="../media/image62.png"/><Relationship Id="rId28" Type="http://schemas.openxmlformats.org/officeDocument/2006/relationships/image" Target="../media/image61.png"/><Relationship Id="rId27" Type="http://schemas.openxmlformats.org/officeDocument/2006/relationships/image" Target="../media/image60.png"/><Relationship Id="rId26" Type="http://schemas.openxmlformats.org/officeDocument/2006/relationships/image" Target="../media/image59.png"/><Relationship Id="rId25" Type="http://schemas.openxmlformats.org/officeDocument/2006/relationships/image" Target="../media/image58.png"/><Relationship Id="rId24" Type="http://schemas.openxmlformats.org/officeDocument/2006/relationships/image" Target="../media/image57.png"/><Relationship Id="rId23" Type="http://schemas.openxmlformats.org/officeDocument/2006/relationships/image" Target="../media/image56.png"/><Relationship Id="rId22" Type="http://schemas.openxmlformats.org/officeDocument/2006/relationships/image" Target="../media/image55.png"/><Relationship Id="rId21" Type="http://schemas.openxmlformats.org/officeDocument/2006/relationships/image" Target="../media/image54.png"/><Relationship Id="rId20" Type="http://schemas.openxmlformats.org/officeDocument/2006/relationships/image" Target="../media/image53.png"/><Relationship Id="rId2" Type="http://schemas.openxmlformats.org/officeDocument/2006/relationships/image" Target="../media/image35.png"/><Relationship Id="rId19" Type="http://schemas.openxmlformats.org/officeDocument/2006/relationships/image" Target="../media/image52.png"/><Relationship Id="rId18" Type="http://schemas.openxmlformats.org/officeDocument/2006/relationships/image" Target="../media/image51.png"/><Relationship Id="rId17" Type="http://schemas.openxmlformats.org/officeDocument/2006/relationships/image" Target="../media/image50.png"/><Relationship Id="rId16" Type="http://schemas.openxmlformats.org/officeDocument/2006/relationships/image" Target="../media/image49.png"/><Relationship Id="rId15" Type="http://schemas.openxmlformats.org/officeDocument/2006/relationships/image" Target="../media/image48.png"/><Relationship Id="rId14" Type="http://schemas.openxmlformats.org/officeDocument/2006/relationships/image" Target="../media/image47.png"/><Relationship Id="rId13" Type="http://schemas.openxmlformats.org/officeDocument/2006/relationships/image" Target="../media/image46.png"/><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9" Type="http://schemas.openxmlformats.org/officeDocument/2006/relationships/image" Target="../media/image74.png"/><Relationship Id="rId8" Type="http://schemas.openxmlformats.org/officeDocument/2006/relationships/image" Target="../media/image73.png"/><Relationship Id="rId7" Type="http://schemas.openxmlformats.org/officeDocument/2006/relationships/image" Target="../media/image72.png"/><Relationship Id="rId6" Type="http://schemas.openxmlformats.org/officeDocument/2006/relationships/image" Target="../media/image71.png"/><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image" Target="../media/image70.jpeg"/><Relationship Id="rId25" Type="http://schemas.openxmlformats.org/officeDocument/2006/relationships/slideLayout" Target="../slideLayouts/slideLayout2.xml"/><Relationship Id="rId24" Type="http://schemas.openxmlformats.org/officeDocument/2006/relationships/tags" Target="../tags/tag131.xml"/><Relationship Id="rId23" Type="http://schemas.openxmlformats.org/officeDocument/2006/relationships/image" Target="../media/image2.png"/><Relationship Id="rId22" Type="http://schemas.openxmlformats.org/officeDocument/2006/relationships/tags" Target="../tags/tag130.xml"/><Relationship Id="rId21" Type="http://schemas.openxmlformats.org/officeDocument/2006/relationships/tags" Target="../tags/tag129.xml"/><Relationship Id="rId20" Type="http://schemas.openxmlformats.org/officeDocument/2006/relationships/tags" Target="../tags/tag128.xml"/><Relationship Id="rId2" Type="http://schemas.openxmlformats.org/officeDocument/2006/relationships/tags" Target="../tags/tag118.xml"/><Relationship Id="rId19" Type="http://schemas.openxmlformats.org/officeDocument/2006/relationships/tags" Target="../tags/tag127.xml"/><Relationship Id="rId18" Type="http://schemas.openxmlformats.org/officeDocument/2006/relationships/tags" Target="../tags/tag126.xml"/><Relationship Id="rId17" Type="http://schemas.openxmlformats.org/officeDocument/2006/relationships/tags" Target="../tags/tag125.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image" Target="../media/image77.png"/><Relationship Id="rId11" Type="http://schemas.openxmlformats.org/officeDocument/2006/relationships/image" Target="../media/image76.png"/><Relationship Id="rId10" Type="http://schemas.openxmlformats.org/officeDocument/2006/relationships/image" Target="../media/image75.png"/><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7.png"/><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media/image1.png"/><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7" Type="http://schemas.openxmlformats.org/officeDocument/2006/relationships/slideLayout" Target="../slideLayouts/slideLayout2.xml"/><Relationship Id="rId16" Type="http://schemas.openxmlformats.org/officeDocument/2006/relationships/tags" Target="../tags/tag16.xml"/><Relationship Id="rId15" Type="http://schemas.openxmlformats.org/officeDocument/2006/relationships/image" Target="../media/image2.png"/><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9" Type="http://schemas.openxmlformats.org/officeDocument/2006/relationships/image" Target="../media/image83.png"/><Relationship Id="rId8" Type="http://schemas.openxmlformats.org/officeDocument/2006/relationships/image" Target="../media/image82.png"/><Relationship Id="rId7" Type="http://schemas.openxmlformats.org/officeDocument/2006/relationships/image" Target="../media/image81.png"/><Relationship Id="rId6" Type="http://schemas.openxmlformats.org/officeDocument/2006/relationships/image" Target="../media/image80.png"/><Relationship Id="rId5" Type="http://schemas.openxmlformats.org/officeDocument/2006/relationships/image" Target="../media/image79.png"/><Relationship Id="rId41" Type="http://schemas.openxmlformats.org/officeDocument/2006/relationships/slideLayout" Target="../slideLayouts/slideLayout2.xml"/><Relationship Id="rId40" Type="http://schemas.openxmlformats.org/officeDocument/2006/relationships/tags" Target="../tags/tag145.xml"/><Relationship Id="rId4" Type="http://schemas.openxmlformats.org/officeDocument/2006/relationships/tags" Target="../tags/tag134.xml"/><Relationship Id="rId39" Type="http://schemas.openxmlformats.org/officeDocument/2006/relationships/image" Target="../media/image2.png"/><Relationship Id="rId38" Type="http://schemas.openxmlformats.org/officeDocument/2006/relationships/tags" Target="../tags/tag144.xml"/><Relationship Id="rId37" Type="http://schemas.openxmlformats.org/officeDocument/2006/relationships/tags" Target="../tags/tag143.xml"/><Relationship Id="rId36" Type="http://schemas.openxmlformats.org/officeDocument/2006/relationships/tags" Target="../tags/tag142.xml"/><Relationship Id="rId35" Type="http://schemas.openxmlformats.org/officeDocument/2006/relationships/tags" Target="../tags/tag141.xml"/><Relationship Id="rId34" Type="http://schemas.openxmlformats.org/officeDocument/2006/relationships/tags" Target="../tags/tag140.xml"/><Relationship Id="rId33" Type="http://schemas.openxmlformats.org/officeDocument/2006/relationships/tags" Target="../tags/tag139.xml"/><Relationship Id="rId32" Type="http://schemas.openxmlformats.org/officeDocument/2006/relationships/image" Target="../media/image102.png"/><Relationship Id="rId31" Type="http://schemas.openxmlformats.org/officeDocument/2006/relationships/image" Target="../media/image101.png"/><Relationship Id="rId30" Type="http://schemas.openxmlformats.org/officeDocument/2006/relationships/image" Target="../media/image100.png"/><Relationship Id="rId3" Type="http://schemas.openxmlformats.org/officeDocument/2006/relationships/image" Target="../media/image78.jpeg"/><Relationship Id="rId29" Type="http://schemas.openxmlformats.org/officeDocument/2006/relationships/image" Target="../media/image99.png"/><Relationship Id="rId28" Type="http://schemas.openxmlformats.org/officeDocument/2006/relationships/tags" Target="../tags/tag138.xml"/><Relationship Id="rId27" Type="http://schemas.openxmlformats.org/officeDocument/2006/relationships/tags" Target="../tags/tag137.xml"/><Relationship Id="rId26" Type="http://schemas.openxmlformats.org/officeDocument/2006/relationships/tags" Target="../tags/tag136.xml"/><Relationship Id="rId25" Type="http://schemas.openxmlformats.org/officeDocument/2006/relationships/tags" Target="../tags/tag135.xml"/><Relationship Id="rId24" Type="http://schemas.openxmlformats.org/officeDocument/2006/relationships/image" Target="../media/image98.png"/><Relationship Id="rId23" Type="http://schemas.openxmlformats.org/officeDocument/2006/relationships/image" Target="../media/image97.png"/><Relationship Id="rId22" Type="http://schemas.openxmlformats.org/officeDocument/2006/relationships/image" Target="../media/image96.png"/><Relationship Id="rId21" Type="http://schemas.openxmlformats.org/officeDocument/2006/relationships/image" Target="../media/image95.png"/><Relationship Id="rId20" Type="http://schemas.openxmlformats.org/officeDocument/2006/relationships/image" Target="../media/image94.png"/><Relationship Id="rId2" Type="http://schemas.openxmlformats.org/officeDocument/2006/relationships/tags" Target="../tags/tag133.xml"/><Relationship Id="rId19" Type="http://schemas.openxmlformats.org/officeDocument/2006/relationships/image" Target="../media/image93.png"/><Relationship Id="rId18" Type="http://schemas.openxmlformats.org/officeDocument/2006/relationships/image" Target="../media/image92.png"/><Relationship Id="rId17" Type="http://schemas.openxmlformats.org/officeDocument/2006/relationships/image" Target="../media/image91.png"/><Relationship Id="rId16" Type="http://schemas.openxmlformats.org/officeDocument/2006/relationships/image" Target="../media/image90.png"/><Relationship Id="rId15" Type="http://schemas.openxmlformats.org/officeDocument/2006/relationships/image" Target="../media/image89.png"/><Relationship Id="rId14" Type="http://schemas.openxmlformats.org/officeDocument/2006/relationships/image" Target="../media/image88.png"/><Relationship Id="rId13" Type="http://schemas.openxmlformats.org/officeDocument/2006/relationships/image" Target="../media/image87.png"/><Relationship Id="rId12" Type="http://schemas.openxmlformats.org/officeDocument/2006/relationships/image" Target="../media/image86.png"/><Relationship Id="rId11" Type="http://schemas.openxmlformats.org/officeDocument/2006/relationships/image" Target="../media/image85.png"/><Relationship Id="rId10" Type="http://schemas.openxmlformats.org/officeDocument/2006/relationships/image" Target="../media/image84.png"/><Relationship Id="rId1" Type="http://schemas.openxmlformats.org/officeDocument/2006/relationships/tags" Target="../tags/tag132.xml"/></Relationships>
</file>

<file path=ppt/slides/_rels/slide21.xml.rels><?xml version="1.0" encoding="UTF-8" standalone="yes"?>
<Relationships xmlns="http://schemas.openxmlformats.org/package/2006/relationships"><Relationship Id="rId9" Type="http://schemas.openxmlformats.org/officeDocument/2006/relationships/image" Target="../media/image87.png"/><Relationship Id="rId8" Type="http://schemas.openxmlformats.org/officeDocument/2006/relationships/image" Target="../media/image86.png"/><Relationship Id="rId7" Type="http://schemas.openxmlformats.org/officeDocument/2006/relationships/image" Target="../media/image85.png"/><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5" Type="http://schemas.openxmlformats.org/officeDocument/2006/relationships/slideLayout" Target="../slideLayouts/slideLayout2.xml"/><Relationship Id="rId24" Type="http://schemas.openxmlformats.org/officeDocument/2006/relationships/image" Target="../media/image102.png"/><Relationship Id="rId23" Type="http://schemas.openxmlformats.org/officeDocument/2006/relationships/image" Target="../media/image101.png"/><Relationship Id="rId22" Type="http://schemas.openxmlformats.org/officeDocument/2006/relationships/image" Target="../media/image100.png"/><Relationship Id="rId21" Type="http://schemas.openxmlformats.org/officeDocument/2006/relationships/image" Target="../media/image99.png"/><Relationship Id="rId20" Type="http://schemas.openxmlformats.org/officeDocument/2006/relationships/image" Target="../media/image98.png"/><Relationship Id="rId2" Type="http://schemas.openxmlformats.org/officeDocument/2006/relationships/image" Target="../media/image80.png"/><Relationship Id="rId19" Type="http://schemas.openxmlformats.org/officeDocument/2006/relationships/image" Target="../media/image97.png"/><Relationship Id="rId18" Type="http://schemas.openxmlformats.org/officeDocument/2006/relationships/image" Target="../media/image96.png"/><Relationship Id="rId17" Type="http://schemas.openxmlformats.org/officeDocument/2006/relationships/image" Target="../media/image95.png"/><Relationship Id="rId16" Type="http://schemas.openxmlformats.org/officeDocument/2006/relationships/image" Target="../media/image94.png"/><Relationship Id="rId15" Type="http://schemas.openxmlformats.org/officeDocument/2006/relationships/image" Target="../media/image93.png"/><Relationship Id="rId14" Type="http://schemas.openxmlformats.org/officeDocument/2006/relationships/image" Target="../media/image92.png"/><Relationship Id="rId13" Type="http://schemas.openxmlformats.org/officeDocument/2006/relationships/image" Target="../media/image91.png"/><Relationship Id="rId12" Type="http://schemas.openxmlformats.org/officeDocument/2006/relationships/image" Target="../media/image90.png"/><Relationship Id="rId11" Type="http://schemas.openxmlformats.org/officeDocument/2006/relationships/image" Target="../media/image89.png"/><Relationship Id="rId10" Type="http://schemas.openxmlformats.org/officeDocument/2006/relationships/image" Target="../media/image88.png"/><Relationship Id="rId1"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4.png"/><Relationship Id="rId4" Type="http://schemas.openxmlformats.org/officeDocument/2006/relationships/tags" Target="../tags/tag19.xml"/><Relationship Id="rId3" Type="http://schemas.openxmlformats.org/officeDocument/2006/relationships/image" Target="../media/image3.jpeg"/><Relationship Id="rId2" Type="http://schemas.openxmlformats.org/officeDocument/2006/relationships/tags" Target="../tags/tag18.xml"/><Relationship Id="rId18" Type="http://schemas.openxmlformats.org/officeDocument/2006/relationships/slideLayout" Target="../slideLayouts/slideLayout2.xml"/><Relationship Id="rId17" Type="http://schemas.openxmlformats.org/officeDocument/2006/relationships/tags" Target="../tags/tag30.xml"/><Relationship Id="rId16" Type="http://schemas.openxmlformats.org/officeDocument/2006/relationships/image" Target="../media/image2.png"/><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5.png"/><Relationship Id="rId3" Type="http://schemas.openxmlformats.org/officeDocument/2006/relationships/tags" Target="../tags/tag33.xml"/><Relationship Id="rId2" Type="http://schemas.openxmlformats.org/officeDocument/2006/relationships/tags" Target="../tags/tag32.xml"/><Relationship Id="rId17" Type="http://schemas.openxmlformats.org/officeDocument/2006/relationships/slideLayout" Target="../slideLayouts/slideLayout2.xml"/><Relationship Id="rId16" Type="http://schemas.openxmlformats.org/officeDocument/2006/relationships/tags" Target="../tags/tag44.xml"/><Relationship Id="rId15" Type="http://schemas.openxmlformats.org/officeDocument/2006/relationships/image" Target="../media/image2.png"/><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47.xml"/><Relationship Id="rId2" Type="http://schemas.openxmlformats.org/officeDocument/2006/relationships/tags" Target="../tags/tag46.xml"/><Relationship Id="rId19" Type="http://schemas.openxmlformats.org/officeDocument/2006/relationships/slideLayout" Target="../slideLayouts/slideLayout2.xml"/><Relationship Id="rId18" Type="http://schemas.openxmlformats.org/officeDocument/2006/relationships/tags" Target="../tags/tag59.xml"/><Relationship Id="rId17" Type="http://schemas.openxmlformats.org/officeDocument/2006/relationships/image" Target="../media/image2.png"/><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3927231"/>
            <a:ext cx="5143500" cy="1524000"/>
          </a:xfrm>
        </p:spPr>
        <p:txBody>
          <a:bodyPr/>
          <a:lstStyle/>
          <a:p>
            <a:pPr algn="ctr"/>
            <a:r>
              <a:rPr lang="zh-CN" altLang="en-US" dirty="0">
                <a:latin typeface="微软雅黑" panose="020B0503020204020204" pitchFamily="34" charset="-122"/>
                <a:ea typeface="微软雅黑" panose="020B0503020204020204" pitchFamily="34" charset="-122"/>
              </a:rPr>
              <a:t>第二章课后作业</a:t>
            </a:r>
            <a:br>
              <a:rPr lang="en-US" altLang="zh-CN" b="1" dirty="0"/>
            </a:br>
            <a:br>
              <a:rPr lang="en-US" altLang="zh-CN" b="1" dirty="0"/>
            </a:br>
            <a:r>
              <a:rPr lang="zh-CN" altLang="en-US" dirty="0">
                <a:solidFill>
                  <a:srgbClr val="FF0000"/>
                </a:solidFill>
                <a:latin typeface="微软雅黑" panose="020B0503020204020204" pitchFamily="34" charset="-122"/>
                <a:ea typeface="微软雅黑" panose="020B0503020204020204" pitchFamily="34" charset="-122"/>
              </a:rPr>
              <a:t>截至日期：</a:t>
            </a:r>
            <a:r>
              <a:rPr lang="en-US" altLang="zh-CN" dirty="0">
                <a:solidFill>
                  <a:srgbClr val="FF0000"/>
                </a:solidFill>
                <a:latin typeface="微软雅黑" panose="020B0503020204020204" pitchFamily="34" charset="-122"/>
                <a:ea typeface="微软雅黑" panose="020B0503020204020204" pitchFamily="34" charset="-122"/>
              </a:rPr>
              <a:t>10</a:t>
            </a:r>
            <a:r>
              <a:rPr lang="zh-CN" altLang="en-US" dirty="0">
                <a:solidFill>
                  <a:srgbClr val="FF0000"/>
                </a:solidFill>
                <a:latin typeface="微软雅黑" panose="020B0503020204020204" pitchFamily="34" charset="-122"/>
                <a:ea typeface="微软雅黑" panose="020B0503020204020204" pitchFamily="34" charset="-122"/>
              </a:rPr>
              <a:t>月 日 点</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1841500" y="5842000"/>
            <a:ext cx="2032000" cy="50800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nchorCtr="1">
            <a:noAutofit/>
          </a:bodyPr>
          <a:lstStyle/>
          <a:p>
            <a:r>
              <a:rPr lang="zh-CN" altLang="en-US" sz="2000">
                <a:solidFill>
                  <a:srgbClr val="000000"/>
                </a:solidFill>
              </a:rPr>
              <a:t>总分: 100</a:t>
            </a:r>
            <a:endParaRPr lang="zh-CN" altLang="en-US" sz="2000">
              <a:solidFill>
                <a:srgbClr val="000000"/>
              </a:solidFill>
            </a:endParaRPr>
          </a:p>
        </p:txBody>
      </p:sp>
      <p:sp>
        <p:nvSpPr>
          <p:cNvPr id="4" name="文本框 3"/>
          <p:cNvSpPr txBox="1"/>
          <p:nvPr/>
        </p:nvSpPr>
        <p:spPr>
          <a:xfrm>
            <a:off x="127000" y="7874000"/>
            <a:ext cx="5461000" cy="1016000"/>
          </a:xfrm>
          <a:prstGeom prst="rect">
            <a:avLst/>
          </a:prstGeom>
          <a:solidFill>
            <a:srgbClr val="FFFFFF"/>
          </a:solidFill>
          <a:ln w="12700">
            <a:solidFill>
              <a:schemeClr val="tx1"/>
            </a:solidFill>
          </a:ln>
        </p:spPr>
        <p:txBody>
          <a:bodyPr vert="horz" wrap="square" rtlCol="0" anchor="ctr">
            <a:noAutofit/>
          </a:bodyPr>
          <a:lstStyle/>
          <a:p>
            <a:r>
              <a:rPr lang="zh-CN" altLang="en-US" sz="2000">
                <a:solidFill>
                  <a:srgbClr val="FF0000"/>
                </a:solidFill>
              </a:rPr>
              <a:t>*此封面页请勿删除，删除后将无法上传至试卷库，添加菜单栏任意题型即可制作试卷。本提示将在上传时自动隐藏。</a:t>
            </a:r>
            <a:endParaRPr lang="zh-CN" altLang="en-US" sz="2000">
              <a:solidFill>
                <a:srgbClr val="FF0000"/>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设 </a:t>
            </a:r>
            <a:r>
              <a:rPr lang="en-US" altLang="zh-CN" sz="1800" dirty="0">
                <a:solidFill>
                  <a:srgbClr val="000000"/>
                </a:solidFill>
                <a:effectLst/>
                <a:latin typeface="微软雅黑" panose="020B0503020204020204" pitchFamily="34" charset="-122"/>
                <a:ea typeface="微软雅黑" panose="020B0503020204020204" pitchFamily="34" charset="-122"/>
              </a:rPr>
              <a:t>X ∼ N(0, 1). </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16" y="2352509"/>
            <a:ext cx="4572000" cy="1797460"/>
          </a:xfrm>
          <a:prstGeom prst="rect">
            <a:avLst/>
          </a:prstGeom>
        </p:spPr>
      </p:pic>
      <p:sp>
        <p:nvSpPr>
          <p:cNvPr id="15" name="文本框 14"/>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文本框 16"/>
              <p:cNvSpPr txBox="1"/>
              <p:nvPr/>
            </p:nvSpPr>
            <p:spPr>
              <a:xfrm>
                <a:off x="6126284" y="571500"/>
                <a:ext cx="5090356" cy="8422755"/>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不取负值，从而，若</a:t>
                </a:r>
                <a:r>
                  <a:rPr lang="en-US" altLang="zh-CN" dirty="0">
                    <a:latin typeface="微软雅黑" panose="020B0503020204020204" pitchFamily="34" charset="-122"/>
                    <a:ea typeface="微软雅黑" panose="020B0503020204020204" pitchFamily="34" charset="-122"/>
                  </a:rPr>
                  <a:t>y&lt;0</a:t>
                </a:r>
                <a:r>
                  <a:rPr lang="zh-CN" altLang="en-US" dirty="0">
                    <a:latin typeface="微软雅黑" panose="020B0503020204020204" pitchFamily="34" charset="-122"/>
                    <a:ea typeface="微软雅黑" panose="020B0503020204020204" pitchFamily="34" charset="-122"/>
                  </a:rPr>
                  <a:t>，则</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Y</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，注意到</a:t>
                </a:r>
                <a:r>
                  <a:rPr lang="en-US" altLang="zh-CN" dirty="0">
                    <a:latin typeface="微软雅黑" panose="020B0503020204020204" pitchFamily="34" charset="-122"/>
                    <a:ea typeface="微软雅黑" panose="020B0503020204020204" pitchFamily="34" charset="-122"/>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y</m:t>
                    </m:r>
                    <m:r>
                      <a:rPr lang="en-US" altLang="zh-CN" sz="1200" b="0" i="1" smtClean="0">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m:t>
                    </m:r>
                  </m:oMath>
                </a14:m>
                <a:r>
                  <a:rPr lang="en-US" altLang="zh-CN" sz="1200" b="0" dirty="0">
                    <a:latin typeface="微软雅黑" panose="020B0503020204020204" pitchFamily="34" charset="-122"/>
                    <a:ea typeface="微软雅黑" panose="020B0503020204020204" pitchFamily="34" charset="-122"/>
                  </a:rPr>
                  <a:t>P{0&lt;Y</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oMath>
                </a14:m>
                <a:r>
                  <a:rPr lang="en-US" altLang="zh-CN" sz="1200" b="0" dirty="0">
                    <a:latin typeface="微软雅黑" panose="020B0503020204020204" pitchFamily="34" charset="-122"/>
                    <a:ea typeface="微软雅黑" panose="020B0503020204020204" pitchFamily="34" charset="-122"/>
                  </a:rPr>
                  <a:t>}=P{0&lt;</a:t>
                </a:r>
                <a14:m>
                  <m:oMath xmlns:m="http://schemas.openxmlformats.org/officeDocument/2006/math">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𝑋</m:t>
                        </m:r>
                      </m:sup>
                    </m:sSup>
                    <m:r>
                      <a:rPr lang="en-US" altLang="zh-CN"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oMath>
                </a14:m>
                <a:r>
                  <a:rPr lang="en-US" altLang="zh-CN" sz="1200" b="0" dirty="0">
                    <a:latin typeface="微软雅黑" panose="020B0503020204020204" pitchFamily="34" charset="-122"/>
                    <a:ea typeface="微软雅黑" panose="020B0503020204020204" pitchFamily="34" charset="-122"/>
                  </a:rPr>
                  <a:t>}=P{-</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∞&lt;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oMath>
                </a14:m>
                <a:r>
                  <a:rPr lang="en-US" altLang="zh-CN" sz="1200" b="0" dirty="0">
                    <a:latin typeface="微软雅黑" panose="020B0503020204020204" pitchFamily="34" charset="-122"/>
                    <a:ea typeface="微软雅黑" panose="020B0503020204020204" pitchFamily="34" charset="-122"/>
                  </a:rPr>
                  <a:t>}=</a:t>
                </a:r>
                <a14:m>
                  <m:oMath xmlns:m="http://schemas.openxmlformats.org/officeDocument/2006/math">
                    <m:r>
                      <a:rPr lang="zh-CN" altLang="en-US" sz="1200" b="0" i="1" dirty="0" smtClean="0">
                        <a:latin typeface="Cambria Math" panose="02040503050406030204" pitchFamily="18" charset="0"/>
                        <a:ea typeface="微软雅黑" panose="020B0503020204020204" pitchFamily="34" charset="-122"/>
                      </a:rPr>
                      <m:t>𝜙</m:t>
                    </m:r>
                    <m:r>
                      <a:rPr lang="en-US" altLang="zh-CN" sz="1200" b="0" i="1" dirty="0" smtClean="0">
                        <a:latin typeface="Cambria Math" panose="02040503050406030204" pitchFamily="18" charset="0"/>
                        <a:ea typeface="微软雅黑" panose="020B0503020204020204" pitchFamily="34" charset="-122"/>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r>
                      <a:rPr lang="en-US" altLang="zh-CN" sz="1200" b="0" i="1" dirty="0" smtClean="0">
                        <a:latin typeface="Cambria Math" panose="02040503050406030204" pitchFamily="18" charset="0"/>
                        <a:ea typeface="微软雅黑" panose="020B0503020204020204" pitchFamily="34" charset="-122"/>
                      </a:rPr>
                      <m:t>)</m:t>
                    </m:r>
                  </m:oMath>
                </a14:m>
                <a:r>
                  <a:rPr lang="zh-CN" altLang="en-US" sz="1200" b="0" dirty="0">
                    <a:latin typeface="微软雅黑" panose="020B0503020204020204" pitchFamily="34" charset="-122"/>
                    <a:ea typeface="微软雅黑" panose="020B0503020204020204" pitchFamily="34" charset="-122"/>
                  </a:rPr>
                  <a:t>。</a:t>
                </a:r>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从而，</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𝑑𝑥</m:t>
                          </m:r>
                        </m:den>
                      </m:f>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𝑥</m:t>
                          </m:r>
                        </m:e>
                      </m:d>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e>
                        <m:sub>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sub>
                      </m:sSub>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2</m:t>
                              </m:r>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2</m:t>
                              </m:r>
                            </m:sup>
                          </m:sSup>
                        </m:sup>
                      </m:sSup>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oMath>
                  </m:oMathPara>
                </a14:m>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e</m:t>
                        </m:r>
                      </m:e>
                      <m:sup>
                        <m:r>
                          <m:rPr>
                            <m:sty m:val="p"/>
                          </m:rPr>
                          <a:rPr lang="en-US" altLang="zh-CN" i="1">
                            <a:latin typeface="Cambria Math" panose="02040503050406030204" pitchFamily="18" charset="0"/>
                            <a:ea typeface="微软雅黑" panose="020B0503020204020204" pitchFamily="34" charset="-122"/>
                          </a:rPr>
                          <m:t>X</m:t>
                        </m:r>
                      </m:sup>
                    </m:sSup>
                    <m:r>
                      <a:rPr lang="zh-CN" altLang="en-US" i="1">
                        <a:latin typeface="Cambria Math" panose="02040503050406030204" pitchFamily="18" charset="0"/>
                        <a:ea typeface="微软雅黑" panose="020B0503020204020204" pitchFamily="34" charset="-122"/>
                      </a:rPr>
                      <m:t>的</m:t>
                    </m:r>
                  </m:oMath>
                </a14:m>
                <a:r>
                  <a:rPr lang="zh-CN" altLang="en-US" b="0" dirty="0">
                    <a:latin typeface="微软雅黑" panose="020B0503020204020204" pitchFamily="34" charset="-122"/>
                    <a:ea typeface="微软雅黑" panose="020B0503020204020204" pitchFamily="34" charset="-122"/>
                  </a:rPr>
                  <a:t>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r>
                                        <a:rPr lang="en-US" altLang="zh-CN" sz="1200" b="0" i="1" smtClean="0">
                                          <a:latin typeface="Cambria Math" panose="02040503050406030204" pitchFamily="18" charset="0"/>
                                          <a:ea typeface="微软雅黑" panose="020B0503020204020204" pitchFamily="34" charset="-122"/>
                                        </a:rPr>
                                        <m:t>𝑦</m:t>
                                      </m:r>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sSup>
                                        <m:sSupPr>
                                          <m:ctrlPr>
                                            <a:rPr lang="en-US" altLang="zh-CN" sz="1200" b="0" i="1" smtClean="0">
                                              <a:latin typeface="Cambria Math" panose="02040503050406030204" pitchFamily="18" charset="0"/>
                                              <a:ea typeface="微软雅黑" panose="020B0503020204020204" pitchFamily="34" charset="-122"/>
                                            </a:rPr>
                                          </m:ctrlPr>
                                        </m:sSupPr>
                                        <m:e>
                                          <m:d>
                                            <m:dPr>
                                              <m:ctrlPr>
                                                <a:rPr lang="en-US" altLang="zh-CN" sz="1200" b="0" i="1" smtClean="0">
                                                  <a:latin typeface="Cambria Math" panose="02040503050406030204" pitchFamily="18" charset="0"/>
                                                  <a:ea typeface="微软雅黑" panose="020B0503020204020204" pitchFamily="34" charset="-122"/>
                                                </a:rPr>
                                              </m:ctrlPr>
                                            </m:dPr>
                                            <m:e>
                                              <m:func>
                                                <m:funcPr>
                                                  <m:ctrlPr>
                                                    <a:rPr lang="en-US" altLang="zh-CN" sz="1200" b="0" i="1" smtClean="0">
                                                      <a:latin typeface="Cambria Math" panose="02040503050406030204" pitchFamily="18" charset="0"/>
                                                      <a:ea typeface="微软雅黑" panose="020B0503020204020204" pitchFamily="34" charset="-122"/>
                                                    </a:rPr>
                                                  </m:ctrlPr>
                                                </m:funcPr>
                                                <m:fName>
                                                  <m:r>
                                                    <m:rPr>
                                                      <m:sty m:val="p"/>
                                                    </m:rPr>
                                                    <a:rPr lang="en-US" altLang="zh-CN" sz="1200" b="0" i="0" smtClean="0">
                                                      <a:latin typeface="Cambria Math" panose="02040503050406030204" pitchFamily="18" charset="0"/>
                                                      <a:ea typeface="微软雅黑" panose="020B0503020204020204" pitchFamily="34" charset="-122"/>
                                                    </a:rPr>
                                                    <m:t>ln</m:t>
                                                  </m:r>
                                                </m:fName>
                                                <m:e>
                                                  <m:r>
                                                    <a:rPr lang="en-US" altLang="zh-CN" sz="1200" b="0" i="1" smtClean="0">
                                                      <a:latin typeface="Cambria Math" panose="02040503050406030204" pitchFamily="18" charset="0"/>
                                                      <a:ea typeface="微软雅黑" panose="020B0503020204020204" pitchFamily="34" charset="-122"/>
                                                    </a:rPr>
                                                    <m:t>𝑦</m:t>
                                                  </m:r>
                                                </m:e>
                                              </m:func>
                                            </m:e>
                                          </m:d>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2</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b="0" i="1" smtClean="0">
                                      <a:latin typeface="Cambria Math" panose="02040503050406030204" pitchFamily="18" charset="0"/>
                                      <a:ea typeface="微软雅黑" panose="020B0503020204020204" pitchFamily="34" charset="-122"/>
                                    </a:rPr>
                                    <m:t>0</m:t>
                                  </m:r>
                                </m:e>
                                <m:e>
                                  <m:r>
                                    <a:rPr lang="en-US" altLang="zh-CN" sz="1200" b="0" i="1" smtClean="0">
                                      <a:latin typeface="Cambria Math" panose="02040503050406030204" pitchFamily="18" charset="0"/>
                                      <a:ea typeface="微软雅黑" panose="020B0503020204020204" pitchFamily="34" charset="-122"/>
                                    </a:rPr>
                                    <m:t>                      </m:t>
                                  </m:r>
                                </m:e>
                              </m:eqAr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）因</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r>
                      <a:rPr lang="en-US" altLang="zh-CN" i="1" dirty="0">
                        <a:latin typeface="Cambria Math" panose="02040503050406030204" pitchFamily="18" charset="0"/>
                        <a:ea typeface="微软雅黑" panose="020B0503020204020204" pitchFamily="34" charset="-122"/>
                      </a:rPr>
                      <m:t>2</m:t>
                    </m:r>
                    <m:sSup>
                      <m:sSupPr>
                        <m:ctrlPr>
                          <a:rPr lang="en-US" altLang="zh-CN" i="1" dirty="0" smtClean="0">
                            <a:latin typeface="Cambria Math" panose="02040503050406030204" pitchFamily="18" charset="0"/>
                            <a:ea typeface="微软雅黑" panose="020B0503020204020204" pitchFamily="34" charset="-122"/>
                          </a:rPr>
                        </m:ctrlPr>
                      </m:sSupPr>
                      <m:e>
                        <m:r>
                          <m:rPr>
                            <m:sty m:val="p"/>
                          </m:rPr>
                          <a:rPr lang="en-US" altLang="zh-CN" i="1" dirty="0">
                            <a:latin typeface="Cambria Math" panose="02040503050406030204" pitchFamily="18" charset="0"/>
                            <a:ea typeface="微软雅黑" panose="020B0503020204020204" pitchFamily="34" charset="-122"/>
                          </a:rPr>
                          <m:t>X</m:t>
                        </m:r>
                      </m:e>
                      <m:sup>
                        <m:r>
                          <a:rPr lang="en-US" altLang="zh-CN" i="1" dirty="0">
                            <a:latin typeface="Cambria Math" panose="02040503050406030204" pitchFamily="18" charset="0"/>
                            <a:ea typeface="微软雅黑" panose="020B0503020204020204" pitchFamily="34" charset="-122"/>
                          </a:rPr>
                          <m:t>2</m:t>
                        </m:r>
                      </m:sup>
                    </m:sSup>
                    <m:r>
                      <a:rPr lang="en-US" altLang="zh-CN" i="1" dirty="0">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rPr>
                  <a:t>[1,+</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取值</m:t>
                    </m:r>
                  </m:oMath>
                </a14:m>
                <a:r>
                  <a:rPr lang="zh-CN" altLang="en-US" b="0" dirty="0">
                    <a:latin typeface="微软雅黑" panose="020B0503020204020204" pitchFamily="34" charset="-122"/>
                    <a:ea typeface="微软雅黑" panose="020B0503020204020204" pitchFamily="34" charset="-122"/>
                  </a:rPr>
                  <a:t>，从而</a:t>
                </a:r>
                <a:r>
                  <a:rPr lang="en-US" altLang="zh-CN" b="0" dirty="0">
                    <a:latin typeface="微软雅黑" panose="020B0503020204020204" pitchFamily="34" charset="-122"/>
                    <a:ea typeface="微软雅黑" panose="020B0503020204020204" pitchFamily="34" charset="-122"/>
                  </a:rPr>
                  <a:t>y&lt;1</a:t>
                </a:r>
                <a:r>
                  <a:rPr lang="zh-CN" altLang="en-US" b="0"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m:t>
                    </m:r>
                    <m:r>
                      <a:rPr lang="zh-CN" altLang="en-US" i="1">
                        <a:latin typeface="Cambria Math" panose="02040503050406030204" pitchFamily="18" charset="0"/>
                        <a:ea typeface="微软雅黑" panose="020B0503020204020204" pitchFamily="34" charset="-122"/>
                      </a:rPr>
                      <m:t>；</m:t>
                    </m:r>
                  </m:oMath>
                </a14:m>
                <a:r>
                  <a:rPr lang="zh-CN" altLang="en-US" b="0" dirty="0">
                    <a:latin typeface="微软雅黑" panose="020B0503020204020204" pitchFamily="34" charset="-122"/>
                    <a:ea typeface="微软雅黑" panose="020B0503020204020204" pitchFamily="34" charset="-122"/>
                  </a:rPr>
                  <a:t>若</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𝑋</m:t>
                              </m:r>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微软雅黑" panose="020B0503020204020204" pitchFamily="34" charset="-122"/>
                        </a:rPr>
                        <m:t>=</m:t>
                      </m:r>
                      <m:r>
                        <m:rPr>
                          <m:sty m:val="p"/>
                        </m:rPr>
                        <a:rPr lang="el-GR" altLang="zh-CN" sz="1200" b="0" i="1" smtClean="0">
                          <a:latin typeface="Cambria Math" panose="02040503050406030204" pitchFamily="18" charset="0"/>
                          <a:ea typeface="Cambria Math" panose="02040503050406030204" pitchFamily="18" charset="0"/>
                        </a:rPr>
                        <m:t>Φ</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2</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y&gt;1</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𝑑</m:t>
                          </m:r>
                        </m:num>
                        <m:den>
                          <m:r>
                            <a:rPr lang="en-US" altLang="zh-CN" sz="1200" b="0" i="1" smtClean="0">
                              <a:latin typeface="Cambria Math" panose="02040503050406030204" pitchFamily="18" charset="0"/>
                              <a:ea typeface="微软雅黑" panose="020B0503020204020204" pitchFamily="34" charset="-122"/>
                            </a:rPr>
                            <m:t>𝑑𝑦</m:t>
                          </m:r>
                        </m:den>
                      </m:f>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e>
                          </m:d>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2</m:t>
                      </m:r>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den>
                      </m:f>
                      <m:sSup>
                        <m:sSupPr>
                          <m:ctrlPr>
                            <a:rPr lang="en-US" altLang="zh-CN" sz="120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4</m:t>
                          </m:r>
                        </m:sup>
                      </m:sSup>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e>
                          </m:rad>
                        </m:den>
                      </m:f>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4</m:t>
                          </m:r>
                        </m:sup>
                      </m:sSup>
                    </m:oMath>
                  </m:oMathPara>
                </a14:m>
                <a:endParaRPr lang="en-US" altLang="zh-CN" sz="1200"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于是</a:t>
                </a:r>
                <a:r>
                  <a:rPr lang="en-US" altLang="zh-CN" b="0" dirty="0">
                    <a:latin typeface="微软雅黑" panose="020B0503020204020204" pitchFamily="34" charset="-122"/>
                    <a:ea typeface="微软雅黑" panose="020B0503020204020204" pitchFamily="34" charset="-122"/>
                  </a:rPr>
                  <a:t>Y=2</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X</m:t>
                        </m:r>
                      </m:e>
                      <m:sup>
                        <m:r>
                          <a:rPr lang="en-US" altLang="zh-CN" i="1">
                            <a:latin typeface="Cambria Math" panose="02040503050406030204" pitchFamily="18" charset="0"/>
                            <a:ea typeface="微软雅黑" panose="020B0503020204020204" pitchFamily="34" charset="-122"/>
                          </a:rPr>
                          <m:t>2</m:t>
                        </m:r>
                      </m:sup>
                    </m:sSup>
                    <m:r>
                      <a:rPr lang="en-US" altLang="zh-CN" i="1">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的概率密度为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4</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i="1" smtClean="0">
                                  <a:latin typeface="Cambria Math" panose="02040503050406030204" pitchFamily="18" charset="0"/>
                                  <a:ea typeface="微软雅黑" panose="020B0503020204020204" pitchFamily="34" charset="-122"/>
                                </a:rPr>
                                <m:t>1</m:t>
                              </m: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）对于</a:t>
                </a:r>
                <a:r>
                  <a:rPr lang="en-US" altLang="zh-CN" b="0" dirty="0">
                    <a:latin typeface="微软雅黑" panose="020B0503020204020204" pitchFamily="34" charset="-122"/>
                    <a:ea typeface="微软雅黑" panose="020B0503020204020204" pitchFamily="34" charset="-122"/>
                  </a:rPr>
                  <a:t>Y=|X|</a:t>
                </a:r>
                <a:r>
                  <a:rPr lang="zh-CN" altLang="en-US" b="0" dirty="0">
                    <a:latin typeface="微软雅黑" panose="020B0503020204020204" pitchFamily="34" charset="-122"/>
                    <a:ea typeface="微软雅黑" panose="020B0503020204020204" pitchFamily="34" charset="-122"/>
                  </a:rPr>
                  <a:t>，显然，当</a:t>
                </a:r>
                <a:r>
                  <a:rPr lang="en-US" altLang="zh-CN" b="0" dirty="0">
                    <a:latin typeface="微软雅黑" panose="020B0503020204020204" pitchFamily="34" charset="-122"/>
                    <a:ea typeface="微软雅黑" panose="020B0503020204020204" pitchFamily="34" charset="-122"/>
                  </a:rPr>
                  <a:t>y&lt;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m:t>
                    </m:r>
                  </m:oMath>
                </a14:m>
                <a:r>
                  <a:rPr lang="zh-CN" altLang="en-US" b="0" dirty="0">
                    <a:latin typeface="微软雅黑" panose="020B0503020204020204" pitchFamily="34" charset="-122"/>
                    <a:ea typeface="微软雅黑" panose="020B0503020204020204" pitchFamily="34" charset="-122"/>
                  </a:rPr>
                  <a:t>，当</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b="0" dirty="0">
                    <a:latin typeface="微软雅黑" panose="020B0503020204020204" pitchFamily="34" charset="-122"/>
                    <a:ea typeface="微软雅黑" panose="020B0503020204020204" pitchFamily="34" charset="-122"/>
                  </a:rPr>
                  <a:t>时，注意到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，就有</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left"/>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0</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𝑋</m:t>
                              </m:r>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zh-CN" altLang="en-US" sz="1200" i="1">
                          <a:latin typeface="Cambria Math" panose="02040503050406030204" pitchFamily="18" charset="0"/>
                          <a:ea typeface="微软雅黑" panose="020B0503020204020204" pitchFamily="34" charset="-122"/>
                        </a:rPr>
                        <m:t>。</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1</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𝑦</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2</m:t>
                        </m:r>
                      </m:sup>
                    </m:sSup>
                    <m:r>
                      <a:rPr lang="zh-CN" altLang="en-US"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Y=|X|</a:t>
                </a:r>
                <a:r>
                  <a:rPr lang="zh-CN" altLang="en-US" dirty="0">
                    <a:latin typeface="微软雅黑" panose="020B0503020204020204" pitchFamily="34" charset="-122"/>
                    <a:ea typeface="微软雅黑" panose="020B0503020204020204" pitchFamily="34" charset="-122"/>
                  </a:rPr>
                  <a:t>的概率密度为</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en-US" altLang="zh-CN" sz="1200" b="0" i="1" smtClean="0">
                            <a:latin typeface="Cambria Math" panose="02040503050406030204" pitchFamily="18" charset="0"/>
                            <a:ea typeface="微软雅黑" panose="020B0503020204020204" pitchFamily="34" charset="-122"/>
                          </a:rPr>
                          <m:t>𝑓</m:t>
                        </m:r>
                      </m:e>
                      <m:sub>
                        <m:r>
                          <a:rPr lang="en-US" altLang="zh-CN" sz="1200" b="0" i="1" smtClean="0">
                            <a:latin typeface="Cambria Math" panose="02040503050406030204" pitchFamily="18" charset="0"/>
                            <a:ea typeface="微软雅黑" panose="020B0503020204020204" pitchFamily="34" charset="-122"/>
                          </a:rPr>
                          <m:t>𝑌</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2</m:t>
                                    </m:r>
                                  </m:num>
                                  <m:den>
                                    <m:r>
                                      <a:rPr lang="zh-CN" altLang="en-US" sz="1200" b="0" i="1" smtClean="0">
                                        <a:latin typeface="Cambria Math" panose="02040503050406030204" pitchFamily="18" charset="0"/>
                                        <a:ea typeface="微软雅黑" panose="020B0503020204020204" pitchFamily="34" charset="-122"/>
                                      </a:rPr>
                                      <m:t>𝜋</m:t>
                                    </m:r>
                                  </m:den>
                                </m:f>
                              </m:e>
                            </m:rad>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𝑦</m:t>
                                        </m:r>
                                      </m:e>
                                      <m:sup>
                                        <m:r>
                                          <a:rPr lang="en-US" altLang="zh-CN" sz="1200" b="0" i="1" smtClean="0">
                                            <a:latin typeface="Cambria Math" panose="02040503050406030204" pitchFamily="18" charset="0"/>
                                            <a:ea typeface="微软雅黑" panose="020B0503020204020204" pitchFamily="34" charset="-122"/>
                                          </a:rPr>
                                          <m:t>2</m:t>
                                        </m:r>
                                      </m:sup>
                                    </m:sSup>
                                  </m:num>
                                  <m:den>
                                    <m:r>
                                      <a:rPr lang="en-US" altLang="zh-CN" sz="1200" b="0" i="1" smtClean="0">
                                        <a:latin typeface="Cambria Math" panose="02040503050406030204" pitchFamily="18" charset="0"/>
                                        <a:ea typeface="微软雅黑" panose="020B0503020204020204" pitchFamily="34" charset="-122"/>
                                      </a:rPr>
                                      <m:t>2</m:t>
                                    </m:r>
                                  </m:den>
                                </m:f>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b="0" i="1" smtClean="0">
                                <a:latin typeface="Cambria Math" panose="02040503050406030204" pitchFamily="18" charset="0"/>
                                <a:ea typeface="微软雅黑" panose="020B0503020204020204" pitchFamily="34" charset="-122"/>
                              </a:rPr>
                              <m:t>0</m:t>
                            </m:r>
                          </m:e>
                          <m:e>
                            <m:r>
                              <a:rPr lang="en-US" altLang="zh-CN" sz="1200" i="1">
                                <a:latin typeface="Cambria Math" panose="02040503050406030204" pitchFamily="18" charset="0"/>
                                <a:ea typeface="微软雅黑" panose="020B0503020204020204" pitchFamily="34" charset="-122"/>
                              </a:rPr>
                              <m:t>0</m:t>
                            </m:r>
                            <m:r>
                              <a:rPr lang="zh-CN" altLang="en-US" sz="120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a:latin typeface="Cambria Math" panose="02040503050406030204" pitchFamily="18" charset="0"/>
                                <a:ea typeface="微软雅黑" panose="020B0503020204020204" pitchFamily="34" charset="-122"/>
                              </a:rPr>
                              <m:t>其</m:t>
                            </m:r>
                            <m:r>
                              <a:rPr lang="zh-CN" altLang="en-US" sz="1200" i="1" smtClean="0">
                                <a:latin typeface="Cambria Math" panose="02040503050406030204" pitchFamily="18" charset="0"/>
                                <a:ea typeface="微软雅黑" panose="020B0503020204020204" pitchFamily="34" charset="-122"/>
                              </a:rPr>
                              <m:t>他</m:t>
                            </m:r>
                          </m:e>
                        </m:eqArr>
                      </m:e>
                    </m:d>
                  </m:oMath>
                </a14:m>
                <a:endParaRPr lang="en-US" altLang="zh-CN" sz="1200" b="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6126284" y="571500"/>
                <a:ext cx="5090356" cy="8422755"/>
              </a:xfrm>
              <a:prstGeom prst="rect">
                <a:avLst/>
              </a:prstGeom>
              <a:blipFill rotWithShape="1">
                <a:blip r:embed="rId5"/>
                <a:stretch>
                  <a:fillRect l="-9" r="12" b="1"/>
                </a:stretch>
              </a:blipFill>
            </p:spPr>
            <p:txBody>
              <a:bodyPr/>
              <a:lstStyle/>
              <a:p>
                <a:r>
                  <a:rPr lang="zh-CN" altLang="en-US">
                    <a:noFill/>
                  </a:rPr>
                  <a:t> </a:t>
                </a:r>
              </a:p>
            </p:txBody>
          </p:sp>
        </mc:Fallback>
      </mc:AlternateContent>
      <p:grpSp>
        <p:nvGrpSpPr>
          <p:cNvPr id="14" name="组合 13"/>
          <p:cNvGrpSpPr/>
          <p:nvPr>
            <p:custDataLst>
              <p:tags r:id="rId6"/>
            </p:custDataLst>
          </p:nvPr>
        </p:nvGrpSpPr>
        <p:grpSpPr>
          <a:xfrm>
            <a:off x="6108700" y="0"/>
            <a:ext cx="5095240" cy="647700"/>
            <a:chOff x="6108700" y="0"/>
            <a:chExt cx="5095240" cy="647700"/>
          </a:xfrm>
        </p:grpSpPr>
        <p:sp>
          <p:nvSpPr>
            <p:cNvPr id="10" name="RemarkBack"/>
            <p:cNvSpPr/>
            <p:nvPr>
              <p:custDataLst>
                <p:tags r:id="rId7"/>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8"/>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9"/>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8"/>
          <p:cNvGrpSpPr/>
          <p:nvPr>
            <p:custDataLst>
              <p:tags r:id="rId10"/>
            </p:custDataLst>
          </p:nvPr>
        </p:nvGrpSpPr>
        <p:grpSpPr>
          <a:xfrm>
            <a:off x="0" y="0"/>
            <a:ext cx="5715000" cy="635000"/>
            <a:chOff x="0" y="0"/>
            <a:chExt cx="5715000" cy="635000"/>
          </a:xfrm>
        </p:grpSpPr>
        <p:sp>
          <p:nvSpPr>
            <p:cNvPr id="5" name="TitleBackground"/>
            <p:cNvSpPr/>
            <p:nvPr>
              <p:custDataLst>
                <p:tags r:id="rId11"/>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14"/>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7" name="文本框 16"/>
              <p:cNvSpPr txBox="1"/>
              <p:nvPr/>
            </p:nvSpPr>
            <p:spPr>
              <a:xfrm>
                <a:off x="389694" y="360680"/>
                <a:ext cx="5090356" cy="8422755"/>
              </a:xfrm>
              <a:prstGeom prst="rect">
                <a:avLst/>
              </a:prstGeom>
              <a:noFill/>
            </p:spPr>
            <p:txBody>
              <a:bodyPr wrap="square" rtlCol="0">
                <a:spAutoFit/>
              </a:bodyPr>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不取负值，从而，若</a:t>
                </a:r>
                <a:r>
                  <a:rPr lang="en-US" altLang="zh-CN" dirty="0">
                    <a:latin typeface="微软雅黑" panose="020B0503020204020204" pitchFamily="34" charset="-122"/>
                    <a:ea typeface="微软雅黑" panose="020B0503020204020204" pitchFamily="34" charset="-122"/>
                  </a:rPr>
                  <a:t>y&lt;0</a:t>
                </a:r>
                <a:r>
                  <a:rPr lang="zh-CN" altLang="en-US" dirty="0">
                    <a:latin typeface="微软雅黑" panose="020B0503020204020204" pitchFamily="34" charset="-122"/>
                    <a:ea typeface="微软雅黑" panose="020B0503020204020204" pitchFamily="34" charset="-122"/>
                  </a:rPr>
                  <a:t>，则</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Y</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，注意到</a:t>
                </a:r>
                <a:r>
                  <a:rPr lang="en-US" altLang="zh-CN" dirty="0">
                    <a:latin typeface="微软雅黑" panose="020B0503020204020204" pitchFamily="34" charset="-122"/>
                    <a:ea typeface="微软雅黑" panose="020B0503020204020204" pitchFamily="34" charset="-122"/>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y</m:t>
                    </m:r>
                    <m:r>
                      <a:rPr lang="en-US" altLang="zh-CN" sz="1200" b="0" i="1" smtClean="0">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m:t>
                    </m:r>
                  </m:oMath>
                </a14:m>
                <a:r>
                  <a:rPr lang="en-US" altLang="zh-CN" sz="1200" b="0" dirty="0">
                    <a:latin typeface="微软雅黑" panose="020B0503020204020204" pitchFamily="34" charset="-122"/>
                    <a:ea typeface="微软雅黑" panose="020B0503020204020204" pitchFamily="34" charset="-122"/>
                  </a:rPr>
                  <a:t>P{0&lt;Y</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oMath>
                </a14:m>
                <a:r>
                  <a:rPr lang="en-US" altLang="zh-CN" sz="1200" b="0" dirty="0">
                    <a:latin typeface="微软雅黑" panose="020B0503020204020204" pitchFamily="34" charset="-122"/>
                    <a:ea typeface="微软雅黑" panose="020B0503020204020204" pitchFamily="34" charset="-122"/>
                  </a:rPr>
                  <a:t>}=P{0&lt;</a:t>
                </a:r>
                <a14:m>
                  <m:oMath xmlns:m="http://schemas.openxmlformats.org/officeDocument/2006/math">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𝑋</m:t>
                        </m:r>
                      </m:sup>
                    </m:sSup>
                    <m:r>
                      <a:rPr lang="en-US" altLang="zh-CN"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oMath>
                </a14:m>
                <a:r>
                  <a:rPr lang="en-US" altLang="zh-CN" sz="1200" b="0" dirty="0">
                    <a:latin typeface="微软雅黑" panose="020B0503020204020204" pitchFamily="34" charset="-122"/>
                    <a:ea typeface="微软雅黑" panose="020B0503020204020204" pitchFamily="34" charset="-122"/>
                  </a:rPr>
                  <a:t>}=P{-</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∞&lt;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oMath>
                </a14:m>
                <a:r>
                  <a:rPr lang="en-US" altLang="zh-CN" sz="1200" b="0" dirty="0">
                    <a:latin typeface="微软雅黑" panose="020B0503020204020204" pitchFamily="34" charset="-122"/>
                    <a:ea typeface="微软雅黑" panose="020B0503020204020204" pitchFamily="34" charset="-122"/>
                  </a:rPr>
                  <a:t>}=</a:t>
                </a:r>
                <a14:m>
                  <m:oMath xmlns:m="http://schemas.openxmlformats.org/officeDocument/2006/math">
                    <m:r>
                      <a:rPr lang="zh-CN" altLang="en-US" sz="1200" b="0" i="1" dirty="0" smtClean="0">
                        <a:latin typeface="Cambria Math" panose="02040503050406030204" pitchFamily="18" charset="0"/>
                        <a:ea typeface="微软雅黑" panose="020B0503020204020204" pitchFamily="34" charset="-122"/>
                      </a:rPr>
                      <m:t>𝜙</m:t>
                    </m:r>
                    <m:r>
                      <a:rPr lang="en-US" altLang="zh-CN" sz="1200" b="0" i="1" dirty="0" smtClean="0">
                        <a:latin typeface="Cambria Math" panose="02040503050406030204" pitchFamily="18" charset="0"/>
                        <a:ea typeface="微软雅黑" panose="020B0503020204020204" pitchFamily="34" charset="-122"/>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r>
                      <a:rPr lang="en-US" altLang="zh-CN" sz="1200" b="0" i="1" dirty="0" smtClean="0">
                        <a:latin typeface="Cambria Math" panose="02040503050406030204" pitchFamily="18" charset="0"/>
                        <a:ea typeface="微软雅黑" panose="020B0503020204020204" pitchFamily="34" charset="-122"/>
                      </a:rPr>
                      <m:t>)</m:t>
                    </m:r>
                  </m:oMath>
                </a14:m>
                <a:r>
                  <a:rPr lang="zh-CN" altLang="en-US" sz="1200" b="0" dirty="0">
                    <a:latin typeface="微软雅黑" panose="020B0503020204020204" pitchFamily="34" charset="-122"/>
                    <a:ea typeface="微软雅黑" panose="020B0503020204020204" pitchFamily="34" charset="-122"/>
                  </a:rPr>
                  <a:t>。</a:t>
                </a:r>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从而，</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𝑑𝑥</m:t>
                          </m:r>
                        </m:den>
                      </m:f>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𝑥</m:t>
                          </m:r>
                        </m:e>
                      </m:d>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e>
                        <m:sub>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sub>
                      </m:sSub>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2</m:t>
                              </m:r>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2</m:t>
                              </m:r>
                            </m:sup>
                          </m:sSup>
                        </m:sup>
                      </m:sSup>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oMath>
                  </m:oMathPara>
                </a14:m>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e</m:t>
                        </m:r>
                      </m:e>
                      <m:sup>
                        <m:r>
                          <m:rPr>
                            <m:sty m:val="p"/>
                          </m:rPr>
                          <a:rPr lang="en-US" altLang="zh-CN" i="1">
                            <a:latin typeface="Cambria Math" panose="02040503050406030204" pitchFamily="18" charset="0"/>
                            <a:ea typeface="微软雅黑" panose="020B0503020204020204" pitchFamily="34" charset="-122"/>
                          </a:rPr>
                          <m:t>X</m:t>
                        </m:r>
                      </m:sup>
                    </m:sSup>
                    <m:r>
                      <a:rPr lang="zh-CN" altLang="en-US" i="1">
                        <a:latin typeface="Cambria Math" panose="02040503050406030204" pitchFamily="18" charset="0"/>
                        <a:ea typeface="微软雅黑" panose="020B0503020204020204" pitchFamily="34" charset="-122"/>
                      </a:rPr>
                      <m:t>的</m:t>
                    </m:r>
                  </m:oMath>
                </a14:m>
                <a:r>
                  <a:rPr lang="zh-CN" altLang="en-US" b="0" dirty="0">
                    <a:latin typeface="微软雅黑" panose="020B0503020204020204" pitchFamily="34" charset="-122"/>
                    <a:ea typeface="微软雅黑" panose="020B0503020204020204" pitchFamily="34" charset="-122"/>
                  </a:rPr>
                  <a:t>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r>
                                        <a:rPr lang="en-US" altLang="zh-CN" sz="1200" b="0" i="1" smtClean="0">
                                          <a:latin typeface="Cambria Math" panose="02040503050406030204" pitchFamily="18" charset="0"/>
                                          <a:ea typeface="微软雅黑" panose="020B0503020204020204" pitchFamily="34" charset="-122"/>
                                        </a:rPr>
                                        <m:t>𝑦</m:t>
                                      </m:r>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sSup>
                                        <m:sSupPr>
                                          <m:ctrlPr>
                                            <a:rPr lang="en-US" altLang="zh-CN" sz="1200" b="0" i="1" smtClean="0">
                                              <a:latin typeface="Cambria Math" panose="02040503050406030204" pitchFamily="18" charset="0"/>
                                              <a:ea typeface="微软雅黑" panose="020B0503020204020204" pitchFamily="34" charset="-122"/>
                                            </a:rPr>
                                          </m:ctrlPr>
                                        </m:sSupPr>
                                        <m:e>
                                          <m:d>
                                            <m:dPr>
                                              <m:ctrlPr>
                                                <a:rPr lang="en-US" altLang="zh-CN" sz="1200" b="0" i="1" smtClean="0">
                                                  <a:latin typeface="Cambria Math" panose="02040503050406030204" pitchFamily="18" charset="0"/>
                                                  <a:ea typeface="微软雅黑" panose="020B0503020204020204" pitchFamily="34" charset="-122"/>
                                                </a:rPr>
                                              </m:ctrlPr>
                                            </m:dPr>
                                            <m:e>
                                              <m:func>
                                                <m:funcPr>
                                                  <m:ctrlPr>
                                                    <a:rPr lang="en-US" altLang="zh-CN" sz="1200" b="0" i="1" smtClean="0">
                                                      <a:latin typeface="Cambria Math" panose="02040503050406030204" pitchFamily="18" charset="0"/>
                                                      <a:ea typeface="微软雅黑" panose="020B0503020204020204" pitchFamily="34" charset="-122"/>
                                                    </a:rPr>
                                                  </m:ctrlPr>
                                                </m:funcPr>
                                                <m:fName>
                                                  <m:r>
                                                    <m:rPr>
                                                      <m:sty m:val="p"/>
                                                    </m:rPr>
                                                    <a:rPr lang="en-US" altLang="zh-CN" sz="1200" b="0" i="0" smtClean="0">
                                                      <a:latin typeface="Cambria Math" panose="02040503050406030204" pitchFamily="18" charset="0"/>
                                                      <a:ea typeface="微软雅黑" panose="020B0503020204020204" pitchFamily="34" charset="-122"/>
                                                    </a:rPr>
                                                    <m:t>ln</m:t>
                                                  </m:r>
                                                </m:fName>
                                                <m:e>
                                                  <m:r>
                                                    <a:rPr lang="en-US" altLang="zh-CN" sz="1200" b="0" i="1" smtClean="0">
                                                      <a:latin typeface="Cambria Math" panose="02040503050406030204" pitchFamily="18" charset="0"/>
                                                      <a:ea typeface="微软雅黑" panose="020B0503020204020204" pitchFamily="34" charset="-122"/>
                                                    </a:rPr>
                                                    <m:t>𝑦</m:t>
                                                  </m:r>
                                                </m:e>
                                              </m:func>
                                            </m:e>
                                          </m:d>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2</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b="0" i="1" smtClean="0">
                                      <a:latin typeface="Cambria Math" panose="02040503050406030204" pitchFamily="18" charset="0"/>
                                      <a:ea typeface="微软雅黑" panose="020B0503020204020204" pitchFamily="34" charset="-122"/>
                                    </a:rPr>
                                    <m:t>0</m:t>
                                  </m:r>
                                </m:e>
                                <m:e>
                                  <m:r>
                                    <a:rPr lang="en-US" altLang="zh-CN" sz="1200" b="0" i="1" smtClean="0">
                                      <a:latin typeface="Cambria Math" panose="02040503050406030204" pitchFamily="18" charset="0"/>
                                      <a:ea typeface="微软雅黑" panose="020B0503020204020204" pitchFamily="34" charset="-122"/>
                                    </a:rPr>
                                    <m:t>                      </m:t>
                                  </m:r>
                                </m:e>
                              </m:eqAr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）因</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r>
                      <a:rPr lang="en-US" altLang="zh-CN" i="1" dirty="0">
                        <a:latin typeface="Cambria Math" panose="02040503050406030204" pitchFamily="18" charset="0"/>
                        <a:ea typeface="微软雅黑" panose="020B0503020204020204" pitchFamily="34" charset="-122"/>
                      </a:rPr>
                      <m:t>2</m:t>
                    </m:r>
                    <m:sSup>
                      <m:sSupPr>
                        <m:ctrlPr>
                          <a:rPr lang="en-US" altLang="zh-CN" i="1" dirty="0" smtClean="0">
                            <a:latin typeface="Cambria Math" panose="02040503050406030204" pitchFamily="18" charset="0"/>
                            <a:ea typeface="微软雅黑" panose="020B0503020204020204" pitchFamily="34" charset="-122"/>
                          </a:rPr>
                        </m:ctrlPr>
                      </m:sSupPr>
                      <m:e>
                        <m:r>
                          <m:rPr>
                            <m:sty m:val="p"/>
                          </m:rPr>
                          <a:rPr lang="en-US" altLang="zh-CN" i="1" dirty="0">
                            <a:latin typeface="Cambria Math" panose="02040503050406030204" pitchFamily="18" charset="0"/>
                            <a:ea typeface="微软雅黑" panose="020B0503020204020204" pitchFamily="34" charset="-122"/>
                          </a:rPr>
                          <m:t>X</m:t>
                        </m:r>
                      </m:e>
                      <m:sup>
                        <m:r>
                          <a:rPr lang="en-US" altLang="zh-CN" i="1" dirty="0">
                            <a:latin typeface="Cambria Math" panose="02040503050406030204" pitchFamily="18" charset="0"/>
                            <a:ea typeface="微软雅黑" panose="020B0503020204020204" pitchFamily="34" charset="-122"/>
                          </a:rPr>
                          <m:t>2</m:t>
                        </m:r>
                      </m:sup>
                    </m:sSup>
                    <m:r>
                      <a:rPr lang="en-US" altLang="zh-CN" i="1" dirty="0">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rPr>
                  <a:t>[1,+</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取值</m:t>
                    </m:r>
                  </m:oMath>
                </a14:m>
                <a:r>
                  <a:rPr lang="zh-CN" altLang="en-US" b="0" dirty="0">
                    <a:latin typeface="微软雅黑" panose="020B0503020204020204" pitchFamily="34" charset="-122"/>
                    <a:ea typeface="微软雅黑" panose="020B0503020204020204" pitchFamily="34" charset="-122"/>
                  </a:rPr>
                  <a:t>，从而</a:t>
                </a:r>
                <a:r>
                  <a:rPr lang="en-US" altLang="zh-CN" b="0" dirty="0">
                    <a:latin typeface="微软雅黑" panose="020B0503020204020204" pitchFamily="34" charset="-122"/>
                    <a:ea typeface="微软雅黑" panose="020B0503020204020204" pitchFamily="34" charset="-122"/>
                  </a:rPr>
                  <a:t>y&lt;1</a:t>
                </a:r>
                <a:r>
                  <a:rPr lang="zh-CN" altLang="en-US" b="0"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m:t>
                    </m:r>
                    <m:r>
                      <a:rPr lang="zh-CN" altLang="en-US" i="1">
                        <a:latin typeface="Cambria Math" panose="02040503050406030204" pitchFamily="18" charset="0"/>
                        <a:ea typeface="微软雅黑" panose="020B0503020204020204" pitchFamily="34" charset="-122"/>
                      </a:rPr>
                      <m:t>；</m:t>
                    </m:r>
                  </m:oMath>
                </a14:m>
                <a:r>
                  <a:rPr lang="zh-CN" altLang="en-US" b="0" dirty="0">
                    <a:latin typeface="微软雅黑" panose="020B0503020204020204" pitchFamily="34" charset="-122"/>
                    <a:ea typeface="微软雅黑" panose="020B0503020204020204" pitchFamily="34" charset="-122"/>
                  </a:rPr>
                  <a:t>若</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𝑋</m:t>
                              </m:r>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微软雅黑" panose="020B0503020204020204" pitchFamily="34" charset="-122"/>
                        </a:rPr>
                        <m:t>=</m:t>
                      </m:r>
                      <m:r>
                        <m:rPr>
                          <m:sty m:val="p"/>
                        </m:rPr>
                        <a:rPr lang="el-GR" altLang="zh-CN" sz="1200" b="0" i="1" smtClean="0">
                          <a:latin typeface="Cambria Math" panose="02040503050406030204" pitchFamily="18" charset="0"/>
                          <a:ea typeface="Cambria Math" panose="02040503050406030204" pitchFamily="18" charset="0"/>
                        </a:rPr>
                        <m:t>Φ</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2</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1</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y&gt;1</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𝑑</m:t>
                          </m:r>
                        </m:num>
                        <m:den>
                          <m:r>
                            <a:rPr lang="en-US" altLang="zh-CN" sz="1200" b="0" i="1" smtClean="0">
                              <a:latin typeface="Cambria Math" panose="02040503050406030204" pitchFamily="18" charset="0"/>
                              <a:ea typeface="微软雅黑" panose="020B0503020204020204" pitchFamily="34" charset="-122"/>
                            </a:rPr>
                            <m:t>𝑑𝑦</m:t>
                          </m:r>
                        </m:den>
                      </m:f>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e>
                          </m:d>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2</m:t>
                      </m:r>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den>
                      </m:f>
                      <m:sSup>
                        <m:sSupPr>
                          <m:ctrlPr>
                            <a:rPr lang="en-US" altLang="zh-CN" sz="120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4</m:t>
                          </m:r>
                        </m:sup>
                      </m:sSup>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e>
                          </m:rad>
                        </m:den>
                      </m:f>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4</m:t>
                          </m:r>
                        </m:sup>
                      </m:sSup>
                    </m:oMath>
                  </m:oMathPara>
                </a14:m>
                <a:endParaRPr lang="en-US" altLang="zh-CN" sz="1200"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于是</a:t>
                </a:r>
                <a:r>
                  <a:rPr lang="en-US" altLang="zh-CN" b="0" dirty="0">
                    <a:latin typeface="微软雅黑" panose="020B0503020204020204" pitchFamily="34" charset="-122"/>
                    <a:ea typeface="微软雅黑" panose="020B0503020204020204" pitchFamily="34" charset="-122"/>
                  </a:rPr>
                  <a:t>Y=2</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X</m:t>
                        </m:r>
                      </m:e>
                      <m:sup>
                        <m:r>
                          <a:rPr lang="en-US" altLang="zh-CN" i="1">
                            <a:latin typeface="Cambria Math" panose="02040503050406030204" pitchFamily="18" charset="0"/>
                            <a:ea typeface="微软雅黑" panose="020B0503020204020204" pitchFamily="34" charset="-122"/>
                          </a:rPr>
                          <m:t>2</m:t>
                        </m:r>
                      </m:sup>
                    </m:sSup>
                    <m:r>
                      <a:rPr lang="en-US" altLang="zh-CN" i="1">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的概率密度为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4</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i="1" smtClean="0">
                                  <a:latin typeface="Cambria Math" panose="02040503050406030204" pitchFamily="18" charset="0"/>
                                  <a:ea typeface="微软雅黑" panose="020B0503020204020204" pitchFamily="34" charset="-122"/>
                                </a:rPr>
                                <m:t>1</m:t>
                              </m: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）对于</a:t>
                </a:r>
                <a:r>
                  <a:rPr lang="en-US" altLang="zh-CN" b="0" dirty="0">
                    <a:latin typeface="微软雅黑" panose="020B0503020204020204" pitchFamily="34" charset="-122"/>
                    <a:ea typeface="微软雅黑" panose="020B0503020204020204" pitchFamily="34" charset="-122"/>
                  </a:rPr>
                  <a:t>Y=|X|</a:t>
                </a:r>
                <a:r>
                  <a:rPr lang="zh-CN" altLang="en-US" b="0" dirty="0">
                    <a:latin typeface="微软雅黑" panose="020B0503020204020204" pitchFamily="34" charset="-122"/>
                    <a:ea typeface="微软雅黑" panose="020B0503020204020204" pitchFamily="34" charset="-122"/>
                  </a:rPr>
                  <a:t>，显然，当</a:t>
                </a:r>
                <a:r>
                  <a:rPr lang="en-US" altLang="zh-CN" b="0" dirty="0">
                    <a:latin typeface="微软雅黑" panose="020B0503020204020204" pitchFamily="34" charset="-122"/>
                    <a:ea typeface="微软雅黑" panose="020B0503020204020204" pitchFamily="34" charset="-122"/>
                  </a:rPr>
                  <a:t>y&lt;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m:t>
                    </m:r>
                  </m:oMath>
                </a14:m>
                <a:r>
                  <a:rPr lang="zh-CN" altLang="en-US" b="0" dirty="0">
                    <a:latin typeface="微软雅黑" panose="020B0503020204020204" pitchFamily="34" charset="-122"/>
                    <a:ea typeface="微软雅黑" panose="020B0503020204020204" pitchFamily="34" charset="-122"/>
                  </a:rPr>
                  <a:t>，当</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b="0" dirty="0">
                    <a:latin typeface="微软雅黑" panose="020B0503020204020204" pitchFamily="34" charset="-122"/>
                    <a:ea typeface="微软雅黑" panose="020B0503020204020204" pitchFamily="34" charset="-122"/>
                  </a:rPr>
                  <a:t>时，注意到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，就有</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left"/>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0</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𝑋</m:t>
                              </m:r>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1</m:t>
                      </m:r>
                      <m:r>
                        <a:rPr lang="zh-CN" altLang="en-US" sz="1200" i="1">
                          <a:latin typeface="Cambria Math" panose="02040503050406030204" pitchFamily="18" charset="0"/>
                          <a:ea typeface="微软雅黑" panose="020B0503020204020204" pitchFamily="34" charset="-122"/>
                        </a:rPr>
                        <m:t>。</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1</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𝑦</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2</m:t>
                        </m:r>
                      </m:sup>
                    </m:sSup>
                    <m:r>
                      <a:rPr lang="zh-CN" altLang="en-US"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Y=|X|</a:t>
                </a:r>
                <a:r>
                  <a:rPr lang="zh-CN" altLang="en-US" dirty="0">
                    <a:latin typeface="微软雅黑" panose="020B0503020204020204" pitchFamily="34" charset="-122"/>
                    <a:ea typeface="微软雅黑" panose="020B0503020204020204" pitchFamily="34" charset="-122"/>
                  </a:rPr>
                  <a:t>的概率密度为</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en-US" altLang="zh-CN" sz="1200" b="0" i="1" smtClean="0">
                            <a:latin typeface="Cambria Math" panose="02040503050406030204" pitchFamily="18" charset="0"/>
                            <a:ea typeface="微软雅黑" panose="020B0503020204020204" pitchFamily="34" charset="-122"/>
                          </a:rPr>
                          <m:t>𝑓</m:t>
                        </m:r>
                      </m:e>
                      <m:sub>
                        <m:r>
                          <a:rPr lang="en-US" altLang="zh-CN" sz="1200" b="0" i="1" smtClean="0">
                            <a:latin typeface="Cambria Math" panose="02040503050406030204" pitchFamily="18" charset="0"/>
                            <a:ea typeface="微软雅黑" panose="020B0503020204020204" pitchFamily="34" charset="-122"/>
                          </a:rPr>
                          <m:t>𝑌</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2</m:t>
                                    </m:r>
                                  </m:num>
                                  <m:den>
                                    <m:r>
                                      <a:rPr lang="zh-CN" altLang="en-US" sz="1200" b="0" i="1" smtClean="0">
                                        <a:latin typeface="Cambria Math" panose="02040503050406030204" pitchFamily="18" charset="0"/>
                                        <a:ea typeface="微软雅黑" panose="020B0503020204020204" pitchFamily="34" charset="-122"/>
                                      </a:rPr>
                                      <m:t>𝜋</m:t>
                                    </m:r>
                                  </m:den>
                                </m:f>
                              </m:e>
                            </m:rad>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𝑦</m:t>
                                        </m:r>
                                      </m:e>
                                      <m:sup>
                                        <m:r>
                                          <a:rPr lang="en-US" altLang="zh-CN" sz="1200" b="0" i="1" smtClean="0">
                                            <a:latin typeface="Cambria Math" panose="02040503050406030204" pitchFamily="18" charset="0"/>
                                            <a:ea typeface="微软雅黑" panose="020B0503020204020204" pitchFamily="34" charset="-122"/>
                                          </a:rPr>
                                          <m:t>2</m:t>
                                        </m:r>
                                      </m:sup>
                                    </m:sSup>
                                  </m:num>
                                  <m:den>
                                    <m:r>
                                      <a:rPr lang="en-US" altLang="zh-CN" sz="1200" b="0" i="1" smtClean="0">
                                        <a:latin typeface="Cambria Math" panose="02040503050406030204" pitchFamily="18" charset="0"/>
                                        <a:ea typeface="微软雅黑" panose="020B0503020204020204" pitchFamily="34" charset="-122"/>
                                      </a:rPr>
                                      <m:t>2</m:t>
                                    </m:r>
                                  </m:den>
                                </m:f>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b="0" i="1" smtClean="0">
                                <a:latin typeface="Cambria Math" panose="02040503050406030204" pitchFamily="18" charset="0"/>
                                <a:ea typeface="微软雅黑" panose="020B0503020204020204" pitchFamily="34" charset="-122"/>
                              </a:rPr>
                              <m:t>0</m:t>
                            </m:r>
                          </m:e>
                          <m:e>
                            <m:r>
                              <a:rPr lang="en-US" altLang="zh-CN" sz="1200" i="1">
                                <a:latin typeface="Cambria Math" panose="02040503050406030204" pitchFamily="18" charset="0"/>
                                <a:ea typeface="微软雅黑" panose="020B0503020204020204" pitchFamily="34" charset="-122"/>
                              </a:rPr>
                              <m:t>0</m:t>
                            </m:r>
                            <m:r>
                              <a:rPr lang="zh-CN" altLang="en-US" sz="120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a:latin typeface="Cambria Math" panose="02040503050406030204" pitchFamily="18" charset="0"/>
                                <a:ea typeface="微软雅黑" panose="020B0503020204020204" pitchFamily="34" charset="-122"/>
                              </a:rPr>
                              <m:t>其</m:t>
                            </m:r>
                            <m:r>
                              <a:rPr lang="zh-CN" altLang="en-US" sz="1200" i="1" smtClean="0">
                                <a:latin typeface="Cambria Math" panose="02040503050406030204" pitchFamily="18" charset="0"/>
                                <a:ea typeface="微软雅黑" panose="020B0503020204020204" pitchFamily="34" charset="-122"/>
                              </a:rPr>
                              <m:t>他</m:t>
                            </m:r>
                          </m:e>
                        </m:eqArr>
                      </m:e>
                    </m:d>
                  </m:oMath>
                </a14:m>
                <a:endParaRPr lang="en-US" altLang="zh-CN" sz="1200" b="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389694" y="360680"/>
                <a:ext cx="5090356" cy="8422755"/>
              </a:xfrm>
              <a:prstGeom prst="rect">
                <a:avLst/>
              </a:prstGeom>
              <a:blipFill rotWithShape="1">
                <a:blip r:embed="rId1"/>
                <a:stretch>
                  <a:fillRect l="-9" b="1"/>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设随机变量 </a:t>
            </a:r>
            <a:r>
              <a:rPr lang="en-US" altLang="zh-CN" sz="1800" i="1"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的的概率密度函数为</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167" y="2405795"/>
            <a:ext cx="1895475" cy="581025"/>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506" y="3067599"/>
            <a:ext cx="4257675" cy="695325"/>
          </a:xfrm>
          <a:prstGeom prst="rect">
            <a:avLst/>
          </a:prstGeom>
        </p:spPr>
      </p:pic>
      <p:sp>
        <p:nvSpPr>
          <p:cNvPr id="16" name="文本框 15"/>
          <p:cNvSpPr txBox="1"/>
          <p:nvPr>
            <p:custDataLst>
              <p:tags r:id="rId5"/>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2215" y="1270000"/>
            <a:ext cx="4924425" cy="361950"/>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8532" y="1644476"/>
            <a:ext cx="2695575" cy="390525"/>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2525" y="2045525"/>
            <a:ext cx="3752850" cy="323850"/>
          </a:xfrm>
          <a:prstGeom prst="rect">
            <a:avLst/>
          </a:prstGeom>
        </p:spPr>
      </p:pic>
      <p:pic>
        <p:nvPicPr>
          <p:cNvPr id="22" name="图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4144" y="2426048"/>
            <a:ext cx="4038600" cy="285750"/>
          </a:xfrm>
          <a:prstGeom prst="rect">
            <a:avLst/>
          </a:prstGeom>
        </p:spPr>
      </p:pic>
      <p:pic>
        <p:nvPicPr>
          <p:cNvPr id="23" name="图片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2525" y="2773362"/>
            <a:ext cx="1971675" cy="257175"/>
          </a:xfrm>
          <a:prstGeom prst="rect">
            <a:avLst/>
          </a:prstGeom>
        </p:spPr>
      </p:pic>
      <p:pic>
        <p:nvPicPr>
          <p:cNvPr id="24" name="图片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92525" y="3255962"/>
            <a:ext cx="2171700" cy="266700"/>
          </a:xfrm>
          <a:prstGeom prst="rect">
            <a:avLst/>
          </a:prstGeom>
        </p:spPr>
      </p:pic>
      <p:pic>
        <p:nvPicPr>
          <p:cNvPr id="25" name="图片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03744" y="3505896"/>
            <a:ext cx="3105150" cy="685800"/>
          </a:xfrm>
          <a:prstGeom prst="rect">
            <a:avLst/>
          </a:prstGeom>
        </p:spPr>
      </p:pic>
      <p:pic>
        <p:nvPicPr>
          <p:cNvPr id="26" name="图片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46519" y="4265417"/>
            <a:ext cx="2209800" cy="352425"/>
          </a:xfrm>
          <a:prstGeom prst="rect">
            <a:avLst/>
          </a:prstGeom>
        </p:spPr>
      </p:pic>
      <p:pic>
        <p:nvPicPr>
          <p:cNvPr id="27" name="图片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35450" y="4681660"/>
            <a:ext cx="2667000" cy="838200"/>
          </a:xfrm>
          <a:prstGeom prst="rect">
            <a:avLst/>
          </a:prstGeom>
        </p:spPr>
      </p:pic>
      <p:grpSp>
        <p:nvGrpSpPr>
          <p:cNvPr id="15" name="组合 14"/>
          <p:cNvGrpSpPr/>
          <p:nvPr>
            <p:custDataLst>
              <p:tags r:id="rId15"/>
            </p:custDataLst>
          </p:nvPr>
        </p:nvGrpSpPr>
        <p:grpSpPr>
          <a:xfrm>
            <a:off x="6108700" y="0"/>
            <a:ext cx="5095240" cy="647700"/>
            <a:chOff x="6108700" y="0"/>
            <a:chExt cx="5095240" cy="647700"/>
          </a:xfrm>
        </p:grpSpPr>
        <p:sp>
          <p:nvSpPr>
            <p:cNvPr id="10" name="RemarkBack"/>
            <p:cNvSpPr/>
            <p:nvPr>
              <p:custDataLst>
                <p:tags r:id="rId16"/>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7"/>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8"/>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8"/>
          <p:cNvGrpSpPr/>
          <p:nvPr>
            <p:custDataLst>
              <p:tags r:id="rId19"/>
            </p:custDataLst>
          </p:nvPr>
        </p:nvGrpSpPr>
        <p:grpSpPr>
          <a:xfrm>
            <a:off x="0" y="0"/>
            <a:ext cx="5715000" cy="635000"/>
            <a:chOff x="0" y="0"/>
            <a:chExt cx="5715000" cy="635000"/>
          </a:xfrm>
        </p:grpSpPr>
        <p:sp>
          <p:nvSpPr>
            <p:cNvPr id="5" name="TitleBackground"/>
            <p:cNvSpPr/>
            <p:nvPr>
              <p:custDataLst>
                <p:tags r:id="rId20"/>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2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23"/>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4"/>
            </p:custDataLst>
          </p:nvPr>
        </p:nvPicPr>
        <p:blipFill>
          <a:blip r:embed="rId25">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2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8805" y="1226185"/>
            <a:ext cx="4924425" cy="361950"/>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122" y="1600661"/>
            <a:ext cx="2695575" cy="39052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15" y="2001710"/>
            <a:ext cx="3752850" cy="323850"/>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34" y="2382233"/>
            <a:ext cx="4038600" cy="285750"/>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115" y="2729547"/>
            <a:ext cx="1971675" cy="257175"/>
          </a:xfrm>
          <a:prstGeom prst="rect">
            <a:avLst/>
          </a:pr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115" y="3212147"/>
            <a:ext cx="2171700" cy="266700"/>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0334" y="3462081"/>
            <a:ext cx="3105150" cy="685800"/>
          </a:xfrm>
          <a:prstGeom prst="rect">
            <a:avLst/>
          </a:prstGeom>
        </p:spPr>
      </p:pic>
      <p:pic>
        <p:nvPicPr>
          <p:cNvPr id="26" name="图片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109" y="4221602"/>
            <a:ext cx="2209800" cy="352425"/>
          </a:xfrm>
          <a:prstGeom prst="rect">
            <a:avLst/>
          </a:prstGeom>
        </p:spPr>
      </p:pic>
      <p:pic>
        <p:nvPicPr>
          <p:cNvPr id="27" name="图片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2040" y="4637845"/>
            <a:ext cx="2667000" cy="838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mc:AlternateContent xmlns:mc="http://schemas.openxmlformats.org/markup-compatibility/2006">
        <mc:Choice xmlns:a14="http://schemas.microsoft.com/office/drawing/2010/main" Requires="a14">
          <p:sp>
            <p:nvSpPr>
              <p:cNvPr id="4" name="文本框 3"/>
              <p:cNvSpPr txBox="1"/>
              <p:nvPr>
                <p:custDataLst>
                  <p:tags r:id="rId2"/>
                </p:custDataLst>
              </p:nvPr>
            </p:nvSpPr>
            <p:spPr>
              <a:xfrm>
                <a:off x="304800" y="1525954"/>
                <a:ext cx="52832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设随机变量</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X~N(0,</a:t>
                </a:r>
                <a14:m>
                  <m:oMath xmlns:m="http://schemas.openxmlformats.org/officeDocument/2006/math">
                    <m:sSup>
                      <m:sSupPr>
                        <m:ctrlPr>
                          <a:rPr lang="en-US" altLang="zh-CN" sz="180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ctrlPr>
                      </m:sSupPr>
                      <m:e>
                        <m:r>
                          <a:rPr lang="zh-CN" altLang="en-US" sz="180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t>𝜎</m:t>
                        </m:r>
                      </m:e>
                      <m:sup>
                        <m:r>
                          <a:rPr lang="en-US" altLang="zh-CN" sz="1800" b="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t>2</m:t>
                        </m:r>
                      </m:sup>
                    </m:sSup>
                  </m:oMath>
                </a14:m>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，问：当</a:t>
                </a:r>
                <a14:m>
                  <m:oMath xmlns:m="http://schemas.openxmlformats.org/officeDocument/2006/math">
                    <m:r>
                      <a:rPr lang="zh-CN" altLang="en-US" sz="180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t>𝜎</m:t>
                    </m:r>
                  </m:oMath>
                </a14:m>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取何值时，</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落入区间</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的概率最大？</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提示：最大值求解可利用极值和导数的关系求解</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custDataLst>
                  <p:tags r:id="rId3"/>
                </p:custDataLst>
              </p:nvPr>
            </p:nvSpPr>
            <p:spPr>
              <a:xfrm>
                <a:off x="304800" y="1525954"/>
                <a:ext cx="5283200" cy="2857500"/>
              </a:xfrm>
              <a:prstGeom prst="rect">
                <a:avLst/>
              </a:prstGeom>
              <a:blipFill rotWithShape="1">
                <a:blip r:embed="rId4"/>
                <a:stretch>
                  <a:fillRect t="-2" b="2"/>
                </a:stretch>
              </a:blipFill>
            </p:spPr>
            <p:txBody>
              <a:bodyPr/>
              <a:lstStyle/>
              <a:p>
                <a:r>
                  <a:rPr lang="zh-CN" altLang="en-US">
                    <a:noFill/>
                  </a:rPr>
                  <a:t> </a:t>
                </a:r>
              </a:p>
            </p:txBody>
          </p:sp>
        </mc:Fallback>
      </mc:AlternateContent>
      <p:sp>
        <p:nvSpPr>
          <p:cNvPr id="14" name="文本框 13"/>
          <p:cNvSpPr txBox="1"/>
          <p:nvPr>
            <p:custDataLst>
              <p:tags r:id="rId5"/>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0312" y="1539875"/>
            <a:ext cx="2581275" cy="352425"/>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7" y="3900481"/>
            <a:ext cx="990600" cy="581025"/>
          </a:xfrm>
          <a:prstGeom prst="rect">
            <a:avLst/>
          </a:prstGeom>
        </p:spPr>
      </p:pic>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16027" y="3493991"/>
            <a:ext cx="371475" cy="400050"/>
          </a:xfrm>
          <a:prstGeom prst="rect">
            <a:avLst/>
          </a:prstGeom>
        </p:spPr>
      </p:pic>
      <p:pic>
        <p:nvPicPr>
          <p:cNvPr id="21" name="图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75665" y="4335104"/>
            <a:ext cx="552450" cy="428625"/>
          </a:xfrm>
          <a:prstGeom prst="rect">
            <a:avLst/>
          </a:prstGeom>
        </p:spPr>
      </p:pic>
      <p:pic>
        <p:nvPicPr>
          <p:cNvPr id="23" name="图片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13687" y="4716570"/>
            <a:ext cx="1019175" cy="552450"/>
          </a:xfrm>
          <a:prstGeom prst="rect">
            <a:avLst/>
          </a:prstGeom>
        </p:spPr>
      </p:pic>
      <p:pic>
        <p:nvPicPr>
          <p:cNvPr id="24" name="图片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0000" y="5328152"/>
            <a:ext cx="3505200" cy="409575"/>
          </a:xfrm>
          <a:prstGeom prst="rect">
            <a:avLst/>
          </a:prstGeom>
        </p:spPr>
      </p:pic>
      <p:pic>
        <p:nvPicPr>
          <p:cNvPr id="25" name="图片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00311" y="5708631"/>
            <a:ext cx="3590925" cy="323850"/>
          </a:xfrm>
          <a:prstGeom prst="rect">
            <a:avLst/>
          </a:prstGeom>
        </p:spPr>
      </p:pic>
      <p:grpSp>
        <p:nvGrpSpPr>
          <p:cNvPr id="13" name="组合 12"/>
          <p:cNvGrpSpPr/>
          <p:nvPr>
            <p:custDataLst>
              <p:tags r:id="rId13"/>
            </p:custDataLst>
          </p:nvPr>
        </p:nvGrpSpPr>
        <p:grpSpPr>
          <a:xfrm>
            <a:off x="6108700" y="0"/>
            <a:ext cx="5095240" cy="647700"/>
            <a:chOff x="6108700" y="0"/>
            <a:chExt cx="5095240" cy="647700"/>
          </a:xfrm>
        </p:grpSpPr>
        <p:sp>
          <p:nvSpPr>
            <p:cNvPr id="10" name="RemarkBack"/>
            <p:cNvSpPr/>
            <p:nvPr>
              <p:custDataLst>
                <p:tags r:id="rId14"/>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markBlock"/>
            <p:cNvSpPr/>
            <p:nvPr>
              <p:custDataLst>
                <p:tags r:id="rId15"/>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TitleText"/>
            <p:cNvSpPr txBox="1"/>
            <p:nvPr>
              <p:custDataLst>
                <p:tags r:id="rId16"/>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5" name="图片 1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09835" y="800679"/>
            <a:ext cx="3571875" cy="352425"/>
          </a:xfrm>
          <a:prstGeom prst="rect">
            <a:avLst/>
          </a:prstGeom>
        </p:spPr>
      </p:pic>
      <p:pic>
        <p:nvPicPr>
          <p:cNvPr id="26" name="图片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92109" y="1171710"/>
            <a:ext cx="1419225" cy="476250"/>
          </a:xfrm>
          <a:prstGeom prst="rect">
            <a:avLst/>
          </a:prstGeom>
        </p:spPr>
      </p:pic>
      <p:pic>
        <p:nvPicPr>
          <p:cNvPr id="27" name="图片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89786" y="1892300"/>
            <a:ext cx="2466975" cy="1466850"/>
          </a:xfrm>
          <a:prstGeom prst="rect">
            <a:avLst/>
          </a:prstGeom>
        </p:spPr>
      </p:pic>
      <p:sp>
        <p:nvSpPr>
          <p:cNvPr id="28" name="矩形 27"/>
          <p:cNvSpPr/>
          <p:nvPr/>
        </p:nvSpPr>
        <p:spPr>
          <a:xfrm>
            <a:off x="8951595" y="1259811"/>
            <a:ext cx="444499" cy="217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249313" y="1291123"/>
            <a:ext cx="395256" cy="244340"/>
          </a:xfrm>
          <a:prstGeom prst="rect">
            <a:avLst/>
          </a:prstGeom>
        </p:spPr>
      </p:pic>
      <p:pic>
        <p:nvPicPr>
          <p:cNvPr id="31" name="图片 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944292" y="1300936"/>
            <a:ext cx="300575" cy="273738"/>
          </a:xfrm>
          <a:prstGeom prst="rect">
            <a:avLst/>
          </a:prstGeom>
        </p:spPr>
      </p:pic>
      <p:grpSp>
        <p:nvGrpSpPr>
          <p:cNvPr id="9" name="组合 8"/>
          <p:cNvGrpSpPr/>
          <p:nvPr>
            <p:custDataLst>
              <p:tags r:id="rId22"/>
            </p:custDataLst>
          </p:nvPr>
        </p:nvGrpSpPr>
        <p:grpSpPr>
          <a:xfrm>
            <a:off x="0" y="0"/>
            <a:ext cx="5715000" cy="635000"/>
            <a:chOff x="0" y="0"/>
            <a:chExt cx="5715000" cy="635000"/>
          </a:xfrm>
        </p:grpSpPr>
        <p:sp>
          <p:nvSpPr>
            <p:cNvPr id="5" name="TitleBackground"/>
            <p:cNvSpPr/>
            <p:nvPr>
              <p:custDataLst>
                <p:tags r:id="rId23"/>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2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26"/>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7"/>
            </p:custDataLst>
          </p:nvPr>
        </p:nvPicPr>
        <p:blipFill>
          <a:blip r:embed="rId28">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2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4707" y="1670050"/>
            <a:ext cx="2581275" cy="352425"/>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382" y="4030656"/>
            <a:ext cx="990600" cy="581025"/>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422" y="3624166"/>
            <a:ext cx="371475" cy="40005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060" y="4465279"/>
            <a:ext cx="552450" cy="428625"/>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082" y="4846745"/>
            <a:ext cx="1019175" cy="552450"/>
          </a:xfrm>
          <a:prstGeom prst="rect">
            <a:avLst/>
          </a:pr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395" y="5458327"/>
            <a:ext cx="3505200" cy="409575"/>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706" y="5838806"/>
            <a:ext cx="3590925" cy="323850"/>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230" y="930854"/>
            <a:ext cx="3571875" cy="352425"/>
          </a:xfrm>
          <a:prstGeom prst="rect">
            <a:avLst/>
          </a:prstGeom>
        </p:spPr>
      </p:pic>
      <p:pic>
        <p:nvPicPr>
          <p:cNvPr id="26" name="图片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6504" y="1301885"/>
            <a:ext cx="1419225" cy="476250"/>
          </a:xfrm>
          <a:prstGeom prst="rect">
            <a:avLst/>
          </a:prstGeom>
        </p:spPr>
      </p:pic>
      <p:pic>
        <p:nvPicPr>
          <p:cNvPr id="27" name="图片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4181" y="2022475"/>
            <a:ext cx="2466975" cy="1466850"/>
          </a:xfrm>
          <a:prstGeom prst="rect">
            <a:avLst/>
          </a:prstGeom>
        </p:spPr>
      </p:pic>
      <p:sp>
        <p:nvSpPr>
          <p:cNvPr id="28" name="矩形 27"/>
          <p:cNvSpPr/>
          <p:nvPr/>
        </p:nvSpPr>
        <p:spPr>
          <a:xfrm>
            <a:off x="3475990" y="1389986"/>
            <a:ext cx="444499" cy="217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73708" y="1421298"/>
            <a:ext cx="395256" cy="244340"/>
          </a:xfrm>
          <a:prstGeom prst="rect">
            <a:avLst/>
          </a:prstGeom>
        </p:spPr>
      </p:pic>
      <p:pic>
        <p:nvPicPr>
          <p:cNvPr id="31" name="图片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68687" y="1431111"/>
            <a:ext cx="300575" cy="2737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571500" y="1397000"/>
            <a:ext cx="45720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某单位招聘 </a:t>
            </a:r>
            <a:r>
              <a:rPr lang="en-US" altLang="zh-CN" sz="1800" dirty="0">
                <a:solidFill>
                  <a:srgbClr val="000000"/>
                </a:solidFill>
                <a:effectLst/>
                <a:latin typeface="微软雅黑" panose="020B0503020204020204" pitchFamily="34" charset="-122"/>
                <a:ea typeface="微软雅黑" panose="020B0503020204020204" pitchFamily="34" charset="-122"/>
              </a:rPr>
              <a:t>155 </a:t>
            </a:r>
            <a:r>
              <a:rPr lang="zh-CN" altLang="en-US" sz="1800" dirty="0">
                <a:solidFill>
                  <a:srgbClr val="000000"/>
                </a:solidFill>
                <a:effectLst/>
                <a:latin typeface="微软雅黑" panose="020B0503020204020204" pitchFamily="34" charset="-122"/>
                <a:ea typeface="微软雅黑" panose="020B0503020204020204" pitchFamily="34" charset="-122"/>
              </a:rPr>
              <a:t>人</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按考试成绩录用</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共有 </a:t>
            </a:r>
            <a:r>
              <a:rPr lang="en-US" altLang="zh-CN" sz="1800" dirty="0">
                <a:solidFill>
                  <a:srgbClr val="000000"/>
                </a:solidFill>
                <a:effectLst/>
                <a:latin typeface="微软雅黑" panose="020B0503020204020204" pitchFamily="34" charset="-122"/>
                <a:ea typeface="微软雅黑" panose="020B0503020204020204" pitchFamily="34" charset="-122"/>
              </a:rPr>
              <a:t>526 </a:t>
            </a:r>
            <a:r>
              <a:rPr lang="zh-CN" altLang="en-US" sz="1800" dirty="0">
                <a:solidFill>
                  <a:srgbClr val="000000"/>
                </a:solidFill>
                <a:effectLst/>
                <a:latin typeface="微软雅黑" panose="020B0503020204020204" pitchFamily="34" charset="-122"/>
                <a:ea typeface="微软雅黑" panose="020B0503020204020204" pitchFamily="34" charset="-122"/>
              </a:rPr>
              <a:t>人报名</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假设报名者的考试成绩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N(µ, σ2). </a:t>
            </a:r>
            <a:r>
              <a:rPr lang="zh-CN" altLang="en-US" sz="1800" dirty="0">
                <a:solidFill>
                  <a:srgbClr val="000000"/>
                </a:solidFill>
                <a:effectLst/>
                <a:latin typeface="微软雅黑" panose="020B0503020204020204" pitchFamily="34" charset="-122"/>
                <a:ea typeface="微软雅黑" panose="020B0503020204020204" pitchFamily="34" charset="-122"/>
              </a:rPr>
              <a:t>已知 </a:t>
            </a:r>
            <a:r>
              <a:rPr lang="en-US" altLang="zh-CN" sz="1800" dirty="0">
                <a:solidFill>
                  <a:srgbClr val="000000"/>
                </a:solidFill>
                <a:effectLst/>
                <a:latin typeface="微软雅黑" panose="020B0503020204020204" pitchFamily="34" charset="-122"/>
                <a:ea typeface="微软雅黑" panose="020B0503020204020204" pitchFamily="34" charset="-122"/>
              </a:rPr>
              <a:t>90 </a:t>
            </a:r>
            <a:r>
              <a:rPr lang="zh-CN" altLang="en-US" sz="1800" dirty="0">
                <a:solidFill>
                  <a:srgbClr val="000000"/>
                </a:solidFill>
                <a:effectLst/>
                <a:latin typeface="微软雅黑" panose="020B0503020204020204" pitchFamily="34" charset="-122"/>
                <a:ea typeface="微软雅黑" panose="020B0503020204020204" pitchFamily="34" charset="-122"/>
              </a:rPr>
              <a:t>分以上的 </a:t>
            </a:r>
            <a:r>
              <a:rPr lang="en-US" altLang="zh-CN" sz="1800" dirty="0">
                <a:solidFill>
                  <a:srgbClr val="000000"/>
                </a:solidFill>
                <a:effectLst/>
                <a:latin typeface="微软雅黑" panose="020B0503020204020204" pitchFamily="34" charset="-122"/>
                <a:ea typeface="微软雅黑" panose="020B0503020204020204" pitchFamily="34" charset="-122"/>
              </a:rPr>
              <a:t>12 </a:t>
            </a:r>
            <a:r>
              <a:rPr lang="zh-CN" altLang="en-US" sz="1800" dirty="0">
                <a:solidFill>
                  <a:srgbClr val="000000"/>
                </a:solidFill>
                <a:effectLst/>
                <a:latin typeface="微软雅黑" panose="020B0503020204020204" pitchFamily="34" charset="-122"/>
                <a:ea typeface="微软雅黑" panose="020B0503020204020204" pitchFamily="34" charset="-122"/>
              </a:rPr>
              <a:t>人</a:t>
            </a:r>
            <a:r>
              <a:rPr lang="en-US" altLang="zh-CN" sz="1800" dirty="0">
                <a:solidFill>
                  <a:srgbClr val="000000"/>
                </a:solidFill>
                <a:effectLst/>
                <a:latin typeface="微软雅黑" panose="020B0503020204020204" pitchFamily="34" charset="-122"/>
                <a:ea typeface="微软雅黑" panose="020B0503020204020204" pitchFamily="34" charset="-122"/>
              </a:rPr>
              <a:t>,60 </a:t>
            </a:r>
            <a:r>
              <a:rPr lang="zh-CN" altLang="en-US" sz="1800" dirty="0">
                <a:solidFill>
                  <a:srgbClr val="000000"/>
                </a:solidFill>
                <a:effectLst/>
                <a:latin typeface="微软雅黑" panose="020B0503020204020204" pitchFamily="34" charset="-122"/>
                <a:ea typeface="微软雅黑" panose="020B0503020204020204" pitchFamily="34" charset="-122"/>
              </a:rPr>
              <a:t>分以下的 </a:t>
            </a:r>
            <a:r>
              <a:rPr lang="en-US" altLang="zh-CN" sz="1800" dirty="0">
                <a:solidFill>
                  <a:srgbClr val="000000"/>
                </a:solidFill>
                <a:effectLst/>
                <a:latin typeface="微软雅黑" panose="020B0503020204020204" pitchFamily="34" charset="-122"/>
                <a:ea typeface="微软雅黑" panose="020B0503020204020204" pitchFamily="34" charset="-122"/>
              </a:rPr>
              <a:t>83 </a:t>
            </a:r>
            <a:r>
              <a:rPr lang="zh-CN" altLang="en-US" sz="1800" dirty="0">
                <a:solidFill>
                  <a:srgbClr val="000000"/>
                </a:solidFill>
                <a:effectLst/>
                <a:latin typeface="微软雅黑" panose="020B0503020204020204" pitchFamily="34" charset="-122"/>
                <a:ea typeface="微软雅黑" panose="020B0503020204020204" pitchFamily="34" charset="-122"/>
              </a:rPr>
              <a:t>人</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若从高分到低分依次录取</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某人成绩为 </a:t>
            </a:r>
            <a:r>
              <a:rPr lang="en-US" altLang="zh-CN" sz="1800" dirty="0">
                <a:solidFill>
                  <a:srgbClr val="000000"/>
                </a:solidFill>
                <a:effectLst/>
                <a:latin typeface="微软雅黑" panose="020B0503020204020204" pitchFamily="34" charset="-122"/>
                <a:ea typeface="微软雅黑" panose="020B0503020204020204" pitchFamily="34" charset="-122"/>
              </a:rPr>
              <a:t>78 </a:t>
            </a:r>
            <a:r>
              <a:rPr lang="zh-CN" altLang="en-US" sz="1800" dirty="0">
                <a:solidFill>
                  <a:srgbClr val="000000"/>
                </a:solidFill>
                <a:effectLst/>
                <a:latin typeface="微软雅黑" panose="020B0503020204020204" pitchFamily="34" charset="-122"/>
                <a:ea typeface="微软雅黑" panose="020B0503020204020204" pitchFamily="34" charset="-122"/>
              </a:rPr>
              <a:t>分</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问此人能否被 录取</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custDataLst>
              <p:tags r:id="rId3"/>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525" y="908751"/>
            <a:ext cx="3971925" cy="285750"/>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525" y="1240623"/>
            <a:ext cx="2409825" cy="257175"/>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525" y="3091524"/>
            <a:ext cx="1390650" cy="258724"/>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3950" y="1533844"/>
            <a:ext cx="4866370" cy="335315"/>
          </a:xfrm>
          <a:prstGeom prst="rect">
            <a:avLst/>
          </a:prstGeom>
        </p:spPr>
      </p:pic>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5525" y="1840504"/>
            <a:ext cx="561975" cy="295275"/>
          </a:xfrm>
          <a:prstGeom prst="rect">
            <a:avLst/>
          </a:prstGeom>
        </p:spPr>
      </p:pic>
      <p:pic>
        <p:nvPicPr>
          <p:cNvPr id="21" name="图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0221" y="2139563"/>
            <a:ext cx="3752850" cy="409575"/>
          </a:xfrm>
          <a:prstGeom prst="rect">
            <a:avLst/>
          </a:prstGeom>
        </p:spPr>
      </p:pic>
      <p:pic>
        <p:nvPicPr>
          <p:cNvPr id="22" name="图片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9246" y="2504434"/>
            <a:ext cx="361950" cy="238125"/>
          </a:xfrm>
          <a:prstGeom prst="rect">
            <a:avLst/>
          </a:prstGeom>
        </p:spPr>
      </p:pic>
      <p:pic>
        <p:nvPicPr>
          <p:cNvPr id="23" name="图片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50150" y="2715365"/>
            <a:ext cx="1409700" cy="419100"/>
          </a:xfrm>
          <a:prstGeom prst="rect">
            <a:avLst/>
          </a:prstGeom>
        </p:spPr>
      </p:pic>
      <p:pic>
        <p:nvPicPr>
          <p:cNvPr id="24" name="图片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83369" y="3267496"/>
            <a:ext cx="1143000" cy="457200"/>
          </a:xfrm>
          <a:prstGeom prst="rect">
            <a:avLst/>
          </a:prstGeom>
        </p:spPr>
      </p:pic>
      <p:pic>
        <p:nvPicPr>
          <p:cNvPr id="25" name="图片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41344" y="3655411"/>
            <a:ext cx="2066925" cy="323850"/>
          </a:xfrm>
          <a:prstGeom prst="rect">
            <a:avLst/>
          </a:prstGeom>
        </p:spPr>
      </p:pic>
      <p:pic>
        <p:nvPicPr>
          <p:cNvPr id="26" name="图片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55656" y="3916904"/>
            <a:ext cx="3705225" cy="457200"/>
          </a:xfrm>
          <a:prstGeom prst="rect">
            <a:avLst/>
          </a:prstGeom>
        </p:spPr>
      </p:pic>
      <p:pic>
        <p:nvPicPr>
          <p:cNvPr id="27" name="图片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55656" y="4281161"/>
            <a:ext cx="3581400" cy="247650"/>
          </a:xfrm>
          <a:prstGeom prst="rect">
            <a:avLst/>
          </a:prstGeom>
        </p:spPr>
      </p:pic>
      <p:pic>
        <p:nvPicPr>
          <p:cNvPr id="28" name="图片 2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02244" y="4543861"/>
            <a:ext cx="1381125" cy="228600"/>
          </a:xfrm>
          <a:prstGeom prst="rect">
            <a:avLst/>
          </a:prstGeom>
        </p:spPr>
      </p:pic>
      <p:pic>
        <p:nvPicPr>
          <p:cNvPr id="29" name="图片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67577" y="4744568"/>
            <a:ext cx="1095375" cy="495300"/>
          </a:xfrm>
          <a:prstGeom prst="rect">
            <a:avLst/>
          </a:prstGeom>
        </p:spPr>
      </p:pic>
      <p:pic>
        <p:nvPicPr>
          <p:cNvPr id="30" name="图片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68894" y="5120796"/>
            <a:ext cx="2657475" cy="295275"/>
          </a:xfrm>
          <a:prstGeom prst="rect">
            <a:avLst/>
          </a:prstGeom>
        </p:spPr>
      </p:pic>
      <p:pic>
        <p:nvPicPr>
          <p:cNvPr id="31" name="图片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56607" y="5381226"/>
            <a:ext cx="3190875" cy="285750"/>
          </a:xfrm>
          <a:prstGeom prst="rect">
            <a:avLst/>
          </a:prstGeom>
        </p:spPr>
      </p:pic>
      <p:pic>
        <p:nvPicPr>
          <p:cNvPr id="32" name="图片 3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50000" y="5666976"/>
            <a:ext cx="1114425" cy="200025"/>
          </a:xfrm>
          <a:prstGeom prst="rect">
            <a:avLst/>
          </a:prstGeom>
        </p:spPr>
      </p:pic>
      <p:pic>
        <p:nvPicPr>
          <p:cNvPr id="33" name="图片 3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116161" y="5880137"/>
            <a:ext cx="1790700" cy="219075"/>
          </a:xfrm>
          <a:prstGeom prst="rect">
            <a:avLst/>
          </a:prstGeom>
        </p:spPr>
      </p:pic>
      <p:pic>
        <p:nvPicPr>
          <p:cNvPr id="34" name="图片 3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84900" y="6061205"/>
            <a:ext cx="5061587" cy="466725"/>
          </a:xfrm>
          <a:prstGeom prst="rect">
            <a:avLst/>
          </a:prstGeom>
        </p:spPr>
      </p:pic>
      <p:pic>
        <p:nvPicPr>
          <p:cNvPr id="35" name="图片 3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907212" y="6458080"/>
            <a:ext cx="2409825" cy="238125"/>
          </a:xfrm>
          <a:prstGeom prst="rect">
            <a:avLst/>
          </a:prstGeom>
        </p:spPr>
      </p:pic>
      <p:pic>
        <p:nvPicPr>
          <p:cNvPr id="36" name="图片 3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184900" y="6703626"/>
            <a:ext cx="3228975" cy="266700"/>
          </a:xfrm>
          <a:prstGeom prst="rect">
            <a:avLst/>
          </a:prstGeom>
        </p:spPr>
      </p:pic>
      <p:pic>
        <p:nvPicPr>
          <p:cNvPr id="37" name="图片 3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153100" y="6957450"/>
            <a:ext cx="3048000" cy="228600"/>
          </a:xfrm>
          <a:prstGeom prst="rect">
            <a:avLst/>
          </a:prstGeom>
        </p:spPr>
      </p:pic>
      <p:pic>
        <p:nvPicPr>
          <p:cNvPr id="38" name="图片 3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908347" y="7176525"/>
            <a:ext cx="3457575" cy="247650"/>
          </a:xfrm>
          <a:prstGeom prst="rect">
            <a:avLst/>
          </a:prstGeom>
        </p:spPr>
      </p:pic>
      <p:pic>
        <p:nvPicPr>
          <p:cNvPr id="39" name="图片 3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341337" y="7408987"/>
            <a:ext cx="3533775" cy="285750"/>
          </a:xfrm>
          <a:prstGeom prst="rect">
            <a:avLst/>
          </a:prstGeom>
        </p:spPr>
      </p:pic>
      <p:pic>
        <p:nvPicPr>
          <p:cNvPr id="40" name="图片 3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341337" y="7693962"/>
            <a:ext cx="1590675" cy="219075"/>
          </a:xfrm>
          <a:prstGeom prst="rect">
            <a:avLst/>
          </a:prstGeom>
        </p:spPr>
      </p:pic>
      <p:pic>
        <p:nvPicPr>
          <p:cNvPr id="41" name="图片 4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083864" y="7956269"/>
            <a:ext cx="809625" cy="257175"/>
          </a:xfrm>
          <a:prstGeom prst="rect">
            <a:avLst/>
          </a:prstGeom>
        </p:spPr>
      </p:pic>
      <p:pic>
        <p:nvPicPr>
          <p:cNvPr id="42" name="图片 4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075303" y="8193332"/>
            <a:ext cx="828675" cy="209550"/>
          </a:xfrm>
          <a:prstGeom prst="rect">
            <a:avLst/>
          </a:prstGeom>
        </p:spPr>
      </p:pic>
      <p:pic>
        <p:nvPicPr>
          <p:cNvPr id="43" name="图片 4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959913" y="8396959"/>
            <a:ext cx="3057525" cy="200025"/>
          </a:xfrm>
          <a:prstGeom prst="rect">
            <a:avLst/>
          </a:prstGeom>
        </p:spPr>
      </p:pic>
      <p:grpSp>
        <p:nvGrpSpPr>
          <p:cNvPr id="13" name="组合 12"/>
          <p:cNvGrpSpPr/>
          <p:nvPr>
            <p:custDataLst>
              <p:tags r:id="rId32"/>
            </p:custDataLst>
          </p:nvPr>
        </p:nvGrpSpPr>
        <p:grpSpPr>
          <a:xfrm>
            <a:off x="6108700" y="0"/>
            <a:ext cx="5095240" cy="647700"/>
            <a:chOff x="6108700" y="0"/>
            <a:chExt cx="5095240" cy="647700"/>
          </a:xfrm>
        </p:grpSpPr>
        <p:sp>
          <p:nvSpPr>
            <p:cNvPr id="10" name="RemarkBack"/>
            <p:cNvSpPr/>
            <p:nvPr>
              <p:custDataLst>
                <p:tags r:id="rId33"/>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markBlock"/>
            <p:cNvSpPr/>
            <p:nvPr>
              <p:custDataLst>
                <p:tags r:id="rId34"/>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TitleText"/>
            <p:cNvSpPr txBox="1"/>
            <p:nvPr>
              <p:custDataLst>
                <p:tags r:id="rId35"/>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4" name="图片 4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8895350" y="5092221"/>
            <a:ext cx="1114425" cy="323850"/>
          </a:xfrm>
          <a:prstGeom prst="rect">
            <a:avLst/>
          </a:prstGeom>
        </p:spPr>
      </p:pic>
      <p:pic>
        <p:nvPicPr>
          <p:cNvPr id="45" name="图片 4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599345" y="5644116"/>
            <a:ext cx="742950" cy="228600"/>
          </a:xfrm>
          <a:prstGeom prst="rect">
            <a:avLst/>
          </a:prstGeom>
        </p:spPr>
      </p:pic>
      <p:pic>
        <p:nvPicPr>
          <p:cNvPr id="46" name="图片 45"/>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404576" y="5659356"/>
            <a:ext cx="247650" cy="247650"/>
          </a:xfrm>
          <a:prstGeom prst="rect">
            <a:avLst/>
          </a:prstGeom>
        </p:spPr>
      </p:pic>
      <p:pic>
        <p:nvPicPr>
          <p:cNvPr id="47" name="图片 46"/>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9394190" y="5458139"/>
            <a:ext cx="1733550" cy="171450"/>
          </a:xfrm>
          <a:prstGeom prst="rect">
            <a:avLst/>
          </a:prstGeom>
        </p:spPr>
      </p:pic>
      <p:pic>
        <p:nvPicPr>
          <p:cNvPr id="49" name="图片 48"/>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9157105" y="6966975"/>
            <a:ext cx="276225" cy="209550"/>
          </a:xfrm>
          <a:prstGeom prst="rect">
            <a:avLst/>
          </a:prstGeom>
        </p:spPr>
      </p:pic>
      <p:pic>
        <p:nvPicPr>
          <p:cNvPr id="48" name="图片 47"/>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9372192" y="6944206"/>
            <a:ext cx="1882140" cy="266254"/>
          </a:xfrm>
          <a:prstGeom prst="rect">
            <a:avLst/>
          </a:prstGeom>
        </p:spPr>
      </p:pic>
      <p:pic>
        <p:nvPicPr>
          <p:cNvPr id="50" name="图片 49"/>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9846537" y="7418512"/>
            <a:ext cx="819150" cy="266700"/>
          </a:xfrm>
          <a:prstGeom prst="rect">
            <a:avLst/>
          </a:prstGeom>
        </p:spPr>
      </p:pic>
      <p:pic>
        <p:nvPicPr>
          <p:cNvPr id="51" name="图片 50"/>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7918450" y="7665816"/>
            <a:ext cx="1495425" cy="304800"/>
          </a:xfrm>
          <a:prstGeom prst="rect">
            <a:avLst/>
          </a:prstGeom>
        </p:spPr>
      </p:pic>
      <p:grpSp>
        <p:nvGrpSpPr>
          <p:cNvPr id="9" name="组合 8"/>
          <p:cNvGrpSpPr/>
          <p:nvPr>
            <p:custDataLst>
              <p:tags r:id="rId44"/>
            </p:custDataLst>
          </p:nvPr>
        </p:nvGrpSpPr>
        <p:grpSpPr>
          <a:xfrm>
            <a:off x="0" y="0"/>
            <a:ext cx="5715000" cy="635000"/>
            <a:chOff x="0" y="0"/>
            <a:chExt cx="5715000" cy="635000"/>
          </a:xfrm>
        </p:grpSpPr>
        <p:sp>
          <p:nvSpPr>
            <p:cNvPr id="5" name="TitleBackground"/>
            <p:cNvSpPr/>
            <p:nvPr>
              <p:custDataLst>
                <p:tags r:id="rId45"/>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4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4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48"/>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49"/>
            </p:custDataLst>
          </p:nvPr>
        </p:nvPicPr>
        <p:blipFill>
          <a:blip r:embed="rId50">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5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4660" y="626176"/>
            <a:ext cx="3971925" cy="285750"/>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60" y="958048"/>
            <a:ext cx="2409825" cy="257175"/>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0" y="2808949"/>
            <a:ext cx="1390650" cy="258724"/>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85" y="1251269"/>
            <a:ext cx="4866370" cy="335315"/>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660" y="1557929"/>
            <a:ext cx="561975" cy="295275"/>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356" y="1856988"/>
            <a:ext cx="3752850" cy="409575"/>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8381" y="2221859"/>
            <a:ext cx="361950" cy="238125"/>
          </a:xfrm>
          <a:prstGeom prst="rect">
            <a:avLst/>
          </a:prstGeom>
        </p:spPr>
      </p:pic>
      <p:pic>
        <p:nvPicPr>
          <p:cNvPr id="23" name="图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9285" y="2432790"/>
            <a:ext cx="1409700" cy="419100"/>
          </a:xfrm>
          <a:prstGeom prst="rect">
            <a:avLst/>
          </a:prstGeom>
        </p:spPr>
      </p:pic>
      <p:pic>
        <p:nvPicPr>
          <p:cNvPr id="24" name="图片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2504" y="2984921"/>
            <a:ext cx="1143000" cy="457200"/>
          </a:xfrm>
          <a:prstGeom prst="rect">
            <a:avLst/>
          </a:prstGeom>
        </p:spPr>
      </p:pic>
      <p:pic>
        <p:nvPicPr>
          <p:cNvPr id="25" name="图片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479" y="3372836"/>
            <a:ext cx="2066925" cy="323850"/>
          </a:xfrm>
          <a:prstGeom prst="rect">
            <a:avLst/>
          </a:prstGeom>
        </p:spPr>
      </p:pic>
      <p:pic>
        <p:nvPicPr>
          <p:cNvPr id="26" name="图片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4791" y="3634329"/>
            <a:ext cx="3705225" cy="457200"/>
          </a:xfrm>
          <a:prstGeom prst="rect">
            <a:avLst/>
          </a:prstGeom>
        </p:spPr>
      </p:pic>
      <p:pic>
        <p:nvPicPr>
          <p:cNvPr id="27" name="图片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4791" y="3998586"/>
            <a:ext cx="3581400" cy="247650"/>
          </a:xfrm>
          <a:prstGeom prst="rect">
            <a:avLst/>
          </a:prstGeom>
        </p:spPr>
      </p:pic>
      <p:pic>
        <p:nvPicPr>
          <p:cNvPr id="28" name="图片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1379" y="4261286"/>
            <a:ext cx="1381125" cy="228600"/>
          </a:xfrm>
          <a:prstGeom prst="rect">
            <a:avLst/>
          </a:prstGeom>
        </p:spPr>
      </p:pic>
      <p:pic>
        <p:nvPicPr>
          <p:cNvPr id="29" name="图片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16712" y="4461993"/>
            <a:ext cx="1095375" cy="495300"/>
          </a:xfrm>
          <a:prstGeom prst="rect">
            <a:avLst/>
          </a:prstGeom>
        </p:spPr>
      </p:pic>
      <p:pic>
        <p:nvPicPr>
          <p:cNvPr id="30" name="图片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8029" y="4838221"/>
            <a:ext cx="2657475" cy="295275"/>
          </a:xfrm>
          <a:prstGeom prst="rect">
            <a:avLst/>
          </a:prstGeom>
        </p:spPr>
      </p:pic>
      <p:pic>
        <p:nvPicPr>
          <p:cNvPr id="31" name="图片 3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5742" y="5098651"/>
            <a:ext cx="3190875" cy="285750"/>
          </a:xfrm>
          <a:prstGeom prst="rect">
            <a:avLst/>
          </a:prstGeom>
        </p:spPr>
      </p:pic>
      <p:pic>
        <p:nvPicPr>
          <p:cNvPr id="32" name="图片 3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9135" y="5384401"/>
            <a:ext cx="1114425" cy="200025"/>
          </a:xfrm>
          <a:prstGeom prst="rect">
            <a:avLst/>
          </a:prstGeom>
        </p:spPr>
      </p:pic>
      <p:pic>
        <p:nvPicPr>
          <p:cNvPr id="33" name="图片 3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296" y="5597562"/>
            <a:ext cx="1790700" cy="219075"/>
          </a:xfrm>
          <a:prstGeom prst="rect">
            <a:avLst/>
          </a:prstGeom>
        </p:spPr>
      </p:pic>
      <p:pic>
        <p:nvPicPr>
          <p:cNvPr id="34" name="图片 3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4035" y="5778630"/>
            <a:ext cx="5061587" cy="466725"/>
          </a:xfrm>
          <a:prstGeom prst="rect">
            <a:avLst/>
          </a:prstGeom>
        </p:spPr>
      </p:pic>
      <p:pic>
        <p:nvPicPr>
          <p:cNvPr id="35" name="图片 3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56347" y="6175505"/>
            <a:ext cx="2409825" cy="238125"/>
          </a:xfrm>
          <a:prstGeom prst="rect">
            <a:avLst/>
          </a:prstGeom>
        </p:spPr>
      </p:pic>
      <p:pic>
        <p:nvPicPr>
          <p:cNvPr id="36" name="图片 3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4035" y="6421051"/>
            <a:ext cx="3228975" cy="266700"/>
          </a:xfrm>
          <a:prstGeom prst="rect">
            <a:avLst/>
          </a:prstGeom>
        </p:spPr>
      </p:pic>
      <p:pic>
        <p:nvPicPr>
          <p:cNvPr id="37" name="图片 3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2235" y="6674875"/>
            <a:ext cx="3048000" cy="228600"/>
          </a:xfrm>
          <a:prstGeom prst="rect">
            <a:avLst/>
          </a:prstGeom>
        </p:spPr>
      </p:pic>
      <p:pic>
        <p:nvPicPr>
          <p:cNvPr id="38" name="图片 3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57482" y="6893950"/>
            <a:ext cx="3457575" cy="247650"/>
          </a:xfrm>
          <a:prstGeom prst="rect">
            <a:avLst/>
          </a:prstGeom>
        </p:spPr>
      </p:pic>
      <p:pic>
        <p:nvPicPr>
          <p:cNvPr id="39" name="图片 3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90472" y="7126412"/>
            <a:ext cx="3533775" cy="285750"/>
          </a:xfrm>
          <a:prstGeom prst="rect">
            <a:avLst/>
          </a:prstGeom>
        </p:spPr>
      </p:pic>
      <p:pic>
        <p:nvPicPr>
          <p:cNvPr id="40" name="图片 3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0472" y="7411387"/>
            <a:ext cx="1590675" cy="219075"/>
          </a:xfrm>
          <a:prstGeom prst="rect">
            <a:avLst/>
          </a:prstGeom>
        </p:spPr>
      </p:pic>
      <p:pic>
        <p:nvPicPr>
          <p:cNvPr id="41" name="图片 4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32999" y="7673694"/>
            <a:ext cx="809625" cy="257175"/>
          </a:xfrm>
          <a:prstGeom prst="rect">
            <a:avLst/>
          </a:prstGeom>
        </p:spPr>
      </p:pic>
      <p:pic>
        <p:nvPicPr>
          <p:cNvPr id="42" name="图片 4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24438" y="7910757"/>
            <a:ext cx="828675" cy="209550"/>
          </a:xfrm>
          <a:prstGeom prst="rect">
            <a:avLst/>
          </a:prstGeom>
        </p:spPr>
      </p:pic>
      <p:pic>
        <p:nvPicPr>
          <p:cNvPr id="43" name="图片 4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309048" y="8114384"/>
            <a:ext cx="3057525" cy="200025"/>
          </a:xfrm>
          <a:prstGeom prst="rect">
            <a:avLst/>
          </a:prstGeom>
        </p:spPr>
      </p:pic>
      <p:pic>
        <p:nvPicPr>
          <p:cNvPr id="44" name="图片 4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44485" y="4809646"/>
            <a:ext cx="1114425" cy="323850"/>
          </a:xfrm>
          <a:prstGeom prst="rect">
            <a:avLst/>
          </a:prstGeom>
        </p:spPr>
      </p:pic>
      <p:pic>
        <p:nvPicPr>
          <p:cNvPr id="45" name="图片 4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48480" y="5361541"/>
            <a:ext cx="742950" cy="228600"/>
          </a:xfrm>
          <a:prstGeom prst="rect">
            <a:avLst/>
          </a:prstGeom>
        </p:spPr>
      </p:pic>
      <p:pic>
        <p:nvPicPr>
          <p:cNvPr id="46" name="图片 4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753711" y="5376781"/>
            <a:ext cx="247650" cy="247650"/>
          </a:xfrm>
          <a:prstGeom prst="rect">
            <a:avLst/>
          </a:prstGeom>
        </p:spPr>
      </p:pic>
      <p:pic>
        <p:nvPicPr>
          <p:cNvPr id="47" name="图片 4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743325" y="5175564"/>
            <a:ext cx="1733550" cy="171450"/>
          </a:xfrm>
          <a:prstGeom prst="rect">
            <a:avLst/>
          </a:prstGeom>
        </p:spPr>
      </p:pic>
      <p:pic>
        <p:nvPicPr>
          <p:cNvPr id="49" name="图片 48"/>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506240" y="6684400"/>
            <a:ext cx="276225" cy="209550"/>
          </a:xfrm>
          <a:prstGeom prst="rect">
            <a:avLst/>
          </a:prstGeom>
        </p:spPr>
      </p:pic>
      <p:pic>
        <p:nvPicPr>
          <p:cNvPr id="48" name="图片 47"/>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721327" y="6661631"/>
            <a:ext cx="1882140" cy="266254"/>
          </a:xfrm>
          <a:prstGeom prst="rect">
            <a:avLst/>
          </a:prstGeom>
        </p:spPr>
      </p:pic>
      <p:pic>
        <p:nvPicPr>
          <p:cNvPr id="50" name="图片 4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195672" y="7135937"/>
            <a:ext cx="819150" cy="266700"/>
          </a:xfrm>
          <a:prstGeom prst="rect">
            <a:avLst/>
          </a:prstGeom>
        </p:spPr>
      </p:pic>
      <p:pic>
        <p:nvPicPr>
          <p:cNvPr id="51" name="图片 50"/>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267585" y="7383241"/>
            <a:ext cx="1495425" cy="304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设随机变量 </a:t>
            </a:r>
            <a:r>
              <a:rPr lang="en-US" altLang="zh-CN" sz="1800" i="1"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的分布函数为</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41" y="2617177"/>
            <a:ext cx="4619625" cy="533400"/>
          </a:xfrm>
          <a:prstGeom prst="rect">
            <a:avLst/>
          </a:prstGeom>
        </p:spPr>
      </p:pic>
      <p:sp>
        <p:nvSpPr>
          <p:cNvPr id="13" name="文本框 12"/>
          <p:cNvSpPr txBox="1"/>
          <p:nvPr/>
        </p:nvSpPr>
        <p:spPr>
          <a:xfrm>
            <a:off x="571500" y="3371334"/>
            <a:ext cx="2860430" cy="369332"/>
          </a:xfrm>
          <a:prstGeom prst="rect">
            <a:avLst/>
          </a:prstGeom>
          <a:noFill/>
        </p:spPr>
        <p:txBody>
          <a:bodyPr wrap="square">
            <a:sp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试求：</a:t>
            </a:r>
            <a:endParaRPr lang="zh-CN" altLang="en-US" sz="1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 y="3740666"/>
            <a:ext cx="4157784" cy="874407"/>
          </a:xfrm>
          <a:prstGeom prst="rect">
            <a:avLst/>
          </a:prstGeom>
          <a:noFill/>
        </p:spPr>
        <p:txBody>
          <a:bodyPr wrap="square">
            <a:spAutoFit/>
          </a:bodyPr>
          <a:lstStyle/>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系数 </a:t>
            </a:r>
            <a:r>
              <a:rPr lang="en-US" altLang="zh-CN" sz="1800" i="1" dirty="0">
                <a:solidFill>
                  <a:srgbClr val="000000"/>
                </a:solidFill>
                <a:effectLst/>
                <a:latin typeface="微软雅黑" panose="020B0503020204020204" pitchFamily="34" charset="-122"/>
                <a:ea typeface="微软雅黑" panose="020B0503020204020204" pitchFamily="34" charset="-122"/>
              </a:rPr>
              <a:t>A </a:t>
            </a:r>
            <a:r>
              <a:rPr lang="zh-CN" altLang="en-US" sz="1800" dirty="0">
                <a:solidFill>
                  <a:srgbClr val="000000"/>
                </a:solidFill>
                <a:effectLst/>
                <a:latin typeface="微软雅黑" panose="020B0503020204020204" pitchFamily="34" charset="-122"/>
                <a:ea typeface="微软雅黑" panose="020B0503020204020204" pitchFamily="34" charset="-122"/>
              </a:rPr>
              <a:t>与 </a:t>
            </a:r>
            <a:r>
              <a:rPr lang="en-US" altLang="zh-CN" sz="1800" i="1" dirty="0">
                <a:solidFill>
                  <a:srgbClr val="000000"/>
                </a:solidFill>
                <a:effectLst/>
                <a:latin typeface="微软雅黑" panose="020B0503020204020204" pitchFamily="34" charset="-122"/>
                <a:ea typeface="微软雅黑" panose="020B0503020204020204" pitchFamily="34" charset="-122"/>
              </a:rPr>
              <a:t>B</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(2) </a:t>
            </a:r>
            <a:r>
              <a:rPr lang="en-US" altLang="zh-CN" sz="1800" i="1"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落在 </a:t>
            </a:r>
            <a:r>
              <a:rPr lang="en-US" altLang="zh-CN" sz="1800" dirty="0">
                <a:solidFill>
                  <a:srgbClr val="000000"/>
                </a:solidFill>
                <a:effectLst/>
                <a:latin typeface="微软雅黑" panose="020B0503020204020204" pitchFamily="34" charset="-122"/>
                <a:ea typeface="微软雅黑" panose="020B0503020204020204" pitchFamily="34" charset="-122"/>
              </a:rPr>
              <a:t>(</a:t>
            </a:r>
            <a:r>
              <a:rPr lang="zh-CN" altLang="en-US" sz="1800" i="1" dirty="0">
                <a:solidFill>
                  <a:srgbClr val="000000"/>
                </a:solidFill>
                <a:effectLst/>
                <a:latin typeface="微软雅黑" panose="020B0503020204020204" pitchFamily="34" charset="-122"/>
                <a:ea typeface="微软雅黑" panose="020B0503020204020204" pitchFamily="34" charset="-122"/>
              </a:rPr>
              <a:t>−</a:t>
            </a:r>
            <a:r>
              <a:rPr lang="en-US" altLang="zh-CN" sz="1800" dirty="0">
                <a:solidFill>
                  <a:srgbClr val="000000"/>
                </a:solidFill>
                <a:effectLst/>
                <a:latin typeface="微软雅黑" panose="020B0503020204020204" pitchFamily="34" charset="-122"/>
                <a:ea typeface="微软雅黑" panose="020B0503020204020204" pitchFamily="34" charset="-122"/>
              </a:rPr>
              <a:t>1</a:t>
            </a:r>
            <a:r>
              <a:rPr lang="en-US" altLang="zh-CN" sz="1800" i="1"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内的概率</a:t>
            </a:r>
            <a:r>
              <a:rPr lang="en-US" altLang="zh-CN" sz="1800" dirty="0">
                <a:solidFill>
                  <a:srgbClr val="000000"/>
                </a:solidFill>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7" name="文本框 16"/>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custDataLst>
              <p:tags r:id="rId5"/>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9200" y="1219350"/>
            <a:ext cx="2971800" cy="333375"/>
          </a:xfrm>
          <a:prstGeom prst="rect">
            <a:avLst/>
          </a:prstGeom>
        </p:spPr>
      </p:pic>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2425" y="1661552"/>
            <a:ext cx="1552575" cy="666750"/>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5000" y="1847290"/>
            <a:ext cx="1314450" cy="295275"/>
          </a:xfrm>
          <a:prstGeom prst="rect">
            <a:avLst/>
          </a:prstGeom>
        </p:spPr>
      </p:pic>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5161" y="3058455"/>
            <a:ext cx="2924175" cy="276225"/>
          </a:xfrm>
          <a:prstGeom prst="rect">
            <a:avLst/>
          </a:prstGeom>
        </p:spPr>
      </p:pic>
      <p:pic>
        <p:nvPicPr>
          <p:cNvPr id="24" name="图片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2857" y="3368108"/>
            <a:ext cx="3095625" cy="457200"/>
          </a:xfrm>
          <a:prstGeom prst="rect">
            <a:avLst/>
          </a:prstGeom>
        </p:spPr>
      </p:pic>
      <p:pic>
        <p:nvPicPr>
          <p:cNvPr id="25" name="图片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2857" y="3841039"/>
            <a:ext cx="2647950" cy="542925"/>
          </a:xfrm>
          <a:prstGeom prst="rect">
            <a:avLst/>
          </a:prstGeom>
        </p:spPr>
      </p:pic>
      <p:pic>
        <p:nvPicPr>
          <p:cNvPr id="26" name="图片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23559" y="2450857"/>
            <a:ext cx="3143250" cy="295275"/>
          </a:xfrm>
          <a:prstGeom prst="rect">
            <a:avLst/>
          </a:prstGeom>
        </p:spPr>
      </p:pic>
      <p:grpSp>
        <p:nvGrpSpPr>
          <p:cNvPr id="16" name="组合 15"/>
          <p:cNvGrpSpPr/>
          <p:nvPr>
            <p:custDataLst>
              <p:tags r:id="rId13"/>
            </p:custDataLst>
          </p:nvPr>
        </p:nvGrpSpPr>
        <p:grpSpPr>
          <a:xfrm>
            <a:off x="6108700" y="0"/>
            <a:ext cx="5095240" cy="647700"/>
            <a:chOff x="6108700" y="0"/>
            <a:chExt cx="5095240" cy="647700"/>
          </a:xfrm>
        </p:grpSpPr>
        <p:sp>
          <p:nvSpPr>
            <p:cNvPr id="10" name="RemarkBack"/>
            <p:cNvSpPr/>
            <p:nvPr>
              <p:custDataLst>
                <p:tags r:id="rId14"/>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5"/>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6"/>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8"/>
          <p:cNvGrpSpPr/>
          <p:nvPr>
            <p:custDataLst>
              <p:tags r:id="rId17"/>
            </p:custDataLst>
          </p:nvPr>
        </p:nvGrpSpPr>
        <p:grpSpPr>
          <a:xfrm>
            <a:off x="0" y="0"/>
            <a:ext cx="5715000" cy="635000"/>
            <a:chOff x="0" y="0"/>
            <a:chExt cx="5715000" cy="635000"/>
          </a:xfrm>
        </p:grpSpPr>
        <p:sp>
          <p:nvSpPr>
            <p:cNvPr id="5" name="TitleBackground"/>
            <p:cNvSpPr/>
            <p:nvPr>
              <p:custDataLst>
                <p:tags r:id="rId1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21"/>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2"/>
            </p:custDataLst>
          </p:nvPr>
        </p:nvPicPr>
        <p:blipFill>
          <a:blip r:embed="rId23">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2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3005" y="990750"/>
            <a:ext cx="2971800" cy="333375"/>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30" y="1432952"/>
            <a:ext cx="1552575" cy="666750"/>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805" y="1618690"/>
            <a:ext cx="1314450" cy="295275"/>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966" y="2829855"/>
            <a:ext cx="2924175" cy="27622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6662" y="3139508"/>
            <a:ext cx="3095625" cy="457200"/>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6662" y="3612439"/>
            <a:ext cx="2647950" cy="542925"/>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7364" y="2222257"/>
            <a:ext cx="3143250" cy="295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5" name="文本框 4"/>
          <p:cNvSpPr txBox="1"/>
          <p:nvPr>
            <p:custDataLst>
              <p:tags r:id="rId2"/>
            </p:custDataLst>
          </p:nvPr>
        </p:nvSpPr>
        <p:spPr>
          <a:xfrm>
            <a:off x="190500" y="2862384"/>
            <a:ext cx="53975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一房间有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扇同样大小的窗子，其中只有一扇是打开的，有一只鸟自开着的窗子飞入了房间，它只</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能从开着的窗子飞出</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鸟在房子里飞来飞去，试图飞出房间</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假定鸟是没有记忆的，它飞向各扇窗子</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是随机的</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表示鸟为了飞出房间试飞的次数，求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的分布律</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户主声称，他养的一只鸟是有记忆的，它飞向任一窗子的尝试不多于一次</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表示这只聪明</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的鸟为了飞出房间试飞的次数</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如户主所说是确实的，试求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的分布律</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求试飞次数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小于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的概率和试飞次数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小于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的概率</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custDataLst>
              <p:tags r:id="rId3"/>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组合 12"/>
          <p:cNvGrpSpPr/>
          <p:nvPr>
            <p:custDataLst>
              <p:tags r:id="rId4"/>
            </p:custDataLst>
          </p:nvPr>
        </p:nvGrpSpPr>
        <p:grpSpPr>
          <a:xfrm>
            <a:off x="6108700" y="0"/>
            <a:ext cx="5095240" cy="647700"/>
            <a:chOff x="6108700" y="0"/>
            <a:chExt cx="5095240" cy="647700"/>
          </a:xfrm>
        </p:grpSpPr>
        <p:sp>
          <p:nvSpPr>
            <p:cNvPr id="3" name="RemarkBack"/>
            <p:cNvSpPr/>
            <p:nvPr>
              <p:custDataLst>
                <p:tags r:id="rId5"/>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markBlock"/>
            <p:cNvSpPr/>
            <p:nvPr>
              <p:custDataLst>
                <p:tags r:id="rId6"/>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TitleText"/>
            <p:cNvSpPr txBox="1"/>
            <p:nvPr>
              <p:custDataLst>
                <p:tags r:id="rId7"/>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17" name="文本框 16"/>
              <p:cNvSpPr txBox="1"/>
              <p:nvPr/>
            </p:nvSpPr>
            <p:spPr>
              <a:xfrm>
                <a:off x="6096000" y="590282"/>
                <a:ext cx="5095240" cy="8807860"/>
              </a:xfrm>
              <a:prstGeom prst="rect">
                <a:avLst/>
              </a:prstGeom>
              <a:noFill/>
            </p:spPr>
            <p:txBody>
              <a:bodyPr wrap="square" rtlCol="0">
                <a:spAutoFit/>
              </a:bodyPr>
              <a:lstStyle/>
              <a:p>
                <a:pPr algn="just">
                  <a:lnSpc>
                    <a:spcPct val="150000"/>
                  </a:lnSpc>
                </a:pPr>
                <a:r>
                  <a:rPr lang="zh-CN" altLang="en-US" sz="1400" b="1" dirty="0">
                    <a:latin typeface="微软雅黑" panose="020B0503020204020204" pitchFamily="34" charset="-122"/>
                    <a:ea typeface="微软雅黑" panose="020B0503020204020204" pitchFamily="34" charset="-122"/>
                  </a:rPr>
                  <a:t>答案</a:t>
                </a:r>
                <a:endParaRPr lang="en-US" altLang="zh-CN" sz="1400" b="1" dirty="0">
                  <a:latin typeface="微软雅黑" panose="020B0503020204020204" pitchFamily="34" charset="-122"/>
                  <a:ea typeface="微软雅黑" panose="020B0503020204020204" pitchFamily="34" charset="-122"/>
                </a:endParaRPr>
              </a:p>
              <a:p>
                <a:pPr algn="just"/>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）本题的试飞次数是指记录鸟儿飞向窗子的次数加上最后飞离房间的一次，其分布律为：</a:t>
                </a:r>
                <a:endParaRPr lang="en-US" altLang="zh-CN" sz="1400" dirty="0">
                  <a:latin typeface="微软雅黑" panose="020B0503020204020204" pitchFamily="34" charset="-122"/>
                  <a:ea typeface="微软雅黑" panose="020B0503020204020204" pitchFamily="34" charset="-122"/>
                </a:endParaRPr>
              </a:p>
              <a:p>
                <a:pPr algn="ctr"/>
                <a14:m>
                  <m:oMath xmlns:m="http://schemas.openxmlformats.org/officeDocument/2006/math">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微软雅黑" panose="020B0503020204020204" pitchFamily="34" charset="-122"/>
                      </a:rPr>
                      <m:t>=</m:t>
                    </m:r>
                    <m:sSup>
                      <m:sSupPr>
                        <m:ctrlPr>
                          <a:rPr lang="en-US" altLang="zh-CN" sz="1400" b="0" i="1" smtClean="0">
                            <a:latin typeface="Cambria Math" panose="02040503050406030204" pitchFamily="18" charset="0"/>
                            <a:ea typeface="微软雅黑" panose="020B0503020204020204" pitchFamily="34" charset="-122"/>
                          </a:rPr>
                        </m:ctrlPr>
                      </m:sSupPr>
                      <m:e>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2</m:t>
                                </m:r>
                              </m:num>
                              <m:den>
                                <m:r>
                                  <a:rPr lang="en-US" altLang="zh-CN" sz="1400" b="0" i="0" smtClean="0">
                                    <a:latin typeface="Cambria Math" panose="02040503050406030204" pitchFamily="18" charset="0"/>
                                    <a:ea typeface="微软雅黑" panose="020B0503020204020204" pitchFamily="34" charset="-122"/>
                                  </a:rPr>
                                  <m:t>3</m:t>
                                </m:r>
                              </m:den>
                            </m:f>
                          </m:e>
                        </m:d>
                      </m:e>
                      <m:sup>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sup>
                    </m:sSup>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e>
                    </m:d>
                    <m:r>
                      <a:rPr lang="zh-CN" altLang="en-US" sz="140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2</m:t>
                    </m:r>
                    <m:r>
                      <a:rPr lang="en-US" altLang="zh-CN" sz="1400" b="0" i="0" smtClean="0">
                        <a:latin typeface="Cambria Math" panose="02040503050406030204" pitchFamily="18" charset="0"/>
                        <a:ea typeface="微软雅黑" panose="020B0503020204020204" pitchFamily="34" charset="-122"/>
                      </a:rPr>
                      <m:t>,</m:t>
                    </m:r>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）由题意</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的可能值为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{Y=1}</a:t>
                </a:r>
                <a:r>
                  <a:rPr lang="zh-CN" altLang="en-US" sz="1400" dirty="0">
                    <a:latin typeface="微软雅黑" panose="020B0503020204020204" pitchFamily="34" charset="-122"/>
                    <a:ea typeface="微软雅黑" panose="020B0503020204020204" pitchFamily="34" charset="-122"/>
                  </a:rPr>
                  <a:t>表明鸟儿从</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扇窗子中选对了一扇，因对鸟儿而言，</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扇窗是等可能被选取的，故</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oMath>
                </a14:m>
                <a:r>
                  <a:rPr lang="en-US" altLang="zh-CN" sz="1400" dirty="0">
                    <a:latin typeface="微软雅黑" panose="020B0503020204020204" pitchFamily="34" charset="-122"/>
                    <a:ea typeface="微软雅黑" panose="020B0503020204020204" pitchFamily="34" charset="-122"/>
                  </a:rPr>
                  <a:t>{Y=1}=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en-US" altLang="zh-CN" sz="1400" dirty="0">
                    <a:latin typeface="微软雅黑" panose="020B0503020204020204" pitchFamily="34" charset="-122"/>
                    <a:ea typeface="微软雅黑" panose="020B0503020204020204" pitchFamily="34" charset="-122"/>
                  </a:rPr>
                  <a:t>{Y=2}</a:t>
                </a:r>
                <a:r>
                  <a:rPr lang="zh-CN" altLang="en-US" sz="1400" dirty="0">
                    <a:latin typeface="微软雅黑" panose="020B0503020204020204" pitchFamily="34" charset="-122"/>
                    <a:ea typeface="微软雅黑" panose="020B0503020204020204" pitchFamily="34" charset="-122"/>
                  </a:rPr>
                  <a:t>表明第一次试飞失败（选错了窗子），失败方式有</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，故第一次失败概率为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2</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，第二次，鸟儿舍弃已飞过的那扇窗，而从余下的一开一关的两窗选一，成功机会为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P{Y=2}=</a:t>
                </a:r>
                <a14:m>
                  <m:oMath xmlns:m="http://schemas.openxmlformats.org/officeDocument/2006/math">
                    <m:r>
                      <a:rPr lang="zh-CN" altLang="en-US" sz="1400" i="0" dirty="0" smtClean="0">
                        <a:latin typeface="Cambria Math" panose="02040503050406030204" pitchFamily="18" charset="0"/>
                        <a:ea typeface="微软雅黑" panose="020B0503020204020204" pitchFamily="34" charset="-122"/>
                      </a:rPr>
                      <m:t>（</m:t>
                    </m:r>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2</m:t>
                        </m:r>
                      </m:num>
                      <m:den>
                        <m:r>
                          <a:rPr lang="en-US" altLang="zh-CN" sz="1400" i="0" dirty="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1</m:t>
                        </m:r>
                      </m:num>
                      <m:den>
                        <m:r>
                          <a:rPr lang="en-US" altLang="zh-CN" sz="1400" i="0" dirty="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。对有记忆鸟儿来说，</a:t>
                </a:r>
                <a14:m>
                  <m:oMath xmlns:m="http://schemas.openxmlformats.org/officeDocument/2006/math">
                    <m:nary>
                      <m:naryPr>
                        <m:chr m:val="∑"/>
                        <m:ctrlPr>
                          <a:rPr lang="zh-CN" altLang="en-US" sz="1400" i="1" smtClean="0">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Y</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m:t>
                        </m:r>
                        <m:r>
                          <a:rPr lang="en-US" altLang="zh-CN" sz="1400" i="0" smtClean="0">
                            <a:latin typeface="Cambria Math" panose="02040503050406030204" pitchFamily="18" charset="0"/>
                            <a:ea typeface="微软雅黑" panose="020B0503020204020204" pitchFamily="34" charset="-122"/>
                          </a:rPr>
                          <m:t>1</m:t>
                        </m:r>
                      </m:e>
                    </m:nary>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故</a:t>
                </a:r>
                <a14:m>
                  <m:oMath xmlns:m="http://schemas.openxmlformats.org/officeDocument/2006/math">
                    <m:r>
                      <m:rPr>
                        <m:sty m:val="p"/>
                      </m:rPr>
                      <a:rPr lang="en-US" altLang="zh-CN" sz="1400">
                        <a:latin typeface="Cambria Math" panose="02040503050406030204" pitchFamily="18" charset="0"/>
                        <a:ea typeface="微软雅黑" panose="020B0503020204020204" pitchFamily="34" charset="-122"/>
                      </a:rPr>
                      <m:t>P</m:t>
                    </m:r>
                    <m:r>
                      <a:rPr lang="en-US" altLang="zh-CN" sz="1400">
                        <a:latin typeface="Cambria Math" panose="02040503050406030204" pitchFamily="18" charset="0"/>
                        <a:ea typeface="微软雅黑" panose="020B0503020204020204" pitchFamily="34" charset="-122"/>
                      </a:rPr>
                      <m:t>{</m:t>
                    </m:r>
                    <m:r>
                      <m:rPr>
                        <m:sty m:val="p"/>
                      </m:rPr>
                      <a:rPr lang="en-US" altLang="zh-CN" sz="1400">
                        <a:latin typeface="Cambria Math" panose="02040503050406030204" pitchFamily="18" charset="0"/>
                        <a:ea typeface="微软雅黑" panose="020B0503020204020204" pitchFamily="34" charset="-122"/>
                      </a:rPr>
                      <m:t>Y</m:t>
                    </m:r>
                    <m:r>
                      <a:rPr lang="en-US" altLang="zh-CN" sz="1400">
                        <a:latin typeface="Cambria Math" panose="02040503050406030204" pitchFamily="18" charset="0"/>
                        <a:ea typeface="微软雅黑" panose="020B0503020204020204" pitchFamily="34" charset="-122"/>
                      </a:rPr>
                      <m:t>=</m:t>
                    </m:r>
                    <m:r>
                      <a:rPr lang="en-US" altLang="zh-CN" sz="1400">
                        <a:latin typeface="Cambria Math" panose="02040503050406030204" pitchFamily="18" charset="0"/>
                        <a:ea typeface="微软雅黑" panose="020B0503020204020204" pitchFamily="34" charset="-122"/>
                      </a:rPr>
                      <m:t>3</m:t>
                    </m:r>
                    <m:r>
                      <a:rPr lang="en-US" altLang="zh-CN" sz="1400">
                        <a:latin typeface="Cambria Math" panose="02040503050406030204" pitchFamily="18" charset="0"/>
                        <a:ea typeface="微软雅黑" panose="020B0503020204020204" pitchFamily="34" charset="-122"/>
                      </a:rPr>
                      <m:t>}=</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即</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的分布律为</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r>
                      <a:rPr lang="en-US" altLang="zh-CN" sz="1400" b="0" i="0" dirty="0" smtClean="0">
                        <a:latin typeface="Cambria Math" panose="02040503050406030204" pitchFamily="18" charset="0"/>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Y</m:t>
                    </m:r>
                    <m:r>
                      <m:rPr>
                        <m:nor/>
                      </m:rPr>
                      <a:rPr lang="en-US" altLang="zh-CN" sz="1400" dirty="0">
                        <a:latin typeface="微软雅黑" panose="020B0503020204020204" pitchFamily="34" charset="-122"/>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i</m:t>
                    </m:r>
                    <m:r>
                      <m:rPr>
                        <m:nor/>
                      </m:rPr>
                      <a:rPr lang="en-US" altLang="zh-CN" sz="1400" dirty="0">
                        <a:latin typeface="微软雅黑" panose="020B0503020204020204" pitchFamily="34" charset="-122"/>
                        <a:ea typeface="微软雅黑" panose="020B0503020204020204" pitchFamily="34" charset="-122"/>
                      </a:rPr>
                      <m:t>}=</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{X&lt;Y}</a:t>
                </a:r>
                <a:r>
                  <a:rPr lang="zh-CN" altLang="en-US" sz="1400" dirty="0">
                    <a:latin typeface="微软雅黑" panose="020B0503020204020204" pitchFamily="34" charset="-122"/>
                    <a:ea typeface="微软雅黑" panose="020B0503020204020204" pitchFamily="34" charset="-122"/>
                  </a:rPr>
                  <a:t>可分解为下列</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个两两不相容的事件之和，即</a:t>
                </a:r>
                <a:r>
                  <a:rPr lang="en-US" altLang="zh-CN" sz="1400" dirty="0">
                    <a:latin typeface="微软雅黑" panose="020B0503020204020204" pitchFamily="34" charset="-122"/>
                    <a:ea typeface="微软雅黑" panose="020B0503020204020204" pitchFamily="34" charset="-122"/>
                  </a:rPr>
                  <a:t>{X&lt;Y}={(X=1)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P{X&lt;Y}=P{(X=1) </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(Y=2)}+P{(X=1)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(Y=3)}+P{(X=2)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。因为两只鸟儿的行动是相互独立的，从而</a:t>
                </a:r>
                <a:r>
                  <a:rPr lang="en-US" altLang="zh-CN" sz="1400" dirty="0">
                    <a:latin typeface="微软雅黑" panose="020B0503020204020204" pitchFamily="34" charset="-122"/>
                    <a:ea typeface="微软雅黑" panose="020B0503020204020204" pitchFamily="34" charset="-122"/>
                  </a:rPr>
                  <a:t>P{X&lt;Y}=P{X=1}P{Y=2}+P{X=1}P{Y=3}+P{X=2}P{Y=3}=</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i="0" smtClean="0">
                        <a:latin typeface="Cambria Math" panose="02040503050406030204" pitchFamily="18" charset="0"/>
                        <a:ea typeface="Cambria Math" panose="02040503050406030204" pitchFamily="18" charset="0"/>
                      </a:rPr>
                      <m:t>×</m:t>
                    </m:r>
                    <m:f>
                      <m:fPr>
                        <m:ctrlPr>
                          <a:rPr lang="en-US" altLang="zh-CN" sz="140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8</m:t>
                        </m:r>
                      </m:num>
                      <m:den>
                        <m:r>
                          <a:rPr lang="en-US" altLang="zh-CN" sz="1400" b="0" i="0" smtClean="0">
                            <a:latin typeface="Cambria Math" panose="02040503050406030204" pitchFamily="18" charset="0"/>
                            <a:ea typeface="Cambria Math" panose="02040503050406030204" pitchFamily="18" charset="0"/>
                          </a:rPr>
                          <m:t>27</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P{Y&lt;X}=1-P{X&lt;Y}-P{X=Y}=1-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b="0" i="1" smtClean="0">
                            <a:latin typeface="Cambria Math" panose="02040503050406030204" pitchFamily="18" charset="0"/>
                            <a:ea typeface="微软雅黑" panose="020B0503020204020204" pitchFamily="34" charset="-122"/>
                          </a:rPr>
                        </m:ctrlPr>
                      </m:naryPr>
                      <m:sub>
                        <m:r>
                          <m:rPr>
                            <m:sty m:val="p"/>
                            <m:brk m:alnAt="23"/>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sub>
                      <m:sup>
                        <m:r>
                          <a:rPr lang="en-US" altLang="zh-CN" sz="1400" b="0" i="0" smtClean="0">
                            <a:latin typeface="Cambria Math" panose="02040503050406030204" pitchFamily="18" charset="0"/>
                            <a:ea typeface="微软雅黑" panose="020B0503020204020204" pitchFamily="34" charset="-122"/>
                          </a:rPr>
                          <m:t>3</m:t>
                        </m:r>
                      </m:sup>
                      <m:e>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d>
                      </m:e>
                    </m:nary>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i="1">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k</m:t>
                        </m:r>
                        <m:r>
                          <a:rPr lang="en-US" altLang="zh-CN" sz="1400" i="0" smtClean="0">
                            <a:latin typeface="Cambria Math" panose="02040503050406030204" pitchFamily="18" charset="0"/>
                            <a:ea typeface="微软雅黑" panose="020B0503020204020204" pitchFamily="34" charset="-122"/>
                          </a:rPr>
                          <m:t>=</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d>
                          <m:dPr>
                            <m:begChr m:val="{"/>
                            <m:endChr m:val="}"/>
                            <m:ctrlPr>
                              <a:rPr lang="en-US" altLang="zh-CN" sz="1400" i="1">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P</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nary>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4</m:t>
                        </m:r>
                      </m:num>
                      <m:den>
                        <m:r>
                          <a:rPr lang="en-US" altLang="zh-CN" sz="1400" b="0" i="0" smtClean="0">
                            <a:latin typeface="Cambria Math" panose="02040503050406030204" pitchFamily="18" charset="0"/>
                            <a:ea typeface="Cambria Math" panose="02040503050406030204" pitchFamily="18" charset="0"/>
                          </a:rPr>
                          <m:t>27</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38</m:t>
                        </m:r>
                      </m:num>
                      <m:den>
                        <m:r>
                          <a:rPr lang="en-US" altLang="zh-CN" sz="1400" b="0" i="0" smtClean="0">
                            <a:latin typeface="Cambria Math" panose="02040503050406030204" pitchFamily="18" charset="0"/>
                            <a:ea typeface="Cambria Math" panose="02040503050406030204" pitchFamily="18" charset="0"/>
                          </a:rPr>
                          <m:t>81</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endParaRPr lang="en-US" altLang="zh-CN" sz="140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6096000" y="590282"/>
                <a:ext cx="5095240" cy="8807860"/>
              </a:xfrm>
              <a:prstGeom prst="rect">
                <a:avLst/>
              </a:prstGeom>
              <a:blipFill rotWithShape="1">
                <a:blip r:embed="rId8"/>
                <a:stretch>
                  <a:fillRect t="-4" b="2"/>
                </a:stretch>
              </a:blipFill>
            </p:spPr>
            <p:txBody>
              <a:bodyPr/>
              <a:lstStyle/>
              <a:p>
                <a:r>
                  <a:rPr lang="zh-CN" altLang="en-US">
                    <a:noFill/>
                  </a:rPr>
                  <a:t> </a:t>
                </a:r>
              </a:p>
            </p:txBody>
          </p:sp>
        </mc:Fallback>
      </mc:AlternateContent>
      <p:grpSp>
        <p:nvGrpSpPr>
          <p:cNvPr id="10" name="组合 9"/>
          <p:cNvGrpSpPr/>
          <p:nvPr>
            <p:custDataLst>
              <p:tags r:id="rId9"/>
            </p:custDataLst>
          </p:nvPr>
        </p:nvGrpSpPr>
        <p:grpSpPr>
          <a:xfrm>
            <a:off x="0" y="0"/>
            <a:ext cx="5715000" cy="635000"/>
            <a:chOff x="0" y="0"/>
            <a:chExt cx="5715000" cy="635000"/>
          </a:xfrm>
        </p:grpSpPr>
        <p:sp>
          <p:nvSpPr>
            <p:cNvPr id="6" name="TitleBackground"/>
            <p:cNvSpPr/>
            <p:nvPr>
              <p:custDataLst>
                <p:tags r:id="rId10"/>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3"/>
              </p:custDataLst>
            </p:nvPr>
          </p:nvSpPr>
          <p:spPr>
            <a:xfrm>
              <a:off x="1427480"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349250" y="1209431"/>
            <a:ext cx="5016500" cy="2857500"/>
          </a:xfrm>
          <a:prstGeom prst="rect">
            <a:avLst/>
          </a:prstGeom>
          <a:noFill/>
        </p:spPr>
        <p:txBody>
          <a:bodyPr vert="horz" wrap="square" rtlCol="0" anchor="ctr" anchorCtr="0">
            <a:noAutofit/>
          </a:bodyPr>
          <a:lstStyle/>
          <a:p>
            <a:pPr>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设连续型随机变量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的概率密度为 </a:t>
            </a:r>
            <a:r>
              <a:rPr lang="en-US" altLang="zh-CN" sz="1800" dirty="0">
                <a:solidFill>
                  <a:srgbClr val="000000"/>
                </a:solidFill>
                <a:effectLst/>
                <a:latin typeface="微软雅黑" panose="020B0503020204020204" pitchFamily="34" charset="-122"/>
                <a:ea typeface="微软雅黑" panose="020B0503020204020204" pitchFamily="34" charset="-122"/>
              </a:rPr>
              <a:t>f(x), </a:t>
            </a:r>
            <a:r>
              <a:rPr lang="zh-CN" altLang="en-US" sz="1800" dirty="0">
                <a:solidFill>
                  <a:srgbClr val="000000"/>
                </a:solidFill>
                <a:effectLst/>
                <a:latin typeface="微软雅黑" panose="020B0503020204020204" pitchFamily="34" charset="-122"/>
                <a:ea typeface="微软雅黑" panose="020B0503020204020204" pitchFamily="34" charset="-122"/>
              </a:rPr>
              <a:t>分布函数为 </a:t>
            </a:r>
            <a:r>
              <a:rPr lang="en-US" altLang="zh-CN" sz="1800" dirty="0">
                <a:solidFill>
                  <a:srgbClr val="000000"/>
                </a:solidFill>
                <a:effectLst/>
                <a:latin typeface="微软雅黑" panose="020B0503020204020204" pitchFamily="34" charset="-122"/>
                <a:ea typeface="微软雅黑" panose="020B0503020204020204" pitchFamily="34" charset="-122"/>
              </a:rPr>
              <a:t>F(x), </a:t>
            </a:r>
            <a:r>
              <a:rPr lang="zh-CN" altLang="en-US" sz="1800" dirty="0">
                <a:solidFill>
                  <a:srgbClr val="000000"/>
                </a:solidFill>
                <a:effectLst/>
                <a:latin typeface="微软雅黑" panose="020B0503020204020204" pitchFamily="34" charset="-122"/>
                <a:ea typeface="微软雅黑" panose="020B0503020204020204" pitchFamily="34" charset="-122"/>
              </a:rPr>
              <a:t>求下列随机变量 </a:t>
            </a:r>
            <a:r>
              <a:rPr lang="en-US" altLang="zh-CN" sz="1800" dirty="0">
                <a:solidFill>
                  <a:srgbClr val="000000"/>
                </a:solidFill>
                <a:effectLst/>
                <a:latin typeface="微软雅黑" panose="020B0503020204020204" pitchFamily="34" charset="-122"/>
                <a:ea typeface="微软雅黑" panose="020B0503020204020204" pitchFamily="34" charset="-122"/>
              </a:rPr>
              <a:t>Y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 </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61" y="3298335"/>
            <a:ext cx="2335609" cy="1414341"/>
          </a:xfrm>
          <a:prstGeom prst="rect">
            <a:avLst/>
          </a:prstGeom>
        </p:spPr>
      </p:pic>
      <p:sp>
        <p:nvSpPr>
          <p:cNvPr id="15" name="文本框 14"/>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200" y="847481"/>
            <a:ext cx="2781300" cy="361950"/>
          </a:xfrm>
          <a:prstGeom prst="rect">
            <a:avLst/>
          </a:prstGeom>
        </p:spPr>
      </p:pic>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1587" y="1499079"/>
            <a:ext cx="3362325" cy="390525"/>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5764" y="1950044"/>
            <a:ext cx="285750" cy="257175"/>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1514" y="2157877"/>
            <a:ext cx="2790825" cy="409575"/>
          </a:xfrm>
          <a:prstGeom prst="rect">
            <a:avLst/>
          </a:prstGeom>
        </p:spPr>
      </p:pic>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9300" y="2862027"/>
            <a:ext cx="1981200" cy="476250"/>
          </a:xfrm>
          <a:prstGeom prst="rect">
            <a:avLst/>
          </a:prstGeom>
        </p:spPr>
      </p:pic>
      <p:pic>
        <p:nvPicPr>
          <p:cNvPr id="24" name="图片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0245" y="3267749"/>
            <a:ext cx="4133850" cy="361950"/>
          </a:xfrm>
          <a:prstGeom prst="rect">
            <a:avLst/>
          </a:prstGeom>
        </p:spPr>
      </p:pic>
      <p:pic>
        <p:nvPicPr>
          <p:cNvPr id="25" name="图片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287" y="3563374"/>
            <a:ext cx="1419225" cy="276225"/>
          </a:xfrm>
          <a:prstGeom prst="rect">
            <a:avLst/>
          </a:prstGeom>
        </p:spPr>
      </p:pic>
      <p:pic>
        <p:nvPicPr>
          <p:cNvPr id="26" name="图片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1137" y="3820758"/>
            <a:ext cx="1076325" cy="295275"/>
          </a:xfrm>
          <a:prstGeom prst="rect">
            <a:avLst/>
          </a:prstGeom>
        </p:spPr>
      </p:pic>
      <p:pic>
        <p:nvPicPr>
          <p:cNvPr id="27" name="图片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77020" y="4112692"/>
            <a:ext cx="2400300" cy="809625"/>
          </a:xfrm>
          <a:prstGeom prst="rect">
            <a:avLst/>
          </a:prstGeom>
        </p:spPr>
      </p:pic>
      <p:pic>
        <p:nvPicPr>
          <p:cNvPr id="28" name="图片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10245" y="4769631"/>
            <a:ext cx="2762250" cy="314325"/>
          </a:xfrm>
          <a:prstGeom prst="rect">
            <a:avLst/>
          </a:prstGeom>
        </p:spPr>
      </p:pic>
      <p:pic>
        <p:nvPicPr>
          <p:cNvPr id="29" name="图片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1413" y="5087646"/>
            <a:ext cx="4210050" cy="314325"/>
          </a:xfrm>
          <a:prstGeom prst="rect">
            <a:avLst/>
          </a:prstGeom>
        </p:spPr>
      </p:pic>
      <p:pic>
        <p:nvPicPr>
          <p:cNvPr id="30" name="图片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21524" y="5680577"/>
            <a:ext cx="2181225" cy="304800"/>
          </a:xfrm>
          <a:prstGeom prst="rect">
            <a:avLst/>
          </a:prstGeom>
        </p:spPr>
      </p:pic>
      <p:pic>
        <p:nvPicPr>
          <p:cNvPr id="31" name="图片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79223" y="5681963"/>
            <a:ext cx="1190625" cy="257175"/>
          </a:xfrm>
          <a:prstGeom prst="rect">
            <a:avLst/>
          </a:prstGeom>
        </p:spPr>
      </p:pic>
      <p:pic>
        <p:nvPicPr>
          <p:cNvPr id="32" name="图片 3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97224" y="6032831"/>
            <a:ext cx="1143000" cy="266700"/>
          </a:xfrm>
          <a:prstGeom prst="rect">
            <a:avLst/>
          </a:prstGeom>
        </p:spPr>
      </p:pic>
      <p:pic>
        <p:nvPicPr>
          <p:cNvPr id="33" name="图片 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019696" y="5961393"/>
            <a:ext cx="1190625" cy="323850"/>
          </a:xfrm>
          <a:prstGeom prst="rect">
            <a:avLst/>
          </a:prstGeom>
        </p:spPr>
      </p:pic>
      <p:pic>
        <p:nvPicPr>
          <p:cNvPr id="34" name="图片 3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61908" y="6263983"/>
            <a:ext cx="390525" cy="228600"/>
          </a:xfrm>
          <a:prstGeom prst="rect">
            <a:avLst/>
          </a:prstGeom>
        </p:spPr>
      </p:pic>
      <p:pic>
        <p:nvPicPr>
          <p:cNvPr id="35" name="图片 3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723170" y="6509390"/>
            <a:ext cx="742950" cy="247650"/>
          </a:xfrm>
          <a:prstGeom prst="rect">
            <a:avLst/>
          </a:prstGeom>
        </p:spPr>
      </p:pic>
      <p:pic>
        <p:nvPicPr>
          <p:cNvPr id="36" name="图片 3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59935" y="6863785"/>
            <a:ext cx="2514600" cy="742950"/>
          </a:xfrm>
          <a:prstGeom prst="rect">
            <a:avLst/>
          </a:prstGeom>
        </p:spPr>
      </p:pic>
      <p:pic>
        <p:nvPicPr>
          <p:cNvPr id="37" name="图片 3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900770" y="5404438"/>
            <a:ext cx="1981200" cy="285750"/>
          </a:xfrm>
          <a:prstGeom prst="rect">
            <a:avLst/>
          </a:prstGeom>
        </p:spPr>
      </p:pic>
      <p:pic>
        <p:nvPicPr>
          <p:cNvPr id="38" name="图片 3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948774" y="6004410"/>
            <a:ext cx="2066439" cy="285026"/>
          </a:xfrm>
          <a:prstGeom prst="rect">
            <a:avLst/>
          </a:prstGeom>
        </p:spPr>
      </p:pic>
      <p:grpSp>
        <p:nvGrpSpPr>
          <p:cNvPr id="14" name="组合 13"/>
          <p:cNvGrpSpPr/>
          <p:nvPr>
            <p:custDataLst>
              <p:tags r:id="rId25"/>
            </p:custDataLst>
          </p:nvPr>
        </p:nvGrpSpPr>
        <p:grpSpPr>
          <a:xfrm>
            <a:off x="6108700" y="0"/>
            <a:ext cx="5095240" cy="647700"/>
            <a:chOff x="6108700" y="0"/>
            <a:chExt cx="5095240" cy="647700"/>
          </a:xfrm>
        </p:grpSpPr>
        <p:sp>
          <p:nvSpPr>
            <p:cNvPr id="10" name="RemarkBack"/>
            <p:cNvSpPr/>
            <p:nvPr>
              <p:custDataLst>
                <p:tags r:id="rId26"/>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27"/>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28"/>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6" name="图片 1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702424" y="5684354"/>
            <a:ext cx="457200" cy="314325"/>
          </a:xfrm>
          <a:prstGeom prst="rect">
            <a:avLst/>
          </a:prstGeom>
        </p:spPr>
      </p:pic>
      <p:pic>
        <p:nvPicPr>
          <p:cNvPr id="39" name="图片 3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56916" y="6282450"/>
            <a:ext cx="1266825" cy="219075"/>
          </a:xfrm>
          <a:prstGeom prst="rect">
            <a:avLst/>
          </a:prstGeom>
        </p:spPr>
      </p:pic>
      <p:pic>
        <p:nvPicPr>
          <p:cNvPr id="40" name="图片 39"/>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656070" y="1216853"/>
            <a:ext cx="3743325" cy="352425"/>
          </a:xfrm>
          <a:prstGeom prst="rect">
            <a:avLst/>
          </a:prstGeom>
        </p:spPr>
      </p:pic>
      <p:pic>
        <p:nvPicPr>
          <p:cNvPr id="41" name="图片 4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56070" y="2521644"/>
            <a:ext cx="4200525" cy="390525"/>
          </a:xfrm>
          <a:prstGeom prst="rect">
            <a:avLst/>
          </a:prstGeom>
        </p:spPr>
      </p:pic>
      <p:grpSp>
        <p:nvGrpSpPr>
          <p:cNvPr id="9" name="组合 8"/>
          <p:cNvGrpSpPr/>
          <p:nvPr>
            <p:custDataLst>
              <p:tags r:id="rId33"/>
            </p:custDataLst>
          </p:nvPr>
        </p:nvGrpSpPr>
        <p:grpSpPr>
          <a:xfrm>
            <a:off x="0" y="0"/>
            <a:ext cx="5715000" cy="635000"/>
            <a:chOff x="0" y="0"/>
            <a:chExt cx="5715000" cy="635000"/>
          </a:xfrm>
        </p:grpSpPr>
        <p:sp>
          <p:nvSpPr>
            <p:cNvPr id="5" name="TitleBackground"/>
            <p:cNvSpPr/>
            <p:nvPr>
              <p:custDataLst>
                <p:tags r:id="rId3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3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3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37"/>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38"/>
            </p:custDataLst>
          </p:nvPr>
        </p:nvPicPr>
        <p:blipFill>
          <a:blip r:embed="rId3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4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200" y="760486"/>
            <a:ext cx="2781300" cy="361950"/>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587" y="1412084"/>
            <a:ext cx="3362325" cy="390525"/>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64" y="1863049"/>
            <a:ext cx="285750" cy="257175"/>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14" y="2070882"/>
            <a:ext cx="2790825" cy="409575"/>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3300" y="2775032"/>
            <a:ext cx="1981200" cy="476250"/>
          </a:xfrm>
          <a:prstGeom prst="rect">
            <a:avLst/>
          </a:pr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245" y="3180754"/>
            <a:ext cx="4133850" cy="361950"/>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4287" y="3476379"/>
            <a:ext cx="1419225" cy="276225"/>
          </a:xfrm>
          <a:prstGeom prst="rect">
            <a:avLst/>
          </a:prstGeom>
        </p:spPr>
      </p:pic>
      <p:pic>
        <p:nvPicPr>
          <p:cNvPr id="26" name="图片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137" y="3733763"/>
            <a:ext cx="1076325" cy="295275"/>
          </a:xfrm>
          <a:prstGeom prst="rect">
            <a:avLst/>
          </a:prstGeom>
        </p:spPr>
      </p:pic>
      <p:pic>
        <p:nvPicPr>
          <p:cNvPr id="27" name="图片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1020" y="4025697"/>
            <a:ext cx="2400300" cy="809625"/>
          </a:xfrm>
          <a:prstGeom prst="rect">
            <a:avLst/>
          </a:prstGeom>
        </p:spPr>
      </p:pic>
      <p:pic>
        <p:nvPicPr>
          <p:cNvPr id="28" name="图片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245" y="4682636"/>
            <a:ext cx="2762250" cy="314325"/>
          </a:xfrm>
          <a:prstGeom prst="rect">
            <a:avLst/>
          </a:prstGeom>
        </p:spPr>
      </p:pic>
      <p:pic>
        <p:nvPicPr>
          <p:cNvPr id="29" name="图片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5413" y="5000651"/>
            <a:ext cx="4210050" cy="314325"/>
          </a:xfrm>
          <a:prstGeom prst="rect">
            <a:avLst/>
          </a:prstGeom>
        </p:spPr>
      </p:pic>
      <p:pic>
        <p:nvPicPr>
          <p:cNvPr id="30" name="图片 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5524" y="5593582"/>
            <a:ext cx="2181225" cy="304800"/>
          </a:xfrm>
          <a:prstGeom prst="rect">
            <a:avLst/>
          </a:prstGeom>
        </p:spPr>
      </p:pic>
      <p:pic>
        <p:nvPicPr>
          <p:cNvPr id="31" name="图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83223" y="5594968"/>
            <a:ext cx="1190625" cy="257175"/>
          </a:xfrm>
          <a:prstGeom prst="rect">
            <a:avLst/>
          </a:prstGeom>
        </p:spPr>
      </p:pic>
      <p:pic>
        <p:nvPicPr>
          <p:cNvPr id="32" name="图片 3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1224" y="5945836"/>
            <a:ext cx="1143000" cy="266700"/>
          </a:xfrm>
          <a:prstGeom prst="rect">
            <a:avLst/>
          </a:prstGeom>
        </p:spPr>
      </p:pic>
      <p:pic>
        <p:nvPicPr>
          <p:cNvPr id="33" name="图片 3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923696" y="5874398"/>
            <a:ext cx="1190625" cy="323850"/>
          </a:xfrm>
          <a:prstGeom prst="rect">
            <a:avLst/>
          </a:prstGeom>
        </p:spPr>
      </p:pic>
      <p:pic>
        <p:nvPicPr>
          <p:cNvPr id="34" name="图片 3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65908" y="6176988"/>
            <a:ext cx="390525" cy="228600"/>
          </a:xfrm>
          <a:prstGeom prst="rect">
            <a:avLst/>
          </a:prstGeom>
        </p:spPr>
      </p:pic>
      <p:pic>
        <p:nvPicPr>
          <p:cNvPr id="35" name="图片 3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7170" y="6422395"/>
            <a:ext cx="742950" cy="247650"/>
          </a:xfrm>
          <a:prstGeom prst="rect">
            <a:avLst/>
          </a:prstGeom>
        </p:spPr>
      </p:pic>
      <p:pic>
        <p:nvPicPr>
          <p:cNvPr id="36" name="图片 3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63935" y="6776790"/>
            <a:ext cx="2514600" cy="742950"/>
          </a:xfrm>
          <a:prstGeom prst="rect">
            <a:avLst/>
          </a:prstGeom>
        </p:spPr>
      </p:pic>
      <p:pic>
        <p:nvPicPr>
          <p:cNvPr id="37" name="图片 3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770" y="5317443"/>
            <a:ext cx="1981200" cy="285750"/>
          </a:xfrm>
          <a:prstGeom prst="rect">
            <a:avLst/>
          </a:prstGeom>
        </p:spPr>
      </p:pic>
      <p:pic>
        <p:nvPicPr>
          <p:cNvPr id="38" name="图片 3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52774" y="5917415"/>
            <a:ext cx="2066439" cy="285026"/>
          </a:xfrm>
          <a:prstGeom prst="rect">
            <a:avLst/>
          </a:prstGeom>
        </p:spPr>
      </p:pic>
      <p:pic>
        <p:nvPicPr>
          <p:cNvPr id="16" name="图片 1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06424" y="5597359"/>
            <a:ext cx="457200" cy="314325"/>
          </a:xfrm>
          <a:prstGeom prst="rect">
            <a:avLst/>
          </a:prstGeom>
        </p:spPr>
      </p:pic>
      <p:pic>
        <p:nvPicPr>
          <p:cNvPr id="39" name="图片 3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60916" y="6195455"/>
            <a:ext cx="1266825" cy="219075"/>
          </a:xfrm>
          <a:prstGeom prst="rect">
            <a:avLst/>
          </a:prstGeom>
        </p:spPr>
      </p:pic>
      <p:pic>
        <p:nvPicPr>
          <p:cNvPr id="40" name="图片 3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0070" y="1129858"/>
            <a:ext cx="3743325" cy="352425"/>
          </a:xfrm>
          <a:prstGeom prst="rect">
            <a:avLst/>
          </a:prstGeom>
        </p:spPr>
      </p:pic>
      <p:pic>
        <p:nvPicPr>
          <p:cNvPr id="41" name="图片 4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60070" y="2434649"/>
            <a:ext cx="4200525" cy="390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7" name="文本框 16"/>
              <p:cNvSpPr txBox="1"/>
              <p:nvPr/>
            </p:nvSpPr>
            <p:spPr>
              <a:xfrm>
                <a:off x="446405" y="89267"/>
                <a:ext cx="5095240" cy="8807860"/>
              </a:xfrm>
              <a:prstGeom prst="rect">
                <a:avLst/>
              </a:prstGeom>
              <a:noFill/>
            </p:spPr>
            <p:txBody>
              <a:bodyPr wrap="square" rtlCol="0">
                <a:spAutoFit/>
              </a:bodyPr>
              <a:p>
                <a:pPr algn="just">
                  <a:lnSpc>
                    <a:spcPct val="150000"/>
                  </a:lnSpc>
                </a:pPr>
                <a:r>
                  <a:rPr lang="zh-CN" altLang="en-US" sz="1400" b="1" dirty="0">
                    <a:latin typeface="微软雅黑" panose="020B0503020204020204" pitchFamily="34" charset="-122"/>
                    <a:ea typeface="微软雅黑" panose="020B0503020204020204" pitchFamily="34" charset="-122"/>
                  </a:rPr>
                  <a:t>答案</a:t>
                </a:r>
                <a:endParaRPr lang="en-US" altLang="zh-CN" sz="1400" b="1" dirty="0">
                  <a:latin typeface="微软雅黑" panose="020B0503020204020204" pitchFamily="34" charset="-122"/>
                  <a:ea typeface="微软雅黑" panose="020B0503020204020204" pitchFamily="34" charset="-122"/>
                </a:endParaRPr>
              </a:p>
              <a:p>
                <a:pPr algn="just"/>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）本题的试飞次数是指记录鸟儿飞向窗子的次数加上最后飞离房间的一次，其分布律为：</a:t>
                </a:r>
                <a:endParaRPr lang="en-US" altLang="zh-CN" sz="1400" dirty="0">
                  <a:latin typeface="微软雅黑" panose="020B0503020204020204" pitchFamily="34" charset="-122"/>
                  <a:ea typeface="微软雅黑" panose="020B0503020204020204" pitchFamily="34" charset="-122"/>
                </a:endParaRPr>
              </a:p>
              <a:p>
                <a:pPr algn="ctr"/>
                <a14:m>
                  <m:oMath xmlns:m="http://schemas.openxmlformats.org/officeDocument/2006/math">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微软雅黑" panose="020B0503020204020204" pitchFamily="34" charset="-122"/>
                      </a:rPr>
                      <m:t>=</m:t>
                    </m:r>
                    <m:sSup>
                      <m:sSupPr>
                        <m:ctrlPr>
                          <a:rPr lang="en-US" altLang="zh-CN" sz="1400" b="0" i="1" smtClean="0">
                            <a:latin typeface="Cambria Math" panose="02040503050406030204" pitchFamily="18" charset="0"/>
                            <a:ea typeface="微软雅黑" panose="020B0503020204020204" pitchFamily="34" charset="-122"/>
                          </a:rPr>
                        </m:ctrlPr>
                      </m:sSupPr>
                      <m:e>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2</m:t>
                                </m:r>
                              </m:num>
                              <m:den>
                                <m:r>
                                  <a:rPr lang="en-US" altLang="zh-CN" sz="1400" b="0" i="0" smtClean="0">
                                    <a:latin typeface="Cambria Math" panose="02040503050406030204" pitchFamily="18" charset="0"/>
                                    <a:ea typeface="微软雅黑" panose="020B0503020204020204" pitchFamily="34" charset="-122"/>
                                  </a:rPr>
                                  <m:t>3</m:t>
                                </m:r>
                              </m:den>
                            </m:f>
                          </m:e>
                        </m:d>
                      </m:e>
                      <m:sup>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sup>
                    </m:sSup>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e>
                    </m:d>
                    <m:r>
                      <a:rPr lang="zh-CN" altLang="en-US" sz="140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2</m:t>
                    </m:r>
                    <m:r>
                      <a:rPr lang="en-US" altLang="zh-CN" sz="1400" b="0" i="0" smtClean="0">
                        <a:latin typeface="Cambria Math" panose="02040503050406030204" pitchFamily="18" charset="0"/>
                        <a:ea typeface="微软雅黑" panose="020B0503020204020204" pitchFamily="34" charset="-122"/>
                      </a:rPr>
                      <m:t>,</m:t>
                    </m:r>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）由题意</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的可能值为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{Y=1}</a:t>
                </a:r>
                <a:r>
                  <a:rPr lang="zh-CN" altLang="en-US" sz="1400" dirty="0">
                    <a:latin typeface="微软雅黑" panose="020B0503020204020204" pitchFamily="34" charset="-122"/>
                    <a:ea typeface="微软雅黑" panose="020B0503020204020204" pitchFamily="34" charset="-122"/>
                  </a:rPr>
                  <a:t>表明鸟儿从</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扇窗子中选对了一扇，因对鸟儿而言，</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扇窗是等可能被选取的，故</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oMath>
                </a14:m>
                <a:r>
                  <a:rPr lang="en-US" altLang="zh-CN" sz="1400" dirty="0">
                    <a:latin typeface="微软雅黑" panose="020B0503020204020204" pitchFamily="34" charset="-122"/>
                    <a:ea typeface="微软雅黑" panose="020B0503020204020204" pitchFamily="34" charset="-122"/>
                  </a:rPr>
                  <a:t>{Y=1}=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en-US" altLang="zh-CN" sz="1400" dirty="0">
                    <a:latin typeface="微软雅黑" panose="020B0503020204020204" pitchFamily="34" charset="-122"/>
                    <a:ea typeface="微软雅黑" panose="020B0503020204020204" pitchFamily="34" charset="-122"/>
                  </a:rPr>
                  <a:t>{Y=2}</a:t>
                </a:r>
                <a:r>
                  <a:rPr lang="zh-CN" altLang="en-US" sz="1400" dirty="0">
                    <a:latin typeface="微软雅黑" panose="020B0503020204020204" pitchFamily="34" charset="-122"/>
                    <a:ea typeface="微软雅黑" panose="020B0503020204020204" pitchFamily="34" charset="-122"/>
                  </a:rPr>
                  <a:t>表明第一次试飞失败（选错了窗子），失败方式有</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，故第一次失败概率为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2</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，第二次，鸟儿舍弃已飞过的那扇窗，而从余下的一开一关的两窗选一，成功机会为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P{Y=2}=</a:t>
                </a:r>
                <a14:m>
                  <m:oMath xmlns:m="http://schemas.openxmlformats.org/officeDocument/2006/math">
                    <m:r>
                      <a:rPr lang="zh-CN" altLang="en-US" sz="1400" i="0" dirty="0" smtClean="0">
                        <a:latin typeface="Cambria Math" panose="02040503050406030204" pitchFamily="18" charset="0"/>
                        <a:ea typeface="微软雅黑" panose="020B0503020204020204" pitchFamily="34" charset="-122"/>
                      </a:rPr>
                      <m:t>（</m:t>
                    </m:r>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2</m:t>
                        </m:r>
                      </m:num>
                      <m:den>
                        <m:r>
                          <a:rPr lang="en-US" altLang="zh-CN" sz="1400" i="0" dirty="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1</m:t>
                        </m:r>
                      </m:num>
                      <m:den>
                        <m:r>
                          <a:rPr lang="en-US" altLang="zh-CN" sz="1400" i="0" dirty="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。对有记忆鸟儿来说，</a:t>
                </a:r>
                <a14:m>
                  <m:oMath xmlns:m="http://schemas.openxmlformats.org/officeDocument/2006/math">
                    <m:nary>
                      <m:naryPr>
                        <m:chr m:val="∑"/>
                        <m:ctrlPr>
                          <a:rPr lang="zh-CN" altLang="en-US" sz="1400" i="1" smtClean="0">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Y</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m:t>
                        </m:r>
                        <m:r>
                          <a:rPr lang="en-US" altLang="zh-CN" sz="1400" i="0" smtClean="0">
                            <a:latin typeface="Cambria Math" panose="02040503050406030204" pitchFamily="18" charset="0"/>
                            <a:ea typeface="微软雅黑" panose="020B0503020204020204" pitchFamily="34" charset="-122"/>
                          </a:rPr>
                          <m:t>1</m:t>
                        </m:r>
                      </m:e>
                    </m:nary>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故</a:t>
                </a:r>
                <a14:m>
                  <m:oMath xmlns:m="http://schemas.openxmlformats.org/officeDocument/2006/math">
                    <m:r>
                      <m:rPr>
                        <m:sty m:val="p"/>
                      </m:rPr>
                      <a:rPr lang="en-US" altLang="zh-CN" sz="1400">
                        <a:latin typeface="Cambria Math" panose="02040503050406030204" pitchFamily="18" charset="0"/>
                        <a:ea typeface="微软雅黑" panose="020B0503020204020204" pitchFamily="34" charset="-122"/>
                      </a:rPr>
                      <m:t>P</m:t>
                    </m:r>
                    <m:r>
                      <a:rPr lang="en-US" altLang="zh-CN" sz="1400">
                        <a:latin typeface="Cambria Math" panose="02040503050406030204" pitchFamily="18" charset="0"/>
                        <a:ea typeface="微软雅黑" panose="020B0503020204020204" pitchFamily="34" charset="-122"/>
                      </a:rPr>
                      <m:t>{</m:t>
                    </m:r>
                    <m:r>
                      <m:rPr>
                        <m:sty m:val="p"/>
                      </m:rPr>
                      <a:rPr lang="en-US" altLang="zh-CN" sz="1400">
                        <a:latin typeface="Cambria Math" panose="02040503050406030204" pitchFamily="18" charset="0"/>
                        <a:ea typeface="微软雅黑" panose="020B0503020204020204" pitchFamily="34" charset="-122"/>
                      </a:rPr>
                      <m:t>Y</m:t>
                    </m:r>
                    <m:r>
                      <a:rPr lang="en-US" altLang="zh-CN" sz="1400">
                        <a:latin typeface="Cambria Math" panose="02040503050406030204" pitchFamily="18" charset="0"/>
                        <a:ea typeface="微软雅黑" panose="020B0503020204020204" pitchFamily="34" charset="-122"/>
                      </a:rPr>
                      <m:t>=</m:t>
                    </m:r>
                    <m:r>
                      <a:rPr lang="en-US" altLang="zh-CN" sz="1400">
                        <a:latin typeface="Cambria Math" panose="02040503050406030204" pitchFamily="18" charset="0"/>
                        <a:ea typeface="微软雅黑" panose="020B0503020204020204" pitchFamily="34" charset="-122"/>
                      </a:rPr>
                      <m:t>3</m:t>
                    </m:r>
                    <m:r>
                      <a:rPr lang="en-US" altLang="zh-CN" sz="1400">
                        <a:latin typeface="Cambria Math" panose="02040503050406030204" pitchFamily="18" charset="0"/>
                        <a:ea typeface="微软雅黑" panose="020B0503020204020204" pitchFamily="34" charset="-122"/>
                      </a:rPr>
                      <m:t>}=</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即</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的分布律为</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r>
                      <a:rPr lang="en-US" altLang="zh-CN" sz="1400" b="0" i="0" dirty="0" smtClean="0">
                        <a:latin typeface="Cambria Math" panose="02040503050406030204" pitchFamily="18" charset="0"/>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Y</m:t>
                    </m:r>
                    <m:r>
                      <m:rPr>
                        <m:nor/>
                      </m:rPr>
                      <a:rPr lang="en-US" altLang="zh-CN" sz="1400" dirty="0">
                        <a:latin typeface="微软雅黑" panose="020B0503020204020204" pitchFamily="34" charset="-122"/>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i</m:t>
                    </m:r>
                    <m:r>
                      <m:rPr>
                        <m:nor/>
                      </m:rPr>
                      <a:rPr lang="en-US" altLang="zh-CN" sz="1400" dirty="0">
                        <a:latin typeface="微软雅黑" panose="020B0503020204020204" pitchFamily="34" charset="-122"/>
                        <a:ea typeface="微软雅黑" panose="020B0503020204020204" pitchFamily="34" charset="-122"/>
                      </a:rPr>
                      <m:t>}=</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{X&lt;Y}</a:t>
                </a:r>
                <a:r>
                  <a:rPr lang="zh-CN" altLang="en-US" sz="1400" dirty="0">
                    <a:latin typeface="微软雅黑" panose="020B0503020204020204" pitchFamily="34" charset="-122"/>
                    <a:ea typeface="微软雅黑" panose="020B0503020204020204" pitchFamily="34" charset="-122"/>
                  </a:rPr>
                  <a:t>可分解为下列</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个两两不相容的事件之和，即</a:t>
                </a:r>
                <a:r>
                  <a:rPr lang="en-US" altLang="zh-CN" sz="1400" dirty="0">
                    <a:latin typeface="微软雅黑" panose="020B0503020204020204" pitchFamily="34" charset="-122"/>
                    <a:ea typeface="微软雅黑" panose="020B0503020204020204" pitchFamily="34" charset="-122"/>
                  </a:rPr>
                  <a:t>{X&lt;Y}={(X=1)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P{X&lt;Y}=P{(X=1) </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(Y=2)}+P{(X=1)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(Y=3)}+P{(X=2)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。因为两只鸟儿的行动是相互独立的，从而</a:t>
                </a:r>
                <a:r>
                  <a:rPr lang="en-US" altLang="zh-CN" sz="1400" dirty="0">
                    <a:latin typeface="微软雅黑" panose="020B0503020204020204" pitchFamily="34" charset="-122"/>
                    <a:ea typeface="微软雅黑" panose="020B0503020204020204" pitchFamily="34" charset="-122"/>
                  </a:rPr>
                  <a:t>P{X&lt;Y}=P{X=1}P{Y=2}+P{X=1}P{Y=3}+P{X=2}P{Y=3}=</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i="0" smtClean="0">
                        <a:latin typeface="Cambria Math" panose="02040503050406030204" pitchFamily="18" charset="0"/>
                        <a:ea typeface="Cambria Math" panose="02040503050406030204" pitchFamily="18" charset="0"/>
                      </a:rPr>
                      <m:t>×</m:t>
                    </m:r>
                    <m:f>
                      <m:fPr>
                        <m:ctrlPr>
                          <a:rPr lang="en-US" altLang="zh-CN" sz="140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8</m:t>
                        </m:r>
                      </m:num>
                      <m:den>
                        <m:r>
                          <a:rPr lang="en-US" altLang="zh-CN" sz="1400" b="0" i="0" smtClean="0">
                            <a:latin typeface="Cambria Math" panose="02040503050406030204" pitchFamily="18" charset="0"/>
                            <a:ea typeface="Cambria Math" panose="02040503050406030204" pitchFamily="18" charset="0"/>
                          </a:rPr>
                          <m:t>27</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P{Y&lt;X}=1-P{X&lt;Y}-P{X=Y}=1-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b="0" i="1" smtClean="0">
                            <a:latin typeface="Cambria Math" panose="02040503050406030204" pitchFamily="18" charset="0"/>
                            <a:ea typeface="微软雅黑" panose="020B0503020204020204" pitchFamily="34" charset="-122"/>
                          </a:rPr>
                        </m:ctrlPr>
                      </m:naryPr>
                      <m:sub>
                        <m:r>
                          <m:rPr>
                            <m:sty m:val="p"/>
                            <m:brk m:alnAt="23"/>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sub>
                      <m:sup>
                        <m:r>
                          <a:rPr lang="en-US" altLang="zh-CN" sz="1400" b="0" i="0" smtClean="0">
                            <a:latin typeface="Cambria Math" panose="02040503050406030204" pitchFamily="18" charset="0"/>
                            <a:ea typeface="微软雅黑" panose="020B0503020204020204" pitchFamily="34" charset="-122"/>
                          </a:rPr>
                          <m:t>3</m:t>
                        </m:r>
                      </m:sup>
                      <m:e>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d>
                      </m:e>
                    </m:nary>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i="1">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k</m:t>
                        </m:r>
                        <m:r>
                          <a:rPr lang="en-US" altLang="zh-CN" sz="1400" i="0" smtClean="0">
                            <a:latin typeface="Cambria Math" panose="02040503050406030204" pitchFamily="18" charset="0"/>
                            <a:ea typeface="微软雅黑" panose="020B0503020204020204" pitchFamily="34" charset="-122"/>
                          </a:rPr>
                          <m:t>=</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d>
                          <m:dPr>
                            <m:begChr m:val="{"/>
                            <m:endChr m:val="}"/>
                            <m:ctrlPr>
                              <a:rPr lang="en-US" altLang="zh-CN" sz="1400" i="1">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P</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nary>
                    <m:r>
                      <a:rPr lang="en-US" altLang="zh-CN" sz="1400" b="0" i="0" smtClean="0">
                        <a:latin typeface="Cambria Math" panose="02040503050406030204" pitchFamily="18" charset="0"/>
                        <a:ea typeface="微软雅黑" panose="020B0503020204020204" pitchFamily="34" charset="-122"/>
                      </a:rPr>
                      <m:t>=</m:t>
                    </m:r>
                    <m:r>
                      <a:rPr lang="en-US" altLang="zh-CN" sz="1400" b="0" i="0" smtClean="0">
                        <a:latin typeface="Cambria Math" panose="02040503050406030204" pitchFamily="18" charset="0"/>
                        <a:ea typeface="微软雅黑" panose="020B0503020204020204" pitchFamily="34" charset="-122"/>
                      </a:rPr>
                      <m:t>1</m:t>
                    </m:r>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4</m:t>
                        </m:r>
                      </m:num>
                      <m:den>
                        <m:r>
                          <a:rPr lang="en-US" altLang="zh-CN" sz="1400" b="0" i="0" smtClean="0">
                            <a:latin typeface="Cambria Math" panose="02040503050406030204" pitchFamily="18" charset="0"/>
                            <a:ea typeface="Cambria Math" panose="02040503050406030204" pitchFamily="18" charset="0"/>
                          </a:rPr>
                          <m:t>27</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38</m:t>
                        </m:r>
                      </m:num>
                      <m:den>
                        <m:r>
                          <a:rPr lang="en-US" altLang="zh-CN" sz="1400" b="0" i="0" smtClean="0">
                            <a:latin typeface="Cambria Math" panose="02040503050406030204" pitchFamily="18" charset="0"/>
                            <a:ea typeface="Cambria Math" panose="02040503050406030204" pitchFamily="18" charset="0"/>
                          </a:rPr>
                          <m:t>81</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endParaRPr lang="en-US" altLang="zh-CN" sz="140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446405" y="89267"/>
                <a:ext cx="5095240" cy="8807860"/>
              </a:xfrm>
              <a:prstGeom prst="rect">
                <a:avLst/>
              </a:prstGeom>
              <a:blipFill rotWithShape="1">
                <a:blip r:embed="rId1"/>
                <a:stretch>
                  <a:fillRect t="-4" b="2"/>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349250" y="963246"/>
            <a:ext cx="50165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以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表示某商店从早晨开始营业起直到第一个顾客到达的等待时间（以分计），</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的分布函数是</a:t>
            </a:r>
            <a:endParaRPr lang="en-US" altLang="zh-CN" sz="1800" dirty="0">
              <a:solidFill>
                <a:srgbClr val="000000"/>
              </a:solidFill>
              <a:effectLst/>
              <a:latin typeface="微软雅黑" panose="020B0503020204020204" pitchFamily="34" charset="-122"/>
              <a:ea typeface="微软雅黑" panose="020B0503020204020204" pitchFamily="34" charset="-122"/>
            </a:endParaRPr>
          </a:p>
          <a:p>
            <a:pPr algn="just">
              <a:lnSpc>
                <a:spcPct val="150000"/>
              </a:lnSpc>
            </a:pPr>
            <a:endParaRPr lang="en-US" altLang="zh-CN" sz="1800" dirty="0">
              <a:solidFill>
                <a:srgbClr val="000000"/>
              </a:solidFill>
              <a:effectLst/>
              <a:latin typeface="+mn-ea"/>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388" y="2718164"/>
            <a:ext cx="4012223" cy="1184643"/>
          </a:xfrm>
          <a:prstGeom prst="rect">
            <a:avLst/>
          </a:prstGeom>
        </p:spPr>
      </p:pic>
      <p:sp>
        <p:nvSpPr>
          <p:cNvPr id="12" name="文本框 11"/>
          <p:cNvSpPr txBox="1"/>
          <p:nvPr/>
        </p:nvSpPr>
        <p:spPr>
          <a:xfrm>
            <a:off x="321896" y="4109915"/>
            <a:ext cx="3843704" cy="2542940"/>
          </a:xfrm>
          <a:prstGeom prst="rect">
            <a:avLst/>
          </a:prstGeom>
          <a:noFill/>
        </p:spPr>
        <p:txBody>
          <a:bodyPr wrap="square" rtlCol="0">
            <a:sp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求下述概率：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(1) P{</a:t>
            </a:r>
            <a:r>
              <a:rPr lang="zh-CN" altLang="en-US" sz="1800" dirty="0">
                <a:solidFill>
                  <a:srgbClr val="000000"/>
                </a:solidFill>
                <a:effectLst/>
                <a:latin typeface="微软雅黑" panose="020B0503020204020204" pitchFamily="34" charset="-122"/>
                <a:ea typeface="微软雅黑" panose="020B0503020204020204" pitchFamily="34" charset="-122"/>
              </a:rPr>
              <a:t>至多 </a:t>
            </a:r>
            <a:r>
              <a:rPr lang="en-US" altLang="zh-CN" sz="1800" dirty="0">
                <a:solidFill>
                  <a:srgbClr val="000000"/>
                </a:solidFill>
                <a:effectLst/>
                <a:latin typeface="微软雅黑" panose="020B0503020204020204" pitchFamily="34" charset="-122"/>
                <a:ea typeface="微软雅黑" panose="020B0503020204020204" pitchFamily="34" charset="-122"/>
              </a:rPr>
              <a:t>3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(2) P{</a:t>
            </a:r>
            <a:r>
              <a:rPr lang="zh-CN" altLang="en-US" sz="1800" dirty="0">
                <a:solidFill>
                  <a:srgbClr val="000000"/>
                </a:solidFill>
                <a:effectLst/>
                <a:latin typeface="微软雅黑" panose="020B0503020204020204" pitchFamily="34" charset="-122"/>
                <a:ea typeface="微软雅黑" panose="020B0503020204020204" pitchFamily="34" charset="-122"/>
              </a:rPr>
              <a:t>至少 </a:t>
            </a:r>
            <a:r>
              <a:rPr lang="en-US" altLang="zh-CN" sz="1800" dirty="0">
                <a:solidFill>
                  <a:srgbClr val="000000"/>
                </a:solidFill>
                <a:effectLst/>
                <a:latin typeface="微软雅黑" panose="020B0503020204020204" pitchFamily="34" charset="-122"/>
                <a:ea typeface="微软雅黑" panose="020B0503020204020204" pitchFamily="34" charset="-122"/>
              </a:rPr>
              <a:t>4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(3) P{3 </a:t>
            </a:r>
            <a:r>
              <a:rPr lang="zh-CN" altLang="en-US" sz="1800" dirty="0">
                <a:solidFill>
                  <a:srgbClr val="000000"/>
                </a:solidFill>
                <a:effectLst/>
                <a:latin typeface="微软雅黑" panose="020B0503020204020204" pitchFamily="34" charset="-122"/>
                <a:ea typeface="微软雅黑" panose="020B0503020204020204" pitchFamily="34" charset="-122"/>
              </a:rPr>
              <a:t>分钟至 </a:t>
            </a:r>
            <a:r>
              <a:rPr lang="en-US" altLang="zh-CN" sz="1800" dirty="0">
                <a:solidFill>
                  <a:srgbClr val="000000"/>
                </a:solidFill>
                <a:effectLst/>
                <a:latin typeface="微软雅黑" panose="020B0503020204020204" pitchFamily="34" charset="-122"/>
                <a:ea typeface="微软雅黑" panose="020B0503020204020204" pitchFamily="34" charset="-122"/>
              </a:rPr>
              <a:t>4 </a:t>
            </a:r>
            <a:r>
              <a:rPr lang="zh-CN" altLang="en-US" sz="1800" dirty="0">
                <a:solidFill>
                  <a:srgbClr val="000000"/>
                </a:solidFill>
                <a:effectLst/>
                <a:latin typeface="微软雅黑" panose="020B0503020204020204" pitchFamily="34" charset="-122"/>
                <a:ea typeface="微软雅黑" panose="020B0503020204020204" pitchFamily="34" charset="-122"/>
              </a:rPr>
              <a:t>分钟之间</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(4) P{</a:t>
            </a:r>
            <a:r>
              <a:rPr lang="zh-CN" altLang="en-US" sz="1800" dirty="0">
                <a:solidFill>
                  <a:srgbClr val="000000"/>
                </a:solidFill>
                <a:effectLst/>
                <a:latin typeface="微软雅黑" panose="020B0503020204020204" pitchFamily="34" charset="-122"/>
                <a:ea typeface="微软雅黑" panose="020B0503020204020204" pitchFamily="34" charset="-122"/>
              </a:rPr>
              <a:t>至多 </a:t>
            </a:r>
            <a:r>
              <a:rPr lang="en-US" altLang="zh-CN" sz="1800" dirty="0">
                <a:solidFill>
                  <a:srgbClr val="000000"/>
                </a:solidFill>
                <a:effectLst/>
                <a:latin typeface="微软雅黑" panose="020B0503020204020204" pitchFamily="34" charset="-122"/>
                <a:ea typeface="微软雅黑" panose="020B0503020204020204" pitchFamily="34" charset="-122"/>
              </a:rPr>
              <a:t>3 </a:t>
            </a:r>
            <a:r>
              <a:rPr lang="zh-CN" altLang="en-US" sz="1800" dirty="0">
                <a:solidFill>
                  <a:srgbClr val="000000"/>
                </a:solidFill>
                <a:effectLst/>
                <a:latin typeface="微软雅黑" panose="020B0503020204020204" pitchFamily="34" charset="-122"/>
                <a:ea typeface="微软雅黑" panose="020B0503020204020204" pitchFamily="34" charset="-122"/>
              </a:rPr>
              <a:t>分钟或至少 </a:t>
            </a:r>
            <a:r>
              <a:rPr lang="en-US" altLang="zh-CN" sz="1800" dirty="0">
                <a:solidFill>
                  <a:srgbClr val="000000"/>
                </a:solidFill>
                <a:effectLst/>
                <a:latin typeface="微软雅黑" panose="020B0503020204020204" pitchFamily="34" charset="-122"/>
                <a:ea typeface="微软雅黑" panose="020B0503020204020204" pitchFamily="34" charset="-122"/>
              </a:rPr>
              <a:t>4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(5) P{</a:t>
            </a:r>
            <a:r>
              <a:rPr lang="zh-CN" altLang="en-US" sz="1800" dirty="0">
                <a:solidFill>
                  <a:srgbClr val="000000"/>
                </a:solidFill>
                <a:effectLst/>
                <a:latin typeface="微软雅黑" panose="020B0503020204020204" pitchFamily="34" charset="-122"/>
                <a:ea typeface="微软雅黑" panose="020B0503020204020204" pitchFamily="34" charset="-122"/>
              </a:rPr>
              <a:t>恰好 </a:t>
            </a:r>
            <a:r>
              <a:rPr lang="en-US" altLang="zh-CN" sz="1800" dirty="0">
                <a:solidFill>
                  <a:srgbClr val="000000"/>
                </a:solidFill>
                <a:effectLst/>
                <a:latin typeface="微软雅黑" panose="020B0503020204020204" pitchFamily="34" charset="-122"/>
                <a:ea typeface="微软雅黑" panose="020B0503020204020204" pitchFamily="34" charset="-122"/>
              </a:rPr>
              <a:t>2.5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16" name="文本框 15"/>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19" name="文本框 18"/>
              <p:cNvSpPr txBox="1"/>
              <p:nvPr/>
            </p:nvSpPr>
            <p:spPr>
              <a:xfrm>
                <a:off x="6096000" y="1660129"/>
                <a:ext cx="5120640" cy="3300712"/>
              </a:xfrm>
              <a:prstGeom prst="rect">
                <a:avLst/>
              </a:prstGeom>
              <a:noFill/>
            </p:spPr>
            <p:txBody>
              <a:bodyPr wrap="square" rtlCol="0">
                <a:spAutoFit/>
              </a:bodyPr>
              <a:lstStyle/>
              <a:p>
                <a:pPr algn="just">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m:t>
                        </m:r>
                        <m:r>
                          <a:rPr lang="en-US" altLang="zh-CN" i="1" smtClean="0">
                            <a:latin typeface="Cambria Math" panose="02040503050406030204" pitchFamily="18" charset="0"/>
                          </a:rPr>
                          <m:t>2</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4}=1-P{X&lt;4}=1-P{X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a:rPr lang="en-US" altLang="zh-CN" b="0" i="0" dirty="0" smtClean="0">
                        <a:latin typeface="Cambria Math" panose="02040503050406030204" pitchFamily="18" charset="0"/>
                      </a:rPr>
                      <m:t>4</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6</m:t>
                        </m:r>
                      </m:sup>
                    </m:sSup>
                  </m:oMath>
                </a14:m>
                <a:r>
                  <a:rPr lang="zh-CN" altLang="en-US" dirty="0">
                    <a:latin typeface="微软雅黑" panose="020B0503020204020204" pitchFamily="34" charset="-122"/>
                    <a:ea typeface="微软雅黑" panose="020B0503020204020204" pitchFamily="34" charset="-122"/>
                  </a:rPr>
                  <a:t>。（因为</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m:rPr>
                        <m:sty m:val="p"/>
                      </m:rPr>
                      <a:rPr lang="en-US" altLang="zh-CN" i="1" dirty="0">
                        <a:latin typeface="Cambria Math" panose="02040503050406030204" pitchFamily="18" charset="0"/>
                      </a:rPr>
                      <m:t>x</m:t>
                    </m:r>
                  </m:oMath>
                </a14:m>
                <a:r>
                  <a:rPr lang="zh-CN" altLang="en-US" dirty="0">
                    <a:latin typeface="微软雅黑" panose="020B0503020204020204" pitchFamily="34" charset="-122"/>
                    <a:ea typeface="微软雅黑" panose="020B0503020204020204" pitchFamily="34" charset="-122"/>
                  </a:rPr>
                  <a:t>）是指数分布随机变量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的分布函数，</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是连续型随机变量，故</a:t>
                </a:r>
                <a:r>
                  <a:rPr lang="en-US" altLang="zh-CN" dirty="0">
                    <a:latin typeface="微软雅黑" panose="020B0503020204020204" pitchFamily="34" charset="-122"/>
                    <a:ea typeface="微软雅黑" panose="020B0503020204020204" pitchFamily="34" charset="-122"/>
                  </a:rPr>
                  <a:t>P{X=4}=0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P{X&lt;4}=P{X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P{3</a:t>
                </a:r>
                <a:r>
                  <a:rPr lang="zh-CN" altLang="en-US" dirty="0">
                    <a:latin typeface="微软雅黑" panose="020B0503020204020204" pitchFamily="34" charset="-122"/>
                    <a:ea typeface="微软雅黑" panose="020B0503020204020204" pitchFamily="34" charset="-122"/>
                  </a:rPr>
                  <a:t>分钟至</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分钟之间</a:t>
                </a:r>
                <a:r>
                  <a:rPr lang="en-US" altLang="zh-CN"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P{3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4}=P{3&lt;X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dirty="0">
                        <a:latin typeface="Cambria Math" panose="02040503050406030204" pitchFamily="18" charset="0"/>
                      </a:rPr>
                      <m:t>4</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b="0" i="0" dirty="0" smtClean="0">
                        <a:latin typeface="Cambria Math" panose="02040503050406030204" pitchFamily="18" charset="0"/>
                      </a:rPr>
                      <m:t>3</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m:t>
                        </m:r>
                        <m:r>
                          <a:rPr lang="en-US" altLang="zh-CN" sz="1200" i="1">
                            <a:latin typeface="Cambria Math" panose="02040503050406030204" pitchFamily="18" charset="0"/>
                          </a:rPr>
                          <m:t>1</m:t>
                        </m:r>
                        <m:r>
                          <a:rPr lang="en-US" altLang="zh-CN" sz="1200" i="1">
                            <a:latin typeface="Cambria Math" panose="02040503050406030204" pitchFamily="18" charset="0"/>
                          </a:rPr>
                          <m:t>.</m:t>
                        </m:r>
                        <m:r>
                          <a:rPr lang="en-US" altLang="zh-CN" sz="1200" i="1">
                            <a:latin typeface="Cambria Math" panose="02040503050406030204" pitchFamily="18" charset="0"/>
                          </a:rPr>
                          <m:t>2</m:t>
                        </m:r>
                      </m:sup>
                    </m:sSup>
                  </m:oMath>
                </a14:m>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m:t>
                        </m:r>
                        <m:r>
                          <a:rPr lang="en-US" altLang="zh-CN" sz="1200" i="1">
                            <a:latin typeface="Cambria Math" panose="02040503050406030204" pitchFamily="18" charset="0"/>
                          </a:rPr>
                          <m:t>1</m:t>
                        </m:r>
                        <m:r>
                          <a:rPr lang="en-US" altLang="zh-CN" sz="1200" i="1">
                            <a:latin typeface="Cambria Math" panose="02040503050406030204" pitchFamily="18" charset="0"/>
                          </a:rPr>
                          <m:t>.</m:t>
                        </m:r>
                        <m:r>
                          <a:rPr lang="en-US" altLang="zh-CN" sz="1200" i="1">
                            <a:latin typeface="Cambria Math" panose="02040503050406030204" pitchFamily="18" charset="0"/>
                          </a:rPr>
                          <m:t>6</m:t>
                        </m:r>
                      </m:sup>
                    </m:sSup>
                    <m:r>
                      <a:rPr lang="zh-CN" altLang="en-US" sz="1200" i="1" smtClean="0">
                        <a:latin typeface="Cambria Math" panose="02040503050406030204" pitchFamily="18" charset="0"/>
                      </a:rPr>
                      <m:t>。</m:t>
                    </m:r>
                  </m:oMath>
                </a14:m>
                <a:endParaRPr lang="en-US" altLang="zh-CN" sz="1200"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分钟或至少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zh-CN" altLang="en-US"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P{X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14:m>
                  <m:oMath xmlns:m="http://schemas.openxmlformats.org/officeDocument/2006/math">
                    <m:r>
                      <a:rPr lang="en-US" altLang="zh-CN" i="1" dirty="0">
                        <a:latin typeface="Cambria Math" panose="02040503050406030204" pitchFamily="18" charset="0"/>
                      </a:rPr>
                      <m:t>}</m:t>
                    </m:r>
                    <m:r>
                      <a:rPr lang="en-US" altLang="zh-CN" i="1" smtClean="0">
                        <a:latin typeface="Cambria Math" panose="02040503050406030204" pitchFamily="18" charset="0"/>
                      </a:rPr>
                      <m:t>+</m:t>
                    </m:r>
                    <m:r>
                      <m:rPr>
                        <m:sty m:val="p"/>
                      </m:rPr>
                      <a:rPr lang="en-US" altLang="zh-CN" i="1">
                        <a:latin typeface="Cambria Math" panose="02040503050406030204" pitchFamily="18" charset="0"/>
                      </a:rPr>
                      <m:t>P</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2</m:t>
                        </m:r>
                      </m:sup>
                    </m:sSup>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6</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恰好</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}=P{X=2.5}=0</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6096000" y="1660129"/>
                <a:ext cx="5120640" cy="3300712"/>
              </a:xfrm>
              <a:prstGeom prst="rect">
                <a:avLst/>
              </a:prstGeom>
              <a:blipFill rotWithShape="1">
                <a:blip r:embed="rId5"/>
                <a:stretch>
                  <a:fillRect t="-7" r="-112" b="7"/>
                </a:stretch>
              </a:blipFill>
            </p:spPr>
            <p:txBody>
              <a:bodyPr/>
              <a:lstStyle/>
              <a:p>
                <a:r>
                  <a:rPr lang="zh-CN" altLang="en-US">
                    <a:noFill/>
                  </a:rPr>
                  <a:t> </a:t>
                </a:r>
              </a:p>
            </p:txBody>
          </p:sp>
        </mc:Fallback>
      </mc:AlternateContent>
      <p:grpSp>
        <p:nvGrpSpPr>
          <p:cNvPr id="15" name="组合 14"/>
          <p:cNvGrpSpPr/>
          <p:nvPr>
            <p:custDataLst>
              <p:tags r:id="rId6"/>
            </p:custDataLst>
          </p:nvPr>
        </p:nvGrpSpPr>
        <p:grpSpPr>
          <a:xfrm>
            <a:off x="6108700" y="0"/>
            <a:ext cx="5095240" cy="647700"/>
            <a:chOff x="6108700" y="0"/>
            <a:chExt cx="5095240" cy="647700"/>
          </a:xfrm>
        </p:grpSpPr>
        <p:sp>
          <p:nvSpPr>
            <p:cNvPr id="10" name="RemarkBack"/>
            <p:cNvSpPr/>
            <p:nvPr>
              <p:custDataLst>
                <p:tags r:id="rId7"/>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8"/>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9"/>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8"/>
          <p:cNvGrpSpPr/>
          <p:nvPr>
            <p:custDataLst>
              <p:tags r:id="rId10"/>
            </p:custDataLst>
          </p:nvPr>
        </p:nvGrpSpPr>
        <p:grpSpPr>
          <a:xfrm>
            <a:off x="0" y="0"/>
            <a:ext cx="5715000" cy="635000"/>
            <a:chOff x="0" y="0"/>
            <a:chExt cx="5715000" cy="635000"/>
          </a:xfrm>
        </p:grpSpPr>
        <p:sp>
          <p:nvSpPr>
            <p:cNvPr id="5" name="TitleBackground"/>
            <p:cNvSpPr/>
            <p:nvPr>
              <p:custDataLst>
                <p:tags r:id="rId11"/>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14"/>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9" name="文本框 18"/>
              <p:cNvSpPr txBox="1"/>
              <p:nvPr/>
            </p:nvSpPr>
            <p:spPr>
              <a:xfrm>
                <a:off x="297180" y="1638539"/>
                <a:ext cx="5120640" cy="3300712"/>
              </a:xfrm>
              <a:prstGeom prst="rect">
                <a:avLst/>
              </a:prstGeom>
              <a:noFill/>
            </p:spPr>
            <p:txBody>
              <a:bodyPr wrap="square" rtlCol="0">
                <a:spAutoFit/>
              </a:bodyPr>
              <a:p>
                <a:pPr algn="just">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m:t>
                        </m:r>
                        <m:r>
                          <a:rPr lang="en-US" altLang="zh-CN" i="1" smtClean="0">
                            <a:latin typeface="Cambria Math" panose="02040503050406030204" pitchFamily="18" charset="0"/>
                          </a:rPr>
                          <m:t>2</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4}=1-P{X&lt;4}=1-P{X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a:rPr lang="en-US" altLang="zh-CN" b="0" i="0" dirty="0" smtClean="0">
                        <a:latin typeface="Cambria Math" panose="02040503050406030204" pitchFamily="18" charset="0"/>
                      </a:rPr>
                      <m:t>4</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6</m:t>
                        </m:r>
                      </m:sup>
                    </m:sSup>
                  </m:oMath>
                </a14:m>
                <a:r>
                  <a:rPr lang="zh-CN" altLang="en-US" dirty="0">
                    <a:latin typeface="微软雅黑" panose="020B0503020204020204" pitchFamily="34" charset="-122"/>
                    <a:ea typeface="微软雅黑" panose="020B0503020204020204" pitchFamily="34" charset="-122"/>
                  </a:rPr>
                  <a:t>。（因为</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m:rPr>
                        <m:sty m:val="p"/>
                      </m:rPr>
                      <a:rPr lang="en-US" altLang="zh-CN" i="1" dirty="0">
                        <a:latin typeface="Cambria Math" panose="02040503050406030204" pitchFamily="18" charset="0"/>
                      </a:rPr>
                      <m:t>x</m:t>
                    </m:r>
                  </m:oMath>
                </a14:m>
                <a:r>
                  <a:rPr lang="zh-CN" altLang="en-US" dirty="0">
                    <a:latin typeface="微软雅黑" panose="020B0503020204020204" pitchFamily="34" charset="-122"/>
                    <a:ea typeface="微软雅黑" panose="020B0503020204020204" pitchFamily="34" charset="-122"/>
                  </a:rPr>
                  <a:t>）是指数分布随机变量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的分布函数，</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是连续型随机变量，故</a:t>
                </a:r>
                <a:r>
                  <a:rPr lang="en-US" altLang="zh-CN" dirty="0">
                    <a:latin typeface="微软雅黑" panose="020B0503020204020204" pitchFamily="34" charset="-122"/>
                    <a:ea typeface="微软雅黑" panose="020B0503020204020204" pitchFamily="34" charset="-122"/>
                  </a:rPr>
                  <a:t>P{X=4}=0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P{X&lt;4}=P{X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P{3</a:t>
                </a:r>
                <a:r>
                  <a:rPr lang="zh-CN" altLang="en-US" dirty="0">
                    <a:latin typeface="微软雅黑" panose="020B0503020204020204" pitchFamily="34" charset="-122"/>
                    <a:ea typeface="微软雅黑" panose="020B0503020204020204" pitchFamily="34" charset="-122"/>
                  </a:rPr>
                  <a:t>分钟至</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分钟之间</a:t>
                </a:r>
                <a:r>
                  <a:rPr lang="en-US" altLang="zh-CN"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P{3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4}=P{3&lt;X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dirty="0">
                        <a:latin typeface="Cambria Math" panose="02040503050406030204" pitchFamily="18" charset="0"/>
                      </a:rPr>
                      <m:t>4</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b="0" i="0" dirty="0" smtClean="0">
                        <a:latin typeface="Cambria Math" panose="02040503050406030204" pitchFamily="18" charset="0"/>
                      </a:rPr>
                      <m:t>3</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m:t>
                        </m:r>
                        <m:r>
                          <a:rPr lang="en-US" altLang="zh-CN" sz="1200" i="1">
                            <a:latin typeface="Cambria Math" panose="02040503050406030204" pitchFamily="18" charset="0"/>
                          </a:rPr>
                          <m:t>1</m:t>
                        </m:r>
                        <m:r>
                          <a:rPr lang="en-US" altLang="zh-CN" sz="1200" i="1">
                            <a:latin typeface="Cambria Math" panose="02040503050406030204" pitchFamily="18" charset="0"/>
                          </a:rPr>
                          <m:t>.</m:t>
                        </m:r>
                        <m:r>
                          <a:rPr lang="en-US" altLang="zh-CN" sz="1200" i="1">
                            <a:latin typeface="Cambria Math" panose="02040503050406030204" pitchFamily="18" charset="0"/>
                          </a:rPr>
                          <m:t>2</m:t>
                        </m:r>
                      </m:sup>
                    </m:sSup>
                  </m:oMath>
                </a14:m>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m:t>
                        </m:r>
                        <m:r>
                          <a:rPr lang="en-US" altLang="zh-CN" sz="1200" i="1">
                            <a:latin typeface="Cambria Math" panose="02040503050406030204" pitchFamily="18" charset="0"/>
                          </a:rPr>
                          <m:t>1</m:t>
                        </m:r>
                        <m:r>
                          <a:rPr lang="en-US" altLang="zh-CN" sz="1200" i="1">
                            <a:latin typeface="Cambria Math" panose="02040503050406030204" pitchFamily="18" charset="0"/>
                          </a:rPr>
                          <m:t>.</m:t>
                        </m:r>
                        <m:r>
                          <a:rPr lang="en-US" altLang="zh-CN" sz="1200" i="1">
                            <a:latin typeface="Cambria Math" panose="02040503050406030204" pitchFamily="18" charset="0"/>
                          </a:rPr>
                          <m:t>6</m:t>
                        </m:r>
                      </m:sup>
                    </m:sSup>
                    <m:r>
                      <a:rPr lang="zh-CN" altLang="en-US" sz="1200" i="1" smtClean="0">
                        <a:latin typeface="Cambria Math" panose="02040503050406030204" pitchFamily="18" charset="0"/>
                      </a:rPr>
                      <m:t>。</m:t>
                    </m:r>
                  </m:oMath>
                </a14:m>
                <a:endParaRPr lang="en-US" altLang="zh-CN" sz="1200"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分钟或至少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zh-CN" altLang="en-US"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P{X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14:m>
                  <m:oMath xmlns:m="http://schemas.openxmlformats.org/officeDocument/2006/math">
                    <m:r>
                      <a:rPr lang="en-US" altLang="zh-CN" i="1" dirty="0">
                        <a:latin typeface="Cambria Math" panose="02040503050406030204" pitchFamily="18" charset="0"/>
                      </a:rPr>
                      <m:t>}</m:t>
                    </m:r>
                    <m:r>
                      <a:rPr lang="en-US" altLang="zh-CN" i="1" smtClean="0">
                        <a:latin typeface="Cambria Math" panose="02040503050406030204" pitchFamily="18" charset="0"/>
                      </a:rPr>
                      <m:t>+</m:t>
                    </m:r>
                    <m:r>
                      <m:rPr>
                        <m:sty m:val="p"/>
                      </m:rPr>
                      <a:rPr lang="en-US" altLang="zh-CN" i="1">
                        <a:latin typeface="Cambria Math" panose="02040503050406030204" pitchFamily="18" charset="0"/>
                      </a:rPr>
                      <m:t>P</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2</m:t>
                        </m:r>
                      </m:sup>
                    </m:sSup>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6</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恰好</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}=P{X=2.5}=0</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297180" y="1638539"/>
                <a:ext cx="5120640" cy="3300712"/>
              </a:xfrm>
              <a:prstGeom prst="rect">
                <a:avLst/>
              </a:prstGeom>
              <a:blipFill rotWithShape="1">
                <a:blip r:embed="rId1"/>
                <a:stretch>
                  <a:fillRect t="-7" r="-112" b="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2"/>
            </p:custDataLst>
          </p:nvPr>
        </p:nvSpPr>
        <p:spPr>
          <a:xfrm>
            <a:off x="382905" y="834292"/>
            <a:ext cx="45720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设 </a:t>
            </a:r>
            <a:r>
              <a:rPr lang="en-US" altLang="zh-CN" sz="1800" dirty="0">
                <a:solidFill>
                  <a:srgbClr val="000000"/>
                </a:solidFill>
                <a:effectLst/>
                <a:latin typeface="微软雅黑" panose="020B0503020204020204" pitchFamily="34" charset="-122"/>
                <a:ea typeface="微软雅黑" panose="020B0503020204020204" pitchFamily="34" charset="-122"/>
              </a:rPr>
              <a:t>f(x)</a:t>
            </a:r>
            <a:r>
              <a:rPr lang="zh-CN" altLang="en-US" sz="1800" dirty="0">
                <a:solidFill>
                  <a:srgbClr val="000000"/>
                </a:solidFill>
                <a:effectLst/>
                <a:latin typeface="微软雅黑" panose="020B0503020204020204" pitchFamily="34" charset="-122"/>
                <a:ea typeface="微软雅黑" panose="020B0503020204020204" pitchFamily="34" charset="-122"/>
              </a:rPr>
              <a:t>，</a:t>
            </a:r>
            <a:r>
              <a:rPr lang="en-US" altLang="zh-CN" sz="1800" dirty="0">
                <a:solidFill>
                  <a:srgbClr val="000000"/>
                </a:solidFill>
                <a:effectLst/>
                <a:latin typeface="微软雅黑" panose="020B0503020204020204" pitchFamily="34" charset="-122"/>
                <a:ea typeface="微软雅黑" panose="020B0503020204020204" pitchFamily="34" charset="-122"/>
              </a:rPr>
              <a:t>g(x) </a:t>
            </a:r>
            <a:r>
              <a:rPr lang="zh-CN" altLang="en-US" sz="1800" dirty="0">
                <a:solidFill>
                  <a:srgbClr val="000000"/>
                </a:solidFill>
                <a:effectLst/>
                <a:latin typeface="微软雅黑" panose="020B0503020204020204" pitchFamily="34" charset="-122"/>
                <a:ea typeface="微软雅黑" panose="020B0503020204020204" pitchFamily="34" charset="-122"/>
              </a:rPr>
              <a:t>都是概率密度函数，求证：</a:t>
            </a:r>
            <a:r>
              <a:rPr lang="en-US" altLang="zh-CN" sz="1800" dirty="0">
                <a:solidFill>
                  <a:srgbClr val="000000"/>
                </a:solidFill>
                <a:effectLst/>
                <a:latin typeface="微软雅黑" panose="020B0503020204020204" pitchFamily="34" charset="-122"/>
                <a:ea typeface="微软雅黑" panose="020B0503020204020204" pitchFamily="34" charset="-122"/>
              </a:rPr>
              <a:t>h(x) = αf(x) + (1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α)g(x), 0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α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也是一个概率密度函数</a:t>
            </a:r>
            <a:r>
              <a:rPr lang="en-US" altLang="zh-CN" sz="1800" dirty="0">
                <a:solidFill>
                  <a:srgbClr val="000000"/>
                </a:solidFill>
                <a:effectLst/>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custDataLst>
              <p:tags r:id="rId3"/>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文本框 16"/>
              <p:cNvSpPr txBox="1"/>
              <p:nvPr/>
            </p:nvSpPr>
            <p:spPr>
              <a:xfrm>
                <a:off x="6108700" y="1894192"/>
                <a:ext cx="5120640" cy="2669833"/>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都是概率密度函数，故有</a:t>
                </a:r>
                <a:r>
                  <a:rPr lang="en-US" altLang="zh-CN" dirty="0">
                    <a:latin typeface="微软雅黑" panose="020B0503020204020204" pitchFamily="34" charset="-122"/>
                    <a:ea typeface="微软雅黑" panose="020B0503020204020204" pitchFamily="34" charset="-122"/>
                  </a:rPr>
                  <a:t>f(x)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zh-CN" altLang="en-US" i="1" smtClean="0">
                        <a:latin typeface="Cambria Math" panose="02040503050406030204" pitchFamily="18" charset="0"/>
                        <a:ea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且</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 </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smtClean="0">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，现在</a:t>
                </a:r>
                <a:r>
                  <a:rPr lang="en-US" altLang="zh-CN" dirty="0">
                    <a:latin typeface="微软雅黑" panose="020B0503020204020204" pitchFamily="34" charset="-122"/>
                    <a:ea typeface="微软雅黑" panose="020B0503020204020204" pitchFamily="34" charset="-122"/>
                  </a:rPr>
                  <a:t>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𝛼</m:t>
                    </m:r>
                    <m: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r>
                      <a:rPr lang="zh-CN" altLang="en-US" i="1" smtClean="0">
                        <a:latin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en-US" altLang="zh-CN" i="1">
                            <a:latin typeface="Cambria Math" panose="02040503050406030204" pitchFamily="18" charset="0"/>
                          </a:rPr>
                          <m:t>1</m:t>
                        </m:r>
                      </m:e>
                    </m:nary>
                    <m:r>
                      <a:rPr lang="zh-CN" altLang="en-US" i="1" smtClean="0">
                        <a:latin typeface="Cambria Math" panose="02040503050406030204" pitchFamily="18" charset="0"/>
                      </a:rPr>
                      <m:t>有</m:t>
                    </m:r>
                    <m:r>
                      <m:rPr>
                        <m:sty m:val="p"/>
                      </m:rPr>
                      <a:rPr lang="zh-CN" altLang="en-US" dirty="0">
                        <a:latin typeface="Cambria Math" panose="02040503050406030204" pitchFamily="18" charset="0"/>
                      </a:rPr>
                      <m:t>α</m:t>
                    </m:r>
                    <m:r>
                      <m:rPr>
                        <m:sty m:val="p"/>
                      </m:rPr>
                      <a:rPr lang="en-US" altLang="zh-CN" i="1" dirty="0" smtClean="0">
                        <a:latin typeface="Cambria Math" panose="02040503050406030204" pitchFamily="18" charset="0"/>
                      </a:rPr>
                      <m:t>f</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zh-CN" altLang="en-US" dirty="0">
                        <a:latin typeface="Cambria Math" panose="02040503050406030204" pitchFamily="18" charset="0"/>
                      </a:rPr>
                      <m:t>α</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h(x)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。又由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有</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zh-CN" altLang="en-US" i="1" smtClean="0">
                            <a:latin typeface="Cambria Math" panose="02040503050406030204" pitchFamily="18" charset="0"/>
                          </a:rPr>
                          <m:t>𝛼</m:t>
                        </m:r>
                        <m:nary>
                          <m:naryPr>
                            <m:ctrlPr>
                              <a:rPr lang="zh-CN" altLang="en-US" i="1" smtClean="0">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rPr>
                              <m:t>f</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zh-CN" altLang="en-US" i="1">
                                    <a:latin typeface="Cambria Math" panose="02040503050406030204" pitchFamily="18" charset="0"/>
                                  </a:rPr>
                                  <m:t>𝛼</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1</m:t>
                                </m:r>
                              </m:e>
                            </m:nary>
                          </m:e>
                        </m:nary>
                      </m:e>
                    </m:nary>
                  </m:oMath>
                </a14:m>
                <a:r>
                  <a:rPr lang="zh-CN" altLang="en-US" dirty="0">
                    <a:latin typeface="微软雅黑" panose="020B0503020204020204" pitchFamily="34" charset="-122"/>
                    <a:ea typeface="微软雅黑" panose="020B0503020204020204" pitchFamily="34" charset="-122"/>
                  </a:rPr>
                  <a:t>，所以</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是一个概率密度函数。</a:t>
                </a:r>
                <a:endParaRPr lang="zh-CN" altLang="en-US"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6108700" y="1894192"/>
                <a:ext cx="5120640" cy="2669833"/>
              </a:xfrm>
              <a:prstGeom prst="rect">
                <a:avLst/>
              </a:prstGeom>
              <a:blipFill rotWithShape="1">
                <a:blip r:embed="rId4"/>
                <a:stretch>
                  <a:fillRect t="-23" b="-1987"/>
                </a:stretch>
              </a:blipFill>
            </p:spPr>
            <p:txBody>
              <a:bodyPr/>
              <a:lstStyle/>
              <a:p>
                <a:r>
                  <a:rPr lang="zh-CN" altLang="en-US">
                    <a:noFill/>
                  </a:rPr>
                  <a:t> </a:t>
                </a:r>
              </a:p>
            </p:txBody>
          </p:sp>
        </mc:Fallback>
      </mc:AlternateContent>
      <p:grpSp>
        <p:nvGrpSpPr>
          <p:cNvPr id="14" name="组合 13"/>
          <p:cNvGrpSpPr/>
          <p:nvPr>
            <p:custDataLst>
              <p:tags r:id="rId5"/>
            </p:custDataLst>
          </p:nvPr>
        </p:nvGrpSpPr>
        <p:grpSpPr>
          <a:xfrm>
            <a:off x="6108700" y="0"/>
            <a:ext cx="5095240" cy="647700"/>
            <a:chOff x="6108700" y="0"/>
            <a:chExt cx="5095240" cy="647700"/>
          </a:xfrm>
        </p:grpSpPr>
        <p:sp>
          <p:nvSpPr>
            <p:cNvPr id="11" name="RemarkBack"/>
            <p:cNvSpPr/>
            <p:nvPr>
              <p:custDataLst>
                <p:tags r:id="rId6"/>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7"/>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8"/>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8"/>
          <p:cNvGrpSpPr/>
          <p:nvPr>
            <p:custDataLst>
              <p:tags r:id="rId9"/>
            </p:custDataLst>
          </p:nvPr>
        </p:nvGrpSpPr>
        <p:grpSpPr>
          <a:xfrm>
            <a:off x="0" y="0"/>
            <a:ext cx="5715000" cy="635000"/>
            <a:chOff x="0" y="0"/>
            <a:chExt cx="5715000" cy="635000"/>
          </a:xfrm>
        </p:grpSpPr>
        <p:sp>
          <p:nvSpPr>
            <p:cNvPr id="5" name="TitleBackground"/>
            <p:cNvSpPr/>
            <p:nvPr>
              <p:custDataLst>
                <p:tags r:id="rId10"/>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13"/>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7" name="文本框 16"/>
              <p:cNvSpPr txBox="1"/>
              <p:nvPr/>
            </p:nvSpPr>
            <p:spPr>
              <a:xfrm>
                <a:off x="297180" y="1817992"/>
                <a:ext cx="5120640" cy="2669833"/>
              </a:xfrm>
              <a:prstGeom prst="rect">
                <a:avLst/>
              </a:prstGeom>
              <a:noFill/>
            </p:spPr>
            <p:txBody>
              <a:bodyPr wrap="square" rtlCol="0">
                <a:spAutoFit/>
              </a:bodyPr>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都是概率密度函数，故有</a:t>
                </a:r>
                <a:r>
                  <a:rPr lang="en-US" altLang="zh-CN" dirty="0">
                    <a:latin typeface="微软雅黑" panose="020B0503020204020204" pitchFamily="34" charset="-122"/>
                    <a:ea typeface="微软雅黑" panose="020B0503020204020204" pitchFamily="34" charset="-122"/>
                  </a:rPr>
                  <a:t>f(x)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zh-CN" altLang="en-US" i="1" smtClean="0">
                        <a:latin typeface="Cambria Math" panose="02040503050406030204" pitchFamily="18" charset="0"/>
                        <a:ea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且</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 </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smtClean="0">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，现在</a:t>
                </a:r>
                <a:r>
                  <a:rPr lang="en-US" altLang="zh-CN" dirty="0">
                    <a:latin typeface="微软雅黑" panose="020B0503020204020204" pitchFamily="34" charset="-122"/>
                    <a:ea typeface="微软雅黑" panose="020B0503020204020204" pitchFamily="34" charset="-122"/>
                  </a:rPr>
                  <a:t>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𝛼</m:t>
                    </m:r>
                    <m: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r>
                      <a:rPr lang="zh-CN" altLang="en-US" i="1" smtClean="0">
                        <a:latin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en-US" altLang="zh-CN" i="1">
                            <a:latin typeface="Cambria Math" panose="02040503050406030204" pitchFamily="18" charset="0"/>
                          </a:rPr>
                          <m:t>1</m:t>
                        </m:r>
                      </m:e>
                    </m:nary>
                    <m:r>
                      <a:rPr lang="zh-CN" altLang="en-US" i="1" smtClean="0">
                        <a:latin typeface="Cambria Math" panose="02040503050406030204" pitchFamily="18" charset="0"/>
                      </a:rPr>
                      <m:t>有</m:t>
                    </m:r>
                    <m:r>
                      <m:rPr>
                        <m:sty m:val="p"/>
                      </m:rPr>
                      <a:rPr lang="zh-CN" altLang="en-US" dirty="0">
                        <a:latin typeface="Cambria Math" panose="02040503050406030204" pitchFamily="18" charset="0"/>
                      </a:rPr>
                      <m:t>α</m:t>
                    </m:r>
                    <m:r>
                      <m:rPr>
                        <m:sty m:val="p"/>
                      </m:rPr>
                      <a:rPr lang="en-US" altLang="zh-CN" i="1" dirty="0" smtClean="0">
                        <a:latin typeface="Cambria Math" panose="02040503050406030204" pitchFamily="18" charset="0"/>
                      </a:rPr>
                      <m:t>f</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zh-CN" altLang="en-US" dirty="0">
                        <a:latin typeface="Cambria Math" panose="02040503050406030204" pitchFamily="18" charset="0"/>
                      </a:rPr>
                      <m:t>α</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h(x)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。又由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有</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zh-CN" altLang="en-US" i="1" smtClean="0">
                            <a:latin typeface="Cambria Math" panose="02040503050406030204" pitchFamily="18" charset="0"/>
                          </a:rPr>
                          <m:t>𝛼</m:t>
                        </m:r>
                        <m:nary>
                          <m:naryPr>
                            <m:ctrlPr>
                              <a:rPr lang="zh-CN" altLang="en-US" i="1" smtClean="0">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rPr>
                              <m:t>f</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zh-CN" altLang="en-US" i="1">
                                    <a:latin typeface="Cambria Math" panose="02040503050406030204" pitchFamily="18" charset="0"/>
                                  </a:rPr>
                                  <m:t>𝛼</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1</m:t>
                                </m:r>
                              </m:e>
                            </m:nary>
                          </m:e>
                        </m:nary>
                      </m:e>
                    </m:nary>
                  </m:oMath>
                </a14:m>
                <a:r>
                  <a:rPr lang="zh-CN" altLang="en-US" dirty="0">
                    <a:latin typeface="微软雅黑" panose="020B0503020204020204" pitchFamily="34" charset="-122"/>
                    <a:ea typeface="微软雅黑" panose="020B0503020204020204" pitchFamily="34" charset="-122"/>
                  </a:rPr>
                  <a:t>，所以</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是一个概率密度函数。</a:t>
                </a:r>
                <a:endParaRPr lang="zh-CN" altLang="en-US"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297180" y="1817992"/>
                <a:ext cx="5120640" cy="2669833"/>
              </a:xfrm>
              <a:prstGeom prst="rect">
                <a:avLst/>
              </a:prstGeom>
              <a:blipFill rotWithShape="1">
                <a:blip r:embed="rId1"/>
                <a:stretch>
                  <a:fillRect t="-23" b="-1987"/>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mc:AlternateContent xmlns:mc="http://schemas.openxmlformats.org/markup-compatibility/2006">
        <mc:Choice xmlns:a14="http://schemas.microsoft.com/office/drawing/2010/main" Requires="a14">
          <p:sp>
            <p:nvSpPr>
              <p:cNvPr id="4" name="文本框 3"/>
              <p:cNvSpPr txBox="1"/>
              <p:nvPr>
                <p:custDataLst>
                  <p:tags r:id="rId2"/>
                </p:custDataLst>
              </p:nvPr>
            </p:nvSpPr>
            <p:spPr>
              <a:xfrm>
                <a:off x="635000" y="378069"/>
                <a:ext cx="45720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设随机变量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在区间 </a:t>
                </a:r>
                <a:r>
                  <a:rPr lang="en-US" altLang="zh-CN" sz="1800" dirty="0">
                    <a:solidFill>
                      <a:srgbClr val="000000"/>
                    </a:solidFill>
                    <a:effectLst/>
                    <a:latin typeface="微软雅黑" panose="020B0503020204020204" pitchFamily="34" charset="-122"/>
                    <a:ea typeface="微软雅黑" panose="020B0503020204020204" pitchFamily="34" charset="-122"/>
                  </a:rPr>
                  <a:t>(0,1) </a:t>
                </a:r>
                <a:r>
                  <a:rPr lang="zh-CN" altLang="en-US" sz="1800" dirty="0">
                    <a:solidFill>
                      <a:srgbClr val="000000"/>
                    </a:solidFill>
                    <a:effectLst/>
                    <a:latin typeface="微软雅黑" panose="020B0503020204020204" pitchFamily="34" charset="-122"/>
                    <a:ea typeface="微软雅黑" panose="020B0503020204020204" pitchFamily="34" charset="-122"/>
                  </a:rPr>
                  <a:t>服从均匀分布</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求 </a:t>
                </a:r>
                <a:r>
                  <a:rPr lang="en-US" altLang="zh-CN" sz="1800" dirty="0">
                    <a:solidFill>
                      <a:srgbClr val="000000"/>
                    </a:solidFill>
                    <a:effectLst/>
                    <a:latin typeface="微软雅黑" panose="020B0503020204020204" pitchFamily="34" charset="-122"/>
                    <a:ea typeface="微软雅黑" panose="020B0503020204020204" pitchFamily="34" charset="-122"/>
                  </a:rPr>
                  <a:t>Y = </a:t>
                </a:r>
                <a14:m>
                  <m:oMath xmlns:m="http://schemas.openxmlformats.org/officeDocument/2006/math">
                    <m:sSup>
                      <m:sSupPr>
                        <m:ctrlPr>
                          <a:rPr lang="en-US" altLang="zh-CN" sz="1800" i="1" smtClean="0">
                            <a:solidFill>
                              <a:srgbClr val="000000"/>
                            </a:solidFill>
                            <a:effectLst/>
                            <a:latin typeface="Cambria Math" panose="02040503050406030204" pitchFamily="18" charset="0"/>
                            <a:ea typeface="微软雅黑" panose="020B0503020204020204" pitchFamily="34" charset="-122"/>
                          </a:rPr>
                        </m:ctrlPr>
                      </m:sSupPr>
                      <m:e>
                        <m:r>
                          <m:rPr>
                            <m:sty m:val="p"/>
                          </m:rPr>
                          <a:rPr lang="en-US" altLang="zh-CN" sz="1800" i="1">
                            <a:solidFill>
                              <a:srgbClr val="000000"/>
                            </a:solidFill>
                            <a:latin typeface="Cambria Math" panose="02040503050406030204" pitchFamily="18" charset="0"/>
                            <a:ea typeface="微软雅黑" panose="020B0503020204020204" pitchFamily="34" charset="-122"/>
                          </a:rPr>
                          <m:t>e</m:t>
                        </m:r>
                      </m:e>
                      <m:sup>
                        <m:r>
                          <m:rPr>
                            <m:sty m:val="p"/>
                          </m:rPr>
                          <a:rPr lang="en-US" altLang="zh-CN" sz="1800" i="1">
                            <a:solidFill>
                              <a:srgbClr val="000000"/>
                            </a:solidFill>
                            <a:latin typeface="Cambria Math" panose="02040503050406030204" pitchFamily="18" charset="0"/>
                            <a:ea typeface="微软雅黑" panose="020B0503020204020204" pitchFamily="34" charset="-122"/>
                          </a:rPr>
                          <m:t>X</m:t>
                        </m:r>
                      </m:sup>
                    </m:sSup>
                  </m:oMath>
                </a14:m>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(2) </a:t>
                </a:r>
                <a:r>
                  <a:rPr lang="zh-CN" altLang="en-US" sz="1800" dirty="0">
                    <a:solidFill>
                      <a:srgbClr val="000000"/>
                    </a:solidFill>
                    <a:effectLst/>
                    <a:latin typeface="微软雅黑" panose="020B0503020204020204" pitchFamily="34" charset="-122"/>
                    <a:ea typeface="微软雅黑" panose="020B0503020204020204" pitchFamily="34" charset="-122"/>
                  </a:rPr>
                  <a:t>求 </a:t>
                </a:r>
                <a:r>
                  <a:rPr lang="en-US" altLang="zh-CN" sz="1800" dirty="0">
                    <a:solidFill>
                      <a:srgbClr val="000000"/>
                    </a:solidFill>
                    <a:effectLst/>
                    <a:latin typeface="微软雅黑" panose="020B0503020204020204" pitchFamily="34" charset="-122"/>
                    <a:ea typeface="微软雅黑" panose="020B0503020204020204" pitchFamily="34" charset="-122"/>
                  </a:rPr>
                  <a:t>Y = −2lnX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a:t>
                </a:r>
                <a:r>
                  <a:rPr lang="en-US" altLang="zh-CN" sz="1800" dirty="0">
                    <a:solidFill>
                      <a:srgbClr val="000000"/>
                    </a:solidFill>
                    <a:effectLst/>
                    <a:latin typeface="微软雅黑" panose="020B0503020204020204" pitchFamily="34" charset="-122"/>
                    <a:ea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custDataLst>
                  <p:tags r:id="rId3"/>
                </p:custDataLst>
              </p:nvPr>
            </p:nvSpPr>
            <p:spPr>
              <a:xfrm>
                <a:off x="635000" y="378069"/>
                <a:ext cx="4572000" cy="2857500"/>
              </a:xfrm>
              <a:prstGeom prst="rect">
                <a:avLst/>
              </a:prstGeom>
              <a:blipFill rotWithShape="1">
                <a:blip r:embed="rId4"/>
                <a:stretch>
                  <a:fillRect t="-9"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6108700" y="1470055"/>
                <a:ext cx="5120640" cy="5998822"/>
              </a:xfrm>
              <a:prstGeom prst="rect">
                <a:avLst/>
              </a:prstGeom>
              <a:noFill/>
            </p:spPr>
            <p:txBody>
              <a:bodyPr wrap="square" rtlCol="0">
                <a:spAutoFit/>
              </a:bodyPr>
              <a:lstStyle/>
              <a:p>
                <a:pPr algn="just">
                  <a:lnSpc>
                    <a:spcPct val="150000"/>
                  </a:lnSpc>
                </a:pPr>
                <a:r>
                  <a:rPr lang="zh-CN" altLang="en-US" b="1" dirty="0"/>
                  <a:t>答案</a:t>
                </a:r>
                <a:endParaRPr lang="en-US" altLang="zh-CN" b="1" dirty="0"/>
              </a:p>
              <a:p>
                <a:pPr algn="just">
                  <a:lnSpc>
                    <a:spcPct val="150000"/>
                  </a:lnSpc>
                </a:pPr>
                <a:r>
                  <a:rPr lang="en-US" altLang="zh-CN" dirty="0"/>
                  <a:t>X</a:t>
                </a:r>
                <a:r>
                  <a:rPr lang="zh-CN" altLang="en-US" dirty="0"/>
                  <a:t>的概率密度为</a:t>
                </a:r>
                <a:r>
                  <a:rPr lang="en-US" altLang="zh-CN" dirty="0"/>
                  <a:t>f(x)=</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i="1" smtClean="0">
                                <a:latin typeface="Cambria Math" panose="02040503050406030204" pitchFamily="18" charset="0"/>
                              </a:rPr>
                              <m:t>0</m:t>
                            </m:r>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分别记</a:t>
                </a:r>
                <a:r>
                  <a:rPr lang="en-US" altLang="zh-CN" dirty="0"/>
                  <a:t>X</a:t>
                </a:r>
                <a:r>
                  <a:rPr lang="zh-CN" altLang="en-US" dirty="0"/>
                  <a:t>，</a:t>
                </a:r>
                <a:r>
                  <a:rPr lang="en-US" altLang="zh-CN" dirty="0"/>
                  <a:t>Y</a:t>
                </a:r>
                <a:r>
                  <a:rPr lang="zh-CN" altLang="en-US" dirty="0"/>
                  <a:t>的分布函数为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a:t>
                </a:r>
                <a:endParaRPr lang="en-US" altLang="zh-CN" dirty="0"/>
              </a:p>
              <a:p>
                <a:pPr algn="just">
                  <a:lnSpc>
                    <a:spcPct val="150000"/>
                  </a:lnSpc>
                </a:pPr>
                <a:r>
                  <a:rPr lang="zh-CN" altLang="en-US" dirty="0"/>
                  <a:t>（</a:t>
                </a:r>
                <a:r>
                  <a:rPr lang="en-US" altLang="zh-CN" dirty="0"/>
                  <a:t>1</a:t>
                </a:r>
                <a:r>
                  <a:rPr lang="zh-CN" altLang="en-US" dirty="0"/>
                  <a:t>）先来求</a:t>
                </a:r>
                <a:r>
                  <a:rPr lang="en-US" altLang="zh-CN" dirty="0"/>
                  <a:t>Y</a:t>
                </a:r>
                <a:r>
                  <a:rPr lang="zh-CN" altLang="en-US" dirty="0"/>
                  <a:t>的分布函数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，因</a:t>
                </a:r>
                <a:r>
                  <a:rPr lang="en-US" altLang="zh-CN" dirty="0"/>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b="0" i="0" smtClean="0">
                        <a:latin typeface="Cambria Math" panose="02040503050406030204" pitchFamily="18" charset="0"/>
                      </a:rPr>
                      <m:t>&gt;</m:t>
                    </m:r>
                    <m:r>
                      <a:rPr lang="en-US" altLang="zh-CN" b="0" i="0" smtClean="0">
                        <a:latin typeface="Cambria Math" panose="02040503050406030204" pitchFamily="18" charset="0"/>
                      </a:rPr>
                      <m:t>0</m:t>
                    </m:r>
                  </m:oMath>
                </a14:m>
                <a:r>
                  <a:rPr lang="zh-CN" altLang="en-US" dirty="0"/>
                  <a:t>，故当</a:t>
                </a:r>
                <a:r>
                  <a:rPr lang="en-US" altLang="zh-CN" dirty="0"/>
                  <a:t>y</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0</a:t>
                </a:r>
                <a:r>
                  <a:rPr lang="zh-CN" altLang="en-US" dirty="0"/>
                  <a:t>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i="1">
                        <a:latin typeface="Cambria Math" panose="02040503050406030204" pitchFamily="18" charset="0"/>
                        <a:ea typeface="Cambria Math" panose="02040503050406030204" pitchFamily="18" charset="0"/>
                      </a:rPr>
                      <m:t>≤</m:t>
                    </m:r>
                    <m:r>
                      <m:rPr>
                        <m:nor/>
                      </m:rPr>
                      <a:rPr lang="en-US" altLang="zh-CN" dirty="0">
                        <a:latin typeface="Cambria Math" panose="02040503050406030204" pitchFamily="18" charset="0"/>
                      </a:rPr>
                      <m:t>y</m:t>
                    </m:r>
                  </m:oMath>
                </a14:m>
                <a:r>
                  <a:rPr lang="en-US" altLang="zh-CN" dirty="0"/>
                  <a:t>}=P{X</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oMath>
                </a14:m>
                <a:r>
                  <a:rPr lang="zh-CN" altLang="en-US" dirty="0"/>
                  <a:t>。</a:t>
                </a:r>
                <a:endParaRPr lang="en-US" altLang="zh-CN" dirty="0"/>
              </a:p>
              <a:p>
                <a:r>
                  <a:rPr lang="zh-CN" altLang="en-US" dirty="0"/>
                  <a:t>将上式关于</a:t>
                </a:r>
                <a:r>
                  <a:rPr lang="en-US" altLang="zh-CN" dirty="0"/>
                  <a:t>y</a:t>
                </a:r>
                <a:r>
                  <a:rPr lang="zh-CN" altLang="en-US" dirty="0"/>
                  <a:t>求导，得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𝑌</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  </m:t>
                            </m:r>
                            <m:r>
                              <a:rPr lang="en-US" altLang="zh-CN" i="1" smtClean="0">
                                <a:latin typeface="Cambria Math" panose="02040503050406030204" pitchFamily="18" charset="0"/>
                              </a:rPr>
                              <m:t>0</m:t>
                            </m:r>
                            <m:r>
                              <a:rPr lang="en-US" altLang="zh-CN" b="0" i="1" smtClean="0">
                                <a:latin typeface="Cambria Math" panose="02040503050406030204" pitchFamily="18" charset="0"/>
                              </a:rPr>
                              <m:t>&lt;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 </m:t>
                            </m:r>
                            <m:r>
                              <a:rPr lang="en-US" altLang="zh-CN" b="0" i="1" smtClean="0">
                                <a:latin typeface="Cambria Math" panose="02040503050406030204" pitchFamily="18" charset="0"/>
                              </a:rPr>
                              <m:t>0</m:t>
                            </m:r>
                            <m:r>
                              <a:rPr lang="en-US" altLang="zh-CN" b="0" i="1" smtClean="0">
                                <a:latin typeface="Cambria Math" panose="02040503050406030204" pitchFamily="18" charset="0"/>
                              </a:rPr>
                              <m:t>   ,</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m:t>
                            </m:r>
                            <m:r>
                              <a:rPr lang="en-US" altLang="zh-CN" b="0" i="1" smtClean="0">
                                <a:latin typeface="Cambria Math" panose="02040503050406030204" pitchFamily="18" charset="0"/>
                              </a:rPr>
                              <m:t>0</m:t>
                            </m:r>
                            <m:r>
                              <a:rPr lang="zh-CN" altLang="en-US" i="1">
                                <a:latin typeface="Cambria Math" panose="02040503050406030204" pitchFamily="18" charset="0"/>
                              </a:rPr>
                              <m:t>或</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&gt;</m:t>
                            </m:r>
                            <m:r>
                              <a:rPr lang="en-US" altLang="zh-CN" b="0" i="1" smtClean="0">
                                <a:latin typeface="Cambria Math" panose="02040503050406030204" pitchFamily="18" charset="0"/>
                              </a:rPr>
                              <m:t>1</m:t>
                            </m:r>
                          </m:e>
                        </m:eqAr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&lt;</m:t>
                            </m:r>
                            <m:r>
                              <a:rPr lang="en-US" altLang="zh-CN" b="0" i="1" smtClean="0">
                                <a:latin typeface="Cambria Math" panose="02040503050406030204" pitchFamily="18" charset="0"/>
                              </a:rPr>
                              <m:t>𝑦</m:t>
                            </m:r>
                            <m:r>
                              <a:rPr lang="en-US" altLang="zh-CN" i="1">
                                <a:latin typeface="Cambria Math" panose="02040503050406030204" pitchFamily="18" charset="0"/>
                              </a:rPr>
                              <m:t>&lt;</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e>
                          <m:e>
                            <m:r>
                              <a:rPr lang="en-US" altLang="zh-CN" i="1">
                                <a:latin typeface="Cambria Math" panose="02040503050406030204" pitchFamily="18" charset="0"/>
                              </a:rPr>
                              <m:t>0</m:t>
                            </m:r>
                            <m:r>
                              <a:rPr lang="en-US" altLang="zh-CN" i="1">
                                <a:latin typeface="Cambria Math" panose="02040503050406030204" pitchFamily="18" charset="0"/>
                              </a:rPr>
                              <m:t> ,  </m:t>
                            </m:r>
                            <m:r>
                              <a:rPr lang="en-US" altLang="zh-CN" i="1" smtClean="0">
                                <a:latin typeface="Cambria Math" panose="02040503050406030204" pitchFamily="18" charset="0"/>
                              </a:rPr>
                              <m:t>0</m:t>
                            </m:r>
                            <m:r>
                              <a:rPr lang="en-US" altLang="zh-CN" i="1">
                                <a:latin typeface="Cambria Math" panose="02040503050406030204" pitchFamily="18" charset="0"/>
                              </a:rPr>
                              <m:t>&lt;</m:t>
                            </m:r>
                            <m:r>
                              <m:rPr>
                                <m:sty m:val="p"/>
                              </m:rPr>
                              <a:rPr lang="en-US" altLang="zh-CN" i="1" smtClean="0">
                                <a:latin typeface="Cambria Math" panose="02040503050406030204" pitchFamily="18" charset="0"/>
                              </a:rPr>
                              <m:t>y</m:t>
                            </m:r>
                            <m:r>
                              <a:rPr lang="en-US" altLang="zh-CN" b="0" i="1" smtClean="0">
                                <a:latin typeface="Cambria Math" panose="02040503050406030204" pitchFamily="18" charset="0"/>
                              </a:rPr>
                              <m:t>&lt;</m:t>
                            </m:r>
                            <m:r>
                              <a:rPr lang="en-US" altLang="zh-CN" i="1">
                                <a:latin typeface="Cambria Math" panose="02040503050406030204" pitchFamily="18" charset="0"/>
                              </a:rPr>
                              <m:t>1</m:t>
                            </m:r>
                            <m:r>
                              <a:rPr lang="zh-CN" altLang="en-US" i="1">
                                <a:latin typeface="Cambria Math" panose="02040503050406030204" pitchFamily="18" charset="0"/>
                              </a:rPr>
                              <m:t>或</m:t>
                            </m:r>
                            <m:r>
                              <m:rPr>
                                <m:sty m:val="p"/>
                              </m:rPr>
                              <a:rPr lang="en-US" altLang="zh-CN" i="1">
                                <a:latin typeface="Cambria Math" panose="02040503050406030204" pitchFamily="18" charset="0"/>
                              </a:rPr>
                              <m:t>y</m:t>
                            </m:r>
                            <m:r>
                              <a:rPr lang="en-US" altLang="zh-CN" i="1">
                                <a:latin typeface="Cambria Math" panose="02040503050406030204" pitchFamily="18" charset="0"/>
                              </a:rPr>
                              <m:t>&gt;</m:t>
                            </m:r>
                            <m:r>
                              <m:rPr>
                                <m:sty m:val="p"/>
                              </m:rPr>
                              <a:rPr lang="en-US" altLang="zh-CN" i="1" smtClean="0">
                                <a:latin typeface="Cambria Math" panose="02040503050406030204" pitchFamily="18" charset="0"/>
                              </a:rPr>
                              <m:t>e</m:t>
                            </m:r>
                          </m:e>
                        </m:eqArr>
                      </m:e>
                    </m:d>
                  </m:oMath>
                </a14:m>
                <a:r>
                  <a:rPr lang="zh-CN" altLang="en-US" dirty="0"/>
                  <a:t>，故有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𝑌</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i="1">
                        <a:latin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&lt;</m:t>
                            </m:r>
                            <m:r>
                              <a:rPr lang="en-US" altLang="zh-CN" i="1">
                                <a:latin typeface="Cambria Math" panose="02040503050406030204" pitchFamily="18" charset="0"/>
                              </a:rPr>
                              <m:t>𝑦</m:t>
                            </m:r>
                            <m:r>
                              <a:rPr lang="en-US" altLang="zh-CN" i="1">
                                <a:latin typeface="Cambria Math" panose="02040503050406030204" pitchFamily="18" charset="0"/>
                              </a:rPr>
                              <m:t>&lt;</m:t>
                            </m:r>
                            <m:r>
                              <a:rPr lang="en-US" altLang="zh-CN" i="1">
                                <a:latin typeface="Cambria Math" panose="02040503050406030204" pitchFamily="18" charset="0"/>
                              </a:rPr>
                              <m:t>𝑒</m:t>
                            </m:r>
                            <m:r>
                              <a:rPr lang="en-US" altLang="zh-CN" i="1">
                                <a:latin typeface="Cambria Math" panose="02040503050406030204" pitchFamily="18" charset="0"/>
                              </a:rPr>
                              <m:t> </m:t>
                            </m:r>
                          </m:e>
                          <m:e>
                            <m:r>
                              <a:rPr lang="en-US" altLang="zh-CN" i="1">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endParaRPr lang="en-US" altLang="zh-CN" dirty="0"/>
              </a:p>
              <a:p>
                <a:pPr algn="just">
                  <a:lnSpc>
                    <a:spcPct val="150000"/>
                  </a:lnSpc>
                </a:pPr>
                <a:r>
                  <a:rPr lang="zh-CN" altLang="en-US" dirty="0"/>
                  <a:t>（</a:t>
                </a:r>
                <a:r>
                  <a:rPr lang="en-US" altLang="zh-CN" dirty="0"/>
                  <a:t>2</a:t>
                </a:r>
                <a:r>
                  <a:rPr lang="zh-CN" altLang="en-US" dirty="0"/>
                  <a:t>）先来求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。当</a:t>
                </a:r>
                <a:r>
                  <a:rPr lang="en-US" altLang="zh-CN" dirty="0"/>
                  <a:t>X</a:t>
                </a:r>
                <a:r>
                  <a:rPr lang="zh-CN" altLang="en-US" dirty="0"/>
                  <a:t>在</a:t>
                </a:r>
                <a:r>
                  <a:rPr lang="en-US" altLang="zh-CN" dirty="0"/>
                  <a:t>(0,1)</a:t>
                </a:r>
                <a:r>
                  <a:rPr lang="zh-CN" altLang="en-US" dirty="0"/>
                  <a:t>取值时</a:t>
                </a:r>
                <a:r>
                  <a:rPr lang="en-US" altLang="zh-CN" dirty="0"/>
                  <a:t>Y&gt;0</a:t>
                </a:r>
                <a:r>
                  <a:rPr lang="zh-CN" altLang="en-US" dirty="0"/>
                  <a:t>，故当</a:t>
                </a:r>
                <a:r>
                  <a:rPr lang="en-US" altLang="zh-CN" dirty="0"/>
                  <a:t>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y}=P{-2</a:t>
                </a:r>
                <a:r>
                  <a:rPr lang="en-US" altLang="zh-CN" dirty="0">
                    <a:ea typeface="微软雅黑" panose="020B0503020204020204" pitchFamily="34" charset="-122"/>
                  </a:rPr>
                  <a:t>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m:rPr>
                            <m:sty m:val="p"/>
                          </m:rPr>
                          <a:rPr lang="en-US" altLang="zh-CN" i="1" smtClean="0">
                            <a:latin typeface="Cambria Math" panose="02040503050406030204" pitchFamily="18" charset="0"/>
                            <a:ea typeface="微软雅黑" panose="020B0503020204020204" pitchFamily="34" charset="-122"/>
                          </a:rPr>
                          <m:t>X</m:t>
                        </m:r>
                      </m:e>
                    </m:func>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𝑦</m:t>
                            </m:r>
                          </m:num>
                          <m:den>
                            <m:r>
                              <a:rPr lang="en-US" altLang="zh-CN" b="0" i="1" smtClean="0">
                                <a:latin typeface="Cambria Math" panose="02040503050406030204" pitchFamily="18" charset="0"/>
                                <a:ea typeface="Cambria Math" panose="02040503050406030204" pitchFamily="18" charset="0"/>
                              </a:rPr>
                              <m:t>2</m:t>
                            </m:r>
                          </m:den>
                        </m:f>
                      </m:sup>
                    </m:sSup>
                  </m:oMath>
                </a14:m>
                <a:r>
                  <a:rPr lang="en-US" altLang="zh-CN" dirty="0"/>
                  <a:t>}=1-P{X&lt;</a:t>
                </a:r>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oMath>
                </a14:m>
                <a:r>
                  <a:rPr lang="en-US" altLang="zh-CN" dirty="0"/>
                  <a:t>}=1-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zh-CN" altLang="en-US" i="1" smtClean="0">
                        <a:latin typeface="Cambria Math" panose="02040503050406030204" pitchFamily="18" charset="0"/>
                      </a:rPr>
                      <m:t>，</m:t>
                    </m:r>
                  </m:oMath>
                </a14:m>
                <a:endParaRPr lang="en-US" altLang="zh-CN" dirty="0"/>
              </a:p>
              <a:p>
                <a:pPr algn="just"/>
                <a:r>
                  <a:rPr lang="zh-CN" altLang="en-US" dirty="0"/>
                  <a:t>于是</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r>
                              <a:rPr lang="zh-CN" altLang="en-US"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y</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6108700" y="1470055"/>
                <a:ext cx="5120640" cy="5998822"/>
              </a:xfrm>
              <a:prstGeom prst="rect">
                <a:avLst/>
              </a:prstGeom>
              <a:blipFill rotWithShape="1">
                <a:blip r:embed="rId5"/>
                <a:stretch>
                  <a:fillRect t="-1"/>
                </a:stretch>
              </a:blipFill>
            </p:spPr>
            <p:txBody>
              <a:bodyPr/>
              <a:lstStyle/>
              <a:p>
                <a:r>
                  <a:rPr lang="zh-CN" altLang="en-US">
                    <a:noFill/>
                  </a:rPr>
                  <a:t> </a:t>
                </a:r>
              </a:p>
            </p:txBody>
          </p:sp>
        </mc:Fallback>
      </mc:AlternateContent>
      <p:sp>
        <p:nvSpPr>
          <p:cNvPr id="15" name="文本框 14"/>
          <p:cNvSpPr txBox="1"/>
          <p:nvPr>
            <p:custDataLst>
              <p:tags r:id="rId6"/>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 name="组合 13"/>
          <p:cNvGrpSpPr/>
          <p:nvPr>
            <p:custDataLst>
              <p:tags r:id="rId7"/>
            </p:custDataLst>
          </p:nvPr>
        </p:nvGrpSpPr>
        <p:grpSpPr>
          <a:xfrm>
            <a:off x="6108700" y="0"/>
            <a:ext cx="5095240" cy="647700"/>
            <a:chOff x="6108700" y="0"/>
            <a:chExt cx="5095240" cy="647700"/>
          </a:xfrm>
        </p:grpSpPr>
        <p:sp>
          <p:nvSpPr>
            <p:cNvPr id="11" name="RemarkBack"/>
            <p:cNvSpPr/>
            <p:nvPr>
              <p:custDataLst>
                <p:tags r:id="rId8"/>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9"/>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10"/>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8"/>
          <p:cNvGrpSpPr/>
          <p:nvPr>
            <p:custDataLst>
              <p:tags r:id="rId11"/>
            </p:custDataLst>
          </p:nvPr>
        </p:nvGrpSpPr>
        <p:grpSpPr>
          <a:xfrm>
            <a:off x="0" y="0"/>
            <a:ext cx="5715000" cy="635000"/>
            <a:chOff x="0" y="0"/>
            <a:chExt cx="5715000" cy="635000"/>
          </a:xfrm>
        </p:grpSpPr>
        <p:sp>
          <p:nvSpPr>
            <p:cNvPr id="5" name="TitleBackground"/>
            <p:cNvSpPr/>
            <p:nvPr>
              <p:custDataLst>
                <p:tags r:id="rId12"/>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文本框 1"/>
              <p:cNvSpPr txBox="1"/>
              <p:nvPr/>
            </p:nvSpPr>
            <p:spPr>
              <a:xfrm>
                <a:off x="297180" y="1186845"/>
                <a:ext cx="5120640" cy="5998822"/>
              </a:xfrm>
              <a:prstGeom prst="rect">
                <a:avLst/>
              </a:prstGeom>
              <a:noFill/>
            </p:spPr>
            <p:txBody>
              <a:bodyPr wrap="square" rtlCol="0">
                <a:spAutoFit/>
              </a:bodyPr>
              <a:p>
                <a:pPr algn="just">
                  <a:lnSpc>
                    <a:spcPct val="150000"/>
                  </a:lnSpc>
                </a:pPr>
                <a:r>
                  <a:rPr lang="zh-CN" altLang="en-US" b="1" dirty="0"/>
                  <a:t>答案</a:t>
                </a:r>
                <a:endParaRPr lang="en-US" altLang="zh-CN" b="1" dirty="0"/>
              </a:p>
              <a:p>
                <a:pPr algn="just">
                  <a:lnSpc>
                    <a:spcPct val="150000"/>
                  </a:lnSpc>
                </a:pPr>
                <a:r>
                  <a:rPr lang="en-US" altLang="zh-CN" dirty="0"/>
                  <a:t>X</a:t>
                </a:r>
                <a:r>
                  <a:rPr lang="zh-CN" altLang="en-US" dirty="0"/>
                  <a:t>的概率密度为</a:t>
                </a:r>
                <a:r>
                  <a:rPr lang="en-US" altLang="zh-CN" dirty="0"/>
                  <a:t>f(x)=</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i="1" smtClean="0">
                                <a:latin typeface="Cambria Math" panose="02040503050406030204" pitchFamily="18" charset="0"/>
                              </a:rPr>
                              <m:t>0</m:t>
                            </m:r>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分别记</a:t>
                </a:r>
                <a:r>
                  <a:rPr lang="en-US" altLang="zh-CN" dirty="0"/>
                  <a:t>X</a:t>
                </a:r>
                <a:r>
                  <a:rPr lang="zh-CN" altLang="en-US" dirty="0"/>
                  <a:t>，</a:t>
                </a:r>
                <a:r>
                  <a:rPr lang="en-US" altLang="zh-CN" dirty="0"/>
                  <a:t>Y</a:t>
                </a:r>
                <a:r>
                  <a:rPr lang="zh-CN" altLang="en-US" dirty="0"/>
                  <a:t>的分布函数为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a:t>
                </a:r>
                <a:endParaRPr lang="en-US" altLang="zh-CN" dirty="0"/>
              </a:p>
              <a:p>
                <a:pPr algn="just">
                  <a:lnSpc>
                    <a:spcPct val="150000"/>
                  </a:lnSpc>
                </a:pPr>
                <a:r>
                  <a:rPr lang="zh-CN" altLang="en-US" dirty="0"/>
                  <a:t>（</a:t>
                </a:r>
                <a:r>
                  <a:rPr lang="en-US" altLang="zh-CN" dirty="0"/>
                  <a:t>1</a:t>
                </a:r>
                <a:r>
                  <a:rPr lang="zh-CN" altLang="en-US" dirty="0"/>
                  <a:t>）先来求</a:t>
                </a:r>
                <a:r>
                  <a:rPr lang="en-US" altLang="zh-CN" dirty="0"/>
                  <a:t>Y</a:t>
                </a:r>
                <a:r>
                  <a:rPr lang="zh-CN" altLang="en-US" dirty="0"/>
                  <a:t>的分布函数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，因</a:t>
                </a:r>
                <a:r>
                  <a:rPr lang="en-US" altLang="zh-CN" dirty="0"/>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b="0" i="0" smtClean="0">
                        <a:latin typeface="Cambria Math" panose="02040503050406030204" pitchFamily="18" charset="0"/>
                      </a:rPr>
                      <m:t>&gt;</m:t>
                    </m:r>
                    <m:r>
                      <a:rPr lang="en-US" altLang="zh-CN" b="0" i="0" smtClean="0">
                        <a:latin typeface="Cambria Math" panose="02040503050406030204" pitchFamily="18" charset="0"/>
                      </a:rPr>
                      <m:t>0</m:t>
                    </m:r>
                  </m:oMath>
                </a14:m>
                <a:r>
                  <a:rPr lang="zh-CN" altLang="en-US" dirty="0"/>
                  <a:t>，故当</a:t>
                </a:r>
                <a:r>
                  <a:rPr lang="en-US" altLang="zh-CN" dirty="0"/>
                  <a:t>y</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0</a:t>
                </a:r>
                <a:r>
                  <a:rPr lang="zh-CN" altLang="en-US" dirty="0"/>
                  <a:t>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i="1">
                        <a:latin typeface="Cambria Math" panose="02040503050406030204" pitchFamily="18" charset="0"/>
                        <a:ea typeface="Cambria Math" panose="02040503050406030204" pitchFamily="18" charset="0"/>
                      </a:rPr>
                      <m:t>≤</m:t>
                    </m:r>
                    <m:r>
                      <m:rPr>
                        <m:nor/>
                      </m:rPr>
                      <a:rPr lang="en-US" altLang="zh-CN" dirty="0">
                        <a:latin typeface="Cambria Math" panose="02040503050406030204" pitchFamily="18" charset="0"/>
                      </a:rPr>
                      <m:t>y</m:t>
                    </m:r>
                  </m:oMath>
                </a14:m>
                <a:r>
                  <a:rPr lang="en-US" altLang="zh-CN" dirty="0"/>
                  <a:t>}=P{X</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oMath>
                </a14:m>
                <a:r>
                  <a:rPr lang="zh-CN" altLang="en-US" dirty="0"/>
                  <a:t>。</a:t>
                </a:r>
                <a:endParaRPr lang="en-US" altLang="zh-CN" dirty="0"/>
              </a:p>
              <a:p>
                <a:r>
                  <a:rPr lang="zh-CN" altLang="en-US" dirty="0"/>
                  <a:t>将上式关于</a:t>
                </a:r>
                <a:r>
                  <a:rPr lang="en-US" altLang="zh-CN" dirty="0"/>
                  <a:t>y</a:t>
                </a:r>
                <a:r>
                  <a:rPr lang="zh-CN" altLang="en-US" dirty="0"/>
                  <a:t>求导，得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𝑌</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  </m:t>
                            </m:r>
                            <m:r>
                              <a:rPr lang="en-US" altLang="zh-CN" i="1" smtClean="0">
                                <a:latin typeface="Cambria Math" panose="02040503050406030204" pitchFamily="18" charset="0"/>
                              </a:rPr>
                              <m:t>0</m:t>
                            </m:r>
                            <m:r>
                              <a:rPr lang="en-US" altLang="zh-CN" b="0" i="1" smtClean="0">
                                <a:latin typeface="Cambria Math" panose="02040503050406030204" pitchFamily="18" charset="0"/>
                              </a:rPr>
                              <m:t>&lt;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 </m:t>
                            </m:r>
                            <m:r>
                              <a:rPr lang="en-US" altLang="zh-CN" b="0" i="1" smtClean="0">
                                <a:latin typeface="Cambria Math" panose="02040503050406030204" pitchFamily="18" charset="0"/>
                              </a:rPr>
                              <m:t>0</m:t>
                            </m:r>
                            <m:r>
                              <a:rPr lang="en-US" altLang="zh-CN" b="0" i="1" smtClean="0">
                                <a:latin typeface="Cambria Math" panose="02040503050406030204" pitchFamily="18" charset="0"/>
                              </a:rPr>
                              <m:t>   ,</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m:t>
                            </m:r>
                            <m:r>
                              <a:rPr lang="en-US" altLang="zh-CN" b="0" i="1" smtClean="0">
                                <a:latin typeface="Cambria Math" panose="02040503050406030204" pitchFamily="18" charset="0"/>
                              </a:rPr>
                              <m:t>0</m:t>
                            </m:r>
                            <m:r>
                              <a:rPr lang="zh-CN" altLang="en-US" i="1">
                                <a:latin typeface="Cambria Math" panose="02040503050406030204" pitchFamily="18" charset="0"/>
                              </a:rPr>
                              <m:t>或</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&gt;</m:t>
                            </m:r>
                            <m:r>
                              <a:rPr lang="en-US" altLang="zh-CN" b="0" i="1" smtClean="0">
                                <a:latin typeface="Cambria Math" panose="02040503050406030204" pitchFamily="18" charset="0"/>
                              </a:rPr>
                              <m:t>1</m:t>
                            </m:r>
                          </m:e>
                        </m:eqAr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&lt;</m:t>
                            </m:r>
                            <m:r>
                              <a:rPr lang="en-US" altLang="zh-CN" b="0" i="1" smtClean="0">
                                <a:latin typeface="Cambria Math" panose="02040503050406030204" pitchFamily="18" charset="0"/>
                              </a:rPr>
                              <m:t>𝑦</m:t>
                            </m:r>
                            <m:r>
                              <a:rPr lang="en-US" altLang="zh-CN" i="1">
                                <a:latin typeface="Cambria Math" panose="02040503050406030204" pitchFamily="18" charset="0"/>
                              </a:rPr>
                              <m:t>&lt;</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e>
                          <m:e>
                            <m:r>
                              <a:rPr lang="en-US" altLang="zh-CN" i="1">
                                <a:latin typeface="Cambria Math" panose="02040503050406030204" pitchFamily="18" charset="0"/>
                              </a:rPr>
                              <m:t>0</m:t>
                            </m:r>
                            <m:r>
                              <a:rPr lang="en-US" altLang="zh-CN" i="1">
                                <a:latin typeface="Cambria Math" panose="02040503050406030204" pitchFamily="18" charset="0"/>
                              </a:rPr>
                              <m:t> ,  </m:t>
                            </m:r>
                            <m:r>
                              <a:rPr lang="en-US" altLang="zh-CN" i="1" smtClean="0">
                                <a:latin typeface="Cambria Math" panose="02040503050406030204" pitchFamily="18" charset="0"/>
                              </a:rPr>
                              <m:t>0</m:t>
                            </m:r>
                            <m:r>
                              <a:rPr lang="en-US" altLang="zh-CN" i="1">
                                <a:latin typeface="Cambria Math" panose="02040503050406030204" pitchFamily="18" charset="0"/>
                              </a:rPr>
                              <m:t>&lt;</m:t>
                            </m:r>
                            <m:r>
                              <m:rPr>
                                <m:sty m:val="p"/>
                              </m:rPr>
                              <a:rPr lang="en-US" altLang="zh-CN" i="1" smtClean="0">
                                <a:latin typeface="Cambria Math" panose="02040503050406030204" pitchFamily="18" charset="0"/>
                              </a:rPr>
                              <m:t>y</m:t>
                            </m:r>
                            <m:r>
                              <a:rPr lang="en-US" altLang="zh-CN" b="0" i="1" smtClean="0">
                                <a:latin typeface="Cambria Math" panose="02040503050406030204" pitchFamily="18" charset="0"/>
                              </a:rPr>
                              <m:t>&lt;</m:t>
                            </m:r>
                            <m:r>
                              <a:rPr lang="en-US" altLang="zh-CN" i="1">
                                <a:latin typeface="Cambria Math" panose="02040503050406030204" pitchFamily="18" charset="0"/>
                              </a:rPr>
                              <m:t>1</m:t>
                            </m:r>
                            <m:r>
                              <a:rPr lang="zh-CN" altLang="en-US" i="1">
                                <a:latin typeface="Cambria Math" panose="02040503050406030204" pitchFamily="18" charset="0"/>
                              </a:rPr>
                              <m:t>或</m:t>
                            </m:r>
                            <m:r>
                              <m:rPr>
                                <m:sty m:val="p"/>
                              </m:rPr>
                              <a:rPr lang="en-US" altLang="zh-CN" i="1">
                                <a:latin typeface="Cambria Math" panose="02040503050406030204" pitchFamily="18" charset="0"/>
                              </a:rPr>
                              <m:t>y</m:t>
                            </m:r>
                            <m:r>
                              <a:rPr lang="en-US" altLang="zh-CN" i="1">
                                <a:latin typeface="Cambria Math" panose="02040503050406030204" pitchFamily="18" charset="0"/>
                              </a:rPr>
                              <m:t>&gt;</m:t>
                            </m:r>
                            <m:r>
                              <m:rPr>
                                <m:sty m:val="p"/>
                              </m:rPr>
                              <a:rPr lang="en-US" altLang="zh-CN" i="1" smtClean="0">
                                <a:latin typeface="Cambria Math" panose="02040503050406030204" pitchFamily="18" charset="0"/>
                              </a:rPr>
                              <m:t>e</m:t>
                            </m:r>
                          </m:e>
                        </m:eqArr>
                      </m:e>
                    </m:d>
                  </m:oMath>
                </a14:m>
                <a:r>
                  <a:rPr lang="zh-CN" altLang="en-US" dirty="0"/>
                  <a:t>，故有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𝑌</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i="1">
                        <a:latin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&lt;</m:t>
                            </m:r>
                            <m:r>
                              <a:rPr lang="en-US" altLang="zh-CN" i="1">
                                <a:latin typeface="Cambria Math" panose="02040503050406030204" pitchFamily="18" charset="0"/>
                              </a:rPr>
                              <m:t>𝑦</m:t>
                            </m:r>
                            <m:r>
                              <a:rPr lang="en-US" altLang="zh-CN" i="1">
                                <a:latin typeface="Cambria Math" panose="02040503050406030204" pitchFamily="18" charset="0"/>
                              </a:rPr>
                              <m:t>&lt;</m:t>
                            </m:r>
                            <m:r>
                              <a:rPr lang="en-US" altLang="zh-CN" i="1">
                                <a:latin typeface="Cambria Math" panose="02040503050406030204" pitchFamily="18" charset="0"/>
                              </a:rPr>
                              <m:t>𝑒</m:t>
                            </m:r>
                            <m:r>
                              <a:rPr lang="en-US" altLang="zh-CN" i="1">
                                <a:latin typeface="Cambria Math" panose="02040503050406030204" pitchFamily="18" charset="0"/>
                              </a:rPr>
                              <m:t> </m:t>
                            </m:r>
                          </m:e>
                          <m:e>
                            <m:r>
                              <a:rPr lang="en-US" altLang="zh-CN" i="1">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endParaRPr lang="en-US" altLang="zh-CN" dirty="0"/>
              </a:p>
              <a:p>
                <a:pPr algn="just">
                  <a:lnSpc>
                    <a:spcPct val="150000"/>
                  </a:lnSpc>
                </a:pPr>
                <a:r>
                  <a:rPr lang="zh-CN" altLang="en-US" dirty="0"/>
                  <a:t>（</a:t>
                </a:r>
                <a:r>
                  <a:rPr lang="en-US" altLang="zh-CN" dirty="0"/>
                  <a:t>2</a:t>
                </a:r>
                <a:r>
                  <a:rPr lang="zh-CN" altLang="en-US" dirty="0"/>
                  <a:t>）先来求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。当</a:t>
                </a:r>
                <a:r>
                  <a:rPr lang="en-US" altLang="zh-CN" dirty="0"/>
                  <a:t>X</a:t>
                </a:r>
                <a:r>
                  <a:rPr lang="zh-CN" altLang="en-US" dirty="0"/>
                  <a:t>在</a:t>
                </a:r>
                <a:r>
                  <a:rPr lang="en-US" altLang="zh-CN" dirty="0"/>
                  <a:t>(0,1)</a:t>
                </a:r>
                <a:r>
                  <a:rPr lang="zh-CN" altLang="en-US" dirty="0"/>
                  <a:t>取值时</a:t>
                </a:r>
                <a:r>
                  <a:rPr lang="en-US" altLang="zh-CN" dirty="0"/>
                  <a:t>Y&gt;0</a:t>
                </a:r>
                <a:r>
                  <a:rPr lang="zh-CN" altLang="en-US" dirty="0"/>
                  <a:t>，故当</a:t>
                </a:r>
                <a:r>
                  <a:rPr lang="en-US" altLang="zh-CN" dirty="0"/>
                  <a:t>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y}=P{-2</a:t>
                </a:r>
                <a:r>
                  <a:rPr lang="en-US" altLang="zh-CN" dirty="0">
                    <a:ea typeface="微软雅黑" panose="020B0503020204020204" pitchFamily="34" charset="-122"/>
                  </a:rPr>
                  <a:t>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m:rPr>
                            <m:sty m:val="p"/>
                          </m:rPr>
                          <a:rPr lang="en-US" altLang="zh-CN" i="1" smtClean="0">
                            <a:latin typeface="Cambria Math" panose="02040503050406030204" pitchFamily="18" charset="0"/>
                            <a:ea typeface="微软雅黑" panose="020B0503020204020204" pitchFamily="34" charset="-122"/>
                          </a:rPr>
                          <m:t>X</m:t>
                        </m:r>
                      </m:e>
                    </m:func>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𝑦</m:t>
                            </m:r>
                          </m:num>
                          <m:den>
                            <m:r>
                              <a:rPr lang="en-US" altLang="zh-CN" b="0" i="1" smtClean="0">
                                <a:latin typeface="Cambria Math" panose="02040503050406030204" pitchFamily="18" charset="0"/>
                                <a:ea typeface="Cambria Math" panose="02040503050406030204" pitchFamily="18" charset="0"/>
                              </a:rPr>
                              <m:t>2</m:t>
                            </m:r>
                          </m:den>
                        </m:f>
                      </m:sup>
                    </m:sSup>
                  </m:oMath>
                </a14:m>
                <a:r>
                  <a:rPr lang="en-US" altLang="zh-CN" dirty="0"/>
                  <a:t>}=1-P{X&lt;</a:t>
                </a:r>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oMath>
                </a14:m>
                <a:r>
                  <a:rPr lang="en-US" altLang="zh-CN" dirty="0"/>
                  <a:t>}=1-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zh-CN" altLang="en-US" i="1" smtClean="0">
                        <a:latin typeface="Cambria Math" panose="02040503050406030204" pitchFamily="18" charset="0"/>
                      </a:rPr>
                      <m:t>，</m:t>
                    </m:r>
                  </m:oMath>
                </a14:m>
                <a:endParaRPr lang="en-US" altLang="zh-CN" dirty="0"/>
              </a:p>
              <a:p>
                <a:pPr algn="just"/>
                <a:r>
                  <a:rPr lang="zh-CN" altLang="en-US" dirty="0"/>
                  <a:t>于是</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r>
                              <a:rPr lang="zh-CN" altLang="en-US"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y</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97180" y="1186845"/>
                <a:ext cx="5120640" cy="5998822"/>
              </a:xfrm>
              <a:prstGeom prst="rect">
                <a:avLst/>
              </a:prstGeom>
              <a:blipFill rotWithShape="1">
                <a:blip r:embed="rId1"/>
                <a:stretch>
                  <a:fillRect t="-1"/>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RAINPAPER" val="PaperScore"/>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 val="ProblemSetting"/>
  <p:tag name="RAINPROBLEMTYPE" val="ShortAnswer"/>
</p:tagLst>
</file>

<file path=ppt/tags/tag102.xml><?xml version="1.0" encoding="utf-8"?>
<p:tagLst xmlns:p="http://schemas.openxmlformats.org/presentationml/2006/main">
  <p:tag name="RAINPROBLEM" val="ShortAnswer"/>
  <p:tag name="PROBLEMSCORE" val="10.0"/>
  <p:tag name="PROBLEMVOICEALLOWED" val="False"/>
  <p:tag name="PROBLEMHASREMARK" val="True"/>
</p:tagLst>
</file>

<file path=ppt/tags/tag103.xml><?xml version="1.0" encoding="utf-8"?>
<p:tagLst xmlns:p="http://schemas.openxmlformats.org/presentationml/2006/main">
  <p:tag name="RAINPROBLEM" val="ProblemRemarkBoard"/>
</p:tagLst>
</file>

<file path=ppt/tags/tag104.xml><?xml version="1.0" encoding="utf-8"?>
<p:tagLst xmlns:p="http://schemas.openxmlformats.org/presentationml/2006/main">
  <p:tag name="RAINPROBLEM" val="ProblemBody"/>
</p:tagLst>
</file>

<file path=ppt/tags/tag105.xml><?xml version="1.0" encoding="utf-8"?>
<p:tagLst xmlns:p="http://schemas.openxmlformats.org/presentationml/2006/main">
  <p:tag name="PROBLEMREMARKTITLE" val="ProblemRemarkBoardTip"/>
</p:tagLst>
</file>

<file path=ppt/tags/tag106.xml><?xml version="1.0" encoding="utf-8"?>
<p:tagLst xmlns:p="http://schemas.openxmlformats.org/presentationml/2006/main">
  <p:tag name="PROBLEMREMARKTITLE" val="ProblemRemarkBoardTitle"/>
</p:tagLst>
</file>

<file path=ppt/tags/tag107.xml><?xml version="1.0" encoding="utf-8"?>
<p:tagLst xmlns:p="http://schemas.openxmlformats.org/presentationml/2006/main">
  <p:tag name="PROBLEMREMARKTITLE" val="ProblemRemarkBoardTitle"/>
</p:tagLst>
</file>

<file path=ppt/tags/tag108.xml><?xml version="1.0" encoding="utf-8"?>
<p:tagLst xmlns:p="http://schemas.openxmlformats.org/presentationml/2006/main">
  <p:tag name="PROBLEMREMARKTITLE" val="ProblemRemarkBoardTitle"/>
</p:tagLst>
</file>

<file path=ppt/tags/tag109.xml><?xml version="1.0" encoding="utf-8"?>
<p:tagLst xmlns:p="http://schemas.openxmlformats.org/presentationml/2006/main">
  <p:tag name="PROBLEMREMARKTITLE" val="ProblemRemarkBoardTitle"/>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 val="ProblemSetting"/>
  <p:tag name="RAINPROBLEMTYPE" val="ShortAnswer"/>
</p:tagLst>
</file>

<file path=ppt/tags/tag116.xml><?xml version="1.0" encoding="utf-8"?>
<p:tagLst xmlns:p="http://schemas.openxmlformats.org/presentationml/2006/main">
  <p:tag name="RAINPROBLEM" val="ShortAnswer"/>
  <p:tag name="PROBLEMSCORE" val="10.0"/>
  <p:tag name="PROBLEMVOICEALLOWED" val="False"/>
  <p:tag name="PROBLEMHASREMARK" val="True"/>
</p:tagLst>
</file>

<file path=ppt/tags/tag117.xml><?xml version="1.0" encoding="utf-8"?>
<p:tagLst xmlns:p="http://schemas.openxmlformats.org/presentationml/2006/main">
  <p:tag name="RAINPROBLEM" val="ProblemRemarkBoard"/>
</p:tagLst>
</file>

<file path=ppt/tags/tag118.xml><?xml version="1.0" encoding="utf-8"?>
<p:tagLst xmlns:p="http://schemas.openxmlformats.org/presentationml/2006/main">
  <p:tag name="RAINPROBLEM" val="ProblemBody"/>
</p:tagLst>
</file>

<file path=ppt/tags/tag119.xml><?xml version="1.0" encoding="utf-8"?>
<p:tagLst xmlns:p="http://schemas.openxmlformats.org/presentationml/2006/main">
  <p:tag name="PROBLEMREMARKTITLE" val="ProblemRemarkBoardTip"/>
</p:tagLst>
</file>

<file path=ppt/tags/tag12.xml><?xml version="1.0" encoding="utf-8"?>
<p:tagLst xmlns:p="http://schemas.openxmlformats.org/presentationml/2006/main">
  <p:tag name="RAINPROBLEMTYPE" val="ProblemTypeMarker"/>
</p:tagLst>
</file>

<file path=ppt/tags/tag120.xml><?xml version="1.0" encoding="utf-8"?>
<p:tagLst xmlns:p="http://schemas.openxmlformats.org/presentationml/2006/main">
  <p:tag name="RAINPROBLEM" val="ProblemRemarkBoard"/>
</p:tagLst>
</file>

<file path=ppt/tags/tag121.xml><?xml version="1.0" encoding="utf-8"?>
<p:tagLst xmlns:p="http://schemas.openxmlformats.org/presentationml/2006/main">
  <p:tag name="PROBLEMREMARKTITLE" val="ProblemRemarkBoardTitle"/>
</p:tagLst>
</file>

<file path=ppt/tags/tag122.xml><?xml version="1.0" encoding="utf-8"?>
<p:tagLst xmlns:p="http://schemas.openxmlformats.org/presentationml/2006/main">
  <p:tag name="PROBLEMREMARKTITLE" val="ProblemRemarkBoardTitle"/>
</p:tagLst>
</file>

<file path=ppt/tags/tag123.xml><?xml version="1.0" encoding="utf-8"?>
<p:tagLst xmlns:p="http://schemas.openxmlformats.org/presentationml/2006/main">
  <p:tag name="PROBLEMREMARKTITLE" val="ProblemRemarkBoardTitle"/>
</p:tagLst>
</file>

<file path=ppt/tags/tag124.xml><?xml version="1.0" encoding="utf-8"?>
<p:tagLst xmlns:p="http://schemas.openxmlformats.org/presentationml/2006/main">
  <p:tag name="PROBLEMREMARKTITLE" val="ProblemRemarkBoardTitle"/>
</p:tagLst>
</file>

<file path=ppt/tags/tag125.xml><?xml version="1.0" encoding="utf-8"?>
<p:tagLst xmlns:p="http://schemas.openxmlformats.org/presentationml/2006/main">
  <p:tag name="RAINPROBLEMTYPE" val="ProblemTypeMarker"/>
</p:tagLst>
</file>

<file path=ppt/tags/tag126.xml><?xml version="1.0" encoding="utf-8"?>
<p:tagLst xmlns:p="http://schemas.openxmlformats.org/presentationml/2006/main">
  <p:tag name="RAINPROBLEMTYPE" val="ProblemTypeMarker"/>
</p:tagLst>
</file>

<file path=ppt/tags/tag127.xml><?xml version="1.0" encoding="utf-8"?>
<p:tagLst xmlns:p="http://schemas.openxmlformats.org/presentationml/2006/main">
  <p:tag name="RAINPROBLEMTYPE" val="ProblemTypeMarker"/>
</p:tagLst>
</file>

<file path=ppt/tags/tag128.xml><?xml version="1.0" encoding="utf-8"?>
<p:tagLst xmlns:p="http://schemas.openxmlformats.org/presentationml/2006/main">
  <p:tag name="RAINPROBLEMTYPE" val="ProblemTypeMarker"/>
</p:tagLst>
</file>

<file path=ppt/tags/tag129.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 val="ProblemSetting"/>
  <p:tag name="RAINPROBLEMTYPE" val="ShortAnswer"/>
</p:tagLst>
</file>

<file path=ppt/tags/tag131.xml><?xml version="1.0" encoding="utf-8"?>
<p:tagLst xmlns:p="http://schemas.openxmlformats.org/presentationml/2006/main">
  <p:tag name="RAINPROBLEM" val="ShortAnswer"/>
  <p:tag name="PROBLEMSCORE" val="10.0"/>
  <p:tag name="PROBLEMVOICEALLOWED" val="False"/>
  <p:tag name="PROBLEMHASREMARK" val="True"/>
</p:tagLst>
</file>

<file path=ppt/tags/tag132.xml><?xml version="1.0" encoding="utf-8"?>
<p:tagLst xmlns:p="http://schemas.openxmlformats.org/presentationml/2006/main">
  <p:tag name="RAINPROBLEM" val="ProblemRemarkBoard"/>
</p:tagLst>
</file>

<file path=ppt/tags/tag133.xml><?xml version="1.0" encoding="utf-8"?>
<p:tagLst xmlns:p="http://schemas.openxmlformats.org/presentationml/2006/main">
  <p:tag name="RAINPROBLEM" val="ProblemBody"/>
</p:tagLst>
</file>

<file path=ppt/tags/tag134.xml><?xml version="1.0" encoding="utf-8"?>
<p:tagLst xmlns:p="http://schemas.openxmlformats.org/presentationml/2006/main">
  <p:tag name="PROBLEMREMARKTITLE" val="ProblemRemarkBoardTip"/>
</p:tagLst>
</file>

<file path=ppt/tags/tag135.xml><?xml version="1.0" encoding="utf-8"?>
<p:tagLst xmlns:p="http://schemas.openxmlformats.org/presentationml/2006/main">
  <p:tag name="PROBLEMREMARKTITLE" val="ProblemRemarkBoardTitle"/>
</p:tagLst>
</file>

<file path=ppt/tags/tag136.xml><?xml version="1.0" encoding="utf-8"?>
<p:tagLst xmlns:p="http://schemas.openxmlformats.org/presentationml/2006/main">
  <p:tag name="PROBLEMREMARKTITLE" val="ProblemRemarkBoardTitle"/>
</p:tagLst>
</file>

<file path=ppt/tags/tag137.xml><?xml version="1.0" encoding="utf-8"?>
<p:tagLst xmlns:p="http://schemas.openxmlformats.org/presentationml/2006/main">
  <p:tag name="PROBLEMREMARKTITLE" val="ProblemRemarkBoardTitle"/>
</p:tagLst>
</file>

<file path=ppt/tags/tag138.xml><?xml version="1.0" encoding="utf-8"?>
<p:tagLst xmlns:p="http://schemas.openxmlformats.org/presentationml/2006/main">
  <p:tag name="PROBLEMREMARKTITLE" val="ProblemRemarkBoardTitle"/>
</p:tagLst>
</file>

<file path=ppt/tags/tag139.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TYPE" val="ProblemTypeMarker"/>
</p:tagLst>
</file>

<file path=ppt/tags/tag141.xml><?xml version="1.0" encoding="utf-8"?>
<p:tagLst xmlns:p="http://schemas.openxmlformats.org/presentationml/2006/main">
  <p:tag name="RAINPROBLEMTYPE" val="ProblemTypeMarker"/>
</p:tagLst>
</file>

<file path=ppt/tags/tag142.xml><?xml version="1.0" encoding="utf-8"?>
<p:tagLst xmlns:p="http://schemas.openxmlformats.org/presentationml/2006/main">
  <p:tag name="RAINPROBLEMTYPE" val="ProblemTypeMarker"/>
</p:tagLst>
</file>

<file path=ppt/tags/tag143.xml><?xml version="1.0" encoding="utf-8"?>
<p:tagLst xmlns:p="http://schemas.openxmlformats.org/presentationml/2006/main">
  <p:tag name="RAINPROBLEMTYPE" val="ProblemTypeMarker"/>
</p:tagLst>
</file>

<file path=ppt/tags/tag144.xml><?xml version="1.0" encoding="utf-8"?>
<p:tagLst xmlns:p="http://schemas.openxmlformats.org/presentationml/2006/main">
  <p:tag name="RAINPROBLEM" val="ProblemSetting"/>
  <p:tag name="RAINPROBLEMTYPE" val="ShortAnswer"/>
</p:tagLst>
</file>

<file path=ppt/tags/tag145.xml><?xml version="1.0" encoding="utf-8"?>
<p:tagLst xmlns:p="http://schemas.openxmlformats.org/presentationml/2006/main">
  <p:tag name="RAINPROBLEM" val="ShortAnswer"/>
  <p:tag name="PROBLEMSCORE" val="10.0"/>
  <p:tag name="PROBLEMVOICEALLOWED" val="False"/>
  <p:tag name="PROBLEMHASREMARK" val="True"/>
</p:tagLst>
</file>

<file path=ppt/tags/tag146.xml><?xml version="1.0" encoding="utf-8"?>
<p:tagLst xmlns:p="http://schemas.openxmlformats.org/presentationml/2006/main">
  <p:tag name="COMMONDATA" val="eyJoZGlkIjoiZTI4YTg3NjVlOWY0Mzk4M2UxY2I3MGYwYTQ2YmRiNmIifQ=="/>
</p:tagLst>
</file>

<file path=ppt/tags/tag15.xml><?xml version="1.0" encoding="utf-8"?>
<p:tagLst xmlns:p="http://schemas.openxmlformats.org/presentationml/2006/main">
  <p:tag name="RAINPROBLEM" val="ProblemSetting"/>
  <p:tag name="RAINPROBLEMTYPE" val="ShortAnswer"/>
</p:tagLst>
</file>

<file path=ppt/tags/tag16.xml><?xml version="1.0" encoding="utf-8"?>
<p:tagLst xmlns:p="http://schemas.openxmlformats.org/presentationml/2006/main">
  <p:tag name="RAINPROBLEM" val="ShortAnswer"/>
  <p:tag name="PROBLEMSCORE" val="10.0"/>
  <p:tag name="PROBLEMVOICEALLOWED" val="False"/>
  <p:tag name="PROBLEMHASREMARK" val="True"/>
</p:tagLst>
</file>

<file path=ppt/tags/tag17.xml><?xml version="1.0" encoding="utf-8"?>
<p:tagLst xmlns:p="http://schemas.openxmlformats.org/presentationml/2006/main">
  <p:tag name="RAINPROBLEM" val="ProblemRemarkBoard"/>
</p:tagLst>
</file>

<file path=ppt/tags/tag18.xml><?xml version="1.0" encoding="utf-8"?>
<p:tagLst xmlns:p="http://schemas.openxmlformats.org/presentationml/2006/main">
  <p:tag name="RAINPROBLEM" val="ProblemBody"/>
</p:tagLst>
</file>

<file path=ppt/tags/tag19.xml><?xml version="1.0" encoding="utf-8"?>
<p:tagLst xmlns:p="http://schemas.openxmlformats.org/presentationml/2006/main">
  <p:tag name="PROBLEMREMARKTITLE" val="ProblemRemarkBoardTip"/>
</p:tagLst>
</file>

<file path=ppt/tags/tag2.xml><?xml version="1.0" encoding="utf-8"?>
<p:tagLst xmlns:p="http://schemas.openxmlformats.org/presentationml/2006/main">
  <p:tag name="RAINPAPER" val="PaperTitle"/>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PROBLEMREMARKTITLE" val="ProblemRemarkBoardTitle"/>
</p:tagLst>
</file>

<file path=ppt/tags/tag22.xml><?xml version="1.0" encoding="utf-8"?>
<p:tagLst xmlns:p="http://schemas.openxmlformats.org/presentationml/2006/main">
  <p:tag name="PROBLEMREMARKTITLE" val="ProblemRemarkBoardTitle"/>
</p:tagLst>
</file>

<file path=ppt/tags/tag23.xml><?xml version="1.0" encoding="utf-8"?>
<p:tagLst xmlns:p="http://schemas.openxmlformats.org/presentationml/2006/main">
  <p:tag name="PROBLEMREMARKTITLE" val="ProblemRemarkBoardTitle"/>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 val="ProblemSetting"/>
  <p:tag name="RAINPROBLEMTYPE" val="ShortAnswer"/>
</p:tagLst>
</file>

<file path=ppt/tags/tag3.xml><?xml version="1.0" encoding="utf-8"?>
<p:tagLst xmlns:p="http://schemas.openxmlformats.org/presentationml/2006/main">
  <p:tag name="RAINPROBLEM" val="ProblemRemarkBoard"/>
</p:tagLst>
</file>

<file path=ppt/tags/tag30.xml><?xml version="1.0" encoding="utf-8"?>
<p:tagLst xmlns:p="http://schemas.openxmlformats.org/presentationml/2006/main">
  <p:tag name="RAINPROBLEM" val="ShortAnswer"/>
  <p:tag name="PROBLEMSCORE" val="10.0"/>
  <p:tag name="PROBLEMVOICEALLOWED" val="False"/>
  <p:tag name="PROBLEMHASREMARK" val="True"/>
</p:tagLst>
</file>

<file path=ppt/tags/tag31.xml><?xml version="1.0" encoding="utf-8"?>
<p:tagLst xmlns:p="http://schemas.openxmlformats.org/presentationml/2006/main">
  <p:tag name="RAINPROBLEM" val="ProblemRemarkBoard"/>
</p:tagLst>
</file>

<file path=ppt/tags/tag32.xml><?xml version="1.0" encoding="utf-8"?>
<p:tagLst xmlns:p="http://schemas.openxmlformats.org/presentationml/2006/main">
  <p:tag name="RAINPROBLEM" val="ProblemBody"/>
</p:tagLst>
</file>

<file path=ppt/tags/tag33.xml><?xml version="1.0" encoding="utf-8"?>
<p:tagLst xmlns:p="http://schemas.openxmlformats.org/presentationml/2006/main">
  <p:tag name="PROBLEMREMARKTITLE" val="ProblemRemarkBoardTip"/>
</p:tagLst>
</file>

<file path=ppt/tags/tag34.xml><?xml version="1.0" encoding="utf-8"?>
<p:tagLst xmlns:p="http://schemas.openxmlformats.org/presentationml/2006/main">
  <p:tag name="PROBLEMREMARKTITLE" val="ProblemRemarkBoardTitle"/>
</p:tagLst>
</file>

<file path=ppt/tags/tag35.xml><?xml version="1.0" encoding="utf-8"?>
<p:tagLst xmlns:p="http://schemas.openxmlformats.org/presentationml/2006/main">
  <p:tag name="PROBLEMREMARKTITLE" val="ProblemRemarkBoardTitle"/>
</p:tagLst>
</file>

<file path=ppt/tags/tag36.xml><?xml version="1.0" encoding="utf-8"?>
<p:tagLst xmlns:p="http://schemas.openxmlformats.org/presentationml/2006/main">
  <p:tag name="PROBLEMREMARKTITLE" val="ProblemRemarkBoardTitle"/>
</p:tagLst>
</file>

<file path=ppt/tags/tag37.xml><?xml version="1.0" encoding="utf-8"?>
<p:tagLst xmlns:p="http://schemas.openxmlformats.org/presentationml/2006/main">
  <p:tag name="PROBLEMREMARKTITLE" val="ProblemRemarkBoardTitle"/>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Body"/>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 val="ProblemSetting"/>
  <p:tag name="RAINPROBLEMTYPE" val="ShortAnswer"/>
</p:tagLst>
</file>

<file path=ppt/tags/tag44.xml><?xml version="1.0" encoding="utf-8"?>
<p:tagLst xmlns:p="http://schemas.openxmlformats.org/presentationml/2006/main">
  <p:tag name="RAINPROBLEM" val="ShortAnswer"/>
  <p:tag name="PROBLEMSCORE" val="10.0"/>
  <p:tag name="PROBLEMVOICEALLOWED" val="False"/>
  <p:tag name="PROBLEMHASREMARK" val="True"/>
</p:tagLst>
</file>

<file path=ppt/tags/tag45.xml><?xml version="1.0" encoding="utf-8"?>
<p:tagLst xmlns:p="http://schemas.openxmlformats.org/presentationml/2006/main">
  <p:tag name="RAINPROBLEM" val="ProblemRemarkBoard"/>
</p:tagLst>
</file>

<file path=ppt/tags/tag46.xml><?xml version="1.0" encoding="utf-8"?>
<p:tagLst xmlns:p="http://schemas.openxmlformats.org/presentationml/2006/main">
  <p:tag name="RAINPROBLEM" val="ProblemBody"/>
</p:tagLst>
</file>

<file path=ppt/tags/tag47.xml><?xml version="1.0" encoding="utf-8"?>
<p:tagLst xmlns:p="http://schemas.openxmlformats.org/presentationml/2006/main">
  <p:tag name="RAINPROBLEM" val="ProblemBody"/>
</p:tagLst>
</file>

<file path=ppt/tags/tag48.xml><?xml version="1.0" encoding="utf-8"?>
<p:tagLst xmlns:p="http://schemas.openxmlformats.org/presentationml/2006/main">
  <p:tag name="PROBLEMREMARKTITLE" val="ProblemRemarkBoardTip"/>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PROBLEMREMARKTITLE" val="ProblemRemarkBoardTip"/>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PROBLEMREMARKTITLE" val="ProblemRemarkBoardTitle"/>
</p:tagLst>
</file>

<file path=ppt/tags/tag52.xml><?xml version="1.0" encoding="utf-8"?>
<p:tagLst xmlns:p="http://schemas.openxmlformats.org/presentationml/2006/main">
  <p:tag name="PROBLEMREMARKTITLE" val="ProblemRemarkBoardTitle"/>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 val="ProblemSetting"/>
  <p:tag name="RAINPROBLEMTYPE" val="ShortAnswer"/>
</p:tagLst>
</file>

<file path=ppt/tags/tag59.xml><?xml version="1.0" encoding="utf-8"?>
<p:tagLst xmlns:p="http://schemas.openxmlformats.org/presentationml/2006/main">
  <p:tag name="RAINPROBLEM" val="ShortAnswer"/>
  <p:tag name="PROBLEMSCORE" val="10.0"/>
  <p:tag name="PROBLEMVOICEALLOWED" val="False"/>
  <p:tag name="PROBLEMHASREMARK" val="True"/>
</p:tagLst>
</file>

<file path=ppt/tags/tag6.xml><?xml version="1.0" encoding="utf-8"?>
<p:tagLst xmlns:p="http://schemas.openxmlformats.org/presentationml/2006/main">
  <p:tag name="PROBLEMREMARKTITLE" val="ProblemRemarkBoardTitle"/>
</p:tagLst>
</file>

<file path=ppt/tags/tag60.xml><?xml version="1.0" encoding="utf-8"?>
<p:tagLst xmlns:p="http://schemas.openxmlformats.org/presentationml/2006/main">
  <p:tag name="RAINPROBLEM" val="ProblemRemarkBoard"/>
</p:tagLst>
</file>

<file path=ppt/tags/tag61.xml><?xml version="1.0" encoding="utf-8"?>
<p:tagLst xmlns:p="http://schemas.openxmlformats.org/presentationml/2006/main">
  <p:tag name="RAINPROBLEM" val="ProblemBody"/>
</p:tagLst>
</file>

<file path=ppt/tags/tag62.xml><?xml version="1.0" encoding="utf-8"?>
<p:tagLst xmlns:p="http://schemas.openxmlformats.org/presentationml/2006/main">
  <p:tag name="PROBLEMREMARKTITLE" val="ProblemRemarkBoardTip"/>
</p:tagLst>
</file>

<file path=ppt/tags/tag63.xml><?xml version="1.0" encoding="utf-8"?>
<p:tagLst xmlns:p="http://schemas.openxmlformats.org/presentationml/2006/main">
  <p:tag name="PROBLEMREMARKTITLE" val="ProblemRemarkBoardTitle"/>
</p:tagLst>
</file>

<file path=ppt/tags/tag64.xml><?xml version="1.0" encoding="utf-8"?>
<p:tagLst xmlns:p="http://schemas.openxmlformats.org/presentationml/2006/main">
  <p:tag name="PROBLEMREMARKTITLE" val="ProblemRemarkBoardTitle"/>
</p:tagLst>
</file>

<file path=ppt/tags/tag65.xml><?xml version="1.0" encoding="utf-8"?>
<p:tagLst xmlns:p="http://schemas.openxmlformats.org/presentationml/2006/main">
  <p:tag name="PROBLEMREMARKTITLE" val="ProblemRemarkBoardTitle"/>
</p:tagLst>
</file>

<file path=ppt/tags/tag66.xml><?xml version="1.0" encoding="utf-8"?>
<p:tagLst xmlns:p="http://schemas.openxmlformats.org/presentationml/2006/main">
  <p:tag name="PROBLEMREMARKTITLE" val="ProblemRemarkBoardTitle"/>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PROBLEMREMARKTITLE" val="ProblemRemarkBoardTitle"/>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 val="ProblemSetting"/>
  <p:tag name="RAINPROBLEMTYPE" val="ShortAnswer"/>
</p:tagLst>
</file>

<file path=ppt/tags/tag73.xml><?xml version="1.0" encoding="utf-8"?>
<p:tagLst xmlns:p="http://schemas.openxmlformats.org/presentationml/2006/main">
  <p:tag name="RAINPROBLEM" val="ShortAnswer"/>
  <p:tag name="PROBLEMSCORE" val="10.0"/>
  <p:tag name="PROBLEMVOICEALLOWED" val="False"/>
  <p:tag name="PROBLEMHASREMARK" val="True"/>
</p:tagLst>
</file>

<file path=ppt/tags/tag74.xml><?xml version="1.0" encoding="utf-8"?>
<p:tagLst xmlns:p="http://schemas.openxmlformats.org/presentationml/2006/main">
  <p:tag name="RAINPROBLEM" val="ProblemRemarkBoard"/>
</p:tagLst>
</file>

<file path=ppt/tags/tag75.xml><?xml version="1.0" encoding="utf-8"?>
<p:tagLst xmlns:p="http://schemas.openxmlformats.org/presentationml/2006/main">
  <p:tag name="RAINPROBLEM" val="ProblemBody"/>
</p:tagLst>
</file>

<file path=ppt/tags/tag76.xml><?xml version="1.0" encoding="utf-8"?>
<p:tagLst xmlns:p="http://schemas.openxmlformats.org/presentationml/2006/main">
  <p:tag name="PROBLEMREMARKTITLE" val="ProblemRemarkBoardTip"/>
</p:tagLst>
</file>

<file path=ppt/tags/tag77.xml><?xml version="1.0" encoding="utf-8"?>
<p:tagLst xmlns:p="http://schemas.openxmlformats.org/presentationml/2006/main">
  <p:tag name="PROBLEMREMARKTITLE" val="ProblemRemarkBoardTitle"/>
</p:tagLst>
</file>

<file path=ppt/tags/tag78.xml><?xml version="1.0" encoding="utf-8"?>
<p:tagLst xmlns:p="http://schemas.openxmlformats.org/presentationml/2006/main">
  <p:tag name="PROBLEMREMARKTITLE" val="ProblemRemarkBoardTitle"/>
</p:tagLst>
</file>

<file path=ppt/tags/tag79.xml><?xml version="1.0" encoding="utf-8"?>
<p:tagLst xmlns:p="http://schemas.openxmlformats.org/presentationml/2006/main">
  <p:tag name="PROBLEMREMARKTITLE" val="ProblemRemarkBoardTitle"/>
</p:tagLst>
</file>

<file path=ppt/tags/tag8.xml><?xml version="1.0" encoding="utf-8"?>
<p:tagLst xmlns:p="http://schemas.openxmlformats.org/presentationml/2006/main">
  <p:tag name="PROBLEMREMARKTITLE" val="ProblemRemarkBoardTitle"/>
</p:tagLst>
</file>

<file path=ppt/tags/tag80.xml><?xml version="1.0" encoding="utf-8"?>
<p:tagLst xmlns:p="http://schemas.openxmlformats.org/presentationml/2006/main">
  <p:tag name="PROBLEMREMARKTITLE" val="ProblemRemarkBoardTitle"/>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TYPE" val="ProblemTypeMarker"/>
</p:tagLst>
</file>

<file path=ppt/tags/tag86.xml><?xml version="1.0" encoding="utf-8"?>
<p:tagLst xmlns:p="http://schemas.openxmlformats.org/presentationml/2006/main">
  <p:tag name="RAINPROBLEM" val="ProblemSetting"/>
  <p:tag name="RAINPROBLEMTYPE" val="ShortAnswer"/>
</p:tagLst>
</file>

<file path=ppt/tags/tag87.xml><?xml version="1.0" encoding="utf-8"?>
<p:tagLst xmlns:p="http://schemas.openxmlformats.org/presentationml/2006/main">
  <p:tag name="RAINPROBLEM" val="ShortAnswer"/>
  <p:tag name="PROBLEMSCORE" val="10.0"/>
  <p:tag name="PROBLEMVOICEALLOWED" val="False"/>
  <p:tag name="PROBLEMHASREMARK" val="True"/>
</p:tagLst>
</file>

<file path=ppt/tags/tag88.xml><?xml version="1.0" encoding="utf-8"?>
<p:tagLst xmlns:p="http://schemas.openxmlformats.org/presentationml/2006/main">
  <p:tag name="RAINPROBLEM" val="ProblemRemarkBoard"/>
</p:tagLst>
</file>

<file path=ppt/tags/tag89.xml><?xml version="1.0" encoding="utf-8"?>
<p:tagLst xmlns:p="http://schemas.openxmlformats.org/presentationml/2006/main">
  <p:tag name="RAINPROBLEM" val="ProblemBody"/>
</p:tagLst>
</file>

<file path=ppt/tags/tag9.xml><?xml version="1.0" encoding="utf-8"?>
<p:tagLst xmlns:p="http://schemas.openxmlformats.org/presentationml/2006/main">
  <p:tag name="PROBLEMREMARKTITLE" val="ProblemRemarkBoardTitle"/>
</p:tagLst>
</file>

<file path=ppt/tags/tag90.xml><?xml version="1.0" encoding="utf-8"?>
<p:tagLst xmlns:p="http://schemas.openxmlformats.org/presentationml/2006/main">
  <p:tag name="RAINPROBLEM" val="ProblemBody"/>
</p:tagLst>
</file>

<file path=ppt/tags/tag91.xml><?xml version="1.0" encoding="utf-8"?>
<p:tagLst xmlns:p="http://schemas.openxmlformats.org/presentationml/2006/main">
  <p:tag name="PROBLEMREMARKTITLE" val="ProblemRemarkBoardTip"/>
</p:tagLst>
</file>

<file path=ppt/tags/tag92.xml><?xml version="1.0" encoding="utf-8"?>
<p:tagLst xmlns:p="http://schemas.openxmlformats.org/presentationml/2006/main">
  <p:tag name="PROBLEMREMARKTITLE" val="ProblemRemarkBoardTitle"/>
</p:tagLst>
</file>

<file path=ppt/tags/tag93.xml><?xml version="1.0" encoding="utf-8"?>
<p:tagLst xmlns:p="http://schemas.openxmlformats.org/presentationml/2006/main">
  <p:tag name="PROBLEMREMARKTITLE" val="ProblemRemarkBoardTitle"/>
</p:tagLst>
</file>

<file path=ppt/tags/tag94.xml><?xml version="1.0" encoding="utf-8"?>
<p:tagLst xmlns:p="http://schemas.openxmlformats.org/presentationml/2006/main">
  <p:tag name="PROBLEMREMARKTITLE" val="ProblemRemarkBoardTitle"/>
</p:tagLst>
</file>

<file path=ppt/tags/tag95.xml><?xml version="1.0" encoding="utf-8"?>
<p:tagLst xmlns:p="http://schemas.openxmlformats.org/presentationml/2006/main">
  <p:tag name="PROBLEMREMARKTITLE" val="ProblemRemarkBoardTitle"/>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7496</Words>
  <Application>WPS 演示</Application>
  <PresentationFormat>全屏显示(16:10)</PresentationFormat>
  <Paragraphs>215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微软雅黑</vt:lpstr>
      <vt:lpstr>Cambria Math</vt:lpstr>
      <vt:lpstr>等线 Light</vt:lpstr>
      <vt:lpstr>等线</vt:lpstr>
      <vt:lpstr>Arial Unicode MS</vt:lpstr>
      <vt:lpstr>Calibri</vt:lpstr>
      <vt:lpstr>Office 主题​​</vt:lpstr>
      <vt:lpstr>第二章课后作业  截至日期：10月 日 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第二章课后作业  截至日期：10月 日 点</dc:title>
  <dc:creator>Administrator</dc:creator>
  <cp:lastModifiedBy>高雅</cp:lastModifiedBy>
  <cp:revision>37</cp:revision>
  <dcterms:created xsi:type="dcterms:W3CDTF">2022-10-06T09:01:00Z</dcterms:created>
  <dcterms:modified xsi:type="dcterms:W3CDTF">2022-10-20T04:16:56Z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AC9829DEE2C34BD3B2782D95FEC3C616</vt:lpwstr>
  </property>
  <property fmtid="{D5CDD505-2E9C-101B-9397-08002B2CF9AE}" pid="3" name="KSOProductBuildVer">
    <vt:lpwstr>2052-11.1.0.12598</vt:lpwstr>
  </property>
</Properties>
</file>