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926" r:id="rId2"/>
    <p:sldId id="938" r:id="rId3"/>
    <p:sldId id="939" r:id="rId4"/>
    <p:sldId id="937" r:id="rId5"/>
    <p:sldId id="943" r:id="rId6"/>
    <p:sldId id="944" r:id="rId7"/>
    <p:sldId id="945" r:id="rId8"/>
    <p:sldId id="946" r:id="rId9"/>
    <p:sldId id="947" r:id="rId10"/>
    <p:sldId id="948" r:id="rId11"/>
    <p:sldId id="940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B98429-4FE8-448E-92DB-07EF75DA1641}">
          <p14:sldIdLst>
            <p14:sldId id="926"/>
            <p14:sldId id="938"/>
            <p14:sldId id="939"/>
            <p14:sldId id="937"/>
            <p14:sldId id="943"/>
            <p14:sldId id="944"/>
            <p14:sldId id="945"/>
            <p14:sldId id="946"/>
            <p14:sldId id="947"/>
            <p14:sldId id="948"/>
            <p14:sldId id="940"/>
          </p14:sldIdLst>
        </p14:section>
        <p14:section name="无标题节" id="{55A62494-F98C-4CAA-ACC4-8E98A48913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9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712355"/>
    <a:srgbClr val="9C3075"/>
    <a:srgbClr val="A32972"/>
    <a:srgbClr val="AE1E7E"/>
    <a:srgbClr val="AA2266"/>
    <a:srgbClr val="C844DA"/>
    <a:srgbClr val="CA54B6"/>
    <a:srgbClr val="00B050"/>
    <a:srgbClr val="B03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1261" autoAdjust="0"/>
  </p:normalViewPr>
  <p:slideViewPr>
    <p:cSldViewPr snapToGrid="0">
      <p:cViewPr varScale="1">
        <p:scale>
          <a:sx n="125" d="100"/>
          <a:sy n="125" d="100"/>
        </p:scale>
        <p:origin x="360" y="72"/>
      </p:cViewPr>
      <p:guideLst>
        <p:guide orient="horz" pos="2195"/>
        <p:guide pos="3840"/>
      </p:guideLst>
    </p:cSldViewPr>
  </p:slideViewPr>
  <p:outlineViewPr>
    <p:cViewPr>
      <p:scale>
        <a:sx n="33" d="100"/>
        <a:sy n="33" d="100"/>
      </p:scale>
      <p:origin x="0" y="-648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36"/>
      </p:cViewPr>
      <p:guideLst>
        <p:guide orient="horz" pos="29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CEE9C-CD7E-448D-B83B-F1A481D8C6E3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E534F-F209-4835-B2D6-894858DA09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60F23-D271-4A25-99B9-27871191B66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B8C09-5C8A-4DE1-BA2A-F41931EDF6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8" name="矩形 17"/>
          <p:cNvSpPr/>
          <p:nvPr userDrawn="1"/>
        </p:nvSpPr>
        <p:spPr>
          <a:xfrm>
            <a:off x="0" y="653335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10627518" y="6581775"/>
            <a:ext cx="1452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729B4F56-F13B-4895-8B70-C8814A1115F6}" type="slidenum">
              <a:rPr lang="en-US" altLang="zh-CN" sz="1400" smtClean="0">
                <a:solidFill>
                  <a:schemeClr val="bg1"/>
                </a:solidFill>
              </a:rPr>
              <a:t>‹#›</a:t>
            </a:fld>
            <a:r>
              <a:rPr lang="en-US" altLang="zh-CN" sz="1400" dirty="0">
                <a:solidFill>
                  <a:schemeClr val="bg1"/>
                </a:solidFill>
              </a:rPr>
              <a:t> / 34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90421" y="651101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solidFill>
                  <a:schemeClr val="bg1"/>
                </a:solidFill>
              </a:rPr>
              <a:t>南开大学学位授权点自我评估报告</a:t>
            </a:r>
            <a:r>
              <a:rPr lang="en-US" altLang="zh-CN" sz="1800" dirty="0">
                <a:solidFill>
                  <a:schemeClr val="bg1"/>
                </a:solidFill>
              </a:rPr>
              <a:t>-</a:t>
            </a:r>
            <a:r>
              <a:rPr lang="zh-CN" altLang="en-US" sz="1800" dirty="0">
                <a:solidFill>
                  <a:schemeClr val="bg1"/>
                </a:solidFill>
              </a:rPr>
              <a:t>计算机科学与技术</a:t>
            </a:r>
            <a:endParaRPr lang="zh-CN" altLang="zh-CN" sz="18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425800" y="6533354"/>
            <a:ext cx="766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33354"/>
            <a:ext cx="244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093800" y="6533354"/>
            <a:ext cx="208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429AF9-56AF-4403-92CD-B597ECE747E5}" type="slidenum">
              <a:rPr lang="zh-CN" altLang="en-US" smtClean="0">
                <a:solidFill>
                  <a:schemeClr val="bg1"/>
                </a:solidFill>
              </a:r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允公允能  日新月异</a:t>
            </a:r>
            <a:endParaRPr lang="zh-CN" altLang="en-US" sz="240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9605324" y="6574742"/>
            <a:ext cx="1452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729B4F56-F13B-4895-8B70-C8814A1115F6}" type="slidenum">
              <a:rPr lang="en-US" altLang="zh-CN" sz="1200" smtClean="0">
                <a:solidFill>
                  <a:schemeClr val="bg1"/>
                </a:solidFill>
              </a:rPr>
              <a:t>‹#›</a:t>
            </a:fld>
            <a:r>
              <a:rPr lang="en-US" altLang="zh-CN" sz="1200" dirty="0">
                <a:solidFill>
                  <a:schemeClr val="bg1"/>
                </a:solidFill>
              </a:rPr>
              <a:t> / 34</a:t>
            </a:r>
          </a:p>
        </p:txBody>
      </p: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0627518" y="6581775"/>
            <a:ext cx="1452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729B4F56-F13B-4895-8B70-C8814A1115F6}" type="slidenum">
              <a:rPr lang="en-US" altLang="zh-CN" sz="1400" smtClean="0">
                <a:solidFill>
                  <a:schemeClr val="bg1"/>
                </a:solidFill>
              </a:rPr>
              <a:t>‹#›</a:t>
            </a:fld>
            <a:r>
              <a:rPr lang="en-US" altLang="zh-CN" sz="1400" dirty="0">
                <a:solidFill>
                  <a:schemeClr val="bg1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utzroeder.github.io/netr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o.csdn.net/so/search?q=%E6%B7%B1%E5%BA%A6&amp;spm=1001.2101.3001.702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922270"/>
            <a:ext cx="12192000" cy="119253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err="1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安装及简单示例说明</a:t>
            </a:r>
            <a:endParaRPr lang="zh-CN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3566795" y="4387850"/>
            <a:ext cx="5202555" cy="92710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E1FC034-1F0C-437A-9EA8-928AE22E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2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7.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模型结构可视化工具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650093-F5CA-4635-96A2-9D56C96191FB}"/>
              </a:ext>
            </a:extLst>
          </p:cNvPr>
          <p:cNvSpPr txBox="1"/>
          <p:nvPr/>
        </p:nvSpPr>
        <p:spPr>
          <a:xfrm>
            <a:off x="184268" y="1538452"/>
            <a:ext cx="988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在学习阶段，可以利用模型可视化工具，例如</a:t>
            </a:r>
            <a:r>
              <a:rPr lang="en-US" altLang="zh-CN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Netron</a:t>
            </a: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。在线网页：</a:t>
            </a:r>
            <a:r>
              <a:rPr lang="en-US" altLang="zh-CN" dirty="0">
                <a:hlinkClick r:id="rId2"/>
              </a:rPr>
              <a:t>https://lutzroeder.github.io/netron/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545FF6-3606-4F0A-8EE6-5E03D4059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111" y="1746745"/>
            <a:ext cx="1356470" cy="45963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2B4686-3344-4554-8607-A0DA38980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7" y="2718585"/>
            <a:ext cx="6183986" cy="24399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946AB8E-1245-4C7B-BFA2-3ECA7D78EFC5}"/>
              </a:ext>
            </a:extLst>
          </p:cNvPr>
          <p:cNvSpPr txBox="1"/>
          <p:nvPr/>
        </p:nvSpPr>
        <p:spPr>
          <a:xfrm>
            <a:off x="6731140" y="3802290"/>
            <a:ext cx="240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——————&gt;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941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51DA1-3947-4E23-A1E5-E165EF50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914" y="244647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感谢聆听与指导！</a:t>
            </a:r>
          </a:p>
        </p:txBody>
      </p:sp>
    </p:spTree>
    <p:extLst>
      <p:ext uri="{BB962C8B-B14F-4D97-AF65-F5344CB8AC3E}">
        <p14:creationId xmlns:p14="http://schemas.microsoft.com/office/powerpoint/2010/main" val="7241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778058"/>
            <a:ext cx="4468368" cy="70327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一、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pytorch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安装的一些问题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654084-1685-48EB-A64A-3E0AB973438A}"/>
              </a:ext>
            </a:extLst>
          </p:cNvPr>
          <p:cNvSpPr txBox="1"/>
          <p:nvPr/>
        </p:nvSpPr>
        <p:spPr>
          <a:xfrm>
            <a:off x="377952" y="1669777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桌面上右键，然后点击</a:t>
            </a:r>
            <a:r>
              <a:rPr lang="en-US" altLang="zh-CN" dirty="0"/>
              <a:t>NVIDIA</a:t>
            </a:r>
            <a:r>
              <a:rPr lang="zh-CN" altLang="en-US" dirty="0"/>
              <a:t>控制面板；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点击左下角的系统信息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组件，可以查看支持的</a:t>
            </a:r>
            <a:r>
              <a:rPr lang="en-US" altLang="zh-CN" dirty="0"/>
              <a:t>CUDA</a:t>
            </a:r>
            <a:r>
              <a:rPr lang="zh-CN" altLang="en-US" dirty="0"/>
              <a:t>的版本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4D2B93-2F72-4BC8-B02D-1E4B1C0A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609" y="1829059"/>
            <a:ext cx="5562791" cy="41210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FE5F6877-751A-4B9D-9360-134A3F54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1034090"/>
            <a:ext cx="3822192" cy="67279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官网查看相应的命令</a:t>
            </a:r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B7949E-B0E4-4079-9620-91BB0102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650702"/>
            <a:ext cx="5640832" cy="42306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DC2D5B-5C39-4A4A-A512-049ABFBE34BE}"/>
              </a:ext>
            </a:extLst>
          </p:cNvPr>
          <p:cNvSpPr txBox="1"/>
          <p:nvPr/>
        </p:nvSpPr>
        <p:spPr>
          <a:xfrm>
            <a:off x="566928" y="1895856"/>
            <a:ext cx="4200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根据自己电脑的</a:t>
            </a:r>
            <a:r>
              <a:rPr lang="en-US" altLang="zh-CN" dirty="0"/>
              <a:t>CUDA</a:t>
            </a:r>
            <a:r>
              <a:rPr lang="zh-CN" altLang="en-US" dirty="0"/>
              <a:t>版本，得到相应的命令，进行安装。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注：可以根据需要安装以前版本的</a:t>
            </a:r>
            <a:r>
              <a:rPr lang="en-US" altLang="zh-CN" dirty="0" err="1"/>
              <a:t>pytorch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8322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二、简单项目讲解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允公允能  日新月异</a:t>
            </a:r>
            <a:endParaRPr lang="zh-CN" altLang="en-US" sz="240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1139382-4121-40BD-B432-8D12BA4CBA86}"/>
              </a:ext>
            </a:extLst>
          </p:cNvPr>
          <p:cNvSpPr txBox="1"/>
          <p:nvPr/>
        </p:nvSpPr>
        <p:spPr>
          <a:xfrm>
            <a:off x="170640" y="1307437"/>
            <a:ext cx="7950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数据集的下载，直接利用</a:t>
            </a:r>
            <a:r>
              <a:rPr lang="en-US" altLang="zh-CN" dirty="0" err="1"/>
              <a:t>torchvision</a:t>
            </a:r>
            <a:r>
              <a:rPr lang="zh-CN" altLang="en-US" dirty="0"/>
              <a:t>下</a:t>
            </a:r>
            <a:r>
              <a:rPr lang="en-US" altLang="zh-CN" dirty="0"/>
              <a:t>datasets</a:t>
            </a:r>
            <a:r>
              <a:rPr lang="zh-CN" altLang="en-US" dirty="0"/>
              <a:t>模块中封装的数据集类获取。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train=True</a:t>
            </a:r>
            <a:r>
              <a:rPr lang="zh-CN" altLang="en-US" dirty="0"/>
              <a:t>代表是训练集，</a:t>
            </a:r>
            <a:r>
              <a:rPr lang="en-US" altLang="zh-CN" dirty="0"/>
              <a:t>False</a:t>
            </a:r>
            <a:r>
              <a:rPr lang="zh-CN" altLang="en-US" dirty="0"/>
              <a:t>代表测试集，</a:t>
            </a:r>
            <a:r>
              <a:rPr lang="en-US" altLang="zh-CN" dirty="0"/>
              <a:t>download</a:t>
            </a:r>
            <a:r>
              <a:rPr lang="zh-CN" altLang="en-US" dirty="0"/>
              <a:t>代表是否下载；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transform</a:t>
            </a:r>
            <a:r>
              <a:rPr lang="zh-CN" altLang="en-US" dirty="0"/>
              <a:t>代表数据集的预处理方法，可以根据需求进行更改。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85636A-BE7A-496A-A836-B65D1EFB0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" y="5482915"/>
            <a:ext cx="10668000" cy="6393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8C465B-C8AE-493F-A3C7-91626EB37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24" y="2696275"/>
            <a:ext cx="8953531" cy="2245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6E0F2CB-D2DB-4B73-AF35-171B0B42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2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2.Dataloader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1B8BD3-FE32-4F9F-B599-8F4BA641F8F7}"/>
              </a:ext>
            </a:extLst>
          </p:cNvPr>
          <p:cNvSpPr txBox="1"/>
          <p:nvPr/>
        </p:nvSpPr>
        <p:spPr>
          <a:xfrm>
            <a:off x="184268" y="1538452"/>
            <a:ext cx="9880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深度</a:t>
            </a:r>
            <a:r>
              <a:rPr lang="zh-CN" altLang="en-US" dirty="0"/>
              <a:t>学习的训练过程中，我们需要将数据分批的放入到训练网络中，批数量的大小也被成为</a:t>
            </a:r>
            <a:r>
              <a:rPr lang="en-US" altLang="zh-CN" dirty="0" err="1"/>
              <a:t>batch_size</a:t>
            </a:r>
            <a:r>
              <a:rPr lang="en-US" altLang="zh-CN" dirty="0"/>
              <a:t>,</a:t>
            </a:r>
            <a:r>
              <a:rPr lang="zh-CN" altLang="en-US" dirty="0"/>
              <a:t>通过</a:t>
            </a:r>
            <a:r>
              <a:rPr lang="en-US" altLang="zh-CN" dirty="0" err="1"/>
              <a:t>pytorch</a:t>
            </a:r>
            <a:r>
              <a:rPr lang="zh-CN" altLang="en-US" dirty="0"/>
              <a:t>提供的</a:t>
            </a:r>
            <a:r>
              <a:rPr lang="en-US" altLang="zh-CN" dirty="0" err="1"/>
              <a:t>dataloader</a:t>
            </a:r>
            <a:r>
              <a:rPr lang="zh-CN" altLang="en-US" dirty="0"/>
              <a:t>方法，可以自动实现一个迭代器，每次返回一组</a:t>
            </a:r>
            <a:r>
              <a:rPr lang="en-US" altLang="zh-CN" dirty="0" err="1"/>
              <a:t>batch_size</a:t>
            </a:r>
            <a:r>
              <a:rPr lang="zh-CN" altLang="en-US" dirty="0"/>
              <a:t>个样本和标签来进行训练。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DataLoader</a:t>
            </a:r>
            <a:r>
              <a:rPr lang="zh-CN" altLang="en-US" dirty="0"/>
              <a:t>也是</a:t>
            </a:r>
            <a:r>
              <a:rPr lang="en-US" altLang="zh-CN" dirty="0"/>
              <a:t>torch</a:t>
            </a:r>
            <a:r>
              <a:rPr lang="zh-CN" altLang="en-US" dirty="0"/>
              <a:t>下的工具包，直接导入就可以使用，例如：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torch.utils.data</a:t>
            </a:r>
            <a:r>
              <a:rPr lang="en-US" altLang="zh-CN" dirty="0"/>
              <a:t> import </a:t>
            </a:r>
            <a:r>
              <a:rPr lang="en-US" altLang="zh-CN" dirty="0" err="1"/>
              <a:t>DataLoader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73ECDA-70EB-45BF-ACC0-9C230FA6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52" y="4564697"/>
            <a:ext cx="7625929" cy="9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E1F3D84-BA76-45BF-B90C-CDE54E2B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2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模型搭建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5BB20E-98F3-4215-BA79-70271C69D0B7}"/>
              </a:ext>
            </a:extLst>
          </p:cNvPr>
          <p:cNvSpPr txBox="1"/>
          <p:nvPr/>
        </p:nvSpPr>
        <p:spPr>
          <a:xfrm>
            <a:off x="256032" y="1379437"/>
            <a:ext cx="4492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定义一个类继承自</a:t>
            </a:r>
            <a:r>
              <a:rPr lang="en-US" altLang="zh-CN" dirty="0" err="1"/>
              <a:t>torch.nn.Module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在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r>
              <a:rPr lang="zh-CN" altLang="en-US" dirty="0"/>
              <a:t>函数中定义模型中的模块，</a:t>
            </a:r>
            <a:r>
              <a:rPr lang="en-US" altLang="zh-CN" dirty="0" err="1"/>
              <a:t>nn.Sequential</a:t>
            </a:r>
            <a:r>
              <a:rPr lang="zh-CN" altLang="en-US" dirty="0"/>
              <a:t>是一个堆叠型的搭建方法，理解为是一个整体执行的语句块。</a:t>
            </a:r>
            <a:endParaRPr lang="en-US" altLang="zh-CN" dirty="0"/>
          </a:p>
          <a:p>
            <a:r>
              <a:rPr lang="en-US" altLang="zh-CN" dirty="0"/>
              <a:t>(3)forward()</a:t>
            </a:r>
            <a:r>
              <a:rPr lang="zh-CN" altLang="en-US" dirty="0"/>
              <a:t>是前向传播的定义，此处用于定义数据如何通过模型中的模块进行前向运算。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DB5B82D-5552-430A-9518-C11BD1A2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56" y="1379437"/>
            <a:ext cx="6967302" cy="40991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21AA3F5-333F-4A1D-9258-EC18FA2E406E}"/>
              </a:ext>
            </a:extLst>
          </p:cNvPr>
          <p:cNvSpPr txBox="1"/>
          <p:nvPr/>
        </p:nvSpPr>
        <p:spPr>
          <a:xfrm>
            <a:off x="256032" y="3877056"/>
            <a:ext cx="436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RGB</a:t>
            </a:r>
            <a:r>
              <a:rPr lang="zh-CN" altLang="en-US" dirty="0"/>
              <a:t>图像的</a:t>
            </a:r>
            <a:r>
              <a:rPr lang="en-US" altLang="zh-CN" dirty="0"/>
              <a:t>channel</a:t>
            </a:r>
            <a:r>
              <a:rPr lang="zh-CN" altLang="en-US" dirty="0"/>
              <a:t>数为</a:t>
            </a:r>
            <a:r>
              <a:rPr lang="en-US" altLang="zh-CN" dirty="0"/>
              <a:t>3</a:t>
            </a:r>
          </a:p>
          <a:p>
            <a:endParaRPr lang="en-US" altLang="zh-CN" dirty="0"/>
          </a:p>
          <a:p>
            <a:r>
              <a:rPr lang="en-US" altLang="zh-CN" dirty="0"/>
              <a:t>Con2d:2</a:t>
            </a:r>
            <a:r>
              <a:rPr lang="zh-CN" altLang="en-US" dirty="0"/>
              <a:t>维卷积</a:t>
            </a:r>
            <a:endParaRPr lang="en-US" altLang="zh-CN" dirty="0"/>
          </a:p>
          <a:p>
            <a:r>
              <a:rPr lang="en-US" altLang="zh-CN" dirty="0"/>
              <a:t>MaxPool2d:</a:t>
            </a:r>
            <a:r>
              <a:rPr lang="zh-CN" altLang="en-US" dirty="0"/>
              <a:t>最大池化下采样</a:t>
            </a:r>
            <a:endParaRPr lang="en-US" altLang="zh-CN" dirty="0"/>
          </a:p>
          <a:p>
            <a:r>
              <a:rPr lang="en-US" altLang="zh-CN" dirty="0"/>
              <a:t>Flatten:</a:t>
            </a:r>
            <a:r>
              <a:rPr lang="zh-CN" altLang="en-US" dirty="0"/>
              <a:t>将</a:t>
            </a:r>
            <a:r>
              <a:rPr lang="en-US" altLang="zh-CN" dirty="0"/>
              <a:t>feature map</a:t>
            </a:r>
            <a:r>
              <a:rPr lang="zh-CN" altLang="en-US" dirty="0"/>
              <a:t>展平为</a:t>
            </a:r>
            <a:r>
              <a:rPr lang="en-US" altLang="zh-CN" dirty="0"/>
              <a:t>1x1x(h*w)</a:t>
            </a:r>
            <a:r>
              <a:rPr lang="zh-CN" altLang="en-US" dirty="0"/>
              <a:t>，便于后续的全连接层</a:t>
            </a:r>
            <a:endParaRPr lang="en-US" altLang="zh-CN" dirty="0"/>
          </a:p>
          <a:p>
            <a:r>
              <a:rPr lang="en-US" altLang="zh-CN" dirty="0"/>
              <a:t>Linear:</a:t>
            </a:r>
            <a:r>
              <a:rPr lang="zh-CN" altLang="en-US" dirty="0"/>
              <a:t>线性全连接层，做最后的分类任务等</a:t>
            </a:r>
          </a:p>
        </p:txBody>
      </p:sp>
    </p:spTree>
    <p:extLst>
      <p:ext uri="{BB962C8B-B14F-4D97-AF65-F5344CB8AC3E}">
        <p14:creationId xmlns:p14="http://schemas.microsoft.com/office/powerpoint/2010/main" val="78108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E1FC034-1F0C-437A-9EA8-928AE22E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2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4.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损失函数与优化器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A470E3-F9FD-45C4-892F-9BB0FB2E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37" y="3517392"/>
            <a:ext cx="7888791" cy="26871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650093-F5CA-4635-96A2-9D56C96191FB}"/>
              </a:ext>
            </a:extLst>
          </p:cNvPr>
          <p:cNvSpPr txBox="1"/>
          <p:nvPr/>
        </p:nvSpPr>
        <p:spPr>
          <a:xfrm>
            <a:off x="184268" y="1538452"/>
            <a:ext cx="9880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模型定义后，需要进行一个实例化，同时需要定义损失函数和优化参数所需的优化器。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损失函数用于计算前向传播时，目标与预测之间的“差距”。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优化器主要用在模型训练阶段，用于更新模型中可学习的参数。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学习率代表优化时采用的步距，适当的学习率对于模型的收敛是有意义的，选取时要避免陷入局部最优等。</a:t>
            </a:r>
            <a:endParaRPr lang="en-US" altLang="zh-CN" dirty="0"/>
          </a:p>
          <a:p>
            <a:r>
              <a:rPr lang="zh-CN" altLang="en-US" dirty="0"/>
              <a:t>注：交叉熵损失常用于分类任务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098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E1FC034-1F0C-437A-9EA8-928AE22E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2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5.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模型训练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B92EA3-F387-4015-93FC-54D806884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364665"/>
            <a:ext cx="6834378" cy="39788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741E3D6-FBD4-4B08-859F-7CB1928B31D0}"/>
              </a:ext>
            </a:extLst>
          </p:cNvPr>
          <p:cNvSpPr txBox="1"/>
          <p:nvPr/>
        </p:nvSpPr>
        <p:spPr>
          <a:xfrm>
            <a:off x="481584" y="1341120"/>
            <a:ext cx="847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模型训练阶段，实例化的模型对象是</a:t>
            </a:r>
            <a:r>
              <a:rPr lang="en-US" altLang="zh-CN" dirty="0"/>
              <a:t>train</a:t>
            </a:r>
            <a:r>
              <a:rPr lang="zh-CN" altLang="en-US" dirty="0"/>
              <a:t>模式。需要从训练集</a:t>
            </a:r>
            <a:r>
              <a:rPr lang="en-US" altLang="zh-CN" dirty="0" err="1"/>
              <a:t>dataloader</a:t>
            </a:r>
            <a:r>
              <a:rPr lang="zh-CN" altLang="en-US" dirty="0"/>
              <a:t>中每一次取出一个</a:t>
            </a:r>
            <a:r>
              <a:rPr lang="en-US" altLang="zh-CN" dirty="0" err="1"/>
              <a:t>batchsize</a:t>
            </a:r>
            <a:r>
              <a:rPr lang="zh-CN" altLang="en-US" dirty="0"/>
              <a:t>的数据和标签。前向传播得到预测值，利用损失函数计算出预测和真值之间的</a:t>
            </a:r>
            <a:r>
              <a:rPr lang="en-US" altLang="zh-CN" dirty="0"/>
              <a:t>loss</a:t>
            </a:r>
            <a:r>
              <a:rPr lang="zh-CN" altLang="en-US" dirty="0"/>
              <a:t>，利用优化器将模型中可训练的参数进行优化，动态降低</a:t>
            </a:r>
            <a:r>
              <a:rPr lang="en-US" altLang="zh-CN" dirty="0"/>
              <a:t>loss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360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E1FC034-1F0C-437A-9EA8-928AE22E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2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6.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模型评测与保存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650093-F5CA-4635-96A2-9D56C96191FB}"/>
              </a:ext>
            </a:extLst>
          </p:cNvPr>
          <p:cNvSpPr txBox="1"/>
          <p:nvPr/>
        </p:nvSpPr>
        <p:spPr>
          <a:xfrm>
            <a:off x="184268" y="1538452"/>
            <a:ext cx="9880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评测阶段，模型对象实例是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eval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模式（不产生模型参数的优化）。从测试集的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dataloader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中获取数据，前向传播得到预测，计算损失和准确率。主要用于判断模型是否正常训练，损失是否动态下降等。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7FDDE5-14E4-49BE-A82D-CD135E50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8" y="2461782"/>
            <a:ext cx="5992368" cy="30200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A235234-8F48-4F15-B2CB-B63C9887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68" y="5481783"/>
            <a:ext cx="5992368" cy="10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055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AwYmYyYWZlNGNlMzBjNjc1NmU0ODAzNGZhOWZkM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645</Words>
  <Application>Microsoft Office PowerPoint</Application>
  <PresentationFormat>宽屏</PresentationFormat>
  <Paragraphs>49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Pytorch安装及简单示例说明</vt:lpstr>
      <vt:lpstr>一、pytorch安装的一些问题</vt:lpstr>
      <vt:lpstr>官网查看相应的命令 </vt:lpstr>
      <vt:lpstr>二、简单项目讲解</vt:lpstr>
      <vt:lpstr>2.Dataloader</vt:lpstr>
      <vt:lpstr>3. 模型搭建</vt:lpstr>
      <vt:lpstr>4. 损失函数与优化器</vt:lpstr>
      <vt:lpstr>5. 模型训练</vt:lpstr>
      <vt:lpstr>6. 模型评测与保存</vt:lpstr>
      <vt:lpstr>7. 模型结构可视化工具</vt:lpstr>
      <vt:lpstr>感谢聆听与指导！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眼底</dc:title>
  <dc:creator>guo</dc:creator>
  <cp:lastModifiedBy>moonlight</cp:lastModifiedBy>
  <cp:revision>2490</cp:revision>
  <dcterms:created xsi:type="dcterms:W3CDTF">2017-05-29T02:21:00Z</dcterms:created>
  <dcterms:modified xsi:type="dcterms:W3CDTF">2022-10-20T01:37:42Z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583E39838B4A43B682FC53EF9524D39F</vt:lpwstr>
  </property>
</Properties>
</file>