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4" r:id="rId2"/>
    <p:sldId id="265" r:id="rId3"/>
    <p:sldId id="258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7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53EC8-3EB3-4276-AF83-BFBFFEA18D33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7503B-BE2B-4D5F-816C-FDAD8A1CE7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4281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7503B-BE2B-4D5F-816C-FDAD8A1CE7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499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06BBFBA-F395-49DA-A6AF-4439281BF8A0}" type="datetimeFigureOut">
              <a:rPr lang="zh-CN" altLang="en-US" smtClean="0"/>
              <a:pPr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1E3093D-177E-4378-BF0C-B1F4F2ED19A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00B0F0"/>
                </a:solidFill>
                <a:latin typeface="方正小标宋简体" pitchFamily="65" charset="-122"/>
                <a:ea typeface="方正小标宋简体" pitchFamily="65" charset="-122"/>
              </a:rPr>
              <a:t>生态文明（慕课）</a:t>
            </a:r>
            <a:endParaRPr lang="zh-CN" altLang="en-US" sz="3600" b="1" dirty="0">
              <a:solidFill>
                <a:srgbClr val="00B0F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  <p:pic>
        <p:nvPicPr>
          <p:cNvPr id="1026" name="Picture 2" descr="C:\Users\Dell\Desktop\QQ截图2022091517214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05142"/>
            <a:ext cx="9144000" cy="403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756721" y="1543671"/>
            <a:ext cx="8128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该课最后总评成绩分为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线上成绩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线下成绩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1467" y="21205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方正小标宋简体" pitchFamily="65" charset="-122"/>
                <a:ea typeface="方正小标宋简体" pitchFamily="65" charset="-122"/>
              </a:rPr>
              <a:t>“生态文明”</a:t>
            </a:r>
            <a:r>
              <a:rPr lang="zh-CN" altLang="en-US" sz="3200" b="1" dirty="0">
                <a:latin typeface="方正小标宋简体" pitchFamily="65" charset="-122"/>
                <a:ea typeface="方正小标宋简体" pitchFamily="65" charset="-122"/>
              </a:rPr>
              <a:t>课程</a:t>
            </a:r>
            <a:r>
              <a:rPr lang="zh-CN" altLang="en-US" sz="3200" b="1" dirty="0" smtClean="0">
                <a:latin typeface="方正小标宋简体" pitchFamily="65" charset="-122"/>
                <a:ea typeface="方正小标宋简体" pitchFamily="65" charset="-122"/>
              </a:rPr>
              <a:t>考核说明</a:t>
            </a:r>
            <a:endParaRPr lang="zh-CN" altLang="en-US" sz="3200" b="1" dirty="0">
              <a:latin typeface="方正小标宋简体" pitchFamily="65" charset="-122"/>
              <a:ea typeface="方正小标宋简体" pitchFamily="65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6721" y="2042354"/>
            <a:ext cx="796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线上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智慧树网上系统根据学生线上学习情况自动给成绩，满分是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分，占总评成绩的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90%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，包括以下四方面：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71253" y="5794458"/>
            <a:ext cx="8140772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线下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 主要</a:t>
            </a:r>
            <a:r>
              <a:rPr lang="zh-CN" altLang="en-US" sz="2000" b="1" smtClean="0">
                <a:solidFill>
                  <a:schemeClr val="accent5">
                    <a:lumMod val="75000"/>
                  </a:schemeClr>
                </a:solidFill>
              </a:rPr>
              <a:t>考察学生的课堂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讨论情况，作为平时成绩录入南开大学课程系统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，占总评成绩的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4" y="2750240"/>
            <a:ext cx="8468139" cy="2976041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624604" y="3129466"/>
            <a:ext cx="2117035" cy="5480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24603" y="3813338"/>
            <a:ext cx="2117035" cy="5480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655093" y="4429527"/>
            <a:ext cx="2117035" cy="5480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81069" y="5150442"/>
            <a:ext cx="2117035" cy="5480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05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602"/>
            <a:ext cx="8229600" cy="856397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 smtClean="0">
                <a:latin typeface="方正小标宋简体" pitchFamily="65" charset="-122"/>
                <a:ea typeface="方正小标宋简体" pitchFamily="65" charset="-122"/>
              </a:rPr>
              <a:t>见面课安排（</a:t>
            </a:r>
            <a:r>
              <a:rPr lang="en-US" altLang="zh-CN" sz="3200" b="1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C503</a:t>
            </a:r>
            <a:r>
              <a:rPr lang="zh-CN" altLang="en-US" sz="3200" b="1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教室</a:t>
            </a:r>
            <a:r>
              <a:rPr lang="zh-CN" altLang="en-US" sz="3200" b="1" dirty="0" smtClean="0">
                <a:latin typeface="方正小标宋简体" pitchFamily="65" charset="-122"/>
                <a:ea typeface="方正小标宋简体" pitchFamily="65" charset="-122"/>
              </a:rPr>
              <a:t>）</a:t>
            </a:r>
            <a:endParaRPr lang="zh-CN" altLang="en-US" sz="3200" b="1" dirty="0">
              <a:latin typeface="方正小标宋简体" pitchFamily="65" charset="-122"/>
              <a:ea typeface="方正小标宋简体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8065" y="1519085"/>
            <a:ext cx="287593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2000" dirty="0">
                <a:latin typeface="方正小标宋简体" pitchFamily="65" charset="-122"/>
                <a:ea typeface="方正小标宋简体" pitchFamily="65" charset="-122"/>
              </a:rPr>
              <a:t>1</a:t>
            </a:r>
            <a:r>
              <a:rPr kumimoji="0" lang="zh-CN" altLang="en-US" sz="2000" dirty="0">
                <a:latin typeface="方正小标宋简体" pitchFamily="65" charset="-122"/>
                <a:ea typeface="方正小标宋简体" pitchFamily="65" charset="-122"/>
              </a:rPr>
              <a:t>、见面课的随堂测验都是</a:t>
            </a:r>
            <a:r>
              <a:rPr kumimoji="0"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客观题，一般是见面课所讲内容，因此需要同学们注意听讲见面课内容，如果忘掉了，可补看回放视频。</a:t>
            </a:r>
            <a:endParaRPr kumimoji="0" lang="en-US" altLang="zh-CN" sz="2000" dirty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2000" dirty="0">
                <a:latin typeface="方正小标宋简体" pitchFamily="65" charset="-122"/>
                <a:ea typeface="方正小标宋简体" pitchFamily="65" charset="-122"/>
              </a:rPr>
              <a:t>2</a:t>
            </a:r>
            <a:r>
              <a:rPr kumimoji="0" lang="zh-CN" altLang="en-US" sz="2000" dirty="0">
                <a:latin typeface="方正小标宋简体" pitchFamily="65" charset="-122"/>
                <a:ea typeface="方正小标宋简体" pitchFamily="65" charset="-122"/>
              </a:rPr>
              <a:t>、为了防止泄露题目答案，随堂测验不能申请重做和查看答案</a:t>
            </a:r>
            <a:r>
              <a:rPr kumimoji="0"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，提交</a:t>
            </a:r>
            <a:r>
              <a:rPr kumimoji="0" lang="zh-CN" altLang="en-US" sz="2000" dirty="0">
                <a:latin typeface="方正小标宋简体" pitchFamily="65" charset="-122"/>
                <a:ea typeface="方正小标宋简体" pitchFamily="65" charset="-122"/>
              </a:rPr>
              <a:t>需</a:t>
            </a:r>
            <a:r>
              <a:rPr kumimoji="0"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谨慎。</a:t>
            </a:r>
            <a:endParaRPr kumimoji="0" lang="en-US" altLang="zh-CN" sz="2000" dirty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kumimoji="0" lang="zh-CN" altLang="en-US" dirty="0">
              <a:latin typeface="方正小标宋简体" pitchFamily="65" charset="-122"/>
              <a:ea typeface="方正小标宋简体" pitchFamily="65" charset="-122"/>
            </a:endParaRPr>
          </a:p>
        </p:txBody>
      </p:sp>
      <p:pic>
        <p:nvPicPr>
          <p:cNvPr id="2051" name="Picture 3" descr="C:\Users\Dell\Desktop\QQ截图2022091517253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16" y="1492821"/>
            <a:ext cx="5755374" cy="5365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542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283" y="12275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latin typeface="方正小标宋简体" pitchFamily="65" charset="-122"/>
                <a:ea typeface="方正小标宋简体" pitchFamily="65" charset="-122"/>
              </a:rPr>
              <a:t>注意事项（来自智慧树网）</a:t>
            </a:r>
            <a:endParaRPr lang="zh-CN" altLang="en-US" sz="3200" dirty="0">
              <a:latin typeface="方正小标宋简体" pitchFamily="65" charset="-122"/>
              <a:ea typeface="方正小标宋简体" pitchFamily="65" charset="-122"/>
            </a:endParaRPr>
          </a:p>
        </p:txBody>
      </p:sp>
      <p:pic>
        <p:nvPicPr>
          <p:cNvPr id="2052" name="Picture 4" descr="C:\Users\Dell\Desktop\QQ截图202102241657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2683"/>
            <a:ext cx="9144000" cy="2603853"/>
          </a:xfrm>
          <a:prstGeom prst="rect">
            <a:avLst/>
          </a:prstGeom>
          <a:noFill/>
        </p:spPr>
      </p:pic>
      <p:pic>
        <p:nvPicPr>
          <p:cNvPr id="2053" name="Picture 5" descr="C:\Users\Dell\Desktop\QQ截图202102241657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834"/>
            <a:ext cx="9143999" cy="2643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326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文本框 2"/>
          <p:cNvSpPr txBox="1">
            <a:spLocks noChangeArrowheads="1"/>
          </p:cNvSpPr>
          <p:nvPr/>
        </p:nvSpPr>
        <p:spPr bwMode="auto">
          <a:xfrm>
            <a:off x="409434" y="1001983"/>
            <a:ext cx="8443432" cy="266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350" dirty="0"/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方正小标宋简体" pitchFamily="65" charset="-122"/>
                <a:ea typeface="方正小标宋简体" pitchFamily="65" charset="-122"/>
              </a:rPr>
              <a:t>1</a:t>
            </a:r>
            <a:r>
              <a:rPr lang="zh-CN" altLang="en-US" sz="2000" dirty="0">
                <a:latin typeface="方正小标宋简体" pitchFamily="65" charset="-122"/>
                <a:ea typeface="方正小标宋简体" pitchFamily="65" charset="-122"/>
              </a:rPr>
              <a:t>、注意课程期末考试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时间。</a:t>
            </a:r>
            <a:r>
              <a:rPr lang="zh-CN" altLang="en-US" sz="2000" dirty="0" smtClean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期末</a:t>
            </a:r>
            <a:r>
              <a:rPr lang="zh-CN" altLang="en-US" sz="2000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考试开始将不再记录线上成绩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。平台学习时间截止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到</a:t>
            </a:r>
            <a:r>
              <a:rPr lang="en-US" altLang="zh-CN" sz="2000" dirty="0" smtClean="0">
                <a:latin typeface="方正小标宋简体" pitchFamily="65" charset="-122"/>
                <a:ea typeface="方正小标宋简体" pitchFamily="65" charset="-122"/>
              </a:rPr>
              <a:t>12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月</a:t>
            </a:r>
            <a:r>
              <a:rPr lang="en-US" altLang="zh-CN" sz="2000" dirty="0" smtClean="0">
                <a:latin typeface="方正小标宋简体" pitchFamily="65" charset="-122"/>
                <a:ea typeface="方正小标宋简体" pitchFamily="65" charset="-122"/>
              </a:rPr>
              <a:t>11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日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，考试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时间</a:t>
            </a:r>
            <a:r>
              <a:rPr lang="en-US" altLang="zh-CN" sz="2000" dirty="0" smtClean="0">
                <a:latin typeface="方正小标宋简体" pitchFamily="65" charset="-122"/>
                <a:ea typeface="方正小标宋简体" pitchFamily="65" charset="-122"/>
              </a:rPr>
              <a:t>12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月</a:t>
            </a:r>
            <a:r>
              <a:rPr lang="en-US" altLang="zh-CN" sz="2000" dirty="0" smtClean="0">
                <a:latin typeface="方正小标宋简体" pitchFamily="65" charset="-122"/>
                <a:ea typeface="方正小标宋简体" pitchFamily="65" charset="-122"/>
              </a:rPr>
              <a:t>12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日</a:t>
            </a:r>
            <a:r>
              <a:rPr lang="en-US" altLang="zh-CN" sz="2000" dirty="0" smtClean="0">
                <a:latin typeface="方正小标宋简体" pitchFamily="65" charset="-122"/>
                <a:ea typeface="方正小标宋简体" pitchFamily="65" charset="-122"/>
              </a:rPr>
              <a:t>-12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月</a:t>
            </a:r>
            <a:r>
              <a:rPr lang="en-US" altLang="zh-CN" sz="2000" dirty="0" smtClean="0">
                <a:latin typeface="方正小标宋简体" pitchFamily="65" charset="-122"/>
                <a:ea typeface="方正小标宋简体" pitchFamily="65" charset="-122"/>
              </a:rPr>
              <a:t>18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日，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不允许补考。</a:t>
            </a:r>
            <a:endParaRPr lang="en-US" altLang="zh-CN" sz="2000" dirty="0" smtClean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方正小标宋简体" pitchFamily="65" charset="-122"/>
                <a:ea typeface="方正小标宋简体" pitchFamily="65" charset="-122"/>
              </a:rPr>
              <a:t>2</a:t>
            </a:r>
            <a:r>
              <a:rPr lang="zh-CN" altLang="en-US" sz="2000" dirty="0">
                <a:latin typeface="方正小标宋简体" pitchFamily="65" charset="-122"/>
                <a:ea typeface="方正小标宋简体" pitchFamily="65" charset="-122"/>
              </a:rPr>
              <a:t>、注意个人学号、姓名一定要书写正确，与教务处的学号姓名信息保持一致，并绑定手机号。</a:t>
            </a:r>
            <a:endParaRPr lang="en-US" altLang="zh-CN" sz="2000" dirty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000" dirty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方正小标宋简体" pitchFamily="65" charset="-122"/>
                <a:ea typeface="方正小标宋简体" pitchFamily="65" charset="-122"/>
              </a:rPr>
              <a:t>3</a:t>
            </a:r>
            <a:r>
              <a:rPr lang="zh-CN" altLang="en-US" sz="2000" dirty="0">
                <a:latin typeface="方正小标宋简体" pitchFamily="65" charset="-122"/>
                <a:ea typeface="方正小标宋简体" pitchFamily="65" charset="-122"/>
              </a:rPr>
              <a:t>、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有关智慧树系统使用方面的问题（比如无法注册登陆）可</a:t>
            </a:r>
            <a:r>
              <a:rPr lang="zh-CN" altLang="en-US" sz="2000" dirty="0">
                <a:latin typeface="方正小标宋简体" pitchFamily="65" charset="-122"/>
                <a:ea typeface="方正小标宋简体" pitchFamily="65" charset="-122"/>
              </a:rPr>
              <a:t>咨询客</a:t>
            </a:r>
            <a:r>
              <a:rPr lang="zh-CN" altLang="en-US" sz="2000" dirty="0" smtClean="0">
                <a:latin typeface="方正小标宋简体" pitchFamily="65" charset="-122"/>
                <a:ea typeface="方正小标宋简体" pitchFamily="65" charset="-122"/>
              </a:rPr>
              <a:t>服。</a:t>
            </a:r>
            <a:endParaRPr lang="en-US" altLang="zh-CN" sz="2000" dirty="0">
              <a:latin typeface="方正小标宋简体" pitchFamily="65" charset="-122"/>
              <a:ea typeface="方正小标宋简体" pitchFamily="65" charset="-122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350" dirty="0"/>
              <a:t>                                      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38" y="4170678"/>
            <a:ext cx="4627104" cy="22746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1317" t="5854" r="-656" b="-321"/>
          <a:stretch/>
        </p:blipFill>
        <p:spPr>
          <a:xfrm>
            <a:off x="5540807" y="4081300"/>
            <a:ext cx="1998407" cy="21572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9806" y="3695688"/>
            <a:ext cx="388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en-US" dirty="0"/>
              <a:t>端在智慧树</a:t>
            </a:r>
            <a:r>
              <a:rPr lang="zh-CN" altLang="en-US" dirty="0" smtClean="0"/>
              <a:t>网页右侧</a:t>
            </a: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客服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710980" y="3844929"/>
            <a:ext cx="801628" cy="4885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5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866" y="3721263"/>
            <a:ext cx="370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zh-CN" dirty="0"/>
              <a:t>app</a:t>
            </a:r>
            <a:r>
              <a:rPr lang="zh-CN" altLang="en-US" dirty="0"/>
              <a:t>端“</a:t>
            </a:r>
            <a:r>
              <a:rPr lang="zh-CN" altLang="en-US" dirty="0">
                <a:solidFill>
                  <a:srgbClr val="FF0000"/>
                </a:solidFill>
              </a:rPr>
              <a:t>我的</a:t>
            </a:r>
            <a:r>
              <a:rPr lang="zh-CN" altLang="en-US" dirty="0"/>
              <a:t>”那一栏中有</a:t>
            </a:r>
            <a:r>
              <a:rPr lang="zh-CN" altLang="en-US" dirty="0">
                <a:solidFill>
                  <a:srgbClr val="FF0000"/>
                </a:solidFill>
              </a:rPr>
              <a:t>在线客服</a:t>
            </a:r>
            <a:r>
              <a:rPr lang="zh-CN" altLang="en-US" dirty="0"/>
              <a:t>。</a:t>
            </a:r>
            <a:endParaRPr lang="zh-CN" altLang="en-US" sz="1350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661710" y="412955"/>
            <a:ext cx="7886700" cy="11659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 dirty="0" smtClean="0">
                <a:latin typeface="方正小标宋简体" pitchFamily="65" charset="-122"/>
                <a:ea typeface="方正小标宋简体" pitchFamily="65" charset="-122"/>
              </a:rPr>
              <a:t>提 示</a:t>
            </a:r>
            <a:endParaRPr lang="zh-CN" altLang="en-US" sz="3200" b="1" dirty="0">
              <a:latin typeface="方正小标宋简体" pitchFamily="65" charset="-122"/>
              <a:ea typeface="方正小标宋简体" pitchFamily="65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51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550</TotalTime>
  <Words>278</Words>
  <Application>Microsoft Office PowerPoint</Application>
  <PresentationFormat>全屏显示(4:3)</PresentationFormat>
  <Paragraphs>20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暗香扑面</vt:lpstr>
      <vt:lpstr>生态文明（慕课）</vt:lpstr>
      <vt:lpstr>“生态文明”课程考核说明</vt:lpstr>
      <vt:lpstr>见面课安排（C503教室）</vt:lpstr>
      <vt:lpstr>注意事项（来自智慧树网）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生态文明慕课</dc:title>
  <dc:creator>tllqing@126.com</dc:creator>
  <cp:lastModifiedBy>Dell</cp:lastModifiedBy>
  <cp:revision>32</cp:revision>
  <dcterms:created xsi:type="dcterms:W3CDTF">2018-03-02T05:05:54Z</dcterms:created>
  <dcterms:modified xsi:type="dcterms:W3CDTF">2022-09-15T09:29:07Z</dcterms:modified>
</cp:coreProperties>
</file>