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289" r:id="rId4"/>
    <p:sldId id="290" r:id="rId5"/>
    <p:sldId id="291" r:id="rId6"/>
    <p:sldId id="292" r:id="rId7"/>
    <p:sldId id="293" r:id="rId8"/>
    <p:sldId id="296" r:id="rId9"/>
    <p:sldId id="299" r:id="rId10"/>
    <p:sldId id="298" r:id="rId11"/>
    <p:sldId id="266" r:id="rId12"/>
  </p:sldIdLst>
  <p:sldSz cx="12192000" cy="6858000"/>
  <p:notesSz cx="6858000" cy="9144000"/>
  <p:embeddedFontLst>
    <p:embeddedFont>
      <p:font typeface="맑은 고딕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506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6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FD1"/>
    <a:srgbClr val="D0E0D9"/>
    <a:srgbClr val="4B465E"/>
    <a:srgbClr val="BBFFE6"/>
    <a:srgbClr val="F8FAFA"/>
    <a:srgbClr val="F2F2F2"/>
    <a:srgbClr val="332543"/>
    <a:srgbClr val="F8F8F8"/>
    <a:srgbClr val="301A46"/>
    <a:srgbClr val="FF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>
      <p:cViewPr>
        <p:scale>
          <a:sx n="106" d="100"/>
          <a:sy n="106" d="100"/>
        </p:scale>
        <p:origin x="-1206" y="-168"/>
      </p:cViewPr>
      <p:guideLst>
        <p:guide orient="horz" pos="436"/>
        <p:guide orient="horz" pos="4088"/>
        <p:guide pos="506"/>
        <p:guide pos="7174"/>
        <p:guide pos="3840"/>
        <p:guide pos="65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EAE4A-A09C-4E7B-B24F-46F0D09F3E4E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74EB-7915-4BC2-A0F3-A8C69D963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5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7483-C397-43F3-ABB1-B8D09FEC7C42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17C5-460F-4A32-8DBF-627906F5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3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640791" y="1483062"/>
            <a:ext cx="8226975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0521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90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605899"/>
            <a:ext cx="12192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-783029" y="65773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스터디</a:t>
            </a:r>
            <a:r>
              <a:rPr lang="ko-KR" altLang="en-US" dirty="0" smtClean="0">
                <a:solidFill>
                  <a:schemeClr val="bg1"/>
                </a:solidFill>
              </a:rPr>
              <a:t> 발표자료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9448800" y="6533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emaphore_second.c" TargetMode="External"/><Relationship Id="rId2" Type="http://schemas.openxmlformats.org/officeDocument/2006/relationships/hyperlink" Target="semaphore_first.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emaphore_first.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7607" y="3106218"/>
            <a:ext cx="4696794" cy="1015592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6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Chapter 4, 5</a:t>
            </a:r>
            <a:endParaRPr kumimoji="1" lang="en-US" altLang="ko-KR" sz="6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10924" y="339362"/>
            <a:ext cx="3598929" cy="613763"/>
            <a:chOff x="1110924" y="256992"/>
            <a:chExt cx="3598929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359892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Oracle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의 교착 상태 관리</a:t>
              </a:r>
              <a:endPara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2207522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Deadlock management in Oracle</a:t>
              </a:r>
              <a:endParaRPr kumimoji="1" lang="en-US" altLang="ko-KR" sz="10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04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3512" y="3610426"/>
            <a:ext cx="5406417" cy="430817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ko-KR" altLang="en-US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트랙잭션</a:t>
            </a:r>
            <a:r>
              <a:rPr kumimoji="1" lang="ko-KR" altLang="en-US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재시도</a:t>
            </a:r>
            <a:endParaRPr kumimoji="1" lang="en-US" altLang="ko-KR" sz="2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3522" y="4023313"/>
            <a:ext cx="5406417" cy="430817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일관된 트랜잭션 유지</a:t>
            </a:r>
            <a:endParaRPr kumimoji="1" lang="en-US" altLang="ko-KR" sz="2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3517" y="4444663"/>
            <a:ext cx="6315000" cy="430817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ko-KR" altLang="en-US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짧은 </a:t>
            </a:r>
            <a:r>
              <a:rPr kumimoji="1" lang="ko-KR" altLang="en-US" sz="2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트랙잭션</a:t>
            </a:r>
            <a:r>
              <a:rPr kumimoji="1" lang="ko-KR" altLang="en-US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유지 및 </a:t>
            </a:r>
            <a:r>
              <a:rPr kumimoji="1" lang="en-US" altLang="ko-KR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COMMIT </a:t>
            </a:r>
            <a:r>
              <a:rPr kumimoji="1" lang="ko-KR" altLang="en-US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빈도 추가</a:t>
            </a:r>
            <a:endParaRPr kumimoji="1" lang="en-US" altLang="ko-KR" sz="2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3512" y="4866013"/>
            <a:ext cx="6315000" cy="430817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sz="2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인덱스 최적화</a:t>
            </a:r>
            <a:endParaRPr kumimoji="1" lang="en-US" altLang="ko-KR" sz="2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4557" y="2023651"/>
            <a:ext cx="5406417" cy="430817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ko-KR" altLang="en-US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교착 상태 탐지 및 자동 해제</a:t>
            </a:r>
            <a:endParaRPr kumimoji="1" lang="en-US" altLang="ko-KR" sz="2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4557" y="2454468"/>
            <a:ext cx="5406417" cy="430817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WAIT, NOWAIT, SKIP LOCKED</a:t>
            </a:r>
            <a:endParaRPr kumimoji="1" lang="en-US" altLang="ko-KR" sz="2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다이아몬드 22"/>
          <p:cNvSpPr/>
          <p:nvPr/>
        </p:nvSpPr>
        <p:spPr>
          <a:xfrm rot="2540757">
            <a:off x="1077253" y="1500506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92843" y="1541610"/>
            <a:ext cx="2633921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01    </a:t>
            </a: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Oracle 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기능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8" name="다이아몬드 27"/>
          <p:cNvSpPr/>
          <p:nvPr/>
        </p:nvSpPr>
        <p:spPr>
          <a:xfrm rot="2602101">
            <a:off x="1077253" y="298221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92843" y="3023322"/>
            <a:ext cx="2624303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02    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사용자 관리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8969" y="3256068"/>
            <a:ext cx="3634068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End Of Presentation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6300" y="2968685"/>
            <a:ext cx="1339401" cy="36926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Thank</a:t>
            </a:r>
            <a:r>
              <a:rPr kumimoji="1" lang="ko-KR" altLang="en-US" b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you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>
                  <a:alpha val="50000"/>
                </a:srgbClr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6980" y="3441785"/>
            <a:ext cx="1005270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3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챕</a:t>
            </a:r>
            <a:r>
              <a:rPr kumimoji="1" lang="ko-KR" altLang="en-US" sz="32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터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6980" y="4026490"/>
            <a:ext cx="986162" cy="30770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4 Chapter</a:t>
            </a:r>
            <a:endParaRPr kumimoji="1" lang="en-US" altLang="ko-KR" sz="1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4388965" cy="634858"/>
            <a:chOff x="521264" y="339362"/>
            <a:chExt cx="4388965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3799305" cy="613763"/>
              <a:chOff x="1110924" y="256992"/>
              <a:chExt cx="3799305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3799305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쓰레드에서의</a:t>
                </a: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Fork</a:t>
                </a: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와 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Join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646471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Fork and Join in Thread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373094" y="1535255"/>
            <a:ext cx="721539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Fork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42134" y="4166199"/>
            <a:ext cx="679861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Join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58" y="2579830"/>
            <a:ext cx="51339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 flipV="1">
            <a:off x="4410646" y="1766052"/>
            <a:ext cx="3720353" cy="937606"/>
          </a:xfrm>
          <a:prstGeom prst="straightConnector1">
            <a:avLst/>
          </a:prstGeom>
          <a:ln w="63500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478316" y="4155942"/>
            <a:ext cx="4751284" cy="210276"/>
          </a:xfrm>
          <a:prstGeom prst="straightConnector1">
            <a:avLst/>
          </a:prstGeom>
          <a:ln w="63500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4696741" cy="634858"/>
            <a:chOff x="521264" y="339362"/>
            <a:chExt cx="4696741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4107081" cy="613763"/>
              <a:chOff x="1110924" y="256992"/>
              <a:chExt cx="4107081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4107081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프로세스에서의 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Fork</a:t>
                </a: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와 </a:t>
                </a:r>
                <a:r>
                  <a:rPr kumimoji="1" lang="en-US" altLang="ko-KR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Join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680135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Fork and Join in Process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462741" y="4179844"/>
            <a:ext cx="721539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Fork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742" y="1195278"/>
            <a:ext cx="679861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Join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32" y="974221"/>
            <a:ext cx="5495925" cy="550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>
            <a:off x="3550024" y="1129553"/>
            <a:ext cx="4580975" cy="265745"/>
          </a:xfrm>
          <a:prstGeom prst="straightConnector1">
            <a:avLst/>
          </a:prstGeom>
          <a:ln w="63500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433482" y="3648635"/>
            <a:ext cx="4796118" cy="717583"/>
          </a:xfrm>
          <a:prstGeom prst="straightConnector1">
            <a:avLst/>
          </a:prstGeom>
          <a:ln w="63500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2005299" cy="634858"/>
            <a:chOff x="521264" y="339362"/>
            <a:chExt cx="2005299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415639" cy="613763"/>
              <a:chOff x="1110924" y="256992"/>
              <a:chExt cx="1415639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415639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2400" b="1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세마포어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862603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semaphore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9" name="다이아몬드 8"/>
          <p:cNvSpPr/>
          <p:nvPr/>
        </p:nvSpPr>
        <p:spPr>
          <a:xfrm>
            <a:off x="1699846" y="1688123"/>
            <a:ext cx="4149969" cy="4149969"/>
          </a:xfrm>
          <a:prstGeom prst="diamond">
            <a:avLst/>
          </a:prstGeom>
          <a:solidFill>
            <a:srgbClr val="55CF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6342185" y="1688123"/>
            <a:ext cx="4149969" cy="4149969"/>
          </a:xfrm>
          <a:prstGeom prst="diamond">
            <a:avLst/>
          </a:prstGeom>
          <a:solidFill>
            <a:srgbClr val="55CF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5317253" y="2984360"/>
            <a:ext cx="1557494" cy="1557494"/>
          </a:xfrm>
          <a:prstGeom prst="diamond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951" y="3532310"/>
            <a:ext cx="1524643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임계 영역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hlinkClick r:id="rId2" action="ppaction://hlinkfile"/>
          </p:cNvPr>
          <p:cNvSpPr txBox="1"/>
          <p:nvPr/>
        </p:nvSpPr>
        <p:spPr>
          <a:xfrm>
            <a:off x="3007281" y="3532310"/>
            <a:ext cx="1577671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  <a:hlinkClick r:id="rId2" action="ppaction://hlinkfile"/>
              </a:rPr>
              <a:t>Process 1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97354" y="3532310"/>
            <a:ext cx="1577671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  <a:hlinkClick r:id="rId3" action="ppaction://hlinkfile"/>
              </a:rPr>
              <a:t>Process 2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5</a:t>
            </a:r>
            <a:endParaRPr kumimoji="1" lang="en-US" altLang="ko-KR" sz="199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6980" y="3441785"/>
            <a:ext cx="1005270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3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챕</a:t>
            </a:r>
            <a:r>
              <a:rPr kumimoji="1" lang="ko-KR" altLang="en-US" sz="32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터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6980" y="4026490"/>
            <a:ext cx="986162" cy="30770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5</a:t>
            </a:r>
            <a:r>
              <a:rPr kumimoji="1"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 Chapter</a:t>
            </a:r>
            <a:endParaRPr kumimoji="1" lang="en-US" altLang="ko-KR" sz="1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563418" cy="634858"/>
            <a:chOff x="521264" y="339362"/>
            <a:chExt cx="356341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973758" cy="613763"/>
              <a:chOff x="1110924" y="256992"/>
              <a:chExt cx="297375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973758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교착 상태 처리 방법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713797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How to </a:t>
                </a:r>
                <a:r>
                  <a:rPr kumimoji="1" lang="en-US" altLang="ko-KR" sz="1050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handel</a:t>
                </a:r>
                <a:r>
                  <a:rPr kumimoji="1" lang="en-US" altLang="ko-KR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Deadlock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9" name="다이아몬드 8"/>
          <p:cNvSpPr/>
          <p:nvPr/>
        </p:nvSpPr>
        <p:spPr>
          <a:xfrm>
            <a:off x="1699846" y="1688123"/>
            <a:ext cx="4149969" cy="4149969"/>
          </a:xfrm>
          <a:prstGeom prst="diamond">
            <a:avLst/>
          </a:prstGeom>
          <a:solidFill>
            <a:srgbClr val="55CF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/>
        </p:nvSpPr>
        <p:spPr>
          <a:xfrm>
            <a:off x="6342185" y="1688123"/>
            <a:ext cx="4149969" cy="4149969"/>
          </a:xfrm>
          <a:prstGeom prst="diamond">
            <a:avLst/>
          </a:prstGeom>
          <a:solidFill>
            <a:srgbClr val="55CF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5317253" y="2984360"/>
            <a:ext cx="1557494" cy="1557494"/>
          </a:xfrm>
          <a:prstGeom prst="diamond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hlinkClick r:id="rId2" action="ppaction://hlinkfile"/>
          </p:cNvPr>
          <p:cNvSpPr txBox="1"/>
          <p:nvPr/>
        </p:nvSpPr>
        <p:spPr>
          <a:xfrm>
            <a:off x="2675576" y="3532310"/>
            <a:ext cx="2249200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선점 가능 자원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62879" y="3532310"/>
            <a:ext cx="1832420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4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비선점</a:t>
            </a:r>
            <a:r>
              <a:rPr kumimoji="1" lang="ko-KR" altLang="en-US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자원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/>
          <p:cNvSpPr/>
          <p:nvPr/>
        </p:nvSpPr>
        <p:spPr>
          <a:xfrm>
            <a:off x="521264" y="410198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10924" y="339362"/>
            <a:ext cx="4422872" cy="613763"/>
            <a:chOff x="1110924" y="256992"/>
            <a:chExt cx="4422872" cy="613763"/>
          </a:xfrm>
        </p:grpSpPr>
        <p:sp>
          <p:nvSpPr>
            <p:cNvPr id="4" name="TextBox 3"/>
            <p:cNvSpPr txBox="1"/>
            <p:nvPr/>
          </p:nvSpPr>
          <p:spPr>
            <a:xfrm>
              <a:off x="1110924" y="256992"/>
              <a:ext cx="4422872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선점 가능 자원과</a:t>
              </a: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ko-KR" altLang="en-US" sz="2400" b="1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비선점</a:t>
              </a:r>
              <a:r>
                <a:rPr kumimoji="1" lang="ko-KR" altLang="en-US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자원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0924" y="616910"/>
              <a:ext cx="3518779" cy="253845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050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Preemptible</a:t>
              </a:r>
              <a:r>
                <a:rPr kumimoji="1" lang="en-US" altLang="ko-KR" sz="105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Resource And </a:t>
              </a:r>
              <a:r>
                <a: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Non-</a:t>
              </a:r>
              <a:r>
                <a:rPr kumimoji="1" lang="en-US" altLang="ko-KR" sz="105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Preemptible</a:t>
              </a:r>
              <a:r>
                <a: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sz="105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Resource</a:t>
              </a:r>
              <a:endParaRPr kumimoji="1" lang="en-US" altLang="ko-KR" sz="10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6854" y="451302"/>
            <a:ext cx="54039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02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63896" y="2141654"/>
            <a:ext cx="4454769" cy="98481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강제</a:t>
            </a:r>
            <a:r>
              <a:rPr kumimoji="1" lang="en-US" altLang="ko-KR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선점</a:t>
            </a:r>
            <a:endParaRPr kumimoji="1" lang="en-US" altLang="ko-KR" sz="16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우선순위 기반 스케줄링</a:t>
            </a:r>
            <a:endParaRPr kumimoji="1" lang="en-US" altLang="ko-KR" sz="16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6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페이징</a:t>
            </a:r>
            <a:r>
              <a:rPr kumimoji="1"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또는 </a:t>
            </a:r>
            <a:r>
              <a:rPr kumimoji="1" lang="ko-KR" altLang="en-US" sz="16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스와핑</a:t>
            </a:r>
            <a:endParaRPr kumimoji="1" lang="en-US" altLang="ko-KR" sz="16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96330" y="1685495"/>
            <a:ext cx="4993645" cy="430817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조치 방안</a:t>
            </a:r>
            <a:endParaRPr kumimoji="1" lang="en-US" altLang="ko-KR" sz="2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3679" y="1746819"/>
            <a:ext cx="2847034" cy="430817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ko-KR" altLang="en-US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선점 가능 자원</a:t>
            </a:r>
            <a:endParaRPr kumimoji="1" lang="en-US" altLang="ko-KR" sz="2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0559" y="2187798"/>
            <a:ext cx="4454769" cy="66164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CPU</a:t>
            </a: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R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RAM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81826" y="3961549"/>
            <a:ext cx="4454769" cy="98481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교착 상태 예방</a:t>
            </a:r>
            <a:endParaRPr kumimoji="1" lang="en-US" altLang="ko-KR" sz="16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교착 상태 회피</a:t>
            </a:r>
            <a:endParaRPr kumimoji="1" lang="en-US" altLang="ko-KR" sz="16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교착 상태 탐지 및 회복</a:t>
            </a:r>
            <a:endParaRPr kumimoji="1" lang="en-US" altLang="ko-KR" sz="16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14261" y="3505390"/>
            <a:ext cx="3353106" cy="430817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ko-KR" sz="2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조치 방안</a:t>
            </a:r>
            <a:endParaRPr kumimoji="1" lang="en-US" altLang="ko-KR" sz="2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1609" y="3441204"/>
            <a:ext cx="2847034" cy="430817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285750" indent="-2857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Font typeface="Wingdings" panose="05000000000000000000" pitchFamily="2" charset="2"/>
              <a:buChar char="u"/>
              <a:defRPr/>
            </a:pPr>
            <a:r>
              <a:rPr kumimoji="1" lang="ko-KR" altLang="en-US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2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비 선점 자원</a:t>
            </a:r>
            <a:endParaRPr kumimoji="1" lang="en-US" altLang="ko-KR" sz="2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8489" y="3882183"/>
            <a:ext cx="4454769" cy="130798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파일</a:t>
            </a:r>
            <a:endParaRPr kumimoji="1" lang="en-US" altLang="ko-KR" sz="16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프린터</a:t>
            </a:r>
            <a:endParaRPr kumimoji="1" lang="en-US" altLang="ko-KR" sz="16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네트워크 포트</a:t>
            </a:r>
            <a:endParaRPr kumimoji="1" lang="en-US" altLang="ko-KR" sz="16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데이터베이스 </a:t>
            </a:r>
            <a:r>
              <a:rPr kumimoji="1" lang="ko-KR" altLang="en-US" sz="16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락</a:t>
            </a:r>
            <a:endParaRPr kumimoji="1" lang="en-US" altLang="ko-KR" sz="16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040662" y="2052237"/>
            <a:ext cx="400144" cy="466385"/>
            <a:chOff x="5923686" y="3175820"/>
            <a:chExt cx="400144" cy="466385"/>
          </a:xfrm>
        </p:grpSpPr>
        <p:sp>
          <p:nvSpPr>
            <p:cNvPr id="18" name="모서리가 둥근 직사각형 17"/>
            <p:cNvSpPr/>
            <p:nvPr/>
          </p:nvSpPr>
          <p:spPr>
            <a:xfrm rot="2700000">
              <a:off x="5923686" y="3337407"/>
              <a:ext cx="400144" cy="76969"/>
            </a:xfrm>
            <a:prstGeom prst="roundRect">
              <a:avLst>
                <a:gd name="adj" fmla="val 50000"/>
              </a:avLst>
            </a:prstGeom>
            <a:solidFill>
              <a:srgbClr val="55CFD1"/>
            </a:solidFill>
            <a:ln>
              <a:solidFill>
                <a:srgbClr val="55CF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8900000">
              <a:off x="5923686" y="3565236"/>
              <a:ext cx="400144" cy="76969"/>
            </a:xfrm>
            <a:prstGeom prst="roundRect">
              <a:avLst>
                <a:gd name="adj" fmla="val 50000"/>
              </a:avLst>
            </a:prstGeom>
            <a:solidFill>
              <a:srgbClr val="55CFD1"/>
            </a:solidFill>
            <a:ln>
              <a:solidFill>
                <a:srgbClr val="55CF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72049" y="3810697"/>
            <a:ext cx="400144" cy="466385"/>
            <a:chOff x="5923686" y="3175820"/>
            <a:chExt cx="400144" cy="466385"/>
          </a:xfrm>
        </p:grpSpPr>
        <p:sp>
          <p:nvSpPr>
            <p:cNvPr id="24" name="모서리가 둥근 직사각형 23"/>
            <p:cNvSpPr/>
            <p:nvPr/>
          </p:nvSpPr>
          <p:spPr>
            <a:xfrm rot="2700000">
              <a:off x="5923686" y="3337407"/>
              <a:ext cx="400144" cy="76969"/>
            </a:xfrm>
            <a:prstGeom prst="roundRect">
              <a:avLst>
                <a:gd name="adj" fmla="val 50000"/>
              </a:avLst>
            </a:prstGeom>
            <a:solidFill>
              <a:srgbClr val="55CFD1"/>
            </a:solidFill>
            <a:ln>
              <a:solidFill>
                <a:srgbClr val="55CF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18900000">
              <a:off x="5923686" y="3565236"/>
              <a:ext cx="400144" cy="76969"/>
            </a:xfrm>
            <a:prstGeom prst="roundRect">
              <a:avLst>
                <a:gd name="adj" fmla="val 50000"/>
              </a:avLst>
            </a:prstGeom>
            <a:solidFill>
              <a:srgbClr val="55CFD1"/>
            </a:solidFill>
            <a:ln>
              <a:solidFill>
                <a:srgbClr val="55CF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3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21264" y="339362"/>
            <a:ext cx="3871194" cy="634858"/>
            <a:chOff x="521264" y="339362"/>
            <a:chExt cx="3871194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3281534" cy="613763"/>
              <a:chOff x="1110924" y="256992"/>
              <a:chExt cx="3281534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3281534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자원에 따른 처리 기법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2920859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Processing </a:t>
                </a:r>
                <a:r>
                  <a:rPr kumimoji="1" lang="en-US" altLang="ko-KR" sz="1050" dirty="0" err="1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techiques</a:t>
                </a:r>
                <a:r>
                  <a:rPr kumimoji="1" lang="en-US" altLang="ko-KR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according to resources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03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35750" y="4450391"/>
            <a:ext cx="561239" cy="36926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File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376247" y="1426866"/>
            <a:ext cx="0" cy="4500489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7609" y="4450391"/>
            <a:ext cx="877030" cy="36926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프린터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096001" y="1426866"/>
            <a:ext cx="0" cy="4500489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30239" y="4450391"/>
            <a:ext cx="1651281" cy="36926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네트워크 포트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8815755" y="1426866"/>
            <a:ext cx="0" cy="4500489"/>
          </a:xfrm>
          <a:prstGeom prst="line">
            <a:avLst/>
          </a:prstGeom>
          <a:ln>
            <a:solidFill>
              <a:srgbClr val="55C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90869" y="4450391"/>
            <a:ext cx="1569527" cy="36926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데이터베이스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61" y="2295387"/>
            <a:ext cx="16859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30" y="2409686"/>
            <a:ext cx="18097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54" y="2295387"/>
            <a:ext cx="1792849" cy="182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951" y="2407651"/>
            <a:ext cx="2423842" cy="160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8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3A3838"/>
      </a:dk1>
      <a:lt1>
        <a:srgbClr val="FFFFFF"/>
      </a:lt1>
      <a:dk2>
        <a:srgbClr val="AEABAB"/>
      </a:dk2>
      <a:lt2>
        <a:srgbClr val="F2F2F2"/>
      </a:lt2>
      <a:accent1>
        <a:srgbClr val="FF8E32"/>
      </a:accent1>
      <a:accent2>
        <a:srgbClr val="48A1F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180</Words>
  <Application>Microsoft Office PowerPoint</Application>
  <PresentationFormat>사용자 지정</PresentationFormat>
  <Paragraphs>68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Arial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Smilegate</dc:creator>
  <cp:lastModifiedBy>kang</cp:lastModifiedBy>
  <cp:revision>100</cp:revision>
  <dcterms:created xsi:type="dcterms:W3CDTF">2019-03-11T06:50:22Z</dcterms:created>
  <dcterms:modified xsi:type="dcterms:W3CDTF">2025-03-09T10:56:53Z</dcterms:modified>
</cp:coreProperties>
</file>