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5" r:id="rId2"/>
    <p:sldId id="269" r:id="rId3"/>
    <p:sldId id="268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9" r:id="rId12"/>
    <p:sldId id="300" r:id="rId13"/>
    <p:sldId id="301" r:id="rId14"/>
    <p:sldId id="303" r:id="rId15"/>
    <p:sldId id="302" r:id="rId16"/>
    <p:sldId id="304" r:id="rId17"/>
    <p:sldId id="305" r:id="rId18"/>
    <p:sldId id="306" r:id="rId19"/>
    <p:sldId id="307" r:id="rId20"/>
    <p:sldId id="309" r:id="rId21"/>
    <p:sldId id="310" r:id="rId22"/>
    <p:sldId id="311" r:id="rId23"/>
    <p:sldId id="312" r:id="rId24"/>
    <p:sldId id="313" r:id="rId25"/>
    <p:sldId id="314" r:id="rId26"/>
    <p:sldId id="316" r:id="rId27"/>
    <p:sldId id="308" r:id="rId28"/>
    <p:sldId id="317" r:id="rId29"/>
    <p:sldId id="318" r:id="rId30"/>
    <p:sldId id="319" r:id="rId31"/>
    <p:sldId id="321" r:id="rId32"/>
    <p:sldId id="320" r:id="rId33"/>
    <p:sldId id="290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1F9"/>
    <a:srgbClr val="E5E6E8"/>
    <a:srgbClr val="B28659"/>
    <a:srgbClr val="E5D8C9"/>
    <a:srgbClr val="FDC467"/>
    <a:srgbClr val="05264E"/>
    <a:srgbClr val="3F668F"/>
    <a:srgbClr val="4A7ECA"/>
    <a:srgbClr val="E8CFBF"/>
    <a:srgbClr val="FDCCA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466DCC-F204-4BDF-8881-11073037A672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AFC52-AD77-421C-92CC-0EFC491C25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91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FC52-AD77-421C-92CC-0EFC491C25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33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AFC52-AD77-421C-92CC-0EFC491C25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82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B6B7-9287-7501-CDA6-8356E75D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7789-CFE6-22C9-EB44-6E3D7665C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CA949-B4EE-25C2-426F-595ACA294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007A88-52D3-3EFF-6853-3025E40E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66BC29-0782-692B-304F-89DC72FB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D579-00AE-5EB2-F99B-B5118D1A8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55C236-4919-F27E-161B-2618B810E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0B109-2960-D7CB-5E6F-57AECDDDF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F961B-86A3-5132-CCE4-45ED29E1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1260B2-A146-9DBC-FB7C-6F60E73F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64D54C-F997-D8B8-74D2-AB628B04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16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8DFA3-D2CC-FBAB-2AE8-7A314CADF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D4F396-6EAC-6880-AA87-59D44962F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042A8-CF81-6626-654A-EE5786EA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3A36F7-0E5B-DBD2-EF15-F210CCA6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C8737-238B-D8A9-1420-12802A9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00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84FF23-7ABB-49BB-D119-51FE28A2E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BDEF98-4A52-6662-C087-4190721C5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59EE8-A640-0457-20DC-92E4B93F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C4BB77-F193-DE60-5953-7CA99061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CD83F9-8415-B2E6-F442-879A4C96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8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51A7B-D5FE-E441-1503-91AF076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00A57-4BB1-90D7-9A6F-399D5430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3EAFB6-44BA-E6B2-C394-EB915A57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4A2A9-EF85-F2CE-0E94-15AC95BC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47C0A-61DE-4EB3-4C1C-FDA46671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43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154BB-20A3-CAF0-686B-B87A7432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B4176-3627-D703-6C6F-BF6938C7F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68E5FC-7C90-5052-94EC-78ABBF812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6C6064-42CE-B7E9-D268-47E8C8E8A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A491B-103B-2BEB-4AFA-C1149FE1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038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1A283-EE82-2C1A-3DA4-5131DF8D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89504A-82A1-8D8D-DB0C-A3F6CE009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C1AA47-FE1A-F9B3-105E-E3DE94411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B48DB-2625-D595-9982-4E277A90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60D0E9-6408-E72F-5A9E-02D559090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3F2CC-AC0B-8AD8-60B2-0C974AAA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7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639A44-D23A-E98F-5492-82E39FEA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ED3B6F-DAB5-38C5-EAB5-332D1F79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D0471C-09F6-6FBC-00AE-7D7683D53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C3F245-0C6E-5337-99FE-2DB8E13CA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6413AE-1364-179C-0373-36D252B32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704AEA-C494-2E03-3B01-73CE7B7F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6CD5B-6725-83FA-35FC-6319E870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B4BA56-7D94-13F6-4971-F4E916F8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BDB7-52D3-4377-FC5B-806634CA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858B586-6E44-28D3-3558-CEB3885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A1FB35-9E80-F6A9-5490-14E8FAF50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A01088-6933-5538-11A5-6BB49279F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16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CB62EF-0AD7-B44F-3952-279BE7A9EAE0}"/>
              </a:ext>
            </a:extLst>
          </p:cNvPr>
          <p:cNvSpPr txBox="1"/>
          <p:nvPr userDrawn="1"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DCF90F-B5DB-F5D8-C34B-7ADF03BB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532198-7F79-2181-708B-60F49CF07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37BC27-D98D-F3D8-A991-F365CD5A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5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C51DE-5A41-F314-C453-F725B45A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DD596-2CCB-3461-E3EE-D89B9E917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9492C6-90F1-1929-CD62-B6132DDA3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041367-1003-D118-3265-9249393B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68455-54A1-1FAB-47F3-AEEB1757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2310E8-74A8-D020-ECCC-362B0743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1D6A35-C29A-91D9-7077-51A94C9D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898BF4-8F32-286F-7AF2-A0029B68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2434C5-2B47-D752-A204-67601BFAC4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7CD8D-5FF8-45F7-B5D9-86A8A4C3B6A4}" type="datetimeFigureOut">
              <a:rPr lang="ko-KR" altLang="en-US" smtClean="0"/>
              <a:t>2025-03-24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22951-7931-3231-4230-D2618278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4E29E1-F9E7-D4A1-6075-B039DA756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8F5D-FBBE-4D9E-A56E-6F050048C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68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일렉트릭 블루, 스크린샷, 마조렐 블루, 사각형이(가) 표시된 사진&#10;&#10;자동 생성된 설명">
            <a:extLst>
              <a:ext uri="{FF2B5EF4-FFF2-40B4-BE49-F238E27FC236}">
                <a16:creationId xmlns:a16="http://schemas.microsoft.com/office/drawing/2014/main" id="{7BE6E4B8-7A1C-0C8B-910B-3ADD70DA3EF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3B854AB-52FC-5D22-6537-2E3C7DBEACCA}"/>
              </a:ext>
            </a:extLst>
          </p:cNvPr>
          <p:cNvCxnSpPr/>
          <p:nvPr/>
        </p:nvCxnSpPr>
        <p:spPr>
          <a:xfrm>
            <a:off x="524107" y="546410"/>
            <a:ext cx="1014761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AA2631-352C-65FE-0219-3B4174D002DE}"/>
              </a:ext>
            </a:extLst>
          </p:cNvPr>
          <p:cNvSpPr txBox="1"/>
          <p:nvPr/>
        </p:nvSpPr>
        <p:spPr>
          <a:xfrm>
            <a:off x="1690021" y="2192779"/>
            <a:ext cx="8811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Memory Management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D2C56-A996-079F-DC07-1D70670DCFA5}"/>
              </a:ext>
            </a:extLst>
          </p:cNvPr>
          <p:cNvSpPr txBox="1"/>
          <p:nvPr/>
        </p:nvSpPr>
        <p:spPr>
          <a:xfrm>
            <a:off x="10718137" y="5999355"/>
            <a:ext cx="114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</a:rPr>
              <a:t>2025.03.23</a:t>
            </a:r>
          </a:p>
          <a:p>
            <a:pPr algn="r"/>
            <a:r>
              <a:rPr lang="ko-KR" altLang="en-US" sz="1200" dirty="0">
                <a:solidFill>
                  <a:schemeClr val="bg1"/>
                </a:solidFill>
              </a:rPr>
              <a:t>작성자 김기호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27BE0-5822-0A13-4A46-9965E80677BC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018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2D0B-4CF6-3E99-835E-AF5989B06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E69B3D6-9072-3B42-2F1B-BE004F089B7F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298FE-7C54-F105-27C7-20E86BB15929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368EE-3AB5-E474-3DD7-D13C92A85A1C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D47F0-4EDC-5FC9-3D62-DD749EDEA16D}"/>
              </a:ext>
            </a:extLst>
          </p:cNvPr>
          <p:cNvSpPr txBox="1"/>
          <p:nvPr/>
        </p:nvSpPr>
        <p:spPr>
          <a:xfrm>
            <a:off x="658906" y="1749624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논리적 주소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물리적 주소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MMU 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관리 장치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서로 연결해줌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바인딩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BFA875-70ED-DCC3-2008-16B7FA221302}"/>
              </a:ext>
            </a:extLst>
          </p:cNvPr>
          <p:cNvSpPr txBox="1"/>
          <p:nvPr/>
        </p:nvSpPr>
        <p:spPr>
          <a:xfrm>
            <a:off x="448235" y="12610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주소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88EE14-D547-18F0-C6C3-2FED02A38324}"/>
              </a:ext>
            </a:extLst>
          </p:cNvPr>
          <p:cNvSpPr txBox="1"/>
          <p:nvPr/>
        </p:nvSpPr>
        <p:spPr>
          <a:xfrm>
            <a:off x="658906" y="2983565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프로세스가 사용하는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가상의 주소</a:t>
            </a:r>
            <a:r>
              <a:rPr lang="en-US" altLang="ko-KR" sz="1500" dirty="0">
                <a:latin typeface="+mn-ea"/>
              </a:rPr>
              <a:t>. CPU</a:t>
            </a:r>
            <a:r>
              <a:rPr lang="ko-KR" altLang="en-US" sz="1500" dirty="0">
                <a:latin typeface="+mn-ea"/>
              </a:rPr>
              <a:t>가 직접 참조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실제 물리적 주소를 직접 사용하지 않아 보안적으로 조금 유리해짐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기본 주소는 프로세스별로 할당됨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65BD3D-43C3-3C1E-AF76-8B7450B034A4}"/>
              </a:ext>
            </a:extLst>
          </p:cNvPr>
          <p:cNvSpPr txBox="1"/>
          <p:nvPr/>
        </p:nvSpPr>
        <p:spPr>
          <a:xfrm>
            <a:off x="448235" y="264712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논리적 주소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1DDD7-54F7-C790-8CA2-890D7EAB3C22}"/>
              </a:ext>
            </a:extLst>
          </p:cNvPr>
          <p:cNvSpPr txBox="1"/>
          <p:nvPr/>
        </p:nvSpPr>
        <p:spPr>
          <a:xfrm>
            <a:off x="658906" y="4337913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실제 </a:t>
            </a:r>
            <a:r>
              <a:rPr lang="en-US" altLang="ko-KR" sz="1500" dirty="0">
                <a:latin typeface="+mn-ea"/>
              </a:rPr>
              <a:t>RAM </a:t>
            </a:r>
            <a:r>
              <a:rPr lang="ko-KR" altLang="en-US" sz="1500" dirty="0">
                <a:latin typeface="+mn-ea"/>
              </a:rPr>
              <a:t>내부의 위치를 가리키는 주소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프로세스가 논리적 주소를 전달하면</a:t>
            </a:r>
            <a:r>
              <a:rPr lang="en-US" altLang="ko-KR" sz="1500" dirty="0">
                <a:latin typeface="+mn-ea"/>
              </a:rPr>
              <a:t>, MMU</a:t>
            </a:r>
            <a:r>
              <a:rPr lang="ko-KR" altLang="en-US" sz="1500" dirty="0">
                <a:latin typeface="+mn-ea"/>
              </a:rPr>
              <a:t>가 변환하여 </a:t>
            </a:r>
            <a:r>
              <a:rPr lang="en-US" altLang="ko-KR" sz="1500" dirty="0">
                <a:latin typeface="+mn-ea"/>
              </a:rPr>
              <a:t>RAM</a:t>
            </a:r>
            <a:r>
              <a:rPr lang="ko-KR" altLang="en-US" sz="1500" dirty="0">
                <a:latin typeface="+mn-ea"/>
              </a:rPr>
              <a:t>에 접근시킴</a:t>
            </a:r>
            <a:endParaRPr lang="en-US" altLang="ko-KR" sz="15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E6F55-D7FF-066C-3DF8-DE54BDC5F4A5}"/>
              </a:ext>
            </a:extLst>
          </p:cNvPr>
          <p:cNvSpPr txBox="1"/>
          <p:nvPr/>
        </p:nvSpPr>
        <p:spPr>
          <a:xfrm>
            <a:off x="448235" y="40446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물리적 주소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2A5E000-7175-84E0-F877-F38008EE5025}"/>
              </a:ext>
            </a:extLst>
          </p:cNvPr>
          <p:cNvSpPr/>
          <p:nvPr/>
        </p:nvSpPr>
        <p:spPr>
          <a:xfrm>
            <a:off x="1481667" y="5415262"/>
            <a:ext cx="1958196" cy="4830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0x0040A000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D7FC2D8-D125-8A72-D3C6-521464483737}"/>
              </a:ext>
            </a:extLst>
          </p:cNvPr>
          <p:cNvSpPr/>
          <p:nvPr/>
        </p:nvSpPr>
        <p:spPr>
          <a:xfrm>
            <a:off x="4137804" y="5415262"/>
            <a:ext cx="1958196" cy="4830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0x1FA00000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F55AD5E2-9B4B-CE7A-931F-B6660D7AA3AE}"/>
              </a:ext>
            </a:extLst>
          </p:cNvPr>
          <p:cNvSpPr/>
          <p:nvPr/>
        </p:nvSpPr>
        <p:spPr>
          <a:xfrm>
            <a:off x="3549131" y="5415262"/>
            <a:ext cx="500332" cy="483079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같음 기호 11">
            <a:extLst>
              <a:ext uri="{FF2B5EF4-FFF2-40B4-BE49-F238E27FC236}">
                <a16:creationId xmlns:a16="http://schemas.microsoft.com/office/drawing/2014/main" id="{34050824-C191-C409-E499-CD3C164CE453}"/>
              </a:ext>
            </a:extLst>
          </p:cNvPr>
          <p:cNvSpPr/>
          <p:nvPr/>
        </p:nvSpPr>
        <p:spPr>
          <a:xfrm>
            <a:off x="6245524" y="5459457"/>
            <a:ext cx="871268" cy="394688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1C0332-DF8A-064E-D271-58534B67EE2E}"/>
              </a:ext>
            </a:extLst>
          </p:cNvPr>
          <p:cNvSpPr/>
          <p:nvPr/>
        </p:nvSpPr>
        <p:spPr>
          <a:xfrm>
            <a:off x="7266316" y="5415261"/>
            <a:ext cx="1958196" cy="4830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0x1FA0A000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382F94-FB08-6D8E-5095-4B59061E3C06}"/>
              </a:ext>
            </a:extLst>
          </p:cNvPr>
          <p:cNvSpPr txBox="1"/>
          <p:nvPr/>
        </p:nvSpPr>
        <p:spPr>
          <a:xfrm>
            <a:off x="1911588" y="6040049"/>
            <a:ext cx="170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논리적 주소</a:t>
            </a:r>
            <a:endParaRPr lang="en-US" altLang="ko-KR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F1FC0-647B-A5E2-89F2-219FD6568D27}"/>
              </a:ext>
            </a:extLst>
          </p:cNvPr>
          <p:cNvSpPr txBox="1"/>
          <p:nvPr/>
        </p:nvSpPr>
        <p:spPr>
          <a:xfrm>
            <a:off x="4653349" y="6040047"/>
            <a:ext cx="170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 주소</a:t>
            </a:r>
            <a:endParaRPr lang="en-US" altLang="ko-K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FCD0EA-7F0E-5D7A-E4C3-488B460514E4}"/>
              </a:ext>
            </a:extLst>
          </p:cNvPr>
          <p:cNvSpPr txBox="1"/>
          <p:nvPr/>
        </p:nvSpPr>
        <p:spPr>
          <a:xfrm>
            <a:off x="7716662" y="6040047"/>
            <a:ext cx="170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물리적 주소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45150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30DA-A1C2-9520-4B02-53B66DF4D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7DE8B3B-1B17-D3F8-4654-A2C896D44FFF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1993ED-AE29-E265-7A1A-4E3E8D717383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C432E9-D207-167A-6920-6701A975E46F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AB71C-FCA4-62F3-333A-F6EF50185D38}"/>
              </a:ext>
            </a:extLst>
          </p:cNvPr>
          <p:cNvSpPr txBox="1"/>
          <p:nvPr/>
        </p:nvSpPr>
        <p:spPr>
          <a:xfrm>
            <a:off x="658906" y="1749624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컴파일 시간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적재시간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실행시간에 전부가능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현재 번용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대부분은 실행시간 바인딩을 사용 중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5059F-71E1-0532-6C49-6D357EFA16D5}"/>
              </a:ext>
            </a:extLst>
          </p:cNvPr>
          <p:cNvSpPr txBox="1"/>
          <p:nvPr/>
        </p:nvSpPr>
        <p:spPr>
          <a:xfrm>
            <a:off x="448235" y="12610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바인딩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D5FFC2-7D23-D351-62A4-175BBC2070B0}"/>
              </a:ext>
            </a:extLst>
          </p:cNvPr>
          <p:cNvSpPr txBox="1"/>
          <p:nvPr/>
        </p:nvSpPr>
        <p:spPr>
          <a:xfrm>
            <a:off x="658906" y="2983565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장점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컴파일 이후 바인딩 할 필요가 없어져 성능 향상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단점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재배치가 불가능하여 메모리 구조 변경 시 재 컴파일 필요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337312-7045-3902-19D1-77A2AD1D7840}"/>
              </a:ext>
            </a:extLst>
          </p:cNvPr>
          <p:cNvSpPr txBox="1"/>
          <p:nvPr/>
        </p:nvSpPr>
        <p:spPr>
          <a:xfrm>
            <a:off x="448235" y="2647124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컴파일 시간 바인딩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12821-0030-D8F4-850F-45BBCA582CD1}"/>
              </a:ext>
            </a:extLst>
          </p:cNvPr>
          <p:cNvSpPr txBox="1"/>
          <p:nvPr/>
        </p:nvSpPr>
        <p:spPr>
          <a:xfrm>
            <a:off x="658906" y="4337913"/>
            <a:ext cx="9063423" cy="626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재배치 가능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다른 메모리 위치로 이동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어차피 실행 중 재배치가 불가능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35B8E9-CE6D-3285-C57E-7C6CAD038CA1}"/>
              </a:ext>
            </a:extLst>
          </p:cNvPr>
          <p:cNvSpPr txBox="1"/>
          <p:nvPr/>
        </p:nvSpPr>
        <p:spPr>
          <a:xfrm>
            <a:off x="448235" y="4044604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적재 시간 바인딩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60CB-40AA-7AA4-5C7C-1EAA2E2F7F0B}"/>
              </a:ext>
            </a:extLst>
          </p:cNvPr>
          <p:cNvSpPr txBox="1"/>
          <p:nvPr/>
        </p:nvSpPr>
        <p:spPr>
          <a:xfrm>
            <a:off x="658906" y="5686490"/>
            <a:ext cx="9063423" cy="626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프로세스가 실행 중 일 때도 재배치 가능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동적 로딩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MMU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통한 주소 변환 필요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CF9D09-633D-1CD2-05DF-454D11329C4C}"/>
              </a:ext>
            </a:extLst>
          </p:cNvPr>
          <p:cNvSpPr txBox="1"/>
          <p:nvPr/>
        </p:nvSpPr>
        <p:spPr>
          <a:xfrm>
            <a:off x="448235" y="5367302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실행 시간 바인딩</a:t>
            </a:r>
          </a:p>
        </p:txBody>
      </p:sp>
    </p:spTree>
    <p:extLst>
      <p:ext uri="{BB962C8B-B14F-4D97-AF65-F5344CB8AC3E}">
        <p14:creationId xmlns:p14="http://schemas.microsoft.com/office/powerpoint/2010/main" val="245343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DCEDF-C248-04BF-C7A6-B24B150A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530BE14-33E4-76B8-0682-B9B72667E69B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7DA043-4D0E-D1B3-2430-679B98C6012A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6FF6B5-51F2-0FBF-DD55-C4C077B31B0B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E05D2-3361-F3E0-66BE-2F988A4AF6BE}"/>
              </a:ext>
            </a:extLst>
          </p:cNvPr>
          <p:cNvSpPr txBox="1"/>
          <p:nvPr/>
        </p:nvSpPr>
        <p:spPr>
          <a:xfrm>
            <a:off x="658906" y="1749624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메모리에 전부 적재하지 않고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필요할 때마다 로드 하는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절약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모듈화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적재 과정의 오버헤드 발생 가능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의존성이 서로 높은 코드의 경우 관리가 어려워 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23637-8794-8986-93CA-4BF7E4CF0B73}"/>
              </a:ext>
            </a:extLst>
          </p:cNvPr>
          <p:cNvSpPr txBox="1"/>
          <p:nvPr/>
        </p:nvSpPr>
        <p:spPr>
          <a:xfrm>
            <a:off x="448235" y="12610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동적 적재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DBEF33-76B4-2A77-4E4D-C6BFC7797E96}"/>
              </a:ext>
            </a:extLst>
          </p:cNvPr>
          <p:cNvSpPr txBox="1"/>
          <p:nvPr/>
        </p:nvSpPr>
        <p:spPr>
          <a:xfrm>
            <a:off x="658906" y="3417671"/>
            <a:ext cx="9063423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메모리 공간 부족 시 필요한 코드만 교체하여 실행 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공통된 부분 외의 부분만 교체하며 사용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장점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메모리 절약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단점 </a:t>
            </a:r>
            <a:r>
              <a:rPr lang="en-US" altLang="ko-KR" sz="1500" dirty="0">
                <a:latin typeface="+mn-ea"/>
              </a:rPr>
              <a:t>: </a:t>
            </a:r>
            <a:r>
              <a:rPr lang="ko-KR" altLang="en-US" sz="1500" dirty="0">
                <a:latin typeface="+mn-ea"/>
              </a:rPr>
              <a:t>코드 교체 시 오버헤드 발생 가능</a:t>
            </a:r>
            <a:r>
              <a:rPr lang="en-US" altLang="ko-KR" sz="1500" dirty="0">
                <a:latin typeface="+mn-ea"/>
              </a:rPr>
              <a:t>. </a:t>
            </a:r>
            <a:r>
              <a:rPr lang="ko-KR" altLang="en-US" sz="1500" dirty="0">
                <a:latin typeface="+mn-ea"/>
              </a:rPr>
              <a:t>코드 설계가 복잡해 질 수 있음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AADD2-AE1C-0772-4D81-8B37FE98230B}"/>
              </a:ext>
            </a:extLst>
          </p:cNvPr>
          <p:cNvSpPr txBox="1"/>
          <p:nvPr/>
        </p:nvSpPr>
        <p:spPr>
          <a:xfrm>
            <a:off x="448235" y="3081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AC8E-D6C7-7681-748F-E67CA750894E}"/>
              </a:ext>
            </a:extLst>
          </p:cNvPr>
          <p:cNvSpPr txBox="1"/>
          <p:nvPr/>
        </p:nvSpPr>
        <p:spPr>
          <a:xfrm>
            <a:off x="658906" y="5113764"/>
            <a:ext cx="9063423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공간 부족 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시점에서 사용하지 않는 프로세스를 잠시 디스크로 중지 상태로 내보냄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멀티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태스킹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효율 증가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디스크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I/O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과정에서 스와핑 오버헤드 발생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500" dirty="0" err="1">
                <a:solidFill>
                  <a:srgbClr val="00B050"/>
                </a:solidFill>
                <a:latin typeface="+mn-ea"/>
              </a:rPr>
              <a:t>스래싱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C9A3D-411D-8D9B-5018-B9C0A477B26B}"/>
              </a:ext>
            </a:extLst>
          </p:cNvPr>
          <p:cNvSpPr txBox="1"/>
          <p:nvPr/>
        </p:nvSpPr>
        <p:spPr>
          <a:xfrm>
            <a:off x="448235" y="48204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스와핑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789C6-9618-580A-FB3B-7FEEC235FA9F}"/>
              </a:ext>
            </a:extLst>
          </p:cNvPr>
          <p:cNvSpPr txBox="1"/>
          <p:nvPr/>
        </p:nvSpPr>
        <p:spPr>
          <a:xfrm>
            <a:off x="7906871" y="6251064"/>
            <a:ext cx="4285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>
                <a:solidFill>
                  <a:schemeClr val="bg2">
                    <a:lumMod val="50000"/>
                  </a:schemeClr>
                </a:solidFill>
              </a:rPr>
              <a:t>스래싱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CPU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가 필요한 작업보다 페이지 교체 작업에 더 많이 시간을 들이는 현상</a:t>
            </a:r>
          </a:p>
        </p:txBody>
      </p:sp>
    </p:spTree>
    <p:extLst>
      <p:ext uri="{BB962C8B-B14F-4D97-AF65-F5344CB8AC3E}">
        <p14:creationId xmlns:p14="http://schemas.microsoft.com/office/powerpoint/2010/main" val="51292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BAC01-5138-56F3-E629-D6E1771D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1E29A8BD-D4BB-746C-BFE0-69E90367CB2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E64E99-AFD0-AFA9-11E6-52D85C92AA75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3E99-ED81-E5BE-7389-3864EE3DECDF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2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C5451-1397-AFA1-51D1-57BA1D0C744D}"/>
              </a:ext>
            </a:extLst>
          </p:cNvPr>
          <p:cNvSpPr txBox="1"/>
          <p:nvPr/>
        </p:nvSpPr>
        <p:spPr>
          <a:xfrm>
            <a:off x="3640038" y="1655343"/>
            <a:ext cx="49119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  <a:latin typeface="+mj-ea"/>
                <a:ea typeface="+mj-ea"/>
              </a:rPr>
              <a:t>연속 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302321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A1252-9C93-9836-16A9-053CBF245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18EDC12-D9FB-CE90-F3BA-4190299C116C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852687-F5BE-062A-AC1B-B5B7ECAACBDD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04E24B-29A4-328E-9706-5FE83D9776A9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연속 메모리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472DF-AEAB-A8FE-0EB5-CDDA77882829}"/>
              </a:ext>
            </a:extLst>
          </p:cNvPr>
          <p:cNvSpPr txBox="1"/>
          <p:nvPr/>
        </p:nvSpPr>
        <p:spPr>
          <a:xfrm>
            <a:off x="658906" y="1749624"/>
            <a:ext cx="9063423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프로그램이 메모리 전체를 연속적으로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운영체제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 과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사용자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영역으로 분류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경계 레지스터를 두어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영역을 보호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8B0A1-7D68-F1B7-A17C-39C6616D499A}"/>
              </a:ext>
            </a:extLst>
          </p:cNvPr>
          <p:cNvSpPr txBox="1"/>
          <p:nvPr/>
        </p:nvSpPr>
        <p:spPr>
          <a:xfrm>
            <a:off x="448235" y="126103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단일 프로그래밍 환경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4AA8-4157-C0A7-B339-5C782E6B65E6}"/>
              </a:ext>
            </a:extLst>
          </p:cNvPr>
          <p:cNvSpPr txBox="1"/>
          <p:nvPr/>
        </p:nvSpPr>
        <p:spPr>
          <a:xfrm>
            <a:off x="658906" y="3417671"/>
            <a:ext cx="9063423" cy="1181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주소 변환 불필요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메모리 단편화 문제 없음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메모리 보호 기능이 초기엔 없었음 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경계 레지스터로 이를 어느정도 해결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가능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당연히 멀티 </a:t>
            </a:r>
            <a:r>
              <a:rPr lang="ko-KR" altLang="en-US" sz="1500" dirty="0" err="1">
                <a:latin typeface="+mn-ea"/>
              </a:rPr>
              <a:t>태스킹은</a:t>
            </a:r>
            <a:r>
              <a:rPr lang="ko-KR" altLang="en-US" sz="1500" dirty="0">
                <a:latin typeface="+mn-ea"/>
              </a:rPr>
              <a:t> 불가능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674E8-3442-B8B2-4C79-F03A1854A8D5}"/>
              </a:ext>
            </a:extLst>
          </p:cNvPr>
          <p:cNvSpPr txBox="1"/>
          <p:nvPr/>
        </p:nvSpPr>
        <p:spPr>
          <a:xfrm>
            <a:off x="448235" y="308123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5870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77E47-8030-1F49-AFD8-9F3352404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B28F75E-689E-A661-8644-552E43359645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A10553-8EFE-8F11-758C-59C4BF4826B7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8FBB95-35C0-F21C-ADA6-CCA061B52D11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연속 메모리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CC7BD-75F7-3F38-3DA6-82E1D124F646}"/>
              </a:ext>
            </a:extLst>
          </p:cNvPr>
          <p:cNvSpPr txBox="1"/>
          <p:nvPr/>
        </p:nvSpPr>
        <p:spPr>
          <a:xfrm>
            <a:off x="658906" y="1749624"/>
            <a:ext cx="9063423" cy="1181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프로세스가 동시 실행 되므로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각자 독립적인 메모리 공간 필요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운영체제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이 메모리 할당을 관리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영역과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프로세스별 독립된 블록으로 나눔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프로세스가 동시에 메모리에 존재하므로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배치 및 할당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전략이 중요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0FCBE5-CC94-C099-796E-938FD1D3A315}"/>
              </a:ext>
            </a:extLst>
          </p:cNvPr>
          <p:cNvSpPr txBox="1"/>
          <p:nvPr/>
        </p:nvSpPr>
        <p:spPr>
          <a:xfrm>
            <a:off x="448235" y="126103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다중 프로그래밍 환경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4759D-BE9B-FF60-400E-3199AB435927}"/>
              </a:ext>
            </a:extLst>
          </p:cNvPr>
          <p:cNvSpPr txBox="1"/>
          <p:nvPr/>
        </p:nvSpPr>
        <p:spPr>
          <a:xfrm>
            <a:off x="448235" y="3293665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기준 레지스터</a:t>
            </a:r>
            <a:r>
              <a:rPr lang="en-US" altLang="ko-KR" dirty="0"/>
              <a:t>, </a:t>
            </a:r>
            <a:r>
              <a:rPr lang="ko-KR" altLang="en-US" dirty="0"/>
              <a:t>경계 레지스터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E993B-8DC5-6B11-4BBD-C922EA52417B}"/>
              </a:ext>
            </a:extLst>
          </p:cNvPr>
          <p:cNvSpPr txBox="1"/>
          <p:nvPr/>
        </p:nvSpPr>
        <p:spPr>
          <a:xfrm>
            <a:off x="658905" y="3662997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영역 및 각 프로세스 별 메모리 공간을 분리하기 위해 활용됨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프로세스는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 레지스터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 레지스터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경계 레지스터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까지의 영역을 사용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17A94-AF9A-605C-B644-FAE11B6BDDA3}"/>
              </a:ext>
            </a:extLst>
          </p:cNvPr>
          <p:cNvSpPr txBox="1"/>
          <p:nvPr/>
        </p:nvSpPr>
        <p:spPr>
          <a:xfrm>
            <a:off x="5565453" y="2881743"/>
            <a:ext cx="4285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할당 전략은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Part1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에서 설명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최초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최적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최악 적합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7EBD9-DA5C-21DE-CE9C-2CE983ACC6AB}"/>
              </a:ext>
            </a:extLst>
          </p:cNvPr>
          <p:cNvSpPr txBox="1"/>
          <p:nvPr/>
        </p:nvSpPr>
        <p:spPr>
          <a:xfrm>
            <a:off x="448235" y="5063076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프로세스 배치 전략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13D23-EC1D-6E35-438A-8682DA2273F1}"/>
              </a:ext>
            </a:extLst>
          </p:cNvPr>
          <p:cNvSpPr txBox="1"/>
          <p:nvPr/>
        </p:nvSpPr>
        <p:spPr>
          <a:xfrm>
            <a:off x="658905" y="5432408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 분할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메모리를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미리 정해진 크기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파티션으로 나누고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프로세스에 할당하는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 분할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프로세스의 크기에 맞게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동적으로 파티션을 구성하여 할당하는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6D39EAF-A619-4AAF-7294-5B2D5D22B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706" y="2383014"/>
            <a:ext cx="2990850" cy="284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48ABC50-2DF7-C6E5-44BB-FAD2492CE1AE}"/>
              </a:ext>
            </a:extLst>
          </p:cNvPr>
          <p:cNvSpPr txBox="1"/>
          <p:nvPr/>
        </p:nvSpPr>
        <p:spPr>
          <a:xfrm>
            <a:off x="8698837" y="5354805"/>
            <a:ext cx="24863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사진 출처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https://s-y-130.tistory.com/337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86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5DB9-48B9-C4FD-CB45-7019C52EA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8B6296E-2CA5-55FC-375A-A068A470F2C6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F34A2-F899-6534-B35F-8B04E97279E8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9A34D4-F68D-8D26-B380-EA2CCEEEA82F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연속 메모리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C436D-6D50-0931-3F2B-1B3A31C25EC5}"/>
              </a:ext>
            </a:extLst>
          </p:cNvPr>
          <p:cNvSpPr txBox="1"/>
          <p:nvPr/>
        </p:nvSpPr>
        <p:spPr>
          <a:xfrm>
            <a:off x="658906" y="1749624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메모리를 미리 정해진 크기의 파티션으로 나눈 후 프로세스에 할당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관리가 간단하고 빠름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 단편화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7BED2-A7A2-AF52-57A3-684C49E1FB2B}"/>
              </a:ext>
            </a:extLst>
          </p:cNvPr>
          <p:cNvSpPr txBox="1"/>
          <p:nvPr/>
        </p:nvSpPr>
        <p:spPr>
          <a:xfrm>
            <a:off x="448235" y="12610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 분할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F2108-77BC-D18C-31C5-ABF13F85DE95}"/>
              </a:ext>
            </a:extLst>
          </p:cNvPr>
          <p:cNvSpPr txBox="1"/>
          <p:nvPr/>
        </p:nvSpPr>
        <p:spPr>
          <a:xfrm>
            <a:off x="448235" y="314588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가변 분할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52D6E-32A7-E512-A6E0-895EE4EABF1B}"/>
              </a:ext>
            </a:extLst>
          </p:cNvPr>
          <p:cNvSpPr txBox="1"/>
          <p:nvPr/>
        </p:nvSpPr>
        <p:spPr>
          <a:xfrm>
            <a:off x="658905" y="3515215"/>
            <a:ext cx="9063423" cy="1457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프로세스의 크기에 따라 동적으로 파티션 크기를 나누고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할당 및 반환 시킴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프로세스별 기준 레지스터와 경계 레지스터를 기록하는 테이블을 활용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Part1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 설명한 할당 전략 활용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 분할보다 효율적으로 사용 가능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 단편화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89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F4CF3-9373-ED7F-4F39-740F7532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C7F85A2-FD03-DCEB-26FD-6BFA7BA79739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A1BD6C-3F49-6D88-4E49-74356D5B8165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A88D41-DAC1-7D09-CA88-BBA7DA6A5573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연속 메모리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CB7BEC-76C2-8804-FDBC-0D36A086EAC2}"/>
              </a:ext>
            </a:extLst>
          </p:cNvPr>
          <p:cNvSpPr txBox="1"/>
          <p:nvPr/>
        </p:nvSpPr>
        <p:spPr>
          <a:xfrm>
            <a:off x="658906" y="1749624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통합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인접한 두 메모리 공간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전부 빈 공간인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이를 합치는 과정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압축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할당된 메모리들을 움직여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쪼개진 빈 공간들을 합치는 과정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압축 과정에서는 시스템이 모든 행동을 중단해야 하는 단점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4B5DE8-10F1-292A-5BF6-843314A63629}"/>
              </a:ext>
            </a:extLst>
          </p:cNvPr>
          <p:cNvSpPr txBox="1"/>
          <p:nvPr/>
        </p:nvSpPr>
        <p:spPr>
          <a:xfrm>
            <a:off x="448235" y="1261035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단편화 해결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172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FAA15-422E-E531-C952-831C96BB0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A79509-7943-9B0A-0A8E-85FE21B0C1D2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C85335-D458-650B-B02A-8E287851192E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1CD9A6-201F-0E05-4114-5B42D270672E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연속 메모리 할당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E7BF56-A775-F2D5-672C-9579336E60B2}"/>
              </a:ext>
            </a:extLst>
          </p:cNvPr>
          <p:cNvSpPr txBox="1"/>
          <p:nvPr/>
        </p:nvSpPr>
        <p:spPr>
          <a:xfrm>
            <a:off x="658906" y="1749624"/>
            <a:ext cx="9063423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 메모리를 요청 받은 크기에 적합할 때 까지 반으로 분리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반으로 분리된 두 부분을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묶음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버디의 한쪽이 할당 해제 된 경우 다른 부분도 할당 해제되어 있는지 검사 후 합침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이진 트리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 단편화가 자주 발생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(2^n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크기로만 할당되기 때문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D5127-98F9-ACEC-8807-98A76061742D}"/>
              </a:ext>
            </a:extLst>
          </p:cNvPr>
          <p:cNvSpPr txBox="1"/>
          <p:nvPr/>
        </p:nvSpPr>
        <p:spPr>
          <a:xfrm>
            <a:off x="448235" y="1261035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버디 시스템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54B9D8-9C0C-D2B5-45AD-E992C6AF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210" y="3208485"/>
            <a:ext cx="4195475" cy="3182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B4F1E8-683B-DA2D-4B32-45F140CB7EEA}"/>
              </a:ext>
            </a:extLst>
          </p:cNvPr>
          <p:cNvSpPr txBox="1"/>
          <p:nvPr/>
        </p:nvSpPr>
        <p:spPr>
          <a:xfrm>
            <a:off x="4117640" y="6391472"/>
            <a:ext cx="3613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사진 출처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https://velog.io/@sheltonwon/Computer-Science-Memory-%EA%B0%80%EC%83%81%EB%A9%94%EB%AA%A8%EB%A6%AC-2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20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DC98F-4037-BCC7-C231-9453B4D4B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11C5FF5F-9833-6423-65BB-2E8FAA8C40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0B2FD1-7DC2-E03F-C176-5EB4AC236D80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A4FB9-9A3A-1F0B-311F-FC3989D5FABA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3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D9A11-A5A3-D823-327B-A09A441520A9}"/>
              </a:ext>
            </a:extLst>
          </p:cNvPr>
          <p:cNvSpPr txBox="1"/>
          <p:nvPr/>
        </p:nvSpPr>
        <p:spPr>
          <a:xfrm>
            <a:off x="5080336" y="162763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solidFill>
                  <a:schemeClr val="bg1"/>
                </a:solidFill>
                <a:latin typeface="+mj-ea"/>
                <a:ea typeface="+mj-ea"/>
              </a:rPr>
              <a:t>페이징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628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6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케치, 그림, 예술, 라인 아트이(가) 표시된 사진&#10;&#10;자동 생성된 설명">
            <a:extLst>
              <a:ext uri="{FF2B5EF4-FFF2-40B4-BE49-F238E27FC236}">
                <a16:creationId xmlns:a16="http://schemas.microsoft.com/office/drawing/2014/main" id="{D60D8803-7C76-E396-7485-7D6EB0E8D32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B9D2B11-1A0A-71AC-476F-0FE7FAC4C718}"/>
              </a:ext>
            </a:extLst>
          </p:cNvPr>
          <p:cNvCxnSpPr/>
          <p:nvPr/>
        </p:nvCxnSpPr>
        <p:spPr>
          <a:xfrm>
            <a:off x="568712" y="390293"/>
            <a:ext cx="663497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95F627-55D1-E011-B02F-83023BB3539B}"/>
              </a:ext>
            </a:extLst>
          </p:cNvPr>
          <p:cNvSpPr txBox="1"/>
          <p:nvPr/>
        </p:nvSpPr>
        <p:spPr>
          <a:xfrm>
            <a:off x="568712" y="613318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048B0A-3890-ED38-C9F4-F6EF9B447F3D}"/>
              </a:ext>
            </a:extLst>
          </p:cNvPr>
          <p:cNvSpPr txBox="1"/>
          <p:nvPr/>
        </p:nvSpPr>
        <p:spPr>
          <a:xfrm>
            <a:off x="1323278" y="67487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table of contents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CF543F-9FD1-1267-8C8C-BDBA915270E5}"/>
              </a:ext>
            </a:extLst>
          </p:cNvPr>
          <p:cNvSpPr txBox="1"/>
          <p:nvPr/>
        </p:nvSpPr>
        <p:spPr>
          <a:xfrm>
            <a:off x="1405053" y="185110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3FF2D-9766-BDB2-C8F6-75A8D7FDBCAA}"/>
              </a:ext>
            </a:extLst>
          </p:cNvPr>
          <p:cNvSpPr txBox="1"/>
          <p:nvPr/>
        </p:nvSpPr>
        <p:spPr>
          <a:xfrm>
            <a:off x="2127860" y="1897268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메모리 관리 개요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E43283-2121-4A86-1A61-65FB81456B97}"/>
              </a:ext>
            </a:extLst>
          </p:cNvPr>
          <p:cNvSpPr txBox="1"/>
          <p:nvPr/>
        </p:nvSpPr>
        <p:spPr>
          <a:xfrm>
            <a:off x="1405053" y="2986293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0A293-337D-3A25-5995-1EEFDE05CBA6}"/>
              </a:ext>
            </a:extLst>
          </p:cNvPr>
          <p:cNvSpPr txBox="1"/>
          <p:nvPr/>
        </p:nvSpPr>
        <p:spPr>
          <a:xfrm>
            <a:off x="2127860" y="3032459"/>
            <a:ext cx="259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연속 메모리 할당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CD578-DE6D-7383-325C-08BF2EC0BF2B}"/>
              </a:ext>
            </a:extLst>
          </p:cNvPr>
          <p:cNvSpPr txBox="1"/>
          <p:nvPr/>
        </p:nvSpPr>
        <p:spPr>
          <a:xfrm>
            <a:off x="1405053" y="4121484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1E673-907A-A2DE-A558-ED65B0F00F35}"/>
              </a:ext>
            </a:extLst>
          </p:cNvPr>
          <p:cNvSpPr txBox="1"/>
          <p:nvPr/>
        </p:nvSpPr>
        <p:spPr>
          <a:xfrm>
            <a:off x="2127860" y="4167650"/>
            <a:ext cx="366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 메모리 할당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pc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페이징</a:t>
            </a:r>
            <a:endParaRPr lang="ko-KR" altLang="en-US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A18E74-CD70-3687-6618-24F77FD9A450}"/>
              </a:ext>
            </a:extLst>
          </p:cNvPr>
          <p:cNvSpPr txBox="1"/>
          <p:nvPr/>
        </p:nvSpPr>
        <p:spPr>
          <a:xfrm>
            <a:off x="1405053" y="525667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9EF877-55E1-193D-A558-E0C805A954CE}"/>
              </a:ext>
            </a:extLst>
          </p:cNvPr>
          <p:cNvSpPr txBox="1"/>
          <p:nvPr/>
        </p:nvSpPr>
        <p:spPr>
          <a:xfrm>
            <a:off x="2127860" y="5302841"/>
            <a:ext cx="472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분산 메모리 할당 </a:t>
            </a:r>
            <a:r>
              <a:rPr lang="en-US" altLang="ko-KR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lang="ko-KR" altLang="en-US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세그먼테이션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81FF2-A049-0038-BA46-C07E59B44CD2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1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BC386-B87E-6F77-13D4-22D34A35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2AAE476-DACA-7C87-E508-35B686835260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0089BB-EFF2-EE3F-DBAE-65E4E73269A2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0964-18F6-3006-3C2B-B54E22895468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B40A2D-CD31-87EC-22C7-DEE38AA7343B}"/>
              </a:ext>
            </a:extLst>
          </p:cNvPr>
          <p:cNvSpPr txBox="1"/>
          <p:nvPr/>
        </p:nvSpPr>
        <p:spPr>
          <a:xfrm>
            <a:off x="658906" y="1749624"/>
            <a:ext cx="9879785" cy="11800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및 메모리를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고정 크기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블록으로 나눈 후 적재하는 방법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프로세스의 블록은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페이지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메모리의 블록을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프레임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이라고 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연속된 공간을 요구하는 연속 메모리 할당과 다르게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분산 적재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가능한 것이 가장 큰 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 단편화 해결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크기가 너무 크면 내부 단편화가 심해 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작아지면 관리 테이블의 부담 증가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C96CCF-F90D-44ED-2D23-D0DF44D01198}"/>
              </a:ext>
            </a:extLst>
          </p:cNvPr>
          <p:cNvSpPr txBox="1"/>
          <p:nvPr/>
        </p:nvSpPr>
        <p:spPr>
          <a:xfrm>
            <a:off x="448235" y="1261035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페이징이란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1E9D18-A8C6-A8FB-B130-E5147B0CE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2931486"/>
            <a:ext cx="8728365" cy="3271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53E68F-B0C9-3A58-62F7-632ECE554A34}"/>
              </a:ext>
            </a:extLst>
          </p:cNvPr>
          <p:cNvSpPr txBox="1"/>
          <p:nvPr/>
        </p:nvSpPr>
        <p:spPr>
          <a:xfrm>
            <a:off x="4935946" y="6542981"/>
            <a:ext cx="2320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사진 출처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https://dkswnkk.tistory.com/443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2B205-DBDC-82F4-2B14-21C06271AB86}"/>
              </a:ext>
            </a:extLst>
          </p:cNvPr>
          <p:cNvSpPr txBox="1"/>
          <p:nvPr/>
        </p:nvSpPr>
        <p:spPr>
          <a:xfrm>
            <a:off x="2542838" y="6190993"/>
            <a:ext cx="2320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메모리 관리 장치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(MMU)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 내 동작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8D15DE-4ECE-59B1-D945-2C25849913C9}"/>
              </a:ext>
            </a:extLst>
          </p:cNvPr>
          <p:cNvSpPr txBox="1"/>
          <p:nvPr/>
        </p:nvSpPr>
        <p:spPr>
          <a:xfrm>
            <a:off x="7627457" y="6190993"/>
            <a:ext cx="2320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페이지 테이블 동작</a:t>
            </a:r>
          </a:p>
        </p:txBody>
      </p:sp>
    </p:spTree>
    <p:extLst>
      <p:ext uri="{BB962C8B-B14F-4D97-AF65-F5344CB8AC3E}">
        <p14:creationId xmlns:p14="http://schemas.microsoft.com/office/powerpoint/2010/main" val="320456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3C586-1E8E-4CDC-C22F-AB7F5743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09A8867-1690-B779-FDAA-23A928AA3677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88823F-803C-393A-68A7-9FD1C9E1B5D8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69F123-2C3B-78A8-0C81-9209C492253C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DE373E-4B44-2A97-2711-B32521757692}"/>
              </a:ext>
            </a:extLst>
          </p:cNvPr>
          <p:cNvSpPr txBox="1"/>
          <p:nvPr/>
        </p:nvSpPr>
        <p:spPr>
          <a:xfrm>
            <a:off x="658906" y="1749624"/>
            <a:ext cx="9879785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내 오프셋 으로 이루어짐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어떤 페이지인지 나타내는 번호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내 오프셋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페이지 내  정확한 주소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쉽게 생각하면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논리적 주소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물리적 주소 변환 과정에서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테이블만 추가된 형태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FAE34-B5B7-2976-C611-1D83724944A5}"/>
              </a:ext>
            </a:extLst>
          </p:cNvPr>
          <p:cNvSpPr txBox="1"/>
          <p:nvPr/>
        </p:nvSpPr>
        <p:spPr>
          <a:xfrm>
            <a:off x="448235" y="1261035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페이징의 논리적 주소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1D77B-A3BC-EFB9-03FA-C157A2D66BDF}"/>
              </a:ext>
            </a:extLst>
          </p:cNvPr>
          <p:cNvSpPr txBox="1"/>
          <p:nvPr/>
        </p:nvSpPr>
        <p:spPr>
          <a:xfrm>
            <a:off x="658906" y="4148838"/>
            <a:ext cx="9879785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 단편화 해결로 인한 효율적인 메모리 할당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가상 메모에 유리함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재할당에 유리하기 때문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2DD12-027B-A8A0-ED56-B22FD8F5E598}"/>
              </a:ext>
            </a:extLst>
          </p:cNvPr>
          <p:cNvSpPr txBox="1"/>
          <p:nvPr/>
        </p:nvSpPr>
        <p:spPr>
          <a:xfrm>
            <a:off x="448235" y="3660249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페이징의 장점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EBE32-AAB6-2A56-4F71-350785CBC431}"/>
              </a:ext>
            </a:extLst>
          </p:cNvPr>
          <p:cNvSpPr txBox="1"/>
          <p:nvPr/>
        </p:nvSpPr>
        <p:spPr>
          <a:xfrm>
            <a:off x="705971" y="5540630"/>
            <a:ext cx="9879785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내부단편화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주소 변환 시 페이지 테이블로 인한 오버헤드 다소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크기가 크면 내부 단편화가 심해지고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작으면 상기된 오버헤드가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심해짐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A7047-3E2D-621D-00C7-B81BF087292C}"/>
              </a:ext>
            </a:extLst>
          </p:cNvPr>
          <p:cNvSpPr txBox="1"/>
          <p:nvPr/>
        </p:nvSpPr>
        <p:spPr>
          <a:xfrm>
            <a:off x="495300" y="5052041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페이징의 단점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38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CAED7-0CAD-64D7-B809-732DFB6E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3BF7C6D-7A4F-513A-5A13-5716F2FD32E3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C92F93-FDE5-308A-8694-507924C7A04B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18EE4F-B7CC-8C55-78CA-E41B67F4871F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6EA7EC-CCEF-18A6-E32B-690A00FFF74A}"/>
              </a:ext>
            </a:extLst>
          </p:cNvPr>
          <p:cNvSpPr txBox="1"/>
          <p:nvPr/>
        </p:nvSpPr>
        <p:spPr>
          <a:xfrm>
            <a:off x="448235" y="1261035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논리적 주소로 페이지번호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</a:t>
            </a: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구하기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25ADC-4A87-F0CF-3BCD-A0D0F279C47A}"/>
              </a:ext>
            </a:extLst>
          </p:cNvPr>
          <p:cNvSpPr txBox="1"/>
          <p:nvPr/>
        </p:nvSpPr>
        <p:spPr>
          <a:xfrm>
            <a:off x="658906" y="1749624"/>
            <a:ext cx="9879785" cy="2287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예제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16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CPU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논리적 주소가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46027 (1011001111001011)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이라면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오프셋이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4bit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앞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(16-4)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+mn-ea"/>
              </a:rPr>
              <a:t>101100111100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1011) 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2876,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11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오프셋이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8bit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앞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(16-8)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+mn-ea"/>
              </a:rPr>
              <a:t>10110011</a:t>
            </a:r>
            <a:r>
              <a:rPr lang="en-US" altLang="ko-KR" sz="1500" dirty="0">
                <a:latin typeface="+mn-ea"/>
              </a:rPr>
              <a:t>1100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1011) 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179,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203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오프셋이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12bit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인 경우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742950" lvl="1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앞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(16-12)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en-US" altLang="ko-KR" sz="1500" dirty="0">
                <a:solidFill>
                  <a:srgbClr val="FF0000"/>
                </a:solidFill>
                <a:latin typeface="+mn-ea"/>
              </a:rPr>
              <a:t>1011</a:t>
            </a:r>
            <a:r>
              <a:rPr lang="en-US" altLang="ko-KR" sz="1500" dirty="0">
                <a:latin typeface="+mn-ea"/>
              </a:rPr>
              <a:t>00111100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1011) 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11,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971</a:t>
            </a:r>
          </a:p>
        </p:txBody>
      </p:sp>
    </p:spTree>
    <p:extLst>
      <p:ext uri="{BB962C8B-B14F-4D97-AF65-F5344CB8AC3E}">
        <p14:creationId xmlns:p14="http://schemas.microsoft.com/office/powerpoint/2010/main" val="1706628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DCD21-8BFE-FF02-87B0-3ACAEFF5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D95BC8-9B83-C82B-7FB4-D54CDDB153EC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30F58-23FB-E313-91E8-9DA727D56208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2408F-643C-8815-6F9B-AEF18BA95A52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E58EA-AE1D-6676-4240-F767A5598919}"/>
              </a:ext>
            </a:extLst>
          </p:cNvPr>
          <p:cNvSpPr txBox="1"/>
          <p:nvPr/>
        </p:nvSpPr>
        <p:spPr>
          <a:xfrm>
            <a:off x="448235" y="1261035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다중 단계 </a:t>
            </a:r>
            <a:r>
              <a:rPr lang="ko-KR" alt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시스템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495C0-9B6E-6FF5-5AD9-AA887E10965E}"/>
              </a:ext>
            </a:extLst>
          </p:cNvPr>
          <p:cNvSpPr txBox="1"/>
          <p:nvPr/>
        </p:nvSpPr>
        <p:spPr>
          <a:xfrm>
            <a:off x="658906" y="1749624"/>
            <a:ext cx="9879785" cy="11800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하나의 페이지 테이블로 관리하면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주소 변환 시 마다 이 테이블을 전부 메모리에 적재해야 하는 문제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특히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가상메모리 환경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구축 할 경우 테이블 크기가 굉장히 커짐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테이블을 </a:t>
            </a:r>
            <a:r>
              <a:rPr lang="en-US" altLang="ko-KR" sz="1500" dirty="0">
                <a:solidFill>
                  <a:srgbClr val="0070C0"/>
                </a:solidFill>
                <a:latin typeface="+mn-ea"/>
              </a:rPr>
              <a:t>1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차</a:t>
            </a:r>
            <a:r>
              <a:rPr lang="en-US" altLang="ko-KR" sz="1500" dirty="0">
                <a:solidFill>
                  <a:srgbClr val="0070C0"/>
                </a:solidFill>
                <a:latin typeface="+mn-ea"/>
              </a:rPr>
              <a:t>, 2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차</a:t>
            </a:r>
            <a:r>
              <a:rPr lang="en-US" altLang="ko-KR" sz="1500" dirty="0">
                <a:solidFill>
                  <a:srgbClr val="0070C0"/>
                </a:solidFill>
                <a:latin typeface="+mn-ea"/>
              </a:rPr>
              <a:t> …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로 나누어 관리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음식을 육류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채소로 분류 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안에서 돼지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,…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이런 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필요한 테이블만 가져와 메모리에 적재하면 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490B77-DEA1-1939-D9D7-E7417EC92A21}"/>
              </a:ext>
            </a:extLst>
          </p:cNvPr>
          <p:cNvSpPr txBox="1"/>
          <p:nvPr/>
        </p:nvSpPr>
        <p:spPr>
          <a:xfrm>
            <a:off x="495300" y="35304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148C5-B896-4393-A87A-EAA970432EDF}"/>
              </a:ext>
            </a:extLst>
          </p:cNvPr>
          <p:cNvSpPr txBox="1"/>
          <p:nvPr/>
        </p:nvSpPr>
        <p:spPr>
          <a:xfrm>
            <a:off x="705971" y="4019086"/>
            <a:ext cx="9879785" cy="349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절약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음식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’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전체를 적재하는 게 아닌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소고기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 적재하면 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7EA04-9B76-68E9-6F5A-27881D74A242}"/>
              </a:ext>
            </a:extLst>
          </p:cNvPr>
          <p:cNvSpPr txBox="1"/>
          <p:nvPr/>
        </p:nvSpPr>
        <p:spPr>
          <a:xfrm>
            <a:off x="495300" y="45909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</a:t>
            </a:r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점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1C96E-2A1B-3D5F-56A0-90567EF6D074}"/>
              </a:ext>
            </a:extLst>
          </p:cNvPr>
          <p:cNvSpPr txBox="1"/>
          <p:nvPr/>
        </p:nvSpPr>
        <p:spPr>
          <a:xfrm>
            <a:off x="705971" y="5079524"/>
            <a:ext cx="9879785" cy="349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필요한 테이블을 타고 들어가는 과정도 성능 저하의 원인이 될 수 있음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51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694AC-8B00-869D-BE64-1F79747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717A64C-21EB-444D-1BDB-A4EADC525B99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E4B58F-16B2-DF54-F096-B56569894833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C97C177-ED2C-9693-BBF9-5B2527CBA398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2D58A-F265-65A7-7796-634B847C1231}"/>
              </a:ext>
            </a:extLst>
          </p:cNvPr>
          <p:cNvSpPr txBox="1"/>
          <p:nvPr/>
        </p:nvSpPr>
        <p:spPr>
          <a:xfrm>
            <a:off x="448235" y="126103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테이블과 주소 변환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76E1FA-AB8C-DE1C-F50F-495140D26793}"/>
              </a:ext>
            </a:extLst>
          </p:cNvPr>
          <p:cNvSpPr txBox="1"/>
          <p:nvPr/>
        </p:nvSpPr>
        <p:spPr>
          <a:xfrm>
            <a:off x="658906" y="1749624"/>
            <a:ext cx="9879785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테이블을 효과적으로 관리하고 접근하기 위한 방법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기준 레지스터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저장된 공간의 시작점을 나타내는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기준 레지스터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이용해 테이블 접근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 레지스터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직접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직접 매핑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42676C-6706-6F51-D79E-18250DC996B5}"/>
              </a:ext>
            </a:extLst>
          </p:cNvPr>
          <p:cNvSpPr txBox="1"/>
          <p:nvPr/>
        </p:nvSpPr>
        <p:spPr>
          <a:xfrm>
            <a:off x="448235" y="34290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직접 매핑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B9BE2C-E401-7E86-C7B0-FC669FD9008B}"/>
              </a:ext>
            </a:extLst>
          </p:cNvPr>
          <p:cNvSpPr txBox="1"/>
          <p:nvPr/>
        </p:nvSpPr>
        <p:spPr>
          <a:xfrm>
            <a:off x="658906" y="3917589"/>
            <a:ext cx="9879785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페이지 번호를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 메모리 프레임 번호에 매핑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테이블의 각 항목마다 이 메모리 프레임 번호가 저장됨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프레임 번호만 추가되므로 가장 간단함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테이블을 완전탐색 해야 하므로 검색 속도가 느려짐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4611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6DB25-1D7A-14BF-8AF1-57A60880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B982C2A-81D2-51A0-0D92-AB7AB9520F4A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D68FB5-4A78-B383-56F3-18A45776BE42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CCFFE0-ED89-B01A-DC18-772B148F964E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9A4D6-5BC2-CF4B-AB5A-0367FB2B4C58}"/>
              </a:ext>
            </a:extLst>
          </p:cNvPr>
          <p:cNvSpPr txBox="1"/>
          <p:nvPr/>
        </p:nvSpPr>
        <p:spPr>
          <a:xfrm>
            <a:off x="448235" y="12610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 매핑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2B2ED-71EC-4588-110A-03EA54EDC864}"/>
              </a:ext>
            </a:extLst>
          </p:cNvPr>
          <p:cNvSpPr txBox="1"/>
          <p:nvPr/>
        </p:nvSpPr>
        <p:spPr>
          <a:xfrm>
            <a:off x="658906" y="1749624"/>
            <a:ext cx="9879785" cy="173400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번호가 여러 메모리 프레임 번호와 연결 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프레임 번호들을 모아둔 연관 레지스터로 이동 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다시 여기 저장된 테이블들로 이동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테이블들을 동시에 탐색하다 해당 프레임 번호가 나오면 종료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유연성이 증가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비교적 빠른 속도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하드웨어적으로 비용이 많이 들 수 있음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테이블들을 동시 탐색 하기 위한 추가적인 하드웨어 필요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A4EAFC-2B52-E800-F5C0-1701C83200E5}"/>
              </a:ext>
            </a:extLst>
          </p:cNvPr>
          <p:cNvSpPr txBox="1"/>
          <p:nvPr/>
        </p:nvSpPr>
        <p:spPr>
          <a:xfrm>
            <a:off x="448235" y="382581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연관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직접 매핑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4F8A3F-3FD7-2710-B16C-BB1FC11AE645}"/>
              </a:ext>
            </a:extLst>
          </p:cNvPr>
          <p:cNvSpPr txBox="1"/>
          <p:nvPr/>
        </p:nvSpPr>
        <p:spPr>
          <a:xfrm>
            <a:off x="658906" y="4314403"/>
            <a:ext cx="9879785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책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최근에 사용된 페이지는 연관 레지스터에 직접 매핑으로 유지하고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 외에는 연관 매핑으로 저장하는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다른 방법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상위 비트로 그룹 위치를 찾고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하위 비트로 이 그룹을 탐색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검색 성능 향상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구현이 복잡해짐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하드웨어 비용 상승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011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3A08A-6461-36DA-F7D3-FB0CC9A30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FA9E82-2167-2953-491F-E67805917FCB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35CFC4-809B-5933-ADCC-AA0833DC9C59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2C249C-3C6A-261E-0E0F-61AD9564F4BF}"/>
              </a:ext>
            </a:extLst>
          </p:cNvPr>
          <p:cNvSpPr txBox="1"/>
          <p:nvPr/>
        </p:nvSpPr>
        <p:spPr>
          <a:xfrm>
            <a:off x="1763806" y="436175"/>
            <a:ext cx="4213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페이징</a:t>
            </a:r>
            <a:endParaRPr lang="ko-KR" altLang="en-US" sz="2000" b="1" spc="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1056AD-AE6A-5CD0-A6F3-65A244EA6F09}"/>
              </a:ext>
            </a:extLst>
          </p:cNvPr>
          <p:cNvSpPr txBox="1"/>
          <p:nvPr/>
        </p:nvSpPr>
        <p:spPr>
          <a:xfrm>
            <a:off x="448235" y="12610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 페이지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E0C02E-7701-C8A2-1C5F-8745335D4A86}"/>
              </a:ext>
            </a:extLst>
          </p:cNvPr>
          <p:cNvSpPr txBox="1"/>
          <p:nvPr/>
        </p:nvSpPr>
        <p:spPr>
          <a:xfrm>
            <a:off x="658906" y="1749624"/>
            <a:ext cx="9879785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시스템은 공통 코드를 공유할 수 있다는 장점 존재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연속 할당 하지 않아도 되기 때문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때 공유 코드는 재진입 코드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순수 코드 라고도 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순수 코드가 저장된 페이지가 공유 페이지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여러 프로세스에서 동시 접근 가능 해야 하므로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읽기는 가능하지만 수정은 불가능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공유 하도록 설정 시 유효 비트와 공유 비트를 설정해 주어야 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BC79F-4675-EDB9-4909-F2539C57FADF}"/>
              </a:ext>
            </a:extLst>
          </p:cNvPr>
          <p:cNvSpPr txBox="1"/>
          <p:nvPr/>
        </p:nvSpPr>
        <p:spPr>
          <a:xfrm>
            <a:off x="448235" y="331685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페이징에서 보호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71553-B333-D97C-AE4F-FDC37BEBE000}"/>
              </a:ext>
            </a:extLst>
          </p:cNvPr>
          <p:cNvSpPr txBox="1"/>
          <p:nvPr/>
        </p:nvSpPr>
        <p:spPr>
          <a:xfrm>
            <a:off x="658906" y="3805447"/>
            <a:ext cx="9879785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한 프로세스가 다른 프로세스 영역을 침범하는 것을 방지하거나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권한으로 보호하기 위해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보호 비트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추가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메모리 적재 여부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RWX 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저장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적재 되지 않은 주소를 가리키는 경우 운영체제가 비 타당으로 검사하여 유효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(v)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비트가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0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됨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접근을 막음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적재 된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권한 비트를 확인하여 타당한 행동을 하는지 검사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835249-A146-E138-7F2E-22A1373F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830" y="5213788"/>
            <a:ext cx="5809621" cy="1475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400B1-67C6-2E07-AD3C-2ABC9529309B}"/>
              </a:ext>
            </a:extLst>
          </p:cNvPr>
          <p:cNvSpPr txBox="1"/>
          <p:nvPr/>
        </p:nvSpPr>
        <p:spPr>
          <a:xfrm>
            <a:off x="7454859" y="5812328"/>
            <a:ext cx="26639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사진 출처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https://christychoi.hashnode.dev/9-1os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1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0BF4-78E2-C30D-27F3-CE35BE5A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1DA28F7E-1884-FD49-A292-92515A178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ED02E6-5674-F171-457B-A2065603826D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BCDFD1-FB5E-15F6-A906-5E458692DE37}"/>
              </a:ext>
            </a:extLst>
          </p:cNvPr>
          <p:cNvSpPr txBox="1"/>
          <p:nvPr/>
        </p:nvSpPr>
        <p:spPr>
          <a:xfrm>
            <a:off x="5636675" y="1098393"/>
            <a:ext cx="918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4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D19E70-928D-C151-8A2B-A8F21DA8069B}"/>
              </a:ext>
            </a:extLst>
          </p:cNvPr>
          <p:cNvSpPr txBox="1"/>
          <p:nvPr/>
        </p:nvSpPr>
        <p:spPr>
          <a:xfrm>
            <a:off x="4157006" y="1627633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세그먼테이션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176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58D47-4C6C-8739-49AB-D68F478B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2F183B2-CA7F-D5ED-3A3C-F5334755DA48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342B54-55A6-98E7-8CF1-123CABA17C4D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58C8D-2ABA-997F-2D4E-C00E94CE3F25}"/>
              </a:ext>
            </a:extLst>
          </p:cNvPr>
          <p:cNvSpPr txBox="1"/>
          <p:nvPr/>
        </p:nvSpPr>
        <p:spPr>
          <a:xfrm>
            <a:off x="1763806" y="436175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세그먼테이션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CCF30-C050-4F15-A6FD-DDB060345FEB}"/>
              </a:ext>
            </a:extLst>
          </p:cNvPr>
          <p:cNvSpPr txBox="1"/>
          <p:nvPr/>
        </p:nvSpPr>
        <p:spPr>
          <a:xfrm>
            <a:off x="448235" y="12610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22A8F7-A287-3950-3D4D-E9A3BC756B02}"/>
              </a:ext>
            </a:extLst>
          </p:cNvPr>
          <p:cNvSpPr txBox="1"/>
          <p:nvPr/>
        </p:nvSpPr>
        <p:spPr>
          <a:xfrm>
            <a:off x="658906" y="1749624"/>
            <a:ext cx="9879785" cy="25668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프로그램을 논리적 단위로 나눈 메모리 블록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크게 코드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스택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힙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세그먼트로 분류 가능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세그먼트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프로그램의 실행 명령어를 저장하는 공간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세그먼트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전역 변수 및 정적 데이터를 저장하는 공간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스택 세그먼트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함수 호출 및 지역 변수를 저장하는 공간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힙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세그먼트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동적으로 할당되는 메모리 공간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실행 도중 필요에 따라 크기 조절도 가능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920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47C8-B1DA-A03A-78E8-8839CE77E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24287B7-2556-DB24-91AB-16905323797C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07F55B-5D5B-CAD4-C37E-758001B979B7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E1F1C6-A240-76F8-DCCE-930C81135D10}"/>
              </a:ext>
            </a:extLst>
          </p:cNvPr>
          <p:cNvSpPr txBox="1"/>
          <p:nvPr/>
        </p:nvSpPr>
        <p:spPr>
          <a:xfrm>
            <a:off x="1763806" y="436175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세그먼테이션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A16AA9-C17B-0A24-272A-3ECC5A6E8A7D}"/>
              </a:ext>
            </a:extLst>
          </p:cNvPr>
          <p:cNvSpPr txBox="1"/>
          <p:nvPr/>
        </p:nvSpPr>
        <p:spPr>
          <a:xfrm>
            <a:off x="448235" y="12610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세그먼테이션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05F4-D90C-A55C-8508-BBA00DA291DC}"/>
              </a:ext>
            </a:extLst>
          </p:cNvPr>
          <p:cNvSpPr txBox="1"/>
          <p:nvPr/>
        </p:nvSpPr>
        <p:spPr>
          <a:xfrm>
            <a:off x="658906" y="1749624"/>
            <a:ext cx="9879785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메모리를 다양한 크기의 세그먼트 단위로 나누어 관리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세그먼트의 논리적 주소는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세그먼트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으로 구성됨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최적 적합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최초 적합 알고리즘 활용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63A966-4956-8CCF-D36A-4F87CF230E56}"/>
              </a:ext>
            </a:extLst>
          </p:cNvPr>
          <p:cNvSpPr txBox="1"/>
          <p:nvPr/>
        </p:nvSpPr>
        <p:spPr>
          <a:xfrm>
            <a:off x="448235" y="277687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주소 변환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20184-761C-33FB-96BF-F4B5BD8602C2}"/>
              </a:ext>
            </a:extLst>
          </p:cNvPr>
          <p:cNvSpPr txBox="1"/>
          <p:nvPr/>
        </p:nvSpPr>
        <p:spPr>
          <a:xfrm>
            <a:off x="658906" y="3265466"/>
            <a:ext cx="9879785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CPU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세그먼트 번호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 형태의 논리적 주소를 생성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OS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세그먼트 테이블 내에 저장된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물리적 시작 주소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‘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찾음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물리적 주소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=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세그먼트 시작 주소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+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오프셋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E6974AA-4162-CEB2-7802-AC8066FD551B}"/>
              </a:ext>
            </a:extLst>
          </p:cNvPr>
          <p:cNvSpPr/>
          <p:nvPr/>
        </p:nvSpPr>
        <p:spPr>
          <a:xfrm>
            <a:off x="1136610" y="4278149"/>
            <a:ext cx="1958196" cy="4830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0x0040A000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289E1D1-1B23-B21D-B53B-44FE71728BCD}"/>
              </a:ext>
            </a:extLst>
          </p:cNvPr>
          <p:cNvSpPr/>
          <p:nvPr/>
        </p:nvSpPr>
        <p:spPr>
          <a:xfrm>
            <a:off x="3792747" y="4278149"/>
            <a:ext cx="1958196" cy="4830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0x1FA00000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더하기 기호 7">
            <a:extLst>
              <a:ext uri="{FF2B5EF4-FFF2-40B4-BE49-F238E27FC236}">
                <a16:creationId xmlns:a16="http://schemas.microsoft.com/office/drawing/2014/main" id="{07E9750A-1321-6FE8-1049-BC02EA91EFB4}"/>
              </a:ext>
            </a:extLst>
          </p:cNvPr>
          <p:cNvSpPr/>
          <p:nvPr/>
        </p:nvSpPr>
        <p:spPr>
          <a:xfrm>
            <a:off x="3204074" y="4278149"/>
            <a:ext cx="500332" cy="483079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같음 기호 8">
            <a:extLst>
              <a:ext uri="{FF2B5EF4-FFF2-40B4-BE49-F238E27FC236}">
                <a16:creationId xmlns:a16="http://schemas.microsoft.com/office/drawing/2014/main" id="{A3B3DF14-EE06-B607-7446-7A0D53330B30}"/>
              </a:ext>
            </a:extLst>
          </p:cNvPr>
          <p:cNvSpPr/>
          <p:nvPr/>
        </p:nvSpPr>
        <p:spPr>
          <a:xfrm>
            <a:off x="5900467" y="4322344"/>
            <a:ext cx="871268" cy="394688"/>
          </a:xfrm>
          <a:prstGeom prst="mathEqual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1524FE2-4FAF-C062-108B-3EE39EA6D17D}"/>
              </a:ext>
            </a:extLst>
          </p:cNvPr>
          <p:cNvSpPr/>
          <p:nvPr/>
        </p:nvSpPr>
        <p:spPr>
          <a:xfrm>
            <a:off x="6921259" y="4278148"/>
            <a:ext cx="1958196" cy="48307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0x1FA0A000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348DF8-3D3D-F55A-4D30-F314F59279BC}"/>
              </a:ext>
            </a:extLst>
          </p:cNvPr>
          <p:cNvSpPr txBox="1"/>
          <p:nvPr/>
        </p:nvSpPr>
        <p:spPr>
          <a:xfrm>
            <a:off x="1136610" y="4888398"/>
            <a:ext cx="2139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논리적 주소</a:t>
            </a:r>
            <a:r>
              <a:rPr lang="en-US" altLang="ko-KR" sz="1400" dirty="0"/>
              <a:t>(</a:t>
            </a:r>
            <a:r>
              <a:rPr lang="ko-KR" altLang="en-US" sz="1400" dirty="0"/>
              <a:t>시작 주소</a:t>
            </a:r>
            <a:r>
              <a:rPr lang="en-US" altLang="ko-KR" sz="1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06D906-C919-07F4-64CF-8F4CCE30D4F7}"/>
              </a:ext>
            </a:extLst>
          </p:cNvPr>
          <p:cNvSpPr txBox="1"/>
          <p:nvPr/>
        </p:nvSpPr>
        <p:spPr>
          <a:xfrm>
            <a:off x="3917261" y="4902934"/>
            <a:ext cx="170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기본 주소</a:t>
            </a:r>
            <a:r>
              <a:rPr lang="en-US" altLang="ko-KR" sz="1400" dirty="0"/>
              <a:t>(</a:t>
            </a:r>
            <a:r>
              <a:rPr lang="ko-KR" altLang="en-US" sz="1400" dirty="0"/>
              <a:t>오프셋</a:t>
            </a:r>
            <a:r>
              <a:rPr lang="en-US" altLang="ko-KR" sz="14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6E2EC6-BEBB-16FA-FBCF-252D746DC85A}"/>
              </a:ext>
            </a:extLst>
          </p:cNvPr>
          <p:cNvSpPr txBox="1"/>
          <p:nvPr/>
        </p:nvSpPr>
        <p:spPr>
          <a:xfrm>
            <a:off x="7371605" y="4902934"/>
            <a:ext cx="1709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물리적 주소</a:t>
            </a:r>
            <a:endParaRPr lang="en-US" altLang="ko-KR" sz="14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740907-1A69-8B67-D8AF-EF3910C2FE1D}"/>
              </a:ext>
            </a:extLst>
          </p:cNvPr>
          <p:cNvCxnSpPr/>
          <p:nvPr/>
        </p:nvCxnSpPr>
        <p:spPr>
          <a:xfrm flipV="1">
            <a:off x="1300267" y="5279722"/>
            <a:ext cx="416144" cy="49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7A-763C-4BC0-9415-AC55D5412DBB}"/>
              </a:ext>
            </a:extLst>
          </p:cNvPr>
          <p:cNvSpPr txBox="1"/>
          <p:nvPr/>
        </p:nvSpPr>
        <p:spPr>
          <a:xfrm>
            <a:off x="378481" y="5938900"/>
            <a:ext cx="8006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페이징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페이지 번호를 받아 페이지 테이블에서 시작 주소를 가져옴</a:t>
            </a:r>
            <a:endParaRPr lang="en-US" altLang="ko-KR" sz="1400" dirty="0"/>
          </a:p>
          <a:p>
            <a:r>
              <a:rPr lang="ko-KR" altLang="en-US" sz="1400" dirty="0"/>
              <a:t>세그먼테이션 </a:t>
            </a:r>
            <a:r>
              <a:rPr lang="en-US" altLang="ko-KR" sz="1400" dirty="0"/>
              <a:t>: </a:t>
            </a:r>
            <a:r>
              <a:rPr lang="ko-KR" altLang="en-US" sz="1400" dirty="0"/>
              <a:t>세그먼트 번호를 받아 세그먼트 테이블에서 시작 주소를 가져옴 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17851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마조렐 블루, 일렉트릭 블루, 코발트 블루이(가) 표시된 사진&#10;&#10;자동 생성된 설명">
            <a:extLst>
              <a:ext uri="{FF2B5EF4-FFF2-40B4-BE49-F238E27FC236}">
                <a16:creationId xmlns:a16="http://schemas.microsoft.com/office/drawing/2014/main" id="{7ADFA4BD-E57A-2B06-8A5F-55D8B2823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CA0DD26-7F5B-D635-D317-0F28102C6EFF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9F250-F66D-AB0D-E27D-6338806D5D2B}"/>
              </a:ext>
            </a:extLst>
          </p:cNvPr>
          <p:cNvSpPr txBox="1"/>
          <p:nvPr/>
        </p:nvSpPr>
        <p:spPr>
          <a:xfrm>
            <a:off x="5616541" y="1098393"/>
            <a:ext cx="958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Part 1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8F1AF2-BD8F-FF7A-350F-9429F4EB3DCC}"/>
              </a:ext>
            </a:extLst>
          </p:cNvPr>
          <p:cNvSpPr txBox="1"/>
          <p:nvPr/>
        </p:nvSpPr>
        <p:spPr>
          <a:xfrm>
            <a:off x="3709769" y="1664580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>
                <a:solidFill>
                  <a:schemeClr val="bg1"/>
                </a:solidFill>
                <a:latin typeface="+mj-ea"/>
                <a:ea typeface="+mj-ea"/>
              </a:rPr>
              <a:t>메모리 관리 개요</a:t>
            </a:r>
            <a:endParaRPr lang="ko-KR" altLang="en-US" sz="48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33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1E002-A955-3223-6751-1E9B353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599C87C-908F-9843-46C0-506D6D4EF73B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628CF5-361F-E9CE-7033-07F53583BD39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C8B96-A679-31BA-410F-94E98626DCFC}"/>
              </a:ext>
            </a:extLst>
          </p:cNvPr>
          <p:cNvSpPr txBox="1"/>
          <p:nvPr/>
        </p:nvSpPr>
        <p:spPr>
          <a:xfrm>
            <a:off x="1763806" y="436175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세그먼테이션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5E679B-C43E-6636-3048-9962E3817D22}"/>
              </a:ext>
            </a:extLst>
          </p:cNvPr>
          <p:cNvSpPr txBox="1"/>
          <p:nvPr/>
        </p:nvSpPr>
        <p:spPr>
          <a:xfrm>
            <a:off x="448235" y="1261035"/>
            <a:ext cx="260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세그먼테이션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 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747D25-6728-7007-F910-5F0A64EDEAD7}"/>
              </a:ext>
            </a:extLst>
          </p:cNvPr>
          <p:cNvSpPr txBox="1"/>
          <p:nvPr/>
        </p:nvSpPr>
        <p:spPr>
          <a:xfrm>
            <a:off x="658906" y="1749624"/>
            <a:ext cx="9879785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간단히 보면 결국 메모리를 나누는 크기만 다름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가변적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고정적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동작 원리는 테이블을 조회하여 물리적 주소를 알아내는 공통적인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 단편화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vs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 단편화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9A722-475F-7060-22A8-817DAC9177CD}"/>
              </a:ext>
            </a:extLst>
          </p:cNvPr>
          <p:cNvSpPr txBox="1"/>
          <p:nvPr/>
        </p:nvSpPr>
        <p:spPr>
          <a:xfrm>
            <a:off x="448235" y="3024222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세그먼트 공유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7D71CF-6EF1-AD84-432A-2AFBA4E3ECBE}"/>
              </a:ext>
            </a:extLst>
          </p:cNvPr>
          <p:cNvSpPr txBox="1"/>
          <p:nvPr/>
        </p:nvSpPr>
        <p:spPr>
          <a:xfrm>
            <a:off x="658906" y="3512811"/>
            <a:ext cx="9879785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코드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/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데이터 세그먼트 등은 공유가 가능함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IPC 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 간 통신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을 위해 공유 메모리를 사용하기도 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페이징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공유 때와 달리 별도 비트 설정이 필요 없고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변환 된 물리적 주소만 같으면 공유하여 사용 가능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9658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51872-7C2A-AB17-7474-ACA65EA90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61FA258-396F-6256-7F4D-1B25DD28D3E1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B218B7-C5FB-61BE-D79F-6F1DA7B27D54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779D4-526A-33E7-3823-FDC108AA2233}"/>
              </a:ext>
            </a:extLst>
          </p:cNvPr>
          <p:cNvSpPr txBox="1"/>
          <p:nvPr/>
        </p:nvSpPr>
        <p:spPr>
          <a:xfrm>
            <a:off x="1763806" y="436175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세그먼테이션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95232-0BB2-E5CC-8EDD-CF27EBCBFB75}"/>
              </a:ext>
            </a:extLst>
          </p:cNvPr>
          <p:cNvSpPr txBox="1"/>
          <p:nvPr/>
        </p:nvSpPr>
        <p:spPr>
          <a:xfrm>
            <a:off x="448235" y="126103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페이지화 된 세그먼테이션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79348-B3D6-39E8-2404-BC4CE40854CF}"/>
              </a:ext>
            </a:extLst>
          </p:cNvPr>
          <p:cNvSpPr txBox="1"/>
          <p:nvPr/>
        </p:nvSpPr>
        <p:spPr>
          <a:xfrm>
            <a:off x="658906" y="1749624"/>
            <a:ext cx="9879785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세그먼테이션의 기본은 유지하되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각 세그먼트를 다시 페이지로 나눔</a:t>
            </a:r>
            <a:endParaRPr lang="en-US" altLang="ko-KR" sz="1500" dirty="0">
              <a:solidFill>
                <a:srgbClr val="0070C0"/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논리적 주소 </a:t>
            </a:r>
            <a:r>
              <a:rPr lang="en-US" altLang="ko-KR" sz="1500" dirty="0">
                <a:latin typeface="+mn-ea"/>
              </a:rPr>
              <a:t>= </a:t>
            </a:r>
            <a:r>
              <a:rPr lang="ko-KR" altLang="en-US" sz="1500" dirty="0">
                <a:latin typeface="+mn-ea"/>
              </a:rPr>
              <a:t>세그먼트 번호 </a:t>
            </a:r>
            <a:r>
              <a:rPr lang="en-US" altLang="ko-KR" sz="1500" dirty="0">
                <a:latin typeface="+mn-ea"/>
              </a:rPr>
              <a:t>+ </a:t>
            </a:r>
            <a:r>
              <a:rPr lang="ko-KR" altLang="en-US" sz="1500" dirty="0">
                <a:latin typeface="+mn-ea"/>
              </a:rPr>
              <a:t>페이지 번호 </a:t>
            </a:r>
            <a:r>
              <a:rPr lang="en-US" altLang="ko-KR" sz="1500" dirty="0">
                <a:latin typeface="+mn-ea"/>
              </a:rPr>
              <a:t>+ </a:t>
            </a:r>
            <a:r>
              <a:rPr lang="ko-KR" altLang="en-US" sz="1500" dirty="0">
                <a:latin typeface="+mn-ea"/>
              </a:rPr>
              <a:t>오프셋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9999E-5900-17CA-7751-07FB409EF7AF}"/>
              </a:ext>
            </a:extLst>
          </p:cNvPr>
          <p:cNvSpPr txBox="1"/>
          <p:nvPr/>
        </p:nvSpPr>
        <p:spPr>
          <a:xfrm>
            <a:off x="448235" y="2690144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주소 변환 과정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7CFB5D-958E-1BE1-AEAE-D4494EB086E2}"/>
              </a:ext>
            </a:extLst>
          </p:cNvPr>
          <p:cNvSpPr txBox="1"/>
          <p:nvPr/>
        </p:nvSpPr>
        <p:spPr>
          <a:xfrm>
            <a:off x="658906" y="3178733"/>
            <a:ext cx="9879785" cy="14588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세그먼트 번호로 세그먼트 테이블을 조회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세그먼트의 페이지 테이블의 시작 주소 확인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테이블을 참조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페이지가 적재된 물리적 프레임의 위치 확인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해당 위치에서 주소를 읽어 오프셋과 결합하면 물리적 주소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앞서 설명한 페이징이나 세그먼테이션 보다는 처리 속도가 느릴 수 밖에 없다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F5C1D0-2D83-843F-A384-490980FA0E93}"/>
              </a:ext>
            </a:extLst>
          </p:cNvPr>
          <p:cNvSpPr txBox="1"/>
          <p:nvPr/>
        </p:nvSpPr>
        <p:spPr>
          <a:xfrm>
            <a:off x="495300" y="475685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 이유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5D4BB-2960-C0C0-00B9-9C26B30BFCF1}"/>
              </a:ext>
            </a:extLst>
          </p:cNvPr>
          <p:cNvSpPr txBox="1"/>
          <p:nvPr/>
        </p:nvSpPr>
        <p:spPr>
          <a:xfrm>
            <a:off x="705971" y="5245440"/>
            <a:ext cx="9879785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외부 단편화 문제는 해결</a:t>
            </a:r>
            <a:r>
              <a:rPr lang="en-US" altLang="ko-KR" sz="1500" dirty="0">
                <a:latin typeface="+mn-ea"/>
              </a:rPr>
              <a:t>. (</a:t>
            </a:r>
            <a:r>
              <a:rPr lang="ko-KR" altLang="en-US" sz="1500" dirty="0">
                <a:latin typeface="+mn-ea"/>
              </a:rPr>
              <a:t>내부 단편화는 여전히 발생 가능</a:t>
            </a:r>
            <a:r>
              <a:rPr lang="en-US" altLang="ko-KR" sz="1500" dirty="0">
                <a:latin typeface="+mn-ea"/>
              </a:rPr>
              <a:t>)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메모리 할당 과정이 단순 세그먼테이션에 비해 쉬움</a:t>
            </a:r>
            <a:r>
              <a:rPr lang="en-US" altLang="ko-KR" sz="1500" dirty="0">
                <a:latin typeface="+mn-ea"/>
              </a:rPr>
              <a:t>.</a:t>
            </a: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155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45233-D521-CF7C-DB3D-FA7D79B8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C732160-72DC-4836-6D69-1B347EC3C638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C6B9B4-E829-200C-F4D1-368619A78ED8}"/>
              </a:ext>
            </a:extLst>
          </p:cNvPr>
          <p:cNvSpPr txBox="1"/>
          <p:nvPr/>
        </p:nvSpPr>
        <p:spPr>
          <a:xfrm>
            <a:off x="676699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21EB89-01A6-B433-6924-DF184B9BE8EC}"/>
              </a:ext>
            </a:extLst>
          </p:cNvPr>
          <p:cNvSpPr txBox="1"/>
          <p:nvPr/>
        </p:nvSpPr>
        <p:spPr>
          <a:xfrm>
            <a:off x="1763806" y="436175"/>
            <a:ext cx="5213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분산 메모리 할당 </a:t>
            </a:r>
            <a:r>
              <a:rPr lang="en-US" altLang="ko-KR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 </a:t>
            </a:r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세그먼테이션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118A7-A479-CAA4-5D2A-267E10064E7F}"/>
              </a:ext>
            </a:extLst>
          </p:cNvPr>
          <p:cNvSpPr txBox="1"/>
          <p:nvPr/>
        </p:nvSpPr>
        <p:spPr>
          <a:xfrm>
            <a:off x="448235" y="1261035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페이지화 된 세그먼테이션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4C67B-B19B-C66B-3019-9284242D5B8E}"/>
              </a:ext>
            </a:extLst>
          </p:cNvPr>
          <p:cNvSpPr txBox="1"/>
          <p:nvPr/>
        </p:nvSpPr>
        <p:spPr>
          <a:xfrm>
            <a:off x="658906" y="1749624"/>
            <a:ext cx="9879785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결국 두 가지 방법 다 단편화를 완전 해결하지 못함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각각의 장점을 살려 합치는 방법</a:t>
            </a:r>
          </a:p>
        </p:txBody>
      </p:sp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261F54C6-618C-B2DA-6987-613668F93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52927"/>
              </p:ext>
            </p:extLst>
          </p:nvPr>
        </p:nvGraphicFramePr>
        <p:xfrm>
          <a:off x="988483" y="2496745"/>
          <a:ext cx="9330683" cy="1650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702">
                  <a:extLst>
                    <a:ext uri="{9D8B030D-6E8A-4147-A177-3AD203B41FA5}">
                      <a16:colId xmlns:a16="http://schemas.microsoft.com/office/drawing/2014/main" val="29594014"/>
                    </a:ext>
                  </a:extLst>
                </a:gridCol>
                <a:gridCol w="3673845">
                  <a:extLst>
                    <a:ext uri="{9D8B030D-6E8A-4147-A177-3AD203B41FA5}">
                      <a16:colId xmlns:a16="http://schemas.microsoft.com/office/drawing/2014/main" val="3337239140"/>
                    </a:ext>
                  </a:extLst>
                </a:gridCol>
                <a:gridCol w="4039136">
                  <a:extLst>
                    <a:ext uri="{9D8B030D-6E8A-4147-A177-3AD203B41FA5}">
                      <a16:colId xmlns:a16="http://schemas.microsoft.com/office/drawing/2014/main" val="2146439200"/>
                    </a:ext>
                  </a:extLst>
                </a:gridCol>
              </a:tblGrid>
              <a:tr h="55019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세그먼테이션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페이징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48184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장점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가변적 데이터 구조 및 모듈 처리 용이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공유 및 보호 지원 편리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작업 크기가 동일하여 다양한 알고리즘 편리하게 개발</a:t>
                      </a: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61167"/>
                  </a:ext>
                </a:extLst>
              </a:tr>
              <a:tr h="5501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단점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외부 단편화 발생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  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내부 단편화 발생</a:t>
                      </a:r>
                    </a:p>
                  </a:txBody>
                  <a:tcPr marL="45720" marR="4572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346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85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DE7FA-EC31-0EEB-E718-2E5CE3DAC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빛, 흑백이(가) 표시된 사진&#10;&#10;중간 신뢰도로 자동 생성된 설명">
            <a:extLst>
              <a:ext uri="{FF2B5EF4-FFF2-40B4-BE49-F238E27FC236}">
                <a16:creationId xmlns:a16="http://schemas.microsoft.com/office/drawing/2014/main" id="{ACF02F23-4046-5342-AA54-9967EB0F9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955027-4838-28DE-CE5E-C3B5777D6F8D}"/>
              </a:ext>
            </a:extLst>
          </p:cNvPr>
          <p:cNvSpPr txBox="1"/>
          <p:nvPr/>
        </p:nvSpPr>
        <p:spPr>
          <a:xfrm>
            <a:off x="479503" y="412596"/>
            <a:ext cx="23599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Q&amp;A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32CB1-3265-90AB-53A0-08A3EF0AB046}"/>
              </a:ext>
            </a:extLst>
          </p:cNvPr>
          <p:cNvSpPr txBox="1"/>
          <p:nvPr/>
        </p:nvSpPr>
        <p:spPr>
          <a:xfrm>
            <a:off x="9987228" y="6602223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594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CD41E-BD9A-B551-2ECE-214393DFF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71589C5-FD45-911A-50CD-BE56BA6B6ED6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2C394A-EA96-8875-DDFF-400F6B2E12DC}"/>
              </a:ext>
            </a:extLst>
          </p:cNvPr>
          <p:cNvSpPr txBox="1"/>
          <p:nvPr/>
        </p:nvSpPr>
        <p:spPr>
          <a:xfrm>
            <a:off x="676700" y="482342"/>
            <a:ext cx="62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E8B4B4-383A-3614-AFCD-F8023241EE1E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8F7BBCF-E8C4-0457-8B0D-1181B2DA2A3D}"/>
              </a:ext>
            </a:extLst>
          </p:cNvPr>
          <p:cNvGrpSpPr/>
          <p:nvPr/>
        </p:nvGrpSpPr>
        <p:grpSpPr>
          <a:xfrm>
            <a:off x="1163052" y="2274848"/>
            <a:ext cx="9881937" cy="2899318"/>
            <a:chOff x="1163052" y="2308302"/>
            <a:chExt cx="9881937" cy="289931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CBADB40-1F45-EF44-AFF9-1D09C50C6136}"/>
                </a:ext>
              </a:extLst>
            </p:cNvPr>
            <p:cNvSpPr txBox="1"/>
            <p:nvPr/>
          </p:nvSpPr>
          <p:spPr>
            <a:xfrm>
              <a:off x="3430051" y="2921168"/>
              <a:ext cx="533190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0" b="1" dirty="0">
                  <a:latin typeface="+mj-ea"/>
                  <a:ea typeface="+mj-ea"/>
                </a:rPr>
                <a:t>메모리 </a:t>
              </a:r>
              <a:r>
                <a:rPr lang="ko-KR" altLang="en-US" sz="6000" b="1" dirty="0" err="1">
                  <a:latin typeface="+mj-ea"/>
                  <a:ea typeface="+mj-ea"/>
                </a:rPr>
                <a:t>관리란</a:t>
              </a:r>
              <a:r>
                <a:rPr lang="en-US" altLang="ko-KR" sz="6000" b="1" dirty="0">
                  <a:latin typeface="+mj-ea"/>
                  <a:ea typeface="+mj-ea"/>
                </a:rPr>
                <a:t>?</a:t>
              </a:r>
              <a:endParaRPr lang="ko-KR" altLang="en-US" sz="6000" b="1" dirty="0"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36A333B-B796-DAA6-1269-FB8B7BF841BE}"/>
                </a:ext>
              </a:extLst>
            </p:cNvPr>
            <p:cNvSpPr txBox="1"/>
            <p:nvPr/>
          </p:nvSpPr>
          <p:spPr>
            <a:xfrm>
              <a:off x="2389702" y="4096357"/>
              <a:ext cx="74126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프로세스들을 위해 메모리를 할당</a:t>
              </a:r>
              <a:r>
                <a:rPr lang="en-US" altLang="ko-KR" dirty="0"/>
                <a:t>. </a:t>
              </a:r>
              <a:r>
                <a:rPr lang="ko-KR" altLang="en-US" dirty="0"/>
                <a:t>필요 없어지면 할당 해제 시키는 과정</a:t>
              </a:r>
            </a:p>
          </p:txBody>
        </p:sp>
        <p:sp>
          <p:nvSpPr>
            <p:cNvPr id="4" name="양쪽 대괄호 3">
              <a:extLst>
                <a:ext uri="{FF2B5EF4-FFF2-40B4-BE49-F238E27FC236}">
                  <a16:creationId xmlns:a16="http://schemas.microsoft.com/office/drawing/2014/main" id="{295BDDE6-3521-AEFD-4F2D-8BE5C0963DC7}"/>
                </a:ext>
              </a:extLst>
            </p:cNvPr>
            <p:cNvSpPr/>
            <p:nvPr/>
          </p:nvSpPr>
          <p:spPr>
            <a:xfrm>
              <a:off x="1163052" y="2308302"/>
              <a:ext cx="9881937" cy="2899318"/>
            </a:xfrm>
            <a:prstGeom prst="bracketPair">
              <a:avLst>
                <a:gd name="adj" fmla="val 1256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58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F1CB8A8-1FB0-9875-E228-7C51D00D53CD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05BDE4-B9D5-3517-68BC-C47933D9B546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13CF9F-BE9A-616D-70BD-C54FC08A736F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63591-DEE1-E53C-19E9-6D8DA5940562}"/>
              </a:ext>
            </a:extLst>
          </p:cNvPr>
          <p:cNvSpPr txBox="1"/>
          <p:nvPr/>
        </p:nvSpPr>
        <p:spPr>
          <a:xfrm>
            <a:off x="658906" y="1749624"/>
            <a:ext cx="9063423" cy="626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관리자가 담당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운영체제의 관리 모듈과 메모리 관리장치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(MMU)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협업하여 관리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6AD4B-2A7F-142C-8736-B8410C0CE02D}"/>
              </a:ext>
            </a:extLst>
          </p:cNvPr>
          <p:cNvSpPr txBox="1"/>
          <p:nvPr/>
        </p:nvSpPr>
        <p:spPr>
          <a:xfrm>
            <a:off x="448235" y="1261035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관리 방법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A30BD1-8795-68BC-9264-F79A2FAC011A}"/>
              </a:ext>
            </a:extLst>
          </p:cNvPr>
          <p:cNvSpPr txBox="1"/>
          <p:nvPr/>
        </p:nvSpPr>
        <p:spPr>
          <a:xfrm>
            <a:off x="658906" y="3509775"/>
            <a:ext cx="9063423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적재 정책 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언제 적재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배치 정책 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어디에 적재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대치 정책 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누구를 제거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FD2E0-CD9B-F05F-527E-4FEC856E831B}"/>
              </a:ext>
            </a:extLst>
          </p:cNvPr>
          <p:cNvSpPr txBox="1"/>
          <p:nvPr/>
        </p:nvSpPr>
        <p:spPr>
          <a:xfrm>
            <a:off x="448235" y="307844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관리 주요 정책</a:t>
            </a:r>
          </a:p>
        </p:txBody>
      </p:sp>
    </p:spTree>
    <p:extLst>
      <p:ext uri="{BB962C8B-B14F-4D97-AF65-F5344CB8AC3E}">
        <p14:creationId xmlns:p14="http://schemas.microsoft.com/office/powerpoint/2010/main" val="82795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7CF2A-7020-2C3E-3471-492FAE25A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FD696DF-EDCE-0EB3-B524-34EE51789782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2B7879-107C-EE24-CCDB-4E204C1ED812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09DD08-6CE7-3DB2-1A5A-A804180636D7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30873E-B856-F9FF-F222-06A6F8809CCC}"/>
              </a:ext>
            </a:extLst>
          </p:cNvPr>
          <p:cNvSpPr txBox="1"/>
          <p:nvPr/>
        </p:nvSpPr>
        <p:spPr>
          <a:xfrm>
            <a:off x="658906" y="1749624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디스크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&gt;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메모리로 프로세스를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반입할 시기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결정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요구적재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사전 적재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AD1A9-D3ED-C9F7-C222-2B57419B04C0}"/>
              </a:ext>
            </a:extLst>
          </p:cNvPr>
          <p:cNvSpPr txBox="1"/>
          <p:nvPr/>
        </p:nvSpPr>
        <p:spPr>
          <a:xfrm>
            <a:off x="448235" y="12610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적재 정책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EC40C-2834-B2CA-D513-6F36EFD181B5}"/>
              </a:ext>
            </a:extLst>
          </p:cNvPr>
          <p:cNvSpPr txBox="1"/>
          <p:nvPr/>
        </p:nvSpPr>
        <p:spPr>
          <a:xfrm>
            <a:off x="658906" y="3078454"/>
            <a:ext cx="9063423" cy="1181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실행 시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필요한 부분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만 적재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rgbClr val="00B050"/>
                </a:solidFill>
                <a:latin typeface="+mn-ea"/>
              </a:rPr>
              <a:t>페이지 폴트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 발생 할 때 해당되는 부분만 적재하는 방식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절약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 프로세스나 페이지 등 최초 접근 시 속도가 느림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8042A-79EB-9B88-B712-DA21750664F2}"/>
              </a:ext>
            </a:extLst>
          </p:cNvPr>
          <p:cNvSpPr txBox="1"/>
          <p:nvPr/>
        </p:nvSpPr>
        <p:spPr>
          <a:xfrm>
            <a:off x="448235" y="264712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요구 적재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7CDC42-C710-EAB2-04EA-914AC215A29B}"/>
              </a:ext>
            </a:extLst>
          </p:cNvPr>
          <p:cNvSpPr txBox="1"/>
          <p:nvPr/>
        </p:nvSpPr>
        <p:spPr>
          <a:xfrm>
            <a:off x="658906" y="4941758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프로그램 실행 전 미리 필요한 부분을 전부 적재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페이지 폴트 발생이 줄어들어 실행 속도가 빠름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필요 메모리 증가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A078CE-AF02-A998-AB8A-8780295C6E2C}"/>
              </a:ext>
            </a:extLst>
          </p:cNvPr>
          <p:cNvSpPr txBox="1"/>
          <p:nvPr/>
        </p:nvSpPr>
        <p:spPr>
          <a:xfrm>
            <a:off x="448235" y="451042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 적재</a:t>
            </a:r>
            <a:r>
              <a:rPr lang="en-US" altLang="ko-KR" dirty="0"/>
              <a:t>(</a:t>
            </a:r>
            <a:r>
              <a:rPr lang="ko-KR" altLang="en-US" dirty="0"/>
              <a:t>예상 적재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AA8193-ECA4-3764-D7C6-B8653397A595}"/>
              </a:ext>
            </a:extLst>
          </p:cNvPr>
          <p:cNvSpPr txBox="1"/>
          <p:nvPr/>
        </p:nvSpPr>
        <p:spPr>
          <a:xfrm>
            <a:off x="7906871" y="6251064"/>
            <a:ext cx="4285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페이지 폴트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프로세스가 접근하려는 메모리 페이지가 적재되어 있지 않음</a:t>
            </a:r>
          </a:p>
        </p:txBody>
      </p:sp>
    </p:spTree>
    <p:extLst>
      <p:ext uri="{BB962C8B-B14F-4D97-AF65-F5344CB8AC3E}">
        <p14:creationId xmlns:p14="http://schemas.microsoft.com/office/powerpoint/2010/main" val="422761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9505-BA55-81F4-2048-0F8C4C17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B92A15-1AB2-14F4-DFCA-7BE9139ED62C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280878-973C-EAAB-6694-1926E42A62C1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C52FED-10BD-6B67-A1E6-F18D053094C3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5717D0-9198-8314-436A-CD3EFB777714}"/>
              </a:ext>
            </a:extLst>
          </p:cNvPr>
          <p:cNvSpPr txBox="1"/>
          <p:nvPr/>
        </p:nvSpPr>
        <p:spPr>
          <a:xfrm>
            <a:off x="658906" y="1749624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프로세스를 적재할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메모리상의 위치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결정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최초 적합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(First Fit),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최적 적합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(Best Fit),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최악 적합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(Worst Fit)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1599DB-2E93-AC07-3F7F-C21D608A764B}"/>
              </a:ext>
            </a:extLst>
          </p:cNvPr>
          <p:cNvSpPr txBox="1"/>
          <p:nvPr/>
        </p:nvSpPr>
        <p:spPr>
          <a:xfrm>
            <a:off x="448235" y="12610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배치 정책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8D5E8-52E9-C8E0-916A-C798CE8AF694}"/>
              </a:ext>
            </a:extLst>
          </p:cNvPr>
          <p:cNvSpPr txBox="1"/>
          <p:nvPr/>
        </p:nvSpPr>
        <p:spPr>
          <a:xfrm>
            <a:off x="658906" y="2983565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빈 공간 중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앞에서부터 탐색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하여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처음 찾은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적합한 부분에 배치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빠름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단편화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06B85-D0B0-7717-FB28-477E46F776E3}"/>
              </a:ext>
            </a:extLst>
          </p:cNvPr>
          <p:cNvSpPr txBox="1"/>
          <p:nvPr/>
        </p:nvSpPr>
        <p:spPr>
          <a:xfrm>
            <a:off x="448235" y="264712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최초 적합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090148-4002-CBB9-A803-DAE7F36A3742}"/>
              </a:ext>
            </a:extLst>
          </p:cNvPr>
          <p:cNvSpPr txBox="1"/>
          <p:nvPr/>
        </p:nvSpPr>
        <p:spPr>
          <a:xfrm>
            <a:off x="658906" y="4337913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빈 공간 중 가장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크기가 비슷한 부분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배치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 단편화 감소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작은 조각의 빈 공간이 많이 남아 외부 단편화 발생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B5DBF8-616F-5B7B-5C68-B2809123896A}"/>
              </a:ext>
            </a:extLst>
          </p:cNvPr>
          <p:cNvSpPr txBox="1"/>
          <p:nvPr/>
        </p:nvSpPr>
        <p:spPr>
          <a:xfrm>
            <a:off x="448235" y="404460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최적 적합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3E3C0-953E-5ABC-8CEB-341641061389}"/>
              </a:ext>
            </a:extLst>
          </p:cNvPr>
          <p:cNvSpPr txBox="1"/>
          <p:nvPr/>
        </p:nvSpPr>
        <p:spPr>
          <a:xfrm>
            <a:off x="658906" y="5686490"/>
            <a:ext cx="9063423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빈 공간 중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가장 큰 공간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배치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이후 다른 프로세스가 남은 공간에 들어오기 용이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남은 공간이 애매하게 클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활용 할 수 없는 큰 공간이 생김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B41D65-A85F-CB8F-3D0B-151E27F86F83}"/>
              </a:ext>
            </a:extLst>
          </p:cNvPr>
          <p:cNvSpPr txBox="1"/>
          <p:nvPr/>
        </p:nvSpPr>
        <p:spPr>
          <a:xfrm>
            <a:off x="448235" y="5367302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최악 적합</a:t>
            </a:r>
          </a:p>
        </p:txBody>
      </p:sp>
    </p:spTree>
    <p:extLst>
      <p:ext uri="{BB962C8B-B14F-4D97-AF65-F5344CB8AC3E}">
        <p14:creationId xmlns:p14="http://schemas.microsoft.com/office/powerpoint/2010/main" val="23270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A90DC-C9A2-A709-3943-E15E1511B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BF9C01-2E9F-3133-E36D-42605CCD5510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85D4B3-6025-3CE4-C516-18ADF49AD14A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49983C-A65C-8B5B-DCEC-9E805720F167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0251E-12DD-7635-DAEC-437E93931A8B}"/>
              </a:ext>
            </a:extLst>
          </p:cNvPr>
          <p:cNvSpPr txBox="1"/>
          <p:nvPr/>
        </p:nvSpPr>
        <p:spPr>
          <a:xfrm>
            <a:off x="658906" y="1749624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메모리가 가득 찼을 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어떤 프로세스를 내보낼 지 결정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FIFO,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LRU,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LFU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5C7F2-1FB1-D503-6063-AD3C4A0A6D2C}"/>
              </a:ext>
            </a:extLst>
          </p:cNvPr>
          <p:cNvSpPr txBox="1"/>
          <p:nvPr/>
        </p:nvSpPr>
        <p:spPr>
          <a:xfrm>
            <a:off x="448235" y="126103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대치 정책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7E92C2-F5A3-94BF-7082-1E4799CF45FA}"/>
              </a:ext>
            </a:extLst>
          </p:cNvPr>
          <p:cNvSpPr txBox="1"/>
          <p:nvPr/>
        </p:nvSpPr>
        <p:spPr>
          <a:xfrm>
            <a:off x="658906" y="2983565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가장 먼저 들어온 페이지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프로세스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먼저 내보냄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큐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(Queue)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활용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간단한 구현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사용중인 페이지도 내보낼 수 있음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A7A6D-60C1-AF7C-2823-BE0F36E4D4E9}"/>
              </a:ext>
            </a:extLst>
          </p:cNvPr>
          <p:cNvSpPr txBox="1"/>
          <p:nvPr/>
        </p:nvSpPr>
        <p:spPr>
          <a:xfrm>
            <a:off x="448235" y="2647124"/>
            <a:ext cx="172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FIFO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선입선출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20791B-68FA-A5D3-55BF-B0472A5F9B42}"/>
              </a:ext>
            </a:extLst>
          </p:cNvPr>
          <p:cNvSpPr txBox="1"/>
          <p:nvPr/>
        </p:nvSpPr>
        <p:spPr>
          <a:xfrm>
            <a:off x="658906" y="4337913"/>
            <a:ext cx="9063423" cy="90300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가장 오랫동안 참조되지 않은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페이지를 제거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자주 사용되는 페이지는 유지되어 성능 향상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최근 참조내역을 기록하는 로직이 필요하여 구현이 복잡해짐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0C6BA-0BC2-893A-C2E4-F0F31C17002C}"/>
              </a:ext>
            </a:extLst>
          </p:cNvPr>
          <p:cNvSpPr txBox="1"/>
          <p:nvPr/>
        </p:nvSpPr>
        <p:spPr>
          <a:xfrm>
            <a:off x="448235" y="404460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LRU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22D1E6-B7D7-9FE7-FC35-C03419CF59CF}"/>
              </a:ext>
            </a:extLst>
          </p:cNvPr>
          <p:cNvSpPr txBox="1"/>
          <p:nvPr/>
        </p:nvSpPr>
        <p:spPr>
          <a:xfrm>
            <a:off x="658906" y="5686490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가장 적게 사용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페이지를 제거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장점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자주 사용되는 페이지는 유지되어 성능 향상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단점 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중요한 내용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사용자 정보 등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가끔만 사용 될 경우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중요 정보지만 제거 되 버릴 수 있음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E883B9-8EAF-CDBC-3FF4-CB54C0FC78DE}"/>
              </a:ext>
            </a:extLst>
          </p:cNvPr>
          <p:cNvSpPr txBox="1"/>
          <p:nvPr/>
        </p:nvSpPr>
        <p:spPr>
          <a:xfrm>
            <a:off x="448235" y="5367302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16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F2BC-1F89-8800-1978-561F45945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249F3F9-D0DA-42AC-62B0-3069D12F4F49}"/>
              </a:ext>
            </a:extLst>
          </p:cNvPr>
          <p:cNvSpPr/>
          <p:nvPr/>
        </p:nvSpPr>
        <p:spPr>
          <a:xfrm>
            <a:off x="495300" y="419100"/>
            <a:ext cx="986367" cy="434261"/>
          </a:xfrm>
          <a:prstGeom prst="roundRect">
            <a:avLst>
              <a:gd name="adj" fmla="val 370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3BDA1-49A1-ADD7-9CEF-C14207E36E6F}"/>
              </a:ext>
            </a:extLst>
          </p:cNvPr>
          <p:cNvSpPr txBox="1"/>
          <p:nvPr/>
        </p:nvSpPr>
        <p:spPr>
          <a:xfrm>
            <a:off x="658906" y="482342"/>
            <a:ext cx="6591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Part 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635199-F551-8A43-D4AA-3AEC43139906}"/>
              </a:ext>
            </a:extLst>
          </p:cNvPr>
          <p:cNvSpPr txBox="1"/>
          <p:nvPr/>
        </p:nvSpPr>
        <p:spPr>
          <a:xfrm>
            <a:off x="1763806" y="436175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메모리 관리 개요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32AFB-0CB7-F7D3-C938-EB839F671F57}"/>
              </a:ext>
            </a:extLst>
          </p:cNvPr>
          <p:cNvSpPr txBox="1"/>
          <p:nvPr/>
        </p:nvSpPr>
        <p:spPr>
          <a:xfrm>
            <a:off x="658906" y="1749624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메모리 공간이 애매하여 활용되지 못하고 낭비되는 현상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내부 단편화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외부 단편화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85562-04E8-1891-5278-6C133D3437C1}"/>
              </a:ext>
            </a:extLst>
          </p:cNvPr>
          <p:cNvSpPr txBox="1"/>
          <p:nvPr/>
        </p:nvSpPr>
        <p:spPr>
          <a:xfrm>
            <a:off x="448235" y="1261035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메모리 단편화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0D1D1C-AD48-A6C9-8762-D5946E804CDC}"/>
              </a:ext>
            </a:extLst>
          </p:cNvPr>
          <p:cNvSpPr txBox="1"/>
          <p:nvPr/>
        </p:nvSpPr>
        <p:spPr>
          <a:xfrm>
            <a:off x="658906" y="2983565"/>
            <a:ext cx="9063423" cy="9048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프로세스가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할당</a:t>
            </a:r>
            <a:r>
              <a:rPr lang="ko-KR" altLang="en-US" sz="1500" dirty="0">
                <a:latin typeface="+mn-ea"/>
              </a:rPr>
              <a:t>을 받았으나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실제로는 </a:t>
            </a:r>
            <a:r>
              <a:rPr lang="ko-KR" altLang="en-US" sz="1500" dirty="0">
                <a:solidFill>
                  <a:srgbClr val="0070C0"/>
                </a:solidFill>
                <a:latin typeface="+mn-ea"/>
              </a:rPr>
              <a:t>사용되지 않는 </a:t>
            </a:r>
            <a:r>
              <a:rPr lang="ko-KR" altLang="en-US" sz="1500" dirty="0">
                <a:latin typeface="+mn-ea"/>
              </a:rPr>
              <a:t>공간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고정 분할 방식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 err="1">
                <a:latin typeface="+mn-ea"/>
              </a:rPr>
              <a:t>페이징</a:t>
            </a:r>
            <a:r>
              <a:rPr lang="ko-KR" altLang="en-US" sz="1500" dirty="0">
                <a:latin typeface="+mn-ea"/>
              </a:rPr>
              <a:t> 기법 등 실제 사용 공간보다 크게 할당되는 경우 발생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동적 할당을 하거나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페이지 크기 최적화 등으로 해결</a:t>
            </a:r>
            <a:endParaRPr lang="en-US" altLang="ko-KR" sz="15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BA1D0-D4E0-B4C5-4676-220671E3D60F}"/>
              </a:ext>
            </a:extLst>
          </p:cNvPr>
          <p:cNvSpPr txBox="1"/>
          <p:nvPr/>
        </p:nvSpPr>
        <p:spPr>
          <a:xfrm>
            <a:off x="448235" y="264712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내부 단편화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BAE7D-F290-2F14-4C27-0C0A65A1F3C8}"/>
              </a:ext>
            </a:extLst>
          </p:cNvPr>
          <p:cNvSpPr txBox="1"/>
          <p:nvPr/>
        </p:nvSpPr>
        <p:spPr>
          <a:xfrm>
            <a:off x="658906" y="4337913"/>
            <a:ext cx="9063423" cy="62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프로세스들이 적재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제거 되는 과정 중 발생한 작아서 사용할 수 없는 공간</a:t>
            </a:r>
            <a:endParaRPr lang="en-US" altLang="ko-KR" sz="1500" dirty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buFontTx/>
              <a:buChar char="-"/>
            </a:pPr>
            <a:r>
              <a:rPr lang="ko-KR" altLang="en-US" sz="1500" dirty="0">
                <a:latin typeface="+mn-ea"/>
              </a:rPr>
              <a:t>메모리를 한쪽으로 몰아 줄 방법</a:t>
            </a:r>
            <a:r>
              <a:rPr lang="en-US" altLang="ko-KR" sz="1500" dirty="0">
                <a:latin typeface="+mn-ea"/>
              </a:rPr>
              <a:t>(</a:t>
            </a:r>
            <a:r>
              <a:rPr lang="ko-KR" altLang="en-US" sz="1500" dirty="0">
                <a:latin typeface="+mn-ea"/>
              </a:rPr>
              <a:t>압축</a:t>
            </a:r>
            <a:r>
              <a:rPr lang="en-US" altLang="ko-KR" sz="1500" dirty="0">
                <a:latin typeface="+mn-ea"/>
              </a:rPr>
              <a:t>)</a:t>
            </a:r>
            <a:r>
              <a:rPr lang="ko-KR" altLang="en-US" sz="1500" dirty="0">
                <a:latin typeface="+mn-ea"/>
              </a:rPr>
              <a:t>이나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최초적합 등을 활용하여 해결</a:t>
            </a:r>
            <a:endParaRPr lang="en-US" altLang="ko-KR" sz="150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C25B2F-216F-5190-3AB4-48CCA8DFDA20}"/>
              </a:ext>
            </a:extLst>
          </p:cNvPr>
          <p:cNvSpPr txBox="1"/>
          <p:nvPr/>
        </p:nvSpPr>
        <p:spPr>
          <a:xfrm>
            <a:off x="448235" y="4044604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외부 단편화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32F7962-6741-57B9-9E51-3B5C85E3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535" y="643671"/>
            <a:ext cx="1889863" cy="247743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71F4CC1-C1E9-91D2-04EC-F0E41487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535" y="3171152"/>
            <a:ext cx="4461952" cy="26467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57D5111-B169-5F74-4E38-8DF3CB4DF862}"/>
              </a:ext>
            </a:extLst>
          </p:cNvPr>
          <p:cNvSpPr txBox="1"/>
          <p:nvPr/>
        </p:nvSpPr>
        <p:spPr>
          <a:xfrm>
            <a:off x="7608946" y="5897650"/>
            <a:ext cx="42851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50000"/>
                  </a:schemeClr>
                </a:solidFill>
              </a:rPr>
              <a:t>사진 출처 </a:t>
            </a:r>
            <a:r>
              <a:rPr lang="en-US" altLang="ko-KR" sz="900" dirty="0">
                <a:solidFill>
                  <a:schemeClr val="bg2">
                    <a:lumMod val="50000"/>
                  </a:schemeClr>
                </a:solidFill>
              </a:rPr>
              <a:t>: https://chelseashin.tistory.com/41</a:t>
            </a:r>
            <a:endParaRPr lang="ko-KR" altLang="en-US" sz="9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3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8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5264E"/>
      </a:accent1>
      <a:accent2>
        <a:srgbClr val="3F668F"/>
      </a:accent2>
      <a:accent3>
        <a:srgbClr val="4A7ECA"/>
      </a:accent3>
      <a:accent4>
        <a:srgbClr val="B28659"/>
      </a:accent4>
      <a:accent5>
        <a:srgbClr val="FDC467"/>
      </a:accent5>
      <a:accent6>
        <a:srgbClr val="E5D8C9"/>
      </a:accent6>
      <a:hlink>
        <a:srgbClr val="262626"/>
      </a:hlink>
      <a:folHlink>
        <a:srgbClr val="262626"/>
      </a:folHlink>
    </a:clrScheme>
    <a:fontScheme name="Pretendard_BLACK_M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2369</Words>
  <Application>Microsoft Office PowerPoint</Application>
  <PresentationFormat>와이드스크린</PresentationFormat>
  <Paragraphs>363</Paragraphs>
  <Slides>33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김기호/에너지화학공학과</cp:lastModifiedBy>
  <cp:revision>126</cp:revision>
  <dcterms:created xsi:type="dcterms:W3CDTF">2023-04-24T02:25:46Z</dcterms:created>
  <dcterms:modified xsi:type="dcterms:W3CDTF">2025-03-24T10:26:56Z</dcterms:modified>
</cp:coreProperties>
</file>