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9"/>
  </p:notesMasterIdLst>
  <p:sldIdLst>
    <p:sldId id="256" r:id="rId3"/>
    <p:sldId id="257" r:id="rId4"/>
    <p:sldId id="258" r:id="rId5"/>
    <p:sldId id="259" r:id="rId6"/>
    <p:sldId id="260" r:id="rId7"/>
    <p:sldId id="261"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1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800" b="0" i="0" u="none" strike="noStrike" cap="none"/>
            </a:lvl1pPr>
            <a:lvl2pPr marL="0" marR="0" lvl="1" indent="0" algn="l" rtl="0">
              <a:spcBef>
                <a:spcPts val="0"/>
              </a:spcBef>
              <a:buSzPts val="1400"/>
              <a:buNone/>
              <a:defRPr sz="1800" b="0" i="0" u="none" strike="noStrike" cap="none"/>
            </a:lvl2pPr>
            <a:lvl3pPr marL="0" marR="0" lvl="2" indent="0" algn="l" rtl="0">
              <a:spcBef>
                <a:spcPts val="0"/>
              </a:spcBef>
              <a:buSzPts val="1400"/>
              <a:buNone/>
              <a:defRPr sz="1800" b="0" i="0" u="none" strike="noStrike" cap="none"/>
            </a:lvl3pPr>
            <a:lvl4pPr marL="0" marR="0" lvl="3" indent="0" algn="l" rtl="0">
              <a:spcBef>
                <a:spcPts val="0"/>
              </a:spcBef>
              <a:buSzPts val="1400"/>
              <a:buNone/>
              <a:defRPr sz="1800" b="0" i="0" u="none" strike="noStrike" cap="none"/>
            </a:lvl4pPr>
            <a:lvl5pPr marL="0" marR="0" lvl="4" indent="0" algn="l" rtl="0">
              <a:spcBef>
                <a:spcPts val="0"/>
              </a:spcBef>
              <a:buSzPts val="1400"/>
              <a:buNone/>
              <a:defRPr sz="1800" b="0" i="0" u="none" strike="noStrike" cap="none"/>
            </a:lvl5pPr>
            <a:lvl6pPr marL="0" marR="0" lvl="5" indent="0" algn="l" rtl="0">
              <a:spcBef>
                <a:spcPts val="0"/>
              </a:spcBef>
              <a:buSzPts val="1400"/>
              <a:buNone/>
              <a:defRPr sz="1800" b="0" i="0" u="none" strike="noStrike" cap="none"/>
            </a:lvl6pPr>
            <a:lvl7pPr marL="0" marR="0" lvl="6" indent="0" algn="l" rtl="0">
              <a:spcBef>
                <a:spcPts val="0"/>
              </a:spcBef>
              <a:buSzPts val="1400"/>
              <a:buNone/>
              <a:defRPr sz="1800" b="0" i="0" u="none" strike="noStrike" cap="none"/>
            </a:lvl7pPr>
            <a:lvl8pPr marL="0" marR="0" lvl="7" indent="0" algn="l" rtl="0">
              <a:spcBef>
                <a:spcPts val="0"/>
              </a:spcBef>
              <a:buSzPts val="1400"/>
              <a:buNone/>
              <a:defRPr sz="1800" b="0" i="0" u="none" strike="noStrike" cap="none"/>
            </a:lvl8pPr>
            <a:lvl9pPr marL="0" marR="0" lvl="8" indent="0" algn="l" rtl="0">
              <a:spcBef>
                <a:spcPts val="0"/>
              </a:spcBef>
              <a:buSzPts val="1400"/>
              <a:buNone/>
              <a:defRPr sz="1800" b="0" i="0" u="none" strike="noStrike" cap="none"/>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t>‹#›</a:t>
            </a:fld>
            <a:endParaRPr lang="en-US" sz="1200" b="0" i="0" u="none" strike="noStrike" cap="none">
              <a:solidFill>
                <a:srgbClr val="000000"/>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76200" algn="r" rtl="0">
              <a:lnSpc>
                <a:spcPct val="100000"/>
              </a:lnSpc>
              <a:spcBef>
                <a:spcPts val="0"/>
              </a:spcBef>
              <a:spcAft>
                <a:spcPts val="0"/>
              </a:spcAft>
              <a:buClr>
                <a:srgbClr val="000000"/>
              </a:buClr>
              <a:buSzPts val="1200"/>
              <a:buFont typeface="Times"/>
              <a:buNone/>
            </a:pPr>
            <a:fld id="{00000000-1234-1234-1234-123412341234}" type="slidenum">
              <a:rPr lang="en-US" sz="1200" b="0" i="0" u="none">
                <a:solidFill>
                  <a:srgbClr val="000000"/>
                </a:solidFill>
                <a:latin typeface="Times"/>
                <a:ea typeface="Times"/>
                <a:cs typeface="Times"/>
                <a:sym typeface="Times"/>
              </a:rPr>
              <a:t>1</a:t>
            </a:fld>
            <a:endParaRPr lang="en-US" sz="1200" b="0" i="0" u="none">
              <a:solidFill>
                <a:srgbClr val="000000"/>
              </a:solidFill>
              <a:latin typeface="Times"/>
              <a:ea typeface="Times"/>
              <a:cs typeface="Times"/>
              <a:sym typeface="Times"/>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1600200"/>
            <a:ext cx="7772400" cy="1143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3600" b="0" i="0" u="none" strike="noStrike" cap="none">
                <a:solidFill>
                  <a:schemeClr val="lt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1371600" y="3200400"/>
            <a:ext cx="6400800" cy="1752600"/>
          </a:xfrm>
          <a:prstGeom prst="rect">
            <a:avLst/>
          </a:prstGeom>
          <a:noFill/>
          <a:ln>
            <a:noFill/>
          </a:ln>
        </p:spPr>
        <p:txBody>
          <a:bodyPr wrap="square" lIns="91425" tIns="91425" rIns="91425" bIns="91425" anchor="t" anchorCtr="0"/>
          <a:lstStyle>
            <a:lvl1pPr marL="0" marR="0" lvl="0" indent="0" algn="ctr" rtl="0">
              <a:spcBef>
                <a:spcPts val="480"/>
              </a:spcBef>
              <a:spcAft>
                <a:spcPts val="0"/>
              </a:spcAft>
              <a:buClr>
                <a:srgbClr val="2675B4"/>
              </a:buClr>
              <a:buSzPts val="2400"/>
              <a:buFont typeface="Noto Sans Symbols"/>
              <a:buNone/>
              <a:defRPr sz="2400" b="0" i="0" u="none" strike="noStrike" cap="none">
                <a:solidFill>
                  <a:srgbClr val="CCCCCC"/>
                </a:solidFill>
                <a:latin typeface="Arial"/>
                <a:ea typeface="Arial"/>
                <a:cs typeface="Arial"/>
                <a:sym typeface="Arial"/>
              </a:defRPr>
            </a:lvl1pPr>
            <a:lvl2pPr marL="742950" marR="0" lvl="1" indent="-17145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609600" y="762000"/>
            <a:ext cx="7924800" cy="685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1"/>
          </p:nvPr>
        </p:nvSpPr>
        <p:spPr>
          <a:xfrm>
            <a:off x="609600" y="1828800"/>
            <a:ext cx="3886200" cy="3886200"/>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2675B4"/>
              </a:buClr>
              <a:buSzPts val="28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2"/>
          </p:nvPr>
        </p:nvSpPr>
        <p:spPr>
          <a:xfrm>
            <a:off x="4648200" y="1828800"/>
            <a:ext cx="3886200" cy="3886200"/>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2675B4"/>
              </a:buClr>
              <a:buSzPts val="28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3" name="Shape 83"/>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84" name="Shape 84"/>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rgbClr val="2675B4"/>
              </a:buClr>
              <a:buSzPts val="2000"/>
              <a:buFont typeface="Noto Sans Symbols"/>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rgbClr val="2675B4"/>
              </a:buClr>
              <a:buSzPts val="1800"/>
              <a:buFont typeface="Noto Sans Symbols"/>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rgbClr val="2675B4"/>
              </a:buClr>
              <a:buSzPts val="1600"/>
              <a:buFont typeface="Noto Sans Symbols"/>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rgbClr val="2675B4"/>
              </a:buClr>
              <a:buSzPts val="1400"/>
              <a:buFont typeface="Noto Sans Symbols"/>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rgbClr val="2675B4"/>
              </a:buClr>
              <a:buSzPts val="1400"/>
              <a:buFont typeface="Noto Sans Symbols"/>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rgbClr val="2675B4"/>
              </a:buClr>
              <a:buSzPts val="1400"/>
              <a:buFont typeface="Noto Sans Symbols"/>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rgbClr val="2675B4"/>
              </a:buClr>
              <a:buSzPts val="1400"/>
              <a:buFont typeface="Noto Sans Symbols"/>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rgbClr val="2675B4"/>
              </a:buClr>
              <a:buSzPts val="1400"/>
              <a:buFont typeface="Noto Sans Symbols"/>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rgbClr val="2675B4"/>
              </a:buClr>
              <a:buSzPts val="1400"/>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9" name="Shape 89"/>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90" name="Shape 90"/>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762000"/>
            <a:ext cx="7924800" cy="685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609600" y="1828800"/>
            <a:ext cx="7924800" cy="3886200"/>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32" name="Shape 32"/>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33" name="Shape 33"/>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8"/>
            <a:ext cx="8229600" cy="11430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rgbClr val="2675B4"/>
              </a:buClr>
              <a:buSzPts val="2400"/>
              <a:buFont typeface="Noto Sans Symbols"/>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rgbClr val="2675B4"/>
              </a:buClr>
              <a:buSzPts val="2000"/>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rgbClr val="2675B4"/>
              </a:buClr>
              <a:buSzPts val="1800"/>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rgbClr val="2675B4"/>
              </a:buClr>
              <a:buSzPts val="2400"/>
              <a:buFont typeface="Noto Sans Symbols"/>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rgbClr val="2675B4"/>
              </a:buClr>
              <a:buSzPts val="2000"/>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rgbClr val="2675B4"/>
              </a:buClr>
              <a:buSzPts val="1800"/>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rgbClr val="2675B4"/>
              </a:buClr>
              <a:buSzPts val="16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rgbClr val="2675B4"/>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1" name="Shape 41"/>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42" name="Shape 42"/>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rot="5400000">
            <a:off x="5067300" y="2247900"/>
            <a:ext cx="4953000" cy="19812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body" idx="1"/>
          </p:nvPr>
        </p:nvSpPr>
        <p:spPr>
          <a:xfrm rot="5400000">
            <a:off x="1028700" y="342900"/>
            <a:ext cx="4953000" cy="5791200"/>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7" name="Shape 47"/>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48" name="Shape 48"/>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09600" y="762000"/>
            <a:ext cx="7924800" cy="685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body" idx="1"/>
          </p:nvPr>
        </p:nvSpPr>
        <p:spPr>
          <a:xfrm rot="5400000">
            <a:off x="2628900" y="-190500"/>
            <a:ext cx="3886200" cy="7924800"/>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3" name="Shape 53"/>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54" name="Shape 54"/>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57" name="Shape 57"/>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rgbClr val="2675B4"/>
              </a:buClr>
              <a:buSzPts val="3200"/>
              <a:buFont typeface="Noto Sans Symbols"/>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rgbClr val="2675B4"/>
              </a:buClr>
              <a:buSzPts val="2800"/>
              <a:buFont typeface="Noto Sans Symbols"/>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rgbClr val="2675B4"/>
              </a:buClr>
              <a:buSzPts val="2400"/>
              <a:buFont typeface="Noto Sans Symbols"/>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rgbClr val="2675B4"/>
              </a:buClr>
              <a:buSzPts val="2000"/>
              <a:buFont typeface="Noto Sans Symbols"/>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rgbClr val="2675B4"/>
              </a:buClr>
              <a:buSzPts val="2000"/>
              <a:buFont typeface="Noto Sans Symbols"/>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rgbClr val="2675B4"/>
              </a:buClr>
              <a:buSzPts val="2000"/>
              <a:buFont typeface="Noto Sans Symbols"/>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rgbClr val="2675B4"/>
              </a:buClr>
              <a:buSzPts val="2000"/>
              <a:buFont typeface="Noto Sans Symbols"/>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rgbClr val="2675B4"/>
              </a:buClr>
              <a:buSzPts val="2000"/>
              <a:buFont typeface="Noto Sans Symbols"/>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rgbClr val="2675B4"/>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rgbClr val="2675B4"/>
              </a:buClr>
              <a:buSzPts val="1400"/>
              <a:buFont typeface="Noto Sans Symbols"/>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rgbClr val="2675B4"/>
              </a:buClr>
              <a:buSzPts val="1200"/>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rgbClr val="2675B4"/>
              </a:buClr>
              <a:buSzPts val="1000"/>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0" name="Shape 60"/>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61" name="Shape 61"/>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rgbClr val="2675B4"/>
              </a:buClr>
              <a:buSzPts val="32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rgbClr val="2675B4"/>
              </a:buClr>
              <a:buSzPts val="2800"/>
              <a:buFont typeface="Noto Sans Symbols"/>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rgbClr val="2675B4"/>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rgbClr val="2675B4"/>
              </a:buClr>
              <a:buSzPts val="1400"/>
              <a:buFont typeface="Noto Sans Symbols"/>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rgbClr val="2675B4"/>
              </a:buClr>
              <a:buSzPts val="1200"/>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rgbClr val="2675B4"/>
              </a:buClr>
              <a:buSzPts val="1000"/>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rgbClr val="2675B4"/>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7" name="Shape 67"/>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68" name="Shape 68"/>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
        <p:nvSpPr>
          <p:cNvPr id="70" name="Shape 70"/>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1" name="Shape 71"/>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72" name="Shape 72"/>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09600" y="762000"/>
            <a:ext cx="7924800" cy="685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6" name="Shape 76"/>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77" name="Shape 77"/>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0" y="-76200"/>
            <a:ext cx="9144000" cy="5791200"/>
          </a:xfrm>
          <a:prstGeom prst="rect">
            <a:avLst/>
          </a:prstGeom>
          <a:gradFill>
            <a:gsLst>
              <a:gs pos="0">
                <a:schemeClr val="dk1"/>
              </a:gs>
              <a:gs pos="100000">
                <a:srgbClr val="333333"/>
              </a:gs>
            </a:gsLst>
            <a:lin ang="5400000" scaled="0"/>
          </a:gra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1" name="Shape 11"/>
          <p:cNvSpPr txBox="1"/>
          <p:nvPr/>
        </p:nvSpPr>
        <p:spPr>
          <a:xfrm>
            <a:off x="0" y="5638800"/>
            <a:ext cx="9144000" cy="1219200"/>
          </a:xfrm>
          <a:prstGeom prst="rect">
            <a:avLst/>
          </a:prstGeom>
          <a:solidFill>
            <a:schemeClr val="dk1"/>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cxnSp>
        <p:nvCxnSpPr>
          <p:cNvPr id="12" name="Shape 12"/>
          <p:cNvCxnSpPr/>
          <p:nvPr/>
        </p:nvCxnSpPr>
        <p:spPr>
          <a:xfrm>
            <a:off x="0" y="5638800"/>
            <a:ext cx="9144000" cy="0"/>
          </a:xfrm>
          <a:prstGeom prst="straightConnector1">
            <a:avLst/>
          </a:prstGeom>
          <a:noFill/>
          <a:ln w="9525" cap="flat" cmpd="sng">
            <a:solidFill>
              <a:srgbClr val="4D4D4D"/>
            </a:solidFill>
            <a:prstDash val="solid"/>
            <a:miter lim="800000"/>
            <a:headEnd type="none" w="med" len="med"/>
            <a:tailEnd type="none" w="med" len="med"/>
          </a:ln>
        </p:spPr>
      </p:cxnSp>
      <p:pic>
        <p:nvPicPr>
          <p:cNvPr id="13" name="Shape 13"/>
          <p:cNvPicPr preferRelativeResize="0"/>
          <p:nvPr/>
        </p:nvPicPr>
        <p:blipFill rotWithShape="1">
          <a:blip r:embed="rId3">
            <a:alphaModFix/>
          </a:blip>
          <a:srcRect/>
          <a:stretch/>
        </p:blipFill>
        <p:spPr>
          <a:xfrm>
            <a:off x="4038600" y="6019800"/>
            <a:ext cx="968375" cy="434975"/>
          </a:xfrm>
          <a:prstGeom prst="rect">
            <a:avLst/>
          </a:prstGeom>
          <a:noFill/>
          <a:ln>
            <a:noFill/>
          </a:ln>
        </p:spPr>
      </p:pic>
      <p:sp>
        <p:nvSpPr>
          <p:cNvPr id="14" name="Shape 14"/>
          <p:cNvSpPr txBox="1">
            <a:spLocks noGrp="1"/>
          </p:cNvSpPr>
          <p:nvPr>
            <p:ph type="title"/>
          </p:nvPr>
        </p:nvSpPr>
        <p:spPr>
          <a:xfrm>
            <a:off x="609600" y="762000"/>
            <a:ext cx="7924800" cy="685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609600" y="1828800"/>
            <a:ext cx="7924800" cy="3886200"/>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Shape 20"/>
          <p:cNvSpPr txBox="1"/>
          <p:nvPr/>
        </p:nvSpPr>
        <p:spPr>
          <a:xfrm>
            <a:off x="0" y="-42862"/>
            <a:ext cx="9144000" cy="347662"/>
          </a:xfrm>
          <a:prstGeom prst="rect">
            <a:avLst/>
          </a:prstGeom>
          <a:gradFill>
            <a:gsLst>
              <a:gs pos="0">
                <a:srgbClr val="333333"/>
              </a:gs>
              <a:gs pos="100000">
                <a:schemeClr val="dk1"/>
              </a:gs>
            </a:gsLst>
            <a:lin ang="5400000" scaled="0"/>
          </a:gra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1" name="Shape 21"/>
          <p:cNvSpPr txBox="1">
            <a:spLocks noGrp="1"/>
          </p:cNvSpPr>
          <p:nvPr>
            <p:ph type="title"/>
          </p:nvPr>
        </p:nvSpPr>
        <p:spPr>
          <a:xfrm>
            <a:off x="609600" y="762000"/>
            <a:ext cx="7924800" cy="6858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609600" y="1828800"/>
            <a:ext cx="7924800" cy="3886200"/>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rgbClr val="2675B4"/>
              </a:buClr>
              <a:buSzPts val="24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609600" y="0"/>
            <a:ext cx="5105400" cy="3048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Shape 24"/>
          <p:cNvSpPr txBox="1">
            <a:spLocks noGrp="1"/>
          </p:cNvSpPr>
          <p:nvPr>
            <p:ph type="sldNum" idx="12"/>
          </p:nvPr>
        </p:nvSpPr>
        <p:spPr>
          <a:xfrm>
            <a:off x="7086600" y="5903912"/>
            <a:ext cx="1447800" cy="685800"/>
          </a:xfrm>
          <a:prstGeom prst="rect">
            <a:avLst/>
          </a:prstGeom>
          <a:noFill/>
          <a:ln>
            <a:noFill/>
          </a:ln>
        </p:spPr>
        <p:txBody>
          <a:bodyPr wrap="square" lIns="91425" tIns="0" rIns="91425" bIns="0" anchor="t" anchorCtr="0">
            <a:noAutofit/>
          </a:bodyPr>
          <a:lstStyle/>
          <a:p>
            <a:pPr marL="0" marR="0" lvl="0" indent="-279400" algn="r" rtl="0">
              <a:lnSpc>
                <a:spcPct val="100000"/>
              </a:lnSpc>
              <a:spcBef>
                <a:spcPts val="0"/>
              </a:spcBef>
              <a:spcAft>
                <a:spcPts val="0"/>
              </a:spcAft>
              <a:buClr>
                <a:srgbClr val="D9D9D9"/>
              </a:buClr>
              <a:buSzPts val="44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25" name="Shape 25"/>
          <p:cNvSpPr txBox="1"/>
          <p:nvPr/>
        </p:nvSpPr>
        <p:spPr>
          <a:xfrm>
            <a:off x="609600" y="1524000"/>
            <a:ext cx="7924800" cy="274637"/>
          </a:xfrm>
          <a:prstGeom prst="rect">
            <a:avLst/>
          </a:prstGeom>
          <a:noFill/>
          <a:ln>
            <a:noFill/>
          </a:ln>
        </p:spPr>
        <p:txBody>
          <a:bodyPr wrap="square" lIns="91425" tIns="45700" rIns="91425" bIns="45700" anchor="t" anchorCtr="0">
            <a:noAutofit/>
          </a:bodyPr>
          <a:lstStyle/>
          <a:p>
            <a:pPr marL="0" marR="0" lvl="0" indent="-76200" algn="l" rtl="0">
              <a:lnSpc>
                <a:spcPct val="100000"/>
              </a:lnSpc>
              <a:spcBef>
                <a:spcPts val="0"/>
              </a:spcBef>
              <a:spcAft>
                <a:spcPts val="0"/>
              </a:spcAft>
              <a:buClr>
                <a:schemeClr val="lt1"/>
              </a:buClr>
              <a:buSzPts val="1200"/>
              <a:buFont typeface="Arial"/>
              <a:buNone/>
            </a:pPr>
            <a:r>
              <a:rPr lang="en-US" sz="1200" b="1" i="0" u="none">
                <a:solidFill>
                  <a:schemeClr val="lt1"/>
                </a:solidFill>
                <a:latin typeface="Arial"/>
                <a:ea typeface="Arial"/>
                <a:cs typeface="Arial"/>
                <a:sym typeface="Arial"/>
              </a:rPr>
              <a:t>Boston University</a:t>
            </a:r>
            <a:r>
              <a:rPr lang="en-US" sz="1200" b="0" i="0" u="none">
                <a:solidFill>
                  <a:schemeClr val="lt1"/>
                </a:solidFill>
                <a:latin typeface="Arial"/>
                <a:ea typeface="Arial"/>
                <a:cs typeface="Arial"/>
                <a:sym typeface="Arial"/>
              </a:rPr>
              <a:t> Slideshow Title Goes Here</a:t>
            </a:r>
          </a:p>
        </p:txBody>
      </p:sp>
      <p:sp>
        <p:nvSpPr>
          <p:cNvPr id="26" name="Shape 26"/>
          <p:cNvSpPr txBox="1">
            <a:spLocks noGrp="1"/>
          </p:cNvSpPr>
          <p:nvPr>
            <p:ph type="dt" idx="10"/>
          </p:nvPr>
        </p:nvSpPr>
        <p:spPr>
          <a:xfrm>
            <a:off x="6629400" y="0"/>
            <a:ext cx="1905000" cy="3048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SzPts val="1400"/>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pic>
        <p:nvPicPr>
          <p:cNvPr id="27" name="Shape 27" descr="ece_sub_sig.png"/>
          <p:cNvPicPr preferRelativeResize="0"/>
          <p:nvPr/>
        </p:nvPicPr>
        <p:blipFill rotWithShape="1">
          <a:blip r:embed="rId12">
            <a:alphaModFix/>
          </a:blip>
          <a:srcRect/>
          <a:stretch/>
        </p:blipFill>
        <p:spPr>
          <a:xfrm>
            <a:off x="609600" y="6096000"/>
            <a:ext cx="5364162" cy="365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228600" y="1676400"/>
            <a:ext cx="7772400" cy="1143000"/>
          </a:xfrm>
          <a:prstGeom prst="rect">
            <a:avLst/>
          </a:prstGeom>
          <a:noFill/>
          <a:ln>
            <a:noFill/>
          </a:ln>
        </p:spPr>
        <p:txBody>
          <a:bodyPr wrap="square" lIns="91425" tIns="45700" rIns="91425" bIns="45700" anchor="ctr" anchorCtr="0">
            <a:noAutofit/>
          </a:bodyPr>
          <a:lstStyle/>
          <a:p>
            <a:pPr marL="0" marR="0" lvl="0" indent="-381000" algn="ctr" rtl="0">
              <a:lnSpc>
                <a:spcPct val="100000"/>
              </a:lnSpc>
              <a:spcBef>
                <a:spcPts val="0"/>
              </a:spcBef>
              <a:spcAft>
                <a:spcPts val="0"/>
              </a:spcAft>
              <a:buClr>
                <a:schemeClr val="lt1"/>
              </a:buClr>
              <a:buSzPts val="6000"/>
              <a:buFont typeface="Cutive"/>
              <a:buNone/>
            </a:pPr>
            <a:r>
              <a:rPr lang="en-US" sz="6000" b="0" i="1" u="none" strike="noStrike" cap="none">
                <a:solidFill>
                  <a:schemeClr val="lt1"/>
                </a:solidFill>
                <a:latin typeface="Cutive"/>
                <a:ea typeface="Cutive"/>
                <a:cs typeface="Cutive"/>
                <a:sym typeface="Cutive"/>
              </a:rPr>
              <a:t>STUDY</a:t>
            </a:r>
          </a:p>
        </p:txBody>
      </p:sp>
      <p:sp>
        <p:nvSpPr>
          <p:cNvPr id="97" name="Shape 97"/>
          <p:cNvSpPr txBox="1">
            <a:spLocks noGrp="1"/>
          </p:cNvSpPr>
          <p:nvPr>
            <p:ph type="subTitle" idx="1"/>
          </p:nvPr>
        </p:nvSpPr>
        <p:spPr>
          <a:xfrm>
            <a:off x="1371600" y="3200400"/>
            <a:ext cx="6400800" cy="1752600"/>
          </a:xfrm>
          <a:prstGeom prst="rect">
            <a:avLst/>
          </a:prstGeom>
          <a:noFill/>
          <a:ln>
            <a:noFill/>
          </a:ln>
        </p:spPr>
        <p:txBody>
          <a:bodyPr wrap="square" lIns="91425" tIns="45700" rIns="91425" bIns="45700" anchor="t" anchorCtr="0">
            <a:noAutofit/>
          </a:bodyPr>
          <a:lstStyle/>
          <a:p>
            <a:pPr marL="0" marR="0" lvl="0" indent="-254000" algn="ctr" rtl="0">
              <a:lnSpc>
                <a:spcPct val="100000"/>
              </a:lnSpc>
              <a:spcBef>
                <a:spcPts val="0"/>
              </a:spcBef>
              <a:spcAft>
                <a:spcPts val="0"/>
              </a:spcAft>
              <a:buClr>
                <a:srgbClr val="2675B4"/>
              </a:buClr>
              <a:buSzPts val="4000"/>
              <a:buFont typeface="Noto Sans Symbols"/>
              <a:buNone/>
            </a:pPr>
            <a:r>
              <a:rPr lang="en-US" sz="4000" b="0" i="0" u="none" strike="noStrike" cap="none">
                <a:solidFill>
                  <a:srgbClr val="CCCCCC"/>
                </a:solidFill>
                <a:latin typeface="Cutive"/>
                <a:ea typeface="Cutive"/>
                <a:cs typeface="Cutive"/>
                <a:sym typeface="Cutive"/>
              </a:rPr>
              <a:t>An app for helping BU students with finding </a:t>
            </a:r>
            <a:r>
              <a:rPr lang="en-US" sz="4000" b="0" i="1" u="none" strike="noStrike" cap="none">
                <a:solidFill>
                  <a:srgbClr val="CCCCCC"/>
                </a:solidFill>
                <a:latin typeface="Cutive"/>
                <a:ea typeface="Cutive"/>
                <a:cs typeface="Cutive"/>
                <a:sym typeface="Cutive"/>
              </a:rPr>
              <a:t>their</a:t>
            </a:r>
            <a:r>
              <a:rPr lang="en-US" sz="4000" b="0" i="0" u="none" strike="noStrike" cap="none">
                <a:solidFill>
                  <a:srgbClr val="CCCCCC"/>
                </a:solidFill>
                <a:latin typeface="Cutive"/>
                <a:ea typeface="Cutive"/>
                <a:cs typeface="Cutive"/>
                <a:sym typeface="Cutive"/>
              </a:rPr>
              <a:t> place to study</a:t>
            </a:r>
          </a:p>
        </p:txBody>
      </p:sp>
      <p:pic>
        <p:nvPicPr>
          <p:cNvPr id="98" name="Shape 98" descr="PhilLogoRedNoText.png"/>
          <p:cNvPicPr preferRelativeResize="0"/>
          <p:nvPr/>
        </p:nvPicPr>
        <p:blipFill rotWithShape="1">
          <a:blip r:embed="rId3">
            <a:alphaModFix/>
          </a:blip>
          <a:srcRect/>
          <a:stretch/>
        </p:blipFill>
        <p:spPr>
          <a:xfrm>
            <a:off x="5257800" y="1811337"/>
            <a:ext cx="1219200" cy="8556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762000"/>
            <a:ext cx="7924800" cy="685800"/>
          </a:xfrm>
          <a:prstGeom prst="rect">
            <a:avLst/>
          </a:prstGeom>
          <a:noFill/>
          <a:ln>
            <a:noFill/>
          </a:ln>
        </p:spPr>
        <p:txBody>
          <a:bodyPr wrap="square" lIns="91425" tIns="45700" rIns="91425" bIns="45700" anchor="t" anchorCtr="0">
            <a:noAutofit/>
          </a:bodyPr>
          <a:lstStyle/>
          <a:p>
            <a:pPr marL="0" marR="0" lvl="0" indent="-165100" algn="l" rtl="0">
              <a:lnSpc>
                <a:spcPct val="100000"/>
              </a:lnSpc>
              <a:spcBef>
                <a:spcPts val="0"/>
              </a:spcBef>
              <a:spcAft>
                <a:spcPts val="0"/>
              </a:spcAft>
              <a:buClr>
                <a:schemeClr val="dk1"/>
              </a:buClr>
              <a:buSzPts val="2600"/>
              <a:buFont typeface="Arial"/>
              <a:buNone/>
            </a:pPr>
            <a:r>
              <a:rPr lang="en-US" sz="2600" b="1" i="0" u="none" strike="noStrike" cap="none">
                <a:solidFill>
                  <a:schemeClr val="dk1"/>
                </a:solidFill>
                <a:latin typeface="Arial"/>
                <a:ea typeface="Arial"/>
                <a:cs typeface="Arial"/>
                <a:sym typeface="Arial"/>
              </a:rPr>
              <a:t>How does STUDY BU Work? What does it do?</a:t>
            </a:r>
          </a:p>
        </p:txBody>
      </p:sp>
      <p:sp>
        <p:nvSpPr>
          <p:cNvPr id="104" name="Shape 104"/>
          <p:cNvSpPr txBox="1">
            <a:spLocks noGrp="1"/>
          </p:cNvSpPr>
          <p:nvPr>
            <p:ph type="body" idx="1"/>
          </p:nvPr>
        </p:nvSpPr>
        <p:spPr>
          <a:xfrm>
            <a:off x="609600" y="1828800"/>
            <a:ext cx="7924800" cy="3886200"/>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rgbClr val="2675B4"/>
              </a:buClr>
              <a:buSzPts val="1800"/>
              <a:buFont typeface="Noto Sans Symbols"/>
              <a:buChar char="▪"/>
            </a:pPr>
            <a:r>
              <a:rPr lang="en-US" sz="1800" b="0" i="0" u="none" strike="noStrike" cap="none">
                <a:solidFill>
                  <a:schemeClr val="dk1"/>
                </a:solidFill>
                <a:latin typeface="Arial"/>
                <a:ea typeface="Arial"/>
                <a:cs typeface="Arial"/>
                <a:sym typeface="Arial"/>
              </a:rPr>
              <a:t>STUDY BU’s simple layout allows for ease of access when looking around the BU campus for spots to study in. The user is first greeted by a welcome screen and our lovely mascot, Rhett, and they are then taken to a page containing checkboxes that allow the user to filter out certain study space categories, so that they can tailor their own BU study space map to their preferences.</a:t>
            </a:r>
          </a:p>
          <a:p>
            <a:pPr marL="342900" marR="0" lvl="0" indent="-342900" algn="l" rtl="0">
              <a:lnSpc>
                <a:spcPct val="100000"/>
              </a:lnSpc>
              <a:spcBef>
                <a:spcPts val="360"/>
              </a:spcBef>
              <a:spcAft>
                <a:spcPts val="0"/>
              </a:spcAft>
              <a:buClr>
                <a:srgbClr val="2675B4"/>
              </a:buClr>
              <a:buSzPts val="1800"/>
              <a:buFont typeface="Noto Sans Symbols"/>
              <a:buChar char="▪"/>
            </a:pPr>
            <a:r>
              <a:rPr lang="en-US" sz="1800" b="0" i="0" u="none" strike="noStrike" cap="none">
                <a:solidFill>
                  <a:schemeClr val="dk1"/>
                </a:solidFill>
                <a:latin typeface="Arial"/>
                <a:ea typeface="Arial"/>
                <a:cs typeface="Arial"/>
                <a:sym typeface="Arial"/>
              </a:rPr>
              <a:t>Each marker on the map designates both a BU study location, and, when tapped by the user, a list of location-specific information is shown (Hours of operation, study spots within that location, general descriptions)</a:t>
            </a:r>
          </a:p>
          <a:p>
            <a:pPr marL="342900" marR="0" lvl="0" indent="-431800" algn="l" rtl="0">
              <a:lnSpc>
                <a:spcPct val="100000"/>
              </a:lnSpc>
              <a:spcBef>
                <a:spcPts val="280"/>
              </a:spcBef>
              <a:spcAft>
                <a:spcPts val="0"/>
              </a:spcAft>
              <a:buClr>
                <a:srgbClr val="2675B4"/>
              </a:buClr>
              <a:buSzPts val="1400"/>
              <a:buFont typeface="Noto Sans Symbols"/>
              <a:buNone/>
            </a:pPr>
            <a:r>
              <a:rPr lang="en-US" sz="1400" b="0" i="0" u="none" strike="noStrike" cap="none">
                <a:solidFill>
                  <a:schemeClr val="dk1"/>
                </a:solidFill>
                <a:latin typeface="Arial"/>
                <a:ea typeface="Arial"/>
                <a:cs typeface="Arial"/>
                <a:sym typeface="Arial"/>
              </a:rPr>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Icon that shows up on the Android home screen after downloading the app:</a:t>
            </a:r>
          </a:p>
        </p:txBody>
      </p:sp>
      <p:sp>
        <p:nvSpPr>
          <p:cNvPr id="105" name="Shape 105"/>
          <p:cNvSpPr txBox="1"/>
          <p:nvPr/>
        </p:nvSpPr>
        <p:spPr>
          <a:xfrm>
            <a:off x="6629400" y="0"/>
            <a:ext cx="1905000" cy="304800"/>
          </a:xfrm>
          <a:prstGeom prst="rect">
            <a:avLst/>
          </a:prstGeom>
          <a:noFill/>
          <a:ln>
            <a:noFill/>
          </a:ln>
        </p:spPr>
        <p:txBody>
          <a:bodyPr wrap="square" lIns="91425" tIns="45700" rIns="91425" bIns="45700" anchor="t" anchorCtr="0">
            <a:noAutofit/>
          </a:bodyPr>
          <a:lstStyle/>
          <a:p>
            <a:pPr marL="0" marR="0" lvl="0" indent="-76200" algn="r" rtl="0">
              <a:lnSpc>
                <a:spcPct val="100000"/>
              </a:lnSpc>
              <a:spcBef>
                <a:spcPts val="0"/>
              </a:spcBef>
              <a:spcAft>
                <a:spcPts val="0"/>
              </a:spcAft>
              <a:buClr>
                <a:srgbClr val="808080"/>
              </a:buClr>
              <a:buSzPts val="1200"/>
              <a:buFont typeface="Arial"/>
              <a:buNone/>
            </a:pPr>
            <a:r>
              <a:rPr lang="en-US" sz="1200" b="0" i="0" u="none">
                <a:solidFill>
                  <a:srgbClr val="808080"/>
                </a:solidFill>
                <a:latin typeface="Arial"/>
                <a:ea typeface="Arial"/>
                <a:cs typeface="Arial"/>
                <a:sym typeface="Arial"/>
              </a:rPr>
              <a:t>*</a:t>
            </a:r>
          </a:p>
        </p:txBody>
      </p:sp>
      <p:pic>
        <p:nvPicPr>
          <p:cNvPr id="106" name="Shape 106" descr="24898806_1495164723938115_1677515385_n.png"/>
          <p:cNvPicPr preferRelativeResize="0"/>
          <p:nvPr/>
        </p:nvPicPr>
        <p:blipFill rotWithShape="1">
          <a:blip r:embed="rId3">
            <a:alphaModFix/>
          </a:blip>
          <a:srcRect/>
          <a:stretch/>
        </p:blipFill>
        <p:spPr>
          <a:xfrm>
            <a:off x="7086600" y="457200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74637"/>
            <a:ext cx="8229600" cy="639762"/>
          </a:xfrm>
          <a:prstGeom prst="rect">
            <a:avLst/>
          </a:prstGeom>
          <a:noFill/>
          <a:ln>
            <a:noFill/>
          </a:ln>
        </p:spPr>
        <p:txBody>
          <a:bodyPr wrap="square" lIns="91425" tIns="45700" rIns="91425" bIns="45700" anchor="t" anchorCtr="0">
            <a:noAutofit/>
          </a:bodyPr>
          <a:lstStyle/>
          <a:p>
            <a:pPr marL="0" marR="0" lvl="0" indent="-228600" algn="l" rtl="0">
              <a:lnSpc>
                <a:spcPct val="10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Front and Back End Walkthrough</a:t>
            </a:r>
          </a:p>
        </p:txBody>
      </p:sp>
      <p:sp>
        <p:nvSpPr>
          <p:cNvPr id="112" name="Shape 112"/>
          <p:cNvSpPr txBox="1">
            <a:spLocks noGrp="1"/>
          </p:cNvSpPr>
          <p:nvPr>
            <p:ph type="body" idx="1"/>
          </p:nvPr>
        </p:nvSpPr>
        <p:spPr>
          <a:xfrm>
            <a:off x="457200" y="1066800"/>
            <a:ext cx="4040187" cy="639762"/>
          </a:xfrm>
          <a:prstGeom prst="rect">
            <a:avLst/>
          </a:prstGeom>
          <a:noFill/>
          <a:ln>
            <a:noFill/>
          </a:ln>
        </p:spPr>
        <p:txBody>
          <a:bodyPr wrap="square" lIns="91425" tIns="45700" rIns="91425" bIns="45700" anchor="b" anchorCtr="0">
            <a:noAutofit/>
          </a:bodyPr>
          <a:lstStyle/>
          <a:p>
            <a:pPr marL="0" marR="0" lvl="0" indent="-152400" algn="l" rtl="0">
              <a:lnSpc>
                <a:spcPct val="100000"/>
              </a:lnSpc>
              <a:spcBef>
                <a:spcPts val="0"/>
              </a:spcBef>
              <a:spcAft>
                <a:spcPts val="0"/>
              </a:spcAft>
              <a:buClr>
                <a:srgbClr val="2675B4"/>
              </a:buClr>
              <a:buSzPts val="2400"/>
              <a:buFont typeface="Noto Sans Symbols"/>
              <a:buNone/>
            </a:pPr>
            <a:r>
              <a:rPr lang="en-US" sz="2400" b="1" i="0" u="none" strike="noStrike" cap="none">
                <a:solidFill>
                  <a:schemeClr val="dk1"/>
                </a:solidFill>
                <a:latin typeface="Arial"/>
                <a:ea typeface="Arial"/>
                <a:cs typeface="Arial"/>
                <a:sym typeface="Arial"/>
              </a:rPr>
              <a:t>Front End</a:t>
            </a:r>
          </a:p>
        </p:txBody>
      </p:sp>
      <p:sp>
        <p:nvSpPr>
          <p:cNvPr id="113" name="Shape 113"/>
          <p:cNvSpPr txBox="1">
            <a:spLocks noGrp="1"/>
          </p:cNvSpPr>
          <p:nvPr>
            <p:ph type="body" idx="1"/>
          </p:nvPr>
        </p:nvSpPr>
        <p:spPr>
          <a:xfrm>
            <a:off x="4648200" y="1066800"/>
            <a:ext cx="4041775" cy="639762"/>
          </a:xfrm>
          <a:prstGeom prst="rect">
            <a:avLst/>
          </a:prstGeom>
          <a:noFill/>
          <a:ln>
            <a:noFill/>
          </a:ln>
        </p:spPr>
        <p:txBody>
          <a:bodyPr wrap="square" lIns="91425" tIns="45700" rIns="91425" bIns="45700" anchor="b" anchorCtr="0">
            <a:noAutofit/>
          </a:bodyPr>
          <a:lstStyle/>
          <a:p>
            <a:pPr marL="0" marR="0" lvl="0" indent="-152400" algn="l" rtl="0">
              <a:lnSpc>
                <a:spcPct val="100000"/>
              </a:lnSpc>
              <a:spcBef>
                <a:spcPts val="0"/>
              </a:spcBef>
              <a:spcAft>
                <a:spcPts val="0"/>
              </a:spcAft>
              <a:buClr>
                <a:srgbClr val="2675B4"/>
              </a:buClr>
              <a:buSzPts val="2400"/>
              <a:buFont typeface="Noto Sans Symbols"/>
              <a:buNone/>
            </a:pPr>
            <a:r>
              <a:rPr lang="en-US" sz="2400" b="1" i="0" u="none" strike="noStrike" cap="none">
                <a:solidFill>
                  <a:schemeClr val="dk1"/>
                </a:solidFill>
                <a:latin typeface="Arial"/>
                <a:ea typeface="Arial"/>
                <a:cs typeface="Arial"/>
                <a:sym typeface="Arial"/>
              </a:rPr>
              <a:t>What’s Happening?</a:t>
            </a:r>
          </a:p>
        </p:txBody>
      </p:sp>
      <p:sp>
        <p:nvSpPr>
          <p:cNvPr id="114" name="Shape 114"/>
          <p:cNvSpPr txBox="1">
            <a:spLocks noGrp="1"/>
          </p:cNvSpPr>
          <p:nvPr>
            <p:ph type="body" idx="1"/>
          </p:nvPr>
        </p:nvSpPr>
        <p:spPr>
          <a:xfrm>
            <a:off x="4645025" y="1752600"/>
            <a:ext cx="4041775" cy="43735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rgbClr val="2675B4"/>
              </a:buClr>
              <a:buSzPts val="2400"/>
              <a:buFont typeface="Noto Sans Symbols"/>
              <a:buChar char="▪"/>
            </a:pPr>
            <a:r>
              <a:rPr lang="en-US" sz="2400" b="0" i="0" u="none" strike="noStrike" cap="none">
                <a:solidFill>
                  <a:schemeClr val="dk1"/>
                </a:solidFill>
                <a:latin typeface="Arial"/>
                <a:ea typeface="Arial"/>
                <a:cs typeface="Arial"/>
                <a:sym typeface="Arial"/>
              </a:rPr>
              <a:t>The user is shown the title screen and is taken to the location filter screen once the “Click to Begin” button is pressed.</a:t>
            </a:r>
          </a:p>
          <a:p>
            <a:pPr marL="342900" marR="0" lvl="0" indent="-342900" algn="l" rtl="0">
              <a:lnSpc>
                <a:spcPct val="100000"/>
              </a:lnSpc>
              <a:spcBef>
                <a:spcPts val="480"/>
              </a:spcBef>
              <a:spcAft>
                <a:spcPts val="0"/>
              </a:spcAft>
              <a:buClr>
                <a:srgbClr val="2675B4"/>
              </a:buClr>
              <a:buSzPts val="2400"/>
              <a:buFont typeface="Noto Sans Symbols"/>
              <a:buChar char="▪"/>
            </a:pPr>
            <a:r>
              <a:rPr lang="en-US" sz="2400" b="0" i="0" u="none" strike="noStrike" cap="none">
                <a:solidFill>
                  <a:schemeClr val="dk1"/>
                </a:solidFill>
                <a:latin typeface="Arial"/>
                <a:ea typeface="Arial"/>
                <a:cs typeface="Arial"/>
                <a:sym typeface="Arial"/>
              </a:rPr>
              <a:t>All previous screens, including this title page, may be returned to via the built in Android back button.</a:t>
            </a:r>
          </a:p>
        </p:txBody>
      </p:sp>
      <p:sp>
        <p:nvSpPr>
          <p:cNvPr id="115" name="Shape 115"/>
          <p:cNvSpPr txBox="1"/>
          <p:nvPr/>
        </p:nvSpPr>
        <p:spPr>
          <a:xfrm>
            <a:off x="6629400" y="0"/>
            <a:ext cx="1905000" cy="304800"/>
          </a:xfrm>
          <a:prstGeom prst="rect">
            <a:avLst/>
          </a:prstGeom>
          <a:noFill/>
          <a:ln>
            <a:noFill/>
          </a:ln>
        </p:spPr>
        <p:txBody>
          <a:bodyPr wrap="square" lIns="91425" tIns="45700" rIns="91425" bIns="45700" anchor="t" anchorCtr="0">
            <a:noAutofit/>
          </a:bodyPr>
          <a:lstStyle/>
          <a:p>
            <a:pPr marL="0" marR="0" lvl="0" indent="-76200" algn="r" rtl="0">
              <a:lnSpc>
                <a:spcPct val="100000"/>
              </a:lnSpc>
              <a:spcBef>
                <a:spcPts val="0"/>
              </a:spcBef>
              <a:spcAft>
                <a:spcPts val="0"/>
              </a:spcAft>
              <a:buClr>
                <a:srgbClr val="808080"/>
              </a:buClr>
              <a:buSzPts val="1200"/>
              <a:buFont typeface="Arial"/>
              <a:buNone/>
            </a:pPr>
            <a:r>
              <a:rPr lang="en-US" sz="1200" b="0" i="0" u="none">
                <a:solidFill>
                  <a:srgbClr val="808080"/>
                </a:solidFill>
                <a:latin typeface="Arial"/>
                <a:ea typeface="Arial"/>
                <a:cs typeface="Arial"/>
                <a:sym typeface="Arial"/>
              </a:rPr>
              <a:t>*</a:t>
            </a:r>
          </a:p>
        </p:txBody>
      </p:sp>
      <p:pic>
        <p:nvPicPr>
          <p:cNvPr id="116" name="Shape 116" descr="25285852_1498974623557125_1032773291_o.png"/>
          <p:cNvPicPr preferRelativeResize="0">
            <a:picLocks noGrp="1"/>
          </p:cNvPicPr>
          <p:nvPr>
            <p:ph type="body" idx="2"/>
          </p:nvPr>
        </p:nvPicPr>
        <p:blipFill rotWithShape="1">
          <a:blip r:embed="rId3">
            <a:alphaModFix/>
          </a:blip>
          <a:srcRect l="-40888" r="-40888"/>
          <a:stretch/>
        </p:blipFill>
        <p:spPr>
          <a:xfrm>
            <a:off x="457200" y="2174875"/>
            <a:ext cx="4040187" cy="39512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639762"/>
          </a:xfrm>
          <a:prstGeom prst="rect">
            <a:avLst/>
          </a:prstGeom>
          <a:noFill/>
          <a:ln>
            <a:noFill/>
          </a:ln>
        </p:spPr>
        <p:txBody>
          <a:bodyPr wrap="square" lIns="91425" tIns="45700" rIns="91425" bIns="45700" anchor="t" anchorCtr="0">
            <a:noAutofit/>
          </a:bodyPr>
          <a:lstStyle/>
          <a:p>
            <a:pPr marL="0" marR="0" lvl="0" indent="-228600" algn="l" rtl="0">
              <a:lnSpc>
                <a:spcPct val="10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Front and Back End Walkthrough</a:t>
            </a:r>
          </a:p>
        </p:txBody>
      </p:sp>
      <p:sp>
        <p:nvSpPr>
          <p:cNvPr id="122" name="Shape 122"/>
          <p:cNvSpPr txBox="1">
            <a:spLocks noGrp="1"/>
          </p:cNvSpPr>
          <p:nvPr>
            <p:ph type="body" idx="1"/>
          </p:nvPr>
        </p:nvSpPr>
        <p:spPr>
          <a:xfrm>
            <a:off x="457200" y="1066800"/>
            <a:ext cx="4040187" cy="639762"/>
          </a:xfrm>
          <a:prstGeom prst="rect">
            <a:avLst/>
          </a:prstGeom>
          <a:noFill/>
          <a:ln>
            <a:noFill/>
          </a:ln>
        </p:spPr>
        <p:txBody>
          <a:bodyPr wrap="square" lIns="91425" tIns="45700" rIns="91425" bIns="45700" anchor="b" anchorCtr="0">
            <a:noAutofit/>
          </a:bodyPr>
          <a:lstStyle/>
          <a:p>
            <a:pPr marL="0" marR="0" lvl="0" indent="-152400" algn="l" rtl="0">
              <a:lnSpc>
                <a:spcPct val="100000"/>
              </a:lnSpc>
              <a:spcBef>
                <a:spcPts val="0"/>
              </a:spcBef>
              <a:spcAft>
                <a:spcPts val="0"/>
              </a:spcAft>
              <a:buClr>
                <a:srgbClr val="2675B4"/>
              </a:buClr>
              <a:buSzPts val="2400"/>
              <a:buFont typeface="Noto Sans Symbols"/>
              <a:buNone/>
            </a:pPr>
            <a:r>
              <a:rPr lang="en-US" sz="2400" b="1" i="0" u="none" strike="noStrike" cap="none">
                <a:solidFill>
                  <a:schemeClr val="dk1"/>
                </a:solidFill>
                <a:latin typeface="Arial"/>
                <a:ea typeface="Arial"/>
                <a:cs typeface="Arial"/>
                <a:sym typeface="Arial"/>
              </a:rPr>
              <a:t>Front End</a:t>
            </a:r>
          </a:p>
        </p:txBody>
      </p:sp>
      <p:sp>
        <p:nvSpPr>
          <p:cNvPr id="123" name="Shape 123"/>
          <p:cNvSpPr txBox="1">
            <a:spLocks noGrp="1"/>
          </p:cNvSpPr>
          <p:nvPr>
            <p:ph type="body" idx="1"/>
          </p:nvPr>
        </p:nvSpPr>
        <p:spPr>
          <a:xfrm>
            <a:off x="4648200" y="1066800"/>
            <a:ext cx="4041775" cy="639762"/>
          </a:xfrm>
          <a:prstGeom prst="rect">
            <a:avLst/>
          </a:prstGeom>
          <a:noFill/>
          <a:ln>
            <a:noFill/>
          </a:ln>
        </p:spPr>
        <p:txBody>
          <a:bodyPr wrap="square" lIns="91425" tIns="45700" rIns="91425" bIns="45700" anchor="b" anchorCtr="0">
            <a:noAutofit/>
          </a:bodyPr>
          <a:lstStyle/>
          <a:p>
            <a:pPr marL="0" marR="0" lvl="0" indent="-152400" algn="l" rtl="0">
              <a:lnSpc>
                <a:spcPct val="100000"/>
              </a:lnSpc>
              <a:spcBef>
                <a:spcPts val="0"/>
              </a:spcBef>
              <a:spcAft>
                <a:spcPts val="0"/>
              </a:spcAft>
              <a:buClr>
                <a:srgbClr val="2675B4"/>
              </a:buClr>
              <a:buSzPts val="2400"/>
              <a:buFont typeface="Noto Sans Symbols"/>
              <a:buNone/>
            </a:pPr>
            <a:r>
              <a:rPr lang="en-US" sz="2400" b="1" i="0" u="none" strike="noStrike" cap="none">
                <a:solidFill>
                  <a:schemeClr val="dk1"/>
                </a:solidFill>
                <a:latin typeface="Arial"/>
                <a:ea typeface="Arial"/>
                <a:cs typeface="Arial"/>
                <a:sym typeface="Arial"/>
              </a:rPr>
              <a:t>What’s Happening?</a:t>
            </a:r>
          </a:p>
        </p:txBody>
      </p:sp>
      <p:sp>
        <p:nvSpPr>
          <p:cNvPr id="124" name="Shape 124"/>
          <p:cNvSpPr txBox="1">
            <a:spLocks noGrp="1"/>
          </p:cNvSpPr>
          <p:nvPr>
            <p:ph type="body" idx="1"/>
          </p:nvPr>
        </p:nvSpPr>
        <p:spPr>
          <a:xfrm>
            <a:off x="4645025" y="1752600"/>
            <a:ext cx="4041775" cy="43735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rgbClr val="2675B4"/>
              </a:buClr>
              <a:buSzPts val="1700"/>
              <a:buFont typeface="Noto Sans Symbols"/>
              <a:buChar char="▪"/>
            </a:pPr>
            <a:r>
              <a:rPr lang="en-US" sz="1700" b="0" i="0" u="none" strike="noStrike" cap="none">
                <a:solidFill>
                  <a:schemeClr val="dk1"/>
                </a:solidFill>
                <a:latin typeface="Arial"/>
                <a:ea typeface="Arial"/>
                <a:cs typeface="Arial"/>
                <a:sym typeface="Arial"/>
              </a:rPr>
              <a:t>The user is given the option via checkboxes to filter out certain “types” of study spaces so that they can choose to display spots according to their preferences.</a:t>
            </a:r>
          </a:p>
          <a:p>
            <a:pPr marL="342900" marR="0" lvl="0" indent="-342900" algn="l" rtl="0">
              <a:lnSpc>
                <a:spcPct val="100000"/>
              </a:lnSpc>
              <a:spcBef>
                <a:spcPts val="340"/>
              </a:spcBef>
              <a:spcAft>
                <a:spcPts val="0"/>
              </a:spcAft>
              <a:buClr>
                <a:srgbClr val="2675B4"/>
              </a:buClr>
              <a:buSzPts val="1700"/>
              <a:buFont typeface="Noto Sans Symbols"/>
              <a:buChar char="▪"/>
            </a:pPr>
            <a:r>
              <a:rPr lang="en-US" sz="1700" b="0" i="0" u="none" strike="noStrike" cap="none">
                <a:solidFill>
                  <a:schemeClr val="dk1"/>
                </a:solidFill>
                <a:latin typeface="Arial"/>
                <a:ea typeface="Arial"/>
                <a:cs typeface="Arial"/>
                <a:sym typeface="Arial"/>
              </a:rPr>
              <a:t>In the back end, these checkboxes set booleans to true or false depending on the user’s input, and the state of these booleans are added to the intent and are passed to the map activity, and this determines whether or not the display functions for the markers with the same respective “types” are set to be on or off. If checked, they display, otherwise, they don’t.</a:t>
            </a:r>
          </a:p>
        </p:txBody>
      </p:sp>
      <p:sp>
        <p:nvSpPr>
          <p:cNvPr id="125" name="Shape 125"/>
          <p:cNvSpPr txBox="1"/>
          <p:nvPr/>
        </p:nvSpPr>
        <p:spPr>
          <a:xfrm>
            <a:off x="6629400" y="0"/>
            <a:ext cx="1905000" cy="304800"/>
          </a:xfrm>
          <a:prstGeom prst="rect">
            <a:avLst/>
          </a:prstGeom>
          <a:noFill/>
          <a:ln>
            <a:noFill/>
          </a:ln>
        </p:spPr>
        <p:txBody>
          <a:bodyPr wrap="square" lIns="91425" tIns="45700" rIns="91425" bIns="45700" anchor="t" anchorCtr="0">
            <a:noAutofit/>
          </a:bodyPr>
          <a:lstStyle/>
          <a:p>
            <a:pPr marL="0" marR="0" lvl="0" indent="-76200" algn="r" rtl="0">
              <a:lnSpc>
                <a:spcPct val="100000"/>
              </a:lnSpc>
              <a:spcBef>
                <a:spcPts val="0"/>
              </a:spcBef>
              <a:spcAft>
                <a:spcPts val="0"/>
              </a:spcAft>
              <a:buClr>
                <a:srgbClr val="808080"/>
              </a:buClr>
              <a:buSzPts val="1200"/>
              <a:buFont typeface="Arial"/>
              <a:buNone/>
            </a:pPr>
            <a:r>
              <a:rPr lang="en-US" sz="1200" b="0" i="0" u="none">
                <a:solidFill>
                  <a:srgbClr val="808080"/>
                </a:solidFill>
                <a:latin typeface="Arial"/>
                <a:ea typeface="Arial"/>
                <a:cs typeface="Arial"/>
                <a:sym typeface="Arial"/>
              </a:rPr>
              <a:t>*</a:t>
            </a:r>
          </a:p>
        </p:txBody>
      </p:sp>
      <p:pic>
        <p:nvPicPr>
          <p:cNvPr id="126" name="Shape 126" descr="IMG_3526.JPG"/>
          <p:cNvPicPr preferRelativeResize="0">
            <a:picLocks noGrp="1"/>
          </p:cNvPicPr>
          <p:nvPr>
            <p:ph type="body" idx="2"/>
          </p:nvPr>
        </p:nvPicPr>
        <p:blipFill rotWithShape="1">
          <a:blip r:embed="rId3">
            <a:alphaModFix/>
          </a:blip>
          <a:srcRect l="-32112" r="-32113"/>
          <a:stretch/>
        </p:blipFill>
        <p:spPr>
          <a:xfrm>
            <a:off x="457200" y="1752600"/>
            <a:ext cx="4040187" cy="4373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74637"/>
            <a:ext cx="8229600" cy="639762"/>
          </a:xfrm>
          <a:prstGeom prst="rect">
            <a:avLst/>
          </a:prstGeom>
          <a:noFill/>
          <a:ln>
            <a:noFill/>
          </a:ln>
        </p:spPr>
        <p:txBody>
          <a:bodyPr wrap="square" lIns="91425" tIns="45700" rIns="91425" bIns="45700" anchor="t" anchorCtr="0">
            <a:noAutofit/>
          </a:bodyPr>
          <a:lstStyle/>
          <a:p>
            <a:pPr marL="0" marR="0" lvl="0" indent="-228600" algn="l" rtl="0">
              <a:lnSpc>
                <a:spcPct val="10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Front and Back End Walkthrough</a:t>
            </a:r>
          </a:p>
        </p:txBody>
      </p:sp>
      <p:sp>
        <p:nvSpPr>
          <p:cNvPr id="132" name="Shape 132"/>
          <p:cNvSpPr txBox="1">
            <a:spLocks noGrp="1"/>
          </p:cNvSpPr>
          <p:nvPr>
            <p:ph type="body" idx="1"/>
          </p:nvPr>
        </p:nvSpPr>
        <p:spPr>
          <a:xfrm>
            <a:off x="457200" y="1066800"/>
            <a:ext cx="4040187" cy="639762"/>
          </a:xfrm>
          <a:prstGeom prst="rect">
            <a:avLst/>
          </a:prstGeom>
          <a:noFill/>
          <a:ln>
            <a:noFill/>
          </a:ln>
        </p:spPr>
        <p:txBody>
          <a:bodyPr wrap="square" lIns="91425" tIns="45700" rIns="91425" bIns="45700" anchor="b" anchorCtr="0">
            <a:noAutofit/>
          </a:bodyPr>
          <a:lstStyle/>
          <a:p>
            <a:pPr marL="0" marR="0" lvl="0" indent="-152400" algn="l" rtl="0">
              <a:lnSpc>
                <a:spcPct val="100000"/>
              </a:lnSpc>
              <a:spcBef>
                <a:spcPts val="0"/>
              </a:spcBef>
              <a:spcAft>
                <a:spcPts val="0"/>
              </a:spcAft>
              <a:buClr>
                <a:srgbClr val="2675B4"/>
              </a:buClr>
              <a:buSzPts val="2400"/>
              <a:buFont typeface="Noto Sans Symbols"/>
              <a:buNone/>
            </a:pPr>
            <a:r>
              <a:rPr lang="en-US" sz="2400" b="1" i="0" u="none" strike="noStrike" cap="none">
                <a:solidFill>
                  <a:schemeClr val="dk1"/>
                </a:solidFill>
                <a:latin typeface="Arial"/>
                <a:ea typeface="Arial"/>
                <a:cs typeface="Arial"/>
                <a:sym typeface="Arial"/>
              </a:rPr>
              <a:t>Front End</a:t>
            </a:r>
          </a:p>
        </p:txBody>
      </p:sp>
      <p:sp>
        <p:nvSpPr>
          <p:cNvPr id="133" name="Shape 133"/>
          <p:cNvSpPr txBox="1">
            <a:spLocks noGrp="1"/>
          </p:cNvSpPr>
          <p:nvPr>
            <p:ph type="body" idx="1"/>
          </p:nvPr>
        </p:nvSpPr>
        <p:spPr>
          <a:xfrm>
            <a:off x="4648200" y="1066800"/>
            <a:ext cx="4041775" cy="639762"/>
          </a:xfrm>
          <a:prstGeom prst="rect">
            <a:avLst/>
          </a:prstGeom>
          <a:noFill/>
          <a:ln>
            <a:noFill/>
          </a:ln>
        </p:spPr>
        <p:txBody>
          <a:bodyPr wrap="square" lIns="91425" tIns="45700" rIns="91425" bIns="45700" anchor="b" anchorCtr="0">
            <a:noAutofit/>
          </a:bodyPr>
          <a:lstStyle/>
          <a:p>
            <a:pPr marL="0" marR="0" lvl="0" indent="-152400" algn="l" rtl="0">
              <a:lnSpc>
                <a:spcPct val="100000"/>
              </a:lnSpc>
              <a:spcBef>
                <a:spcPts val="0"/>
              </a:spcBef>
              <a:spcAft>
                <a:spcPts val="0"/>
              </a:spcAft>
              <a:buClr>
                <a:srgbClr val="2675B4"/>
              </a:buClr>
              <a:buSzPts val="2400"/>
              <a:buFont typeface="Noto Sans Symbols"/>
              <a:buNone/>
            </a:pPr>
            <a:r>
              <a:rPr lang="en-US" sz="2400" b="1" i="0" u="none" strike="noStrike" cap="none">
                <a:solidFill>
                  <a:schemeClr val="dk1"/>
                </a:solidFill>
                <a:latin typeface="Arial"/>
                <a:ea typeface="Arial"/>
                <a:cs typeface="Arial"/>
                <a:sym typeface="Arial"/>
              </a:rPr>
              <a:t>What’s Happening?</a:t>
            </a:r>
          </a:p>
        </p:txBody>
      </p:sp>
      <p:sp>
        <p:nvSpPr>
          <p:cNvPr id="134" name="Shape 134"/>
          <p:cNvSpPr txBox="1">
            <a:spLocks noGrp="1"/>
          </p:cNvSpPr>
          <p:nvPr>
            <p:ph type="body" idx="1"/>
          </p:nvPr>
        </p:nvSpPr>
        <p:spPr>
          <a:xfrm>
            <a:off x="4645025" y="1752600"/>
            <a:ext cx="4041775" cy="43735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rgbClr val="2675B4"/>
              </a:buClr>
              <a:buSzPts val="1200"/>
              <a:buFont typeface="Noto Sans Symbols"/>
              <a:buChar char="▪"/>
            </a:pPr>
            <a:r>
              <a:rPr lang="en-US" sz="1200" b="0" i="0" u="none" strike="noStrike" cap="none">
                <a:solidFill>
                  <a:schemeClr val="dk1"/>
                </a:solidFill>
                <a:latin typeface="Arial"/>
                <a:ea typeface="Arial"/>
                <a:cs typeface="Arial"/>
                <a:sym typeface="Arial"/>
              </a:rPr>
              <a:t>After hitting “Save Changes” on the previous screen, the user is shown a map screen, displaying their current location as a blue dot, and all the various study spots around BU’s campus according to the filter options they chose.</a:t>
            </a:r>
          </a:p>
          <a:p>
            <a:pPr marL="342900" marR="0" lvl="0" indent="-342900" algn="l" rtl="0">
              <a:lnSpc>
                <a:spcPct val="100000"/>
              </a:lnSpc>
              <a:spcBef>
                <a:spcPts val="240"/>
              </a:spcBef>
              <a:spcAft>
                <a:spcPts val="0"/>
              </a:spcAft>
              <a:buClr>
                <a:srgbClr val="2675B4"/>
              </a:buClr>
              <a:buSzPts val="1200"/>
              <a:buFont typeface="Noto Sans Symbols"/>
              <a:buChar char="▪"/>
            </a:pPr>
            <a:r>
              <a:rPr lang="en-US" sz="1200" b="0" i="0" u="none" strike="noStrike" cap="none">
                <a:solidFill>
                  <a:schemeClr val="dk1"/>
                </a:solidFill>
                <a:latin typeface="Arial"/>
                <a:ea typeface="Arial"/>
                <a:cs typeface="Arial"/>
                <a:sym typeface="Arial"/>
              </a:rPr>
              <a:t>When the map portion is first opened, you are asked whether or not you’d like to share your location. If not, then the default center of the map is set to Mugar Library.</a:t>
            </a:r>
          </a:p>
          <a:p>
            <a:pPr marL="342900" marR="0" lvl="0" indent="-342900" algn="l" rtl="0">
              <a:lnSpc>
                <a:spcPct val="100000"/>
              </a:lnSpc>
              <a:spcBef>
                <a:spcPts val="240"/>
              </a:spcBef>
              <a:spcAft>
                <a:spcPts val="0"/>
              </a:spcAft>
              <a:buClr>
                <a:srgbClr val="2675B4"/>
              </a:buClr>
              <a:buSzPts val="1200"/>
              <a:buFont typeface="Noto Sans Symbols"/>
              <a:buChar char="▪"/>
            </a:pPr>
            <a:r>
              <a:rPr lang="en-US" sz="1200" b="0" i="0" u="none" strike="noStrike" cap="none">
                <a:solidFill>
                  <a:schemeClr val="dk1"/>
                </a:solidFill>
                <a:latin typeface="Arial"/>
                <a:ea typeface="Arial"/>
                <a:cs typeface="Arial"/>
                <a:sym typeface="Arial"/>
              </a:rPr>
              <a:t>Upon tapping a study spot marker, the name of that overarching study spot (as in the main building, which may itself contain sub-spots) is shown, along with the option to tap the dialog box in order to see the details and sub-spots of that location.</a:t>
            </a:r>
          </a:p>
          <a:p>
            <a:pPr marL="342900" marR="0" lvl="0" indent="-342900" algn="l" rtl="0">
              <a:lnSpc>
                <a:spcPct val="100000"/>
              </a:lnSpc>
              <a:spcBef>
                <a:spcPts val="240"/>
              </a:spcBef>
              <a:spcAft>
                <a:spcPts val="0"/>
              </a:spcAft>
              <a:buClr>
                <a:srgbClr val="2675B4"/>
              </a:buClr>
              <a:buSzPts val="1200"/>
              <a:buFont typeface="Noto Sans Symbols"/>
              <a:buChar char="▪"/>
            </a:pPr>
            <a:r>
              <a:rPr lang="en-US" sz="1200" b="0" i="0" u="none" strike="noStrike" cap="none">
                <a:solidFill>
                  <a:schemeClr val="dk1"/>
                </a:solidFill>
                <a:latin typeface="Arial"/>
                <a:ea typeface="Arial"/>
                <a:cs typeface="Arial"/>
                <a:sym typeface="Arial"/>
              </a:rPr>
              <a:t>The geo-locations of these markers are hardcoded into the app using longitude and latitude values found via Google Maps. The separate objects and their respective data fields are also hardcoded in, as opposed to being pulled from, say, Yelp API, or through Google Maps.</a:t>
            </a:r>
          </a:p>
          <a:p>
            <a:pPr marL="342900" marR="0" lvl="0" indent="-342900" algn="l" rtl="0">
              <a:lnSpc>
                <a:spcPct val="100000"/>
              </a:lnSpc>
              <a:spcBef>
                <a:spcPts val="240"/>
              </a:spcBef>
              <a:spcAft>
                <a:spcPts val="0"/>
              </a:spcAft>
              <a:buClr>
                <a:srgbClr val="2675B4"/>
              </a:buClr>
              <a:buSzPts val="1200"/>
              <a:buFont typeface="Noto Sans Symbols"/>
              <a:buChar char="▪"/>
            </a:pPr>
            <a:r>
              <a:rPr lang="en-US" sz="1200" b="0" i="0" u="none" strike="noStrike" cap="none">
                <a:solidFill>
                  <a:schemeClr val="dk1"/>
                </a:solidFill>
                <a:latin typeface="Arial"/>
                <a:ea typeface="Arial"/>
                <a:cs typeface="Arial"/>
                <a:sym typeface="Arial"/>
              </a:rPr>
              <a:t>Magenta – Cafes/Storefronts, Green – Libraries, Red – BU buildings.</a:t>
            </a:r>
          </a:p>
        </p:txBody>
      </p:sp>
      <p:sp>
        <p:nvSpPr>
          <p:cNvPr id="135" name="Shape 135"/>
          <p:cNvSpPr txBox="1"/>
          <p:nvPr/>
        </p:nvSpPr>
        <p:spPr>
          <a:xfrm>
            <a:off x="6629400" y="0"/>
            <a:ext cx="1905000" cy="304800"/>
          </a:xfrm>
          <a:prstGeom prst="rect">
            <a:avLst/>
          </a:prstGeom>
          <a:noFill/>
          <a:ln>
            <a:noFill/>
          </a:ln>
        </p:spPr>
        <p:txBody>
          <a:bodyPr wrap="square" lIns="91425" tIns="45700" rIns="91425" bIns="45700" anchor="t" anchorCtr="0">
            <a:noAutofit/>
          </a:bodyPr>
          <a:lstStyle/>
          <a:p>
            <a:pPr marL="0" marR="0" lvl="0" indent="-76200" algn="r" rtl="0">
              <a:lnSpc>
                <a:spcPct val="100000"/>
              </a:lnSpc>
              <a:spcBef>
                <a:spcPts val="0"/>
              </a:spcBef>
              <a:spcAft>
                <a:spcPts val="0"/>
              </a:spcAft>
              <a:buClr>
                <a:srgbClr val="808080"/>
              </a:buClr>
              <a:buSzPts val="1200"/>
              <a:buFont typeface="Arial"/>
              <a:buNone/>
            </a:pPr>
            <a:r>
              <a:rPr lang="en-US" sz="1200" b="0" i="0" u="none">
                <a:solidFill>
                  <a:srgbClr val="808080"/>
                </a:solidFill>
                <a:latin typeface="Arial"/>
                <a:ea typeface="Arial"/>
                <a:cs typeface="Arial"/>
                <a:sym typeface="Arial"/>
              </a:rPr>
              <a:t>*</a:t>
            </a:r>
          </a:p>
        </p:txBody>
      </p:sp>
      <p:pic>
        <p:nvPicPr>
          <p:cNvPr id="136" name="Shape 136" descr="IMG_3525.JPG"/>
          <p:cNvPicPr preferRelativeResize="0">
            <a:picLocks noGrp="1"/>
          </p:cNvPicPr>
          <p:nvPr>
            <p:ph type="body" idx="2"/>
          </p:nvPr>
        </p:nvPicPr>
        <p:blipFill rotWithShape="1">
          <a:blip r:embed="rId3">
            <a:alphaModFix/>
          </a:blip>
          <a:srcRect l="-32112" r="-32113"/>
          <a:stretch/>
        </p:blipFill>
        <p:spPr>
          <a:xfrm>
            <a:off x="457200" y="1752600"/>
            <a:ext cx="4040187" cy="4373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74637"/>
            <a:ext cx="8229600" cy="639762"/>
          </a:xfrm>
          <a:prstGeom prst="rect">
            <a:avLst/>
          </a:prstGeom>
          <a:noFill/>
          <a:ln>
            <a:noFill/>
          </a:ln>
        </p:spPr>
        <p:txBody>
          <a:bodyPr wrap="square" lIns="91425" tIns="45700" rIns="91425" bIns="45700" anchor="t" anchorCtr="0">
            <a:noAutofit/>
          </a:bodyPr>
          <a:lstStyle/>
          <a:p>
            <a:pPr marL="0" marR="0" lvl="0" indent="-228600" algn="l" rtl="0">
              <a:lnSpc>
                <a:spcPct val="10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Front and Back End Walkthrough</a:t>
            </a:r>
          </a:p>
        </p:txBody>
      </p:sp>
      <p:sp>
        <p:nvSpPr>
          <p:cNvPr id="142" name="Shape 142"/>
          <p:cNvSpPr txBox="1">
            <a:spLocks noGrp="1"/>
          </p:cNvSpPr>
          <p:nvPr>
            <p:ph type="body" idx="1"/>
          </p:nvPr>
        </p:nvSpPr>
        <p:spPr>
          <a:xfrm>
            <a:off x="457200" y="1066800"/>
            <a:ext cx="4040187" cy="639762"/>
          </a:xfrm>
          <a:prstGeom prst="rect">
            <a:avLst/>
          </a:prstGeom>
          <a:noFill/>
          <a:ln>
            <a:noFill/>
          </a:ln>
        </p:spPr>
        <p:txBody>
          <a:bodyPr wrap="square" lIns="91425" tIns="45700" rIns="91425" bIns="45700" anchor="b" anchorCtr="0">
            <a:noAutofit/>
          </a:bodyPr>
          <a:lstStyle/>
          <a:p>
            <a:pPr marL="0" marR="0" lvl="0" indent="-152400" algn="l" rtl="0">
              <a:lnSpc>
                <a:spcPct val="100000"/>
              </a:lnSpc>
              <a:spcBef>
                <a:spcPts val="0"/>
              </a:spcBef>
              <a:spcAft>
                <a:spcPts val="0"/>
              </a:spcAft>
              <a:buClr>
                <a:srgbClr val="2675B4"/>
              </a:buClr>
              <a:buSzPts val="2400"/>
              <a:buFont typeface="Noto Sans Symbols"/>
              <a:buNone/>
            </a:pPr>
            <a:r>
              <a:rPr lang="en-US" sz="2400" b="1" i="0" u="none" strike="noStrike" cap="none">
                <a:solidFill>
                  <a:schemeClr val="dk1"/>
                </a:solidFill>
                <a:latin typeface="Arial"/>
                <a:ea typeface="Arial"/>
                <a:cs typeface="Arial"/>
                <a:sym typeface="Arial"/>
              </a:rPr>
              <a:t>Front End</a:t>
            </a:r>
          </a:p>
        </p:txBody>
      </p:sp>
      <p:sp>
        <p:nvSpPr>
          <p:cNvPr id="143" name="Shape 143"/>
          <p:cNvSpPr txBox="1">
            <a:spLocks noGrp="1"/>
          </p:cNvSpPr>
          <p:nvPr>
            <p:ph type="body" idx="1"/>
          </p:nvPr>
        </p:nvSpPr>
        <p:spPr>
          <a:xfrm>
            <a:off x="4648200" y="1066800"/>
            <a:ext cx="4041775" cy="639762"/>
          </a:xfrm>
          <a:prstGeom prst="rect">
            <a:avLst/>
          </a:prstGeom>
          <a:noFill/>
          <a:ln>
            <a:noFill/>
          </a:ln>
        </p:spPr>
        <p:txBody>
          <a:bodyPr wrap="square" lIns="91425" tIns="45700" rIns="91425" bIns="45700" anchor="b" anchorCtr="0">
            <a:noAutofit/>
          </a:bodyPr>
          <a:lstStyle/>
          <a:p>
            <a:pPr marL="0" marR="0" lvl="0" indent="-152400" algn="l" rtl="0">
              <a:lnSpc>
                <a:spcPct val="100000"/>
              </a:lnSpc>
              <a:spcBef>
                <a:spcPts val="0"/>
              </a:spcBef>
              <a:spcAft>
                <a:spcPts val="0"/>
              </a:spcAft>
              <a:buClr>
                <a:srgbClr val="2675B4"/>
              </a:buClr>
              <a:buSzPts val="2400"/>
              <a:buFont typeface="Noto Sans Symbols"/>
              <a:buNone/>
            </a:pPr>
            <a:r>
              <a:rPr lang="en-US" sz="2400" b="1" i="0" u="none" strike="noStrike" cap="none">
                <a:solidFill>
                  <a:schemeClr val="dk1"/>
                </a:solidFill>
                <a:latin typeface="Arial"/>
                <a:ea typeface="Arial"/>
                <a:cs typeface="Arial"/>
                <a:sym typeface="Arial"/>
              </a:rPr>
              <a:t>What’s Happening?</a:t>
            </a:r>
          </a:p>
        </p:txBody>
      </p:sp>
      <p:sp>
        <p:nvSpPr>
          <p:cNvPr id="144" name="Shape 144"/>
          <p:cNvSpPr txBox="1">
            <a:spLocks noGrp="1"/>
          </p:cNvSpPr>
          <p:nvPr>
            <p:ph type="body" idx="1"/>
          </p:nvPr>
        </p:nvSpPr>
        <p:spPr>
          <a:xfrm>
            <a:off x="4645025" y="1752600"/>
            <a:ext cx="4041775" cy="4373562"/>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rgbClr val="2675B4"/>
              </a:buClr>
              <a:buSzPts val="1500"/>
              <a:buFont typeface="Noto Sans Symbols"/>
              <a:buChar char="▪"/>
            </a:pPr>
            <a:r>
              <a:rPr lang="en-US" sz="1500" b="0" i="0" u="none" strike="noStrike" cap="none">
                <a:solidFill>
                  <a:schemeClr val="dk1"/>
                </a:solidFill>
                <a:latin typeface="Arial"/>
                <a:ea typeface="Arial"/>
                <a:cs typeface="Arial"/>
                <a:sym typeface="Arial"/>
              </a:rPr>
              <a:t>Upon tapping the dialog box for a primary location, the user is then taken to a separate screen which displays more detailed information for that location, such as hours, available study materials, and other info particular to that location (for example, the Ingalls study spot details that it’s Engineers only). In order to go back to the map screen, the user may use their built-in back button on their Android device.</a:t>
            </a:r>
          </a:p>
          <a:p>
            <a:pPr marL="342900" marR="0" lvl="0" indent="-342900" algn="l" rtl="0">
              <a:lnSpc>
                <a:spcPct val="100000"/>
              </a:lnSpc>
              <a:spcBef>
                <a:spcPts val="300"/>
              </a:spcBef>
              <a:spcAft>
                <a:spcPts val="0"/>
              </a:spcAft>
              <a:buClr>
                <a:srgbClr val="2675B4"/>
              </a:buClr>
              <a:buSzPts val="1500"/>
              <a:buFont typeface="Noto Sans Symbols"/>
              <a:buChar char="▪"/>
            </a:pPr>
            <a:r>
              <a:rPr lang="en-US" sz="1500" b="0" i="0" u="none" strike="noStrike" cap="none">
                <a:solidFill>
                  <a:schemeClr val="dk1"/>
                </a:solidFill>
                <a:latin typeface="Arial"/>
                <a:ea typeface="Arial"/>
                <a:cs typeface="Arial"/>
                <a:sym typeface="Arial"/>
              </a:rPr>
              <a:t>These details are hardcoded in as large strings, and each location has its own unique details string that it displays.</a:t>
            </a:r>
          </a:p>
          <a:p>
            <a:pPr marL="342900" marR="0" lvl="0" indent="-342900" algn="l" rtl="0">
              <a:lnSpc>
                <a:spcPct val="100000"/>
              </a:lnSpc>
              <a:spcBef>
                <a:spcPts val="300"/>
              </a:spcBef>
              <a:spcAft>
                <a:spcPts val="0"/>
              </a:spcAft>
              <a:buClr>
                <a:srgbClr val="2675B4"/>
              </a:buClr>
              <a:buSzPts val="1500"/>
              <a:buFont typeface="Noto Sans Symbols"/>
              <a:buChar char="▪"/>
            </a:pPr>
            <a:r>
              <a:rPr lang="en-US" sz="1500" b="0" i="0" u="none" strike="noStrike" cap="none">
                <a:solidFill>
                  <a:schemeClr val="dk1"/>
                </a:solidFill>
                <a:latin typeface="Arial"/>
                <a:ea typeface="Arial"/>
                <a:cs typeface="Arial"/>
                <a:sym typeface="Arial"/>
              </a:rPr>
              <a:t>Each marker is given an ID (int value) and this ID is passed to the scrolling activity which allows you to scroll through the information.</a:t>
            </a:r>
          </a:p>
        </p:txBody>
      </p:sp>
      <p:sp>
        <p:nvSpPr>
          <p:cNvPr id="145" name="Shape 145"/>
          <p:cNvSpPr txBox="1"/>
          <p:nvPr/>
        </p:nvSpPr>
        <p:spPr>
          <a:xfrm>
            <a:off x="6629400" y="0"/>
            <a:ext cx="1905000" cy="304800"/>
          </a:xfrm>
          <a:prstGeom prst="rect">
            <a:avLst/>
          </a:prstGeom>
          <a:noFill/>
          <a:ln>
            <a:noFill/>
          </a:ln>
        </p:spPr>
        <p:txBody>
          <a:bodyPr wrap="square" lIns="91425" tIns="45700" rIns="91425" bIns="45700" anchor="t" anchorCtr="0">
            <a:noAutofit/>
          </a:bodyPr>
          <a:lstStyle/>
          <a:p>
            <a:pPr marL="0" marR="0" lvl="0" indent="-76200" algn="r" rtl="0">
              <a:lnSpc>
                <a:spcPct val="100000"/>
              </a:lnSpc>
              <a:spcBef>
                <a:spcPts val="0"/>
              </a:spcBef>
              <a:spcAft>
                <a:spcPts val="0"/>
              </a:spcAft>
              <a:buClr>
                <a:srgbClr val="808080"/>
              </a:buClr>
              <a:buSzPts val="1200"/>
              <a:buFont typeface="Arial"/>
              <a:buNone/>
            </a:pPr>
            <a:r>
              <a:rPr lang="en-US" sz="1200" b="0" i="0" u="none">
                <a:solidFill>
                  <a:srgbClr val="808080"/>
                </a:solidFill>
                <a:latin typeface="Arial"/>
                <a:ea typeface="Arial"/>
                <a:cs typeface="Arial"/>
                <a:sym typeface="Arial"/>
              </a:rPr>
              <a:t>*</a:t>
            </a:r>
          </a:p>
        </p:txBody>
      </p:sp>
      <p:pic>
        <p:nvPicPr>
          <p:cNvPr id="146" name="Shape 146" descr="IMG_3524.JPG"/>
          <p:cNvPicPr preferRelativeResize="0">
            <a:picLocks noGrp="1"/>
          </p:cNvPicPr>
          <p:nvPr>
            <p:ph type="body" idx="2"/>
          </p:nvPr>
        </p:nvPicPr>
        <p:blipFill rotWithShape="1">
          <a:blip r:embed="rId3">
            <a:alphaModFix/>
          </a:blip>
          <a:srcRect l="-32112" r="-32113"/>
          <a:stretch/>
        </p:blipFill>
        <p:spPr>
          <a:xfrm>
            <a:off x="457200" y="1752600"/>
            <a:ext cx="4040187" cy="4373562"/>
          </a:xfrm>
          <a:prstGeom prst="rect">
            <a:avLst/>
          </a:prstGeom>
          <a:noFill/>
          <a:ln>
            <a:noFill/>
          </a:ln>
        </p:spPr>
      </p:pic>
    </p:spTree>
  </p:cSld>
  <p:clrMapOvr>
    <a:masterClrMapping/>
  </p:clrMapOvr>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Macintosh PowerPoint</Application>
  <PresentationFormat>On-screen Show (4:3)</PresentationFormat>
  <Paragraphs>36</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Cutive</vt:lpstr>
      <vt:lpstr>Arial</vt:lpstr>
      <vt:lpstr>Noto Sans Symbols</vt:lpstr>
      <vt:lpstr>Times</vt:lpstr>
      <vt:lpstr>1_Blank Presentation</vt:lpstr>
      <vt:lpstr>Blank Presentation</vt:lpstr>
      <vt:lpstr>STUDY</vt:lpstr>
      <vt:lpstr>How does STUDY BU Work? What does it do?</vt:lpstr>
      <vt:lpstr>Front and Back End Walkthrough</vt:lpstr>
      <vt:lpstr>Front and Back End Walkthrough</vt:lpstr>
      <vt:lpstr>Front and Back End Walkthrough</vt:lpstr>
      <vt:lpstr>Front and Back End Walkthrough</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dc:title>
  <cp:lastModifiedBy>Kenny Zheng</cp:lastModifiedBy>
  <cp:revision>1</cp:revision>
  <dcterms:modified xsi:type="dcterms:W3CDTF">2017-12-10T23:33:30Z</dcterms:modified>
</cp:coreProperties>
</file>