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57" r:id="rId4"/>
    <p:sldId id="259" r:id="rId5"/>
    <p:sldId id="292" r:id="rId6"/>
    <p:sldId id="258" r:id="rId7"/>
    <p:sldId id="260" r:id="rId8"/>
    <p:sldId id="261" r:id="rId9"/>
    <p:sldId id="268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460" y="-6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06248-9938-4F87-BFF3-845AB176D367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9A6FD-C7AA-42ED-BD0F-C5257BF83C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F70BA-39D1-4CA3-AD6A-EADB0EE1B6BC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2F58B-C0B6-4EF6-848E-C7667D8D5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2F58B-C0B6-4EF6-848E-C7667D8D58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F58B-C0B6-4EF6-848E-C7667D8D58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2F58B-C0B6-4EF6-848E-C7667D8D58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F9225-F505-D0E5-A3B7-F7D793695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8854B-BA63-531C-6E74-23792B1CF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0594D-B883-ECAB-1AFE-BC071AB04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B0B8-D22C-2D69-E372-57E1CB3A56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2F58B-C0B6-4EF6-848E-C7667D8D58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7E23-5016-4B70-912D-16ECFF6E5A7E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5290-4E0C-4D68-BE61-343E645F234A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C838-9B03-42A1-8EB3-C5412AC59A8A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90A2-E9BC-4BC7-A9C6-5BF9299EA3BC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DEB0-65B5-46BB-9EF1-AC73E551879A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1304-7CCF-4CE1-80AE-164BEC464392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4889-906C-438A-BBEA-978C23B41F42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0591-304F-4DF6-A477-7766914DA7E3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3D25-E9A6-4F26-B6B8-FB695B95CCA7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01E3-C284-487C-9EBF-3AFB2C16C96B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A425-8257-4C1A-9E0A-7B80FDA4602C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8C1F-345F-4D51-97B0-B755FF2A1A19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3628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“</a:t>
            </a:r>
            <a:r>
              <a:rPr lang="en-US" sz="3600" dirty="0" err="1"/>
              <a:t>PlagProbe</a:t>
            </a:r>
            <a:r>
              <a:rPr lang="en-US" sz="3600" dirty="0"/>
              <a:t>: The Plagiarism Shield”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19824"/>
            <a:ext cx="6400800" cy="24257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Team Members</a:t>
            </a:r>
          </a:p>
          <a:p>
            <a:r>
              <a:rPr lang="en-US" dirty="0">
                <a:solidFill>
                  <a:schemeClr val="tx1"/>
                </a:solidFill>
              </a:rPr>
              <a:t>1. Muzammil Nawaz</a:t>
            </a:r>
          </a:p>
          <a:p>
            <a:r>
              <a:rPr lang="en-US" dirty="0">
                <a:solidFill>
                  <a:schemeClr val="tx1"/>
                </a:solidFill>
              </a:rPr>
              <a:t>2. Tanveer Hussain</a:t>
            </a:r>
          </a:p>
          <a:p>
            <a:r>
              <a:rPr lang="en-US" b="1" dirty="0">
                <a:solidFill>
                  <a:schemeClr val="tx1"/>
                </a:solidFill>
              </a:rPr>
              <a:t>Supervisor</a:t>
            </a:r>
          </a:p>
          <a:p>
            <a:r>
              <a:rPr lang="en-US" dirty="0">
                <a:solidFill>
                  <a:schemeClr val="tx1"/>
                </a:solidFill>
              </a:rPr>
              <a:t>“Mam Maha Rasheed”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758825"/>
            <a:ext cx="1371600" cy="13716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286000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COMSATS University Islamabad, Wah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F7BF7-99A2-282B-76B9-F186D4643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2B8A-1AC4-23FB-9B35-B5A617350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</p:spPr>
        <p:txBody>
          <a:bodyPr>
            <a:norm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2300" b="1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2300" dirty="0"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E:\Wah Campus\COMSATS-University-Islamabad-new-Logo\COMSATS University Islamabad new Logo\Logo (PNG) Portable Network Graphics.png">
            <a:extLst>
              <a:ext uri="{FF2B5EF4-FFF2-40B4-BE49-F238E27FC236}">
                <a16:creationId xmlns:a16="http://schemas.microsoft.com/office/drawing/2014/main" id="{BA8CD93F-8F2F-D154-3FFB-7C20E9A91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393825"/>
            <a:ext cx="1371600" cy="137160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FBB7A-6A5C-94EF-CE59-332038FA2C8C}"/>
              </a:ext>
            </a:extLst>
          </p:cNvPr>
          <p:cNvSpPr/>
          <p:nvPr/>
        </p:nvSpPr>
        <p:spPr>
          <a:xfrm>
            <a:off x="1562100" y="48006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COMSATS University Islamabad, Wah Campus</a:t>
            </a:r>
          </a:p>
        </p:txBody>
      </p:sp>
    </p:spTree>
    <p:extLst>
      <p:ext uri="{BB962C8B-B14F-4D97-AF65-F5344CB8AC3E}">
        <p14:creationId xmlns:p14="http://schemas.microsoft.com/office/powerpoint/2010/main" val="190217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Existing System &amp; Our Contributions</a:t>
            </a:r>
          </a:p>
          <a:p>
            <a:r>
              <a:rPr lang="en-US" sz="2800" dirty="0"/>
              <a:t>Brief Description</a:t>
            </a:r>
          </a:p>
          <a:p>
            <a:r>
              <a:rPr lang="en-US" sz="2800" dirty="0"/>
              <a:t>Technologies &amp; Tools</a:t>
            </a:r>
          </a:p>
          <a:p>
            <a:r>
              <a:rPr lang="en-US" sz="2800" dirty="0"/>
              <a:t>Project Schedule</a:t>
            </a:r>
          </a:p>
          <a:p>
            <a:r>
              <a:rPr lang="en-US" sz="2800" dirty="0"/>
              <a:t>Questions and Answers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9831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r>
              <a:rPr lang="en-US" sz="2000" b="1" dirty="0"/>
              <a:t>Project Track </a:t>
            </a:r>
            <a:r>
              <a:rPr lang="en-US" sz="2000" dirty="0"/>
              <a:t>(Artificial Intelligence &amp; ML, Data Science, Web Development )</a:t>
            </a:r>
          </a:p>
          <a:p>
            <a:r>
              <a:rPr lang="en-US" sz="2000" b="1" dirty="0" err="1"/>
              <a:t>PlagProbe</a:t>
            </a:r>
            <a:r>
              <a:rPr lang="en-US" sz="2000" b="1" dirty="0"/>
              <a:t> </a:t>
            </a:r>
            <a:r>
              <a:rPr lang="en-US" sz="2000" dirty="0"/>
              <a:t>is web-based plagiarism detection system designed to help students and teachers identify plagiarism in different types of assignments such as </a:t>
            </a:r>
            <a:r>
              <a:rPr lang="en-US" sz="2000" b="1" dirty="0"/>
              <a:t>text assignments</a:t>
            </a:r>
            <a:r>
              <a:rPr lang="en-US" sz="2000" dirty="0"/>
              <a:t>, </a:t>
            </a:r>
            <a:r>
              <a:rPr lang="en-US" sz="2000" b="1" dirty="0"/>
              <a:t>handwritten work</a:t>
            </a:r>
            <a:r>
              <a:rPr lang="en-US" sz="2000" dirty="0"/>
              <a:t>, </a:t>
            </a:r>
            <a:r>
              <a:rPr lang="en-US" sz="2000" b="1" dirty="0"/>
              <a:t>programming code </a:t>
            </a:r>
            <a:r>
              <a:rPr lang="en-US" sz="2000" dirty="0"/>
              <a:t>and </a:t>
            </a:r>
            <a:r>
              <a:rPr lang="en-US" sz="2000" b="1" dirty="0"/>
              <a:t>presentations</a:t>
            </a:r>
            <a:r>
              <a:rPr lang="en-US" sz="2000" dirty="0"/>
              <a:t>.</a:t>
            </a:r>
          </a:p>
          <a:p>
            <a:r>
              <a:rPr lang="en-US" sz="2000" dirty="0"/>
              <a:t>It provides </a:t>
            </a:r>
            <a:r>
              <a:rPr lang="en-US" sz="2000" b="1" dirty="0"/>
              <a:t>AI tone detection </a:t>
            </a:r>
            <a:r>
              <a:rPr lang="en-US" sz="2000" dirty="0"/>
              <a:t>to detect AI-generated content and uses clustering to group similar student submissions.</a:t>
            </a:r>
          </a:p>
          <a:p>
            <a:r>
              <a:rPr lang="en-US" sz="2000" dirty="0"/>
              <a:t>The system provides detailed </a:t>
            </a:r>
            <a:r>
              <a:rPr lang="en-US" sz="2000" b="1" dirty="0"/>
              <a:t>plagiarism reports </a:t>
            </a:r>
            <a:r>
              <a:rPr lang="en-US" sz="2000" dirty="0"/>
              <a:t>with </a:t>
            </a:r>
            <a:r>
              <a:rPr lang="en-US" sz="2000" b="1" dirty="0"/>
              <a:t>feedback and suggestions</a:t>
            </a:r>
            <a:r>
              <a:rPr lang="en-US" sz="2000" dirty="0"/>
              <a:t>, promoting academic integrity.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3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pPr algn="l"/>
            <a:r>
              <a:rPr lang="en-US" sz="1400" dirty="0"/>
              <a:t>Department of Computer Science, CUI Wah Campus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Existing Systems &amp; Our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Upon Reviewing, no such plagiarism detection systems or projects similar to </a:t>
            </a:r>
            <a:r>
              <a:rPr lang="en-US" sz="2400" b="1" dirty="0" err="1"/>
              <a:t>PlagProbe</a:t>
            </a:r>
            <a:r>
              <a:rPr lang="en-US" sz="2400" dirty="0"/>
              <a:t> were found available on RMS.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4</a:t>
            </a:fld>
            <a:r>
              <a:rPr lang="en-US" sz="1400" dirty="0"/>
              <a:t>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486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F1C87-3947-F2C2-E926-0A47B93D8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B7F3-101E-5EF2-5B61-044431B7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6458-F297-2370-3E1F-F7C88C25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000" b="1" dirty="0"/>
              <a:t>Modules of </a:t>
            </a:r>
            <a:r>
              <a:rPr lang="en-US" sz="2000" b="1" dirty="0" err="1"/>
              <a:t>PlagProbe</a:t>
            </a:r>
            <a:r>
              <a:rPr lang="en-US" sz="2000" b="1" dirty="0"/>
              <a:t>:</a:t>
            </a:r>
          </a:p>
          <a:p>
            <a:r>
              <a:rPr lang="en-US" sz="1600" b="1" dirty="0"/>
              <a:t>1-User Authentication </a:t>
            </a:r>
          </a:p>
          <a:p>
            <a:pPr marL="0" indent="0">
              <a:buNone/>
            </a:pPr>
            <a:r>
              <a:rPr lang="en-US" sz="1400" dirty="0"/>
              <a:t>          1.1 Student Login/Registration</a:t>
            </a:r>
          </a:p>
          <a:p>
            <a:pPr marL="0" indent="0">
              <a:buNone/>
            </a:pPr>
            <a:r>
              <a:rPr lang="en-US" sz="1400" dirty="0"/>
              <a:t>          1.2 Teacher Login/Registration</a:t>
            </a:r>
          </a:p>
          <a:p>
            <a:r>
              <a:rPr lang="en-US" sz="1600" b="1" dirty="0"/>
              <a:t>2- Assignment Upload </a:t>
            </a:r>
          </a:p>
          <a:p>
            <a:pPr marL="0" indent="0">
              <a:buNone/>
            </a:pPr>
            <a:r>
              <a:rPr lang="en-US" sz="1400" dirty="0"/>
              <a:t>          2.1 Text Upload</a:t>
            </a:r>
          </a:p>
          <a:p>
            <a:pPr marL="0" indent="0">
              <a:buNone/>
            </a:pPr>
            <a:r>
              <a:rPr lang="en-US" sz="1400" dirty="0"/>
              <a:t>          2.2 Handwritten Assignment Upload</a:t>
            </a:r>
          </a:p>
          <a:p>
            <a:pPr marL="0" indent="0">
              <a:buNone/>
            </a:pPr>
            <a:r>
              <a:rPr lang="en-US" sz="1400" dirty="0"/>
              <a:t>          2.3 Programming Assignment Upload</a:t>
            </a:r>
          </a:p>
          <a:p>
            <a:pPr marL="0" indent="0">
              <a:buNone/>
            </a:pPr>
            <a:r>
              <a:rPr lang="en-US" sz="1400" dirty="0"/>
              <a:t>          2.4 Presentation Upload</a:t>
            </a:r>
          </a:p>
          <a:p>
            <a:pPr marL="0" indent="0">
              <a:buNone/>
            </a:pPr>
            <a:r>
              <a:rPr lang="en-US" sz="1400" dirty="0"/>
              <a:t>          2.5 Multiple Assignment Submission</a:t>
            </a:r>
          </a:p>
          <a:p>
            <a:r>
              <a:rPr lang="en-US" sz="1600" b="1" dirty="0"/>
              <a:t>3-Plagiarism Detection Module </a:t>
            </a:r>
          </a:p>
          <a:p>
            <a:pPr marL="0" indent="0">
              <a:buNone/>
            </a:pPr>
            <a:r>
              <a:rPr lang="en-US" sz="1400" dirty="0"/>
              <a:t>          3.1 Text Plagiarism Detection</a:t>
            </a:r>
          </a:p>
          <a:p>
            <a:pPr marL="0" indent="0">
              <a:buNone/>
            </a:pPr>
            <a:r>
              <a:rPr lang="en-US" sz="1400" dirty="0"/>
              <a:t>          3.2 Handwritten Plagiarism Detection</a:t>
            </a:r>
          </a:p>
          <a:p>
            <a:pPr marL="0" indent="0">
              <a:buNone/>
            </a:pPr>
            <a:r>
              <a:rPr lang="en-US" sz="1400" dirty="0"/>
              <a:t>          3.3 Programming Code Detection</a:t>
            </a:r>
          </a:p>
          <a:p>
            <a:pPr marL="0" indent="0">
              <a:buNone/>
            </a:pPr>
            <a:r>
              <a:rPr lang="en-US" sz="1400" dirty="0"/>
              <a:t>          3.4 Presentation Plagiarism Detection</a:t>
            </a:r>
          </a:p>
          <a:p>
            <a:pPr marL="0" indent="0">
              <a:buNone/>
            </a:pPr>
            <a:r>
              <a:rPr lang="en-US" sz="1400" dirty="0"/>
              <a:t>          3.5 AI Tone Detection</a:t>
            </a:r>
          </a:p>
          <a:p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002C0-0C3F-3604-D338-A4543044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5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913430-658E-8CDA-1006-342BB7734FA2}"/>
              </a:ext>
            </a:extLst>
          </p:cNvPr>
          <p:cNvSpPr txBox="1">
            <a:spLocks/>
          </p:cNvSpPr>
          <p:nvPr/>
        </p:nvSpPr>
        <p:spPr>
          <a:xfrm>
            <a:off x="5486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01D93D-05E2-D6AA-59E6-8A738C6FD936}"/>
              </a:ext>
            </a:extLst>
          </p:cNvPr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E:\Wah Campus\COMSATS-University-Islamabad-new-Logo\COMSATS University Islamabad new Logo\Logo (PNG) Portable Network Graphics.png">
            <a:extLst>
              <a:ext uri="{FF2B5EF4-FFF2-40B4-BE49-F238E27FC236}">
                <a16:creationId xmlns:a16="http://schemas.microsoft.com/office/drawing/2014/main" id="{61FDDC34-C7E2-0D46-A0FB-AFA5D71AA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DCE324-2E96-FF43-C5E5-0CC0482F3540}"/>
              </a:ext>
            </a:extLst>
          </p:cNvPr>
          <p:cNvSpPr txBox="1">
            <a:spLocks/>
          </p:cNvSpPr>
          <p:nvPr/>
        </p:nvSpPr>
        <p:spPr>
          <a:xfrm>
            <a:off x="4495800" y="201294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4- Classroom Management </a:t>
            </a:r>
          </a:p>
          <a:p>
            <a:pPr marL="0" indent="0">
              <a:buNone/>
            </a:pPr>
            <a:r>
              <a:rPr lang="en-US" sz="1400" dirty="0"/>
              <a:t>           4.1 Class Creation</a:t>
            </a:r>
          </a:p>
          <a:p>
            <a:pPr marL="0" indent="0">
              <a:buNone/>
            </a:pPr>
            <a:r>
              <a:rPr lang="en-US" sz="1400" dirty="0"/>
              <a:t>           4.2 Student Enrollment</a:t>
            </a:r>
          </a:p>
          <a:p>
            <a:r>
              <a:rPr lang="en-US" sz="1600" b="1" dirty="0"/>
              <a:t>5- Plagiarism Report Generation</a:t>
            </a:r>
          </a:p>
          <a:p>
            <a:pPr marL="0" indent="0">
              <a:buNone/>
            </a:pPr>
            <a:r>
              <a:rPr lang="en-US" sz="1400" dirty="0"/>
              <a:t>           5.1 Detailed Reports</a:t>
            </a:r>
          </a:p>
          <a:p>
            <a:pPr marL="0" indent="0">
              <a:buNone/>
            </a:pPr>
            <a:r>
              <a:rPr lang="en-US" sz="1400" dirty="0"/>
              <a:t>           5.2 Feedback and Suggestions</a:t>
            </a:r>
          </a:p>
          <a:p>
            <a:pPr marL="0" indent="0">
              <a:buNone/>
            </a:pPr>
            <a:r>
              <a:rPr lang="en-US" sz="1400" dirty="0"/>
              <a:t>           5.3 Email Report Delivery</a:t>
            </a:r>
          </a:p>
          <a:p>
            <a:r>
              <a:rPr lang="en-US" sz="1600" b="1" dirty="0"/>
              <a:t>6- Group Clustering</a:t>
            </a:r>
          </a:p>
          <a:p>
            <a:pPr marL="0" indent="0">
              <a:buNone/>
            </a:pPr>
            <a:r>
              <a:rPr lang="en-US" sz="1400" dirty="0"/>
              <a:t>          6.1 Student Grouping by Similarity</a:t>
            </a:r>
          </a:p>
          <a:p>
            <a:pPr marL="0" indent="0">
              <a:buNone/>
            </a:pPr>
            <a:r>
              <a:rPr lang="en-US" sz="1400" dirty="0"/>
              <a:t>          6.2 Group Reports</a:t>
            </a:r>
          </a:p>
          <a:p>
            <a:r>
              <a:rPr lang="en-US" sz="1600" b="1" dirty="0"/>
              <a:t>7-Admin Management </a:t>
            </a:r>
          </a:p>
          <a:p>
            <a:pPr marL="0" indent="0">
              <a:buNone/>
            </a:pPr>
            <a:r>
              <a:rPr lang="en-US" sz="1200" dirty="0"/>
              <a:t>           </a:t>
            </a:r>
            <a:r>
              <a:rPr lang="en-US" sz="1400" dirty="0"/>
              <a:t>7.1 Analytics and Insights</a:t>
            </a:r>
          </a:p>
          <a:p>
            <a:pPr marL="0" indent="0">
              <a:buNone/>
            </a:pPr>
            <a:r>
              <a:rPr lang="en-US" sz="1400" dirty="0"/>
              <a:t>          7.2 Class management</a:t>
            </a:r>
          </a:p>
          <a:p>
            <a:pPr marL="0" indent="0">
              <a:buNone/>
            </a:pPr>
            <a:r>
              <a:rPr lang="en-US" sz="1400" dirty="0"/>
              <a:t>          7.3 User Management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7566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Brief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6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486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19200" cy="1219200"/>
          </a:xfrm>
          <a:prstGeom prst="rect">
            <a:avLst/>
          </a:prstGeom>
          <a:noFill/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5C784D-98E6-2606-9E52-1F214B5AA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89453"/>
              </p:ext>
            </p:extLst>
          </p:nvPr>
        </p:nvGraphicFramePr>
        <p:xfrm>
          <a:off x="1665526" y="2193925"/>
          <a:ext cx="5812948" cy="3122275"/>
        </p:xfrm>
        <a:graphic>
          <a:graphicData uri="http://schemas.openxmlformats.org/drawingml/2006/table">
            <a:tbl>
              <a:tblPr firstRow="1" bandRow="1"/>
              <a:tblGrid>
                <a:gridCol w="2906474">
                  <a:extLst>
                    <a:ext uri="{9D8B030D-6E8A-4147-A177-3AD203B41FA5}">
                      <a16:colId xmlns:a16="http://schemas.microsoft.com/office/drawing/2014/main" val="3608891917"/>
                    </a:ext>
                  </a:extLst>
                </a:gridCol>
                <a:gridCol w="2906474">
                  <a:extLst>
                    <a:ext uri="{9D8B030D-6E8A-4147-A177-3AD203B41FA5}">
                      <a16:colId xmlns:a16="http://schemas.microsoft.com/office/drawing/2014/main" val="2833312620"/>
                    </a:ext>
                  </a:extLst>
                </a:gridCol>
              </a:tblGrid>
              <a:tr h="3327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</a:rPr>
                        <a:t>Muzammil Nawaz</a:t>
                      </a:r>
                    </a:p>
                  </a:txBody>
                  <a:tcPr marL="82045" marR="82045" marT="41023" marB="41023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</a:rPr>
                        <a:t>Tanveer Hussain</a:t>
                      </a:r>
                    </a:p>
                  </a:txBody>
                  <a:tcPr marL="82045" marR="82045" marT="41023" marB="41023"/>
                </a:tc>
                <a:extLst>
                  <a:ext uri="{0D108BD9-81ED-4DB2-BD59-A6C34878D82A}">
                    <a16:rowId xmlns:a16="http://schemas.microsoft.com/office/drawing/2014/main" val="932383434"/>
                  </a:ext>
                </a:extLst>
              </a:tr>
              <a:tr h="82045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User Authentication(with all its sub-modules)</a:t>
                      </a:r>
                    </a:p>
                  </a:txBody>
                  <a:tcPr marL="82045" marR="82045" marT="41023" marB="4102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Assignment Upload(with all its sub-modules)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 marL="82045" marR="82045" marT="41023" marB="41023"/>
                </a:tc>
                <a:extLst>
                  <a:ext uri="{0D108BD9-81ED-4DB2-BD59-A6C34878D82A}">
                    <a16:rowId xmlns:a16="http://schemas.microsoft.com/office/drawing/2014/main" val="454350996"/>
                  </a:ext>
                </a:extLst>
              </a:tr>
              <a:tr h="57431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Plagiarism Detection Module (with all its sub-modules)</a:t>
                      </a:r>
                    </a:p>
                  </a:txBody>
                  <a:tcPr marL="82045" marR="82045" marT="41023" marB="4102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Classroom Management(with all its sub-modules)</a:t>
                      </a:r>
                    </a:p>
                  </a:txBody>
                  <a:tcPr marL="82045" marR="82045" marT="41023" marB="41023"/>
                </a:tc>
                <a:extLst>
                  <a:ext uri="{0D108BD9-81ED-4DB2-BD59-A6C34878D82A}">
                    <a16:rowId xmlns:a16="http://schemas.microsoft.com/office/drawing/2014/main" val="1927431613"/>
                  </a:ext>
                </a:extLst>
              </a:tr>
              <a:tr h="82045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Plagiarism Report Generation(with all its sub-modules)</a:t>
                      </a:r>
                    </a:p>
                  </a:txBody>
                  <a:tcPr marL="82045" marR="82045" marT="41023" marB="4102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Admin Management(with all its sub-modules)</a:t>
                      </a:r>
                    </a:p>
                  </a:txBody>
                  <a:tcPr marL="82045" marR="82045" marT="41023" marB="41023"/>
                </a:tc>
                <a:extLst>
                  <a:ext uri="{0D108BD9-81ED-4DB2-BD59-A6C34878D82A}">
                    <a16:rowId xmlns:a16="http://schemas.microsoft.com/office/drawing/2014/main" val="1897483727"/>
                  </a:ext>
                </a:extLst>
              </a:tr>
              <a:tr h="57431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Group Clustering (with all its sub-modules)</a:t>
                      </a:r>
                    </a:p>
                  </a:txBody>
                  <a:tcPr marL="82045" marR="82045" marT="41023" marB="41023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82045" marR="82045" marT="41023" marB="41023"/>
                </a:tc>
                <a:extLst>
                  <a:ext uri="{0D108BD9-81ED-4DB2-BD59-A6C34878D82A}">
                    <a16:rowId xmlns:a16="http://schemas.microsoft.com/office/drawing/2014/main" val="33031330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3E9363-7018-0569-B636-3515DD6FAB13}"/>
              </a:ext>
            </a:extLst>
          </p:cNvPr>
          <p:cNvSpPr txBox="1"/>
          <p:nvPr/>
        </p:nvSpPr>
        <p:spPr>
          <a:xfrm>
            <a:off x="1219200" y="1597347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Member-Wise Modules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Technologies &amp;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7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pPr algn="l"/>
            <a:r>
              <a:rPr lang="en-US" sz="1400" dirty="0"/>
              <a:t>Department of Computer Science, CUI Wah Campus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9" y="152399"/>
            <a:ext cx="1219195" cy="1219195"/>
          </a:xfrm>
          <a:prstGeom prst="rect">
            <a:avLst/>
          </a:prstGeom>
          <a:noFill/>
        </p:spPr>
      </p:pic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F97BA78A-BFD1-E948-FDC6-81DD4F6DA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808468"/>
              </p:ext>
            </p:extLst>
          </p:nvPr>
        </p:nvGraphicFramePr>
        <p:xfrm>
          <a:off x="1333500" y="1985684"/>
          <a:ext cx="6477000" cy="251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2528884496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848076738"/>
                    </a:ext>
                  </a:extLst>
                </a:gridCol>
              </a:tblGrid>
              <a:tr h="391633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77" marR="90377" marT="45188" marB="4518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</a:t>
                      </a:r>
                    </a:p>
                  </a:txBody>
                  <a:tcPr marL="90377" marR="90377" marT="45188" marB="45188" anchor="ctr"/>
                </a:tc>
                <a:extLst>
                  <a:ext uri="{0D108BD9-81ED-4DB2-BD59-A6C34878D82A}">
                    <a16:rowId xmlns:a16="http://schemas.microsoft.com/office/drawing/2014/main" val="2236616298"/>
                  </a:ext>
                </a:extLst>
              </a:tr>
              <a:tr h="530223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Front-End Tools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77" marR="90377" marT="45188" marB="4518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HTML, CSS, JavaScript </a:t>
                      </a:r>
                    </a:p>
                  </a:txBody>
                  <a:tcPr marL="90377" marR="90377" marT="45188" marB="45188" anchor="ctr"/>
                </a:tc>
                <a:extLst>
                  <a:ext uri="{0D108BD9-81ED-4DB2-BD59-A6C34878D82A}">
                    <a16:rowId xmlns:a16="http://schemas.microsoft.com/office/drawing/2014/main" val="760218592"/>
                  </a:ext>
                </a:extLst>
              </a:tr>
              <a:tr h="530223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Back-End Tools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77" marR="90377" marT="45188" marB="4518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Laravel (PHP), Python</a:t>
                      </a:r>
                    </a:p>
                  </a:txBody>
                  <a:tcPr marL="90377" marR="90377" marT="45188" marB="45188" anchor="ctr"/>
                </a:tc>
                <a:extLst>
                  <a:ext uri="{0D108BD9-81ED-4DB2-BD59-A6C34878D82A}">
                    <a16:rowId xmlns:a16="http://schemas.microsoft.com/office/drawing/2014/main" val="3533834542"/>
                  </a:ext>
                </a:extLst>
              </a:tr>
              <a:tr h="530223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DBMS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77" marR="90377" marT="45188" marB="4518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</a:p>
                  </a:txBody>
                  <a:tcPr marL="90377" marR="90377" marT="45188" marB="45188" anchor="ctr"/>
                </a:tc>
                <a:extLst>
                  <a:ext uri="{0D108BD9-81ED-4DB2-BD59-A6C34878D82A}">
                    <a16:rowId xmlns:a16="http://schemas.microsoft.com/office/drawing/2014/main" val="3575295041"/>
                  </a:ext>
                </a:extLst>
              </a:tr>
              <a:tr h="530223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Operating System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77" marR="90377" marT="45188" marB="4518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</a:t>
                      </a:r>
                    </a:p>
                  </a:txBody>
                  <a:tcPr marL="90377" marR="90377" marT="45188" marB="45188" anchor="ctr"/>
                </a:tc>
                <a:extLst>
                  <a:ext uri="{0D108BD9-81ED-4DB2-BD59-A6C34878D82A}">
                    <a16:rowId xmlns:a16="http://schemas.microsoft.com/office/drawing/2014/main" val="15593706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8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486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71401"/>
              </p:ext>
            </p:extLst>
          </p:nvPr>
        </p:nvGraphicFramePr>
        <p:xfrm>
          <a:off x="457200" y="1894840"/>
          <a:ext cx="8458198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Semester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Oct-2024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Requirement Specification &amp; Design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 of 25% of the Functional</a:t>
                      </a:r>
                      <a:r>
                        <a:rPr lang="en-US" baseline="0" dirty="0"/>
                        <a:t>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</a:t>
                      </a:r>
                      <a:r>
                        <a:rPr lang="en-US" baseline="0" dirty="0"/>
                        <a:t>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 of 90-100% of the Functional</a:t>
                      </a:r>
                      <a:r>
                        <a:rPr lang="en-US" baseline="0" dirty="0"/>
                        <a:t> Requirements + FYP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Working</a:t>
                      </a:r>
                      <a:r>
                        <a:rPr lang="en-US" baseline="0" dirty="0"/>
                        <a:t> Software +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Project Presentation + Final FYP</a:t>
                      </a:r>
                      <a:r>
                        <a:rPr lang="en-US" baseline="0" dirty="0"/>
                        <a:t>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Software</a:t>
                      </a:r>
                      <a:r>
                        <a:rPr lang="en-US" baseline="0" dirty="0"/>
                        <a:t> +</a:t>
                      </a:r>
                      <a:endParaRPr lang="en-US" dirty="0"/>
                    </a:p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9" y="152400"/>
            <a:ext cx="1219201" cy="1219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</p:spPr>
        <p:txBody>
          <a:bodyPr>
            <a:norm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2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Questions &amp; Answers</a:t>
            </a:r>
            <a:endParaRPr lang="en-US" sz="2300" dirty="0"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393825"/>
            <a:ext cx="1371600" cy="13716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562100" y="48006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COMSATS University Islamabad, Wah Campus</a:t>
            </a:r>
          </a:p>
        </p:txBody>
      </p:sp>
    </p:spTree>
    <p:extLst>
      <p:ext uri="{BB962C8B-B14F-4D97-AF65-F5344CB8AC3E}">
        <p14:creationId xmlns:p14="http://schemas.microsoft.com/office/powerpoint/2010/main" val="11050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</TotalTime>
  <Words>550</Words>
  <Application>Microsoft Office PowerPoint</Application>
  <PresentationFormat>On-screen Show (4:3)</PresentationFormat>
  <Paragraphs>132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Office Theme</vt:lpstr>
      <vt:lpstr>“PlagProbe: The Plagiarism Shield”</vt:lpstr>
      <vt:lpstr>Presentation Outline</vt:lpstr>
      <vt:lpstr>Introduction</vt:lpstr>
      <vt:lpstr>Existing Systems &amp; Our Contribution</vt:lpstr>
      <vt:lpstr>Brief Description</vt:lpstr>
      <vt:lpstr>Brief Description</vt:lpstr>
      <vt:lpstr>Technologies &amp; Tools</vt:lpstr>
      <vt:lpstr>Project Schedule</vt:lpstr>
      <vt:lpstr>Questions &amp; Answers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Muzammil;Tanveer</dc:creator>
  <cp:lastModifiedBy>Muzammil Nawaz</cp:lastModifiedBy>
  <cp:revision>21</cp:revision>
  <dcterms:created xsi:type="dcterms:W3CDTF">2019-10-28T07:58:18Z</dcterms:created>
  <dcterms:modified xsi:type="dcterms:W3CDTF">2024-10-16T18:39:04Z</dcterms:modified>
</cp:coreProperties>
</file>