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62" r:id="rId3"/>
    <p:sldId id="257" r:id="rId4"/>
    <p:sldId id="269" r:id="rId5"/>
    <p:sldId id="259" r:id="rId6"/>
    <p:sldId id="258" r:id="rId7"/>
    <p:sldId id="270" r:id="rId8"/>
    <p:sldId id="271" r:id="rId9"/>
    <p:sldId id="272" r:id="rId10"/>
    <p:sldId id="273" r:id="rId11"/>
    <p:sldId id="260" r:id="rId12"/>
    <p:sldId id="261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7B0526-385F-4A9A-B520-36B8A5CDF1F5}">
          <p14:sldIdLst>
            <p14:sldId id="256"/>
            <p14:sldId id="262"/>
            <p14:sldId id="257"/>
            <p14:sldId id="269"/>
            <p14:sldId id="259"/>
            <p14:sldId id="258"/>
            <p14:sldId id="270"/>
            <p14:sldId id="271"/>
            <p14:sldId id="272"/>
            <p14:sldId id="273"/>
            <p14:sldId id="260"/>
            <p14:sldId id="261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C2EB"/>
    <a:srgbClr val="1B489A"/>
    <a:srgbClr val="56E879"/>
    <a:srgbClr val="1F497D"/>
    <a:srgbClr val="4BACC6"/>
    <a:srgbClr val="8064A2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68" autoAdjust="0"/>
    <p:restoredTop sz="95033" autoAdjust="0"/>
  </p:normalViewPr>
  <p:slideViewPr>
    <p:cSldViewPr>
      <p:cViewPr varScale="1">
        <p:scale>
          <a:sx n="70" d="100"/>
          <a:sy n="70" d="100"/>
        </p:scale>
        <p:origin x="143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CB8088-097C-46A2-92F0-B1B45A9EE5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DC4CFC-95AD-48E9-A382-BC14ADBA072A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/>
            <a:t>Measurement Module</a:t>
          </a:r>
        </a:p>
      </dgm:t>
    </dgm:pt>
    <dgm:pt modelId="{098256FE-52A9-4139-8CA8-7DE085A299E2}" type="sibTrans" cxnId="{A370F7E4-23D8-4B7E-8229-5D020A02CC1E}">
      <dgm:prSet/>
      <dgm:spPr/>
      <dgm:t>
        <a:bodyPr/>
        <a:lstStyle/>
        <a:p>
          <a:endParaRPr lang="en-US"/>
        </a:p>
      </dgm:t>
    </dgm:pt>
    <dgm:pt modelId="{1034976C-28E7-4E7B-813E-DF107D666F59}" type="parTrans" cxnId="{A370F7E4-23D8-4B7E-8229-5D020A02CC1E}">
      <dgm:prSet/>
      <dgm:spPr/>
      <dgm:t>
        <a:bodyPr/>
        <a:lstStyle/>
        <a:p>
          <a:endParaRPr lang="en-US"/>
        </a:p>
      </dgm:t>
    </dgm:pt>
    <dgm:pt modelId="{BE6EAAD4-EDBA-40A3-B676-9CDEDDBB1736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Will be developed by </a:t>
          </a:r>
          <a:r>
            <a:rPr lang="en-US" b="1" dirty="0">
              <a:solidFill>
                <a:schemeClr val="tx2">
                  <a:lumMod val="20000"/>
                  <a:lumOff val="80000"/>
                </a:schemeClr>
              </a:solidFill>
            </a:rPr>
            <a:t>Syed Ali Asad</a:t>
          </a:r>
        </a:p>
      </dgm:t>
    </dgm:pt>
    <dgm:pt modelId="{81B7FF2E-FD75-4942-AA22-F2D4C2DD6E79}" type="sibTrans" cxnId="{7B51B710-6F54-4355-AFA8-B28C4113C979}">
      <dgm:prSet/>
      <dgm:spPr/>
      <dgm:t>
        <a:bodyPr/>
        <a:lstStyle/>
        <a:p>
          <a:endParaRPr lang="en-US"/>
        </a:p>
      </dgm:t>
    </dgm:pt>
    <dgm:pt modelId="{98565000-10A1-49EC-B6E0-5DAD04B82C24}" type="parTrans" cxnId="{7B51B710-6F54-4355-AFA8-B28C4113C979}">
      <dgm:prSet/>
      <dgm:spPr/>
      <dgm:t>
        <a:bodyPr/>
        <a:lstStyle/>
        <a:p>
          <a:endParaRPr lang="en-US"/>
        </a:p>
      </dgm:t>
    </dgm:pt>
    <dgm:pt modelId="{FFDAE1CB-115E-41F2-8EB2-540826564F80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Product Catalog Module</a:t>
          </a:r>
        </a:p>
      </dgm:t>
    </dgm:pt>
    <dgm:pt modelId="{D9EEE433-9949-49A6-98AF-078849A24BA3}" type="sibTrans" cxnId="{3A7E5B97-DABB-409C-8D83-75C5D521F059}">
      <dgm:prSet/>
      <dgm:spPr/>
      <dgm:t>
        <a:bodyPr/>
        <a:lstStyle/>
        <a:p>
          <a:endParaRPr lang="en-US"/>
        </a:p>
      </dgm:t>
    </dgm:pt>
    <dgm:pt modelId="{9969BC39-42DE-4159-AEBA-AC59F27BC7E7}" type="parTrans" cxnId="{3A7E5B97-DABB-409C-8D83-75C5D521F059}">
      <dgm:prSet/>
      <dgm:spPr/>
      <dgm:t>
        <a:bodyPr/>
        <a:lstStyle/>
        <a:p>
          <a:endParaRPr lang="en-US"/>
        </a:p>
      </dgm:t>
    </dgm:pt>
    <dgm:pt modelId="{A6E0B751-E866-4C46-8864-9C11271F40CC}">
      <dgm:prSet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US" dirty="0"/>
            <a:t>Will be developed by </a:t>
          </a:r>
          <a:r>
            <a:rPr lang="en-US" b="1" dirty="0">
              <a:solidFill>
                <a:schemeClr val="tx2">
                  <a:lumMod val="20000"/>
                  <a:lumOff val="80000"/>
                </a:schemeClr>
              </a:solidFill>
            </a:rPr>
            <a:t>Syed Ali Asad</a:t>
          </a:r>
        </a:p>
      </dgm:t>
    </dgm:pt>
    <dgm:pt modelId="{B79D1EA7-933F-4902-9F26-F1FC521097CB}" type="sibTrans" cxnId="{5D3D451B-E14D-4DB0-BF7A-BB5A64448EA8}">
      <dgm:prSet/>
      <dgm:spPr/>
      <dgm:t>
        <a:bodyPr/>
        <a:lstStyle/>
        <a:p>
          <a:endParaRPr lang="en-US"/>
        </a:p>
      </dgm:t>
    </dgm:pt>
    <dgm:pt modelId="{C9C66A3A-9BD3-43A3-8FB0-6E3980404A58}" type="parTrans" cxnId="{5D3D451B-E14D-4DB0-BF7A-BB5A64448EA8}">
      <dgm:prSet/>
      <dgm:spPr/>
      <dgm:t>
        <a:bodyPr/>
        <a:lstStyle/>
        <a:p>
          <a:endParaRPr lang="en-US"/>
        </a:p>
      </dgm:t>
    </dgm:pt>
    <dgm:pt modelId="{29840AB3-0680-43C9-AE46-16F3AAA9683D}">
      <dgm:prSet/>
      <dgm:spPr>
        <a:solidFill>
          <a:srgbClr val="21C2EB"/>
        </a:solidFill>
      </dgm:spPr>
      <dgm:t>
        <a:bodyPr/>
        <a:lstStyle/>
        <a:p>
          <a:r>
            <a:rPr lang="en-US" dirty="0"/>
            <a:t>Order Management Module</a:t>
          </a:r>
        </a:p>
      </dgm:t>
    </dgm:pt>
    <dgm:pt modelId="{94C464B2-0F67-47EB-8C91-8039D31CEFD1}" type="sibTrans" cxnId="{C62C3E86-C1C2-4F72-B656-8A0C8A55FF45}">
      <dgm:prSet/>
      <dgm:spPr/>
      <dgm:t>
        <a:bodyPr/>
        <a:lstStyle/>
        <a:p>
          <a:endParaRPr lang="en-US"/>
        </a:p>
      </dgm:t>
    </dgm:pt>
    <dgm:pt modelId="{21CBD987-A490-4174-91BA-A709DDF71C6F}" type="parTrans" cxnId="{C62C3E86-C1C2-4F72-B656-8A0C8A55FF45}">
      <dgm:prSet/>
      <dgm:spPr/>
      <dgm:t>
        <a:bodyPr/>
        <a:lstStyle/>
        <a:p>
          <a:endParaRPr lang="en-US"/>
        </a:p>
      </dgm:t>
    </dgm:pt>
    <dgm:pt modelId="{D9A6745C-9471-4AC8-901C-D7FCD7C9590F}">
      <dgm:prSet/>
      <dgm:spPr>
        <a:solidFill>
          <a:srgbClr val="21C2EB"/>
        </a:solidFill>
      </dgm:spPr>
      <dgm:t>
        <a:bodyPr/>
        <a:lstStyle/>
        <a:p>
          <a:r>
            <a:rPr lang="en-US" dirty="0"/>
            <a:t>Will be developed by </a:t>
          </a:r>
          <a:r>
            <a:rPr lang="en-US" b="1" dirty="0">
              <a:solidFill>
                <a:srgbClr val="1B489A"/>
              </a:solidFill>
            </a:rPr>
            <a:t>Abdul Wassay</a:t>
          </a:r>
        </a:p>
      </dgm:t>
    </dgm:pt>
    <dgm:pt modelId="{88A52AB2-CFE0-44F2-A806-BC47F9D44A5E}" type="sibTrans" cxnId="{1EF578F0-A558-4EE2-9B50-2C8EF9222AAD}">
      <dgm:prSet/>
      <dgm:spPr/>
      <dgm:t>
        <a:bodyPr/>
        <a:lstStyle/>
        <a:p>
          <a:endParaRPr lang="en-US"/>
        </a:p>
      </dgm:t>
    </dgm:pt>
    <dgm:pt modelId="{6594D41C-7F4B-466F-B852-BC4693832292}" type="parTrans" cxnId="{1EF578F0-A558-4EE2-9B50-2C8EF9222AAD}">
      <dgm:prSet/>
      <dgm:spPr/>
      <dgm:t>
        <a:bodyPr/>
        <a:lstStyle/>
        <a:p>
          <a:endParaRPr lang="en-US"/>
        </a:p>
      </dgm:t>
    </dgm:pt>
    <dgm:pt modelId="{75709A12-90D4-465D-B3EF-C5130DD85FF6}">
      <dgm:prSet/>
      <dgm:spPr>
        <a:solidFill>
          <a:srgbClr val="21C2EB"/>
        </a:solidFill>
      </dgm:spPr>
      <dgm:t>
        <a:bodyPr/>
        <a:lstStyle/>
        <a:p>
          <a:r>
            <a:rPr lang="en-US" dirty="0"/>
            <a:t>Payment Integration</a:t>
          </a:r>
        </a:p>
      </dgm:t>
    </dgm:pt>
    <dgm:pt modelId="{4E025CAE-0F66-4B2D-844D-DD901715C85E}" type="sibTrans" cxnId="{A6726153-7087-4AA6-8004-37515B50E96D}">
      <dgm:prSet/>
      <dgm:spPr/>
      <dgm:t>
        <a:bodyPr/>
        <a:lstStyle/>
        <a:p>
          <a:endParaRPr lang="en-US"/>
        </a:p>
      </dgm:t>
    </dgm:pt>
    <dgm:pt modelId="{27FB1C12-7FF6-4549-A613-0C3EE002F45E}" type="parTrans" cxnId="{A6726153-7087-4AA6-8004-37515B50E96D}">
      <dgm:prSet/>
      <dgm:spPr/>
      <dgm:t>
        <a:bodyPr/>
        <a:lstStyle/>
        <a:p>
          <a:endParaRPr lang="en-US"/>
        </a:p>
      </dgm:t>
    </dgm:pt>
    <dgm:pt modelId="{E0345A2B-A21D-4C41-878E-4DFD76439C63}">
      <dgm:prSet/>
      <dgm:spPr>
        <a:solidFill>
          <a:srgbClr val="21C2EB"/>
        </a:solidFill>
      </dgm:spPr>
      <dgm:t>
        <a:bodyPr/>
        <a:lstStyle/>
        <a:p>
          <a:r>
            <a:rPr lang="en-US" dirty="0"/>
            <a:t>Will be developed by </a:t>
          </a:r>
          <a:r>
            <a:rPr lang="en-US" b="1" dirty="0">
              <a:solidFill>
                <a:srgbClr val="1B489A"/>
              </a:solidFill>
            </a:rPr>
            <a:t>Abdul Wassay</a:t>
          </a:r>
        </a:p>
      </dgm:t>
    </dgm:pt>
    <dgm:pt modelId="{CA272C3A-957A-4A3B-B929-AE31BA47F125}" type="sibTrans" cxnId="{94695FF5-AF56-4BB4-A08A-7D6867C3BD61}">
      <dgm:prSet/>
      <dgm:spPr/>
      <dgm:t>
        <a:bodyPr/>
        <a:lstStyle/>
        <a:p>
          <a:endParaRPr lang="en-US"/>
        </a:p>
      </dgm:t>
    </dgm:pt>
    <dgm:pt modelId="{4B36649F-B341-4984-A675-FCF26F6E8479}" type="parTrans" cxnId="{94695FF5-AF56-4BB4-A08A-7D6867C3BD61}">
      <dgm:prSet/>
      <dgm:spPr/>
      <dgm:t>
        <a:bodyPr/>
        <a:lstStyle/>
        <a:p>
          <a:endParaRPr lang="en-US"/>
        </a:p>
      </dgm:t>
    </dgm:pt>
    <dgm:pt modelId="{1AD7A446-F058-439F-8095-393FC97B57D8}" type="pres">
      <dgm:prSet presAssocID="{1ACB8088-097C-46A2-92F0-B1B45A9EE5FD}" presName="diagram" presStyleCnt="0">
        <dgm:presLayoutVars>
          <dgm:dir/>
          <dgm:resizeHandles val="exact"/>
        </dgm:presLayoutVars>
      </dgm:prSet>
      <dgm:spPr/>
    </dgm:pt>
    <dgm:pt modelId="{7C8DE0A6-B728-41C8-B558-8A3EC0B1D627}" type="pres">
      <dgm:prSet presAssocID="{60DC4CFC-95AD-48E9-A382-BC14ADBA072A}" presName="node" presStyleLbl="node1" presStyleIdx="0" presStyleCnt="4">
        <dgm:presLayoutVars>
          <dgm:bulletEnabled val="1"/>
        </dgm:presLayoutVars>
      </dgm:prSet>
      <dgm:spPr/>
    </dgm:pt>
    <dgm:pt modelId="{14CE60DD-7127-4D8B-B0CC-5ED6302FEB7F}" type="pres">
      <dgm:prSet presAssocID="{098256FE-52A9-4139-8CA8-7DE085A299E2}" presName="sibTrans" presStyleCnt="0"/>
      <dgm:spPr/>
    </dgm:pt>
    <dgm:pt modelId="{4C841EA6-D661-449F-947A-98B80F8620EB}" type="pres">
      <dgm:prSet presAssocID="{FFDAE1CB-115E-41F2-8EB2-540826564F80}" presName="node" presStyleLbl="node1" presStyleIdx="1" presStyleCnt="4">
        <dgm:presLayoutVars>
          <dgm:bulletEnabled val="1"/>
        </dgm:presLayoutVars>
      </dgm:prSet>
      <dgm:spPr/>
    </dgm:pt>
    <dgm:pt modelId="{2B6D06D7-63ED-48D5-8C8F-94D67EF3E2AD}" type="pres">
      <dgm:prSet presAssocID="{D9EEE433-9949-49A6-98AF-078849A24BA3}" presName="sibTrans" presStyleCnt="0"/>
      <dgm:spPr/>
    </dgm:pt>
    <dgm:pt modelId="{18DAA228-BF2E-4659-AA05-21942F6740DA}" type="pres">
      <dgm:prSet presAssocID="{29840AB3-0680-43C9-AE46-16F3AAA9683D}" presName="node" presStyleLbl="node1" presStyleIdx="2" presStyleCnt="4">
        <dgm:presLayoutVars>
          <dgm:bulletEnabled val="1"/>
        </dgm:presLayoutVars>
      </dgm:prSet>
      <dgm:spPr/>
    </dgm:pt>
    <dgm:pt modelId="{A0DAFE88-4D24-4460-834D-EE88AD425E9A}" type="pres">
      <dgm:prSet presAssocID="{94C464B2-0F67-47EB-8C91-8039D31CEFD1}" presName="sibTrans" presStyleCnt="0"/>
      <dgm:spPr/>
    </dgm:pt>
    <dgm:pt modelId="{769E8B43-C4EE-4917-99D5-FD6C1F7F894D}" type="pres">
      <dgm:prSet presAssocID="{75709A12-90D4-465D-B3EF-C5130DD85FF6}" presName="node" presStyleLbl="node1" presStyleIdx="3" presStyleCnt="4">
        <dgm:presLayoutVars>
          <dgm:bulletEnabled val="1"/>
        </dgm:presLayoutVars>
      </dgm:prSet>
      <dgm:spPr/>
    </dgm:pt>
  </dgm:ptLst>
  <dgm:cxnLst>
    <dgm:cxn modelId="{3D5E6203-7F27-45C8-B63A-C6B93C714651}" type="presOf" srcId="{E0345A2B-A21D-4C41-878E-4DFD76439C63}" destId="{769E8B43-C4EE-4917-99D5-FD6C1F7F894D}" srcOrd="0" destOrd="1" presId="urn:microsoft.com/office/officeart/2005/8/layout/default"/>
    <dgm:cxn modelId="{7B51B710-6F54-4355-AFA8-B28C4113C979}" srcId="{60DC4CFC-95AD-48E9-A382-BC14ADBA072A}" destId="{BE6EAAD4-EDBA-40A3-B676-9CDEDDBB1736}" srcOrd="0" destOrd="0" parTransId="{98565000-10A1-49EC-B6E0-5DAD04B82C24}" sibTransId="{81B7FF2E-FD75-4942-AA22-F2D4C2DD6E79}"/>
    <dgm:cxn modelId="{90C17B15-1221-4D00-AD64-320D92FF41D3}" type="presOf" srcId="{D9A6745C-9471-4AC8-901C-D7FCD7C9590F}" destId="{18DAA228-BF2E-4659-AA05-21942F6740DA}" srcOrd="0" destOrd="1" presId="urn:microsoft.com/office/officeart/2005/8/layout/default"/>
    <dgm:cxn modelId="{EEC7AB17-2AF8-46D3-AD16-D26504DCA95C}" type="presOf" srcId="{29840AB3-0680-43C9-AE46-16F3AAA9683D}" destId="{18DAA228-BF2E-4659-AA05-21942F6740DA}" srcOrd="0" destOrd="0" presId="urn:microsoft.com/office/officeart/2005/8/layout/default"/>
    <dgm:cxn modelId="{5D3D451B-E14D-4DB0-BF7A-BB5A64448EA8}" srcId="{FFDAE1CB-115E-41F2-8EB2-540826564F80}" destId="{A6E0B751-E866-4C46-8864-9C11271F40CC}" srcOrd="0" destOrd="0" parTransId="{C9C66A3A-9BD3-43A3-8FB0-6E3980404A58}" sibTransId="{B79D1EA7-933F-4902-9F26-F1FC521097CB}"/>
    <dgm:cxn modelId="{E4156A31-3B4E-48CF-824C-C2E5149E6804}" type="presOf" srcId="{BE6EAAD4-EDBA-40A3-B676-9CDEDDBB1736}" destId="{7C8DE0A6-B728-41C8-B558-8A3EC0B1D627}" srcOrd="0" destOrd="1" presId="urn:microsoft.com/office/officeart/2005/8/layout/default"/>
    <dgm:cxn modelId="{86FB1F36-5C61-4C80-A96F-12C13DD87C89}" type="presOf" srcId="{75709A12-90D4-465D-B3EF-C5130DD85FF6}" destId="{769E8B43-C4EE-4917-99D5-FD6C1F7F894D}" srcOrd="0" destOrd="0" presId="urn:microsoft.com/office/officeart/2005/8/layout/default"/>
    <dgm:cxn modelId="{6C011F3A-C541-4006-B37F-6D4608D8A8E5}" type="presOf" srcId="{A6E0B751-E866-4C46-8864-9C11271F40CC}" destId="{4C841EA6-D661-449F-947A-98B80F8620EB}" srcOrd="0" destOrd="1" presId="urn:microsoft.com/office/officeart/2005/8/layout/default"/>
    <dgm:cxn modelId="{DEB81144-70F0-451D-8DBA-F44DE86AA70F}" type="presOf" srcId="{1ACB8088-097C-46A2-92F0-B1B45A9EE5FD}" destId="{1AD7A446-F058-439F-8095-393FC97B57D8}" srcOrd="0" destOrd="0" presId="urn:microsoft.com/office/officeart/2005/8/layout/default"/>
    <dgm:cxn modelId="{A6726153-7087-4AA6-8004-37515B50E96D}" srcId="{1ACB8088-097C-46A2-92F0-B1B45A9EE5FD}" destId="{75709A12-90D4-465D-B3EF-C5130DD85FF6}" srcOrd="3" destOrd="0" parTransId="{27FB1C12-7FF6-4549-A613-0C3EE002F45E}" sibTransId="{4E025CAE-0F66-4B2D-844D-DD901715C85E}"/>
    <dgm:cxn modelId="{9EC88680-10C5-4B91-B513-C557D4F4041B}" type="presOf" srcId="{60DC4CFC-95AD-48E9-A382-BC14ADBA072A}" destId="{7C8DE0A6-B728-41C8-B558-8A3EC0B1D627}" srcOrd="0" destOrd="0" presId="urn:microsoft.com/office/officeart/2005/8/layout/default"/>
    <dgm:cxn modelId="{C62C3E86-C1C2-4F72-B656-8A0C8A55FF45}" srcId="{1ACB8088-097C-46A2-92F0-B1B45A9EE5FD}" destId="{29840AB3-0680-43C9-AE46-16F3AAA9683D}" srcOrd="2" destOrd="0" parTransId="{21CBD987-A490-4174-91BA-A709DDF71C6F}" sibTransId="{94C464B2-0F67-47EB-8C91-8039D31CEFD1}"/>
    <dgm:cxn modelId="{3A7E5B97-DABB-409C-8D83-75C5D521F059}" srcId="{1ACB8088-097C-46A2-92F0-B1B45A9EE5FD}" destId="{FFDAE1CB-115E-41F2-8EB2-540826564F80}" srcOrd="1" destOrd="0" parTransId="{9969BC39-42DE-4159-AEBA-AC59F27BC7E7}" sibTransId="{D9EEE433-9949-49A6-98AF-078849A24BA3}"/>
    <dgm:cxn modelId="{F73295C5-6B6A-4000-8E58-77D7DF30FDC6}" type="presOf" srcId="{FFDAE1CB-115E-41F2-8EB2-540826564F80}" destId="{4C841EA6-D661-449F-947A-98B80F8620EB}" srcOrd="0" destOrd="0" presId="urn:microsoft.com/office/officeart/2005/8/layout/default"/>
    <dgm:cxn modelId="{A370F7E4-23D8-4B7E-8229-5D020A02CC1E}" srcId="{1ACB8088-097C-46A2-92F0-B1B45A9EE5FD}" destId="{60DC4CFC-95AD-48E9-A382-BC14ADBA072A}" srcOrd="0" destOrd="0" parTransId="{1034976C-28E7-4E7B-813E-DF107D666F59}" sibTransId="{098256FE-52A9-4139-8CA8-7DE085A299E2}"/>
    <dgm:cxn modelId="{1EF578F0-A558-4EE2-9B50-2C8EF9222AAD}" srcId="{29840AB3-0680-43C9-AE46-16F3AAA9683D}" destId="{D9A6745C-9471-4AC8-901C-D7FCD7C9590F}" srcOrd="0" destOrd="0" parTransId="{6594D41C-7F4B-466F-B852-BC4693832292}" sibTransId="{88A52AB2-CFE0-44F2-A806-BC47F9D44A5E}"/>
    <dgm:cxn modelId="{94695FF5-AF56-4BB4-A08A-7D6867C3BD61}" srcId="{75709A12-90D4-465D-B3EF-C5130DD85FF6}" destId="{E0345A2B-A21D-4C41-878E-4DFD76439C63}" srcOrd="0" destOrd="0" parTransId="{4B36649F-B341-4984-A675-FCF26F6E8479}" sibTransId="{CA272C3A-957A-4A3B-B929-AE31BA47F125}"/>
    <dgm:cxn modelId="{89AF9E2D-F5A3-4CC0-BCC5-513DD61353B2}" type="presParOf" srcId="{1AD7A446-F058-439F-8095-393FC97B57D8}" destId="{7C8DE0A6-B728-41C8-B558-8A3EC0B1D627}" srcOrd="0" destOrd="0" presId="urn:microsoft.com/office/officeart/2005/8/layout/default"/>
    <dgm:cxn modelId="{0964C90B-4652-439C-AE99-BCE901A5748E}" type="presParOf" srcId="{1AD7A446-F058-439F-8095-393FC97B57D8}" destId="{14CE60DD-7127-4D8B-B0CC-5ED6302FEB7F}" srcOrd="1" destOrd="0" presId="urn:microsoft.com/office/officeart/2005/8/layout/default"/>
    <dgm:cxn modelId="{C5AD5031-BA4F-47E7-A843-CCFB21312252}" type="presParOf" srcId="{1AD7A446-F058-439F-8095-393FC97B57D8}" destId="{4C841EA6-D661-449F-947A-98B80F8620EB}" srcOrd="2" destOrd="0" presId="urn:microsoft.com/office/officeart/2005/8/layout/default"/>
    <dgm:cxn modelId="{653183A8-671D-4CCF-9A12-423A16188833}" type="presParOf" srcId="{1AD7A446-F058-439F-8095-393FC97B57D8}" destId="{2B6D06D7-63ED-48D5-8C8F-94D67EF3E2AD}" srcOrd="3" destOrd="0" presId="urn:microsoft.com/office/officeart/2005/8/layout/default"/>
    <dgm:cxn modelId="{855251B1-2AF0-4011-98F5-54490BD3547E}" type="presParOf" srcId="{1AD7A446-F058-439F-8095-393FC97B57D8}" destId="{18DAA228-BF2E-4659-AA05-21942F6740DA}" srcOrd="4" destOrd="0" presId="urn:microsoft.com/office/officeart/2005/8/layout/default"/>
    <dgm:cxn modelId="{22AF8DCC-2F06-4593-8646-06F20489D1C6}" type="presParOf" srcId="{1AD7A446-F058-439F-8095-393FC97B57D8}" destId="{A0DAFE88-4D24-4460-834D-EE88AD425E9A}" srcOrd="5" destOrd="0" presId="urn:microsoft.com/office/officeart/2005/8/layout/default"/>
    <dgm:cxn modelId="{23597099-1A9A-4524-A889-DED7C73D3A39}" type="presParOf" srcId="{1AD7A446-F058-439F-8095-393FC97B57D8}" destId="{769E8B43-C4EE-4917-99D5-FD6C1F7F894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CB8088-097C-46A2-92F0-B1B45A9EE5F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DC4CFC-95AD-48E9-A382-BC14ADBA072A}">
      <dgm:prSet phldrT="[Text]"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4700" b="1" dirty="0"/>
            <a:t>Measurement Module</a:t>
          </a:r>
        </a:p>
        <a:p>
          <a:pPr>
            <a:buFont typeface="+mj-lt"/>
            <a:buAutoNum type="arabicPeriod"/>
          </a:pPr>
          <a:br>
            <a:rPr lang="en-US" sz="4700" dirty="0"/>
          </a:br>
          <a:r>
            <a:rPr lang="en-US" sz="2800" dirty="0"/>
            <a:t>Utilizes computer vision &amp; ML for accurate body measurements.</a:t>
          </a:r>
        </a:p>
      </dgm:t>
    </dgm:pt>
    <dgm:pt modelId="{098256FE-52A9-4139-8CA8-7DE085A299E2}" type="sibTrans" cxnId="{A370F7E4-23D8-4B7E-8229-5D020A02CC1E}">
      <dgm:prSet/>
      <dgm:spPr/>
      <dgm:t>
        <a:bodyPr/>
        <a:lstStyle/>
        <a:p>
          <a:endParaRPr lang="en-US"/>
        </a:p>
      </dgm:t>
    </dgm:pt>
    <dgm:pt modelId="{1034976C-28E7-4E7B-813E-DF107D666F59}" type="parTrans" cxnId="{A370F7E4-23D8-4B7E-8229-5D020A02CC1E}">
      <dgm:prSet/>
      <dgm:spPr/>
      <dgm:t>
        <a:bodyPr/>
        <a:lstStyle/>
        <a:p>
          <a:endParaRPr lang="en-US"/>
        </a:p>
      </dgm:t>
    </dgm:pt>
    <dgm:pt modelId="{1AD7A446-F058-439F-8095-393FC97B57D8}" type="pres">
      <dgm:prSet presAssocID="{1ACB8088-097C-46A2-92F0-B1B45A9EE5FD}" presName="diagram" presStyleCnt="0">
        <dgm:presLayoutVars>
          <dgm:dir/>
          <dgm:resizeHandles val="exact"/>
        </dgm:presLayoutVars>
      </dgm:prSet>
      <dgm:spPr/>
    </dgm:pt>
    <dgm:pt modelId="{7C8DE0A6-B728-41C8-B558-8A3EC0B1D627}" type="pres">
      <dgm:prSet presAssocID="{60DC4CFC-95AD-48E9-A382-BC14ADBA072A}" presName="node" presStyleLbl="node1" presStyleIdx="0" presStyleCnt="1">
        <dgm:presLayoutVars>
          <dgm:bulletEnabled val="1"/>
        </dgm:presLayoutVars>
      </dgm:prSet>
      <dgm:spPr/>
    </dgm:pt>
  </dgm:ptLst>
  <dgm:cxnLst>
    <dgm:cxn modelId="{DEB81144-70F0-451D-8DBA-F44DE86AA70F}" type="presOf" srcId="{1ACB8088-097C-46A2-92F0-B1B45A9EE5FD}" destId="{1AD7A446-F058-439F-8095-393FC97B57D8}" srcOrd="0" destOrd="0" presId="urn:microsoft.com/office/officeart/2005/8/layout/default"/>
    <dgm:cxn modelId="{9EC88680-10C5-4B91-B513-C557D4F4041B}" type="presOf" srcId="{60DC4CFC-95AD-48E9-A382-BC14ADBA072A}" destId="{7C8DE0A6-B728-41C8-B558-8A3EC0B1D627}" srcOrd="0" destOrd="0" presId="urn:microsoft.com/office/officeart/2005/8/layout/default"/>
    <dgm:cxn modelId="{A370F7E4-23D8-4B7E-8229-5D020A02CC1E}" srcId="{1ACB8088-097C-46A2-92F0-B1B45A9EE5FD}" destId="{60DC4CFC-95AD-48E9-A382-BC14ADBA072A}" srcOrd="0" destOrd="0" parTransId="{1034976C-28E7-4E7B-813E-DF107D666F59}" sibTransId="{098256FE-52A9-4139-8CA8-7DE085A299E2}"/>
    <dgm:cxn modelId="{89AF9E2D-F5A3-4CC0-BCC5-513DD61353B2}" type="presParOf" srcId="{1AD7A446-F058-439F-8095-393FC97B57D8}" destId="{7C8DE0A6-B728-41C8-B558-8A3EC0B1D62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ACB8088-097C-46A2-92F0-B1B45A9EE5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DC4CFC-95AD-48E9-A382-BC14ADBA072A}">
      <dgm:prSet phldrT="[Text]" custT="1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4700" b="1" dirty="0"/>
            <a:t>Product Catalog Module</a:t>
          </a:r>
        </a:p>
        <a:p>
          <a:pPr>
            <a:buFont typeface="+mj-lt"/>
            <a:buAutoNum type="arabicPeriod"/>
          </a:pPr>
          <a:br>
            <a:rPr lang="en-US" sz="4700" dirty="0"/>
          </a:br>
          <a:r>
            <a:rPr lang="en-US" sz="2800" dirty="0"/>
            <a:t>Displays clothing items &amp; customization options.</a:t>
          </a:r>
        </a:p>
      </dgm:t>
    </dgm:pt>
    <dgm:pt modelId="{098256FE-52A9-4139-8CA8-7DE085A299E2}" type="sibTrans" cxnId="{A370F7E4-23D8-4B7E-8229-5D020A02CC1E}">
      <dgm:prSet/>
      <dgm:spPr/>
      <dgm:t>
        <a:bodyPr/>
        <a:lstStyle/>
        <a:p>
          <a:endParaRPr lang="en-US"/>
        </a:p>
      </dgm:t>
    </dgm:pt>
    <dgm:pt modelId="{1034976C-28E7-4E7B-813E-DF107D666F59}" type="parTrans" cxnId="{A370F7E4-23D8-4B7E-8229-5D020A02CC1E}">
      <dgm:prSet/>
      <dgm:spPr/>
      <dgm:t>
        <a:bodyPr/>
        <a:lstStyle/>
        <a:p>
          <a:endParaRPr lang="en-US"/>
        </a:p>
      </dgm:t>
    </dgm:pt>
    <dgm:pt modelId="{1AD7A446-F058-439F-8095-393FC97B57D8}" type="pres">
      <dgm:prSet presAssocID="{1ACB8088-097C-46A2-92F0-B1B45A9EE5FD}" presName="diagram" presStyleCnt="0">
        <dgm:presLayoutVars>
          <dgm:dir/>
          <dgm:resizeHandles val="exact"/>
        </dgm:presLayoutVars>
      </dgm:prSet>
      <dgm:spPr/>
    </dgm:pt>
    <dgm:pt modelId="{7C8DE0A6-B728-41C8-B558-8A3EC0B1D627}" type="pres">
      <dgm:prSet presAssocID="{60DC4CFC-95AD-48E9-A382-BC14ADBA072A}" presName="node" presStyleLbl="node1" presStyleIdx="0" presStyleCnt="1">
        <dgm:presLayoutVars>
          <dgm:bulletEnabled val="1"/>
        </dgm:presLayoutVars>
      </dgm:prSet>
      <dgm:spPr/>
    </dgm:pt>
  </dgm:ptLst>
  <dgm:cxnLst>
    <dgm:cxn modelId="{DEB81144-70F0-451D-8DBA-F44DE86AA70F}" type="presOf" srcId="{1ACB8088-097C-46A2-92F0-B1B45A9EE5FD}" destId="{1AD7A446-F058-439F-8095-393FC97B57D8}" srcOrd="0" destOrd="0" presId="urn:microsoft.com/office/officeart/2005/8/layout/default"/>
    <dgm:cxn modelId="{9EC88680-10C5-4B91-B513-C557D4F4041B}" type="presOf" srcId="{60DC4CFC-95AD-48E9-A382-BC14ADBA072A}" destId="{7C8DE0A6-B728-41C8-B558-8A3EC0B1D627}" srcOrd="0" destOrd="0" presId="urn:microsoft.com/office/officeart/2005/8/layout/default"/>
    <dgm:cxn modelId="{A370F7E4-23D8-4B7E-8229-5D020A02CC1E}" srcId="{1ACB8088-097C-46A2-92F0-B1B45A9EE5FD}" destId="{60DC4CFC-95AD-48E9-A382-BC14ADBA072A}" srcOrd="0" destOrd="0" parTransId="{1034976C-28E7-4E7B-813E-DF107D666F59}" sibTransId="{098256FE-52A9-4139-8CA8-7DE085A299E2}"/>
    <dgm:cxn modelId="{89AF9E2D-F5A3-4CC0-BCC5-513DD61353B2}" type="presParOf" srcId="{1AD7A446-F058-439F-8095-393FC97B57D8}" destId="{7C8DE0A6-B728-41C8-B558-8A3EC0B1D62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ACB8088-097C-46A2-92F0-B1B45A9EE5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DC4CFC-95AD-48E9-A382-BC14ADBA072A}">
      <dgm:prSet phldrT="[Text]" custT="1"/>
      <dgm:spPr>
        <a:solidFill>
          <a:srgbClr val="21C2EB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4700" b="1" dirty="0"/>
            <a:t>Order Management Module</a:t>
          </a:r>
        </a:p>
        <a:p>
          <a:pPr>
            <a:buFont typeface="+mj-lt"/>
            <a:buAutoNum type="arabicPeriod"/>
          </a:pPr>
          <a:br>
            <a:rPr lang="en-US" sz="4700" dirty="0"/>
          </a:br>
          <a:r>
            <a:rPr lang="en-US" sz="2800" dirty="0"/>
            <a:t>Allows placing, managing user orders</a:t>
          </a:r>
          <a:r>
            <a:rPr lang="en-US" sz="2800" b="0" i="0" dirty="0">
              <a:effectLst/>
            </a:rPr>
            <a:t>.</a:t>
          </a:r>
          <a:endParaRPr lang="en-US" sz="2800" dirty="0"/>
        </a:p>
      </dgm:t>
    </dgm:pt>
    <dgm:pt modelId="{098256FE-52A9-4139-8CA8-7DE085A299E2}" type="sibTrans" cxnId="{A370F7E4-23D8-4B7E-8229-5D020A02CC1E}">
      <dgm:prSet/>
      <dgm:spPr/>
      <dgm:t>
        <a:bodyPr/>
        <a:lstStyle/>
        <a:p>
          <a:endParaRPr lang="en-US"/>
        </a:p>
      </dgm:t>
    </dgm:pt>
    <dgm:pt modelId="{1034976C-28E7-4E7B-813E-DF107D666F59}" type="parTrans" cxnId="{A370F7E4-23D8-4B7E-8229-5D020A02CC1E}">
      <dgm:prSet/>
      <dgm:spPr/>
      <dgm:t>
        <a:bodyPr/>
        <a:lstStyle/>
        <a:p>
          <a:endParaRPr lang="en-US"/>
        </a:p>
      </dgm:t>
    </dgm:pt>
    <dgm:pt modelId="{1AD7A446-F058-439F-8095-393FC97B57D8}" type="pres">
      <dgm:prSet presAssocID="{1ACB8088-097C-46A2-92F0-B1B45A9EE5FD}" presName="diagram" presStyleCnt="0">
        <dgm:presLayoutVars>
          <dgm:dir/>
          <dgm:resizeHandles val="exact"/>
        </dgm:presLayoutVars>
      </dgm:prSet>
      <dgm:spPr/>
    </dgm:pt>
    <dgm:pt modelId="{7C8DE0A6-B728-41C8-B558-8A3EC0B1D627}" type="pres">
      <dgm:prSet presAssocID="{60DC4CFC-95AD-48E9-A382-BC14ADBA072A}" presName="node" presStyleLbl="node1" presStyleIdx="0" presStyleCnt="1">
        <dgm:presLayoutVars>
          <dgm:bulletEnabled val="1"/>
        </dgm:presLayoutVars>
      </dgm:prSet>
      <dgm:spPr/>
    </dgm:pt>
  </dgm:ptLst>
  <dgm:cxnLst>
    <dgm:cxn modelId="{DEB81144-70F0-451D-8DBA-F44DE86AA70F}" type="presOf" srcId="{1ACB8088-097C-46A2-92F0-B1B45A9EE5FD}" destId="{1AD7A446-F058-439F-8095-393FC97B57D8}" srcOrd="0" destOrd="0" presId="urn:microsoft.com/office/officeart/2005/8/layout/default"/>
    <dgm:cxn modelId="{9EC88680-10C5-4B91-B513-C557D4F4041B}" type="presOf" srcId="{60DC4CFC-95AD-48E9-A382-BC14ADBA072A}" destId="{7C8DE0A6-B728-41C8-B558-8A3EC0B1D627}" srcOrd="0" destOrd="0" presId="urn:microsoft.com/office/officeart/2005/8/layout/default"/>
    <dgm:cxn modelId="{A370F7E4-23D8-4B7E-8229-5D020A02CC1E}" srcId="{1ACB8088-097C-46A2-92F0-B1B45A9EE5FD}" destId="{60DC4CFC-95AD-48E9-A382-BC14ADBA072A}" srcOrd="0" destOrd="0" parTransId="{1034976C-28E7-4E7B-813E-DF107D666F59}" sibTransId="{098256FE-52A9-4139-8CA8-7DE085A299E2}"/>
    <dgm:cxn modelId="{89AF9E2D-F5A3-4CC0-BCC5-513DD61353B2}" type="presParOf" srcId="{1AD7A446-F058-439F-8095-393FC97B57D8}" destId="{7C8DE0A6-B728-41C8-B558-8A3EC0B1D62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ACB8088-097C-46A2-92F0-B1B45A9EE5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0DC4CFC-95AD-48E9-A382-BC14ADBA072A}">
      <dgm:prSet phldrT="[Text]" custT="1"/>
      <dgm:spPr>
        <a:solidFill>
          <a:srgbClr val="21C2EB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sz="4700" b="1" dirty="0"/>
            <a:t>Payment Integration</a:t>
          </a:r>
        </a:p>
        <a:p>
          <a:pPr>
            <a:buFont typeface="+mj-lt"/>
            <a:buAutoNum type="arabicPeriod"/>
          </a:pPr>
          <a:br>
            <a:rPr lang="en-US" sz="4700" dirty="0"/>
          </a:br>
          <a:r>
            <a:rPr lang="en-US" sz="2800" dirty="0"/>
            <a:t>Ensuring</a:t>
          </a:r>
          <a:r>
            <a:rPr lang="en-PK" altLang="en-PK" sz="2800" dirty="0"/>
            <a:t> seamless checkout for users purchasing customized clothing items.</a:t>
          </a:r>
          <a:endParaRPr lang="en-US" sz="2800" dirty="0"/>
        </a:p>
      </dgm:t>
    </dgm:pt>
    <dgm:pt modelId="{098256FE-52A9-4139-8CA8-7DE085A299E2}" type="sibTrans" cxnId="{A370F7E4-23D8-4B7E-8229-5D020A02CC1E}">
      <dgm:prSet/>
      <dgm:spPr/>
      <dgm:t>
        <a:bodyPr/>
        <a:lstStyle/>
        <a:p>
          <a:endParaRPr lang="en-US"/>
        </a:p>
      </dgm:t>
    </dgm:pt>
    <dgm:pt modelId="{1034976C-28E7-4E7B-813E-DF107D666F59}" type="parTrans" cxnId="{A370F7E4-23D8-4B7E-8229-5D020A02CC1E}">
      <dgm:prSet/>
      <dgm:spPr/>
      <dgm:t>
        <a:bodyPr/>
        <a:lstStyle/>
        <a:p>
          <a:endParaRPr lang="en-US"/>
        </a:p>
      </dgm:t>
    </dgm:pt>
    <dgm:pt modelId="{1AD7A446-F058-439F-8095-393FC97B57D8}" type="pres">
      <dgm:prSet presAssocID="{1ACB8088-097C-46A2-92F0-B1B45A9EE5FD}" presName="diagram" presStyleCnt="0">
        <dgm:presLayoutVars>
          <dgm:dir/>
          <dgm:resizeHandles val="exact"/>
        </dgm:presLayoutVars>
      </dgm:prSet>
      <dgm:spPr/>
    </dgm:pt>
    <dgm:pt modelId="{7C8DE0A6-B728-41C8-B558-8A3EC0B1D627}" type="pres">
      <dgm:prSet presAssocID="{60DC4CFC-95AD-48E9-A382-BC14ADBA072A}" presName="node" presStyleLbl="node1" presStyleIdx="0" presStyleCnt="1">
        <dgm:presLayoutVars>
          <dgm:bulletEnabled val="1"/>
        </dgm:presLayoutVars>
      </dgm:prSet>
      <dgm:spPr/>
    </dgm:pt>
  </dgm:ptLst>
  <dgm:cxnLst>
    <dgm:cxn modelId="{DEB81144-70F0-451D-8DBA-F44DE86AA70F}" type="presOf" srcId="{1ACB8088-097C-46A2-92F0-B1B45A9EE5FD}" destId="{1AD7A446-F058-439F-8095-393FC97B57D8}" srcOrd="0" destOrd="0" presId="urn:microsoft.com/office/officeart/2005/8/layout/default"/>
    <dgm:cxn modelId="{9EC88680-10C5-4B91-B513-C557D4F4041B}" type="presOf" srcId="{60DC4CFC-95AD-48E9-A382-BC14ADBA072A}" destId="{7C8DE0A6-B728-41C8-B558-8A3EC0B1D627}" srcOrd="0" destOrd="0" presId="urn:microsoft.com/office/officeart/2005/8/layout/default"/>
    <dgm:cxn modelId="{A370F7E4-23D8-4B7E-8229-5D020A02CC1E}" srcId="{1ACB8088-097C-46A2-92F0-B1B45A9EE5FD}" destId="{60DC4CFC-95AD-48E9-A382-BC14ADBA072A}" srcOrd="0" destOrd="0" parTransId="{1034976C-28E7-4E7B-813E-DF107D666F59}" sibTransId="{098256FE-52A9-4139-8CA8-7DE085A299E2}"/>
    <dgm:cxn modelId="{89AF9E2D-F5A3-4CC0-BCC5-513DD61353B2}" type="presParOf" srcId="{1AD7A446-F058-439F-8095-393FC97B57D8}" destId="{7C8DE0A6-B728-41C8-B558-8A3EC0B1D627}" srcOrd="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E0A6-B728-41C8-B558-8A3EC0B1D627}">
      <dsp:nvSpPr>
        <dsp:cNvPr id="0" name=""/>
        <dsp:cNvSpPr/>
      </dsp:nvSpPr>
      <dsp:spPr>
        <a:xfrm>
          <a:off x="734" y="400164"/>
          <a:ext cx="2865871" cy="171952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2600" kern="1200" dirty="0"/>
            <a:t>Measurement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Will be developed by </a:t>
          </a:r>
          <a:r>
            <a:rPr lang="en-US" sz="2000" b="1" kern="1200" dirty="0">
              <a:solidFill>
                <a:schemeClr val="tx2">
                  <a:lumMod val="20000"/>
                  <a:lumOff val="80000"/>
                </a:schemeClr>
              </a:solidFill>
            </a:rPr>
            <a:t>Syed Ali Asad</a:t>
          </a:r>
        </a:p>
      </dsp:txBody>
      <dsp:txXfrm>
        <a:off x="734" y="400164"/>
        <a:ext cx="2865871" cy="1719522"/>
      </dsp:txXfrm>
    </dsp:sp>
    <dsp:sp modelId="{4C841EA6-D661-449F-947A-98B80F8620EB}">
      <dsp:nvSpPr>
        <dsp:cNvPr id="0" name=""/>
        <dsp:cNvSpPr/>
      </dsp:nvSpPr>
      <dsp:spPr>
        <a:xfrm>
          <a:off x="3153193" y="400164"/>
          <a:ext cx="2865871" cy="1719522"/>
        </a:xfrm>
        <a:prstGeom prst="rect">
          <a:avLst/>
        </a:prstGeom>
        <a:solidFill>
          <a:schemeClr val="accent5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Product Catalog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Will be developed by </a:t>
          </a:r>
          <a:r>
            <a:rPr lang="en-US" sz="2000" b="1" kern="1200" dirty="0">
              <a:solidFill>
                <a:schemeClr val="tx2">
                  <a:lumMod val="20000"/>
                  <a:lumOff val="80000"/>
                </a:schemeClr>
              </a:solidFill>
            </a:rPr>
            <a:t>Syed Ali Asad</a:t>
          </a:r>
        </a:p>
      </dsp:txBody>
      <dsp:txXfrm>
        <a:off x="3153193" y="400164"/>
        <a:ext cx="2865871" cy="1719522"/>
      </dsp:txXfrm>
    </dsp:sp>
    <dsp:sp modelId="{18DAA228-BF2E-4659-AA05-21942F6740DA}">
      <dsp:nvSpPr>
        <dsp:cNvPr id="0" name=""/>
        <dsp:cNvSpPr/>
      </dsp:nvSpPr>
      <dsp:spPr>
        <a:xfrm>
          <a:off x="734" y="2406275"/>
          <a:ext cx="2865871" cy="1719522"/>
        </a:xfrm>
        <a:prstGeom prst="rect">
          <a:avLst/>
        </a:prstGeom>
        <a:solidFill>
          <a:srgbClr val="21C2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Order Management Module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Will be developed by </a:t>
          </a:r>
          <a:r>
            <a:rPr lang="en-US" sz="2000" b="1" kern="1200" dirty="0">
              <a:solidFill>
                <a:srgbClr val="1B489A"/>
              </a:solidFill>
            </a:rPr>
            <a:t>Abdul Wassay</a:t>
          </a:r>
        </a:p>
      </dsp:txBody>
      <dsp:txXfrm>
        <a:off x="734" y="2406275"/>
        <a:ext cx="2865871" cy="1719522"/>
      </dsp:txXfrm>
    </dsp:sp>
    <dsp:sp modelId="{769E8B43-C4EE-4917-99D5-FD6C1F7F894D}">
      <dsp:nvSpPr>
        <dsp:cNvPr id="0" name=""/>
        <dsp:cNvSpPr/>
      </dsp:nvSpPr>
      <dsp:spPr>
        <a:xfrm>
          <a:off x="3153193" y="2406275"/>
          <a:ext cx="2865871" cy="1719522"/>
        </a:xfrm>
        <a:prstGeom prst="rect">
          <a:avLst/>
        </a:prstGeom>
        <a:solidFill>
          <a:srgbClr val="21C2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Payment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Will be developed by </a:t>
          </a:r>
          <a:r>
            <a:rPr lang="en-US" sz="2000" b="1" kern="1200" dirty="0">
              <a:solidFill>
                <a:srgbClr val="1B489A"/>
              </a:solidFill>
            </a:rPr>
            <a:t>Abdul Wassay</a:t>
          </a:r>
        </a:p>
      </dsp:txBody>
      <dsp:txXfrm>
        <a:off x="3153193" y="2406275"/>
        <a:ext cx="2865871" cy="17195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E0A6-B728-41C8-B558-8A3EC0B1D627}">
      <dsp:nvSpPr>
        <dsp:cNvPr id="0" name=""/>
        <dsp:cNvSpPr/>
      </dsp:nvSpPr>
      <dsp:spPr>
        <a:xfrm>
          <a:off x="0" y="411321"/>
          <a:ext cx="6172199" cy="370332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4700" b="1" kern="1200" dirty="0"/>
            <a:t>Measurement Module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br>
            <a:rPr lang="en-US" sz="4700" kern="1200" dirty="0"/>
          </a:br>
          <a:r>
            <a:rPr lang="en-US" sz="2800" kern="1200" dirty="0"/>
            <a:t>Utilizes computer vision &amp; ML for accurate body measurements.</a:t>
          </a:r>
        </a:p>
      </dsp:txBody>
      <dsp:txXfrm>
        <a:off x="0" y="411321"/>
        <a:ext cx="6172199" cy="37033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E0A6-B728-41C8-B558-8A3EC0B1D627}">
      <dsp:nvSpPr>
        <dsp:cNvPr id="0" name=""/>
        <dsp:cNvSpPr/>
      </dsp:nvSpPr>
      <dsp:spPr>
        <a:xfrm>
          <a:off x="0" y="411321"/>
          <a:ext cx="6172199" cy="3703320"/>
        </a:xfrm>
        <a:prstGeom prst="rect">
          <a:avLst/>
        </a:prstGeom>
        <a:solidFill>
          <a:srgbClr val="0070C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4700" b="1" kern="1200" dirty="0"/>
            <a:t>Product Catalog Module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br>
            <a:rPr lang="en-US" sz="4700" kern="1200" dirty="0"/>
          </a:br>
          <a:r>
            <a:rPr lang="en-US" sz="2800" kern="1200" dirty="0"/>
            <a:t>Displays clothing items &amp; customization options.</a:t>
          </a:r>
        </a:p>
      </dsp:txBody>
      <dsp:txXfrm>
        <a:off x="0" y="411321"/>
        <a:ext cx="6172199" cy="3703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E0A6-B728-41C8-B558-8A3EC0B1D627}">
      <dsp:nvSpPr>
        <dsp:cNvPr id="0" name=""/>
        <dsp:cNvSpPr/>
      </dsp:nvSpPr>
      <dsp:spPr>
        <a:xfrm>
          <a:off x="0" y="411321"/>
          <a:ext cx="6172199" cy="3703320"/>
        </a:xfrm>
        <a:prstGeom prst="rect">
          <a:avLst/>
        </a:prstGeom>
        <a:solidFill>
          <a:srgbClr val="21C2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4700" b="1" kern="1200" dirty="0"/>
            <a:t>Order Management Module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br>
            <a:rPr lang="en-US" sz="4700" kern="1200" dirty="0"/>
          </a:br>
          <a:r>
            <a:rPr lang="en-US" sz="2800" kern="1200" dirty="0"/>
            <a:t>Allows placing, managing user orders</a:t>
          </a:r>
          <a:r>
            <a:rPr lang="en-US" sz="2800" b="0" i="0" kern="1200" dirty="0">
              <a:effectLst/>
            </a:rPr>
            <a:t>.</a:t>
          </a:r>
          <a:endParaRPr lang="en-US" sz="2800" kern="1200" dirty="0"/>
        </a:p>
      </dsp:txBody>
      <dsp:txXfrm>
        <a:off x="0" y="411321"/>
        <a:ext cx="6172199" cy="37033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8DE0A6-B728-41C8-B558-8A3EC0B1D627}">
      <dsp:nvSpPr>
        <dsp:cNvPr id="0" name=""/>
        <dsp:cNvSpPr/>
      </dsp:nvSpPr>
      <dsp:spPr>
        <a:xfrm>
          <a:off x="0" y="411321"/>
          <a:ext cx="6172199" cy="3703320"/>
        </a:xfrm>
        <a:prstGeom prst="rect">
          <a:avLst/>
        </a:prstGeom>
        <a:solidFill>
          <a:srgbClr val="21C2EB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4700" b="1" kern="1200" dirty="0"/>
            <a:t>Payment Integration</a:t>
          </a:r>
        </a:p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br>
            <a:rPr lang="en-US" sz="4700" kern="1200" dirty="0"/>
          </a:br>
          <a:r>
            <a:rPr lang="en-US" sz="2800" kern="1200" dirty="0"/>
            <a:t>Ensuring</a:t>
          </a:r>
          <a:r>
            <a:rPr lang="en-PK" altLang="en-PK" sz="2800" kern="1200" dirty="0"/>
            <a:t> seamless checkout for users purchasing customized clothing items.</a:t>
          </a:r>
          <a:endParaRPr lang="en-US" sz="2800" kern="1200" dirty="0"/>
        </a:p>
      </dsp:txBody>
      <dsp:txXfrm>
        <a:off x="0" y="411321"/>
        <a:ext cx="6172199" cy="37033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06248-9938-4F87-BFF3-845AB176D367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19A6FD-C7AA-42ED-BD0F-C5257BF83C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F70BA-39D1-4CA3-AD6A-EADB0EE1B6BC}" type="datetimeFigureOut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2F58B-C0B6-4EF6-848E-C7667D8D583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C2F58B-C0B6-4EF6-848E-C7667D8D583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C7E23-5016-4B70-912D-16ECFF6E5A7E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B5290-4E0C-4D68-BE61-343E645F234A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EC838-9B03-42A1-8EB3-C5412AC59A8A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390A2-E9BC-4BC7-A9C6-5BF9299EA3BC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4DEB0-65B5-46BB-9EF1-AC73E551879A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1304-7CCF-4CE1-80AE-164BEC464392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4889-906C-438A-BBEA-978C23B41F42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20591-304F-4DF6-A477-7766914DA7E3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3D25-E9A6-4F26-B6B8-FB695B95CCA7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101E3-C284-487C-9EBF-3AFB2C16C96B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BA425-8257-4C1A-9E0A-7B80FDA4602C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88C1F-345F-4D51-97B0-B755FF2A1A19}" type="datetime1">
              <a:rPr lang="en-US" smtClean="0"/>
              <a:pPr/>
              <a:t>3/17/2024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Science, CUI Wah Campus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F7488-D4B6-4662-A421-9132B28FA2B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7.sv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5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7.svg"/><Relationship Id="rId2" Type="http://schemas.openxmlformats.org/officeDocument/2006/relationships/image" Target="../media/image3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2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10" Type="http://schemas.openxmlformats.org/officeDocument/2006/relationships/image" Target="../media/image15.sv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549472"/>
            <a:ext cx="8763000" cy="2565327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1C2EB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CUSTOM   </a:t>
            </a:r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B489A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FIT</a:t>
            </a:r>
            <a:br>
              <a:rPr lang="en-US" sz="2400" b="1" dirty="0">
                <a:latin typeface="Bauhaus 93" panose="04030905020B02020C02" pitchFamily="82" charset="0"/>
                <a:cs typeface="Arial" panose="020B0604020202020204" pitchFamily="34" charset="0"/>
              </a:rPr>
            </a:br>
            <a:r>
              <a:rPr lang="en-US" sz="1800" dirty="0">
                <a:solidFill>
                  <a:srgbClr val="1B489A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Where style </a:t>
            </a:r>
            <a:r>
              <a:rPr lang="en-US" sz="1800" dirty="0">
                <a:solidFill>
                  <a:srgbClr val="21C2EB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Meets Precision</a:t>
            </a:r>
            <a:endParaRPr lang="en-US" sz="1400" dirty="0">
              <a:solidFill>
                <a:srgbClr val="21C2EB"/>
              </a:solidFill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952117"/>
            <a:ext cx="8686800" cy="1757265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  <a:p>
            <a:r>
              <a:rPr lang="en-US" dirty="0"/>
              <a:t>1. Abdul Wassay (SP21-BCS-031)</a:t>
            </a:r>
          </a:p>
          <a:p>
            <a:r>
              <a:rPr lang="en-US" dirty="0"/>
              <a:t>2. Syed Ali Asad (SP21-BCS-036)</a:t>
            </a:r>
          </a:p>
        </p:txBody>
      </p: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45685" y="267331"/>
            <a:ext cx="1522445" cy="1522445"/>
          </a:xfrm>
          <a:prstGeom prst="rect">
            <a:avLst/>
          </a:prstGeom>
          <a:noFill/>
        </p:spPr>
      </p:pic>
      <p:sp>
        <p:nvSpPr>
          <p:cNvPr id="9" name="Rectangle 8"/>
          <p:cNvSpPr/>
          <p:nvPr/>
        </p:nvSpPr>
        <p:spPr>
          <a:xfrm>
            <a:off x="2286000" y="614198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dirty="0"/>
              <a:t>Department of Computer Science</a:t>
            </a:r>
          </a:p>
          <a:p>
            <a:pPr algn="ctr"/>
            <a:r>
              <a:rPr lang="en-US" dirty="0"/>
              <a:t>COMSATS University Islamabad, Wah Campus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613E18-037A-806B-E1F5-62E41A2770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46" y="2158391"/>
            <a:ext cx="738954" cy="7221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1E3C2210-69A7-0DEF-E479-120C41AFCE94}"/>
              </a:ext>
            </a:extLst>
          </p:cNvPr>
          <p:cNvSpPr/>
          <p:nvPr/>
        </p:nvSpPr>
        <p:spPr>
          <a:xfrm>
            <a:off x="0" y="144780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42B05A-9263-F6AE-AAB9-B6BB0075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98135"/>
              </p:ext>
            </p:extLst>
          </p:nvPr>
        </p:nvGraphicFramePr>
        <p:xfrm>
          <a:off x="2819400" y="1571417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86200" y="6356350"/>
            <a:ext cx="5181600" cy="365125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10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73380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7E1F4-0FA0-4681-F22F-5A3564246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71" y="0"/>
            <a:ext cx="4137858" cy="1219197"/>
          </a:xfrm>
          <a:prstGeom prst="rect">
            <a:avLst/>
          </a:prstGeom>
        </p:spPr>
      </p:pic>
      <p:pic>
        <p:nvPicPr>
          <p:cNvPr id="19" name="Graphic 18" descr="Exclamation mark">
            <a:extLst>
              <a:ext uri="{FF2B5EF4-FFF2-40B4-BE49-F238E27FC236}">
                <a16:creationId xmlns:a16="http://schemas.microsoft.com/office/drawing/2014/main" id="{FDFA69B8-6D99-F7C1-D631-D84A92E7A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54" y="22187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0EC11521-D961-50C2-37CE-16E926D24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454" y="23711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DD011DBE-A6D3-31BC-05E9-DACC57D5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445" y="2057400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2F115C9B-67A0-B9B8-A618-D6642D46C5AC}"/>
              </a:ext>
            </a:extLst>
          </p:cNvPr>
          <p:cNvSpPr txBox="1"/>
          <p:nvPr/>
        </p:nvSpPr>
        <p:spPr>
          <a:xfrm>
            <a:off x="1143000" y="3865564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2C417503-051D-200B-7CEF-32D5C9BA2417}"/>
              </a:ext>
            </a:extLst>
          </p:cNvPr>
          <p:cNvSpPr txBox="1"/>
          <p:nvPr/>
        </p:nvSpPr>
        <p:spPr>
          <a:xfrm>
            <a:off x="762000" y="4778514"/>
            <a:ext cx="129540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Brief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Discription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BE4AE39-355B-964F-D109-A440AA9D213D}"/>
              </a:ext>
            </a:extLst>
          </p:cNvPr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56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">
            <a:extLst>
              <a:ext uri="{FF2B5EF4-FFF2-40B4-BE49-F238E27FC236}">
                <a16:creationId xmlns:a16="http://schemas.microsoft.com/office/drawing/2014/main" id="{1393F23F-B3AF-143C-AC3E-B5E695FDFC40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4BACC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4200" y="1600200"/>
            <a:ext cx="5562600" cy="4525963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Languages and Libraries: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0" indent="0" algn="l">
              <a:buNone/>
            </a:pPr>
            <a:endParaRPr lang="en-US" sz="24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Databases:</a:t>
            </a:r>
          </a:p>
          <a:p>
            <a:pPr marL="0" indent="0" algn="l">
              <a:buNone/>
            </a:pPr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11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91000" y="6324600"/>
            <a:ext cx="39624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sp>
        <p:nvSpPr>
          <p:cNvPr id="16" name="TextBox 11">
            <a:extLst>
              <a:ext uri="{FF2B5EF4-FFF2-40B4-BE49-F238E27FC236}">
                <a16:creationId xmlns:a16="http://schemas.microsoft.com/office/drawing/2014/main" id="{66E31A24-F7EA-6E8F-445D-771B1EAED393}"/>
              </a:ext>
            </a:extLst>
          </p:cNvPr>
          <p:cNvSpPr txBox="1"/>
          <p:nvPr/>
        </p:nvSpPr>
        <p:spPr>
          <a:xfrm>
            <a:off x="1143000" y="3925030"/>
            <a:ext cx="10691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2"/>
                </a:solidFill>
              </a:rPr>
              <a:t>04</a:t>
            </a:r>
          </a:p>
        </p:txBody>
      </p:sp>
      <p:pic>
        <p:nvPicPr>
          <p:cNvPr id="17" name="Graphic 24" descr="Bullseye with solid fill">
            <a:extLst>
              <a:ext uri="{FF2B5EF4-FFF2-40B4-BE49-F238E27FC236}">
                <a16:creationId xmlns:a16="http://schemas.microsoft.com/office/drawing/2014/main" id="{094E518A-EA4E-0C34-3C33-CBD679AC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9600" y="1932369"/>
            <a:ext cx="898294" cy="7155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" name="TextBox 31">
            <a:extLst>
              <a:ext uri="{FF2B5EF4-FFF2-40B4-BE49-F238E27FC236}">
                <a16:creationId xmlns:a16="http://schemas.microsoft.com/office/drawing/2014/main" id="{FED620ED-BA7B-13D8-A387-6CA539CAFB8B}"/>
              </a:ext>
            </a:extLst>
          </p:cNvPr>
          <p:cNvSpPr txBox="1"/>
          <p:nvPr/>
        </p:nvSpPr>
        <p:spPr>
          <a:xfrm>
            <a:off x="762000" y="4775537"/>
            <a:ext cx="1322369" cy="1015663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Tools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D3A41EC-4972-4447-6B70-A11547E51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3756" y="2171700"/>
            <a:ext cx="1371600" cy="9525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58BB9B6-52A8-47C1-788B-40742D677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3956" y="2095500"/>
            <a:ext cx="1426982" cy="952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4096D35-6A20-21F0-D7B0-664C27A25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05600" y="2057400"/>
            <a:ext cx="1426982" cy="952500"/>
          </a:xfrm>
          <a:prstGeom prst="rect">
            <a:avLst/>
          </a:prstGeom>
        </p:spPr>
      </p:pic>
      <p:pic>
        <p:nvPicPr>
          <p:cNvPr id="25" name="Google Shape;198;p22">
            <a:extLst>
              <a:ext uri="{FF2B5EF4-FFF2-40B4-BE49-F238E27FC236}">
                <a16:creationId xmlns:a16="http://schemas.microsoft.com/office/drawing/2014/main" id="{CBD458D9-5A5F-A47B-8ED7-1F614801E06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88756" y="3352792"/>
            <a:ext cx="1760350" cy="1219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42739F7-4563-AA3C-7B7C-A3F03F2997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7800" y="3392931"/>
            <a:ext cx="1257300" cy="1331469"/>
          </a:xfrm>
          <a:prstGeom prst="rect">
            <a:avLst/>
          </a:prstGeom>
        </p:spPr>
      </p:pic>
      <p:sp>
        <p:nvSpPr>
          <p:cNvPr id="28" name="Google Shape;185;p22">
            <a:extLst>
              <a:ext uri="{FF2B5EF4-FFF2-40B4-BE49-F238E27FC236}">
                <a16:creationId xmlns:a16="http://schemas.microsoft.com/office/drawing/2014/main" id="{C32DD04C-3810-0EF8-38B4-ED41054A5E2B}"/>
              </a:ext>
            </a:extLst>
          </p:cNvPr>
          <p:cNvSpPr txBox="1">
            <a:spLocks/>
          </p:cNvSpPr>
          <p:nvPr/>
        </p:nvSpPr>
        <p:spPr>
          <a:xfrm>
            <a:off x="3213632" y="4648200"/>
            <a:ext cx="2348968" cy="571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77190">
              <a:spcBef>
                <a:spcPts val="480"/>
              </a:spcBef>
              <a:buSzPct val="100000"/>
            </a:pPr>
            <a:r>
              <a:rPr lang="en-US" sz="2400" b="1" dirty="0"/>
              <a:t>Design Tools:</a:t>
            </a:r>
            <a:endParaRPr lang="en-US" sz="2400" dirty="0"/>
          </a:p>
        </p:txBody>
      </p:sp>
      <p:pic>
        <p:nvPicPr>
          <p:cNvPr id="29" name="Google Shape;196;p22">
            <a:extLst>
              <a:ext uri="{FF2B5EF4-FFF2-40B4-BE49-F238E27FC236}">
                <a16:creationId xmlns:a16="http://schemas.microsoft.com/office/drawing/2014/main" id="{684AD498-93F3-27C8-A747-E07E4911AAE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l="24715" t="17342" r="21025" b="17680"/>
          <a:stretch/>
        </p:blipFill>
        <p:spPr>
          <a:xfrm>
            <a:off x="3713830" y="5155726"/>
            <a:ext cx="976050" cy="11688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97;p22">
            <a:extLst>
              <a:ext uri="{FF2B5EF4-FFF2-40B4-BE49-F238E27FC236}">
                <a16:creationId xmlns:a16="http://schemas.microsoft.com/office/drawing/2014/main" id="{8C6F30C8-4A63-B7E6-9050-9D5DD751A6F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730225" y="5219061"/>
            <a:ext cx="1060975" cy="103758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222BB290-AF86-F630-B089-1B85082AA7E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35819" y="5069331"/>
            <a:ext cx="1426981" cy="133146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40FB582-11B4-5374-68F4-8BE78298CEE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4137858" cy="1219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AFF21724-1447-BAF3-587F-7C08AF7CB828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1F497D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12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54864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4780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756945"/>
              </p:ext>
            </p:extLst>
          </p:nvPr>
        </p:nvGraphicFramePr>
        <p:xfrm>
          <a:off x="2512671" y="1371600"/>
          <a:ext cx="6631329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49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Semester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Deliverables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0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Proposal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March 6,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SRS &amp; Design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April 30,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25% of the Functional</a:t>
                      </a:r>
                      <a:r>
                        <a:rPr lang="en-US" baseline="0" dirty="0"/>
                        <a:t>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30,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Implementation of 90-100% of the Functional</a:t>
                      </a:r>
                      <a:r>
                        <a:rPr lang="en-US" baseline="0" dirty="0"/>
                        <a:t> Requirements + FYP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Working</a:t>
                      </a:r>
                      <a:r>
                        <a:rPr lang="en-US" baseline="0" dirty="0"/>
                        <a:t> Software + Document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Nov,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VIII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 Project Presentation + Final FYP</a:t>
                      </a:r>
                      <a:r>
                        <a:rPr lang="en-US" baseline="0" dirty="0"/>
                        <a:t> Report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Complete Software</a:t>
                      </a:r>
                      <a:r>
                        <a:rPr lang="en-US" baseline="0" dirty="0"/>
                        <a:t> +</a:t>
                      </a:r>
                      <a:endParaRPr lang="en-US" dirty="0"/>
                    </a:p>
                    <a:p>
                      <a:r>
                        <a:rPr lang="en-US" dirty="0"/>
                        <a:t>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Dec,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sp>
        <p:nvSpPr>
          <p:cNvPr id="5" name="TextBox 12">
            <a:extLst>
              <a:ext uri="{FF2B5EF4-FFF2-40B4-BE49-F238E27FC236}">
                <a16:creationId xmlns:a16="http://schemas.microsoft.com/office/drawing/2014/main" id="{F91C168A-A908-969F-57C3-DDCF3892D7C0}"/>
              </a:ext>
            </a:extLst>
          </p:cNvPr>
          <p:cNvSpPr txBox="1"/>
          <p:nvPr/>
        </p:nvSpPr>
        <p:spPr>
          <a:xfrm>
            <a:off x="1219200" y="3851702"/>
            <a:ext cx="102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2"/>
                </a:solidFill>
              </a:rPr>
              <a:t>05</a:t>
            </a:r>
          </a:p>
        </p:txBody>
      </p:sp>
      <p:pic>
        <p:nvPicPr>
          <p:cNvPr id="8" name="Graphic 23" descr="Bar graph with upward trend with solid fill">
            <a:extLst>
              <a:ext uri="{FF2B5EF4-FFF2-40B4-BE49-F238E27FC236}">
                <a16:creationId xmlns:a16="http://schemas.microsoft.com/office/drawing/2014/main" id="{7B784D93-E06A-E4E7-0414-BB8E93C2DA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800" y="1981200"/>
            <a:ext cx="838950" cy="68579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32">
            <a:extLst>
              <a:ext uri="{FF2B5EF4-FFF2-40B4-BE49-F238E27FC236}">
                <a16:creationId xmlns:a16="http://schemas.microsoft.com/office/drawing/2014/main" id="{4797A679-CFED-239C-DCF4-40AAD5E76114}"/>
              </a:ext>
            </a:extLst>
          </p:cNvPr>
          <p:cNvSpPr txBox="1"/>
          <p:nvPr/>
        </p:nvSpPr>
        <p:spPr>
          <a:xfrm>
            <a:off x="804705" y="4854713"/>
            <a:ext cx="1023399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Schedule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81F715-D7F1-3A82-AE2E-894D9BE964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571" y="0"/>
            <a:ext cx="4137858" cy="1219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7B08EC-2AD3-0692-C6F7-DF0D20C3FF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0355" y="1432560"/>
            <a:ext cx="5105480" cy="492378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CBD5CD-E6CF-973A-3784-EADC1641E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53D2F-0BDC-3483-FC52-3874426B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29906BE-3EBD-07E4-2B5D-31D8CFCCC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571" y="0"/>
            <a:ext cx="4137858" cy="1219197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4529C0B-235B-05E2-EE3A-08777A5AE838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oogle Shape;209;p23" descr="E:\Wah Campus\COMSATS-University-Islamabad-new-Logo\COMSATS University Islamabad new Logo\Logo (PNG) Portable Network Graphics.png">
            <a:extLst>
              <a:ext uri="{FF2B5EF4-FFF2-40B4-BE49-F238E27FC236}">
                <a16:creationId xmlns:a16="http://schemas.microsoft.com/office/drawing/2014/main" id="{C4398C0E-05CD-2A81-6F40-E5D264AF16B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48600" y="76200"/>
            <a:ext cx="1219200" cy="12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">
            <a:extLst>
              <a:ext uri="{FF2B5EF4-FFF2-40B4-BE49-F238E27FC236}">
                <a16:creationId xmlns:a16="http://schemas.microsoft.com/office/drawing/2014/main" id="{0AE07062-0DCA-0D75-9326-2A8C4F6630D1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56E879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pic>
        <p:nvPicPr>
          <p:cNvPr id="10" name="Graphic 9" descr="Document">
            <a:extLst>
              <a:ext uri="{FF2B5EF4-FFF2-40B4-BE49-F238E27FC236}">
                <a16:creationId xmlns:a16="http://schemas.microsoft.com/office/drawing/2014/main" id="{40EA6520-7920-8136-B9F1-0222F216C9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5800" y="1828800"/>
            <a:ext cx="914400" cy="914400"/>
          </a:xfrm>
          <a:prstGeom prst="rect">
            <a:avLst/>
          </a:prstGeom>
        </p:spPr>
      </p:pic>
      <p:sp>
        <p:nvSpPr>
          <p:cNvPr id="13" name="TextBox 32">
            <a:extLst>
              <a:ext uri="{FF2B5EF4-FFF2-40B4-BE49-F238E27FC236}">
                <a16:creationId xmlns:a16="http://schemas.microsoft.com/office/drawing/2014/main" id="{176F77B7-02A2-E56B-6574-F67095C3AB87}"/>
              </a:ext>
            </a:extLst>
          </p:cNvPr>
          <p:cNvSpPr txBox="1"/>
          <p:nvPr/>
        </p:nvSpPr>
        <p:spPr>
          <a:xfrm>
            <a:off x="1051806" y="3792474"/>
            <a:ext cx="1333982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Industrial letter</a:t>
            </a:r>
          </a:p>
        </p:txBody>
      </p:sp>
    </p:spTree>
    <p:extLst>
      <p:ext uri="{BB962C8B-B14F-4D97-AF65-F5344CB8AC3E}">
        <p14:creationId xmlns:p14="http://schemas.microsoft.com/office/powerpoint/2010/main" val="3880606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Science, CUI Wah Campus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F7488-D4B6-4662-A421-9132B28FA2B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15" name="Google Shape;115;p15"/>
          <p:cNvPicPr preferRelativeResize="0"/>
          <p:nvPr/>
        </p:nvPicPr>
        <p:blipFill rotWithShape="1">
          <a:blip r:embed="rId2">
            <a:alphaModFix/>
          </a:blip>
          <a:srcRect r="40943" b="66068"/>
          <a:stretch/>
        </p:blipFill>
        <p:spPr>
          <a:xfrm>
            <a:off x="0" y="0"/>
            <a:ext cx="3290626" cy="191532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hape">
            <a:extLst>
              <a:ext uri="{FF2B5EF4-FFF2-40B4-BE49-F238E27FC236}">
                <a16:creationId xmlns:a16="http://schemas.microsoft.com/office/drawing/2014/main" id="{B5A2A141-41C1-48A5-03ED-75DCF73235EF}"/>
              </a:ext>
            </a:extLst>
          </p:cNvPr>
          <p:cNvSpPr/>
          <p:nvPr/>
        </p:nvSpPr>
        <p:spPr>
          <a:xfrm>
            <a:off x="1936506" y="2558766"/>
            <a:ext cx="1738054" cy="30060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337" y="1271"/>
                </a:moveTo>
                <a:cubicBezTo>
                  <a:pt x="13748" y="496"/>
                  <a:pt x="12435" y="0"/>
                  <a:pt x="10988" y="0"/>
                </a:cubicBezTo>
                <a:lnTo>
                  <a:pt x="0" y="0"/>
                </a:lnTo>
                <a:lnTo>
                  <a:pt x="8227" y="10800"/>
                </a:lnTo>
                <a:lnTo>
                  <a:pt x="0" y="21600"/>
                </a:lnTo>
                <a:lnTo>
                  <a:pt x="10988" y="21600"/>
                </a:lnTo>
                <a:cubicBezTo>
                  <a:pt x="12435" y="21600"/>
                  <a:pt x="13748" y="21104"/>
                  <a:pt x="14337" y="20329"/>
                </a:cubicBezTo>
                <a:lnTo>
                  <a:pt x="21600" y="10800"/>
                </a:lnTo>
                <a:lnTo>
                  <a:pt x="14337" y="1271"/>
                </a:lnTo>
                <a:close/>
              </a:path>
            </a:pathLst>
          </a:custGeom>
          <a:solidFill>
            <a:srgbClr val="8064A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9" name="Shape">
            <a:extLst>
              <a:ext uri="{FF2B5EF4-FFF2-40B4-BE49-F238E27FC236}">
                <a16:creationId xmlns:a16="http://schemas.microsoft.com/office/drawing/2014/main" id="{48F920F6-0786-FB9F-20FA-D2D22E7141D1}"/>
              </a:ext>
            </a:extLst>
          </p:cNvPr>
          <p:cNvSpPr/>
          <p:nvPr/>
        </p:nvSpPr>
        <p:spPr>
          <a:xfrm>
            <a:off x="685800" y="2332345"/>
            <a:ext cx="1839403" cy="34588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 dirty="0"/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455CEF81-8EDB-B6BD-31C6-C95B54ED0B6A}"/>
              </a:ext>
            </a:extLst>
          </p:cNvPr>
          <p:cNvSpPr/>
          <p:nvPr/>
        </p:nvSpPr>
        <p:spPr>
          <a:xfrm>
            <a:off x="3187215" y="2806751"/>
            <a:ext cx="1641014" cy="25100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5356" y="1522"/>
                </a:moveTo>
                <a:cubicBezTo>
                  <a:pt x="14731" y="594"/>
                  <a:pt x="13340" y="0"/>
                  <a:pt x="11808" y="0"/>
                </a:cubicBezTo>
                <a:lnTo>
                  <a:pt x="0" y="0"/>
                </a:lnTo>
                <a:lnTo>
                  <a:pt x="7266" y="10800"/>
                </a:lnTo>
                <a:lnTo>
                  <a:pt x="0" y="21600"/>
                </a:lnTo>
                <a:lnTo>
                  <a:pt x="11808" y="21600"/>
                </a:lnTo>
                <a:cubicBezTo>
                  <a:pt x="13340" y="21600"/>
                  <a:pt x="14731" y="21006"/>
                  <a:pt x="15356" y="20078"/>
                </a:cubicBezTo>
                <a:lnTo>
                  <a:pt x="21600" y="10800"/>
                </a:lnTo>
                <a:lnTo>
                  <a:pt x="15356" y="1522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3B85CB30-290C-1FBE-645C-048759B34F9B}"/>
              </a:ext>
            </a:extLst>
          </p:cNvPr>
          <p:cNvSpPr/>
          <p:nvPr/>
        </p:nvSpPr>
        <p:spPr>
          <a:xfrm>
            <a:off x="4416357" y="2994356"/>
            <a:ext cx="1535354" cy="21348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079" y="1789"/>
                </a:moveTo>
                <a:cubicBezTo>
                  <a:pt x="15411" y="698"/>
                  <a:pt x="13925" y="0"/>
                  <a:pt x="12287" y="0"/>
                </a:cubicBezTo>
                <a:lnTo>
                  <a:pt x="0" y="0"/>
                </a:lnTo>
                <a:lnTo>
                  <a:pt x="6613" y="10800"/>
                </a:lnTo>
                <a:lnTo>
                  <a:pt x="0" y="21600"/>
                </a:lnTo>
                <a:lnTo>
                  <a:pt x="12287" y="21600"/>
                </a:lnTo>
                <a:cubicBezTo>
                  <a:pt x="13925" y="21600"/>
                  <a:pt x="15411" y="20902"/>
                  <a:pt x="16079" y="19811"/>
                </a:cubicBezTo>
                <a:lnTo>
                  <a:pt x="21600" y="10778"/>
                </a:lnTo>
                <a:lnTo>
                  <a:pt x="16079" y="1789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4F312B15-E1A4-10D7-F178-D504462E1B1E}"/>
              </a:ext>
            </a:extLst>
          </p:cNvPr>
          <p:cNvSpPr/>
          <p:nvPr/>
        </p:nvSpPr>
        <p:spPr>
          <a:xfrm>
            <a:off x="5602374" y="3169026"/>
            <a:ext cx="1453410" cy="17854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921" y="2139"/>
                </a:moveTo>
                <a:cubicBezTo>
                  <a:pt x="16216" y="835"/>
                  <a:pt x="14646" y="0"/>
                  <a:pt x="12915" y="0"/>
                </a:cubicBezTo>
                <a:lnTo>
                  <a:pt x="0" y="0"/>
                </a:lnTo>
                <a:lnTo>
                  <a:pt x="5833" y="10800"/>
                </a:lnTo>
                <a:lnTo>
                  <a:pt x="0" y="21600"/>
                </a:lnTo>
                <a:lnTo>
                  <a:pt x="12915" y="21600"/>
                </a:lnTo>
                <a:cubicBezTo>
                  <a:pt x="14646" y="21600"/>
                  <a:pt x="16216" y="20765"/>
                  <a:pt x="16921" y="19461"/>
                </a:cubicBezTo>
                <a:lnTo>
                  <a:pt x="21600" y="10800"/>
                </a:lnTo>
                <a:lnTo>
                  <a:pt x="16921" y="2139"/>
                </a:lnTo>
                <a:close/>
              </a:path>
            </a:pathLst>
          </a:custGeom>
          <a:solidFill>
            <a:srgbClr val="1F497D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endParaRPr sz="2250"/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9FB9273B-0D6A-9F15-5DF1-47C0F5A2CF63}"/>
              </a:ext>
            </a:extLst>
          </p:cNvPr>
          <p:cNvSpPr txBox="1"/>
          <p:nvPr/>
        </p:nvSpPr>
        <p:spPr>
          <a:xfrm>
            <a:off x="1491197" y="3865564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A5CE570F-8761-2EC0-CAB1-583B4E3D6C34}"/>
              </a:ext>
            </a:extLst>
          </p:cNvPr>
          <p:cNvSpPr txBox="1"/>
          <p:nvPr/>
        </p:nvSpPr>
        <p:spPr>
          <a:xfrm>
            <a:off x="2604613" y="3865564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" name="TextBox 10">
            <a:extLst>
              <a:ext uri="{FF2B5EF4-FFF2-40B4-BE49-F238E27FC236}">
                <a16:creationId xmlns:a16="http://schemas.microsoft.com/office/drawing/2014/main" id="{94E93451-F5FE-B640-51C9-CDBABE47A20C}"/>
              </a:ext>
            </a:extLst>
          </p:cNvPr>
          <p:cNvSpPr txBox="1"/>
          <p:nvPr/>
        </p:nvSpPr>
        <p:spPr>
          <a:xfrm>
            <a:off x="3750303" y="3865564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2BD4D645-3344-5181-BC76-CAD12C9B1EB7}"/>
              </a:ext>
            </a:extLst>
          </p:cNvPr>
          <p:cNvSpPr txBox="1"/>
          <p:nvPr/>
        </p:nvSpPr>
        <p:spPr>
          <a:xfrm>
            <a:off x="4904061" y="3865564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2"/>
                </a:solidFill>
              </a:rPr>
              <a:t>04</a:t>
            </a:r>
          </a:p>
        </p:txBody>
      </p:sp>
      <p:sp>
        <p:nvSpPr>
          <p:cNvPr id="17" name="TextBox 12">
            <a:extLst>
              <a:ext uri="{FF2B5EF4-FFF2-40B4-BE49-F238E27FC236}">
                <a16:creationId xmlns:a16="http://schemas.microsoft.com/office/drawing/2014/main" id="{06B165BD-8863-3708-3CC4-E01459F1914A}"/>
              </a:ext>
            </a:extLst>
          </p:cNvPr>
          <p:cNvSpPr txBox="1"/>
          <p:nvPr/>
        </p:nvSpPr>
        <p:spPr>
          <a:xfrm>
            <a:off x="5977136" y="3865564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2"/>
                </a:solidFill>
              </a:rPr>
              <a:t>05</a:t>
            </a:r>
          </a:p>
        </p:txBody>
      </p:sp>
      <p:pic>
        <p:nvPicPr>
          <p:cNvPr id="18" name="Graphic 23" descr="Bar graph with upward trend with solid fill">
            <a:extLst>
              <a:ext uri="{FF2B5EF4-FFF2-40B4-BE49-F238E27FC236}">
                <a16:creationId xmlns:a16="http://schemas.microsoft.com/office/drawing/2014/main" id="{943B1559-7667-F57C-67EC-2D2F7A0968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3131" y="3358489"/>
            <a:ext cx="484751" cy="4847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Graphic 24" descr="Bullseye with solid fill">
            <a:extLst>
              <a:ext uri="{FF2B5EF4-FFF2-40B4-BE49-F238E27FC236}">
                <a16:creationId xmlns:a16="http://schemas.microsoft.com/office/drawing/2014/main" id="{626D3FB5-1793-AF5A-E369-AA02938C94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07406" y="3177825"/>
            <a:ext cx="602597" cy="60259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25" descr="Gears with solid fill">
            <a:extLst>
              <a:ext uri="{FF2B5EF4-FFF2-40B4-BE49-F238E27FC236}">
                <a16:creationId xmlns:a16="http://schemas.microsoft.com/office/drawing/2014/main" id="{B7AF1393-C0E8-6355-2E8E-35FA312D27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54523" y="2945556"/>
            <a:ext cx="580760" cy="58076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7" descr="Lightbulb with solid fill">
            <a:extLst>
              <a:ext uri="{FF2B5EF4-FFF2-40B4-BE49-F238E27FC236}">
                <a16:creationId xmlns:a16="http://schemas.microsoft.com/office/drawing/2014/main" id="{CD0F98C9-A8F7-25B9-F0FE-B1D964FA9E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93942" y="2864639"/>
            <a:ext cx="689738" cy="6897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28">
            <a:extLst>
              <a:ext uri="{FF2B5EF4-FFF2-40B4-BE49-F238E27FC236}">
                <a16:creationId xmlns:a16="http://schemas.microsoft.com/office/drawing/2014/main" id="{BA8A0D7B-EF38-1CA3-03C4-7DFDA5C1E2F9}"/>
              </a:ext>
            </a:extLst>
          </p:cNvPr>
          <p:cNvSpPr txBox="1"/>
          <p:nvPr/>
        </p:nvSpPr>
        <p:spPr>
          <a:xfrm>
            <a:off x="1261699" y="4442646"/>
            <a:ext cx="992347" cy="300082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noProof="1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23" name="TextBox 29">
            <a:extLst>
              <a:ext uri="{FF2B5EF4-FFF2-40B4-BE49-F238E27FC236}">
                <a16:creationId xmlns:a16="http://schemas.microsoft.com/office/drawing/2014/main" id="{D66255E5-739C-5A1A-3AD1-7858ACB9DD3D}"/>
              </a:ext>
            </a:extLst>
          </p:cNvPr>
          <p:cNvSpPr txBox="1"/>
          <p:nvPr/>
        </p:nvSpPr>
        <p:spPr>
          <a:xfrm>
            <a:off x="2630958" y="4274653"/>
            <a:ext cx="612823" cy="5078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noProof="1">
                <a:solidFill>
                  <a:schemeClr val="bg1"/>
                </a:solidFill>
              </a:rPr>
              <a:t>Existing</a:t>
            </a:r>
          </a:p>
          <a:p>
            <a:pPr algn="ctr"/>
            <a:r>
              <a:rPr lang="en-US" sz="1350" b="1" noProof="1">
                <a:solidFill>
                  <a:schemeClr val="bg1"/>
                </a:solidFill>
              </a:rPr>
              <a:t>system</a:t>
            </a:r>
          </a:p>
        </p:txBody>
      </p:sp>
      <p:sp>
        <p:nvSpPr>
          <p:cNvPr id="24" name="TextBox 30">
            <a:extLst>
              <a:ext uri="{FF2B5EF4-FFF2-40B4-BE49-F238E27FC236}">
                <a16:creationId xmlns:a16="http://schemas.microsoft.com/office/drawing/2014/main" id="{C0F0614F-42F6-5A3B-73E4-2D06907DE7E3}"/>
              </a:ext>
            </a:extLst>
          </p:cNvPr>
          <p:cNvSpPr txBox="1"/>
          <p:nvPr/>
        </p:nvSpPr>
        <p:spPr>
          <a:xfrm>
            <a:off x="3609555" y="4284593"/>
            <a:ext cx="880660" cy="5078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noProof="1">
                <a:solidFill>
                  <a:schemeClr val="bg1"/>
                </a:solidFill>
              </a:rPr>
              <a:t>Brief</a:t>
            </a:r>
          </a:p>
          <a:p>
            <a:pPr algn="ctr"/>
            <a:r>
              <a:rPr lang="en-US" sz="1350" b="1" noProof="1">
                <a:solidFill>
                  <a:schemeClr val="bg1"/>
                </a:solidFill>
              </a:rPr>
              <a:t>Discription</a:t>
            </a:r>
          </a:p>
        </p:txBody>
      </p:sp>
      <p:sp>
        <p:nvSpPr>
          <p:cNvPr id="25" name="TextBox 31">
            <a:extLst>
              <a:ext uri="{FF2B5EF4-FFF2-40B4-BE49-F238E27FC236}">
                <a16:creationId xmlns:a16="http://schemas.microsoft.com/office/drawing/2014/main" id="{F2FB8A57-089C-806D-CA00-99E36569A2AF}"/>
              </a:ext>
            </a:extLst>
          </p:cNvPr>
          <p:cNvSpPr txBox="1"/>
          <p:nvPr/>
        </p:nvSpPr>
        <p:spPr>
          <a:xfrm>
            <a:off x="4795001" y="4166293"/>
            <a:ext cx="944027" cy="71558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noProof="1">
                <a:solidFill>
                  <a:schemeClr val="bg1"/>
                </a:solidFill>
              </a:rPr>
              <a:t>Technology</a:t>
            </a:r>
          </a:p>
          <a:p>
            <a:pPr algn="ctr"/>
            <a:r>
              <a:rPr lang="en-US" sz="1350" b="1" noProof="1">
                <a:solidFill>
                  <a:schemeClr val="bg1"/>
                </a:solidFill>
              </a:rPr>
              <a:t>&amp;</a:t>
            </a:r>
          </a:p>
          <a:p>
            <a:pPr algn="ctr"/>
            <a:r>
              <a:rPr lang="en-US" sz="1350" b="1" noProof="1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6" name="TextBox 32">
            <a:extLst>
              <a:ext uri="{FF2B5EF4-FFF2-40B4-BE49-F238E27FC236}">
                <a16:creationId xmlns:a16="http://schemas.microsoft.com/office/drawing/2014/main" id="{59D23C33-2592-5A02-2CBA-0FCF71A72623}"/>
              </a:ext>
            </a:extLst>
          </p:cNvPr>
          <p:cNvSpPr txBox="1"/>
          <p:nvPr/>
        </p:nvSpPr>
        <p:spPr>
          <a:xfrm>
            <a:off x="5997868" y="4254775"/>
            <a:ext cx="755923" cy="507831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350" b="1" noProof="1">
                <a:solidFill>
                  <a:schemeClr val="bg1"/>
                </a:solidFill>
              </a:rPr>
              <a:t>Project</a:t>
            </a:r>
          </a:p>
          <a:p>
            <a:pPr algn="ctr"/>
            <a:r>
              <a:rPr lang="en-US" sz="1350" b="1" noProof="1">
                <a:solidFill>
                  <a:schemeClr val="bg1"/>
                </a:solidFill>
              </a:rPr>
              <a:t>Schedule</a:t>
            </a:r>
          </a:p>
        </p:txBody>
      </p:sp>
      <p:pic>
        <p:nvPicPr>
          <p:cNvPr id="27" name="Graphic 13" descr="Trophy">
            <a:extLst>
              <a:ext uri="{FF2B5EF4-FFF2-40B4-BE49-F238E27FC236}">
                <a16:creationId xmlns:a16="http://schemas.microsoft.com/office/drawing/2014/main" id="{F9E14EA6-6B85-8FB1-94AE-5D2E9D8E36B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229756" y="3276600"/>
            <a:ext cx="1304644" cy="1066296"/>
          </a:xfrm>
          <a:prstGeom prst="rect">
            <a:avLst/>
          </a:prstGeom>
        </p:spPr>
      </p:pic>
      <p:pic>
        <p:nvPicPr>
          <p:cNvPr id="28" name="Graphic 27" descr="Exclamation mark">
            <a:extLst>
              <a:ext uri="{FF2B5EF4-FFF2-40B4-BE49-F238E27FC236}">
                <a16:creationId xmlns:a16="http://schemas.microsoft.com/office/drawing/2014/main" id="{EB29D97F-B5B9-5C93-4E31-C8B2115EBC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68421" y="2994356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Graphic 28" descr="Exclamation mark">
            <a:extLst>
              <a:ext uri="{FF2B5EF4-FFF2-40B4-BE49-F238E27FC236}">
                <a16:creationId xmlns:a16="http://schemas.microsoft.com/office/drawing/2014/main" id="{9709B1C5-C06C-4549-5BB6-80EA7796DC6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720821" y="3146756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0" name="Graphic 29" descr="Exclamation mark">
            <a:extLst>
              <a:ext uri="{FF2B5EF4-FFF2-40B4-BE49-F238E27FC236}">
                <a16:creationId xmlns:a16="http://schemas.microsoft.com/office/drawing/2014/main" id="{C450854C-34B1-C1C4-ED2C-8A28857B50B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14812" y="2833021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1084C3-5322-8B55-4169-4D6A12F18D33}"/>
              </a:ext>
            </a:extLst>
          </p:cNvPr>
          <p:cNvSpPr txBox="1"/>
          <p:nvPr/>
        </p:nvSpPr>
        <p:spPr>
          <a:xfrm>
            <a:off x="6967901" y="4414641"/>
            <a:ext cx="182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1C2EB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CUSTOM    </a:t>
            </a:r>
            <a:r>
              <a:rPr lang="en-US" dirty="0">
                <a:solidFill>
                  <a:schemeClr val="bg1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  </a:t>
            </a:r>
            <a:r>
              <a:rPr lang="en-US" dirty="0">
                <a:latin typeface="Bauhaus 93" panose="04030905020B02020C02" pitchFamily="82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1B489A"/>
                </a:solidFill>
                <a:latin typeface="Bauhaus 93" panose="04030905020B02020C02" pitchFamily="82" charset="0"/>
                <a:cs typeface="Arial" panose="020B0604020202020204" pitchFamily="34" charset="0"/>
              </a:rPr>
              <a:t>FIT</a:t>
            </a:r>
            <a:endParaRPr lang="en-US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1C88A30-F821-E4DD-A3E1-EED73380D3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924800" y="4414641"/>
            <a:ext cx="353453" cy="418622"/>
          </a:xfrm>
          <a:prstGeom prst="rect">
            <a:avLst/>
          </a:prstGeom>
        </p:spPr>
      </p:pic>
      <p:pic>
        <p:nvPicPr>
          <p:cNvPr id="35" name="Graphic 34" descr="Smiling face with no fill">
            <a:extLst>
              <a:ext uri="{FF2B5EF4-FFF2-40B4-BE49-F238E27FC236}">
                <a16:creationId xmlns:a16="http://schemas.microsoft.com/office/drawing/2014/main" id="{F245B5E1-2A49-8EA6-C231-C41160EECD1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620000" y="3352800"/>
            <a:ext cx="533400" cy="555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00" y="1600200"/>
            <a:ext cx="5943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Welcome to </a:t>
            </a:r>
            <a:r>
              <a:rPr lang="en-US" sz="2400" dirty="0" err="1"/>
              <a:t>CustomFit</a:t>
            </a:r>
            <a:r>
              <a:rPr lang="en-US" sz="2400" dirty="0"/>
              <a:t> – where fashion meets the future! With our cutting-edge technology, your perfect fit is just a click away. Say goodbye to ill-fitting clothes and hello to personalized style. Experience the convenience of shopping tailored to you, where every garment tells your unique story. Get ready to revolutionize your wardrobe with </a:t>
            </a:r>
            <a:r>
              <a:rPr lang="en-US" sz="2400" dirty="0" err="1"/>
              <a:t>CustomFit</a:t>
            </a:r>
            <a:r>
              <a:rPr lang="en-US" sz="2400" dirty="0"/>
              <a:t> – </a:t>
            </a:r>
            <a:r>
              <a:rPr lang="en-US" sz="2600" dirty="0"/>
              <a:t>Where Style Meets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3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sp>
        <p:nvSpPr>
          <p:cNvPr id="6" name="Shape">
            <a:extLst>
              <a:ext uri="{FF2B5EF4-FFF2-40B4-BE49-F238E27FC236}">
                <a16:creationId xmlns:a16="http://schemas.microsoft.com/office/drawing/2014/main" id="{56FF391D-C5D4-3C6E-395D-88BAE873CCD0}"/>
              </a:ext>
            </a:extLst>
          </p:cNvPr>
          <p:cNvSpPr/>
          <p:nvPr/>
        </p:nvSpPr>
        <p:spPr>
          <a:xfrm>
            <a:off x="0" y="144780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pic>
        <p:nvPicPr>
          <p:cNvPr id="9" name="Graphic 27" descr="Lightbulb with solid fill">
            <a:extLst>
              <a:ext uri="{FF2B5EF4-FFF2-40B4-BE49-F238E27FC236}">
                <a16:creationId xmlns:a16="http://schemas.microsoft.com/office/drawing/2014/main" id="{19E693D2-C8ED-2706-F7D8-2D6DDF6D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1905000"/>
            <a:ext cx="11430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28">
            <a:extLst>
              <a:ext uri="{FF2B5EF4-FFF2-40B4-BE49-F238E27FC236}">
                <a16:creationId xmlns:a16="http://schemas.microsoft.com/office/drawing/2014/main" id="{BE540E21-82EC-7BA4-A600-4788B40D867E}"/>
              </a:ext>
            </a:extLst>
          </p:cNvPr>
          <p:cNvSpPr txBox="1"/>
          <p:nvPr/>
        </p:nvSpPr>
        <p:spPr>
          <a:xfrm>
            <a:off x="762001" y="4876800"/>
            <a:ext cx="1371599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B41C371-EB5C-5872-5DA3-D0E99E20A21B}"/>
              </a:ext>
            </a:extLst>
          </p:cNvPr>
          <p:cNvSpPr txBox="1"/>
          <p:nvPr/>
        </p:nvSpPr>
        <p:spPr>
          <a:xfrm>
            <a:off x="1343299" y="3927902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2336610-0C9E-AC24-4F00-3D36687DB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137858" cy="1219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5203" y="1600200"/>
            <a:ext cx="6161597" cy="4525963"/>
          </a:xfrm>
        </p:spPr>
        <p:txBody>
          <a:bodyPr>
            <a:normAutofit/>
          </a:bodyPr>
          <a:lstStyle/>
          <a:p>
            <a:r>
              <a:rPr lang="en-US" sz="2400" dirty="0" err="1"/>
              <a:t>CustomFit</a:t>
            </a:r>
            <a:r>
              <a:rPr lang="en-US" sz="2400" dirty="0"/>
              <a:t>: Leading the future of fashion through Mobile App Development, Computer Vision, and Machine Learning for a personalized and precise fitting experience.</a:t>
            </a:r>
          </a:p>
          <a:p>
            <a:r>
              <a:rPr lang="en-US" sz="2400" dirty="0"/>
              <a:t>Develop user-friendly app, implement accurate measurement algorithms, personalize orders, integrate secure payment.</a:t>
            </a:r>
          </a:p>
          <a:p>
            <a:r>
              <a:rPr lang="en-US" sz="2400" dirty="0"/>
              <a:t>Personalized shopping, enhanced user experience, convenience, industry innovation.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4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356350"/>
            <a:ext cx="2895600" cy="365125"/>
          </a:xfrm>
        </p:spPr>
        <p:txBody>
          <a:bodyPr/>
          <a:lstStyle/>
          <a:p>
            <a:pPr algn="l"/>
            <a:r>
              <a:rPr lang="en-US" sz="1400" dirty="0"/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sp>
        <p:nvSpPr>
          <p:cNvPr id="6" name="Shape">
            <a:extLst>
              <a:ext uri="{FF2B5EF4-FFF2-40B4-BE49-F238E27FC236}">
                <a16:creationId xmlns:a16="http://schemas.microsoft.com/office/drawing/2014/main" id="{56FF391D-C5D4-3C6E-395D-88BAE873CCD0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pic>
        <p:nvPicPr>
          <p:cNvPr id="9" name="Graphic 27" descr="Lightbulb with solid fill">
            <a:extLst>
              <a:ext uri="{FF2B5EF4-FFF2-40B4-BE49-F238E27FC236}">
                <a16:creationId xmlns:a16="http://schemas.microsoft.com/office/drawing/2014/main" id="{19E693D2-C8ED-2706-F7D8-2D6DDF6D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3400" y="1905000"/>
            <a:ext cx="1143000" cy="9906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28">
            <a:extLst>
              <a:ext uri="{FF2B5EF4-FFF2-40B4-BE49-F238E27FC236}">
                <a16:creationId xmlns:a16="http://schemas.microsoft.com/office/drawing/2014/main" id="{BE540E21-82EC-7BA4-A600-4788B40D867E}"/>
              </a:ext>
            </a:extLst>
          </p:cNvPr>
          <p:cNvSpPr txBox="1"/>
          <p:nvPr/>
        </p:nvSpPr>
        <p:spPr>
          <a:xfrm>
            <a:off x="762001" y="4876800"/>
            <a:ext cx="1371599" cy="400110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</a:rPr>
              <a:t>Introduction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3B41C371-EB5C-5872-5DA3-D0E99E20A21B}"/>
              </a:ext>
            </a:extLst>
          </p:cNvPr>
          <p:cNvSpPr txBox="1"/>
          <p:nvPr/>
        </p:nvSpPr>
        <p:spPr>
          <a:xfrm>
            <a:off x="1343299" y="3927902"/>
            <a:ext cx="71410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>
                    <a:lumMod val="95000"/>
                  </a:schemeClr>
                </a:solidFill>
              </a:rPr>
              <a:t>01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8D6C0FD-E79F-0263-A104-36F275D00B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137858" cy="121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18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">
            <a:extLst>
              <a:ext uri="{FF2B5EF4-FFF2-40B4-BE49-F238E27FC236}">
                <a16:creationId xmlns:a16="http://schemas.microsoft.com/office/drawing/2014/main" id="{4880B0A6-A607-931E-AE48-FF23830CAFB4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8064A2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DBFD40A-C77B-83A1-7A9F-C7171C032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017018"/>
              </p:ext>
            </p:extLst>
          </p:nvPr>
        </p:nvGraphicFramePr>
        <p:xfrm>
          <a:off x="2667000" y="1493839"/>
          <a:ext cx="6172200" cy="4905457"/>
        </p:xfrm>
        <a:graphic>
          <a:graphicData uri="http://schemas.openxmlformats.org/drawingml/2006/table">
            <a:tbl>
              <a:tblPr firstRow="1" firstCol="1" bandRow="1">
                <a:tableStyleId>{00A15C55-8517-42AA-B614-E9B94910E393}</a:tableStyleId>
              </a:tblPr>
              <a:tblGrid>
                <a:gridCol w="2136074">
                  <a:extLst>
                    <a:ext uri="{9D8B030D-6E8A-4147-A177-3AD203B41FA5}">
                      <a16:colId xmlns:a16="http://schemas.microsoft.com/office/drawing/2014/main" val="651508705"/>
                    </a:ext>
                  </a:extLst>
                </a:gridCol>
                <a:gridCol w="2136759">
                  <a:extLst>
                    <a:ext uri="{9D8B030D-6E8A-4147-A177-3AD203B41FA5}">
                      <a16:colId xmlns:a16="http://schemas.microsoft.com/office/drawing/2014/main" val="2257065036"/>
                    </a:ext>
                  </a:extLst>
                </a:gridCol>
                <a:gridCol w="1899367">
                  <a:extLst>
                    <a:ext uri="{9D8B030D-6E8A-4147-A177-3AD203B41FA5}">
                      <a16:colId xmlns:a16="http://schemas.microsoft.com/office/drawing/2014/main" val="3757036210"/>
                    </a:ext>
                  </a:extLst>
                </a:gridCol>
              </a:tblGrid>
              <a:tr h="407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Functionality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CustomFit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Darzi On </a:t>
                      </a:r>
                      <a:r>
                        <a:rPr lang="en-US" sz="1400" b="1" kern="100" dirty="0" err="1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Marzi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60255949"/>
                  </a:ext>
                </a:extLst>
              </a:tr>
              <a:tr h="407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Measurement Technology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Utilizes computer vision &amp; ML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</a:rPr>
                        <a:t>No mention of advanced tech</a:t>
                      </a:r>
                      <a:endParaRPr lang="en-US" sz="14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89787631"/>
                  </a:ext>
                </a:extLst>
              </a:tr>
              <a:tr h="7454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Personalization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Personalized orders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No mention of personalized orders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7069552"/>
                  </a:ext>
                </a:extLst>
              </a:tr>
              <a:tr h="54656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Payment Integration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Integrated secure payment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Cash on delivery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66697555"/>
                  </a:ext>
                </a:extLst>
              </a:tr>
              <a:tr h="6643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Industry Innovation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</a:rPr>
                        <a:t>ML for precise measurements</a:t>
                      </a:r>
                      <a:endParaRPr lang="en-US" sz="14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Normal order process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1852984"/>
                  </a:ext>
                </a:extLst>
              </a:tr>
              <a:tr h="4076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User Experience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Enhanced user experience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No specific mention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65714965"/>
                  </a:ext>
                </a:extLst>
              </a:tr>
              <a:tr h="834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Convenience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>
                          <a:solidFill>
                            <a:schemeClr val="tx1"/>
                          </a:solidFill>
                          <a:effectLst/>
                        </a:rPr>
                        <a:t>Convenience in clothing shopping</a:t>
                      </a:r>
                      <a:endParaRPr lang="en-US" sz="1400" b="1" kern="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Convenience in order management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24549980"/>
                  </a:ext>
                </a:extLst>
              </a:tr>
              <a:tr h="8341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</a:rPr>
                        <a:t>Focus Area</a:t>
                      </a:r>
                      <a:endParaRPr lang="en-US" sz="1400" b="1" kern="100" dirty="0">
                        <a:solidFill>
                          <a:schemeClr val="bg1">
                            <a:lumMod val="95000"/>
                          </a:schemeClr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Order automation and management Along with Measurement and fitting 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b="1" kern="100" dirty="0">
                          <a:solidFill>
                            <a:schemeClr val="tx1"/>
                          </a:solidFill>
                          <a:effectLst/>
                        </a:rPr>
                        <a:t>Order automation and management</a:t>
                      </a:r>
                      <a:endParaRPr lang="en-US" sz="1400" b="1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3287682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5</a:t>
            </a:fld>
            <a:r>
              <a:rPr lang="en-US" sz="1400" dirty="0"/>
              <a:t>)</a:t>
            </a:r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4114800" y="6492875"/>
            <a:ext cx="4267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pic>
        <p:nvPicPr>
          <p:cNvPr id="8" name="Graphic 25" descr="Gears with solid fill">
            <a:extLst>
              <a:ext uri="{FF2B5EF4-FFF2-40B4-BE49-F238E27FC236}">
                <a16:creationId xmlns:a16="http://schemas.microsoft.com/office/drawing/2014/main" id="{E2DB0E35-3F3A-19DD-8FF5-B4E7D93A1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221" y="1981200"/>
            <a:ext cx="747579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B2FF9F-D956-6AC8-D1C5-4133C1B656CD}"/>
              </a:ext>
            </a:extLst>
          </p:cNvPr>
          <p:cNvSpPr txBox="1"/>
          <p:nvPr/>
        </p:nvSpPr>
        <p:spPr>
          <a:xfrm>
            <a:off x="1143000" y="3865564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>
                    <a:lumMod val="95000"/>
                  </a:schemeClr>
                </a:solidFill>
              </a:rPr>
              <a:t>02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7DD5664B-AA96-3521-1B35-0F9A57C07B0E}"/>
              </a:ext>
            </a:extLst>
          </p:cNvPr>
          <p:cNvSpPr txBox="1"/>
          <p:nvPr/>
        </p:nvSpPr>
        <p:spPr>
          <a:xfrm>
            <a:off x="762000" y="4732477"/>
            <a:ext cx="1390534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</a:rPr>
              <a:t>Existing</a:t>
            </a:r>
          </a:p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</a:rPr>
              <a:t>system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0091C1E-2CEE-4C49-143B-518E59138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4137858" cy="12191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">
            <a:extLst>
              <a:ext uri="{FF2B5EF4-FFF2-40B4-BE49-F238E27FC236}">
                <a16:creationId xmlns:a16="http://schemas.microsoft.com/office/drawing/2014/main" id="{9B25B436-44A6-8706-C11B-6A511F4574C0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42B05A-9263-F6AE-AAB9-B6BB0075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465355"/>
              </p:ext>
            </p:extLst>
          </p:nvPr>
        </p:nvGraphicFramePr>
        <p:xfrm>
          <a:off x="2851607" y="1867309"/>
          <a:ext cx="6019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86200" y="6356350"/>
            <a:ext cx="5181600" cy="365125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6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73380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7E1F4-0FA0-4681-F22F-5A3564246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137858" cy="1219197"/>
          </a:xfrm>
          <a:prstGeom prst="rect">
            <a:avLst/>
          </a:prstGeom>
        </p:spPr>
      </p:pic>
      <p:pic>
        <p:nvPicPr>
          <p:cNvPr id="19" name="Graphic 18" descr="Exclamation mark">
            <a:extLst>
              <a:ext uri="{FF2B5EF4-FFF2-40B4-BE49-F238E27FC236}">
                <a16:creationId xmlns:a16="http://schemas.microsoft.com/office/drawing/2014/main" id="{FDFA69B8-6D99-F7C1-D631-D84A92E7A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54" y="22187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0EC11521-D961-50C2-37CE-16E926D24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454" y="23711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DD011DBE-A6D3-31BC-05E9-DACC57D5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445" y="2057400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2F115C9B-67A0-B9B8-A618-D6642D46C5AC}"/>
              </a:ext>
            </a:extLst>
          </p:cNvPr>
          <p:cNvSpPr txBox="1"/>
          <p:nvPr/>
        </p:nvSpPr>
        <p:spPr>
          <a:xfrm>
            <a:off x="972278" y="3922541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>
                    <a:lumMod val="95000"/>
                  </a:schemeClr>
                </a:solidFill>
              </a:rPr>
              <a:t>03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2C417503-051D-200B-7CEF-32D5C9BA2417}"/>
              </a:ext>
            </a:extLst>
          </p:cNvPr>
          <p:cNvSpPr txBox="1"/>
          <p:nvPr/>
        </p:nvSpPr>
        <p:spPr>
          <a:xfrm>
            <a:off x="662233" y="4793347"/>
            <a:ext cx="129540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</a:rPr>
              <a:t>Brief</a:t>
            </a:r>
          </a:p>
          <a:p>
            <a:pPr algn="ctr"/>
            <a:r>
              <a:rPr lang="en-US" sz="2000" b="1" noProof="1">
                <a:solidFill>
                  <a:schemeClr val="bg1">
                    <a:lumMod val="95000"/>
                  </a:schemeClr>
                </a:solidFill>
              </a:rPr>
              <a:t>Discription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0A2F52B-95B6-FDBC-8A0E-7D92DD1019BF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CA23E154-5D47-47A3-31DB-0641CA835A38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42B05A-9263-F6AE-AAB9-B6BB0075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187813"/>
              </p:ext>
            </p:extLst>
          </p:nvPr>
        </p:nvGraphicFramePr>
        <p:xfrm>
          <a:off x="2819400" y="1571417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86200" y="6356350"/>
            <a:ext cx="5181600" cy="365125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7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73380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7E1F4-0FA0-4681-F22F-5A3564246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0"/>
            <a:ext cx="4137858" cy="1219197"/>
          </a:xfrm>
          <a:prstGeom prst="rect">
            <a:avLst/>
          </a:prstGeom>
        </p:spPr>
      </p:pic>
      <p:pic>
        <p:nvPicPr>
          <p:cNvPr id="19" name="Graphic 18" descr="Exclamation mark">
            <a:extLst>
              <a:ext uri="{FF2B5EF4-FFF2-40B4-BE49-F238E27FC236}">
                <a16:creationId xmlns:a16="http://schemas.microsoft.com/office/drawing/2014/main" id="{FDFA69B8-6D99-F7C1-D631-D84A92E7A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54" y="22187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0EC11521-D961-50C2-37CE-16E926D24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454" y="23711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DD011DBE-A6D3-31BC-05E9-DACC57D5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445" y="2057400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2F115C9B-67A0-B9B8-A618-D6642D46C5AC}"/>
              </a:ext>
            </a:extLst>
          </p:cNvPr>
          <p:cNvSpPr txBox="1"/>
          <p:nvPr/>
        </p:nvSpPr>
        <p:spPr>
          <a:xfrm>
            <a:off x="1143000" y="3865564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2C417503-051D-200B-7CEF-32D5C9BA2417}"/>
              </a:ext>
            </a:extLst>
          </p:cNvPr>
          <p:cNvSpPr txBox="1"/>
          <p:nvPr/>
        </p:nvSpPr>
        <p:spPr>
          <a:xfrm>
            <a:off x="762000" y="4778514"/>
            <a:ext cx="129540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Brief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Discription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E19828-E26B-FD5C-16E0-3B83A68465FF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945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">
            <a:extLst>
              <a:ext uri="{FF2B5EF4-FFF2-40B4-BE49-F238E27FC236}">
                <a16:creationId xmlns:a16="http://schemas.microsoft.com/office/drawing/2014/main" id="{8B1261F3-E4A9-A539-0BE1-99B9F99A0418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42B05A-9263-F6AE-AAB9-B6BB0075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3951326"/>
              </p:ext>
            </p:extLst>
          </p:nvPr>
        </p:nvGraphicFramePr>
        <p:xfrm>
          <a:off x="2819400" y="1571417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86200" y="6356350"/>
            <a:ext cx="5181600" cy="365125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8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73380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7E1F4-0FA0-4681-F22F-5A3564246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71" y="0"/>
            <a:ext cx="4137858" cy="1219197"/>
          </a:xfrm>
          <a:prstGeom prst="rect">
            <a:avLst/>
          </a:prstGeom>
        </p:spPr>
      </p:pic>
      <p:pic>
        <p:nvPicPr>
          <p:cNvPr id="19" name="Graphic 18" descr="Exclamation mark">
            <a:extLst>
              <a:ext uri="{FF2B5EF4-FFF2-40B4-BE49-F238E27FC236}">
                <a16:creationId xmlns:a16="http://schemas.microsoft.com/office/drawing/2014/main" id="{FDFA69B8-6D99-F7C1-D631-D84A92E7A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54" y="22187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0EC11521-D961-50C2-37CE-16E926D24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454" y="23711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DD011DBE-A6D3-31BC-05E9-DACC57D5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445" y="2057400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2F115C9B-67A0-B9B8-A618-D6642D46C5AC}"/>
              </a:ext>
            </a:extLst>
          </p:cNvPr>
          <p:cNvSpPr txBox="1"/>
          <p:nvPr/>
        </p:nvSpPr>
        <p:spPr>
          <a:xfrm>
            <a:off x="1143000" y="3865564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2C417503-051D-200B-7CEF-32D5C9BA2417}"/>
              </a:ext>
            </a:extLst>
          </p:cNvPr>
          <p:cNvSpPr txBox="1"/>
          <p:nvPr/>
        </p:nvSpPr>
        <p:spPr>
          <a:xfrm>
            <a:off x="762000" y="4778514"/>
            <a:ext cx="129540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Brief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Discription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E266C94-4E1E-71F2-DD46-8359FA3A9395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2814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">
            <a:extLst>
              <a:ext uri="{FF2B5EF4-FFF2-40B4-BE49-F238E27FC236}">
                <a16:creationId xmlns:a16="http://schemas.microsoft.com/office/drawing/2014/main" id="{A11E41F8-65A7-672A-4446-0E6F8C80CF32}"/>
              </a:ext>
            </a:extLst>
          </p:cNvPr>
          <p:cNvSpPr/>
          <p:nvPr/>
        </p:nvSpPr>
        <p:spPr>
          <a:xfrm>
            <a:off x="0" y="1432560"/>
            <a:ext cx="2525203" cy="54254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573" y="1104"/>
                </a:moveTo>
                <a:cubicBezTo>
                  <a:pt x="13016" y="431"/>
                  <a:pt x="11775" y="0"/>
                  <a:pt x="10408" y="0"/>
                </a:cubicBezTo>
                <a:lnTo>
                  <a:pt x="0" y="0"/>
                </a:lnTo>
                <a:lnTo>
                  <a:pt x="8939" y="10800"/>
                </a:lnTo>
                <a:lnTo>
                  <a:pt x="0" y="21600"/>
                </a:lnTo>
                <a:lnTo>
                  <a:pt x="10408" y="21600"/>
                </a:lnTo>
                <a:cubicBezTo>
                  <a:pt x="11775" y="21600"/>
                  <a:pt x="13016" y="21169"/>
                  <a:pt x="13573" y="20496"/>
                </a:cubicBezTo>
                <a:lnTo>
                  <a:pt x="21600" y="10800"/>
                </a:lnTo>
                <a:lnTo>
                  <a:pt x="13573" y="1104"/>
                </a:lnTo>
                <a:close/>
              </a:path>
            </a:pathLst>
          </a:custGeom>
          <a:solidFill>
            <a:srgbClr val="00B0F0"/>
          </a:solidFill>
          <a:ln w="12700">
            <a:miter lim="400000"/>
          </a:ln>
        </p:spPr>
        <p:txBody>
          <a:bodyPr lIns="28575" tIns="28575" rIns="28575" bIns="28575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 sz="3000">
                <a:solidFill>
                  <a:srgbClr val="FFFFFF"/>
                </a:solidFill>
              </a:defRPr>
            </a:pPr>
            <a:r>
              <a:rPr lang="en-US" sz="2250" dirty="0"/>
              <a:t>I</a:t>
            </a:r>
            <a:endParaRPr sz="225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C42B05A-9263-F6AE-AAB9-B6BB00757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5013232"/>
              </p:ext>
            </p:extLst>
          </p:nvPr>
        </p:nvGraphicFramePr>
        <p:xfrm>
          <a:off x="2819400" y="1571417"/>
          <a:ext cx="6172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886200" y="6356350"/>
            <a:ext cx="5181600" cy="365125"/>
          </a:xfrm>
        </p:spPr>
        <p:txBody>
          <a:bodyPr/>
          <a:lstStyle/>
          <a:p>
            <a:endParaRPr lang="en-US" sz="1400" dirty="0"/>
          </a:p>
          <a:p>
            <a:r>
              <a:rPr lang="en-US" sz="1400" dirty="0"/>
              <a:t>(</a:t>
            </a:r>
            <a:fld id="{E51F7488-D4B6-4662-A421-9132B28FA2BC}" type="slidenum">
              <a:rPr lang="en-US" sz="1400" smtClean="0"/>
              <a:pPr/>
              <a:t>9</a:t>
            </a:fld>
            <a:r>
              <a:rPr lang="en-US" sz="1400" dirty="0"/>
              <a:t>)</a:t>
            </a:r>
            <a:endParaRPr lang="en-US" dirty="0"/>
          </a:p>
        </p:txBody>
      </p:sp>
      <p:sp>
        <p:nvSpPr>
          <p:cNvPr id="6" name="Footer Placeholder 4"/>
          <p:cNvSpPr txBox="1">
            <a:spLocks/>
          </p:cNvSpPr>
          <p:nvPr/>
        </p:nvSpPr>
        <p:spPr>
          <a:xfrm>
            <a:off x="3733800" y="6492875"/>
            <a:ext cx="4648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Department of Computer Science, CUI Wah Campus</a:t>
            </a:r>
          </a:p>
        </p:txBody>
      </p:sp>
      <p:pic>
        <p:nvPicPr>
          <p:cNvPr id="9" name="Picture 2" descr="E:\Wah Campus\COMSATS-University-Islamabad-new-Logo\COMSATS University Islamabad new Logo\Logo (PNG) Portable Network Graphics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848600" y="76200"/>
            <a:ext cx="1219200" cy="1219200"/>
          </a:xfrm>
          <a:prstGeom prst="rect">
            <a:avLst/>
          </a:prstGeom>
          <a:noFill/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077E1F4-0FA0-4681-F22F-5A35642468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571" y="0"/>
            <a:ext cx="4137858" cy="1219197"/>
          </a:xfrm>
          <a:prstGeom prst="rect">
            <a:avLst/>
          </a:prstGeom>
        </p:spPr>
      </p:pic>
      <p:pic>
        <p:nvPicPr>
          <p:cNvPr id="19" name="Graphic 18" descr="Exclamation mark">
            <a:extLst>
              <a:ext uri="{FF2B5EF4-FFF2-40B4-BE49-F238E27FC236}">
                <a16:creationId xmlns:a16="http://schemas.microsoft.com/office/drawing/2014/main" id="{FDFA69B8-6D99-F7C1-D631-D84A92E7AE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43054" y="22187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Graphic 19" descr="Exclamation mark">
            <a:extLst>
              <a:ext uri="{FF2B5EF4-FFF2-40B4-BE49-F238E27FC236}">
                <a16:creationId xmlns:a16="http://schemas.microsoft.com/office/drawing/2014/main" id="{0EC11521-D961-50C2-37CE-16E926D24E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5454" y="2371135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Graphic 20" descr="Exclamation mark">
            <a:extLst>
              <a:ext uri="{FF2B5EF4-FFF2-40B4-BE49-F238E27FC236}">
                <a16:creationId xmlns:a16="http://schemas.microsoft.com/office/drawing/2014/main" id="{DD011DBE-A6D3-31BC-05E9-DACC57D5ED7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9445" y="2057400"/>
            <a:ext cx="780946" cy="6836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2F115C9B-67A0-B9B8-A618-D6642D46C5AC}"/>
              </a:ext>
            </a:extLst>
          </p:cNvPr>
          <p:cNvSpPr txBox="1"/>
          <p:nvPr/>
        </p:nvSpPr>
        <p:spPr>
          <a:xfrm>
            <a:off x="1143000" y="3865564"/>
            <a:ext cx="1066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1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2C417503-051D-200B-7CEF-32D5C9BA2417}"/>
              </a:ext>
            </a:extLst>
          </p:cNvPr>
          <p:cNvSpPr txBox="1"/>
          <p:nvPr/>
        </p:nvSpPr>
        <p:spPr>
          <a:xfrm>
            <a:off x="762000" y="4778514"/>
            <a:ext cx="1295400" cy="70788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noProof="1">
                <a:solidFill>
                  <a:schemeClr val="bg1"/>
                </a:solidFill>
              </a:rPr>
              <a:t>Brief</a:t>
            </a:r>
          </a:p>
          <a:p>
            <a:pPr algn="ctr"/>
            <a:r>
              <a:rPr lang="en-US" sz="2000" b="1" noProof="1">
                <a:solidFill>
                  <a:schemeClr val="bg1"/>
                </a:solidFill>
              </a:rPr>
              <a:t>Discription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8A12637-7642-9EDE-6F0A-8BAE7A7459A3}"/>
              </a:ext>
            </a:extLst>
          </p:cNvPr>
          <p:cNvCxnSpPr/>
          <p:nvPr/>
        </p:nvCxnSpPr>
        <p:spPr>
          <a:xfrm>
            <a:off x="0" y="1432560"/>
            <a:ext cx="91440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05313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8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842F506-6A40-43D3-9C1F-125C7637E7B0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3292</TotalTime>
  <Words>589</Words>
  <Application>Microsoft Office PowerPoint</Application>
  <PresentationFormat>On-screen Show (4:3)</PresentationFormat>
  <Paragraphs>174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Narrow</vt:lpstr>
      <vt:lpstr>Bauhaus 93</vt:lpstr>
      <vt:lpstr>Calibri</vt:lpstr>
      <vt:lpstr>Office Theme</vt:lpstr>
      <vt:lpstr> CUSTOM      FIT Where style Meets Precision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Iqbal</dc:creator>
  <cp:lastModifiedBy>Mian Muhammad Talha</cp:lastModifiedBy>
  <cp:revision>39</cp:revision>
  <dcterms:created xsi:type="dcterms:W3CDTF">2019-10-28T07:58:18Z</dcterms:created>
  <dcterms:modified xsi:type="dcterms:W3CDTF">2024-03-17T09:06:24Z</dcterms:modified>
</cp:coreProperties>
</file>