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0" r:id="rId2"/>
    <p:sldId id="273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8288000" cy="10287000"/>
  <p:notesSz cx="6858000" cy="9144000"/>
  <p:embeddedFontLst>
    <p:embeddedFont>
      <p:font typeface="Aileron" panose="020B0604020202020204" charset="0"/>
      <p:regular r:id="rId17"/>
    </p:embeddedFont>
    <p:embeddedFont>
      <p:font typeface="Aileron Bold" panose="020B0604020202020204" charset="0"/>
      <p:regular r:id="rId18"/>
    </p:embeddedFont>
    <p:embeddedFont>
      <p:font typeface="Aileron Heavy" panose="020B0604020202020204" charset="0"/>
      <p:regular r:id="rId19"/>
    </p:embeddedFont>
    <p:embeddedFont>
      <p:font typeface="Aileron Ultra-Bold" panose="020B0604020202020204" charset="0"/>
      <p:regular r:id="rId20"/>
    </p:embeddedFont>
    <p:embeddedFont>
      <p:font typeface="Chunk Five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ACD7C-C7E4-409C-895E-B9EAE61EB0F5}" type="datetimeFigureOut">
              <a:rPr lang="en-PK" smtClean="0"/>
              <a:t>10/03/2025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375C2-3DB3-4DD0-9A52-39A39D4784C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570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375C2-3DB3-4DD0-9A52-39A39D4784CB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738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025807" y="0"/>
            <a:ext cx="4262193" cy="10287000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1469117" y="1319877"/>
            <a:ext cx="8115300" cy="197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6"/>
              </a:lnSpc>
            </a:pPr>
            <a:endParaRPr dirty="0"/>
          </a:p>
          <a:p>
            <a:pPr algn="l">
              <a:lnSpc>
                <a:spcPts val="4556"/>
              </a:lnSpc>
            </a:pPr>
            <a:r>
              <a:rPr lang="en-US" sz="3797" spc="227" dirty="0">
                <a:solidFill>
                  <a:srgbClr val="222242"/>
                </a:solidFill>
                <a:latin typeface="Chunk Five"/>
                <a:ea typeface="Chunk Five"/>
                <a:cs typeface="Chunk Five"/>
                <a:sym typeface="Chunk Five"/>
              </a:rPr>
              <a:t>WHERE KNOWLEDGE MEETS COLLABORATION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47863" y="8804580"/>
            <a:ext cx="7319613" cy="1482420"/>
            <a:chOff x="0" y="0"/>
            <a:chExt cx="9759484" cy="1976561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9759484" cy="1368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08"/>
                </a:lnSpc>
              </a:pPr>
              <a:r>
                <a:rPr lang="en-US" sz="2143" b="1" spc="64">
                  <a:solidFill>
                    <a:srgbClr val="000000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Department of Computer Science</a:t>
              </a:r>
            </a:p>
            <a:p>
              <a:pPr algn="l">
                <a:lnSpc>
                  <a:spcPts val="2808"/>
                </a:lnSpc>
              </a:pPr>
              <a:endParaRPr lang="en-US" sz="2143" b="1" spc="64">
                <a:solidFill>
                  <a:srgbClr val="000000"/>
                </a:solidFill>
                <a:latin typeface="Aileron Ultra-Bold"/>
                <a:ea typeface="Aileron Ultra-Bold"/>
                <a:cs typeface="Aileron Ultra-Bold"/>
                <a:sym typeface="Aileron Ultra-Bold"/>
              </a:endParaRPr>
            </a:p>
            <a:p>
              <a:pPr algn="l">
                <a:lnSpc>
                  <a:spcPts val="2574"/>
                </a:lnSpc>
              </a:pPr>
              <a:r>
                <a:rPr lang="en-US" sz="1965" b="1" spc="58">
                  <a:solidFill>
                    <a:srgbClr val="000000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COMSATS University Islamabad, Wah Campus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37414"/>
              <a:ext cx="9759484" cy="33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67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17567289" y="0"/>
            <a:ext cx="0" cy="542990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8" name="Freeform 8"/>
          <p:cNvSpPr/>
          <p:nvPr/>
        </p:nvSpPr>
        <p:spPr>
          <a:xfrm>
            <a:off x="1469117" y="196909"/>
            <a:ext cx="9813788" cy="1663583"/>
          </a:xfrm>
          <a:custGeom>
            <a:avLst/>
            <a:gdLst/>
            <a:ahLst/>
            <a:cxnLst/>
            <a:rect l="l" t="t" r="r" b="b"/>
            <a:pathLst>
              <a:path w="9813788" h="1663583">
                <a:moveTo>
                  <a:pt x="0" y="0"/>
                </a:moveTo>
                <a:lnTo>
                  <a:pt x="9813788" y="0"/>
                </a:lnTo>
                <a:lnTo>
                  <a:pt x="9813788" y="1663582"/>
                </a:lnTo>
                <a:lnTo>
                  <a:pt x="0" y="1663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453" b="-6453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9" name="TextBox 9"/>
          <p:cNvSpPr txBox="1"/>
          <p:nvPr/>
        </p:nvSpPr>
        <p:spPr>
          <a:xfrm>
            <a:off x="1469117" y="3863052"/>
            <a:ext cx="10603343" cy="428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9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6799"/>
              </a:lnSpc>
              <a:spcBef>
                <a:spcPct val="0"/>
              </a:spcBef>
            </a:pPr>
            <a:r>
              <a:rPr lang="en-US" sz="4857" b="1" dirty="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Talal Hassan (SP22-BCS-029)</a:t>
            </a:r>
          </a:p>
          <a:p>
            <a:pPr algn="ctr">
              <a:lnSpc>
                <a:spcPts val="7079"/>
              </a:lnSpc>
              <a:spcBef>
                <a:spcPct val="0"/>
              </a:spcBef>
            </a:pPr>
            <a:r>
              <a:rPr lang="en-US" sz="5057" b="1" dirty="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Danyal Shah (SP22-BCS-038)</a:t>
            </a:r>
          </a:p>
          <a:p>
            <a:pPr algn="ctr">
              <a:lnSpc>
                <a:spcPts val="6799"/>
              </a:lnSpc>
              <a:spcBef>
                <a:spcPct val="0"/>
              </a:spcBef>
            </a:pPr>
            <a:r>
              <a:rPr lang="en-US" sz="4857" b="1" dirty="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Supervisor</a:t>
            </a:r>
          </a:p>
          <a:p>
            <a:pPr algn="ctr">
              <a:lnSpc>
                <a:spcPts val="6799"/>
              </a:lnSpc>
              <a:spcBef>
                <a:spcPct val="0"/>
              </a:spcBef>
            </a:pPr>
            <a:r>
              <a:rPr lang="en-US" sz="4857" b="1" dirty="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“Mam Maha Rasheed”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566763CD-1B07-8BE9-46BD-7B3455D1DD2F}"/>
              </a:ext>
            </a:extLst>
          </p:cNvPr>
          <p:cNvSpPr/>
          <p:nvPr/>
        </p:nvSpPr>
        <p:spPr>
          <a:xfrm>
            <a:off x="15140727" y="7770151"/>
            <a:ext cx="2032352" cy="2032352"/>
          </a:xfrm>
          <a:custGeom>
            <a:avLst/>
            <a:gdLst/>
            <a:ahLst/>
            <a:cxnLst/>
            <a:rect l="l" t="t" r="r" b="b"/>
            <a:pathLst>
              <a:path w="2032352" h="2032352">
                <a:moveTo>
                  <a:pt x="0" y="0"/>
                </a:moveTo>
                <a:lnTo>
                  <a:pt x="2032352" y="0"/>
                </a:lnTo>
                <a:lnTo>
                  <a:pt x="2032352" y="2032352"/>
                </a:lnTo>
                <a:lnTo>
                  <a:pt x="0" y="2032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408" y="6097189"/>
            <a:ext cx="3076212" cy="978333"/>
            <a:chOff x="0" y="0"/>
            <a:chExt cx="10367846" cy="3230880"/>
          </a:xfrm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317297" y="6097189"/>
            <a:ext cx="3076212" cy="978333"/>
            <a:chOff x="0" y="0"/>
            <a:chExt cx="10367846" cy="3230880"/>
          </a:xfrm>
        </p:grpSpPr>
        <p:sp>
          <p:nvSpPr>
            <p:cNvPr id="5" name="Freeform 5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05894" y="6097189"/>
            <a:ext cx="3076212" cy="978333"/>
            <a:chOff x="0" y="0"/>
            <a:chExt cx="10367846" cy="3230880"/>
          </a:xfrm>
        </p:grpSpPr>
        <p:sp>
          <p:nvSpPr>
            <p:cNvPr id="7" name="Freeform 7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68627" y="6097189"/>
            <a:ext cx="3076212" cy="978333"/>
            <a:chOff x="0" y="0"/>
            <a:chExt cx="10367846" cy="3230880"/>
          </a:xfrm>
        </p:grpSpPr>
        <p:sp>
          <p:nvSpPr>
            <p:cNvPr id="9" name="Freeform 9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183088" y="6097189"/>
            <a:ext cx="3076212" cy="978333"/>
            <a:chOff x="0" y="0"/>
            <a:chExt cx="10367846" cy="3230880"/>
          </a:xfrm>
        </p:grpSpPr>
        <p:sp>
          <p:nvSpPr>
            <p:cNvPr id="11" name="Freeform 11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1478" y="3702235"/>
            <a:ext cx="1784071" cy="178407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75603" y="3702235"/>
            <a:ext cx="1784071" cy="178407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64625" y="3702235"/>
            <a:ext cx="1784071" cy="178407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14697" y="3702235"/>
            <a:ext cx="1784071" cy="178407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48192" y="3701446"/>
            <a:ext cx="1784071" cy="178407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079172" y="1729136"/>
            <a:ext cx="11187724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78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MUHAMMAD TALAL HASSAN</a:t>
            </a:r>
          </a:p>
          <a:p>
            <a:pPr algn="ctr">
              <a:lnSpc>
                <a:spcPts val="3640"/>
              </a:lnSpc>
            </a:pPr>
            <a:r>
              <a:rPr lang="en-US" sz="2600" b="1" spc="78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(SP22-BCS-029)</a:t>
            </a:r>
          </a:p>
          <a:p>
            <a:pPr marL="0" lvl="0" indent="0" algn="ctr">
              <a:lnSpc>
                <a:spcPts val="3640"/>
              </a:lnSpc>
            </a:pPr>
            <a:endParaRPr lang="en-US" sz="2600" b="1" spc="78">
              <a:solidFill>
                <a:srgbClr val="222242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079172" y="975689"/>
            <a:ext cx="11187724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</a:pPr>
            <a:r>
              <a:rPr lang="en-US" sz="3600" b="1" spc="107">
                <a:solidFill>
                  <a:srgbClr val="22224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MEMBER-WISE MODULES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41085" y="6333626"/>
            <a:ext cx="2838087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75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ACCESS GUARD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29682" y="6333626"/>
            <a:ext cx="2838087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 spc="75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STUDY CONNECT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792415" y="6163445"/>
            <a:ext cx="2790462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KNOWLEDGE VAULT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spc="74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1055149" y="6359661"/>
            <a:ext cx="283808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INSIGHT TRACK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spc="74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4421213" y="6333626"/>
            <a:ext cx="2838087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ADMIN SPHERE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endParaRPr lang="en-US" sz="2500" spc="75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1444691" y="472723"/>
            <a:ext cx="1680625" cy="168062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1" spc="1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id="42" name="Freeform 42"/>
          <p:cNvSpPr/>
          <p:nvPr/>
        </p:nvSpPr>
        <p:spPr>
          <a:xfrm>
            <a:off x="15235230" y="281408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70" y="0"/>
                </a:lnTo>
                <a:lnTo>
                  <a:pt x="2024070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408" y="6097189"/>
            <a:ext cx="3076212" cy="978333"/>
            <a:chOff x="0" y="0"/>
            <a:chExt cx="10367846" cy="3230880"/>
          </a:xfrm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4317297" y="6097189"/>
            <a:ext cx="3076212" cy="978333"/>
            <a:chOff x="0" y="0"/>
            <a:chExt cx="10367846" cy="3230880"/>
          </a:xfrm>
        </p:grpSpPr>
        <p:sp>
          <p:nvSpPr>
            <p:cNvPr id="5" name="Freeform 5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05894" y="6097189"/>
            <a:ext cx="3076212" cy="978333"/>
            <a:chOff x="0" y="0"/>
            <a:chExt cx="10367846" cy="3230880"/>
          </a:xfrm>
        </p:grpSpPr>
        <p:sp>
          <p:nvSpPr>
            <p:cNvPr id="7" name="Freeform 7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68627" y="6097189"/>
            <a:ext cx="3076212" cy="978333"/>
            <a:chOff x="0" y="0"/>
            <a:chExt cx="10367846" cy="3230880"/>
          </a:xfrm>
        </p:grpSpPr>
        <p:sp>
          <p:nvSpPr>
            <p:cNvPr id="9" name="Freeform 9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183088" y="6097189"/>
            <a:ext cx="3076212" cy="978333"/>
            <a:chOff x="0" y="0"/>
            <a:chExt cx="10367846" cy="3230880"/>
          </a:xfrm>
        </p:grpSpPr>
        <p:sp>
          <p:nvSpPr>
            <p:cNvPr id="11" name="Freeform 11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1478" y="3702235"/>
            <a:ext cx="1784071" cy="178407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975603" y="3702235"/>
            <a:ext cx="1784071" cy="178407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08951" y="3702235"/>
            <a:ext cx="1784071" cy="178407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14697" y="3702235"/>
            <a:ext cx="1784071" cy="178407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48192" y="3701446"/>
            <a:ext cx="1784071" cy="178407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079172" y="1729136"/>
            <a:ext cx="11187724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78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DANYAL SHAH</a:t>
            </a:r>
          </a:p>
          <a:p>
            <a:pPr algn="ctr">
              <a:lnSpc>
                <a:spcPts val="3640"/>
              </a:lnSpc>
            </a:pPr>
            <a:r>
              <a:rPr lang="en-US" sz="2600" b="1" spc="78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(SP22-BCS-038)</a:t>
            </a:r>
          </a:p>
          <a:p>
            <a:pPr marL="0" lvl="0" indent="0" algn="ctr">
              <a:lnSpc>
                <a:spcPts val="3640"/>
              </a:lnSpc>
            </a:pPr>
            <a:endParaRPr lang="en-US" sz="2600" b="1" spc="78">
              <a:solidFill>
                <a:srgbClr val="222242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4079172" y="975689"/>
            <a:ext cx="11187724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</a:pPr>
            <a:r>
              <a:rPr lang="en-US" sz="3600" b="1" spc="107">
                <a:solidFill>
                  <a:srgbClr val="22224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MEMBER-WISE MODULES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41085" y="6333626"/>
            <a:ext cx="2838087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75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SMART DIGEST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endParaRPr lang="en-US" sz="2500" spc="75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29682" y="6333626"/>
            <a:ext cx="2838087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AUTO QUIZ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endParaRPr lang="en-US" sz="2500" spc="75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775985" y="6359661"/>
            <a:ext cx="2790462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7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LEARN QUEST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055149" y="6359661"/>
            <a:ext cx="283808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7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ASK EDU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spc="74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4421213" y="6333626"/>
            <a:ext cx="2838087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USER ECHO</a:t>
            </a:r>
          </a:p>
          <a:p>
            <a:pPr algn="ctr">
              <a:lnSpc>
                <a:spcPts val="3500"/>
              </a:lnSpc>
              <a:spcBef>
                <a:spcPct val="0"/>
              </a:spcBef>
            </a:pPr>
            <a:endParaRPr lang="en-US" sz="2500" spc="75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39" name="Group 39"/>
          <p:cNvGrpSpPr/>
          <p:nvPr/>
        </p:nvGrpSpPr>
        <p:grpSpPr>
          <a:xfrm>
            <a:off x="1236696" y="472723"/>
            <a:ext cx="1680625" cy="1680625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1" spc="1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id="42" name="Freeform 42"/>
          <p:cNvSpPr/>
          <p:nvPr/>
        </p:nvSpPr>
        <p:spPr>
          <a:xfrm>
            <a:off x="15027234" y="281408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70" y="0"/>
                </a:lnTo>
                <a:lnTo>
                  <a:pt x="2024070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62107"/>
              </p:ext>
            </p:extLst>
          </p:nvPr>
        </p:nvGraphicFramePr>
        <p:xfrm>
          <a:off x="7903822" y="1954161"/>
          <a:ext cx="9801916" cy="8068637"/>
        </p:xfrm>
        <a:graphic>
          <a:graphicData uri="http://schemas.openxmlformats.org/drawingml/2006/table">
            <a:tbl>
              <a:tblPr/>
              <a:tblGrid>
                <a:gridCol w="490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0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434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Front-End Tools</a:t>
                      </a:r>
                      <a:endParaRPr lang="en-US" sz="1100" dirty="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Flutter, Dart</a:t>
                      </a:r>
                      <a:endParaRPr lang="en-US" sz="1100" dirty="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34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Back-End Tools</a:t>
                      </a: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Python Libraries </a:t>
                      </a:r>
                      <a:endParaRPr lang="en-US" sz="1100" dirty="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348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DBMS</a:t>
                      </a: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Firebase</a:t>
                      </a:r>
                      <a:endParaRPr lang="en-US" sz="1100" dirty="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559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Operating System</a:t>
                      </a:r>
                      <a:endParaRPr lang="en-US" sz="110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Android</a:t>
                      </a:r>
                      <a:endParaRPr lang="en-US" sz="1100" dirty="0"/>
                    </a:p>
                    <a:p>
                      <a:pPr algn="ctr">
                        <a:lnSpc>
                          <a:spcPts val="364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FC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0" y="0"/>
            <a:ext cx="6975314" cy="10287000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PK"/>
          </a:p>
        </p:txBody>
      </p:sp>
      <p:sp>
        <p:nvSpPr>
          <p:cNvPr id="4" name="TextBox 4"/>
          <p:cNvSpPr txBox="1"/>
          <p:nvPr/>
        </p:nvSpPr>
        <p:spPr>
          <a:xfrm>
            <a:off x="329851" y="3305175"/>
            <a:ext cx="6645463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6000" b="1" spc="359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TECHNOLOGIES &amp; TOOLS</a:t>
            </a:r>
          </a:p>
        </p:txBody>
      </p:sp>
      <p:sp>
        <p:nvSpPr>
          <p:cNvPr id="5" name="Freeform 5"/>
          <p:cNvSpPr/>
          <p:nvPr/>
        </p:nvSpPr>
        <p:spPr>
          <a:xfrm>
            <a:off x="16306800" y="0"/>
            <a:ext cx="1749754" cy="1881691"/>
          </a:xfrm>
          <a:custGeom>
            <a:avLst/>
            <a:gdLst/>
            <a:ahLst/>
            <a:cxnLst/>
            <a:rect l="l" t="t" r="r" b="b"/>
            <a:pathLst>
              <a:path w="1943100" h="1943100">
                <a:moveTo>
                  <a:pt x="0" y="0"/>
                </a:moveTo>
                <a:lnTo>
                  <a:pt x="1943100" y="0"/>
                </a:lnTo>
                <a:lnTo>
                  <a:pt x="19431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6" name="Freeform 6"/>
          <p:cNvSpPr/>
          <p:nvPr/>
        </p:nvSpPr>
        <p:spPr>
          <a:xfrm rot="1850930">
            <a:off x="1317894" y="1383279"/>
            <a:ext cx="2503443" cy="996825"/>
          </a:xfrm>
          <a:custGeom>
            <a:avLst/>
            <a:gdLst/>
            <a:ahLst/>
            <a:cxnLst/>
            <a:rect l="l" t="t" r="r" b="b"/>
            <a:pathLst>
              <a:path w="2503443" h="996825">
                <a:moveTo>
                  <a:pt x="0" y="0"/>
                </a:moveTo>
                <a:lnTo>
                  <a:pt x="2503443" y="0"/>
                </a:lnTo>
                <a:lnTo>
                  <a:pt x="2503443" y="996825"/>
                </a:lnTo>
                <a:lnTo>
                  <a:pt x="0" y="996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7" name="Group 7"/>
          <p:cNvGrpSpPr/>
          <p:nvPr/>
        </p:nvGrpSpPr>
        <p:grpSpPr>
          <a:xfrm>
            <a:off x="585857" y="201066"/>
            <a:ext cx="1680625" cy="168062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9"/>
                </a:lnSpc>
              </a:pPr>
              <a:r>
                <a:rPr lang="en-US" sz="5999" b="1" spc="1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-958988" y="9093595"/>
            <a:ext cx="7903822" cy="119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74"/>
              </a:lnSpc>
            </a:pPr>
            <a:r>
              <a:rPr lang="en-US" sz="2267" spc="15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Department of Computer Science</a:t>
            </a:r>
          </a:p>
          <a:p>
            <a:pPr algn="r">
              <a:lnSpc>
                <a:spcPts val="3174"/>
              </a:lnSpc>
            </a:pPr>
            <a:r>
              <a:rPr lang="en-US" sz="2267" spc="15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COMSATS University Islamabad, </a:t>
            </a:r>
            <a:r>
              <a:rPr lang="en-US" sz="2267" spc="158" dirty="0" err="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Wah</a:t>
            </a:r>
            <a:r>
              <a:rPr lang="en-US" sz="2267" spc="15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Campus</a:t>
            </a:r>
          </a:p>
          <a:p>
            <a:pPr algn="r">
              <a:lnSpc>
                <a:spcPts val="3174"/>
              </a:lnSpc>
            </a:pPr>
            <a:endParaRPr lang="en-US" sz="2267" spc="158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643525" y="1028700"/>
          <a:ext cx="17161935" cy="9086850"/>
        </p:xfrm>
        <a:graphic>
          <a:graphicData uri="http://schemas.openxmlformats.org/drawingml/2006/table">
            <a:tbl>
              <a:tblPr/>
              <a:tblGrid>
                <a:gridCol w="3432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1575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Sr. No.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CD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Semester 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B6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Milestone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Deliverables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2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Deadline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Aileron Heavy"/>
                          <a:ea typeface="Aileron Heavy"/>
                          <a:cs typeface="Aileron Heavy"/>
                          <a:sym typeface="Aileron Heavy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625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1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VII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Proposal 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Document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Feb-2025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b="1">
                          <a:solidFill>
                            <a:srgbClr val="222242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2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dirty="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VII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dirty="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Software Requirement Specification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&amp; Design Specification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Document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May-2025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75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3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VII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Implementation of 25% of the Functional Requirements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Working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Software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May-2025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825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4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VIII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Implementation of 90-100% of the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Functional Requirements + FYP Report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Working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Software + Document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Dec-2025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850"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5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VIII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Final Project Presentation + Final FYP Report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Complete Software +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Document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 dirty="0"/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dirty="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Jan-2026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 dirty="0">
                          <a:solidFill>
                            <a:srgbClr val="222242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643525" y="0"/>
            <a:ext cx="1680625" cy="168062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>
                <a:alpha val="63922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1" spc="179">
                  <a:solidFill>
                    <a:srgbClr val="191919">
                      <a:alpha val="63922"/>
                    </a:srgbClr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19013" y="231062"/>
            <a:ext cx="11187724" cy="1258400"/>
            <a:chOff x="0" y="0"/>
            <a:chExt cx="14916965" cy="1677866"/>
          </a:xfrm>
        </p:grpSpPr>
        <p:sp>
          <p:nvSpPr>
            <p:cNvPr id="7" name="TextBox 7"/>
            <p:cNvSpPr txBox="1"/>
            <p:nvPr/>
          </p:nvSpPr>
          <p:spPr>
            <a:xfrm>
              <a:off x="0" y="1099170"/>
              <a:ext cx="1491696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40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4916965" cy="10689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49"/>
                </a:lnSpc>
              </a:pPr>
              <a:r>
                <a:rPr lang="en-US" sz="4999" b="1" spc="149">
                  <a:solidFill>
                    <a:srgbClr val="222242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PROJECT SCHEDULE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6127431" y="0"/>
            <a:ext cx="1929123" cy="1929123"/>
          </a:xfrm>
          <a:custGeom>
            <a:avLst/>
            <a:gdLst/>
            <a:ahLst/>
            <a:cxnLst/>
            <a:rect l="l" t="t" r="r" b="b"/>
            <a:pathLst>
              <a:path w="1929123" h="1929123">
                <a:moveTo>
                  <a:pt x="0" y="0"/>
                </a:moveTo>
                <a:lnTo>
                  <a:pt x="1929123" y="0"/>
                </a:lnTo>
                <a:lnTo>
                  <a:pt x="1929123" y="1929123"/>
                </a:lnTo>
                <a:lnTo>
                  <a:pt x="0" y="1929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4289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-34427" r="-34427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AutoShape 3"/>
          <p:cNvSpPr/>
          <p:nvPr/>
        </p:nvSpPr>
        <p:spPr>
          <a:xfrm>
            <a:off x="17527131" y="8760460"/>
            <a:ext cx="76086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K"/>
          </a:p>
        </p:txBody>
      </p:sp>
      <p:sp>
        <p:nvSpPr>
          <p:cNvPr id="4" name="Freeform 4"/>
          <p:cNvSpPr/>
          <p:nvPr/>
        </p:nvSpPr>
        <p:spPr>
          <a:xfrm>
            <a:off x="15487091" y="301897"/>
            <a:ext cx="2514658" cy="2514658"/>
          </a:xfrm>
          <a:custGeom>
            <a:avLst/>
            <a:gdLst/>
            <a:ahLst/>
            <a:cxnLst/>
            <a:rect l="l" t="t" r="r" b="b"/>
            <a:pathLst>
              <a:path w="2514658" h="2514658">
                <a:moveTo>
                  <a:pt x="0" y="0"/>
                </a:moveTo>
                <a:lnTo>
                  <a:pt x="2514658" y="0"/>
                </a:lnTo>
                <a:lnTo>
                  <a:pt x="2514658" y="2514659"/>
                </a:lnTo>
                <a:lnTo>
                  <a:pt x="0" y="2514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5" name="TextBox 5"/>
          <p:cNvSpPr txBox="1"/>
          <p:nvPr/>
        </p:nvSpPr>
        <p:spPr>
          <a:xfrm>
            <a:off x="2098075" y="5065243"/>
            <a:ext cx="14646345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spc="120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QUESTIONS  &amp; ANSWERS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99863" y="8034020"/>
            <a:ext cx="9759437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spc="195">
                <a:solidFill>
                  <a:srgbClr val="2C92D5"/>
                </a:solidFill>
                <a:latin typeface="Aileron"/>
                <a:ea typeface="Aileron"/>
                <a:cs typeface="Aileron"/>
                <a:sym typeface="Aileron"/>
              </a:rPr>
              <a:t>Department of Computer Science</a:t>
            </a:r>
          </a:p>
          <a:p>
            <a:pPr algn="r">
              <a:lnSpc>
                <a:spcPts val="3919"/>
              </a:lnSpc>
            </a:pPr>
            <a:r>
              <a:rPr lang="en-US" sz="2799" spc="195">
                <a:solidFill>
                  <a:srgbClr val="2C92D5"/>
                </a:solidFill>
                <a:latin typeface="Aileron"/>
                <a:ea typeface="Aileron"/>
                <a:cs typeface="Aileron"/>
                <a:sym typeface="Aileron"/>
              </a:rPr>
              <a:t>COMSATS University Islamabad, Wah Campus</a:t>
            </a:r>
          </a:p>
          <a:p>
            <a:pPr algn="r">
              <a:lnSpc>
                <a:spcPts val="3919"/>
              </a:lnSpc>
            </a:pPr>
            <a:endParaRPr lang="en-US" sz="2799" spc="195">
              <a:solidFill>
                <a:srgbClr val="2C92D5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33400" y="495300"/>
            <a:ext cx="9813788" cy="1663583"/>
          </a:xfrm>
          <a:custGeom>
            <a:avLst/>
            <a:gdLst/>
            <a:ahLst/>
            <a:cxnLst/>
            <a:rect l="l" t="t" r="r" b="b"/>
            <a:pathLst>
              <a:path w="9813788" h="1663583">
                <a:moveTo>
                  <a:pt x="0" y="0"/>
                </a:moveTo>
                <a:lnTo>
                  <a:pt x="9813788" y="0"/>
                </a:lnTo>
                <a:lnTo>
                  <a:pt x="9813788" y="1663583"/>
                </a:lnTo>
                <a:lnTo>
                  <a:pt x="0" y="1663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</a:blip>
            <a:stretch>
              <a:fillRect t="-6453" b="-6453"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DA927-5301-B52E-E485-44585B82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7ED1D2E-A2D1-926C-813C-7F3C0844743E}"/>
              </a:ext>
            </a:extLst>
          </p:cNvPr>
          <p:cNvSpPr/>
          <p:nvPr/>
        </p:nvSpPr>
        <p:spPr>
          <a:xfrm>
            <a:off x="0" y="-25810"/>
            <a:ext cx="6317134" cy="10287000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PK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0D139F1-0E5A-D53F-F486-E1BFC92FF9F9}"/>
              </a:ext>
            </a:extLst>
          </p:cNvPr>
          <p:cNvSpPr txBox="1"/>
          <p:nvPr/>
        </p:nvSpPr>
        <p:spPr>
          <a:xfrm>
            <a:off x="-545576" y="3434400"/>
            <a:ext cx="7408286" cy="1718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</a:pPr>
            <a:r>
              <a:rPr lang="en-US" sz="5600" b="1" spc="336" dirty="0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PROBLEM STATEMENT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42F2186-6813-ED6B-E205-C3D73B50FD8A}"/>
              </a:ext>
            </a:extLst>
          </p:cNvPr>
          <p:cNvSpPr/>
          <p:nvPr/>
        </p:nvSpPr>
        <p:spPr>
          <a:xfrm>
            <a:off x="15883684" y="331805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69" y="0"/>
                </a:lnTo>
                <a:lnTo>
                  <a:pt x="2024069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AA4C564-7BA4-D935-60EB-2826A4936CEC}"/>
              </a:ext>
            </a:extLst>
          </p:cNvPr>
          <p:cNvSpPr/>
          <p:nvPr/>
        </p:nvSpPr>
        <p:spPr>
          <a:xfrm rot="1850930">
            <a:off x="1317894" y="1383279"/>
            <a:ext cx="2503443" cy="996825"/>
          </a:xfrm>
          <a:custGeom>
            <a:avLst/>
            <a:gdLst/>
            <a:ahLst/>
            <a:cxnLst/>
            <a:rect l="l" t="t" r="r" b="b"/>
            <a:pathLst>
              <a:path w="2503443" h="996825">
                <a:moveTo>
                  <a:pt x="0" y="0"/>
                </a:moveTo>
                <a:lnTo>
                  <a:pt x="2503443" y="0"/>
                </a:lnTo>
                <a:lnTo>
                  <a:pt x="2503443" y="996825"/>
                </a:lnTo>
                <a:lnTo>
                  <a:pt x="0" y="996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BC7153-60B8-6C13-2912-0577FA5E0FBA}"/>
              </a:ext>
            </a:extLst>
          </p:cNvPr>
          <p:cNvGrpSpPr/>
          <p:nvPr/>
        </p:nvGrpSpPr>
        <p:grpSpPr>
          <a:xfrm>
            <a:off x="585857" y="201066"/>
            <a:ext cx="1680625" cy="1680625"/>
            <a:chOff x="0" y="0"/>
            <a:chExt cx="812800" cy="8128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8B9382D-1749-1BA2-D5A9-5F369E099F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5BB4F44A-1754-7D38-FB2E-FDA54384F2BC}"/>
                </a:ext>
              </a:extLst>
            </p:cNvPr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9"/>
                </a:lnSpc>
              </a:pPr>
              <a:r>
                <a:rPr lang="en-US" sz="5999" b="1" spc="1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5E434022-D2E4-87D5-A096-F677F46548EF}"/>
              </a:ext>
            </a:extLst>
          </p:cNvPr>
          <p:cNvSpPr/>
          <p:nvPr/>
        </p:nvSpPr>
        <p:spPr>
          <a:xfrm>
            <a:off x="6784791" y="331805"/>
            <a:ext cx="8631235" cy="1651972"/>
          </a:xfrm>
          <a:custGeom>
            <a:avLst/>
            <a:gdLst/>
            <a:ahLst/>
            <a:cxnLst/>
            <a:rect l="l" t="t" r="r" b="b"/>
            <a:pathLst>
              <a:path w="8631235" h="1651972">
                <a:moveTo>
                  <a:pt x="0" y="0"/>
                </a:moveTo>
                <a:lnTo>
                  <a:pt x="8631235" y="0"/>
                </a:lnTo>
                <a:lnTo>
                  <a:pt x="8631235" y="1651973"/>
                </a:lnTo>
                <a:lnTo>
                  <a:pt x="0" y="1651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EAA9D8-FF0C-4208-EFC7-880753FEFF2C}"/>
              </a:ext>
            </a:extLst>
          </p:cNvPr>
          <p:cNvSpPr txBox="1"/>
          <p:nvPr/>
        </p:nvSpPr>
        <p:spPr>
          <a:xfrm>
            <a:off x="7839026" y="3238500"/>
            <a:ext cx="82636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Aileron Bold" panose="020B0604020202020204" charset="0"/>
              </a:rPr>
              <a:t>Difficulty in understanding complex concepts</a:t>
            </a:r>
          </a:p>
          <a:p>
            <a:endParaRPr lang="en-US" sz="2800" dirty="0">
              <a:solidFill>
                <a:schemeClr val="accent1"/>
              </a:solidFill>
              <a:latin typeface="Aileron Bol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Aileron Bold" panose="020B0604020202020204" charset="0"/>
              </a:rPr>
              <a:t>Struggle to find relevant study material</a:t>
            </a:r>
          </a:p>
          <a:p>
            <a:endParaRPr lang="en-US" sz="2800" dirty="0">
              <a:solidFill>
                <a:schemeClr val="accent1"/>
              </a:solidFill>
              <a:latin typeface="Aileron Bol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Aileron Bold" panose="020B0604020202020204" charset="0"/>
              </a:rPr>
              <a:t>Lack of focus</a:t>
            </a:r>
          </a:p>
          <a:p>
            <a:endParaRPr lang="en-US" sz="2800" dirty="0">
              <a:solidFill>
                <a:schemeClr val="accent1"/>
              </a:solidFill>
              <a:latin typeface="Aileron Bol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Aileron Bold" panose="020B0604020202020204" charset="0"/>
              </a:rPr>
              <a:t>Stress and anxiety</a:t>
            </a:r>
          </a:p>
          <a:p>
            <a:endParaRPr lang="en-US" sz="2800" dirty="0">
              <a:solidFill>
                <a:schemeClr val="accent1"/>
              </a:solidFill>
              <a:latin typeface="Aileron Bol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Aileron Bold" panose="020B0604020202020204" charset="0"/>
              </a:rPr>
              <a:t>Poor time management</a:t>
            </a:r>
          </a:p>
          <a:p>
            <a:endParaRPr lang="en-US" sz="2800" dirty="0">
              <a:solidFill>
                <a:schemeClr val="accent1"/>
              </a:solidFill>
              <a:latin typeface="Aileron Bol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Aileron Bold" panose="020B0604020202020204" charset="0"/>
              </a:rPr>
              <a:t>Difficulty in retaining information</a:t>
            </a:r>
          </a:p>
          <a:p>
            <a:endParaRPr lang="en-PK" sz="2000" dirty="0">
              <a:latin typeface="Aileron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818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086283"/>
            <a:ext cx="3525022" cy="2030323"/>
            <a:chOff x="0" y="0"/>
            <a:chExt cx="928401" cy="5347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909698" y="6469115"/>
            <a:ext cx="3525022" cy="2030323"/>
            <a:chOff x="0" y="0"/>
            <a:chExt cx="928401" cy="5347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842430" y="5851947"/>
            <a:ext cx="3525022" cy="2030323"/>
            <a:chOff x="0" y="0"/>
            <a:chExt cx="928401" cy="534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49295" y="5240138"/>
            <a:ext cx="3525022" cy="2030323"/>
            <a:chOff x="0" y="0"/>
            <a:chExt cx="928401" cy="5347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28401" cy="534735"/>
            </a:xfrm>
            <a:custGeom>
              <a:avLst/>
              <a:gdLst/>
              <a:ahLst/>
              <a:cxnLst/>
              <a:rect l="l" t="t" r="r" b="b"/>
              <a:pathLst>
                <a:path w="928401" h="534735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9739770" y="7265102"/>
            <a:ext cx="618157" cy="617168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  <p:txBody>
            <a:bodyPr/>
            <a:lstStyle/>
            <a:p>
              <a:endParaRPr lang="en-PK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650434" y="3574512"/>
            <a:ext cx="4525941" cy="4020616"/>
            <a:chOff x="0" y="0"/>
            <a:chExt cx="977479" cy="86834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7479" cy="868343"/>
            </a:xfrm>
            <a:custGeom>
              <a:avLst/>
              <a:gdLst/>
              <a:ahLst/>
              <a:cxnLst/>
              <a:rect l="l" t="t" r="r" b="b"/>
              <a:pathLst>
                <a:path w="977479" h="868343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27000"/>
              <a:ext cx="875879" cy="538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9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5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12640909" y="6647934"/>
            <a:ext cx="618157" cy="617168"/>
            <a:chOff x="0" y="0"/>
            <a:chExt cx="6350000" cy="633984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39153" y="5989028"/>
            <a:ext cx="2310985" cy="48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76"/>
              </a:lnSpc>
            </a:pPr>
            <a:r>
              <a:rPr lang="en-US" sz="2840" b="1" spc="85" dirty="0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Introduction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969288" y="3967902"/>
            <a:ext cx="2903456" cy="18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 spc="81" dirty="0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Existing Systems &amp; Our Contribution</a:t>
            </a:r>
          </a:p>
          <a:p>
            <a:pPr marL="0" lvl="0" indent="0" algn="ctr">
              <a:lnSpc>
                <a:spcPts val="3779"/>
              </a:lnSpc>
            </a:pPr>
            <a:endParaRPr lang="en-US" sz="2700" b="1" spc="81" dirty="0">
              <a:solidFill>
                <a:srgbClr val="222242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434720" y="3356093"/>
            <a:ext cx="2314575" cy="18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 spc="81" dirty="0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Brief Description (Modules)</a:t>
            </a:r>
          </a:p>
          <a:p>
            <a:pPr marL="0" lvl="0" indent="0" algn="ctr">
              <a:lnSpc>
                <a:spcPts val="3779"/>
              </a:lnSpc>
            </a:pPr>
            <a:endParaRPr lang="en-US" sz="2700" b="1" spc="81" dirty="0">
              <a:solidFill>
                <a:srgbClr val="222242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048848" y="3221415"/>
            <a:ext cx="2546973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 spc="81" dirty="0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Technologies &amp; Tools</a:t>
            </a:r>
          </a:p>
          <a:p>
            <a:pPr marL="0" lvl="0" indent="0" algn="ctr">
              <a:lnSpc>
                <a:spcPts val="3779"/>
              </a:lnSpc>
            </a:pPr>
            <a:endParaRPr lang="en-US" sz="2700" b="1" spc="81" dirty="0">
              <a:solidFill>
                <a:srgbClr val="222242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112214" y="2541330"/>
            <a:ext cx="2083348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1" spc="81">
                <a:solidFill>
                  <a:srgbClr val="222242"/>
                </a:solidFill>
                <a:latin typeface="Aileron Bold"/>
                <a:ea typeface="Aileron Bold"/>
                <a:cs typeface="Aileron Bold"/>
                <a:sym typeface="Aileron Bold"/>
              </a:rPr>
              <a:t>Project Schedule</a:t>
            </a:r>
          </a:p>
          <a:p>
            <a:pPr marL="0" lvl="0" indent="0" algn="ctr">
              <a:lnSpc>
                <a:spcPts val="3779"/>
              </a:lnSpc>
            </a:pPr>
            <a:endParaRPr lang="en-US" sz="2700" b="1" spc="81">
              <a:solidFill>
                <a:srgbClr val="222242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550138" y="1156703"/>
            <a:ext cx="11187724" cy="64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39"/>
              </a:lnSpc>
            </a:pPr>
            <a:r>
              <a:rPr lang="en-US" sz="3999" b="1" spc="119" dirty="0">
                <a:solidFill>
                  <a:srgbClr val="222242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PRESENTATION OUTLINE</a:t>
            </a:r>
          </a:p>
        </p:txBody>
      </p:sp>
      <p:sp>
        <p:nvSpPr>
          <p:cNvPr id="31" name="Freeform 31"/>
          <p:cNvSpPr/>
          <p:nvPr/>
        </p:nvSpPr>
        <p:spPr>
          <a:xfrm>
            <a:off x="15875401" y="323523"/>
            <a:ext cx="2032352" cy="2032352"/>
          </a:xfrm>
          <a:custGeom>
            <a:avLst/>
            <a:gdLst/>
            <a:ahLst/>
            <a:cxnLst/>
            <a:rect l="l" t="t" r="r" b="b"/>
            <a:pathLst>
              <a:path w="2032352" h="2032352">
                <a:moveTo>
                  <a:pt x="0" y="0"/>
                </a:moveTo>
                <a:lnTo>
                  <a:pt x="2032352" y="0"/>
                </a:lnTo>
                <a:lnTo>
                  <a:pt x="2032352" y="2032352"/>
                </a:lnTo>
                <a:lnTo>
                  <a:pt x="0" y="2032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E65F691F-0FD4-F2C9-90EB-B904821C846F}"/>
              </a:ext>
            </a:extLst>
          </p:cNvPr>
          <p:cNvSpPr/>
          <p:nvPr/>
        </p:nvSpPr>
        <p:spPr>
          <a:xfrm>
            <a:off x="8043093" y="8350468"/>
            <a:ext cx="9813788" cy="1663583"/>
          </a:xfrm>
          <a:custGeom>
            <a:avLst/>
            <a:gdLst/>
            <a:ahLst/>
            <a:cxnLst/>
            <a:rect l="l" t="t" r="r" b="b"/>
            <a:pathLst>
              <a:path w="9813788" h="1663583">
                <a:moveTo>
                  <a:pt x="0" y="0"/>
                </a:moveTo>
                <a:lnTo>
                  <a:pt x="9813788" y="0"/>
                </a:lnTo>
                <a:lnTo>
                  <a:pt x="9813788" y="1663582"/>
                </a:lnTo>
                <a:lnTo>
                  <a:pt x="0" y="1663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453" b="-6453"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317134" cy="10287000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195678" y="3216143"/>
            <a:ext cx="7408286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</a:pPr>
            <a:r>
              <a:rPr lang="en-US" sz="5600" b="1" spc="336" dirty="0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086600" y="2628900"/>
            <a:ext cx="10427454" cy="7156042"/>
            <a:chOff x="-134164" y="-57150"/>
            <a:chExt cx="13903272" cy="9541388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248415"/>
              <a:ext cx="13769108" cy="9235823"/>
              <a:chOff x="0" y="-38100"/>
              <a:chExt cx="2543590" cy="170614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-38100"/>
                <a:ext cx="2543590" cy="1706149"/>
              </a:xfrm>
              <a:custGeom>
                <a:avLst/>
                <a:gdLst/>
                <a:ahLst/>
                <a:cxnLst/>
                <a:rect l="l" t="t" r="r" b="b"/>
                <a:pathLst>
                  <a:path w="2543590" h="1634449">
                    <a:moveTo>
                      <a:pt x="38234" y="0"/>
                    </a:moveTo>
                    <a:lnTo>
                      <a:pt x="2505356" y="0"/>
                    </a:lnTo>
                    <a:cubicBezTo>
                      <a:pt x="2515496" y="0"/>
                      <a:pt x="2525221" y="4028"/>
                      <a:pt x="2532392" y="11199"/>
                    </a:cubicBezTo>
                    <a:cubicBezTo>
                      <a:pt x="2539562" y="18369"/>
                      <a:pt x="2543590" y="28094"/>
                      <a:pt x="2543590" y="38234"/>
                    </a:cubicBezTo>
                    <a:lnTo>
                      <a:pt x="2543590" y="1596215"/>
                    </a:lnTo>
                    <a:cubicBezTo>
                      <a:pt x="2543590" y="1617331"/>
                      <a:pt x="2526472" y="1634449"/>
                      <a:pt x="2505356" y="1634449"/>
                    </a:cubicBezTo>
                    <a:lnTo>
                      <a:pt x="38234" y="1634449"/>
                    </a:lnTo>
                    <a:cubicBezTo>
                      <a:pt x="17118" y="1634449"/>
                      <a:pt x="0" y="1617331"/>
                      <a:pt x="0" y="1596215"/>
                    </a:cubicBezTo>
                    <a:lnTo>
                      <a:pt x="0" y="38234"/>
                    </a:lnTo>
                    <a:cubicBezTo>
                      <a:pt x="0" y="17118"/>
                      <a:pt x="17118" y="0"/>
                      <a:pt x="38234" y="0"/>
                    </a:cubicBez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en-PK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543590" cy="16725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10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-57150"/>
              <a:ext cx="13769108" cy="43481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91"/>
                </a:lnSpc>
              </a:pPr>
              <a:endParaRPr dirty="0"/>
            </a:p>
            <a:p>
              <a:pPr marL="661859" lvl="1" indent="-330929" algn="l">
                <a:lnSpc>
                  <a:spcPts val="4291"/>
                </a:lnSpc>
                <a:buFont typeface="Arial"/>
                <a:buChar char="•"/>
              </a:pPr>
              <a:r>
                <a:rPr lang="en-US" sz="3065" b="1" spc="91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Study Sphere </a:t>
              </a:r>
              <a:r>
                <a:rPr lang="en-US" sz="3065" b="1" spc="91" dirty="0">
                  <a:solidFill>
                    <a:srgbClr val="FFFFFF"/>
                  </a:solidFill>
                  <a:latin typeface="Aileron" panose="020B0604020202020204" charset="0"/>
                  <a:ea typeface="Aileron Bold"/>
                  <a:cs typeface="Aileron Bold"/>
                  <a:sym typeface="Aileron Bold"/>
                </a:rPr>
                <a:t>is an Android app that integrates AI-driven tools with community-based learning</a:t>
              </a:r>
              <a:r>
                <a:rPr lang="en-US" sz="3065" b="1" spc="91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. </a:t>
              </a:r>
            </a:p>
            <a:p>
              <a:pPr marL="661859" lvl="1" indent="-330929" algn="l">
                <a:lnSpc>
                  <a:spcPts val="4291"/>
                </a:lnSpc>
                <a:buFont typeface="Arial"/>
                <a:buChar char="•"/>
              </a:pPr>
              <a:r>
                <a:rPr lang="en-US" sz="3065" b="1" spc="91" dirty="0">
                  <a:solidFill>
                    <a:srgbClr val="FFFFFF"/>
                  </a:solidFill>
                  <a:latin typeface="Aileron" panose="020B0604020202020204" charset="0"/>
                  <a:ea typeface="Aileron Bold"/>
                  <a:cs typeface="Aileron Bold"/>
                  <a:sym typeface="Aileron Bold"/>
                </a:rPr>
                <a:t>Enables students to share materials and discuss.</a:t>
              </a:r>
            </a:p>
            <a:p>
              <a:pPr marL="661859" lvl="1" indent="-330929" algn="l">
                <a:lnSpc>
                  <a:spcPts val="4291"/>
                </a:lnSpc>
                <a:buFont typeface="Arial"/>
                <a:buChar char="•"/>
              </a:pPr>
              <a:r>
                <a:rPr lang="en-US" sz="3065" b="1" spc="91" dirty="0">
                  <a:solidFill>
                    <a:srgbClr val="FFFFFF"/>
                  </a:solidFill>
                  <a:latin typeface="Aileron" panose="020B0604020202020204" charset="0"/>
                  <a:ea typeface="Aileron Bold"/>
                  <a:cs typeface="Aileron Bold"/>
                  <a:sym typeface="Aileron Bold"/>
                </a:rPr>
                <a:t>Provides summaries, quizzes, and intelligent Q&amp;A</a:t>
              </a:r>
            </a:p>
            <a:p>
              <a:pPr algn="l">
                <a:lnSpc>
                  <a:spcPts val="4291"/>
                </a:lnSpc>
              </a:pPr>
              <a:endParaRPr lang="en-US" sz="3065" b="1" spc="91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34164" y="4291048"/>
              <a:ext cx="13769108" cy="36129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91"/>
                </a:lnSpc>
              </a:pPr>
              <a:r>
                <a:rPr lang="en-US" sz="3065" b="1" spc="91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Key features include:</a:t>
              </a:r>
            </a:p>
            <a:p>
              <a:pPr algn="l">
                <a:lnSpc>
                  <a:spcPts val="4291"/>
                </a:lnSpc>
              </a:pPr>
              <a:endParaRPr lang="en-US" sz="3065" b="1" spc="91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  <a:p>
              <a:pPr algn="just">
                <a:lnSpc>
                  <a:spcPts val="4291"/>
                </a:lnSpc>
              </a:pPr>
              <a:r>
                <a:rPr lang="en-US" sz="3065" b="1" spc="91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           </a:t>
              </a:r>
              <a:r>
                <a:rPr lang="en-US" sz="3065" b="1" spc="91" dirty="0">
                  <a:solidFill>
                    <a:srgbClr val="FFFFFF"/>
                  </a:solidFill>
                  <a:latin typeface="Aileron" panose="020B0604020202020204" charset="0"/>
                  <a:ea typeface="Aileron Bold"/>
                  <a:cs typeface="Aileron Bold"/>
                  <a:sym typeface="Aileron Bold"/>
                </a:rPr>
                <a:t>   . Personalized Study groups</a:t>
              </a:r>
            </a:p>
            <a:p>
              <a:pPr algn="just">
                <a:lnSpc>
                  <a:spcPts val="4291"/>
                </a:lnSpc>
              </a:pPr>
              <a:r>
                <a:rPr lang="en-US" sz="3065" b="1" spc="91" dirty="0">
                  <a:solidFill>
                    <a:srgbClr val="FFFFFF"/>
                  </a:solidFill>
                  <a:latin typeface="Aileron" panose="020B0604020202020204" charset="0"/>
                  <a:ea typeface="Aileron Bold"/>
                  <a:cs typeface="Aileron Bold"/>
                  <a:sym typeface="Aileron Bold"/>
                </a:rPr>
                <a:t>             . Gamified learning</a:t>
              </a:r>
            </a:p>
            <a:p>
              <a:pPr algn="just">
                <a:lnSpc>
                  <a:spcPts val="4291"/>
                </a:lnSpc>
              </a:pPr>
              <a:r>
                <a:rPr lang="en-US" sz="3065" b="1" spc="91" dirty="0">
                  <a:solidFill>
                    <a:srgbClr val="FFFFFF"/>
                  </a:solidFill>
                  <a:latin typeface="Aileron" panose="020B0604020202020204" charset="0"/>
                  <a:ea typeface="Aileron Bold"/>
                  <a:cs typeface="Aileron Bold"/>
                  <a:sym typeface="Aileron Bold"/>
                </a:rPr>
                <a:t>             . Progress tracking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883684" y="331805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69" y="0"/>
                </a:lnTo>
                <a:lnTo>
                  <a:pt x="2024069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>
          <a:xfrm rot="1850930">
            <a:off x="1317894" y="1383279"/>
            <a:ext cx="2503443" cy="996825"/>
          </a:xfrm>
          <a:custGeom>
            <a:avLst/>
            <a:gdLst/>
            <a:ahLst/>
            <a:cxnLst/>
            <a:rect l="l" t="t" r="r" b="b"/>
            <a:pathLst>
              <a:path w="2503443" h="996825">
                <a:moveTo>
                  <a:pt x="0" y="0"/>
                </a:moveTo>
                <a:lnTo>
                  <a:pt x="2503443" y="0"/>
                </a:lnTo>
                <a:lnTo>
                  <a:pt x="2503443" y="996825"/>
                </a:lnTo>
                <a:lnTo>
                  <a:pt x="0" y="996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12" name="Group 12"/>
          <p:cNvGrpSpPr/>
          <p:nvPr/>
        </p:nvGrpSpPr>
        <p:grpSpPr>
          <a:xfrm>
            <a:off x="585857" y="201066"/>
            <a:ext cx="1680625" cy="1680625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9"/>
                </a:lnSpc>
              </a:pPr>
              <a:r>
                <a:rPr lang="en-US" sz="5999" b="1" spc="1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6784791" y="331805"/>
            <a:ext cx="8631235" cy="1651972"/>
          </a:xfrm>
          <a:custGeom>
            <a:avLst/>
            <a:gdLst/>
            <a:ahLst/>
            <a:cxnLst/>
            <a:rect l="l" t="t" r="r" b="b"/>
            <a:pathLst>
              <a:path w="8631235" h="1651972">
                <a:moveTo>
                  <a:pt x="0" y="0"/>
                </a:moveTo>
                <a:lnTo>
                  <a:pt x="8631235" y="0"/>
                </a:lnTo>
                <a:lnTo>
                  <a:pt x="8631235" y="1651973"/>
                </a:lnTo>
                <a:lnTo>
                  <a:pt x="0" y="1651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317134" cy="10287000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6691636" y="2934929"/>
            <a:ext cx="10718186" cy="6635769"/>
            <a:chOff x="0" y="0"/>
            <a:chExt cx="2543590" cy="16344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43590" cy="1634449"/>
            </a:xfrm>
            <a:custGeom>
              <a:avLst/>
              <a:gdLst/>
              <a:ahLst/>
              <a:cxnLst/>
              <a:rect l="l" t="t" r="r" b="b"/>
              <a:pathLst>
                <a:path w="2543590" h="1634449">
                  <a:moveTo>
                    <a:pt x="38234" y="0"/>
                  </a:moveTo>
                  <a:lnTo>
                    <a:pt x="2505356" y="0"/>
                  </a:lnTo>
                  <a:cubicBezTo>
                    <a:pt x="2515496" y="0"/>
                    <a:pt x="2525221" y="4028"/>
                    <a:pt x="2532392" y="11199"/>
                  </a:cubicBezTo>
                  <a:cubicBezTo>
                    <a:pt x="2539562" y="18369"/>
                    <a:pt x="2543590" y="28094"/>
                    <a:pt x="2543590" y="38234"/>
                  </a:cubicBezTo>
                  <a:lnTo>
                    <a:pt x="2543590" y="1596215"/>
                  </a:lnTo>
                  <a:cubicBezTo>
                    <a:pt x="2543590" y="1617331"/>
                    <a:pt x="2526472" y="1634449"/>
                    <a:pt x="2505356" y="1634449"/>
                  </a:cubicBezTo>
                  <a:lnTo>
                    <a:pt x="38234" y="1634449"/>
                  </a:lnTo>
                  <a:cubicBezTo>
                    <a:pt x="17118" y="1634449"/>
                    <a:pt x="0" y="1617331"/>
                    <a:pt x="0" y="1596215"/>
                  </a:cubicBezTo>
                  <a:lnTo>
                    <a:pt x="0" y="38234"/>
                  </a:lnTo>
                  <a:cubicBezTo>
                    <a:pt x="0" y="17118"/>
                    <a:pt x="17118" y="0"/>
                    <a:pt x="38234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543590" cy="1672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883684" y="331805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69" y="0"/>
                </a:lnTo>
                <a:lnTo>
                  <a:pt x="2024069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Freeform 7"/>
          <p:cNvSpPr/>
          <p:nvPr/>
        </p:nvSpPr>
        <p:spPr>
          <a:xfrm rot="1850930">
            <a:off x="1317894" y="1383279"/>
            <a:ext cx="2503443" cy="996825"/>
          </a:xfrm>
          <a:custGeom>
            <a:avLst/>
            <a:gdLst/>
            <a:ahLst/>
            <a:cxnLst/>
            <a:rect l="l" t="t" r="r" b="b"/>
            <a:pathLst>
              <a:path w="2503443" h="996825">
                <a:moveTo>
                  <a:pt x="0" y="0"/>
                </a:moveTo>
                <a:lnTo>
                  <a:pt x="2503443" y="0"/>
                </a:lnTo>
                <a:lnTo>
                  <a:pt x="2503443" y="996825"/>
                </a:lnTo>
                <a:lnTo>
                  <a:pt x="0" y="996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8" name="Group 8"/>
          <p:cNvGrpSpPr/>
          <p:nvPr/>
        </p:nvGrpSpPr>
        <p:grpSpPr>
          <a:xfrm>
            <a:off x="585857" y="201066"/>
            <a:ext cx="1680625" cy="168062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399"/>
                </a:lnSpc>
              </a:pPr>
              <a:r>
                <a:rPr lang="en-US" sz="5999" b="1" spc="17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6784791" y="331805"/>
            <a:ext cx="8631235" cy="1651972"/>
          </a:xfrm>
          <a:custGeom>
            <a:avLst/>
            <a:gdLst/>
            <a:ahLst/>
            <a:cxnLst/>
            <a:rect l="l" t="t" r="r" b="b"/>
            <a:pathLst>
              <a:path w="8631235" h="1651972">
                <a:moveTo>
                  <a:pt x="0" y="0"/>
                </a:moveTo>
                <a:lnTo>
                  <a:pt x="8631235" y="0"/>
                </a:lnTo>
                <a:lnTo>
                  <a:pt x="8631235" y="1651973"/>
                </a:lnTo>
                <a:lnTo>
                  <a:pt x="0" y="1651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12" name="TextBox 12"/>
          <p:cNvSpPr txBox="1"/>
          <p:nvPr/>
        </p:nvSpPr>
        <p:spPr>
          <a:xfrm>
            <a:off x="-545576" y="3236275"/>
            <a:ext cx="7408286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20"/>
              </a:lnSpc>
            </a:pPr>
            <a:r>
              <a:rPr lang="en-US" sz="5600" b="1" spc="336" dirty="0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EXISTING SYSTEMS &amp; OUR CONTRIBUTION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91636" y="2766090"/>
            <a:ext cx="11355531" cy="3004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31"/>
              </a:lnSpc>
            </a:pPr>
            <a:endParaRPr dirty="0"/>
          </a:p>
          <a:p>
            <a:pPr algn="l">
              <a:lnSpc>
                <a:spcPts val="5131"/>
              </a:lnSpc>
            </a:pPr>
            <a:r>
              <a:rPr lang="en-US" sz="3665" b="1" spc="109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   EXISTING PROJECTS:</a:t>
            </a:r>
          </a:p>
          <a:p>
            <a:pPr algn="just">
              <a:lnSpc>
                <a:spcPts val="4996"/>
              </a:lnSpc>
            </a:pPr>
            <a:r>
              <a:rPr lang="en-US" sz="3065" spc="91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                </a:t>
            </a:r>
            <a:r>
              <a:rPr lang="en-US" sz="3065" b="1" spc="91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•  </a:t>
            </a:r>
            <a:r>
              <a:rPr lang="en-US" sz="3065" spc="91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Educational Hub</a:t>
            </a:r>
          </a:p>
          <a:p>
            <a:pPr algn="ctr">
              <a:lnSpc>
                <a:spcPts val="4291"/>
              </a:lnSpc>
            </a:pPr>
            <a:r>
              <a:rPr lang="en-US" sz="3065" spc="91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     •  AI-Based Intelligent Learning System for CS</a:t>
            </a:r>
          </a:p>
          <a:p>
            <a:pPr algn="ctr">
              <a:lnSpc>
                <a:spcPts val="4291"/>
              </a:lnSpc>
            </a:pPr>
            <a:endParaRPr lang="en-US" sz="3065" spc="91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610600" y="6252813"/>
            <a:ext cx="12919814" cy="3778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16"/>
              </a:lnSpc>
            </a:pPr>
            <a:r>
              <a:rPr lang="en-US" sz="3115" spc="93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•  Combines AI-powered tools and real-time </a:t>
            </a:r>
          </a:p>
          <a:p>
            <a:pPr algn="l">
              <a:lnSpc>
                <a:spcPts val="5016"/>
              </a:lnSpc>
            </a:pPr>
            <a:r>
              <a:rPr lang="en-US" sz="3115" spc="93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collaboration.</a:t>
            </a:r>
          </a:p>
          <a:p>
            <a:pPr algn="l">
              <a:lnSpc>
                <a:spcPts val="5016"/>
              </a:lnSpc>
            </a:pPr>
            <a:r>
              <a:rPr lang="en-US" sz="3115" spc="93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•  Generates dynamic study material.</a:t>
            </a:r>
          </a:p>
          <a:p>
            <a:pPr algn="l">
              <a:lnSpc>
                <a:spcPts val="5016"/>
              </a:lnSpc>
            </a:pPr>
            <a:r>
              <a:rPr lang="en-US" sz="3115" spc="93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•  Enables community-based learning via </a:t>
            </a:r>
          </a:p>
          <a:p>
            <a:pPr algn="l">
              <a:lnSpc>
                <a:spcPts val="5016"/>
              </a:lnSpc>
            </a:pPr>
            <a:r>
              <a:rPr lang="en-US" sz="3115" spc="93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discussion forums &amp; chat.</a:t>
            </a:r>
          </a:p>
          <a:p>
            <a:pPr algn="just">
              <a:lnSpc>
                <a:spcPts val="5016"/>
              </a:lnSpc>
            </a:pPr>
            <a:endParaRPr lang="en-US" sz="3115" spc="93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84791" y="5713837"/>
            <a:ext cx="10326831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 b="1" spc="107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   OUR CONTRIBUTIONS: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2981" y="2649109"/>
            <a:ext cx="3907154" cy="1289302"/>
            <a:chOff x="0" y="0"/>
            <a:chExt cx="780848" cy="2576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71041" cy="305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300" b="1" spc="6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ACCESS GUARD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502981" y="4312816"/>
            <a:ext cx="3547706" cy="4945484"/>
            <a:chOff x="0" y="0"/>
            <a:chExt cx="7620000" cy="10622241"/>
          </a:xfrm>
        </p:grpSpPr>
        <p:sp>
          <p:nvSpPr>
            <p:cNvPr id="6" name="Freeform 6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086350"/>
            <a:ext cx="4496269" cy="185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676" spc="80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Secure login.</a:t>
            </a:r>
          </a:p>
          <a:p>
            <a:pPr algn="ctr">
              <a:lnSpc>
                <a:spcPts val="3746"/>
              </a:lnSpc>
            </a:pPr>
            <a:r>
              <a:rPr lang="en-US" sz="2676" spc="80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Profile management. Privacy controls</a:t>
            </a:r>
          </a:p>
          <a:p>
            <a:pPr marL="0" lvl="0" indent="0" algn="ctr">
              <a:lnSpc>
                <a:spcPts val="3746"/>
              </a:lnSpc>
            </a:pPr>
            <a:endParaRPr lang="en-US" sz="2676" spc="80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89775" y="5490575"/>
            <a:ext cx="1998225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u="none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Proceed to checkout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773770" y="743440"/>
            <a:ext cx="11187724" cy="1239985"/>
            <a:chOff x="0" y="0"/>
            <a:chExt cx="14916965" cy="165331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79671"/>
              <a:ext cx="1491696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99"/>
                </a:lnSpc>
              </a:pPr>
              <a:r>
                <a:rPr lang="en-US" sz="3499" spc="104">
                  <a:solidFill>
                    <a:srgbClr val="222242"/>
                  </a:solidFill>
                  <a:latin typeface="Aileron"/>
                  <a:ea typeface="Aileron"/>
                  <a:cs typeface="Aileron"/>
                  <a:sym typeface="Aileron"/>
                </a:rPr>
                <a:t>CORE MODULES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4916965" cy="849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39"/>
                </a:lnSpc>
              </a:pPr>
              <a:r>
                <a:rPr lang="en-US" sz="3999" b="1" spc="119" dirty="0">
                  <a:solidFill>
                    <a:srgbClr val="222242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BRIEF DESCRIPTION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34403" y="2667310"/>
            <a:ext cx="3907154" cy="1289302"/>
            <a:chOff x="0" y="0"/>
            <a:chExt cx="780848" cy="2576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671041" cy="305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300" b="1" spc="6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STUDY CONNECT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7134403" y="4331016"/>
            <a:ext cx="3547706" cy="4945484"/>
            <a:chOff x="0" y="0"/>
            <a:chExt cx="7620000" cy="10622241"/>
          </a:xfrm>
        </p:grpSpPr>
        <p:sp>
          <p:nvSpPr>
            <p:cNvPr id="16" name="Freeform 16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134403" y="5104551"/>
            <a:ext cx="3547706" cy="264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Dynamic forums </a:t>
            </a:r>
          </a:p>
          <a:p>
            <a:pPr algn="ctr">
              <a:lnSpc>
                <a:spcPts val="3542"/>
              </a:lnSpc>
            </a:pPr>
            <a:r>
              <a:rPr lang="en-US" sz="253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Real-time group chats File sharing public/private study groups.</a:t>
            </a:r>
          </a:p>
          <a:p>
            <a:pPr marL="0" lvl="0" indent="0" algn="ctr">
              <a:lnSpc>
                <a:spcPts val="3542"/>
              </a:lnSpc>
            </a:pPr>
            <a:endParaRPr lang="en-US" sz="2530" spc="75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2765824" y="2738368"/>
            <a:ext cx="3907154" cy="1289302"/>
            <a:chOff x="0" y="0"/>
            <a:chExt cx="780848" cy="25766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671041" cy="305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r>
                <a:rPr lang="en-US" sz="2300" b="1" spc="6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KNOWLEDGE VAULT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12765824" y="4402075"/>
            <a:ext cx="3547706" cy="4945484"/>
            <a:chOff x="0" y="0"/>
            <a:chExt cx="7620000" cy="10622241"/>
          </a:xfrm>
        </p:grpSpPr>
        <p:sp>
          <p:nvSpPr>
            <p:cNvPr id="22" name="Freeform 22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775349" y="5175609"/>
            <a:ext cx="3547706" cy="1745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6"/>
              </a:lnSpc>
            </a:pPr>
            <a:r>
              <a:rPr lang="en-US" sz="2511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Upload, and categorize study materials (PDFs, images) for efficient retrieval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502981" y="331805"/>
            <a:ext cx="1680625" cy="1680625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1" spc="1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15883684" y="331805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69" y="0"/>
                </a:lnTo>
                <a:lnTo>
                  <a:pt x="2024069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94054" y="2516954"/>
            <a:ext cx="3907154" cy="1289302"/>
            <a:chOff x="0" y="0"/>
            <a:chExt cx="780848" cy="2576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71041" cy="31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r>
                <a:rPr lang="en-US" sz="2900" b="1" spc="87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INSIGHT TRACK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4494054" y="4127802"/>
            <a:ext cx="3693485" cy="5148698"/>
            <a:chOff x="0" y="0"/>
            <a:chExt cx="7620000" cy="10622241"/>
          </a:xfrm>
        </p:grpSpPr>
        <p:sp>
          <p:nvSpPr>
            <p:cNvPr id="6" name="Freeform 6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374325" y="5033929"/>
            <a:ext cx="3813214" cy="224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5"/>
              </a:lnSpc>
            </a:pPr>
            <a:r>
              <a:rPr lang="en-US" sz="2575" spc="7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Monitors study activity and generates</a:t>
            </a:r>
          </a:p>
          <a:p>
            <a:pPr algn="ctr">
              <a:lnSpc>
                <a:spcPts val="3605"/>
              </a:lnSpc>
            </a:pPr>
            <a:r>
              <a:rPr lang="en-US" sz="2575" spc="7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visual progress </a:t>
            </a:r>
          </a:p>
          <a:p>
            <a:pPr algn="ctr">
              <a:lnSpc>
                <a:spcPts val="3605"/>
              </a:lnSpc>
            </a:pPr>
            <a:r>
              <a:rPr lang="en-US" sz="2575" spc="77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reports.</a:t>
            </a:r>
          </a:p>
          <a:p>
            <a:pPr marL="0" lvl="0" indent="0" algn="ctr">
              <a:lnSpc>
                <a:spcPts val="3605"/>
              </a:lnSpc>
            </a:pPr>
            <a:endParaRPr lang="en-US" sz="2575" spc="77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735670" y="743440"/>
            <a:ext cx="11187724" cy="1239985"/>
            <a:chOff x="0" y="0"/>
            <a:chExt cx="14916965" cy="1653313"/>
          </a:xfrm>
        </p:grpSpPr>
        <p:sp>
          <p:nvSpPr>
            <p:cNvPr id="9" name="TextBox 9"/>
            <p:cNvSpPr txBox="1"/>
            <p:nvPr/>
          </p:nvSpPr>
          <p:spPr>
            <a:xfrm>
              <a:off x="0" y="879671"/>
              <a:ext cx="1491696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99"/>
                </a:lnSpc>
              </a:pPr>
              <a:r>
                <a:rPr lang="en-US" sz="3499" spc="104">
                  <a:solidFill>
                    <a:srgbClr val="222242"/>
                  </a:solidFill>
                  <a:latin typeface="Aileron"/>
                  <a:ea typeface="Aileron"/>
                  <a:cs typeface="Aileron"/>
                  <a:sym typeface="Aileron"/>
                </a:rPr>
                <a:t>CORE MODULES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4916965" cy="849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39"/>
                </a:lnSpc>
              </a:pPr>
              <a:r>
                <a:rPr lang="en-US" sz="3999" b="1" spc="119">
                  <a:solidFill>
                    <a:srgbClr val="222242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BRIEF DESCRIPTION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156742" y="2535154"/>
            <a:ext cx="3907154" cy="1289302"/>
            <a:chOff x="0" y="0"/>
            <a:chExt cx="780848" cy="2576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671041" cy="31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r>
                <a:rPr lang="en-US" sz="2900" b="1" spc="87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ADMIN SPHERE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0083853" y="4229409"/>
            <a:ext cx="3620595" cy="5047091"/>
            <a:chOff x="0" y="0"/>
            <a:chExt cx="7620000" cy="10622241"/>
          </a:xfrm>
        </p:grpSpPr>
        <p:sp>
          <p:nvSpPr>
            <p:cNvPr id="15" name="Freeform 15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156742" y="5043454"/>
            <a:ext cx="3547706" cy="264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Enables admins to view, update, and manage user data, logs, and permissions</a:t>
            </a:r>
          </a:p>
          <a:p>
            <a:pPr algn="ctr">
              <a:lnSpc>
                <a:spcPts val="3542"/>
              </a:lnSpc>
            </a:pPr>
            <a:endParaRPr lang="en-US" sz="2530" spc="75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marL="0" lvl="0" indent="0" algn="ctr">
              <a:lnSpc>
                <a:spcPts val="3542"/>
              </a:lnSpc>
            </a:pPr>
            <a:endParaRPr lang="en-US" sz="2530" spc="75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779779" y="509581"/>
            <a:ext cx="1680625" cy="168062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1" spc="1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15570318" y="318266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70" y="0"/>
                </a:lnTo>
                <a:lnTo>
                  <a:pt x="2024070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80476" y="5299709"/>
            <a:ext cx="1998225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u="none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Proceed to checkout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773770" y="743440"/>
            <a:ext cx="11187724" cy="1239985"/>
            <a:chOff x="0" y="0"/>
            <a:chExt cx="14916965" cy="1653313"/>
          </a:xfrm>
        </p:grpSpPr>
        <p:sp>
          <p:nvSpPr>
            <p:cNvPr id="4" name="TextBox 4"/>
            <p:cNvSpPr txBox="1"/>
            <p:nvPr/>
          </p:nvSpPr>
          <p:spPr>
            <a:xfrm>
              <a:off x="0" y="879671"/>
              <a:ext cx="1491696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99"/>
                </a:lnSpc>
              </a:pPr>
              <a:r>
                <a:rPr lang="en-US" sz="3499" spc="104">
                  <a:solidFill>
                    <a:srgbClr val="222242"/>
                  </a:solidFill>
                  <a:latin typeface="Aileron"/>
                  <a:ea typeface="Aileron"/>
                  <a:cs typeface="Aileron"/>
                  <a:sym typeface="Aileron"/>
                </a:rPr>
                <a:t>CORE MODULES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916965" cy="849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39"/>
                </a:lnSpc>
              </a:pPr>
              <a:r>
                <a:rPr lang="en-US" sz="3999" b="1" spc="119">
                  <a:solidFill>
                    <a:srgbClr val="222242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BRIEF DESCRIPTION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51332" y="2547502"/>
            <a:ext cx="3907154" cy="1289302"/>
            <a:chOff x="0" y="0"/>
            <a:chExt cx="780848" cy="2576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71041" cy="31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r>
                <a:rPr lang="en-US" sz="2900" b="1" spc="87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SMART DIGEST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2251332" y="4312816"/>
            <a:ext cx="3547706" cy="4945484"/>
            <a:chOff x="0" y="0"/>
            <a:chExt cx="7620000" cy="10622241"/>
          </a:xfrm>
        </p:grpSpPr>
        <p:sp>
          <p:nvSpPr>
            <p:cNvPr id="10" name="Freeform 10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260857" y="4984743"/>
            <a:ext cx="3547706" cy="2231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Processes text to generate concise, customizable summaries</a:t>
            </a:r>
          </a:p>
          <a:p>
            <a:pPr marL="0" lvl="0" indent="0" algn="ctr">
              <a:lnSpc>
                <a:spcPts val="3541"/>
              </a:lnSpc>
            </a:pPr>
            <a:r>
              <a:rPr lang="en-US" sz="2529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using AI models.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647633" y="2547502"/>
            <a:ext cx="3907154" cy="1289302"/>
            <a:chOff x="0" y="0"/>
            <a:chExt cx="780848" cy="2576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671041" cy="31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  <a:r>
                <a:rPr lang="en-US" sz="2900" b="1" spc="87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AUTO QUIZ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7574744" y="4211209"/>
            <a:ext cx="3620595" cy="5047091"/>
            <a:chOff x="0" y="0"/>
            <a:chExt cx="7620000" cy="10622241"/>
          </a:xfrm>
        </p:grpSpPr>
        <p:sp>
          <p:nvSpPr>
            <p:cNvPr id="16" name="Freeform 16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47633" y="5055802"/>
            <a:ext cx="3547706" cy="30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Automatically creates MCQS, </a:t>
            </a:r>
          </a:p>
          <a:p>
            <a:pPr algn="ctr">
              <a:lnSpc>
                <a:spcPts val="3542"/>
              </a:lnSpc>
            </a:pPr>
            <a:r>
              <a:rPr lang="en-US" sz="253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True/False, </a:t>
            </a:r>
          </a:p>
          <a:p>
            <a:pPr algn="ctr">
              <a:lnSpc>
                <a:spcPts val="3542"/>
              </a:lnSpc>
            </a:pPr>
            <a:r>
              <a:rPr lang="en-US" sz="253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Fill-in-the-blank </a:t>
            </a:r>
          </a:p>
          <a:p>
            <a:pPr algn="ctr">
              <a:lnSpc>
                <a:spcPts val="3542"/>
              </a:lnSpc>
            </a:pPr>
            <a:r>
              <a:rPr lang="en-US" sz="2530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quizzes from study notes.</a:t>
            </a:r>
          </a:p>
          <a:p>
            <a:pPr marL="0" lvl="0" indent="0" algn="ctr">
              <a:lnSpc>
                <a:spcPts val="3542"/>
              </a:lnSpc>
            </a:pPr>
            <a:endParaRPr lang="en-US" sz="2530" spc="75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411020" y="318266"/>
            <a:ext cx="1680625" cy="168062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1" spc="1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15570318" y="318266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70" y="0"/>
                </a:lnTo>
                <a:lnTo>
                  <a:pt x="2024070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22" name="Group 22"/>
          <p:cNvGrpSpPr/>
          <p:nvPr/>
        </p:nvGrpSpPr>
        <p:grpSpPr>
          <a:xfrm>
            <a:off x="12675199" y="2649109"/>
            <a:ext cx="3907154" cy="1289302"/>
            <a:chOff x="0" y="0"/>
            <a:chExt cx="780848" cy="25766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671041" cy="324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spc="90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LEARN QUEST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 rot="-10800000">
            <a:off x="12675199" y="4312816"/>
            <a:ext cx="3547706" cy="4945484"/>
            <a:chOff x="0" y="0"/>
            <a:chExt cx="7620000" cy="10622241"/>
          </a:xfrm>
        </p:grpSpPr>
        <p:sp>
          <p:nvSpPr>
            <p:cNvPr id="26" name="Freeform 26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200918" y="5086350"/>
            <a:ext cx="4381435" cy="2264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0"/>
              </a:lnSpc>
            </a:pPr>
            <a:r>
              <a:rPr lang="en-US" sz="2607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Rewards user </a:t>
            </a:r>
          </a:p>
          <a:p>
            <a:pPr algn="ctr">
              <a:lnSpc>
                <a:spcPts val="3650"/>
              </a:lnSpc>
            </a:pPr>
            <a:r>
              <a:rPr lang="en-US" sz="2607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engagement with </a:t>
            </a:r>
          </a:p>
          <a:p>
            <a:pPr algn="ctr">
              <a:lnSpc>
                <a:spcPts val="3650"/>
              </a:lnSpc>
            </a:pPr>
            <a:r>
              <a:rPr lang="en-US" sz="2607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points, badges, </a:t>
            </a:r>
          </a:p>
          <a:p>
            <a:pPr algn="ctr">
              <a:lnSpc>
                <a:spcPts val="3650"/>
              </a:lnSpc>
            </a:pPr>
            <a:r>
              <a:rPr lang="en-US" sz="2607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and leaderboard</a:t>
            </a:r>
          </a:p>
          <a:p>
            <a:pPr marL="0" lvl="0" indent="0" algn="ctr">
              <a:lnSpc>
                <a:spcPts val="3650"/>
              </a:lnSpc>
            </a:pPr>
            <a:r>
              <a:rPr lang="en-US" sz="2607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rankings.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66426" y="5401316"/>
            <a:ext cx="1998225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600" u="none" spc="7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Proceed to checkout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773770" y="743440"/>
            <a:ext cx="11187724" cy="1239985"/>
            <a:chOff x="0" y="0"/>
            <a:chExt cx="14916965" cy="1653313"/>
          </a:xfrm>
        </p:grpSpPr>
        <p:sp>
          <p:nvSpPr>
            <p:cNvPr id="4" name="TextBox 4"/>
            <p:cNvSpPr txBox="1"/>
            <p:nvPr/>
          </p:nvSpPr>
          <p:spPr>
            <a:xfrm>
              <a:off x="0" y="879671"/>
              <a:ext cx="1491696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99"/>
                </a:lnSpc>
              </a:pPr>
              <a:r>
                <a:rPr lang="en-US" sz="3499" spc="104">
                  <a:solidFill>
                    <a:srgbClr val="222242"/>
                  </a:solidFill>
                  <a:latin typeface="Aileron"/>
                  <a:ea typeface="Aileron"/>
                  <a:cs typeface="Aileron"/>
                  <a:sym typeface="Aileron"/>
                </a:rPr>
                <a:t>CORE MODULES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916965" cy="849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39"/>
                </a:lnSpc>
              </a:pPr>
              <a:r>
                <a:rPr lang="en-US" sz="3999" b="1" spc="119">
                  <a:solidFill>
                    <a:srgbClr val="222242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BRIEF DESCRIPTION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311054" y="2578051"/>
            <a:ext cx="3907154" cy="1289302"/>
            <a:chOff x="0" y="0"/>
            <a:chExt cx="780848" cy="2576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671041" cy="324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spc="90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ASK EDU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4311054" y="4241757"/>
            <a:ext cx="3547706" cy="4945484"/>
            <a:chOff x="0" y="0"/>
            <a:chExt cx="7620000" cy="10622241"/>
          </a:xfrm>
        </p:grpSpPr>
        <p:sp>
          <p:nvSpPr>
            <p:cNvPr id="10" name="Freeform 10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8B6B4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311054" y="5024816"/>
            <a:ext cx="3547706" cy="1856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2"/>
              </a:lnSpc>
            </a:pPr>
            <a:r>
              <a:rPr lang="en-US" sz="2630" spc="7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Provides intelligent, context-aware Q&amp;A via a RAG framework</a:t>
            </a:r>
          </a:p>
          <a:p>
            <a:pPr marL="0" lvl="0" indent="0" algn="ctr">
              <a:lnSpc>
                <a:spcPts val="3682"/>
              </a:lnSpc>
            </a:pPr>
            <a:endParaRPr lang="en-US" sz="2630" spc="78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9942475" y="2649109"/>
            <a:ext cx="3907154" cy="1289302"/>
            <a:chOff x="0" y="0"/>
            <a:chExt cx="780848" cy="2576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671041" cy="324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000" b="1" spc="90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USER ECO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9942475" y="4312816"/>
            <a:ext cx="3547706" cy="4945484"/>
            <a:chOff x="0" y="0"/>
            <a:chExt cx="7620000" cy="10622241"/>
          </a:xfrm>
        </p:grpSpPr>
        <p:sp>
          <p:nvSpPr>
            <p:cNvPr id="16" name="Freeform 16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952000" y="5086350"/>
            <a:ext cx="3547706" cy="2184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16"/>
              </a:lnSpc>
            </a:pPr>
            <a:r>
              <a:rPr lang="en-US" sz="2511" spc="75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Collects user ratings, reviews, and suggestions to continuously improve platform performance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47073" y="339289"/>
            <a:ext cx="1680625" cy="168062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1" spc="1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15293520" y="339289"/>
            <a:ext cx="2024070" cy="2024070"/>
          </a:xfrm>
          <a:custGeom>
            <a:avLst/>
            <a:gdLst/>
            <a:ahLst/>
            <a:cxnLst/>
            <a:rect l="l" t="t" r="r" b="b"/>
            <a:pathLst>
              <a:path w="2024070" h="2024070">
                <a:moveTo>
                  <a:pt x="0" y="0"/>
                </a:moveTo>
                <a:lnTo>
                  <a:pt x="2024070" y="0"/>
                </a:lnTo>
                <a:lnTo>
                  <a:pt x="2024070" y="2024070"/>
                </a:lnTo>
                <a:lnTo>
                  <a:pt x="0" y="202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585</Words>
  <Application>Microsoft Office PowerPoint</Application>
  <PresentationFormat>Custom</PresentationFormat>
  <Paragraphs>245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Chunk Five</vt:lpstr>
      <vt:lpstr>Aileron Heavy</vt:lpstr>
      <vt:lpstr>Arial</vt:lpstr>
      <vt:lpstr>Aileron Bold</vt:lpstr>
      <vt:lpstr>Calibri</vt:lpstr>
      <vt:lpstr>Aileron Ultra-Bold</vt:lpstr>
      <vt:lpstr>Aptos</vt:lpstr>
      <vt:lpstr>Aileron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Process Chart Visual Charts Presentation in Purple Violet Magenta Pink Simple Style</dc:title>
  <cp:lastModifiedBy>(SP22-BCS-038) DANYAL SHAH</cp:lastModifiedBy>
  <cp:revision>5</cp:revision>
  <dcterms:created xsi:type="dcterms:W3CDTF">2006-08-16T00:00:00Z</dcterms:created>
  <dcterms:modified xsi:type="dcterms:W3CDTF">2025-03-10T04:20:22Z</dcterms:modified>
  <dc:identifier>DAGg7QHUk1I</dc:identifier>
</cp:coreProperties>
</file>