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57" r:id="rId4"/>
    <p:sldId id="259" r:id="rId5"/>
    <p:sldId id="292" r:id="rId6"/>
    <p:sldId id="294" r:id="rId7"/>
    <p:sldId id="258" r:id="rId8"/>
    <p:sldId id="260" r:id="rId9"/>
    <p:sldId id="261" r:id="rId10"/>
    <p:sldId id="268" r:id="rId11"/>
    <p:sldId id="293" r:id="rId12"/>
  </p:sldIdLst>
  <p:sldSz cx="9144000" cy="6858000" type="screen4x3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6248-9938-4F87-BFF3-845AB176D367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9A6FD-C7AA-42ED-BD0F-C5257BF83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70BA-39D1-4CA3-AD6A-EADB0EE1B6BC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F58B-C0B6-4EF6-848E-C7667D8D5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F9225-F505-D0E5-A3B7-F7D793695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8854B-BA63-531C-6E74-23792B1CF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0594D-B883-ECAB-1AFE-BC071AB04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B0B8-D22C-2D69-E372-57E1CB3A56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4BD0-275C-69EB-A0C9-26FBFF7B8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EF151-7C2F-4E67-B94E-E2A981C44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9B4B8-A599-7AD6-081E-B62E118B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7E23-5016-4B70-912D-16ECFF6E5A7E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742A7-88FA-E96B-BAA9-0D207303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C7516-1707-AB87-0E14-713DCFA1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4261-0BDE-BD32-7384-6A8E338A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FFB234-61D0-46DD-4999-C9C48A8A8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E6B59-1373-9AE5-F7EA-80A2F85D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290-4E0C-4D68-BE61-343E645F234A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BFED-62C8-8365-99B3-8F719E35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1BE85-DC03-BF85-90FD-5D26C035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9AA6F-A446-BE3B-B41A-637CF2A1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0E24-416B-1282-1C5E-7656ACCF7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799B-12BC-190C-525B-60807897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838-9B03-42A1-8EB3-C5412AC59A8A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1C4-DA00-CB0B-65A2-988F0190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41233-588B-3DA6-6947-D19FBCB2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BDFA-ED80-74EE-7BD4-BBA5F9D2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CABA-3FEA-F68C-4618-8A1430AF0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9491-A045-3343-F0DA-F9A8D5BA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90A2-E9BC-4BC7-A9C6-5BF9299EA3BC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030C8-623D-3B4B-D71B-4C027098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8022-0347-46AE-EDD7-55EF621C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6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00DC-CA23-A616-7BDF-D261EF19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FE61-D10C-922F-D9E1-C4A296A1F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8CF9-3C36-CA62-1E96-95D2321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DEB0-65B5-46BB-9EF1-AC73E551879A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3F12-30DE-56B5-35DB-70B7427D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8F01-B573-3200-B58E-B2E6461F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4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7A23-1EE9-5EEB-0C48-6A139037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2682-7D62-33BE-1E73-B82DFB403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E816D-2D6C-91FD-4574-910F0F2A5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A4A9E-6D5C-8139-5D36-C71D1A1C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1304-7CCF-4CE1-80AE-164BEC464392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65E8B-8102-FE2A-17A8-82118EF9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C3BA1-9C49-6457-3CFA-889E64C8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BDD3-91DE-A2B0-2AA6-9AFC09C9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C8C9-4DF6-BE8B-4669-94B6E7050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B4C0-EEAD-BE43-4196-0D56556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06E96-1AC6-1AB9-DE48-CD3CF8F91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7F07F-91F6-E067-8132-C167A308F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2B8F6-A102-F395-91D0-8FB8FC1A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4889-906C-438A-BBEA-978C23B41F42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D9ED9-3161-F060-4E65-2062706F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F5632D-1642-11B4-C58D-DA9ADF5C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1BDF-FBB1-F9E2-DA2A-82EBAB11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388D6-5EB7-3689-742C-FE919E71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0591-304F-4DF6-A477-7766914DA7E3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1859-9D9C-FFC2-272E-C2FC029A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91989-A964-F15D-5B84-F8035C2B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7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14594-4165-7105-5DED-C049805F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3D25-E9A6-4F26-B6B8-FB695B95CCA7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9A090-E124-BAD9-9489-B40C500F6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9182E-48E3-DEB5-0427-9DAFE5B7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9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91CF-5E4E-655B-9648-99966671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9571-B74B-568E-D897-D1B5C417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91273-EF59-9916-0A2F-B4D918EE3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F824-627D-23B1-8F3B-A12FE3A3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01E3-C284-487C-9EBF-3AFB2C16C96B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02D1D-3C81-EF1B-1753-2A963B8C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5C588-267E-68FF-2731-2391BD1B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6EF1-F66F-E794-DB0C-DDA710E1F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049E1-2156-6155-B05D-78653F1C4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99FB1-BCD1-1306-C366-7A696D366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CF3F1-3019-5F0C-EBF9-020D57E5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A425-8257-4C1A-9E0A-7B80FDA4602C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26DC5-55C6-6AA2-C4EA-F0414F3C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29E59-8BFB-B295-9F21-1CC53F69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E7380-462F-26C2-89EF-F4125B2E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7ABB5-62D8-80A3-AE17-BC81D447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88766-C43E-72D3-FC14-4B025670F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88C1F-345F-4D51-97B0-B755FF2A1A19}" type="datetime1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01F2-DDE0-953E-9855-7A1F84AF1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593C3-E75E-F3F0-5043-7B5F418C4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1099" y="2982172"/>
            <a:ext cx="6781800" cy="2807249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Team Members</a:t>
            </a:r>
          </a:p>
          <a:p>
            <a:r>
              <a:rPr lang="en-US" sz="2800" dirty="0">
                <a:solidFill>
                  <a:schemeClr val="tx1"/>
                </a:solidFill>
              </a:rPr>
              <a:t>1. Talal Hassan (SP22-BCS-029)</a:t>
            </a:r>
            <a:endParaRPr lang="en-US" sz="2800" b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2. Danyal Shah (SP22-BCS-038)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Supervisor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Mam Maha Rasheed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199" y="496669"/>
            <a:ext cx="1371600" cy="1371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0" y="57150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COMSATS University Islamabad, Wah Campus</a:t>
            </a:r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C8CDF8D0-060C-3AF3-AD06-6247C01E8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" t="11963" b="8575"/>
          <a:stretch/>
        </p:blipFill>
        <p:spPr>
          <a:xfrm>
            <a:off x="2057400" y="2103690"/>
            <a:ext cx="5235169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</p:spPr>
        <p:txBody>
          <a:bodyPr>
            <a:norm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Questions &amp; Answers</a:t>
            </a:r>
            <a:endParaRPr lang="en-US" sz="23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93825"/>
            <a:ext cx="1371600" cy="1371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562100" y="48006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COMSATS University Islamabad, Wah Campus</a:t>
            </a:r>
          </a:p>
        </p:txBody>
      </p:sp>
    </p:spTree>
    <p:extLst>
      <p:ext uri="{BB962C8B-B14F-4D97-AF65-F5344CB8AC3E}">
        <p14:creationId xmlns:p14="http://schemas.microsoft.com/office/powerpoint/2010/main" val="11050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F7BF7-99A2-282B-76B9-F186D4643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2B8A-1AC4-23FB-9B35-B5A617350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00"/>
            <a:ext cx="7772400" cy="1470025"/>
          </a:xfrm>
        </p:spPr>
        <p:txBody>
          <a:bodyPr>
            <a:norm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2300" b="1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US" sz="2300" dirty="0"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2" descr="E:\Wah Campus\COMSATS-University-Islamabad-new-Logo\COMSATS University Islamabad new Logo\Logo (PNG) Portable Network Graphics.png">
            <a:extLst>
              <a:ext uri="{FF2B5EF4-FFF2-40B4-BE49-F238E27FC236}">
                <a16:creationId xmlns:a16="http://schemas.microsoft.com/office/drawing/2014/main" id="{BA8CD93F-8F2F-D154-3FFB-7C20E9A91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393825"/>
            <a:ext cx="1371600" cy="1371600"/>
          </a:xfrm>
          <a:prstGeom prst="rect">
            <a:avLst/>
          </a:prstGeom>
          <a:noFill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EFBB7A-6A5C-94EF-CE59-332038FA2C8C}"/>
              </a:ext>
            </a:extLst>
          </p:cNvPr>
          <p:cNvSpPr/>
          <p:nvPr/>
        </p:nvSpPr>
        <p:spPr>
          <a:xfrm>
            <a:off x="1562100" y="4800600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COMSATS University Islamabad, Wah Campus</a:t>
            </a:r>
          </a:p>
        </p:txBody>
      </p:sp>
    </p:spTree>
    <p:extLst>
      <p:ext uri="{BB962C8B-B14F-4D97-AF65-F5344CB8AC3E}">
        <p14:creationId xmlns:p14="http://schemas.microsoft.com/office/powerpoint/2010/main" val="190217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015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Presentation Outline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92D6FA-38D1-2479-FDFA-07E75D7C2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244132"/>
            <a:ext cx="7543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Systems &amp; Our Contribution</a:t>
            </a:r>
            <a:endParaRPr lang="en-US" altLang="en-PK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Description (Modules)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&amp; Tools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Schedule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&amp; Answers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Science, CUI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(</a:t>
            </a:r>
            <a:fld id="{E51F7488-D4B6-4662-A421-9132B28FA2BC}" type="slidenum">
              <a:rPr lang="en-US" smtClean="0"/>
              <a:pPr/>
              <a:t>2</a:t>
            </a:fld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84326"/>
            <a:ext cx="8382000" cy="4983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Project Track:</a:t>
            </a:r>
            <a:r>
              <a:rPr lang="en-US" sz="2000" dirty="0"/>
              <a:t>	AI, Data Science, App Development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Study Sphere</a:t>
            </a:r>
            <a:r>
              <a:rPr lang="en-US" sz="2000" dirty="0"/>
              <a:t> is an </a:t>
            </a:r>
            <a:r>
              <a:rPr lang="en-US" sz="2000" b="1" dirty="0"/>
              <a:t>Android-based</a:t>
            </a:r>
            <a:r>
              <a:rPr lang="en-US" sz="2000" dirty="0"/>
              <a:t> mobile application designed to enhance </a:t>
            </a:r>
            <a:r>
              <a:rPr lang="en-US" sz="2000" b="1" dirty="0"/>
              <a:t>exam preparation</a:t>
            </a:r>
            <a:r>
              <a:rPr lang="en-US" sz="2000" dirty="0"/>
              <a:t> by </a:t>
            </a:r>
            <a:r>
              <a:rPr lang="en-US" sz="2000" b="1" dirty="0"/>
              <a:t>integrating AI-powered learning</a:t>
            </a:r>
            <a:r>
              <a:rPr lang="en-US" sz="2000" dirty="0"/>
              <a:t> tools with a </a:t>
            </a:r>
            <a:r>
              <a:rPr lang="en-US" sz="2000" b="1" dirty="0"/>
              <a:t>community-driven </a:t>
            </a:r>
            <a:r>
              <a:rPr lang="en-US" sz="2000" dirty="0"/>
              <a:t>study environment.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The platform enables students to:</a:t>
            </a:r>
          </a:p>
          <a:p>
            <a:pPr algn="just"/>
            <a:r>
              <a:rPr lang="en-US" sz="2000" dirty="0"/>
              <a:t>Share &amp; organize study materials efficiently.</a:t>
            </a:r>
          </a:p>
          <a:p>
            <a:pPr algn="just"/>
            <a:r>
              <a:rPr lang="en-US" sz="2000" dirty="0"/>
              <a:t>Engage in real-time discussions for collaborative learning.</a:t>
            </a:r>
          </a:p>
          <a:p>
            <a:pPr algn="just"/>
            <a:r>
              <a:rPr lang="en-US" sz="2000" dirty="0"/>
              <a:t>Utilize AI-generated content to improve retention and understanding.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Additionally, </a:t>
            </a:r>
            <a:r>
              <a:rPr lang="en-US" sz="2000" b="1" dirty="0"/>
              <a:t>gamified learning</a:t>
            </a:r>
            <a:r>
              <a:rPr lang="en-US" sz="2000" dirty="0"/>
              <a:t> &amp; </a:t>
            </a:r>
            <a:r>
              <a:rPr lang="en-US" sz="2000" b="1" dirty="0"/>
              <a:t>progress tracking </a:t>
            </a:r>
            <a:r>
              <a:rPr lang="en-US" sz="2000" dirty="0"/>
              <a:t>keep students motivated, fostering an interactive and efficient study experience.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pPr algn="l"/>
            <a:r>
              <a:rPr lang="en-US" sz="1400" dirty="0"/>
              <a:t>Department of Computer Science, CUI Wah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3</a:t>
            </a:fld>
            <a:r>
              <a:rPr lang="en-US" sz="1400" dirty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Existing Systems &amp; Our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90678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Existing Systems:</a:t>
            </a:r>
          </a:p>
          <a:p>
            <a:pPr marL="0" indent="0">
              <a:buNone/>
            </a:pPr>
            <a:r>
              <a:rPr lang="en-US" sz="2000" dirty="0"/>
              <a:t>Similar projects exist,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Educational Hub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Online Portal for Foundation Education System</a:t>
            </a:r>
            <a:endParaRPr lang="en-US" sz="2000" dirty="0"/>
          </a:p>
          <a:p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4</a:t>
            </a:fld>
            <a:r>
              <a:rPr lang="en-US" sz="1400" dirty="0"/>
              <a:t>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19200" cy="121920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20B651-DAB4-E0E5-EEA1-12D0E3C6A15A}"/>
              </a:ext>
            </a:extLst>
          </p:cNvPr>
          <p:cNvSpPr txBox="1"/>
          <p:nvPr/>
        </p:nvSpPr>
        <p:spPr>
          <a:xfrm>
            <a:off x="228600" y="3505200"/>
            <a:ext cx="868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Our Contribution: </a:t>
            </a:r>
          </a:p>
          <a:p>
            <a:r>
              <a:rPr lang="en-US" sz="2000" dirty="0"/>
              <a:t>Unlike traditional educational portals, 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/>
              <a:t>Study Sphere: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Combines </a:t>
            </a:r>
            <a:r>
              <a:rPr lang="en-US" sz="2000" b="1" dirty="0"/>
              <a:t>AI-powered tools</a:t>
            </a:r>
            <a:r>
              <a:rPr lang="en-US" sz="2000" dirty="0"/>
              <a:t> and </a:t>
            </a:r>
            <a:r>
              <a:rPr lang="en-US" sz="2000" b="1" dirty="0"/>
              <a:t>real-time collaboration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Generates </a:t>
            </a:r>
            <a:r>
              <a:rPr lang="en-US" sz="2000" b="1" dirty="0"/>
              <a:t>dynamic study material</a:t>
            </a:r>
            <a:r>
              <a:rPr lang="en-US" sz="2000" dirty="0"/>
              <a:t> instead of static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Enables community-based learning</a:t>
            </a:r>
            <a:r>
              <a:rPr lang="en-US" sz="2000" dirty="0"/>
              <a:t> via discussion forums &amp; chat.</a:t>
            </a:r>
          </a:p>
          <a:p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endParaRPr lang="en-PK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F1C87-3947-F2C2-E926-0A47B93D8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7F3-101E-5EF2-5B61-044431B74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Brief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6458-F297-2370-3E1F-F7C88C25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4027"/>
            <a:ext cx="8534400" cy="4632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Core Modules: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Access Guard: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Secure login, profile management, and privacy controls (Firebase Authentication).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Study Connect: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Dynamic forums and real-time group chats with file sharing, supporting public/private study groups.</a:t>
            </a:r>
            <a:endParaRPr lang="en-US" sz="17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Knowledge Vault: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Upload, tag, and categorize study materials (PDFs, images) for efficient retrieval.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Insight Track: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/>
              <a:t>Monitors study activity and generates visual progress reports.</a:t>
            </a:r>
          </a:p>
          <a:p>
            <a:pPr marL="0" indent="0">
              <a:buNone/>
            </a:pPr>
            <a:r>
              <a:rPr lang="en-US" sz="2000" b="1" dirty="0"/>
              <a:t>5.    Admin Sphere: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700" dirty="0"/>
              <a:t>Enables admins to view, update, and manage user data, logs, and permissions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002C0-0C3F-3604-D338-A4543044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5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913430-658E-8CDA-1006-342BB7734FA2}"/>
              </a:ext>
            </a:extLst>
          </p:cNvPr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01D93D-05E2-D6AA-59E6-8A738C6FD936}"/>
              </a:ext>
            </a:extLst>
          </p:cNvPr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>
            <a:extLst>
              <a:ext uri="{FF2B5EF4-FFF2-40B4-BE49-F238E27FC236}">
                <a16:creationId xmlns:a16="http://schemas.microsoft.com/office/drawing/2014/main" id="{61FDDC34-C7E2-0D46-A0FB-AFA5D71AA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19200" cy="121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566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B7F0A-2E8A-BDC4-0F4C-F89B8EFCD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69E1-C1BB-1AED-0F5F-B615D50B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Brief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4E7F-1422-74ED-0602-255E9767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6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F4174B-4E96-CF57-06B5-8D4965F3382B}"/>
              </a:ext>
            </a:extLst>
          </p:cNvPr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6909A7-7F3F-F3CF-4EB6-8B6D7B82F857}"/>
              </a:ext>
            </a:extLst>
          </p:cNvPr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>
            <a:extLst>
              <a:ext uri="{FF2B5EF4-FFF2-40B4-BE49-F238E27FC236}">
                <a16:creationId xmlns:a16="http://schemas.microsoft.com/office/drawing/2014/main" id="{4169CCEE-55E3-A331-237D-1ABB0D1FA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19200" cy="1219200"/>
          </a:xfrm>
          <a:prstGeom prst="rect">
            <a:avLst/>
          </a:prstGeom>
          <a:noFill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BADB98-1C6E-B5C7-8B47-F41ADAAAADF3}"/>
              </a:ext>
            </a:extLst>
          </p:cNvPr>
          <p:cNvSpPr txBox="1">
            <a:spLocks/>
          </p:cNvSpPr>
          <p:nvPr/>
        </p:nvSpPr>
        <p:spPr>
          <a:xfrm>
            <a:off x="457200" y="1732555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b="1" u="sng" dirty="0"/>
              <a:t>Core </a:t>
            </a:r>
            <a:r>
              <a:rPr lang="en-US" sz="2800" b="1" u="sng" dirty="0"/>
              <a:t>Modules</a:t>
            </a:r>
            <a:r>
              <a:rPr lang="en-US" sz="3000" b="1" u="sng" dirty="0"/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6.   Smart Digest: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700" dirty="0"/>
              <a:t>Processes text to generate concise, customizable summaries using AI models.</a:t>
            </a:r>
          </a:p>
          <a:p>
            <a:pPr marL="0" indent="0">
              <a:buNone/>
            </a:pPr>
            <a:r>
              <a:rPr lang="en-US" sz="1900" b="1" dirty="0"/>
              <a:t>7.   </a:t>
            </a:r>
            <a:r>
              <a:rPr lang="en-US" sz="2000" b="1" dirty="0"/>
              <a:t>Auto Quiz: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700" dirty="0"/>
              <a:t>Automatically creates multiple-choice, True/False, and fill-in-the-blank quizzes from study notes.</a:t>
            </a:r>
          </a:p>
          <a:p>
            <a:pPr marL="0" indent="0">
              <a:buNone/>
            </a:pPr>
            <a:r>
              <a:rPr lang="en-US" sz="2000" b="1" dirty="0"/>
              <a:t>8.   Learn Quest: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700" dirty="0"/>
              <a:t>Rewards user engagement with points, badges, and leaderboard rankings.</a:t>
            </a:r>
          </a:p>
          <a:p>
            <a:pPr marL="457200" indent="-457200">
              <a:buAutoNum type="arabicPeriod" startAt="9"/>
            </a:pPr>
            <a:r>
              <a:rPr lang="en-US" sz="2000" b="1" dirty="0"/>
              <a:t>Ask Edu: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800" dirty="0"/>
              <a:t>Provides intelligent, context-aware Q&amp;A via a RAG framework enhanced by OCR for image-based queries</a:t>
            </a:r>
          </a:p>
          <a:p>
            <a:pPr marL="0" indent="0">
              <a:buNone/>
            </a:pPr>
            <a:r>
              <a:rPr lang="en-US" sz="2000" b="1" dirty="0"/>
              <a:t>10. User Echo: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700" dirty="0"/>
              <a:t>Collects user ratings, reviews, and suggestions to continuously improve platform performance.</a:t>
            </a:r>
          </a:p>
          <a:p>
            <a:pPr marL="0" indent="0">
              <a:buNone/>
            </a:pPr>
            <a:endParaRPr lang="en-US" sz="2000" b="1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85800"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906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Brief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7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152400"/>
            <a:ext cx="1219200" cy="1219200"/>
          </a:xfrm>
          <a:prstGeom prst="rect">
            <a:avLst/>
          </a:prstGeom>
          <a:noFill/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5C784D-98E6-2606-9E52-1F214B5AA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95914"/>
              </p:ext>
            </p:extLst>
          </p:nvPr>
        </p:nvGraphicFramePr>
        <p:xfrm>
          <a:off x="1442363" y="2133600"/>
          <a:ext cx="6259274" cy="4079088"/>
        </p:xfrm>
        <a:graphic>
          <a:graphicData uri="http://schemas.openxmlformats.org/drawingml/2006/table">
            <a:tbl>
              <a:tblPr firstRow="1" bandRow="1"/>
              <a:tblGrid>
                <a:gridCol w="2949922">
                  <a:extLst>
                    <a:ext uri="{9D8B030D-6E8A-4147-A177-3AD203B41FA5}">
                      <a16:colId xmlns:a16="http://schemas.microsoft.com/office/drawing/2014/main" val="3608891917"/>
                    </a:ext>
                  </a:extLst>
                </a:gridCol>
                <a:gridCol w="3309352">
                  <a:extLst>
                    <a:ext uri="{9D8B030D-6E8A-4147-A177-3AD203B41FA5}">
                      <a16:colId xmlns:a16="http://schemas.microsoft.com/office/drawing/2014/main" val="2833312620"/>
                    </a:ext>
                  </a:extLst>
                </a:gridCol>
              </a:tblGrid>
              <a:tr h="33737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Muhammad Talal Hassan</a:t>
                      </a:r>
                    </a:p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(SP22-BCS-029)</a:t>
                      </a:r>
                    </a:p>
                  </a:txBody>
                  <a:tcPr marL="82045" marR="82045" marT="41023" marB="41023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+mj-lt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Danyal Shah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(SP22-BCS-038)</a:t>
                      </a:r>
                    </a:p>
                    <a:p>
                      <a:pPr algn="ctr"/>
                      <a:endParaRPr lang="en-US" sz="2000" b="1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extLst>
                  <a:ext uri="{0D108BD9-81ED-4DB2-BD59-A6C34878D82A}">
                    <a16:rowId xmlns:a16="http://schemas.microsoft.com/office/drawing/2014/main" val="932383434"/>
                  </a:ext>
                </a:extLst>
              </a:tr>
              <a:tr h="59554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Access Guard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Smart Digest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extLst>
                  <a:ext uri="{0D108BD9-81ED-4DB2-BD59-A6C34878D82A}">
                    <a16:rowId xmlns:a16="http://schemas.microsoft.com/office/drawing/2014/main" val="45435099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Study Connect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Auto Quiz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extLst>
                  <a:ext uri="{0D108BD9-81ED-4DB2-BD59-A6C34878D82A}">
                    <a16:rowId xmlns:a16="http://schemas.microsoft.com/office/drawing/2014/main" val="1927431613"/>
                  </a:ext>
                </a:extLst>
              </a:tr>
              <a:tr h="58882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Knowledge Vault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Learn Quest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extLst>
                  <a:ext uri="{0D108BD9-81ED-4DB2-BD59-A6C34878D82A}">
                    <a16:rowId xmlns:a16="http://schemas.microsoft.com/office/drawing/2014/main" val="1897483727"/>
                  </a:ext>
                </a:extLst>
              </a:tr>
              <a:tr h="55417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Insight Track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Ask Edu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extLst>
                  <a:ext uri="{0D108BD9-81ED-4DB2-BD59-A6C34878D82A}">
                    <a16:rowId xmlns:a16="http://schemas.microsoft.com/office/drawing/2014/main" val="3303133039"/>
                  </a:ext>
                </a:extLst>
              </a:tr>
              <a:tr h="50589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Admin Sphere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User Echo</a:t>
                      </a:r>
                      <a:endParaRPr lang="en-US" sz="1800" b="0" dirty="0">
                        <a:latin typeface="+mj-lt"/>
                      </a:endParaRPr>
                    </a:p>
                  </a:txBody>
                  <a:tcPr marL="82045" marR="82045" marT="41023" marB="41023" anchor="ctr"/>
                </a:tc>
                <a:extLst>
                  <a:ext uri="{0D108BD9-81ED-4DB2-BD59-A6C34878D82A}">
                    <a16:rowId xmlns:a16="http://schemas.microsoft.com/office/drawing/2014/main" val="1958790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3E9363-7018-0569-B636-3515DD6FAB13}"/>
              </a:ext>
            </a:extLst>
          </p:cNvPr>
          <p:cNvSpPr txBox="1"/>
          <p:nvPr/>
        </p:nvSpPr>
        <p:spPr>
          <a:xfrm>
            <a:off x="-457200" y="1417638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Member-Wise Modules: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Technologies &amp; Tools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pPr algn="l"/>
            <a:r>
              <a:rPr lang="en-US" sz="1400" dirty="0"/>
              <a:t>Department of Computer Science, CUI Wah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8</a:t>
            </a:fld>
            <a:r>
              <a:rPr lang="en-US" sz="1400" dirty="0"/>
              <a:t>)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9" y="152399"/>
            <a:ext cx="1219195" cy="1219195"/>
          </a:xfrm>
          <a:prstGeom prst="rect">
            <a:avLst/>
          </a:prstGeom>
          <a:noFill/>
        </p:spPr>
      </p:pic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F97BA78A-BFD1-E948-FDC6-81DD4F6DAC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615887"/>
              </p:ext>
            </p:extLst>
          </p:nvPr>
        </p:nvGraphicFramePr>
        <p:xfrm>
          <a:off x="1333500" y="1985684"/>
          <a:ext cx="6477000" cy="2516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2528884496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848076738"/>
                    </a:ext>
                  </a:extLst>
                </a:gridCol>
              </a:tblGrid>
              <a:tr h="39163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2236616298"/>
                  </a:ext>
                </a:extLst>
              </a:tr>
              <a:tr h="53022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Front-End Tools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Flutter, Dart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760218592"/>
                  </a:ext>
                </a:extLst>
              </a:tr>
              <a:tr h="53022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Back-End Tools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Libraries 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3533834542"/>
                  </a:ext>
                </a:extLst>
              </a:tr>
              <a:tr h="53022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DBMS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Firebase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3575295041"/>
                  </a:ext>
                </a:extLst>
              </a:tr>
              <a:tr h="530223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Operating System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377" marR="90377" marT="45188" marB="45188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Android</a:t>
                      </a:r>
                    </a:p>
                  </a:txBody>
                  <a:tcPr marL="90377" marR="90377" marT="45188" marB="45188" anchor="ctr"/>
                </a:tc>
                <a:extLst>
                  <a:ext uri="{0D108BD9-81ED-4DB2-BD59-A6C34878D82A}">
                    <a16:rowId xmlns:a16="http://schemas.microsoft.com/office/drawing/2014/main" val="15593706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Schedule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9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49430"/>
              </p:ext>
            </p:extLst>
          </p:nvPr>
        </p:nvGraphicFramePr>
        <p:xfrm>
          <a:off x="457200" y="1894840"/>
          <a:ext cx="8458198" cy="316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Semester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March-2025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Requirement Specification &amp; Design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25% of the Functional</a:t>
                      </a:r>
                      <a:r>
                        <a:rPr lang="en-US" baseline="0" dirty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90-100% of the Functional</a:t>
                      </a:r>
                      <a:r>
                        <a:rPr lang="en-US" baseline="0" dirty="0"/>
                        <a:t> Requirements + FYP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Software +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 Presentation + Final FYP</a:t>
                      </a:r>
                      <a:r>
                        <a:rPr lang="en-US" baseline="0" dirty="0"/>
                        <a:t>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Software</a:t>
                      </a:r>
                      <a:r>
                        <a:rPr lang="en-US" baseline="0" dirty="0"/>
                        <a:t> +</a:t>
                      </a:r>
                      <a:endParaRPr lang="en-US" dirty="0"/>
                    </a:p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Jan-2026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9" y="152400"/>
            <a:ext cx="1219201" cy="12192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640</Words>
  <Application>Microsoft Office PowerPoint</Application>
  <PresentationFormat>On-screen Show (4:3)</PresentationFormat>
  <Paragraphs>158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Presentation Outline</vt:lpstr>
      <vt:lpstr>Introduction</vt:lpstr>
      <vt:lpstr>Existing Systems &amp; Our Contribution</vt:lpstr>
      <vt:lpstr>Brief Description</vt:lpstr>
      <vt:lpstr>Brief Description</vt:lpstr>
      <vt:lpstr>Brief Description</vt:lpstr>
      <vt:lpstr>Technologies &amp; Tools</vt:lpstr>
      <vt:lpstr>Project Schedule</vt:lpstr>
      <vt:lpstr>Questions &amp; Answers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Muzammil;Tanveer</dc:creator>
  <cp:lastModifiedBy>(SP22-BCS-038) DANYAL SHAH</cp:lastModifiedBy>
  <cp:revision>33</cp:revision>
  <dcterms:created xsi:type="dcterms:W3CDTF">2019-10-28T07:58:18Z</dcterms:created>
  <dcterms:modified xsi:type="dcterms:W3CDTF">2025-03-09T11:30:18Z</dcterms:modified>
</cp:coreProperties>
</file>