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704A5-4FA5-4342-B84A-3C41189E41FF}" type="datetimeFigureOut">
              <a:rPr lang="zh-CN" altLang="en-US" smtClean="0"/>
              <a:t>2019-09-20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720F8-7440-491B-B206-3ED1D119E7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8423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704A5-4FA5-4342-B84A-3C41189E41FF}" type="datetimeFigureOut">
              <a:rPr lang="zh-CN" altLang="en-US" smtClean="0"/>
              <a:t>2019-09-20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720F8-7440-491B-B206-3ED1D119E7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875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704A5-4FA5-4342-B84A-3C41189E41FF}" type="datetimeFigureOut">
              <a:rPr lang="zh-CN" altLang="en-US" smtClean="0"/>
              <a:t>2019-09-20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720F8-7440-491B-B206-3ED1D119E7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244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704A5-4FA5-4342-B84A-3C41189E41FF}" type="datetimeFigureOut">
              <a:rPr lang="zh-CN" altLang="en-US" smtClean="0"/>
              <a:t>2019-09-20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720F8-7440-491B-B206-3ED1D119E77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378915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704A5-4FA5-4342-B84A-3C41189E41FF}" type="datetimeFigureOut">
              <a:rPr lang="zh-CN" altLang="en-US" smtClean="0"/>
              <a:t>2019-09-20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720F8-7440-491B-B206-3ED1D119E7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17997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704A5-4FA5-4342-B84A-3C41189E41FF}" type="datetimeFigureOut">
              <a:rPr lang="zh-CN" altLang="en-US" smtClean="0"/>
              <a:t>2019-09-20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720F8-7440-491B-B206-3ED1D119E7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36497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704A5-4FA5-4342-B84A-3C41189E41FF}" type="datetimeFigureOut">
              <a:rPr lang="zh-CN" altLang="en-US" smtClean="0"/>
              <a:t>2019-09-20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720F8-7440-491B-B206-3ED1D119E7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10684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704A5-4FA5-4342-B84A-3C41189E41FF}" type="datetimeFigureOut">
              <a:rPr lang="zh-CN" altLang="en-US" smtClean="0"/>
              <a:t>2019-09-20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720F8-7440-491B-B206-3ED1D119E7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18234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704A5-4FA5-4342-B84A-3C41189E41FF}" type="datetimeFigureOut">
              <a:rPr lang="zh-CN" altLang="en-US" smtClean="0"/>
              <a:t>2019-09-20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720F8-7440-491B-B206-3ED1D119E7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2958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704A5-4FA5-4342-B84A-3C41189E41FF}" type="datetimeFigureOut">
              <a:rPr lang="zh-CN" altLang="en-US" smtClean="0"/>
              <a:t>2019-09-20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720F8-7440-491B-B206-3ED1D119E7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9889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704A5-4FA5-4342-B84A-3C41189E41FF}" type="datetimeFigureOut">
              <a:rPr lang="zh-CN" altLang="en-US" smtClean="0"/>
              <a:t>2019-09-20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720F8-7440-491B-B206-3ED1D119E7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0000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704A5-4FA5-4342-B84A-3C41189E41FF}" type="datetimeFigureOut">
              <a:rPr lang="zh-CN" altLang="en-US" smtClean="0"/>
              <a:t>2019-09-20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720F8-7440-491B-B206-3ED1D119E7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1128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704A5-4FA5-4342-B84A-3C41189E41FF}" type="datetimeFigureOut">
              <a:rPr lang="zh-CN" altLang="en-US" smtClean="0"/>
              <a:t>2019-09-20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720F8-7440-491B-B206-3ED1D119E7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6803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704A5-4FA5-4342-B84A-3C41189E41FF}" type="datetimeFigureOut">
              <a:rPr lang="zh-CN" altLang="en-US" smtClean="0"/>
              <a:t>2019-09-20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720F8-7440-491B-B206-3ED1D119E7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3190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704A5-4FA5-4342-B84A-3C41189E41FF}" type="datetimeFigureOut">
              <a:rPr lang="zh-CN" altLang="en-US" smtClean="0"/>
              <a:t>2019-09-20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720F8-7440-491B-B206-3ED1D119E7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1183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704A5-4FA5-4342-B84A-3C41189E41FF}" type="datetimeFigureOut">
              <a:rPr lang="zh-CN" altLang="en-US" smtClean="0"/>
              <a:t>2019-09-20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720F8-7440-491B-B206-3ED1D119E7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2575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704A5-4FA5-4342-B84A-3C41189E41FF}" type="datetimeFigureOut">
              <a:rPr lang="zh-CN" altLang="en-US" smtClean="0"/>
              <a:t>2019-09-20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720F8-7440-491B-B206-3ED1D119E7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9736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5C704A5-4FA5-4342-B84A-3C41189E41FF}" type="datetimeFigureOut">
              <a:rPr lang="zh-CN" altLang="en-US" smtClean="0"/>
              <a:t>2019-09-20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07A720F8-7440-491B-B206-3ED1D119E7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614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996645-EC53-49CE-B035-4650123E0B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系统日志的归集方法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242158F-98A9-48DD-AB60-F61F25FA4F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/>
              <a:t>Phenix.Services.Host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7160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747AF7-1460-425F-928C-58B01707A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307432"/>
            <a:ext cx="12191999" cy="861491"/>
          </a:xfrm>
        </p:spPr>
        <p:txBody>
          <a:bodyPr/>
          <a:lstStyle/>
          <a:p>
            <a:r>
              <a:rPr lang="zh-CN" altLang="en-US" dirty="0"/>
              <a:t>日志递送过程图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BB6CDD5-64B5-4162-A1D2-63D5CF1A6096}"/>
              </a:ext>
            </a:extLst>
          </p:cNvPr>
          <p:cNvSpPr txBox="1"/>
          <p:nvPr/>
        </p:nvSpPr>
        <p:spPr>
          <a:xfrm>
            <a:off x="0" y="6550568"/>
            <a:ext cx="81099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注：在整条日志递送链路上，可嵌入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个不连数据库的日志归集服务，层层递送到最后一个直连数据库的日志归集服务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AF8B092-C3D1-416E-9293-810AEB92E4A3}"/>
              </a:ext>
            </a:extLst>
          </p:cNvPr>
          <p:cNvSpPr/>
          <p:nvPr/>
        </p:nvSpPr>
        <p:spPr>
          <a:xfrm>
            <a:off x="1428626" y="1601386"/>
            <a:ext cx="5750585" cy="4082977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客户端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DABB621-8A21-40BF-90B9-D48CF8EAF468}"/>
              </a:ext>
            </a:extLst>
          </p:cNvPr>
          <p:cNvSpPr/>
          <p:nvPr/>
        </p:nvSpPr>
        <p:spPr>
          <a:xfrm>
            <a:off x="2271860" y="2450969"/>
            <a:ext cx="1112363" cy="7352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日志提交入口</a:t>
            </a:r>
          </a:p>
        </p:txBody>
      </p:sp>
      <p:sp>
        <p:nvSpPr>
          <p:cNvPr id="5" name="圆柱体 4">
            <a:extLst>
              <a:ext uri="{FF2B5EF4-FFF2-40B4-BE49-F238E27FC236}">
                <a16:creationId xmlns:a16="http://schemas.microsoft.com/office/drawing/2014/main" id="{85527750-46AE-4F2D-9CA3-82E8AB2486DC}"/>
              </a:ext>
            </a:extLst>
          </p:cNvPr>
          <p:cNvSpPr/>
          <p:nvPr/>
        </p:nvSpPr>
        <p:spPr>
          <a:xfrm>
            <a:off x="4054956" y="2432067"/>
            <a:ext cx="914400" cy="77309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离线消息库</a:t>
            </a: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C4D07FAB-E425-4BF7-9A2D-6310FE63F50F}"/>
              </a:ext>
            </a:extLst>
          </p:cNvPr>
          <p:cNvCxnSpPr>
            <a:stCxn id="4" idx="3"/>
            <a:endCxn id="5" idx="2"/>
          </p:cNvCxnSpPr>
          <p:nvPr/>
        </p:nvCxnSpPr>
        <p:spPr>
          <a:xfrm flipV="1">
            <a:off x="3384223" y="2818614"/>
            <a:ext cx="67073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F2436A66-3939-4B89-8A4E-50B5240D3067}"/>
              </a:ext>
            </a:extLst>
          </p:cNvPr>
          <p:cNvSpPr/>
          <p:nvPr/>
        </p:nvSpPr>
        <p:spPr>
          <a:xfrm>
            <a:off x="3955974" y="3978158"/>
            <a:ext cx="1112363" cy="7352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推送消息线程</a:t>
            </a: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D9C8A210-1B9C-4DE9-A8DE-318677095BB2}"/>
              </a:ext>
            </a:extLst>
          </p:cNvPr>
          <p:cNvCxnSpPr>
            <a:cxnSpLocks/>
            <a:stCxn id="10" idx="0"/>
            <a:endCxn id="5" idx="3"/>
          </p:cNvCxnSpPr>
          <p:nvPr/>
        </p:nvCxnSpPr>
        <p:spPr>
          <a:xfrm flipV="1">
            <a:off x="4512156" y="3205160"/>
            <a:ext cx="0" cy="772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>
            <a:extLst>
              <a:ext uri="{FF2B5EF4-FFF2-40B4-BE49-F238E27FC236}">
                <a16:creationId xmlns:a16="http://schemas.microsoft.com/office/drawing/2014/main" id="{7D1B2339-D8BE-4642-AC64-B98659797BA1}"/>
              </a:ext>
            </a:extLst>
          </p:cNvPr>
          <p:cNvSpPr/>
          <p:nvPr/>
        </p:nvSpPr>
        <p:spPr>
          <a:xfrm>
            <a:off x="2320424" y="1980747"/>
            <a:ext cx="308675" cy="3231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9DD73090-C59D-43AF-AE88-BFB96A0E7DDB}"/>
              </a:ext>
            </a:extLst>
          </p:cNvPr>
          <p:cNvSpPr txBox="1"/>
          <p:nvPr/>
        </p:nvSpPr>
        <p:spPr>
          <a:xfrm>
            <a:off x="2629099" y="195766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压入日志</a:t>
            </a:r>
          </a:p>
        </p:txBody>
      </p:sp>
      <p:sp>
        <p:nvSpPr>
          <p:cNvPr id="16" name="笑脸 15">
            <a:extLst>
              <a:ext uri="{FF2B5EF4-FFF2-40B4-BE49-F238E27FC236}">
                <a16:creationId xmlns:a16="http://schemas.microsoft.com/office/drawing/2014/main" id="{3C729061-203D-4C44-9EA2-05E8696DB9AE}"/>
              </a:ext>
            </a:extLst>
          </p:cNvPr>
          <p:cNvSpPr/>
          <p:nvPr/>
        </p:nvSpPr>
        <p:spPr>
          <a:xfrm>
            <a:off x="503869" y="2505172"/>
            <a:ext cx="707937" cy="626884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29431529-609B-41E9-88D0-2E917C159B69}"/>
              </a:ext>
            </a:extLst>
          </p:cNvPr>
          <p:cNvCxnSpPr>
            <a:stCxn id="16" idx="6"/>
            <a:endCxn id="4" idx="1"/>
          </p:cNvCxnSpPr>
          <p:nvPr/>
        </p:nvCxnSpPr>
        <p:spPr>
          <a:xfrm>
            <a:off x="1211806" y="2818614"/>
            <a:ext cx="106005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B786E7F7-099A-4319-BE25-CD2A6FC3B299}"/>
              </a:ext>
            </a:extLst>
          </p:cNvPr>
          <p:cNvSpPr txBox="1"/>
          <p:nvPr/>
        </p:nvSpPr>
        <p:spPr>
          <a:xfrm>
            <a:off x="2386314" y="4161137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accent5"/>
                </a:solidFill>
              </a:rPr>
              <a:t>提取消息队列</a:t>
            </a: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89CDAEFC-8255-40AE-9236-EBF349A47909}"/>
              </a:ext>
            </a:extLst>
          </p:cNvPr>
          <p:cNvSpPr/>
          <p:nvPr/>
        </p:nvSpPr>
        <p:spPr>
          <a:xfrm>
            <a:off x="2106131" y="4184220"/>
            <a:ext cx="308675" cy="323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BFB8A70E-5360-4A75-988A-13226466F677}"/>
              </a:ext>
            </a:extLst>
          </p:cNvPr>
          <p:cNvSpPr/>
          <p:nvPr/>
        </p:nvSpPr>
        <p:spPr>
          <a:xfrm>
            <a:off x="7505721" y="1601386"/>
            <a:ext cx="3836710" cy="4071427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服务端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B5B3246E-F779-4432-AED5-E4F784B7FB41}"/>
              </a:ext>
            </a:extLst>
          </p:cNvPr>
          <p:cNvSpPr/>
          <p:nvPr/>
        </p:nvSpPr>
        <p:spPr>
          <a:xfrm>
            <a:off x="8135463" y="3980864"/>
            <a:ext cx="1112363" cy="7352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消息收发服务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ADF0724F-112C-4907-BDF5-25AC1C6AA49D}"/>
              </a:ext>
            </a:extLst>
          </p:cNvPr>
          <p:cNvSpPr/>
          <p:nvPr/>
        </p:nvSpPr>
        <p:spPr>
          <a:xfrm>
            <a:off x="5718363" y="3978158"/>
            <a:ext cx="1112363" cy="7352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消息收发客户端</a:t>
            </a: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AFAE0C5E-1662-48F2-8358-1BC240BD505D}"/>
              </a:ext>
            </a:extLst>
          </p:cNvPr>
          <p:cNvCxnSpPr>
            <a:stCxn id="10" idx="3"/>
            <a:endCxn id="24" idx="1"/>
          </p:cNvCxnSpPr>
          <p:nvPr/>
        </p:nvCxnSpPr>
        <p:spPr>
          <a:xfrm>
            <a:off x="5068337" y="4345804"/>
            <a:ext cx="6500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>
            <a:extLst>
              <a:ext uri="{FF2B5EF4-FFF2-40B4-BE49-F238E27FC236}">
                <a16:creationId xmlns:a16="http://schemas.microsoft.com/office/drawing/2014/main" id="{5B1937BA-85AE-491B-805E-BAA172DA4F7F}"/>
              </a:ext>
            </a:extLst>
          </p:cNvPr>
          <p:cNvSpPr/>
          <p:nvPr/>
        </p:nvSpPr>
        <p:spPr>
          <a:xfrm>
            <a:off x="8135463" y="2509490"/>
            <a:ext cx="1112363" cy="7352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日志提交入口</a:t>
            </a:r>
          </a:p>
        </p:txBody>
      </p:sp>
      <p:sp>
        <p:nvSpPr>
          <p:cNvPr id="28" name="圆柱体 27">
            <a:extLst>
              <a:ext uri="{FF2B5EF4-FFF2-40B4-BE49-F238E27FC236}">
                <a16:creationId xmlns:a16="http://schemas.microsoft.com/office/drawing/2014/main" id="{DF01D416-0997-494B-9E11-834B606A29E1}"/>
              </a:ext>
            </a:extLst>
          </p:cNvPr>
          <p:cNvSpPr/>
          <p:nvPr/>
        </p:nvSpPr>
        <p:spPr>
          <a:xfrm>
            <a:off x="9750317" y="2490588"/>
            <a:ext cx="914400" cy="77309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日志数据库</a:t>
            </a:r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B8C6D1DD-778A-4C4A-BDAC-0E052CCE7AFD}"/>
              </a:ext>
            </a:extLst>
          </p:cNvPr>
          <p:cNvCxnSpPr>
            <a:stCxn id="27" idx="3"/>
            <a:endCxn id="28" idx="2"/>
          </p:cNvCxnSpPr>
          <p:nvPr/>
        </p:nvCxnSpPr>
        <p:spPr>
          <a:xfrm flipV="1">
            <a:off x="9247826" y="2877135"/>
            <a:ext cx="50249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E1545D37-E2F1-4470-8C25-10DD886B557D}"/>
              </a:ext>
            </a:extLst>
          </p:cNvPr>
          <p:cNvCxnSpPr>
            <a:stCxn id="23" idx="0"/>
            <a:endCxn id="27" idx="2"/>
          </p:cNvCxnSpPr>
          <p:nvPr/>
        </p:nvCxnSpPr>
        <p:spPr>
          <a:xfrm flipV="1">
            <a:off x="8691645" y="3244781"/>
            <a:ext cx="0" cy="7360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A4A1D08A-2D04-43FC-991F-140E1FDC7C39}"/>
              </a:ext>
            </a:extLst>
          </p:cNvPr>
          <p:cNvCxnSpPr>
            <a:stCxn id="24" idx="3"/>
            <a:endCxn id="23" idx="1"/>
          </p:cNvCxnSpPr>
          <p:nvPr/>
        </p:nvCxnSpPr>
        <p:spPr>
          <a:xfrm>
            <a:off x="6830726" y="4345804"/>
            <a:ext cx="1304737" cy="27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椭圆 34">
            <a:extLst>
              <a:ext uri="{FF2B5EF4-FFF2-40B4-BE49-F238E27FC236}">
                <a16:creationId xmlns:a16="http://schemas.microsoft.com/office/drawing/2014/main" id="{B40AD403-163F-4766-BEFB-F46CCE031F85}"/>
              </a:ext>
            </a:extLst>
          </p:cNvPr>
          <p:cNvSpPr/>
          <p:nvPr/>
        </p:nvSpPr>
        <p:spPr>
          <a:xfrm>
            <a:off x="3955974" y="4900876"/>
            <a:ext cx="308675" cy="323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6AC2386C-2ACF-401E-ABE8-CDAEDC62BDF7}"/>
              </a:ext>
            </a:extLst>
          </p:cNvPr>
          <p:cNvSpPr txBox="1"/>
          <p:nvPr/>
        </p:nvSpPr>
        <p:spPr>
          <a:xfrm>
            <a:off x="4325690" y="4877793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accent5"/>
                </a:solidFill>
              </a:rPr>
              <a:t>推送消息（失败将重发）</a:t>
            </a:r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CC81BFE6-9689-4119-B345-02AFC4B47F15}"/>
              </a:ext>
            </a:extLst>
          </p:cNvPr>
          <p:cNvSpPr/>
          <p:nvPr/>
        </p:nvSpPr>
        <p:spPr>
          <a:xfrm>
            <a:off x="4958400" y="3532609"/>
            <a:ext cx="308675" cy="323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B447BF28-5E05-4B57-92A1-EB56641CD4BF}"/>
              </a:ext>
            </a:extLst>
          </p:cNvPr>
          <p:cNvSpPr txBox="1"/>
          <p:nvPr/>
        </p:nvSpPr>
        <p:spPr>
          <a:xfrm>
            <a:off x="5328116" y="350952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accent5"/>
                </a:solidFill>
              </a:rPr>
              <a:t>删除已发消息</a:t>
            </a:r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F721633C-902B-44C6-9285-397062E0A2B3}"/>
              </a:ext>
            </a:extLst>
          </p:cNvPr>
          <p:cNvSpPr/>
          <p:nvPr/>
        </p:nvSpPr>
        <p:spPr>
          <a:xfrm>
            <a:off x="8109912" y="2003830"/>
            <a:ext cx="308675" cy="3231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3D62A8A5-2BB2-4F23-8AAE-803E8BB31833}"/>
              </a:ext>
            </a:extLst>
          </p:cNvPr>
          <p:cNvSpPr txBox="1"/>
          <p:nvPr/>
        </p:nvSpPr>
        <p:spPr>
          <a:xfrm>
            <a:off x="8479628" y="1980747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保存日志（幂等）</a:t>
            </a:r>
          </a:p>
        </p:txBody>
      </p:sp>
    </p:spTree>
    <p:extLst>
      <p:ext uri="{BB962C8B-B14F-4D97-AF65-F5344CB8AC3E}">
        <p14:creationId xmlns:p14="http://schemas.microsoft.com/office/powerpoint/2010/main" val="3903078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747AF7-1460-425F-928C-58B01707A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307432"/>
            <a:ext cx="12191999" cy="861491"/>
          </a:xfrm>
        </p:spPr>
        <p:txBody>
          <a:bodyPr/>
          <a:lstStyle/>
          <a:p>
            <a:r>
              <a:rPr lang="zh-CN" altLang="en-US" dirty="0"/>
              <a:t>日志递送链路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F80F2FC-A62B-4EA8-9652-4F10C36055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493" y="1334146"/>
            <a:ext cx="11353014" cy="5051198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4BB6CDD5-64B5-4162-A1D2-63D5CF1A6096}"/>
              </a:ext>
            </a:extLst>
          </p:cNvPr>
          <p:cNvSpPr txBox="1"/>
          <p:nvPr/>
        </p:nvSpPr>
        <p:spPr>
          <a:xfrm>
            <a:off x="0" y="6550568"/>
            <a:ext cx="81099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注：在整条日志递送链路上，可嵌入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个不连数据库的日志归集服务，层层递送到最后一个直连数据库的日志归集服务</a:t>
            </a:r>
          </a:p>
        </p:txBody>
      </p:sp>
    </p:spTree>
    <p:extLst>
      <p:ext uri="{BB962C8B-B14F-4D97-AF65-F5344CB8AC3E}">
        <p14:creationId xmlns:p14="http://schemas.microsoft.com/office/powerpoint/2010/main" val="2286338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747AF7-1460-425F-928C-58B01707A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307432"/>
            <a:ext cx="12191999" cy="861491"/>
          </a:xfrm>
        </p:spPr>
        <p:txBody>
          <a:bodyPr/>
          <a:lstStyle/>
          <a:p>
            <a:r>
              <a:rPr lang="zh-CN" altLang="en-US" dirty="0"/>
              <a:t>日志提交方法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46AA7A6-F8A8-41B0-99D4-E55FB27AEFDA}"/>
              </a:ext>
            </a:extLst>
          </p:cNvPr>
          <p:cNvSpPr/>
          <p:nvPr/>
        </p:nvSpPr>
        <p:spPr>
          <a:xfrm>
            <a:off x="4676380" y="3244334"/>
            <a:ext cx="28392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EventLog.Save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(message);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D41FE3A-C198-479F-91F2-C9137F5B4382}"/>
              </a:ext>
            </a:extLst>
          </p:cNvPr>
          <p:cNvSpPr txBox="1"/>
          <p:nvPr/>
        </p:nvSpPr>
        <p:spPr>
          <a:xfrm>
            <a:off x="0" y="6550568"/>
            <a:ext cx="41857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注：示例代码见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Demo.Phenix.Core.Net.Http.OfflineCache</a:t>
            </a:r>
            <a:endParaRPr lang="zh-CN" altLang="en-US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7824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747AF7-1460-425F-928C-58B01707A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307432"/>
            <a:ext cx="12191999" cy="861491"/>
          </a:xfrm>
        </p:spPr>
        <p:txBody>
          <a:bodyPr>
            <a:normAutofit/>
          </a:bodyPr>
          <a:lstStyle/>
          <a:p>
            <a:r>
              <a:rPr lang="zh-CN" altLang="en-US" dirty="0"/>
              <a:t>起点：前置服务</a:t>
            </a:r>
            <a:r>
              <a:rPr lang="en-US" altLang="zh-CN" dirty="0"/>
              <a:t>/</a:t>
            </a:r>
            <a:r>
              <a:rPr lang="zh-CN" altLang="en-US" dirty="0"/>
              <a:t>客户端程序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EE6EAF9-CCF9-4C43-9792-C1FD7F5905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1806" y="2655953"/>
            <a:ext cx="2965712" cy="1795903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7D332E81-4573-4EDC-B2FF-1FC462D8CBB6}"/>
              </a:ext>
            </a:extLst>
          </p:cNvPr>
          <p:cNvSpPr/>
          <p:nvPr/>
        </p:nvSpPr>
        <p:spPr>
          <a:xfrm>
            <a:off x="7169106" y="2475953"/>
            <a:ext cx="2520000" cy="360000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r>
              <a:rPr lang="en-US" altLang="zh-CN" sz="1400" dirty="0"/>
              <a:t>Database</a:t>
            </a:r>
            <a:endParaRPr lang="zh-CN" altLang="en-US" sz="14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D028C02-3B25-47CB-9344-72D455DBD172}"/>
              </a:ext>
            </a:extLst>
          </p:cNvPr>
          <p:cNvSpPr/>
          <p:nvPr/>
        </p:nvSpPr>
        <p:spPr>
          <a:xfrm>
            <a:off x="7169106" y="3008987"/>
            <a:ext cx="2520000" cy="360000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r>
              <a:rPr lang="en-US" altLang="zh-CN" sz="1400" dirty="0" err="1"/>
              <a:t>UploadBaseAddress</a:t>
            </a:r>
            <a:endParaRPr lang="zh-CN" altLang="en-US" sz="12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E1F16FC-3417-4404-840B-548674004453}"/>
              </a:ext>
            </a:extLst>
          </p:cNvPr>
          <p:cNvSpPr/>
          <p:nvPr/>
        </p:nvSpPr>
        <p:spPr>
          <a:xfrm>
            <a:off x="7169106" y="3542021"/>
            <a:ext cx="2520000" cy="360000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r>
              <a:rPr lang="en-US" altLang="zh-CN" sz="1400" dirty="0" err="1"/>
              <a:t>UploadValidityMinutes</a:t>
            </a:r>
            <a:endParaRPr lang="zh-CN" altLang="en-US" sz="1200" dirty="0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C135738B-DB28-4D2B-A291-0AD6C4F3BB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0817" y="2452538"/>
            <a:ext cx="409249" cy="417775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B1A46EB9-05DA-4014-8D59-3C9D4A7781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30816" y="2974793"/>
            <a:ext cx="409250" cy="400543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375C8BF5-D114-4C8F-80B3-0C24866DA9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74401" y="2506693"/>
            <a:ext cx="323850" cy="323850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75429B41-6320-47D3-AF92-6B2F97EDF8A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74401" y="3013064"/>
            <a:ext cx="319015" cy="324000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8DAD81BD-99C1-4BFC-A9F0-1F556CFA1288}"/>
              </a:ext>
            </a:extLst>
          </p:cNvPr>
          <p:cNvSpPr txBox="1"/>
          <p:nvPr/>
        </p:nvSpPr>
        <p:spPr>
          <a:xfrm>
            <a:off x="0" y="6550568"/>
            <a:ext cx="41857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注：示例代码见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Demo.Phenix.Core.Net.Http.OfflineCache</a:t>
            </a:r>
            <a:endParaRPr lang="zh-CN" altLang="en-US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F0A773A8-F35F-4870-AEEF-D00FF0E7FCC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59200" y="1890712"/>
            <a:ext cx="2543175" cy="3076575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58DCB7D2-0114-42BA-8C0C-CB33BEF18D0F}"/>
              </a:ext>
            </a:extLst>
          </p:cNvPr>
          <p:cNvSpPr/>
          <p:nvPr/>
        </p:nvSpPr>
        <p:spPr>
          <a:xfrm>
            <a:off x="5051806" y="1604660"/>
            <a:ext cx="44935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HttpClient.New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new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Uri(</a:t>
            </a:r>
            <a:r>
              <a:rPr lang="en-US" altLang="zh-CN" sz="14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"http://localhost:5000"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))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7042188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747AF7-1460-425F-928C-58B01707A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307432"/>
            <a:ext cx="12191999" cy="861491"/>
          </a:xfrm>
        </p:spPr>
        <p:txBody>
          <a:bodyPr>
            <a:normAutofit/>
          </a:bodyPr>
          <a:lstStyle/>
          <a:p>
            <a:r>
              <a:rPr lang="zh-CN" altLang="en-US" dirty="0"/>
              <a:t>终点：日志归集服务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EE6EAF9-CCF9-4C43-9792-C1FD7F5905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8392" y="2655953"/>
            <a:ext cx="2965712" cy="1795903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7D332E81-4573-4EDC-B2FF-1FC462D8CBB6}"/>
              </a:ext>
            </a:extLst>
          </p:cNvPr>
          <p:cNvSpPr/>
          <p:nvPr/>
        </p:nvSpPr>
        <p:spPr>
          <a:xfrm>
            <a:off x="7155692" y="2475953"/>
            <a:ext cx="2520000" cy="360000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r>
              <a:rPr lang="en-US" altLang="zh-CN" sz="1400" dirty="0"/>
              <a:t>Database</a:t>
            </a:r>
            <a:endParaRPr lang="zh-CN" altLang="en-US" sz="14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D028C02-3B25-47CB-9344-72D455DBD172}"/>
              </a:ext>
            </a:extLst>
          </p:cNvPr>
          <p:cNvSpPr/>
          <p:nvPr/>
        </p:nvSpPr>
        <p:spPr>
          <a:xfrm>
            <a:off x="7155692" y="3008987"/>
            <a:ext cx="2520000" cy="360000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r>
              <a:rPr lang="en-US" altLang="zh-CN" sz="1400" dirty="0" err="1"/>
              <a:t>UploadBaseAddress</a:t>
            </a:r>
            <a:endParaRPr lang="zh-CN" altLang="en-US" sz="12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E1F16FC-3417-4404-840B-548674004453}"/>
              </a:ext>
            </a:extLst>
          </p:cNvPr>
          <p:cNvSpPr/>
          <p:nvPr/>
        </p:nvSpPr>
        <p:spPr>
          <a:xfrm>
            <a:off x="7155692" y="3542021"/>
            <a:ext cx="2520000" cy="360000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r>
              <a:rPr lang="en-US" altLang="zh-CN" sz="1400" dirty="0" err="1"/>
              <a:t>UploadValidityMinutes</a:t>
            </a:r>
            <a:endParaRPr lang="zh-CN" altLang="en-US" sz="1200" dirty="0"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B1A46EB9-05DA-4014-8D59-3C9D4A7781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6256" y="2455681"/>
            <a:ext cx="409250" cy="400543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375C8BF5-D114-4C8F-80B3-0C24866DA9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0987" y="2506693"/>
            <a:ext cx="323850" cy="323850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75429B41-6320-47D3-AF92-6B2F97EDF8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60987" y="3013064"/>
            <a:ext cx="319015" cy="32400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669A4A44-819B-457F-BBC7-ED502F2B18CF}"/>
              </a:ext>
            </a:extLst>
          </p:cNvPr>
          <p:cNvSpPr txBox="1"/>
          <p:nvPr/>
        </p:nvSpPr>
        <p:spPr>
          <a:xfrm>
            <a:off x="0" y="6550568"/>
            <a:ext cx="41857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注：示例代码见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Demo.Phenix.Core.Net.Http.OfflineCache</a:t>
            </a:r>
            <a:endParaRPr lang="zh-CN" altLang="en-US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988CFDA-8336-46EC-AC2A-69F01902830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45786" y="1890712"/>
            <a:ext cx="2543175" cy="3076575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CA0D1201-9083-42DB-AF8F-25308E2FE06A}"/>
              </a:ext>
            </a:extLst>
          </p:cNvPr>
          <p:cNvSpPr/>
          <p:nvPr/>
        </p:nvSpPr>
        <p:spPr>
          <a:xfrm>
            <a:off x="5038392" y="1648278"/>
            <a:ext cx="671428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Database.RegisterDefault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4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"192.168.248.52"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4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"TEST"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4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"SHBPMO"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4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"SHBPMO"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2556856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747AF7-1460-425F-928C-58B01707A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307432"/>
            <a:ext cx="12191999" cy="861491"/>
          </a:xfrm>
        </p:spPr>
        <p:txBody>
          <a:bodyPr>
            <a:normAutofit/>
          </a:bodyPr>
          <a:lstStyle/>
          <a:p>
            <a:r>
              <a:rPr lang="zh-CN" altLang="en-US" dirty="0"/>
              <a:t>日志数据库的数据结构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9FF71E6-FA14-4E90-A94D-DDA90BC3815E}"/>
              </a:ext>
            </a:extLst>
          </p:cNvPr>
          <p:cNvSpPr/>
          <p:nvPr/>
        </p:nvSpPr>
        <p:spPr>
          <a:xfrm>
            <a:off x="3784547" y="2090172"/>
            <a:ext cx="578491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CREATE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TABLE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PH7_EventLog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   </a:t>
            </a:r>
            <a:r>
              <a:rPr lang="en-US" altLang="zh-CN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--</a:t>
            </a:r>
            <a:r>
              <a:rPr lang="zh-CN" altLang="en-US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事件日志</a:t>
            </a:r>
            <a:endParaRPr lang="en-US" altLang="zh-CN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EL_ID 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NUMERIC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15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NOT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NULL,</a:t>
            </a:r>
            <a:endParaRPr lang="en-US" altLang="zh-CN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EL_Time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DATE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NOT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NULL,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      </a:t>
            </a:r>
            <a:r>
              <a:rPr lang="en-US" altLang="zh-CN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--</a:t>
            </a:r>
            <a:r>
              <a:rPr lang="zh-CN" altLang="en-US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时间</a:t>
            </a:r>
            <a:endParaRPr lang="zh-CN" altLang="en-US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EL_ClassName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VARCHAR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255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NULL,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</a:t>
            </a:r>
            <a:r>
              <a:rPr lang="en-US" altLang="zh-CN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--</a:t>
            </a:r>
            <a:r>
              <a:rPr lang="zh-CN" altLang="en-US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类名</a:t>
            </a:r>
            <a:endParaRPr lang="zh-CN" altLang="en-US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EL_MethodName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VARCHAR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255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NULL,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--</a:t>
            </a:r>
            <a:r>
              <a:rPr lang="zh-CN" altLang="en-US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方法名</a:t>
            </a:r>
            <a:endParaRPr lang="zh-CN" altLang="en-US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EL_Message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VARCHAR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4000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NULL,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</a:t>
            </a:r>
            <a:r>
              <a:rPr lang="en-US" altLang="zh-CN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--</a:t>
            </a:r>
            <a:r>
              <a:rPr lang="zh-CN" altLang="en-US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消息</a:t>
            </a:r>
            <a:endParaRPr lang="zh-CN" altLang="en-US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EL_ExceptionName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VARCHAR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255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NULL,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</a:t>
            </a:r>
            <a:r>
              <a:rPr lang="en-US" altLang="zh-CN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--</a:t>
            </a:r>
            <a:r>
              <a:rPr lang="zh-CN" altLang="en-US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错误名</a:t>
            </a:r>
            <a:r>
              <a:rPr lang="en-US" altLang="zh-CN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</a:t>
            </a:r>
            <a:r>
              <a:rPr lang="zh-CN" altLang="en-US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消息名</a:t>
            </a:r>
            <a:endParaRPr lang="zh-CN" altLang="en-US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EL_ExceptionMessage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VARCHAR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4000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NULL,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--</a:t>
            </a:r>
            <a:r>
              <a:rPr lang="zh-CN" altLang="en-US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错误消息</a:t>
            </a:r>
            <a:r>
              <a:rPr lang="en-US" altLang="zh-CN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</a:t>
            </a:r>
            <a:r>
              <a:rPr lang="zh-CN" altLang="en-US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补充消息</a:t>
            </a:r>
            <a:endParaRPr lang="zh-CN" altLang="en-US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EL_User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VARCHAR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500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NULL,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  </a:t>
            </a:r>
            <a:r>
              <a:rPr lang="en-US" altLang="zh-CN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--</a:t>
            </a:r>
            <a:r>
              <a:rPr lang="zh-CN" altLang="en-US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用户</a:t>
            </a:r>
            <a:r>
              <a:rPr lang="en-US" altLang="zh-CN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400" dirty="0" err="1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US_Name</a:t>
            </a:r>
            <a:r>
              <a:rPr lang="en-US" altLang="zh-CN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  <a:endParaRPr lang="en-US" altLang="zh-CN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EL_Address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VARCHAR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39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NULL,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--IP</a:t>
            </a:r>
            <a:r>
              <a:rPr lang="zh-CN" altLang="en-US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地址</a:t>
            </a:r>
            <a:endParaRPr lang="en-US" altLang="zh-CN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PRIMARY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KEY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EL_ID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  <a:endParaRPr lang="en-US" altLang="zh-CN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  <a:endParaRPr lang="zh-CN" altLang="en-US" sz="14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340CC99-0E29-46D8-88BA-918BA4C187D7}"/>
              </a:ext>
            </a:extLst>
          </p:cNvPr>
          <p:cNvSpPr txBox="1"/>
          <p:nvPr/>
        </p:nvSpPr>
        <p:spPr>
          <a:xfrm>
            <a:off x="0" y="6550568"/>
            <a:ext cx="41857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注：示例代码见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Demo.Phenix.Core.Net.Http.OfflineCache</a:t>
            </a:r>
            <a:endParaRPr lang="zh-CN" altLang="en-US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53436170"/>
      </p:ext>
    </p:extLst>
  </p:cSld>
  <p:clrMapOvr>
    <a:masterClrMapping/>
  </p:clrMapOvr>
</p:sld>
</file>

<file path=ppt/theme/theme1.xml><?xml version="1.0" encoding="utf-8"?>
<a:theme xmlns:a="http://schemas.openxmlformats.org/drawingml/2006/main" name="水滴">
  <a:themeElements>
    <a:clrScheme name="水滴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水滴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TM04033925[[fn=水滴]]</Template>
  <TotalTime>194</TotalTime>
  <Words>401</Words>
  <Application>Microsoft Office PowerPoint</Application>
  <PresentationFormat>宽屏</PresentationFormat>
  <Paragraphs>54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宋体</vt:lpstr>
      <vt:lpstr>新宋体</vt:lpstr>
      <vt:lpstr>Arial</vt:lpstr>
      <vt:lpstr>Arial Black</vt:lpstr>
      <vt:lpstr>水滴</vt:lpstr>
      <vt:lpstr>系统日志的归集方法</vt:lpstr>
      <vt:lpstr>日志递送过程图</vt:lpstr>
      <vt:lpstr>日志递送链路</vt:lpstr>
      <vt:lpstr>日志提交方法</vt:lpstr>
      <vt:lpstr>起点：前置服务/客户端程序</vt:lpstr>
      <vt:lpstr>终点：日志归集服务</vt:lpstr>
      <vt:lpstr>日志数据库的数据结构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归集系统日志</dc:title>
  <dc:creator>phenixiii</dc:creator>
  <cp:lastModifiedBy>phenixiii</cp:lastModifiedBy>
  <cp:revision>74</cp:revision>
  <dcterms:created xsi:type="dcterms:W3CDTF">2019-08-28T12:35:00Z</dcterms:created>
  <dcterms:modified xsi:type="dcterms:W3CDTF">2019-09-20T00:49:48Z</dcterms:modified>
</cp:coreProperties>
</file>