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274" r:id="rId3"/>
    <p:sldId id="275" r:id="rId4"/>
    <p:sldId id="277" r:id="rId5"/>
    <p:sldId id="279" r:id="rId6"/>
    <p:sldId id="281" r:id="rId7"/>
    <p:sldId id="283" r:id="rId8"/>
    <p:sldId id="290" r:id="rId9"/>
    <p:sldId id="291" r:id="rId10"/>
    <p:sldId id="289" r:id="rId11"/>
    <p:sldId id="273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79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FA225-A71F-46AD-8A13-593EEDE317DB}" type="datetimeFigureOut">
              <a:rPr lang="ru-RU" smtClean="0"/>
              <a:t>вт 18.05.21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DBF4C-9B9A-4DE6-B5C8-F56FF8C98A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496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37E7F-0251-4CF5-9542-AB4D2646CA1D}" type="datetimeFigureOut">
              <a:rPr lang="be-BY" smtClean="0"/>
              <a:pPr/>
              <a:t>18.05.21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22394-D4AB-4450-AB5B-CCCD890366CD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779317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"/>
          <a:stretch/>
        </p:blipFill>
        <p:spPr>
          <a:xfrm>
            <a:off x="-76261" y="-27384"/>
            <a:ext cx="9252520" cy="688538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740060" y="2132856"/>
            <a:ext cx="77724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12186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pPr/>
              <a:t>вт 18.05.21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73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pPr/>
              <a:t>вт 18.05.21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44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24498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427984" y="143722"/>
            <a:ext cx="4402832" cy="95436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0603"/>
            <a:ext cx="9144000" cy="48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0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pPr/>
              <a:t>вт 18.05.21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17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pPr/>
              <a:t>вт 18.05.21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39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pPr/>
              <a:t>вт 18.05.21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42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pPr/>
              <a:t>вт 18.05.21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09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pPr/>
              <a:t>вт 18.05.21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07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pPr/>
              <a:t>вт 18.05.21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22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pPr/>
              <a:t>вт 18.05.21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22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B0679-9827-4807-A19C-428D6F1FBB16}" type="datetimeFigureOut">
              <a:rPr lang="ru-RU" smtClean="0"/>
              <a:pPr/>
              <a:t>вт 18.05.21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BD58-9668-4F82-A9ED-3975D48EFB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7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suir.by/ru/kaf-piks/dokumenty-i-ssylki" TargetMode="External"/><Relationship Id="rId2" Type="http://schemas.openxmlformats.org/officeDocument/2006/relationships/hyperlink" Target="https://journals.bntu.by/r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424815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ru-RU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Доклад участника конференции «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WebConf2021</a:t>
            </a:r>
            <a:r>
              <a:rPr lang="ru-RU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» </a:t>
            </a:r>
            <a:b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18</a:t>
            </a:r>
            <a:r>
              <a:rPr lang="ru-RU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.0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5.</a:t>
            </a:r>
            <a:r>
              <a:rPr lang="ru-RU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20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21</a:t>
            </a:r>
            <a:endParaRPr lang="ru-RU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628800"/>
            <a:ext cx="1842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tx2"/>
                </a:solidFill>
              </a:rPr>
              <a:t>ВЫВОДЫ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2348880"/>
            <a:ext cx="79928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>
                <a:solidFill>
                  <a:schemeClr val="tx2"/>
                </a:solidFill>
              </a:rPr>
              <a:t>Таким образом, данная работа не только поможет ученым быстро находить всю необходимую информацию о интересных им научных журналах, но и имеет достаточно много путей для улучшения. </a:t>
            </a:r>
          </a:p>
          <a:p>
            <a:pPr algn="just"/>
            <a:r>
              <a:rPr lang="ru-RU" sz="2200" dirty="0">
                <a:solidFill>
                  <a:schemeClr val="tx2"/>
                </a:solidFill>
              </a:rPr>
              <a:t>Наибольшим приоритетом обладает идея создания рейтинга научных журналов по цитируемости, что еще сильнее может упростить их поиск. </a:t>
            </a:r>
          </a:p>
          <a:p>
            <a:pPr algn="just"/>
            <a:r>
              <a:rPr lang="ru-RU" sz="2200" dirty="0">
                <a:solidFill>
                  <a:schemeClr val="tx2"/>
                </a:solidFill>
              </a:rPr>
              <a:t>В рамках создания справочника была проделана работа по созданию базы данных из </a:t>
            </a:r>
            <a:r>
              <a:rPr lang="en-US" sz="2200" dirty="0">
                <a:solidFill>
                  <a:schemeClr val="tx2"/>
                </a:solidFill>
              </a:rPr>
              <a:t>excel</a:t>
            </a:r>
            <a:r>
              <a:rPr lang="ru-RU" sz="2200" dirty="0">
                <a:solidFill>
                  <a:schemeClr val="tx2"/>
                </a:solidFill>
              </a:rPr>
              <a:t> таблицы, что серьезно поможет в использовании этого блока данных для других нужд.</a:t>
            </a:r>
          </a:p>
        </p:txBody>
      </p:sp>
    </p:spTree>
    <p:extLst>
      <p:ext uri="{BB962C8B-B14F-4D97-AF65-F5344CB8AC3E}">
        <p14:creationId xmlns:p14="http://schemas.microsoft.com/office/powerpoint/2010/main" val="294549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2"/>
          <p:cNvSpPr>
            <a:spLocks/>
          </p:cNvSpPr>
          <p:nvPr/>
        </p:nvSpPr>
        <p:spPr bwMode="auto">
          <a:xfrm>
            <a:off x="5209" y="2996952"/>
            <a:ext cx="9138791" cy="1470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ru-RU" altLang="ru-RU" sz="4400" b="1" dirty="0">
                <a:solidFill>
                  <a:schemeClr val="tx2"/>
                </a:solidFill>
                <a:cs typeface="Arial" charset="0"/>
              </a:rPr>
              <a:t>    Спасибо за внимание!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147" name="Содержимое 4"/>
          <p:cNvSpPr>
            <a:spLocks noGrp="1"/>
          </p:cNvSpPr>
          <p:nvPr>
            <p:ph idx="4294967295"/>
          </p:nvPr>
        </p:nvSpPr>
        <p:spPr>
          <a:xfrm>
            <a:off x="683568" y="1268760"/>
            <a:ext cx="7848872" cy="5040560"/>
          </a:xfr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>
            <a:normAutofit/>
          </a:bodyPr>
          <a:lstStyle/>
          <a:p>
            <a:pPr marL="690563" indent="-609600">
              <a:lnSpc>
                <a:spcPct val="90000"/>
              </a:lnSpc>
              <a:buNone/>
              <a:defRPr/>
            </a:pPr>
            <a:r>
              <a:rPr lang="ru-RU" altLang="ru-RU" b="1" dirty="0">
                <a:solidFill>
                  <a:srgbClr val="002060"/>
                </a:solidFill>
              </a:rPr>
              <a:t>Ответственные:</a:t>
            </a:r>
            <a:endParaRPr lang="en-US" altLang="ru-RU" b="1" dirty="0">
              <a:solidFill>
                <a:srgbClr val="002060"/>
              </a:solidFill>
            </a:endParaRPr>
          </a:p>
          <a:p>
            <a:pPr marL="690563" indent="-609600">
              <a:lnSpc>
                <a:spcPct val="90000"/>
              </a:lnSpc>
              <a:buNone/>
              <a:defRPr/>
            </a:pPr>
            <a:r>
              <a:rPr lang="ru-RU" dirty="0">
                <a:solidFill>
                  <a:schemeClr val="tx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Позняк Ю.В., Кулаженко В.Г., </a:t>
            </a:r>
            <a:endParaRPr lang="en-US" dirty="0">
              <a:solidFill>
                <a:schemeClr val="tx2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690563" indent="-609600">
              <a:lnSpc>
                <a:spcPct val="90000"/>
              </a:lnSpc>
              <a:buNone/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	 </a:t>
            </a:r>
            <a:r>
              <a:rPr lang="ru-RU" dirty="0">
                <a:solidFill>
                  <a:schemeClr val="tx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Стукач Д.П.</a:t>
            </a:r>
          </a:p>
          <a:p>
            <a:pPr>
              <a:buNone/>
              <a:defRPr/>
            </a:pPr>
            <a:endParaRPr lang="ru-RU" sz="2800" dirty="0">
              <a:solidFill>
                <a:schemeClr val="tx2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>
              <a:buNone/>
              <a:defRPr/>
            </a:pPr>
            <a:endParaRPr lang="ru-RU" sz="2800" dirty="0">
              <a:solidFill>
                <a:schemeClr val="tx2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457200" lvl="0" indent="-457200">
              <a:buNone/>
            </a:pPr>
            <a:r>
              <a:rPr lang="ru-RU" sz="3400" dirty="0">
                <a:solidFill>
                  <a:schemeClr val="tx2"/>
                </a:solidFill>
              </a:rPr>
              <a:t>Создание онлайн справочника </a:t>
            </a:r>
          </a:p>
          <a:p>
            <a:pPr marL="1257300" lvl="2" indent="-457200">
              <a:buNone/>
            </a:pPr>
            <a:r>
              <a:rPr lang="ru-RU" sz="3400" dirty="0">
                <a:solidFill>
                  <a:schemeClr val="tx2"/>
                </a:solidFill>
              </a:rPr>
              <a:t>научных журналов Беларуси</a:t>
            </a:r>
          </a:p>
          <a:p>
            <a:pPr>
              <a:buNone/>
              <a:defRPr/>
            </a:pPr>
            <a:endParaRPr lang="be-BY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2329082"/>
            <a:ext cx="792088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1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Значительное количество необработанных данных о</a:t>
            </a:r>
          </a:p>
          <a:p>
            <a:pPr algn="just"/>
            <a:r>
              <a:rPr lang="ru-RU" sz="21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     научных журналах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100" dirty="0">
                <a:solidFill>
                  <a:schemeClr val="tx2"/>
                </a:solidFill>
                <a:cs typeface="Times New Roman" pitchFamily="18" charset="0"/>
              </a:rPr>
              <a:t>Стремительный переход к использованию цифровых инструментов</a:t>
            </a:r>
            <a:endParaRPr lang="ru-RU" sz="21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1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Отсутствие цифровой платформы для взаимодействия</a:t>
            </a:r>
          </a:p>
          <a:p>
            <a:pPr algn="just"/>
            <a:r>
              <a:rPr lang="ru-RU" sz="21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     с информацией для работников фундаментальной библиотеки БГУ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1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Желание упростить ученым поиск необходимых научных журналов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1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Создание конкурентоспособной версии справочника</a:t>
            </a:r>
          </a:p>
          <a:p>
            <a:pPr algn="just"/>
            <a:r>
              <a:rPr lang="ru-RU" sz="21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     научных журналов на базе фундаментальной библиотеки БГУ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1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Собственный интерес к вышеуказанным проблемам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1421194"/>
            <a:ext cx="7920880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3500" b="1" dirty="0">
                <a:solidFill>
                  <a:schemeClr val="tx2"/>
                </a:solidFill>
              </a:rPr>
              <a:t>Основные причины создания</a:t>
            </a:r>
          </a:p>
        </p:txBody>
      </p:sp>
    </p:spTree>
    <p:extLst>
      <p:ext uri="{BB962C8B-B14F-4D97-AF65-F5344CB8AC3E}">
        <p14:creationId xmlns:p14="http://schemas.microsoft.com/office/powerpoint/2010/main" val="40027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2392" y="1274665"/>
            <a:ext cx="7920880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3400" b="1" dirty="0">
                <a:solidFill>
                  <a:schemeClr val="tx2"/>
                </a:solidFill>
              </a:rPr>
              <a:t>Аналоги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0E519-5CCB-47BD-A269-CC5065C563A8}"/>
              </a:ext>
            </a:extLst>
          </p:cNvPr>
          <p:cNvSpPr txBox="1"/>
          <p:nvPr/>
        </p:nvSpPr>
        <p:spPr>
          <a:xfrm>
            <a:off x="682392" y="2026653"/>
            <a:ext cx="7920880" cy="3901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Прямых аналогов по реализуемому функционалу нет.</a:t>
            </a:r>
          </a:p>
          <a:p>
            <a:pPr algn="just"/>
            <a:r>
              <a:rPr lang="ru-RU" sz="2300" b="1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Согласно проведенным исследованиям были найдены следующие справочники или таблицы с информацией по научным журналам:</a:t>
            </a:r>
          </a:p>
          <a:p>
            <a:pPr algn="just"/>
            <a:endParaRPr lang="ru-RU" sz="225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https://journals.bsu.by/</a:t>
            </a:r>
            <a:endParaRPr lang="ru-RU" sz="22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2"/>
                </a:solidFill>
                <a:latin typeface="+mj-lt"/>
                <a:cs typeface="Times New Roman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https://journals.bntu.by/ru/</a:t>
            </a:r>
            <a:endParaRPr lang="ru-RU" sz="22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2"/>
                </a:solidFill>
                <a:latin typeface="+mj-lt"/>
                <a:cs typeface="Times New Roman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https://www.bsuir.by/ru/kaf-piks/dokumenty-i-ssylki</a:t>
            </a:r>
            <a:endParaRPr lang="ru-RU" sz="2200" dirty="0">
              <a:solidFill>
                <a:schemeClr val="tx2"/>
              </a:solidFill>
              <a:latin typeface="+mj-lt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https://pravo.by/gosudarstvo-i-pravo/nauka-i-obrazovanie/vak-informiruet/perechen-nauchnykh-izdaniy-respubliki-belarus-dlya-opublikovaniya-rezultatov-dissertatsionnykh-issle/</a:t>
            </a:r>
            <a:r>
              <a:rPr lang="ru-RU" sz="2200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834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0297" y="1311151"/>
            <a:ext cx="3511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tx2"/>
                </a:solidFill>
              </a:rPr>
              <a:t>Основная цель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297" y="2204864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dirty="0">
                <a:solidFill>
                  <a:schemeClr val="tx2"/>
                </a:solidFill>
              </a:rPr>
              <a:t>Создание онлайн справочника по научным журналам с возможностями поиска по конкретным параметрам и администрированием текущей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63767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47562" y="1412776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tx2"/>
                </a:solidFill>
              </a:rPr>
              <a:t>Основные задачи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7563" y="2204864"/>
            <a:ext cx="7560841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chemeClr val="tx2"/>
                </a:solidFill>
              </a:rPr>
              <a:t>Создание базы данных для хранения информации о журналах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chemeClr val="tx2"/>
                </a:solidFill>
              </a:rPr>
              <a:t>Редактирование данных для использования их справочником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chemeClr val="tx2"/>
                </a:solidFill>
              </a:rPr>
              <a:t>Создание логики взаимодействия с данными данных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chemeClr val="tx2"/>
                </a:solidFill>
              </a:rPr>
              <a:t>Создание пользовательского интерфейса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chemeClr val="tx2"/>
                </a:solidFill>
              </a:rPr>
              <a:t>Создание интерфейса администрирования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chemeClr val="tx2"/>
                </a:solidFill>
              </a:rPr>
              <a:t>Интегрирование справочника на сайт Фундаментальной библиотеки БГУ</a:t>
            </a:r>
          </a:p>
        </p:txBody>
      </p:sp>
    </p:spTree>
    <p:extLst>
      <p:ext uri="{BB962C8B-B14F-4D97-AF65-F5344CB8AC3E}">
        <p14:creationId xmlns:p14="http://schemas.microsoft.com/office/powerpoint/2010/main" val="72908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60831" y="2115681"/>
            <a:ext cx="784887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sz="2200" dirty="0">
                <a:solidFill>
                  <a:schemeClr val="tx2"/>
                </a:solidFill>
              </a:rPr>
              <a:t>Стоит отметить, что информации даже об одном научном журнале достаточно много, поэтому принято решение использовать реляционную базу данных </a:t>
            </a:r>
            <a:r>
              <a:rPr lang="en-US" sz="2200" dirty="0" err="1">
                <a:solidFill>
                  <a:schemeClr val="tx2"/>
                </a:solidFill>
              </a:rPr>
              <a:t>MySql</a:t>
            </a:r>
            <a:r>
              <a:rPr lang="en-US" sz="2200" dirty="0">
                <a:solidFill>
                  <a:schemeClr val="tx2"/>
                </a:solidFill>
              </a:rPr>
              <a:t>.</a:t>
            </a:r>
            <a:r>
              <a:rPr lang="ru-RU" sz="2200" dirty="0">
                <a:solidFill>
                  <a:schemeClr val="tx2"/>
                </a:solidFill>
              </a:rPr>
              <a:t> Основными преимуществами использования </a:t>
            </a:r>
            <a:r>
              <a:rPr lang="en-US" sz="2200" dirty="0" err="1">
                <a:solidFill>
                  <a:schemeClr val="tx2"/>
                </a:solidFill>
              </a:rPr>
              <a:t>MySql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ru-RU" sz="2200" dirty="0">
                <a:solidFill>
                  <a:schemeClr val="tx2"/>
                </a:solidFill>
              </a:rPr>
              <a:t>конкретно в данном справочнике являются: 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chemeClr val="tx2"/>
                </a:solidFill>
              </a:rPr>
              <a:t>Доступность взаимодействия с внутренней логикой справочника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chemeClr val="tx2"/>
                </a:solidFill>
              </a:rPr>
              <a:t>Общеизвестность в среде университета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chemeClr val="tx2"/>
                </a:solidFill>
              </a:rPr>
              <a:t>Относительная легкость в администрировании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418332"/>
            <a:ext cx="1400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MYSQL</a:t>
            </a:r>
            <a:endParaRPr lang="ru-RU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52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60831" y="2115681"/>
            <a:ext cx="7848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sz="2200" dirty="0">
                <a:solidFill>
                  <a:schemeClr val="tx2"/>
                </a:solidFill>
              </a:rPr>
              <a:t>На данный момент времени </a:t>
            </a:r>
            <a:r>
              <a:rPr lang="en-US" sz="2200" dirty="0">
                <a:solidFill>
                  <a:schemeClr val="tx2"/>
                </a:solidFill>
              </a:rPr>
              <a:t>node.js </a:t>
            </a:r>
            <a:r>
              <a:rPr lang="ru-RU" sz="2200" dirty="0">
                <a:solidFill>
                  <a:schemeClr val="tx2"/>
                </a:solidFill>
              </a:rPr>
              <a:t>позволяет сделать практически любой </a:t>
            </a:r>
            <a:r>
              <a:rPr lang="en-US" sz="2200" dirty="0">
                <a:solidFill>
                  <a:schemeClr val="tx2"/>
                </a:solidFill>
              </a:rPr>
              <a:t>back-end</a:t>
            </a:r>
            <a:r>
              <a:rPr lang="ru-RU" sz="2200" dirty="0">
                <a:solidFill>
                  <a:schemeClr val="tx2"/>
                </a:solidFill>
              </a:rPr>
              <a:t>, а также тесно связан с </a:t>
            </a:r>
            <a:r>
              <a:rPr lang="en-US" sz="2200" dirty="0">
                <a:solidFill>
                  <a:schemeClr val="tx2"/>
                </a:solidFill>
              </a:rPr>
              <a:t>JavaScript</a:t>
            </a:r>
            <a:r>
              <a:rPr lang="ru-RU" sz="2200" dirty="0">
                <a:solidFill>
                  <a:schemeClr val="tx2"/>
                </a:solidFill>
              </a:rPr>
              <a:t>, благодаря которому создается </a:t>
            </a:r>
            <a:r>
              <a:rPr lang="en-US" sz="2200" dirty="0">
                <a:solidFill>
                  <a:schemeClr val="tx2"/>
                </a:solidFill>
              </a:rPr>
              <a:t>front-end</a:t>
            </a:r>
            <a:r>
              <a:rPr lang="ru-RU" sz="2200" dirty="0">
                <a:solidFill>
                  <a:schemeClr val="tx2"/>
                </a:solidFill>
              </a:rPr>
              <a:t> и визуализация. Внутренняя логика справочника написана с использованием </a:t>
            </a:r>
            <a:r>
              <a:rPr lang="en-US" sz="2200" dirty="0">
                <a:solidFill>
                  <a:schemeClr val="tx2"/>
                </a:solidFill>
              </a:rPr>
              <a:t>node.js,</a:t>
            </a:r>
            <a:r>
              <a:rPr lang="ru-RU" sz="2200" dirty="0">
                <a:solidFill>
                  <a:schemeClr val="tx2"/>
                </a:solidFill>
              </a:rPr>
              <a:t> а также фреймворка </a:t>
            </a:r>
            <a:r>
              <a:rPr lang="en-US" sz="2200" dirty="0">
                <a:solidFill>
                  <a:schemeClr val="tx2"/>
                </a:solidFill>
              </a:rPr>
              <a:t>express</a:t>
            </a:r>
            <a:r>
              <a:rPr lang="ru-RU" sz="2200" dirty="0">
                <a:solidFill>
                  <a:schemeClr val="tx2"/>
                </a:solidFill>
              </a:rPr>
              <a:t>. Были задействованы следующие модули: </a:t>
            </a:r>
            <a:r>
              <a:rPr lang="en-US" sz="2200" dirty="0">
                <a:solidFill>
                  <a:schemeClr val="tx2"/>
                </a:solidFill>
              </a:rPr>
              <a:t>mysql2, body-parser, password-hash, </a:t>
            </a:r>
            <a:r>
              <a:rPr lang="en-US" sz="2200" dirty="0" err="1">
                <a:solidFill>
                  <a:schemeClr val="tx2"/>
                </a:solidFill>
              </a:rPr>
              <a:t>nodemon</a:t>
            </a:r>
            <a:r>
              <a:rPr lang="en-US" sz="2200" dirty="0">
                <a:solidFill>
                  <a:schemeClr val="tx2"/>
                </a:solidFill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ru-RU" sz="2200" dirty="0">
                <a:solidFill>
                  <a:schemeClr val="tx2"/>
                </a:solidFill>
              </a:rPr>
              <a:t>При написании функционала использовался паттерн </a:t>
            </a:r>
            <a:r>
              <a:rPr lang="en-US" sz="2200" dirty="0">
                <a:solidFill>
                  <a:schemeClr val="tx2"/>
                </a:solidFill>
              </a:rPr>
              <a:t>MVC.</a:t>
            </a:r>
            <a:endParaRPr lang="ru-RU" sz="2200" dirty="0">
              <a:solidFill>
                <a:schemeClr val="tx2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ru-RU" sz="2200" dirty="0">
                <a:solidFill>
                  <a:schemeClr val="tx2"/>
                </a:solidFill>
              </a:rPr>
              <a:t>Для взаимодействия с </a:t>
            </a:r>
            <a:r>
              <a:rPr lang="en-US" sz="2200" dirty="0">
                <a:solidFill>
                  <a:schemeClr val="tx2"/>
                </a:solidFill>
              </a:rPr>
              <a:t>front-end </a:t>
            </a:r>
            <a:r>
              <a:rPr lang="ru-RU" sz="2200" dirty="0">
                <a:solidFill>
                  <a:schemeClr val="tx2"/>
                </a:solidFill>
              </a:rPr>
              <a:t>использовался движок представлений</a:t>
            </a:r>
            <a:r>
              <a:rPr lang="en-US" sz="2200" dirty="0">
                <a:solidFill>
                  <a:schemeClr val="tx2"/>
                </a:solidFill>
              </a:rPr>
              <a:t> Handlebars</a:t>
            </a:r>
            <a:r>
              <a:rPr lang="ru-RU" sz="2200" dirty="0">
                <a:solidFill>
                  <a:schemeClr val="tx2"/>
                </a:solidFill>
              </a:rPr>
              <a:t>.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18332"/>
            <a:ext cx="1479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Node.js</a:t>
            </a:r>
            <a:endParaRPr lang="ru-RU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60831" y="2115681"/>
            <a:ext cx="784887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sz="2200" dirty="0">
                <a:solidFill>
                  <a:schemeClr val="tx2"/>
                </a:solidFill>
              </a:rPr>
              <a:t>Основной функционал справочника включает в себя: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chemeClr val="tx2"/>
                </a:solidFill>
              </a:rPr>
              <a:t>Вывод на страницу справочника списка журналов с  наиболее важной информацией о каждом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chemeClr val="tx2"/>
                </a:solidFill>
              </a:rPr>
              <a:t>Вывод на страницу справочника полной информации о журнале при выборе конкретного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chemeClr val="tx2"/>
                </a:solidFill>
              </a:rPr>
              <a:t>Поиск научного журнала по названию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chemeClr val="tx2"/>
                </a:solidFill>
              </a:rPr>
              <a:t>Фильтрация списка журналов по научному интересу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chemeClr val="tx2"/>
                </a:solidFill>
              </a:rPr>
              <a:t>Роль «администратор» для ввода информации о новых журналах и обновление текущей информации (планируется)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418332"/>
            <a:ext cx="1439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tx2"/>
                </a:solidFill>
              </a:rPr>
              <a:t>Логика</a:t>
            </a:r>
          </a:p>
        </p:txBody>
      </p:sp>
    </p:spTree>
    <p:extLst>
      <p:ext uri="{BB962C8B-B14F-4D97-AF65-F5344CB8AC3E}">
        <p14:creationId xmlns:p14="http://schemas.microsoft.com/office/powerpoint/2010/main" val="31553592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1765</TotalTime>
  <Words>454</Words>
  <Application>Microsoft Office PowerPoint</Application>
  <PresentationFormat>Экран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Тема Office</vt:lpstr>
      <vt:lpstr>Доклад участника конференции «WebConf2021»  18.05.2021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Наталья</dc:creator>
  <cp:lastModifiedBy>stukachdima06112000@gmail.com</cp:lastModifiedBy>
  <cp:revision>163</cp:revision>
  <cp:lastPrinted>2018-03-01T11:25:35Z</cp:lastPrinted>
  <dcterms:created xsi:type="dcterms:W3CDTF">2015-06-29T09:09:44Z</dcterms:created>
  <dcterms:modified xsi:type="dcterms:W3CDTF">2021-05-18T11:43:53Z</dcterms:modified>
</cp:coreProperties>
</file>