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2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4" r:id="rId25"/>
    <p:sldId id="295" r:id="rId26"/>
    <p:sldId id="296" r:id="rId27"/>
    <p:sldId id="297" r:id="rId28"/>
    <p:sldId id="298" r:id="rId29"/>
    <p:sldId id="283" r:id="rId30"/>
    <p:sldId id="284" r:id="rId31"/>
    <p:sldId id="282" r:id="rId32"/>
    <p:sldId id="285" r:id="rId33"/>
    <p:sldId id="286" r:id="rId34"/>
    <p:sldId id="287" r:id="rId35"/>
    <p:sldId id="290" r:id="rId36"/>
    <p:sldId id="288" r:id="rId37"/>
    <p:sldId id="293" r:id="rId38"/>
    <p:sldId id="289" r:id="rId39"/>
    <p:sldId id="291" r:id="rId40"/>
    <p:sldId id="26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3760B-F3D0-4FA4-8FF6-D507F6AB9DCC}" type="datetimeFigureOut">
              <a:rPr lang="pl-PL" smtClean="0"/>
              <a:t>14.06.2022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E950B-3435-4939-B251-CEC3B4E471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85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780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1407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43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845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00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095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829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131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0512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TODO: powiedzieć że 0.4 żeby dało dobre rezultaty wymagałoby znacznie zwiększonych</a:t>
            </a:r>
            <a:r>
              <a:rPr lang="pl-PL" baseline="0" dirty="0" smtClean="0"/>
              <a:t> innych parametrów modelu, a na to nie mieliśmy sprzętu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68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TODO:</a:t>
            </a:r>
            <a:r>
              <a:rPr lang="pl-PL" baseline="0" dirty="0" smtClean="0"/>
              <a:t> powiedzieć czemu nie daliśmy </a:t>
            </a:r>
            <a:r>
              <a:rPr lang="pl-PL" baseline="0" dirty="0" err="1" smtClean="0"/>
              <a:t>more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layers</a:t>
            </a:r>
            <a:r>
              <a:rPr lang="pl-PL" baseline="0" dirty="0" smtClean="0"/>
              <a:t> mimo lepszej </a:t>
            </a:r>
            <a:r>
              <a:rPr lang="pl-PL" baseline="0" dirty="0" err="1" smtClean="0"/>
              <a:t>accuracy</a:t>
            </a:r>
            <a:r>
              <a:rPr lang="pl-PL" baseline="0" dirty="0" smtClean="0"/>
              <a:t> (znacznie zwiększony czas treningu, </a:t>
            </a:r>
            <a:r>
              <a:rPr lang="pl-PL" baseline="0" dirty="0" err="1" smtClean="0"/>
              <a:t>validation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loss</a:t>
            </a:r>
            <a:r>
              <a:rPr lang="pl-PL" baseline="0" dirty="0" smtClean="0"/>
              <a:t>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950B-3435-4939-B251-CEC3B4E471E0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222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14.06.2022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3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14.06.2022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792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14.06.2022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71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14.06.2022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047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14.06.2022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85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14.06.2022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88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14.06.2022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444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14.06.2022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19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14.06.2022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227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1CA1DB-AE43-4897-B3E9-EE8726261D80}" type="datetimeFigureOut">
              <a:rPr lang="pl-PL" smtClean="0"/>
              <a:t>14.06.2022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577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14.06.2022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023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1CA1DB-AE43-4897-B3E9-EE8726261D80}" type="datetimeFigureOut">
              <a:rPr lang="pl-PL" smtClean="0"/>
              <a:t>14.06.2022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4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iq.opengenus.org/purpose-of-different-layers-in-ml/" TargetMode="External"/><Relationship Id="rId3" Type="http://schemas.openxmlformats.org/officeDocument/2006/relationships/hyperlink" Target="https://www.tensorflow.org/" TargetMode="External"/><Relationship Id="rId7" Type="http://schemas.openxmlformats.org/officeDocument/2006/relationships/hyperlink" Target="https://anhreynolds.com/blogs/cnn.html" TargetMode="External"/><Relationship Id="rId2" Type="http://schemas.openxmlformats.org/officeDocument/2006/relationships/hyperlink" Target="https://www.kaggle.com/datasets/zippyz/cats-and-dogs-breeds-classification-oxford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" TargetMode="External"/><Relationship Id="rId5" Type="http://schemas.openxmlformats.org/officeDocument/2006/relationships/hyperlink" Target="https://machinelearningknowledge.ai/" TargetMode="External"/><Relationship Id="rId4" Type="http://schemas.openxmlformats.org/officeDocument/2006/relationships/hyperlink" Target="https://docs.python.org/3/referenc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Image </a:t>
            </a:r>
            <a:r>
              <a:rPr lang="pl-PL" dirty="0" err="1" smtClean="0"/>
              <a:t>classification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Rafał Klinowski, Jakub Cisowski</a:t>
            </a:r>
          </a:p>
          <a:p>
            <a:r>
              <a:rPr lang="pl-PL" dirty="0" err="1" smtClean="0"/>
              <a:t>Biologically</a:t>
            </a:r>
            <a:r>
              <a:rPr lang="pl-PL" dirty="0" smtClean="0"/>
              <a:t> </a:t>
            </a:r>
            <a:r>
              <a:rPr lang="pl-PL" dirty="0" err="1" smtClean="0"/>
              <a:t>inspired</a:t>
            </a:r>
            <a:r>
              <a:rPr lang="pl-PL" dirty="0" smtClean="0"/>
              <a:t> </a:t>
            </a:r>
            <a:r>
              <a:rPr lang="pl-PL" dirty="0" err="1" smtClean="0"/>
              <a:t>artificial</a:t>
            </a:r>
            <a:r>
              <a:rPr lang="pl-PL" dirty="0" smtClean="0"/>
              <a:t> </a:t>
            </a:r>
            <a:r>
              <a:rPr lang="pl-PL" dirty="0" err="1" smtClean="0"/>
              <a:t>intelligence</a:t>
            </a:r>
            <a:r>
              <a:rPr lang="pl-PL" dirty="0" smtClean="0"/>
              <a:t>, </a:t>
            </a:r>
            <a:r>
              <a:rPr lang="pl-PL" dirty="0" err="1" smtClean="0"/>
              <a:t>sem</a:t>
            </a:r>
            <a:r>
              <a:rPr lang="pl-PL" dirty="0" smtClean="0"/>
              <a:t>. 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339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861646"/>
            <a:ext cx="5734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3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Research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We </a:t>
            </a:r>
            <a:r>
              <a:rPr lang="pl-PL" sz="2800" dirty="0" err="1" smtClean="0"/>
              <a:t>built</a:t>
            </a:r>
            <a:r>
              <a:rPr lang="pl-PL" sz="2800" dirty="0" smtClean="0"/>
              <a:t> and </a:t>
            </a:r>
            <a:r>
              <a:rPr lang="pl-PL" sz="2800" dirty="0" err="1" smtClean="0"/>
              <a:t>trained</a:t>
            </a:r>
            <a:r>
              <a:rPr lang="pl-PL" sz="2800" dirty="0" smtClean="0"/>
              <a:t> </a:t>
            </a:r>
            <a:r>
              <a:rPr lang="pl-PL" sz="2800" dirty="0" err="1"/>
              <a:t>our</a:t>
            </a:r>
            <a:r>
              <a:rPr lang="pl-PL" sz="2800" dirty="0"/>
              <a:t> model </a:t>
            </a:r>
            <a:r>
              <a:rPr lang="pl-PL" sz="2800" dirty="0" err="1"/>
              <a:t>multiple</a:t>
            </a:r>
            <a:r>
              <a:rPr lang="pl-PL" sz="2800" dirty="0"/>
              <a:t> </a:t>
            </a:r>
            <a:r>
              <a:rPr lang="pl-PL" sz="2800" dirty="0" err="1"/>
              <a:t>times</a:t>
            </a:r>
            <a:r>
              <a:rPr lang="pl-PL" sz="2800" dirty="0"/>
              <a:t> with </a:t>
            </a:r>
            <a:r>
              <a:rPr lang="pl-PL" sz="2800" dirty="0" err="1"/>
              <a:t>different</a:t>
            </a:r>
            <a:r>
              <a:rPr lang="pl-PL" sz="2800" dirty="0"/>
              <a:t> </a:t>
            </a:r>
            <a:r>
              <a:rPr lang="pl-PL" sz="2800" dirty="0" err="1"/>
              <a:t>parameters</a:t>
            </a:r>
            <a:r>
              <a:rPr lang="pl-PL" sz="2800" dirty="0"/>
              <a:t> to test </a:t>
            </a:r>
            <a:r>
              <a:rPr lang="pl-PL" sz="2800" dirty="0" err="1"/>
              <a:t>their</a:t>
            </a:r>
            <a:r>
              <a:rPr lang="pl-PL" sz="2800" dirty="0"/>
              <a:t> </a:t>
            </a:r>
            <a:r>
              <a:rPr lang="pl-PL" sz="2800" dirty="0" err="1"/>
              <a:t>impact</a:t>
            </a:r>
            <a:r>
              <a:rPr lang="pl-PL" sz="2800" dirty="0"/>
              <a:t> 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58102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Key</a:t>
            </a:r>
            <a:r>
              <a:rPr lang="pl-PL" dirty="0" smtClean="0"/>
              <a:t> </a:t>
            </a:r>
            <a:r>
              <a:rPr lang="pl-PL" dirty="0" err="1" smtClean="0"/>
              <a:t>parts</a:t>
            </a:r>
            <a:r>
              <a:rPr lang="pl-PL" dirty="0" smtClean="0"/>
              <a:t> of the </a:t>
            </a:r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97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</a:t>
            </a:r>
            <a:r>
              <a:rPr lang="pl-PL" dirty="0" err="1" smtClean="0"/>
              <a:t>arget_size</a:t>
            </a:r>
            <a:r>
              <a:rPr lang="pl-PL" dirty="0" smtClean="0"/>
              <a:t>, </a:t>
            </a:r>
            <a:r>
              <a:rPr lang="pl-PL" dirty="0" err="1" smtClean="0"/>
              <a:t>input_shape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represents</a:t>
            </a:r>
            <a:r>
              <a:rPr lang="pl-PL" dirty="0" smtClean="0"/>
              <a:t> the </a:t>
            </a:r>
            <a:r>
              <a:rPr lang="pl-PL" dirty="0" err="1" smtClean="0"/>
              <a:t>size</a:t>
            </a:r>
            <a:r>
              <a:rPr lang="pl-PL" dirty="0" smtClean="0"/>
              <a:t> to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images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resized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loaded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larger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require</a:t>
            </a:r>
            <a:r>
              <a:rPr lang="pl-PL" dirty="0" smtClean="0"/>
              <a:t> </a:t>
            </a:r>
            <a:r>
              <a:rPr lang="pl-PL" dirty="0" err="1" smtClean="0"/>
              <a:t>significantly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memory</a:t>
            </a:r>
            <a:r>
              <a:rPr lang="pl-PL" dirty="0" smtClean="0"/>
              <a:t> and </a:t>
            </a:r>
            <a:r>
              <a:rPr lang="pl-PL" dirty="0" err="1" smtClean="0"/>
              <a:t>longer</a:t>
            </a:r>
            <a:r>
              <a:rPr lang="pl-PL" dirty="0" smtClean="0"/>
              <a:t>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smaller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mean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less </a:t>
            </a:r>
            <a:r>
              <a:rPr lang="pl-PL" dirty="0" err="1" smtClean="0"/>
              <a:t>trainable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– model </a:t>
            </a:r>
            <a:r>
              <a:rPr lang="pl-PL" dirty="0" err="1" smtClean="0"/>
              <a:t>will</a:t>
            </a:r>
            <a:r>
              <a:rPr lang="pl-PL" dirty="0" smtClean="0"/>
              <a:t> be less </a:t>
            </a:r>
            <a:r>
              <a:rPr lang="pl-PL" dirty="0" err="1" smtClean="0"/>
              <a:t>accurate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common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include</a:t>
            </a:r>
            <a:r>
              <a:rPr lang="pl-PL" dirty="0" smtClean="0"/>
              <a:t>: 96x96, 160x160, 224x224</a:t>
            </a:r>
            <a:endParaRPr lang="pl-PL" dirty="0"/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476012"/>
              </p:ext>
            </p:extLst>
          </p:nvPr>
        </p:nvGraphicFramePr>
        <p:xfrm>
          <a:off x="3672205" y="4134217"/>
          <a:ext cx="49085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Dokument" r:id="rId3" imgW="4152960" imgH="668520" progId="Word.OpenDocumentText.12">
                  <p:embed/>
                </p:oleObj>
              </mc:Choice>
              <mc:Fallback>
                <p:oleObj name="Dokument" r:id="rId3" imgW="4152960" imgH="6685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2205" y="4134217"/>
                        <a:ext cx="4908550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86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771586" y="298938"/>
            <a:ext cx="222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arget_size</a:t>
            </a:r>
            <a:r>
              <a:rPr lang="pl-PL" dirty="0" smtClean="0"/>
              <a:t>=(224,224)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352954" y="298938"/>
            <a:ext cx="198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arget_size</a:t>
            </a:r>
            <a:r>
              <a:rPr lang="pl-PL" dirty="0" smtClean="0"/>
              <a:t>=(96,96)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0" y="1445342"/>
            <a:ext cx="4395600" cy="43956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438" y="1445342"/>
            <a:ext cx="4395600" cy="4395600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1667807" y="872140"/>
            <a:ext cx="24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≈ 20 </a:t>
            </a:r>
            <a:r>
              <a:rPr lang="pl-PL" dirty="0" err="1" smtClean="0"/>
              <a:t>hours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132155" y="872140"/>
            <a:ext cx="26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≈ 45 </a:t>
            </a:r>
            <a:r>
              <a:rPr lang="pl-PL" dirty="0" err="1" smtClean="0"/>
              <a:t>minutes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5070317" y="298938"/>
            <a:ext cx="22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(</a:t>
            </a:r>
            <a:r>
              <a:rPr lang="pl-PL" dirty="0" err="1" smtClean="0"/>
              <a:t>note</a:t>
            </a:r>
            <a:r>
              <a:rPr lang="pl-PL" dirty="0" smtClean="0"/>
              <a:t>: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scale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112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batch_size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the </a:t>
            </a:r>
            <a:r>
              <a:rPr lang="pl-PL" dirty="0" err="1" smtClean="0"/>
              <a:t>number</a:t>
            </a:r>
            <a:r>
              <a:rPr lang="pl-PL" dirty="0" smtClean="0"/>
              <a:t> of </a:t>
            </a:r>
            <a:r>
              <a:rPr lang="pl-PL" dirty="0" err="1" smtClean="0"/>
              <a:t>images</a:t>
            </a:r>
            <a:r>
              <a:rPr lang="pl-PL" dirty="0" smtClean="0"/>
              <a:t> in a </a:t>
            </a:r>
            <a:r>
              <a:rPr lang="pl-PL" dirty="0" err="1" smtClean="0"/>
              <a:t>batch</a:t>
            </a:r>
            <a:r>
              <a:rPr lang="pl-PL" dirty="0" smtClean="0"/>
              <a:t>,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one step of </a:t>
            </a:r>
            <a:r>
              <a:rPr lang="pl-PL" dirty="0" err="1" smtClean="0"/>
              <a:t>training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too</a:t>
            </a:r>
            <a:r>
              <a:rPr lang="pl-PL" dirty="0" smtClean="0"/>
              <a:t> small, </a:t>
            </a:r>
            <a:r>
              <a:rPr lang="pl-PL" dirty="0" err="1" smtClean="0"/>
              <a:t>then</a:t>
            </a:r>
            <a:r>
              <a:rPr lang="pl-PL" dirty="0" smtClean="0"/>
              <a:t> we end </a:t>
            </a:r>
            <a:r>
              <a:rPr lang="pl-PL" dirty="0" err="1" smtClean="0"/>
              <a:t>up</a:t>
            </a:r>
            <a:r>
              <a:rPr lang="pl-PL" dirty="0" smtClean="0"/>
              <a:t> </a:t>
            </a:r>
            <a:r>
              <a:rPr lang="pl-PL" dirty="0" err="1" smtClean="0"/>
              <a:t>approximating</a:t>
            </a:r>
            <a:r>
              <a:rPr lang="pl-PL" dirty="0" smtClean="0"/>
              <a:t> the </a:t>
            </a:r>
            <a:r>
              <a:rPr lang="pl-PL" dirty="0" err="1" smtClean="0"/>
              <a:t>function</a:t>
            </a:r>
            <a:r>
              <a:rPr lang="pl-PL" dirty="0" smtClean="0"/>
              <a:t> with </a:t>
            </a:r>
            <a:r>
              <a:rPr lang="pl-PL" dirty="0" err="1" smtClean="0"/>
              <a:t>too</a:t>
            </a:r>
            <a:r>
              <a:rPr lang="pl-PL" dirty="0" smtClean="0"/>
              <a:t> </a:t>
            </a:r>
            <a:r>
              <a:rPr lang="pl-PL" dirty="0" err="1" smtClean="0"/>
              <a:t>few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might</a:t>
            </a:r>
            <a:r>
              <a:rPr lang="pl-PL" dirty="0" smtClean="0"/>
              <a:t> not be </a:t>
            </a:r>
            <a:r>
              <a:rPr lang="pl-PL" dirty="0" err="1" smtClean="0"/>
              <a:t>representative</a:t>
            </a:r>
            <a:r>
              <a:rPr lang="pl-PL" dirty="0" smtClean="0"/>
              <a:t> of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training</a:t>
            </a:r>
            <a:r>
              <a:rPr lang="pl-PL" dirty="0" smtClean="0"/>
              <a:t>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too</a:t>
            </a:r>
            <a:r>
              <a:rPr lang="pl-PL" dirty="0" smtClean="0"/>
              <a:t> </a:t>
            </a:r>
            <a:r>
              <a:rPr lang="pl-PL" dirty="0" err="1" smtClean="0"/>
              <a:t>large</a:t>
            </a:r>
            <a:r>
              <a:rPr lang="pl-PL" dirty="0" smtClean="0"/>
              <a:t>, </a:t>
            </a:r>
            <a:r>
              <a:rPr lang="pl-PL" dirty="0" err="1" smtClean="0"/>
              <a:t>requires</a:t>
            </a:r>
            <a:r>
              <a:rPr lang="pl-PL" dirty="0" smtClean="0"/>
              <a:t> a lot of </a:t>
            </a:r>
            <a:r>
              <a:rPr lang="pl-PL" dirty="0" err="1" smtClean="0"/>
              <a:t>memory</a:t>
            </a:r>
            <a:r>
              <a:rPr lang="pl-PL" dirty="0" smtClean="0"/>
              <a:t> and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even</a:t>
            </a:r>
            <a:r>
              <a:rPr lang="pl-PL" dirty="0" smtClean="0"/>
              <a:t> run out of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during</a:t>
            </a:r>
            <a:r>
              <a:rPr lang="pl-PL" dirty="0" smtClean="0"/>
              <a:t>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interrupted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common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16, 32, 64</a:t>
            </a:r>
          </a:p>
        </p:txBody>
      </p:sp>
      <p:graphicFrame>
        <p:nvGraphicFramePr>
          <p:cNvPr id="5" name="Obi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404390"/>
              </p:ext>
            </p:extLst>
          </p:nvPr>
        </p:nvGraphicFramePr>
        <p:xfrm>
          <a:off x="5343962" y="4640507"/>
          <a:ext cx="2758639" cy="810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Dokument" r:id="rId3" imgW="2414880" imgH="709200" progId="Word.OpenDocumentText.12">
                  <p:embed/>
                </p:oleObj>
              </mc:Choice>
              <mc:Fallback>
                <p:oleObj name="Dokument" r:id="rId3" imgW="2414880" imgH="7092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3962" y="4640507"/>
                        <a:ext cx="2758639" cy="810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18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22963" y="298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batch_size</a:t>
            </a:r>
            <a:r>
              <a:rPr lang="pl-PL" dirty="0" smtClean="0"/>
              <a:t>=16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760371" y="298938"/>
            <a:ext cx="14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batch_size</a:t>
            </a:r>
            <a:r>
              <a:rPr lang="pl-PL" dirty="0" smtClean="0"/>
              <a:t>=8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553255" y="872140"/>
            <a:ext cx="26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≈ 45 </a:t>
            </a:r>
            <a:r>
              <a:rPr lang="pl-PL" dirty="0" err="1" smtClean="0"/>
              <a:t>minutes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305214" y="872140"/>
            <a:ext cx="231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≈ 3 </a:t>
            </a:r>
            <a:r>
              <a:rPr lang="pl-PL" dirty="0" err="1" smtClean="0"/>
              <a:t>hours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341942" y="298938"/>
            <a:ext cx="371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(</a:t>
            </a:r>
            <a:r>
              <a:rPr lang="pl-PL" dirty="0" err="1" smtClean="0"/>
              <a:t>note</a:t>
            </a:r>
            <a:r>
              <a:rPr lang="pl-PL" dirty="0" smtClean="0"/>
              <a:t>: not </a:t>
            </a:r>
            <a:r>
              <a:rPr lang="pl-PL" dirty="0" err="1" smtClean="0"/>
              <a:t>enough</a:t>
            </a:r>
            <a:r>
              <a:rPr lang="pl-PL" dirty="0" smtClean="0"/>
              <a:t> </a:t>
            </a:r>
            <a:r>
              <a:rPr lang="pl-PL" dirty="0" err="1" smtClean="0"/>
              <a:t>memory</a:t>
            </a:r>
            <a:r>
              <a:rPr lang="pl-PL" dirty="0" smtClean="0"/>
              <a:t> to run 32)</a:t>
            </a: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87" y="1445342"/>
            <a:ext cx="4395600" cy="439560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8" y="1445342"/>
            <a:ext cx="4395600" cy="43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9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validation_split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the </a:t>
            </a:r>
            <a:r>
              <a:rPr lang="pl-PL" dirty="0" err="1" smtClean="0"/>
              <a:t>percentage</a:t>
            </a:r>
            <a:r>
              <a:rPr lang="pl-PL" dirty="0" smtClean="0"/>
              <a:t> of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images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validation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the </a:t>
            </a:r>
            <a:r>
              <a:rPr lang="pl-PL" dirty="0" err="1" smtClean="0"/>
              <a:t>rest</a:t>
            </a:r>
            <a:r>
              <a:rPr lang="pl-PL" dirty="0" smtClean="0"/>
              <a:t> of </a:t>
            </a:r>
            <a:r>
              <a:rPr lang="pl-PL" dirty="0" err="1" smtClean="0"/>
              <a:t>images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the </a:t>
            </a:r>
            <a:r>
              <a:rPr lang="pl-PL" dirty="0" err="1" smtClean="0"/>
              <a:t>dataset</a:t>
            </a:r>
            <a:r>
              <a:rPr lang="pl-PL" dirty="0" smtClean="0"/>
              <a:t> we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did</a:t>
            </a:r>
            <a:r>
              <a:rPr lang="pl-PL" dirty="0" smtClean="0"/>
              <a:t> not </a:t>
            </a:r>
            <a:r>
              <a:rPr lang="pl-PL" dirty="0" err="1" smtClean="0"/>
              <a:t>provide</a:t>
            </a:r>
            <a:r>
              <a:rPr lang="pl-PL" dirty="0" smtClean="0"/>
              <a:t> a </a:t>
            </a:r>
            <a:r>
              <a:rPr lang="pl-PL" dirty="0" err="1" smtClean="0"/>
              <a:t>separate</a:t>
            </a:r>
            <a:r>
              <a:rPr lang="pl-PL" dirty="0" smtClean="0"/>
              <a:t> set for </a:t>
            </a:r>
            <a:r>
              <a:rPr lang="pl-PL" dirty="0" err="1" smtClean="0"/>
              <a:t>validation</a:t>
            </a:r>
            <a:r>
              <a:rPr lang="pl-PL" dirty="0" smtClean="0"/>
              <a:t> – </a:t>
            </a:r>
            <a:r>
              <a:rPr lang="pl-PL" dirty="0" err="1" smtClean="0"/>
              <a:t>thus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split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common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20%</a:t>
            </a:r>
          </a:p>
        </p:txBody>
      </p:sp>
      <p:graphicFrame>
        <p:nvGraphicFramePr>
          <p:cNvPr id="6" name="Obi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045684"/>
              </p:ext>
            </p:extLst>
          </p:nvPr>
        </p:nvGraphicFramePr>
        <p:xfrm>
          <a:off x="5196436" y="4016253"/>
          <a:ext cx="217522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Dokument" r:id="rId3" imgW="1956600" imgH="999000" progId="Word.OpenDocumentText.12">
                  <p:embed/>
                </p:oleObj>
              </mc:Choice>
              <mc:Fallback>
                <p:oleObj name="Dokument" r:id="rId3" imgW="1956600" imgH="999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6436" y="4016253"/>
                        <a:ext cx="2175220" cy="1109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259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870585" y="298938"/>
            <a:ext cx="20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v</a:t>
            </a:r>
            <a:r>
              <a:rPr lang="pl-PL" dirty="0" err="1" smtClean="0"/>
              <a:t>alidation_split</a:t>
            </a:r>
            <a:r>
              <a:rPr lang="pl-PL" dirty="0" smtClean="0"/>
              <a:t>=0.2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681240" y="298938"/>
            <a:ext cx="20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validation_split</a:t>
            </a:r>
            <a:r>
              <a:rPr lang="pl-PL" dirty="0" smtClean="0"/>
              <a:t>=0.3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553254" y="872140"/>
            <a:ext cx="26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≈ 45 </a:t>
            </a:r>
            <a:r>
              <a:rPr lang="pl-PL" dirty="0" err="1" smtClean="0"/>
              <a:t>minutes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363909" y="872140"/>
            <a:ext cx="26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≈ 45 </a:t>
            </a:r>
            <a:r>
              <a:rPr lang="pl-PL" dirty="0" err="1" smtClean="0"/>
              <a:t>minutes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742" y="1445342"/>
            <a:ext cx="4395600" cy="43956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7" y="1445342"/>
            <a:ext cx="4395600" cy="43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8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shuffle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random</a:t>
            </a:r>
            <a:r>
              <a:rPr lang="pl-PL" dirty="0" smtClean="0"/>
              <a:t> </a:t>
            </a:r>
            <a:r>
              <a:rPr lang="pl-PL" dirty="0" err="1" smtClean="0"/>
              <a:t>ordering</a:t>
            </a:r>
            <a:r>
              <a:rPr lang="pl-PL" dirty="0" smtClean="0"/>
              <a:t> of </a:t>
            </a:r>
            <a:r>
              <a:rPr lang="pl-PL" dirty="0" err="1" smtClean="0"/>
              <a:t>images</a:t>
            </a:r>
            <a:r>
              <a:rPr lang="pl-PL" dirty="0" smtClean="0"/>
              <a:t> in </a:t>
            </a:r>
            <a:r>
              <a:rPr lang="pl-PL" dirty="0" err="1" smtClean="0"/>
              <a:t>training</a:t>
            </a:r>
            <a:r>
              <a:rPr lang="pl-PL" dirty="0" smtClean="0"/>
              <a:t>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commonly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improve</a:t>
            </a:r>
            <a:r>
              <a:rPr lang="pl-PL" dirty="0" smtClean="0"/>
              <a:t>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accuracy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prevents</a:t>
            </a:r>
            <a:r>
              <a:rPr lang="pl-PL" dirty="0" smtClean="0"/>
              <a:t> the model from learning the order of </a:t>
            </a:r>
            <a:r>
              <a:rPr lang="pl-PL" dirty="0" err="1" smtClean="0"/>
              <a:t>images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helps</a:t>
            </a:r>
            <a:r>
              <a:rPr lang="pl-PL" dirty="0" smtClean="0"/>
              <a:t> with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</a:t>
            </a:r>
            <a:r>
              <a:rPr lang="pl-PL" dirty="0" err="1" smtClean="0"/>
              <a:t>due</a:t>
            </a:r>
            <a:r>
              <a:rPr lang="pl-PL" dirty="0" smtClean="0"/>
              <a:t> to „</a:t>
            </a:r>
            <a:r>
              <a:rPr lang="pl-PL" dirty="0" err="1" smtClean="0"/>
              <a:t>prefetch</a:t>
            </a:r>
            <a:r>
              <a:rPr lang="pl-PL" dirty="0" smtClean="0"/>
              <a:t>” (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images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/>
              <a:t> </a:t>
            </a:r>
            <a:r>
              <a:rPr lang="pl-PL" dirty="0" err="1" smtClean="0"/>
              <a:t>ready</a:t>
            </a:r>
            <a:r>
              <a:rPr lang="pl-PL" dirty="0" smtClean="0"/>
              <a:t> to be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memory</a:t>
            </a:r>
            <a:r>
              <a:rPr lang="pl-PL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shuffle</a:t>
            </a:r>
            <a:r>
              <a:rPr lang="pl-PL" dirty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</a:t>
            </a:r>
            <a:r>
              <a:rPr lang="pl-PL" dirty="0" err="1" smtClean="0"/>
              <a:t>tells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points</a:t>
            </a:r>
            <a:r>
              <a:rPr lang="pl-PL" dirty="0" smtClean="0"/>
              <a:t> to </a:t>
            </a:r>
            <a:r>
              <a:rPr lang="pl-PL" dirty="0" err="1" smtClean="0"/>
              <a:t>keep</a:t>
            </a:r>
            <a:r>
              <a:rPr lang="pl-PL" dirty="0" smtClean="0"/>
              <a:t> in </a:t>
            </a:r>
            <a:r>
              <a:rPr lang="pl-PL" dirty="0" err="1" smtClean="0"/>
              <a:t>memory</a:t>
            </a:r>
            <a:r>
              <a:rPr lang="pl-PL" dirty="0" smtClean="0"/>
              <a:t> for </a:t>
            </a:r>
            <a:r>
              <a:rPr lang="pl-PL" dirty="0" err="1" smtClean="0"/>
              <a:t>random</a:t>
            </a:r>
            <a:r>
              <a:rPr lang="pl-PL" dirty="0" smtClean="0"/>
              <a:t> </a:t>
            </a:r>
            <a:r>
              <a:rPr lang="pl-PL" dirty="0" err="1" smtClean="0"/>
              <a:t>drawing</a:t>
            </a:r>
            <a:endParaRPr lang="pl-PL" dirty="0" smtClean="0"/>
          </a:p>
        </p:txBody>
      </p:sp>
      <p:graphicFrame>
        <p:nvGraphicFramePr>
          <p:cNvPr id="5" name="Obi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898530"/>
              </p:ext>
            </p:extLst>
          </p:nvPr>
        </p:nvGraphicFramePr>
        <p:xfrm>
          <a:off x="3327534" y="4315192"/>
          <a:ext cx="7145337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Dokument" r:id="rId4" imgW="7145640" imgH="1979640" progId="Word.OpenDocumentText.12">
                  <p:embed/>
                </p:oleObj>
              </mc:Choice>
              <mc:Fallback>
                <p:oleObj name="Dokument" r:id="rId4" imgW="7145640" imgH="1979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7534" y="4315192"/>
                        <a:ext cx="7145337" cy="197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2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image </a:t>
            </a:r>
            <a:r>
              <a:rPr lang="pl-PL" dirty="0" err="1" smtClean="0"/>
              <a:t>classification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Categorizing</a:t>
            </a:r>
            <a:r>
              <a:rPr lang="pl-PL" dirty="0" smtClean="0"/>
              <a:t> </a:t>
            </a:r>
            <a:r>
              <a:rPr lang="pl-PL" dirty="0" err="1" smtClean="0"/>
              <a:t>images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/>
              <a:t>Tries</a:t>
            </a:r>
            <a:r>
              <a:rPr lang="pl-PL" dirty="0"/>
              <a:t> to </a:t>
            </a:r>
            <a:r>
              <a:rPr lang="pl-PL" dirty="0" err="1"/>
              <a:t>answer</a:t>
            </a:r>
            <a:r>
              <a:rPr lang="pl-PL" dirty="0"/>
              <a:t> the </a:t>
            </a:r>
            <a:r>
              <a:rPr lang="pl-PL" dirty="0" err="1"/>
              <a:t>question</a:t>
            </a:r>
            <a:r>
              <a:rPr lang="pl-PL" dirty="0"/>
              <a:t>: „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picture</a:t>
            </a:r>
            <a:r>
              <a:rPr lang="pl-PL" dirty="0" smtClean="0"/>
              <a:t>?”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on </a:t>
            </a:r>
            <a:r>
              <a:rPr lang="pl-PL" dirty="0" err="1" smtClean="0"/>
              <a:t>pixels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vectors</a:t>
            </a:r>
            <a:r>
              <a:rPr lang="pl-PL" dirty="0" smtClean="0"/>
              <a:t> </a:t>
            </a:r>
            <a:r>
              <a:rPr lang="pl-PL" dirty="0" err="1" smtClean="0"/>
              <a:t>within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image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/>
              <a:t>Tries</a:t>
            </a:r>
            <a:r>
              <a:rPr lang="pl-PL" dirty="0"/>
              <a:t> to </a:t>
            </a:r>
            <a:r>
              <a:rPr lang="pl-PL" dirty="0" err="1"/>
              <a:t>recognize</a:t>
            </a:r>
            <a:r>
              <a:rPr lang="pl-PL" dirty="0"/>
              <a:t> </a:t>
            </a:r>
            <a:r>
              <a:rPr lang="pl-PL" dirty="0" err="1"/>
              <a:t>patterns</a:t>
            </a:r>
            <a:r>
              <a:rPr lang="pl-PL" dirty="0"/>
              <a:t> </a:t>
            </a:r>
            <a:r>
              <a:rPr lang="pl-PL" dirty="0" err="1"/>
              <a:t>within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image to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 smtClean="0"/>
              <a:t>predictions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We </a:t>
            </a:r>
            <a:r>
              <a:rPr lang="pl-PL" dirty="0" err="1" smtClean="0"/>
              <a:t>explore</a:t>
            </a:r>
            <a:r>
              <a:rPr lang="pl-PL" dirty="0" smtClean="0"/>
              <a:t> „single-</a:t>
            </a:r>
            <a:r>
              <a:rPr lang="pl-PL" dirty="0" err="1" smtClean="0"/>
              <a:t>label</a:t>
            </a:r>
            <a:r>
              <a:rPr lang="pl-PL" dirty="0" smtClean="0"/>
              <a:t> </a:t>
            </a:r>
            <a:r>
              <a:rPr lang="pl-PL" dirty="0" err="1" smtClean="0"/>
              <a:t>classification</a:t>
            </a:r>
            <a:r>
              <a:rPr lang="pl-PL" dirty="0" smtClean="0"/>
              <a:t>”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assigns</a:t>
            </a:r>
            <a:r>
              <a:rPr lang="pl-PL" dirty="0" smtClean="0"/>
              <a:t> one </a:t>
            </a:r>
            <a:r>
              <a:rPr lang="pl-PL" dirty="0" err="1" smtClean="0"/>
              <a:t>value</a:t>
            </a:r>
            <a:r>
              <a:rPr lang="pl-PL" dirty="0" smtClean="0"/>
              <a:t> to </a:t>
            </a:r>
            <a:r>
              <a:rPr lang="pl-PL" dirty="0" err="1" smtClean="0"/>
              <a:t>an</a:t>
            </a:r>
            <a:r>
              <a:rPr lang="pl-PL" dirty="0" smtClean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39638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56688" y="325314"/>
            <a:ext cx="145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shuffle</a:t>
            </a:r>
            <a:r>
              <a:rPr lang="pl-PL" dirty="0" smtClean="0"/>
              <a:t>(1000)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9118025" y="298938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no </a:t>
            </a:r>
            <a:r>
              <a:rPr lang="pl-PL" dirty="0" err="1" smtClean="0"/>
              <a:t>shuffle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553254" y="872140"/>
            <a:ext cx="26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≈ 45 </a:t>
            </a:r>
            <a:r>
              <a:rPr lang="pl-PL" dirty="0" err="1" smtClean="0"/>
              <a:t>minutes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363909" y="872140"/>
            <a:ext cx="26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</a:t>
            </a:r>
            <a:r>
              <a:rPr lang="pl-PL" dirty="0" err="1" smtClean="0"/>
              <a:t>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≈ 50 </a:t>
            </a:r>
            <a:r>
              <a:rPr lang="pl-PL" dirty="0" err="1" smtClean="0"/>
              <a:t>minutes</a:t>
            </a: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741" y="1445342"/>
            <a:ext cx="4395600" cy="439560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6" y="1445342"/>
            <a:ext cx="4395600" cy="43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2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data_augmentation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helps</a:t>
            </a:r>
            <a:r>
              <a:rPr lang="pl-PL" dirty="0" smtClean="0"/>
              <a:t> </a:t>
            </a:r>
            <a:r>
              <a:rPr lang="pl-PL" dirty="0" err="1" smtClean="0"/>
              <a:t>diversify</a:t>
            </a:r>
            <a:r>
              <a:rPr lang="pl-PL" dirty="0" smtClean="0"/>
              <a:t>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improves</a:t>
            </a:r>
            <a:r>
              <a:rPr lang="pl-PL" dirty="0" smtClean="0"/>
              <a:t> </a:t>
            </a:r>
            <a:r>
              <a:rPr lang="pl-PL" dirty="0" err="1" smtClean="0"/>
              <a:t>accuracy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we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three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: </a:t>
            </a:r>
            <a:r>
              <a:rPr lang="pl-PL" dirty="0" err="1" smtClean="0"/>
              <a:t>RandomFlip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flips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of the </a:t>
            </a:r>
            <a:r>
              <a:rPr lang="pl-PL" dirty="0" err="1" smtClean="0"/>
              <a:t>images</a:t>
            </a:r>
            <a:r>
              <a:rPr lang="pl-PL" dirty="0" smtClean="0"/>
              <a:t>), </a:t>
            </a:r>
            <a:r>
              <a:rPr lang="pl-PL" dirty="0" err="1" smtClean="0"/>
              <a:t>RandomRotation</a:t>
            </a:r>
            <a:r>
              <a:rPr lang="pl-PL" dirty="0" smtClean="0"/>
              <a:t> (</a:t>
            </a:r>
            <a:r>
              <a:rPr lang="pl-PL" dirty="0" err="1" smtClean="0"/>
              <a:t>rotates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of the </a:t>
            </a:r>
            <a:r>
              <a:rPr lang="pl-PL" dirty="0" err="1" smtClean="0"/>
              <a:t>images</a:t>
            </a:r>
            <a:r>
              <a:rPr lang="pl-PL" dirty="0" smtClean="0"/>
              <a:t> </a:t>
            </a:r>
            <a:r>
              <a:rPr lang="pl-PL" dirty="0" err="1" smtClean="0"/>
              <a:t>slightly</a:t>
            </a:r>
            <a:r>
              <a:rPr lang="pl-PL" dirty="0" smtClean="0"/>
              <a:t>) and </a:t>
            </a:r>
            <a:r>
              <a:rPr lang="pl-PL" dirty="0" err="1" smtClean="0"/>
              <a:t>RandomZoom</a:t>
            </a:r>
            <a:r>
              <a:rPr lang="pl-PL" dirty="0" smtClean="0"/>
              <a:t> (</a:t>
            </a:r>
            <a:r>
              <a:rPr lang="pl-PL" dirty="0" err="1" smtClean="0"/>
              <a:t>zooms</a:t>
            </a:r>
            <a:r>
              <a:rPr lang="pl-PL" dirty="0" smtClean="0"/>
              <a:t> in </a:t>
            </a:r>
            <a:r>
              <a:rPr lang="pl-PL" dirty="0" err="1" smtClean="0"/>
              <a:t>or</a:t>
            </a:r>
            <a:r>
              <a:rPr lang="pl-PL" dirty="0" smtClean="0"/>
              <a:t> out on </a:t>
            </a:r>
            <a:r>
              <a:rPr lang="pl-PL" dirty="0" err="1" smtClean="0"/>
              <a:t>some</a:t>
            </a:r>
            <a:r>
              <a:rPr lang="pl-PL" dirty="0" smtClean="0"/>
              <a:t> of the </a:t>
            </a:r>
            <a:r>
              <a:rPr lang="pl-PL" dirty="0" err="1" smtClean="0"/>
              <a:t>images</a:t>
            </a:r>
            <a:r>
              <a:rPr lang="pl-PL" dirty="0" smtClean="0"/>
              <a:t> </a:t>
            </a:r>
            <a:r>
              <a:rPr lang="pl-PL" dirty="0" err="1" smtClean="0"/>
              <a:t>slightly</a:t>
            </a:r>
            <a:r>
              <a:rPr lang="pl-PL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tested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: 0.1 and 0.2</a:t>
            </a:r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85220"/>
              </p:ext>
            </p:extLst>
          </p:nvPr>
        </p:nvGraphicFramePr>
        <p:xfrm>
          <a:off x="3948430" y="3972291"/>
          <a:ext cx="4356100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Dokument" r:id="rId3" imgW="4355640" imgH="1960920" progId="Word.OpenDocumentText.12">
                  <p:embed/>
                </p:oleObj>
              </mc:Choice>
              <mc:Fallback>
                <p:oleObj name="Dokument" r:id="rId3" imgW="4355640" imgH="19609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8430" y="3972291"/>
                        <a:ext cx="4356100" cy="196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51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reating</a:t>
            </a:r>
            <a:r>
              <a:rPr lang="pl-PL" dirty="0" smtClean="0"/>
              <a:t> the model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we </a:t>
            </a:r>
            <a:r>
              <a:rPr lang="pl-PL" dirty="0" err="1" smtClean="0"/>
              <a:t>could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orders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with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most </a:t>
            </a:r>
            <a:r>
              <a:rPr lang="pl-PL" dirty="0" err="1" smtClean="0"/>
              <a:t>room</a:t>
            </a:r>
            <a:r>
              <a:rPr lang="pl-PL" dirty="0" smtClean="0"/>
              <a:t> for </a:t>
            </a:r>
            <a:r>
              <a:rPr lang="pl-PL" dirty="0" err="1" smtClean="0"/>
              <a:t>experimenting</a:t>
            </a:r>
            <a:endParaRPr lang="pl-PL" dirty="0" smtClean="0"/>
          </a:p>
        </p:txBody>
      </p:sp>
      <p:graphicFrame>
        <p:nvGraphicFramePr>
          <p:cNvPr id="6" name="Obi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216239"/>
              </p:ext>
            </p:extLst>
          </p:nvPr>
        </p:nvGraphicFramePr>
        <p:xfrm>
          <a:off x="2651442" y="3126642"/>
          <a:ext cx="6950075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Dokument" r:id="rId3" imgW="6949440" imgH="2997360" progId="Word.OpenDocumentText.12">
                  <p:embed/>
                </p:oleObj>
              </mc:Choice>
              <mc:Fallback>
                <p:oleObj name="Dokument" r:id="rId3" imgW="6949440" imgH="29973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1442" y="3126642"/>
                        <a:ext cx="6950075" cy="299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803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Layers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the </a:t>
            </a:r>
            <a:r>
              <a:rPr lang="pl-PL" dirty="0" err="1" smtClean="0"/>
              <a:t>final</a:t>
            </a:r>
            <a:r>
              <a:rPr lang="pl-PL" dirty="0" smtClean="0"/>
              <a:t> model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The model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Sequential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means</a:t>
            </a:r>
            <a:r>
              <a:rPr lang="pl-PL" dirty="0"/>
              <a:t> the </a:t>
            </a:r>
            <a:r>
              <a:rPr lang="pl-PL" dirty="0" err="1"/>
              <a:t>layers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applied in </a:t>
            </a:r>
            <a:r>
              <a:rPr lang="pl-PL" dirty="0" smtClean="0"/>
              <a:t>order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data_augmentation</a:t>
            </a:r>
            <a:r>
              <a:rPr lang="pl-PL" dirty="0" smtClean="0"/>
              <a:t> – </a:t>
            </a:r>
            <a:r>
              <a:rPr lang="pl-PL" dirty="0" err="1" smtClean="0"/>
              <a:t>explained</a:t>
            </a:r>
            <a:r>
              <a:rPr lang="pl-PL" dirty="0" smtClean="0"/>
              <a:t> </a:t>
            </a:r>
            <a:r>
              <a:rPr lang="pl-PL" dirty="0" err="1" smtClean="0"/>
              <a:t>before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Rescaling</a:t>
            </a:r>
            <a:r>
              <a:rPr lang="pl-PL" dirty="0" smtClean="0"/>
              <a:t> – </a:t>
            </a:r>
            <a:r>
              <a:rPr lang="pl-PL" dirty="0" err="1" smtClean="0"/>
              <a:t>normalizes</a:t>
            </a:r>
            <a:r>
              <a:rPr lang="pl-PL" dirty="0" smtClean="0"/>
              <a:t> </a:t>
            </a:r>
            <a:r>
              <a:rPr lang="pl-PL" dirty="0" err="1" smtClean="0"/>
              <a:t>pixel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 for </a:t>
            </a:r>
            <a:r>
              <a:rPr lang="pl-PL" dirty="0" err="1" smtClean="0"/>
              <a:t>images</a:t>
            </a:r>
            <a:r>
              <a:rPr lang="pl-PL" dirty="0" smtClean="0"/>
              <a:t> (from 0 – 255 to 0.0 – 1.0)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Conv2D – </a:t>
            </a:r>
            <a:r>
              <a:rPr lang="pl-PL" dirty="0" err="1" smtClean="0"/>
              <a:t>Convolution</a:t>
            </a:r>
            <a:r>
              <a:rPr lang="pl-PL" dirty="0" smtClean="0"/>
              <a:t> </a:t>
            </a:r>
            <a:r>
              <a:rPr lang="pl-PL" dirty="0" err="1" smtClean="0"/>
              <a:t>Layer</a:t>
            </a:r>
            <a:r>
              <a:rPr lang="pl-PL" dirty="0" smtClean="0"/>
              <a:t>, </a:t>
            </a:r>
            <a:r>
              <a:rPr lang="pl-PL" dirty="0" err="1" smtClean="0"/>
              <a:t>performs</a:t>
            </a:r>
            <a:r>
              <a:rPr lang="pl-PL" dirty="0" smtClean="0"/>
              <a:t> element-</a:t>
            </a:r>
            <a:r>
              <a:rPr lang="pl-PL" dirty="0" err="1" smtClean="0"/>
              <a:t>wise</a:t>
            </a:r>
            <a:r>
              <a:rPr lang="pl-PL" dirty="0" smtClean="0"/>
              <a:t> </a:t>
            </a:r>
            <a:r>
              <a:rPr lang="pl-PL" dirty="0" err="1" smtClean="0"/>
              <a:t>multiplication</a:t>
            </a:r>
            <a:r>
              <a:rPr lang="pl-PL" dirty="0" smtClean="0"/>
              <a:t> on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parts</a:t>
            </a:r>
            <a:r>
              <a:rPr lang="pl-PL" dirty="0" smtClean="0"/>
              <a:t> of the </a:t>
            </a:r>
            <a:r>
              <a:rPr lang="pl-PL" dirty="0" err="1" smtClean="0"/>
              <a:t>input</a:t>
            </a:r>
            <a:r>
              <a:rPr lang="pl-PL" dirty="0" smtClean="0"/>
              <a:t> matrix </a:t>
            </a:r>
            <a:r>
              <a:rPr lang="pl-PL" dirty="0" err="1" smtClean="0"/>
              <a:t>at</a:t>
            </a:r>
            <a:r>
              <a:rPr lang="pl-PL" dirty="0" smtClean="0"/>
              <a:t> a </a:t>
            </a:r>
            <a:r>
              <a:rPr lang="pl-PL" dirty="0" err="1" smtClean="0"/>
              <a:t>time</a:t>
            </a:r>
            <a:r>
              <a:rPr lang="pl-PL" dirty="0" smtClean="0"/>
              <a:t>, </a:t>
            </a:r>
            <a:r>
              <a:rPr lang="pl-PL" dirty="0" err="1" smtClean="0"/>
              <a:t>outputs</a:t>
            </a:r>
            <a:r>
              <a:rPr lang="pl-PL" dirty="0" smtClean="0"/>
              <a:t> a </a:t>
            </a:r>
            <a:r>
              <a:rPr lang="pl-PL" dirty="0" err="1" smtClean="0"/>
              <a:t>different</a:t>
            </a:r>
            <a:r>
              <a:rPr lang="pl-PL" dirty="0" smtClean="0"/>
              <a:t> matrix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MaxPooling2D – </a:t>
            </a:r>
            <a:r>
              <a:rPr lang="pl-PL" dirty="0" err="1" smtClean="0"/>
              <a:t>downsamples</a:t>
            </a:r>
            <a:r>
              <a:rPr lang="pl-PL" dirty="0" smtClean="0"/>
              <a:t> the </a:t>
            </a:r>
            <a:r>
              <a:rPr lang="pl-PL" dirty="0" err="1" smtClean="0"/>
              <a:t>input</a:t>
            </a:r>
            <a:r>
              <a:rPr lang="pl-PL" dirty="0" smtClean="0"/>
              <a:t> for </a:t>
            </a:r>
            <a:r>
              <a:rPr lang="pl-PL" dirty="0" err="1" smtClean="0"/>
              <a:t>each</a:t>
            </a:r>
            <a:r>
              <a:rPr lang="pl-PL" dirty="0" smtClean="0"/>
              <a:t> channel of </a:t>
            </a:r>
            <a:r>
              <a:rPr lang="pl-PL" dirty="0" err="1" smtClean="0"/>
              <a:t>input</a:t>
            </a:r>
            <a:r>
              <a:rPr lang="pl-PL" dirty="0" smtClean="0"/>
              <a:t> by </a:t>
            </a:r>
            <a:r>
              <a:rPr lang="pl-PL" dirty="0" err="1" smtClean="0"/>
              <a:t>choosing</a:t>
            </a:r>
            <a:r>
              <a:rPr lang="pl-PL" dirty="0" smtClean="0"/>
              <a:t> max </a:t>
            </a:r>
            <a:r>
              <a:rPr lang="pl-PL" dirty="0" err="1" smtClean="0"/>
              <a:t>value</a:t>
            </a:r>
            <a:r>
              <a:rPr lang="pl-PL" dirty="0" smtClean="0"/>
              <a:t> from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feature</a:t>
            </a:r>
            <a:r>
              <a:rPr lang="pl-PL" dirty="0" smtClean="0"/>
              <a:t> </a:t>
            </a:r>
            <a:r>
              <a:rPr lang="pl-PL" dirty="0" err="1" smtClean="0"/>
              <a:t>vector</a:t>
            </a:r>
            <a:r>
              <a:rPr lang="pl-PL" dirty="0" smtClean="0"/>
              <a:t> </a:t>
            </a:r>
            <a:r>
              <a:rPr lang="pl-PL" dirty="0" err="1" smtClean="0"/>
              <a:t>patch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Dropout</a:t>
            </a:r>
            <a:r>
              <a:rPr lang="pl-PL" dirty="0" smtClean="0"/>
              <a:t> – </a:t>
            </a:r>
            <a:r>
              <a:rPr lang="pl-PL" dirty="0" err="1" smtClean="0"/>
              <a:t>randomly</a:t>
            </a:r>
            <a:r>
              <a:rPr lang="pl-PL" dirty="0" smtClean="0"/>
              <a:t> drops out (</a:t>
            </a:r>
            <a:r>
              <a:rPr lang="pl-PL" dirty="0" err="1" smtClean="0"/>
              <a:t>sets</a:t>
            </a:r>
            <a:r>
              <a:rPr lang="pl-PL" dirty="0" smtClean="0"/>
              <a:t> to zero)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inputs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Flatten</a:t>
            </a:r>
            <a:r>
              <a:rPr lang="pl-PL" dirty="0" smtClean="0"/>
              <a:t> – </a:t>
            </a:r>
            <a:r>
              <a:rPr lang="pl-PL" dirty="0" err="1" smtClean="0"/>
              <a:t>flattens</a:t>
            </a:r>
            <a:r>
              <a:rPr lang="pl-PL" dirty="0" smtClean="0"/>
              <a:t> the </a:t>
            </a:r>
            <a:r>
              <a:rPr lang="pl-PL" dirty="0" err="1" smtClean="0"/>
              <a:t>input</a:t>
            </a:r>
            <a:r>
              <a:rPr lang="pl-PL" dirty="0" smtClean="0"/>
              <a:t> (</a:t>
            </a:r>
            <a:r>
              <a:rPr lang="pl-PL" dirty="0" err="1" smtClean="0"/>
              <a:t>reduces</a:t>
            </a:r>
            <a:r>
              <a:rPr lang="pl-PL" dirty="0" smtClean="0"/>
              <a:t> </a:t>
            </a:r>
            <a:r>
              <a:rPr lang="pl-PL" dirty="0" err="1" smtClean="0"/>
              <a:t>multidimensional</a:t>
            </a:r>
            <a:r>
              <a:rPr lang="pl-PL" dirty="0"/>
              <a:t> </a:t>
            </a:r>
            <a:r>
              <a:rPr lang="pl-PL" dirty="0" err="1" smtClean="0"/>
              <a:t>vectors</a:t>
            </a:r>
            <a:r>
              <a:rPr lang="pl-PL" dirty="0" smtClean="0"/>
              <a:t> to a single </a:t>
            </a:r>
            <a:r>
              <a:rPr lang="pl-PL" dirty="0" err="1" smtClean="0"/>
              <a:t>dimension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0447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layer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A </a:t>
            </a:r>
            <a:r>
              <a:rPr lang="pl-PL" dirty="0" err="1" smtClean="0"/>
              <a:t>layer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structured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pass </a:t>
            </a:r>
            <a:r>
              <a:rPr lang="pl-PL" dirty="0" err="1" smtClean="0"/>
              <a:t>information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Takes</a:t>
            </a:r>
            <a:r>
              <a:rPr lang="pl-PL" dirty="0" smtClean="0"/>
              <a:t> one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inputs</a:t>
            </a:r>
            <a:r>
              <a:rPr lang="pl-PL" dirty="0" smtClean="0"/>
              <a:t>, </a:t>
            </a:r>
            <a:r>
              <a:rPr lang="pl-PL" dirty="0" err="1" smtClean="0"/>
              <a:t>applies</a:t>
            </a:r>
            <a:r>
              <a:rPr lang="pl-PL" dirty="0" smtClean="0"/>
              <a:t> a </a:t>
            </a:r>
            <a:r>
              <a:rPr lang="pl-PL" dirty="0" err="1" smtClean="0"/>
              <a:t>transformation</a:t>
            </a:r>
            <a:r>
              <a:rPr lang="pl-PL" dirty="0" smtClean="0"/>
              <a:t>, and </a:t>
            </a:r>
            <a:r>
              <a:rPr lang="pl-PL" dirty="0" err="1" smtClean="0"/>
              <a:t>has</a:t>
            </a:r>
            <a:r>
              <a:rPr lang="pl-PL" dirty="0" smtClean="0"/>
              <a:t> one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outputs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Input </a:t>
            </a:r>
            <a:r>
              <a:rPr lang="pl-PL" dirty="0" err="1" smtClean="0"/>
              <a:t>itself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layer</a:t>
            </a:r>
            <a:r>
              <a:rPr lang="pl-PL" dirty="0" smtClean="0"/>
              <a:t> </a:t>
            </a:r>
            <a:r>
              <a:rPr lang="pl-PL" dirty="0" err="1" smtClean="0"/>
              <a:t>too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Transformations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mostly</a:t>
            </a:r>
            <a:r>
              <a:rPr lang="pl-PL" dirty="0" smtClean="0"/>
              <a:t> non-</a:t>
            </a:r>
            <a:r>
              <a:rPr lang="pl-PL" dirty="0" err="1" smtClean="0"/>
              <a:t>linear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endParaRPr lang="pl-PL" dirty="0" smtClean="0"/>
          </a:p>
        </p:txBody>
      </p:sp>
      <p:pic>
        <p:nvPicPr>
          <p:cNvPr id="16386" name="Picture 2" descr="Purpose of different layers in a Deep Learning Mod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626" y="3427400"/>
            <a:ext cx="3645708" cy="286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617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’</a:t>
            </a:r>
            <a:r>
              <a:rPr lang="pl-PL" dirty="0" err="1" smtClean="0"/>
              <a:t>Rescaling</a:t>
            </a:r>
            <a:r>
              <a:rPr lang="pl-PL" dirty="0" smtClean="0"/>
              <a:t>’ </a:t>
            </a:r>
            <a:r>
              <a:rPr lang="pl-PL" dirty="0" err="1" smtClean="0"/>
              <a:t>layer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normalize</a:t>
            </a:r>
            <a:r>
              <a:rPr lang="pl-PL" dirty="0" smtClean="0"/>
              <a:t> </a:t>
            </a:r>
            <a:r>
              <a:rPr lang="pl-PL" dirty="0" err="1" smtClean="0"/>
              <a:t>input</a:t>
            </a:r>
            <a:r>
              <a:rPr lang="pl-PL" dirty="0" smtClean="0"/>
              <a:t>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Makes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r>
              <a:rPr lang="pl-PL" dirty="0" smtClean="0"/>
              <a:t> and </a:t>
            </a:r>
            <a:r>
              <a:rPr lang="pl-PL" dirty="0" err="1" smtClean="0"/>
              <a:t>features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on the same </a:t>
            </a:r>
            <a:r>
              <a:rPr lang="pl-PL" dirty="0" err="1" smtClean="0"/>
              <a:t>level</a:t>
            </a:r>
            <a:r>
              <a:rPr lang="pl-PL" dirty="0" smtClean="0"/>
              <a:t> of </a:t>
            </a:r>
            <a:r>
              <a:rPr lang="pl-PL" dirty="0" err="1" smtClean="0"/>
              <a:t>scale</a:t>
            </a:r>
            <a:r>
              <a:rPr lang="pl-PL" dirty="0"/>
              <a:t> </a:t>
            </a:r>
            <a:r>
              <a:rPr lang="pl-PL" dirty="0" smtClean="0"/>
              <a:t>(0.0 – 1.0) </a:t>
            </a:r>
            <a:r>
              <a:rPr lang="pl-PL" dirty="0" err="1" smtClean="0"/>
              <a:t>instead</a:t>
            </a:r>
            <a:r>
              <a:rPr lang="pl-PL" dirty="0" smtClean="0"/>
              <a:t> of </a:t>
            </a:r>
            <a:r>
              <a:rPr lang="pl-PL" dirty="0" err="1" smtClean="0"/>
              <a:t>having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scales</a:t>
            </a:r>
            <a:r>
              <a:rPr lang="pl-PL" dirty="0" smtClean="0"/>
              <a:t> (0-1, 0-255, etc.)</a:t>
            </a:r>
          </a:p>
        </p:txBody>
      </p:sp>
    </p:spTree>
    <p:extLst>
      <p:ext uri="{BB962C8B-B14F-4D97-AF65-F5344CB8AC3E}">
        <p14:creationId xmlns:p14="http://schemas.microsoft.com/office/powerpoint/2010/main" val="475611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’Conv2D’ </a:t>
            </a:r>
            <a:r>
              <a:rPr lang="pl-PL" dirty="0" err="1" smtClean="0"/>
              <a:t>layer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P</a:t>
            </a:r>
            <a:r>
              <a:rPr lang="pl-PL" dirty="0" err="1" smtClean="0"/>
              <a:t>erforms</a:t>
            </a:r>
            <a:r>
              <a:rPr lang="pl-PL" dirty="0" smtClean="0"/>
              <a:t> </a:t>
            </a:r>
            <a:r>
              <a:rPr lang="pl-PL" dirty="0"/>
              <a:t>element-</a:t>
            </a:r>
            <a:r>
              <a:rPr lang="pl-PL" dirty="0" err="1"/>
              <a:t>wise</a:t>
            </a:r>
            <a:r>
              <a:rPr lang="pl-PL" dirty="0"/>
              <a:t> </a:t>
            </a:r>
            <a:r>
              <a:rPr lang="pl-PL" dirty="0" err="1"/>
              <a:t>multiplication</a:t>
            </a:r>
            <a:r>
              <a:rPr lang="pl-PL" dirty="0"/>
              <a:t> on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parts</a:t>
            </a:r>
            <a:r>
              <a:rPr lang="pl-PL" dirty="0"/>
              <a:t> of the </a:t>
            </a:r>
            <a:r>
              <a:rPr lang="pl-PL" dirty="0" err="1"/>
              <a:t>input</a:t>
            </a:r>
            <a:r>
              <a:rPr lang="pl-PL" dirty="0"/>
              <a:t> matrix </a:t>
            </a:r>
            <a:r>
              <a:rPr lang="pl-PL" dirty="0" err="1"/>
              <a:t>at</a:t>
            </a:r>
            <a:r>
              <a:rPr lang="pl-PL" dirty="0"/>
              <a:t> a </a:t>
            </a:r>
            <a:r>
              <a:rPr lang="pl-PL" dirty="0" err="1" smtClean="0"/>
              <a:t>time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/>
              <a:t>O</a:t>
            </a:r>
            <a:r>
              <a:rPr lang="pl-PL" dirty="0" err="1" smtClean="0"/>
              <a:t>utputs</a:t>
            </a:r>
            <a:r>
              <a:rPr lang="pl-PL" dirty="0" smtClean="0"/>
              <a:t> </a:t>
            </a:r>
            <a:r>
              <a:rPr lang="pl-PL" dirty="0"/>
              <a:t>a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smtClean="0"/>
              <a:t>matrix</a:t>
            </a: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330" y="2894225"/>
            <a:ext cx="7734300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19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’</a:t>
            </a:r>
            <a:r>
              <a:rPr lang="pl-PL" dirty="0" err="1" smtClean="0"/>
              <a:t>Dense</a:t>
            </a:r>
            <a:r>
              <a:rPr lang="pl-PL" dirty="0" smtClean="0"/>
              <a:t>’ </a:t>
            </a:r>
            <a:r>
              <a:rPr lang="pl-PL" dirty="0" err="1" smtClean="0"/>
              <a:t>layer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/>
              <a:t>a</a:t>
            </a:r>
            <a:r>
              <a:rPr lang="pl-PL" dirty="0" err="1" smtClean="0"/>
              <a:t>pplies</a:t>
            </a:r>
            <a:r>
              <a:rPr lang="pl-PL" dirty="0" smtClean="0"/>
              <a:t> a non-</a:t>
            </a:r>
            <a:r>
              <a:rPr lang="pl-PL" dirty="0" err="1" smtClean="0"/>
              <a:t>linear</a:t>
            </a:r>
            <a:r>
              <a:rPr lang="pl-PL" dirty="0" smtClean="0"/>
              <a:t> </a:t>
            </a:r>
            <a:r>
              <a:rPr lang="pl-PL" dirty="0" err="1" smtClean="0"/>
              <a:t>transform</a:t>
            </a:r>
            <a:r>
              <a:rPr lang="pl-PL" dirty="0" smtClean="0"/>
              <a:t> on data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each</a:t>
            </a:r>
            <a:r>
              <a:rPr lang="pl-PL" dirty="0" smtClean="0"/>
              <a:t> neuron in </a:t>
            </a:r>
            <a:r>
              <a:rPr lang="pl-PL" dirty="0" err="1" smtClean="0"/>
              <a:t>Dense</a:t>
            </a:r>
            <a:r>
              <a:rPr lang="pl-PL" dirty="0" smtClean="0"/>
              <a:t> </a:t>
            </a:r>
            <a:r>
              <a:rPr lang="pl-PL" dirty="0" err="1" smtClean="0"/>
              <a:t>layer</a:t>
            </a:r>
            <a:r>
              <a:rPr lang="pl-PL" dirty="0" smtClean="0"/>
              <a:t> </a:t>
            </a:r>
            <a:r>
              <a:rPr lang="pl-PL" dirty="0" err="1" smtClean="0"/>
              <a:t>receives</a:t>
            </a:r>
            <a:r>
              <a:rPr lang="pl-PL" dirty="0" smtClean="0"/>
              <a:t> </a:t>
            </a:r>
            <a:r>
              <a:rPr lang="pl-PL" dirty="0" err="1" smtClean="0"/>
              <a:t>input</a:t>
            </a:r>
            <a:r>
              <a:rPr lang="pl-PL" dirty="0" smtClean="0"/>
              <a:t> from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neurons</a:t>
            </a:r>
            <a:r>
              <a:rPr lang="pl-PL" dirty="0" smtClean="0"/>
              <a:t> from </a:t>
            </a:r>
            <a:r>
              <a:rPr lang="pl-PL" dirty="0" err="1" smtClean="0"/>
              <a:t>previous</a:t>
            </a:r>
            <a:r>
              <a:rPr lang="pl-PL" dirty="0" smtClean="0"/>
              <a:t> </a:t>
            </a:r>
            <a:r>
              <a:rPr lang="pl-PL" dirty="0" err="1" smtClean="0"/>
              <a:t>layer</a:t>
            </a:r>
            <a:r>
              <a:rPr lang="pl-PL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activation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as </a:t>
            </a:r>
            <a:r>
              <a:rPr lang="pl-PL" dirty="0" err="1" smtClean="0"/>
              <a:t>parameter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for </a:t>
            </a:r>
            <a:r>
              <a:rPr lang="pl-PL" dirty="0" err="1"/>
              <a:t>activation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we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ReLU</a:t>
            </a:r>
            <a:r>
              <a:rPr lang="pl-PL" dirty="0"/>
              <a:t> 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it’s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, </a:t>
            </a:r>
            <a:r>
              <a:rPr lang="pl-PL" dirty="0" err="1"/>
              <a:t>otherwise</a:t>
            </a:r>
            <a:r>
              <a:rPr lang="pl-PL" dirty="0"/>
              <a:t>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smtClean="0"/>
              <a:t>zero; </a:t>
            </a:r>
            <a:r>
              <a:rPr lang="pl-PL" dirty="0" err="1" smtClean="0"/>
              <a:t>it’s</a:t>
            </a:r>
            <a:r>
              <a:rPr lang="pl-PL" dirty="0" smtClean="0"/>
              <a:t> fast, </a:t>
            </a:r>
            <a:r>
              <a:rPr lang="pl-PL" dirty="0" err="1" smtClean="0"/>
              <a:t>simple</a:t>
            </a:r>
            <a:r>
              <a:rPr lang="pl-PL" dirty="0" smtClean="0"/>
              <a:t> and </a:t>
            </a:r>
            <a:r>
              <a:rPr lang="pl-PL" dirty="0" err="1" smtClean="0"/>
              <a:t>universally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</a:t>
            </a:r>
            <a:r>
              <a:rPr lang="pl-PL" dirty="0" err="1" smtClean="0"/>
              <a:t>well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number</a:t>
            </a:r>
            <a:r>
              <a:rPr lang="pl-PL" dirty="0" smtClean="0"/>
              <a:t> of </a:t>
            </a:r>
            <a:r>
              <a:rPr lang="pl-PL" dirty="0" err="1" smtClean="0"/>
              <a:t>outputs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Dense</a:t>
            </a:r>
            <a:r>
              <a:rPr lang="pl-PL" dirty="0" smtClean="0"/>
              <a:t> </a:t>
            </a:r>
            <a:r>
              <a:rPr lang="pl-PL" dirty="0" err="1" smtClean="0"/>
              <a:t>layer</a:t>
            </a:r>
            <a:r>
              <a:rPr lang="pl-PL" dirty="0" smtClean="0"/>
              <a:t> – </a:t>
            </a:r>
            <a:r>
              <a:rPr lang="pl-PL" dirty="0" err="1" smtClean="0"/>
              <a:t>output</a:t>
            </a:r>
            <a:r>
              <a:rPr lang="pl-PL" dirty="0" smtClean="0"/>
              <a:t> </a:t>
            </a:r>
            <a:r>
              <a:rPr lang="pl-PL" dirty="0" err="1" smtClean="0"/>
              <a:t>size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equal</a:t>
            </a:r>
            <a:r>
              <a:rPr lang="pl-PL" dirty="0" smtClean="0"/>
              <a:t> to the </a:t>
            </a:r>
            <a:r>
              <a:rPr lang="pl-PL" dirty="0" err="1" smtClean="0"/>
              <a:t>amount</a:t>
            </a:r>
            <a:r>
              <a:rPr lang="pl-PL" dirty="0" smtClean="0"/>
              <a:t> of </a:t>
            </a:r>
            <a:r>
              <a:rPr lang="pl-PL" dirty="0" err="1" smtClean="0"/>
              <a:t>classes</a:t>
            </a:r>
            <a:r>
              <a:rPr lang="pl-PL" dirty="0" smtClean="0"/>
              <a:t> we </a:t>
            </a:r>
            <a:r>
              <a:rPr lang="pl-PL" dirty="0" err="1" smtClean="0"/>
              <a:t>have</a:t>
            </a:r>
            <a:r>
              <a:rPr lang="pl-PL" dirty="0" smtClean="0"/>
              <a:t> (37)</a:t>
            </a:r>
            <a:endParaRPr lang="pl-PL" dirty="0"/>
          </a:p>
        </p:txBody>
      </p:sp>
      <p:graphicFrame>
        <p:nvGraphicFramePr>
          <p:cNvPr id="6" name="Obi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432267"/>
              </p:ext>
            </p:extLst>
          </p:nvPr>
        </p:nvGraphicFramePr>
        <p:xfrm>
          <a:off x="4531836" y="4703041"/>
          <a:ext cx="31892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Dokument" r:id="rId4" imgW="3189600" imgH="532080" progId="Word.OpenDocumentText.12">
                  <p:embed/>
                </p:oleObj>
              </mc:Choice>
              <mc:Fallback>
                <p:oleObj name="Dokument" r:id="rId4" imgW="3189600" imgH="532080" progId="Word.OpenDocumentText.12">
                  <p:embed/>
                  <p:pic>
                    <p:nvPicPr>
                      <p:cNvPr id="6" name="Obiek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1836" y="4703041"/>
                        <a:ext cx="3189287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0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’</a:t>
            </a:r>
            <a:r>
              <a:rPr lang="pl-PL" dirty="0" err="1" smtClean="0"/>
              <a:t>Dense</a:t>
            </a:r>
            <a:r>
              <a:rPr lang="pl-PL" dirty="0" smtClean="0"/>
              <a:t>’ </a:t>
            </a:r>
            <a:r>
              <a:rPr lang="pl-PL" dirty="0" err="1" smtClean="0"/>
              <a:t>layer</a:t>
            </a:r>
            <a:r>
              <a:rPr lang="pl-PL" dirty="0" smtClean="0"/>
              <a:t> – </a:t>
            </a:r>
            <a:r>
              <a:rPr lang="pl-PL" dirty="0" err="1" smtClean="0"/>
              <a:t>cont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18434" name="Picture 2" descr="Keras Dense Layer Example in Shallow Neural Network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980" y="1872762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1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’</a:t>
            </a:r>
            <a:r>
              <a:rPr lang="pl-PL" dirty="0" err="1" smtClean="0"/>
              <a:t>Dropout</a:t>
            </a:r>
            <a:r>
              <a:rPr lang="pl-PL" dirty="0" smtClean="0"/>
              <a:t>’ </a:t>
            </a:r>
            <a:r>
              <a:rPr lang="pl-PL" dirty="0" err="1" smtClean="0"/>
              <a:t>layer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overfitting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Overfitting</a:t>
            </a:r>
            <a:r>
              <a:rPr lang="pl-PL" dirty="0" smtClean="0"/>
              <a:t> – </a:t>
            </a:r>
            <a:r>
              <a:rPr lang="pl-PL" dirty="0" err="1" smtClean="0"/>
              <a:t>situation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model </a:t>
            </a:r>
            <a:r>
              <a:rPr lang="pl-PL" dirty="0" err="1" smtClean="0"/>
              <a:t>predicts</a:t>
            </a:r>
            <a:r>
              <a:rPr lang="pl-PL" dirty="0" smtClean="0"/>
              <a:t> „</a:t>
            </a:r>
            <a:r>
              <a:rPr lang="pl-PL" dirty="0" err="1" smtClean="0"/>
              <a:t>too</a:t>
            </a:r>
            <a:r>
              <a:rPr lang="pl-PL" dirty="0" smtClean="0"/>
              <a:t> </a:t>
            </a:r>
            <a:r>
              <a:rPr lang="pl-PL" dirty="0" err="1" smtClean="0"/>
              <a:t>well</a:t>
            </a:r>
            <a:r>
              <a:rPr lang="pl-PL" dirty="0" smtClean="0"/>
              <a:t>” on </a:t>
            </a:r>
            <a:r>
              <a:rPr lang="pl-PL" dirty="0" err="1" smtClean="0"/>
              <a:t>training</a:t>
            </a:r>
            <a:r>
              <a:rPr lang="pl-PL" dirty="0" smtClean="0"/>
              <a:t> data, and </a:t>
            </a:r>
            <a:r>
              <a:rPr lang="pl-PL" dirty="0" err="1" smtClean="0"/>
              <a:t>therefore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</a:t>
            </a: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accurate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making</a:t>
            </a:r>
            <a:r>
              <a:rPr lang="pl-PL" dirty="0" smtClean="0"/>
              <a:t> </a:t>
            </a:r>
            <a:r>
              <a:rPr lang="pl-PL" dirty="0" err="1" smtClean="0"/>
              <a:t>predictions</a:t>
            </a:r>
            <a:r>
              <a:rPr lang="pl-PL" dirty="0" smtClean="0"/>
              <a:t> from </a:t>
            </a:r>
            <a:r>
              <a:rPr lang="pl-PL" dirty="0" err="1" smtClean="0"/>
              <a:t>outside</a:t>
            </a:r>
            <a:r>
              <a:rPr lang="pl-PL" dirty="0" smtClean="0"/>
              <a:t> of </a:t>
            </a:r>
            <a:r>
              <a:rPr lang="pl-PL" dirty="0" err="1" smtClean="0"/>
              <a:t>training</a:t>
            </a:r>
            <a:r>
              <a:rPr lang="pl-PL" dirty="0" smtClean="0"/>
              <a:t>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By </a:t>
            </a:r>
            <a:r>
              <a:rPr lang="pl-PL" dirty="0" err="1" smtClean="0"/>
              <a:t>randomly</a:t>
            </a:r>
            <a:r>
              <a:rPr lang="pl-PL" dirty="0" smtClean="0"/>
              <a:t> </a:t>
            </a:r>
            <a:r>
              <a:rPr lang="pl-PL" dirty="0" err="1" smtClean="0"/>
              <a:t>dropping</a:t>
            </a:r>
            <a:r>
              <a:rPr lang="pl-PL" dirty="0" smtClean="0"/>
              <a:t> out </a:t>
            </a:r>
            <a:r>
              <a:rPr lang="pl-PL" dirty="0" err="1" smtClean="0"/>
              <a:t>some</a:t>
            </a:r>
            <a:r>
              <a:rPr lang="pl-PL" dirty="0" smtClean="0"/>
              <a:t> of </a:t>
            </a:r>
            <a:r>
              <a:rPr lang="pl-PL" dirty="0" err="1" smtClean="0"/>
              <a:t>inputs</a:t>
            </a:r>
            <a:r>
              <a:rPr lang="pl-PL" dirty="0" smtClean="0"/>
              <a:t> we </a:t>
            </a:r>
            <a:r>
              <a:rPr lang="pl-PL" dirty="0" err="1" smtClean="0"/>
              <a:t>get</a:t>
            </a:r>
            <a:r>
              <a:rPr lang="pl-PL" dirty="0" smtClean="0"/>
              <a:t> a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diverse</a:t>
            </a:r>
            <a:r>
              <a:rPr lang="pl-PL" dirty="0" smtClean="0"/>
              <a:t>, less dependent set</a:t>
            </a:r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241631"/>
              </p:ext>
            </p:extLst>
          </p:nvPr>
        </p:nvGraphicFramePr>
        <p:xfrm>
          <a:off x="5160474" y="4710847"/>
          <a:ext cx="2796564" cy="67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Dokument" r:id="rId3" imgW="1948320" imgH="466560" progId="Word.OpenDocumentText.12">
                  <p:embed/>
                </p:oleObj>
              </mc:Choice>
              <mc:Fallback>
                <p:oleObj name="Dokument" r:id="rId3" imgW="1948320" imgH="4665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0474" y="4710847"/>
                        <a:ext cx="2796564" cy="670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20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769" y="460092"/>
            <a:ext cx="3507299" cy="233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314" y="460092"/>
            <a:ext cx="3507299" cy="234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2840160" y="117137"/>
            <a:ext cx="78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Roses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616703" y="90760"/>
            <a:ext cx="78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Tulips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69" y="3581362"/>
            <a:ext cx="3582151" cy="2349891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18" y="3386172"/>
            <a:ext cx="3085889" cy="2740269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2901953" y="3212030"/>
            <a:ext cx="65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Dog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748711" y="3027364"/>
            <a:ext cx="51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Cat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98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905347" y="351719"/>
            <a:ext cx="214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</a:t>
            </a:r>
            <a:r>
              <a:rPr lang="pl-PL" dirty="0" err="1" smtClean="0"/>
              <a:t>efault</a:t>
            </a:r>
            <a:r>
              <a:rPr lang="pl-PL" dirty="0" smtClean="0"/>
              <a:t> (</a:t>
            </a:r>
            <a:r>
              <a:rPr lang="pl-PL" dirty="0" err="1" smtClean="0"/>
              <a:t>dropout</a:t>
            </a:r>
            <a:r>
              <a:rPr lang="pl-PL" dirty="0" smtClean="0"/>
              <a:t> 0.2)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338328" y="351719"/>
            <a:ext cx="18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</a:t>
            </a:r>
            <a:r>
              <a:rPr lang="pl-PL" dirty="0" err="1" smtClean="0"/>
              <a:t>ropout</a:t>
            </a:r>
            <a:r>
              <a:rPr lang="pl-PL" dirty="0" smtClean="0"/>
              <a:t> 0.2 </a:t>
            </a:r>
            <a:r>
              <a:rPr lang="pl-PL" dirty="0" err="1" smtClean="0"/>
              <a:t>twice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9298328" y="351719"/>
            <a:ext cx="18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</a:t>
            </a:r>
            <a:r>
              <a:rPr lang="pl-PL" dirty="0" err="1" smtClean="0"/>
              <a:t>ropout</a:t>
            </a:r>
            <a:r>
              <a:rPr lang="pl-PL" dirty="0" smtClean="0"/>
              <a:t> 0.4 </a:t>
            </a:r>
            <a:r>
              <a:rPr lang="pl-PL" dirty="0" err="1" smtClean="0"/>
              <a:t>twice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194"/>
            <a:ext cx="3960000" cy="3960000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68" y="1278194"/>
            <a:ext cx="3960000" cy="3960000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768" y="1278194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65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experiments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We </a:t>
            </a:r>
            <a:r>
              <a:rPr lang="pl-PL" dirty="0" err="1" smtClean="0"/>
              <a:t>experimented</a:t>
            </a:r>
            <a:r>
              <a:rPr lang="pl-PL" dirty="0" smtClean="0"/>
              <a:t> with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layer</a:t>
            </a:r>
            <a:r>
              <a:rPr lang="pl-PL" dirty="0" smtClean="0"/>
              <a:t> </a:t>
            </a:r>
            <a:r>
              <a:rPr lang="pl-PL" dirty="0" err="1" smtClean="0"/>
              <a:t>combinations</a:t>
            </a:r>
            <a:r>
              <a:rPr lang="pl-PL" dirty="0" smtClean="0"/>
              <a:t> and </a:t>
            </a:r>
            <a:r>
              <a:rPr lang="pl-PL" dirty="0" err="1" smtClean="0"/>
              <a:t>even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pretrained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experiments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compared</a:t>
            </a:r>
            <a:r>
              <a:rPr lang="pl-PL" dirty="0" smtClean="0"/>
              <a:t> with the ’</a:t>
            </a:r>
            <a:r>
              <a:rPr lang="pl-PL" dirty="0" err="1" smtClean="0"/>
              <a:t>final</a:t>
            </a:r>
            <a:r>
              <a:rPr lang="pl-PL" dirty="0" smtClean="0"/>
              <a:t> model’ </a:t>
            </a:r>
            <a:r>
              <a:rPr lang="pl-PL" dirty="0" err="1" smtClean="0"/>
              <a:t>described</a:t>
            </a:r>
            <a:r>
              <a:rPr lang="pl-PL" dirty="0" smtClean="0"/>
              <a:t> </a:t>
            </a:r>
            <a:r>
              <a:rPr lang="pl-PL" dirty="0" err="1" smtClean="0"/>
              <a:t>previously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most </a:t>
            </a:r>
            <a:r>
              <a:rPr lang="pl-PL" dirty="0" err="1" smtClean="0"/>
              <a:t>relevant</a:t>
            </a:r>
            <a:r>
              <a:rPr lang="pl-PL" dirty="0" smtClean="0"/>
              <a:t> </a:t>
            </a:r>
            <a:r>
              <a:rPr lang="pl-PL" dirty="0" err="1" smtClean="0"/>
              <a:t>attempts</a:t>
            </a:r>
            <a:r>
              <a:rPr lang="pl-PL" dirty="0" smtClean="0"/>
              <a:t>: </a:t>
            </a:r>
            <a:r>
              <a:rPr lang="pl-PL" dirty="0" err="1" smtClean="0"/>
              <a:t>modifying</a:t>
            </a:r>
            <a:r>
              <a:rPr lang="pl-PL" dirty="0" smtClean="0"/>
              <a:t> the </a:t>
            </a:r>
            <a:r>
              <a:rPr lang="pl-PL" dirty="0" err="1" smtClean="0"/>
              <a:t>sequence</a:t>
            </a:r>
            <a:r>
              <a:rPr lang="pl-PL" dirty="0" smtClean="0"/>
              <a:t> (</a:t>
            </a:r>
            <a:r>
              <a:rPr lang="pl-PL" dirty="0" err="1" smtClean="0"/>
              <a:t>using</a:t>
            </a:r>
            <a:r>
              <a:rPr lang="pl-PL" dirty="0" smtClean="0"/>
              <a:t> the same </a:t>
            </a:r>
            <a:r>
              <a:rPr lang="pl-PL" dirty="0" err="1" smtClean="0"/>
              <a:t>layers</a:t>
            </a:r>
            <a:r>
              <a:rPr lang="pl-PL" dirty="0" smtClean="0"/>
              <a:t> but in </a:t>
            </a:r>
            <a:r>
              <a:rPr lang="pl-PL" dirty="0" err="1" smtClean="0"/>
              <a:t>different</a:t>
            </a:r>
            <a:r>
              <a:rPr lang="pl-PL" dirty="0" smtClean="0"/>
              <a:t> order), </a:t>
            </a:r>
            <a:r>
              <a:rPr lang="pl-PL" dirty="0" err="1" smtClean="0"/>
              <a:t>adding</a:t>
            </a:r>
            <a:r>
              <a:rPr lang="pl-PL" dirty="0" smtClean="0"/>
              <a:t> </a:t>
            </a:r>
            <a:r>
              <a:rPr lang="pl-PL" dirty="0" err="1" smtClean="0"/>
              <a:t>significantly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3480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56687" y="518771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default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37302" y="518771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m</a:t>
            </a:r>
            <a:r>
              <a:rPr lang="pl-PL" dirty="0" err="1" smtClean="0"/>
              <a:t>odified</a:t>
            </a:r>
            <a:r>
              <a:rPr lang="pl-PL" dirty="0" smtClean="0"/>
              <a:t> </a:t>
            </a:r>
            <a:r>
              <a:rPr lang="pl-PL" dirty="0" err="1" smtClean="0"/>
              <a:t>sequence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16" y="1111045"/>
            <a:ext cx="4395600" cy="43956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8" y="1111045"/>
            <a:ext cx="4395600" cy="43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0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56687" y="509980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default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7895747" y="509980"/>
            <a:ext cx="244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s</a:t>
            </a:r>
            <a:r>
              <a:rPr lang="pl-PL" dirty="0" err="1" smtClean="0"/>
              <a:t>ignificantly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8" y="1101213"/>
            <a:ext cx="4395600" cy="43956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53" y="1101213"/>
            <a:ext cx="4395600" cy="4395600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4778578" y="325314"/>
            <a:ext cx="22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(</a:t>
            </a:r>
            <a:r>
              <a:rPr lang="pl-PL" dirty="0" err="1" smtClean="0"/>
              <a:t>note</a:t>
            </a:r>
            <a:r>
              <a:rPr lang="pl-PL" dirty="0" smtClean="0"/>
              <a:t>: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scale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0986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Optimizer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Specified</a:t>
            </a:r>
            <a:r>
              <a:rPr lang="pl-PL" dirty="0" smtClean="0"/>
              <a:t> </a:t>
            </a:r>
            <a:r>
              <a:rPr lang="pl-PL" dirty="0" err="1" smtClean="0"/>
              <a:t>during</a:t>
            </a:r>
            <a:r>
              <a:rPr lang="pl-PL" dirty="0" smtClean="0"/>
              <a:t> model </a:t>
            </a:r>
            <a:r>
              <a:rPr lang="pl-PL" dirty="0" err="1" smtClean="0"/>
              <a:t>compilation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for model </a:t>
            </a:r>
            <a:r>
              <a:rPr lang="pl-PL" dirty="0" err="1" smtClean="0"/>
              <a:t>training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speed</a:t>
            </a:r>
            <a:r>
              <a:rPr lang="pl-PL" dirty="0" smtClean="0"/>
              <a:t> and performance </a:t>
            </a:r>
            <a:r>
              <a:rPr lang="pl-PL" dirty="0" err="1" smtClean="0"/>
              <a:t>based</a:t>
            </a:r>
            <a:r>
              <a:rPr lang="pl-PL" dirty="0" smtClean="0"/>
              <a:t> on data and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: learning </a:t>
            </a:r>
            <a:r>
              <a:rPr lang="pl-PL" dirty="0" err="1" smtClean="0"/>
              <a:t>rate</a:t>
            </a:r>
            <a:r>
              <a:rPr lang="pl-PL" dirty="0" smtClean="0"/>
              <a:t>, </a:t>
            </a:r>
            <a:r>
              <a:rPr lang="pl-PL" dirty="0" err="1" smtClean="0"/>
              <a:t>decay</a:t>
            </a:r>
            <a:r>
              <a:rPr lang="pl-PL" dirty="0" smtClean="0"/>
              <a:t> </a:t>
            </a:r>
            <a:r>
              <a:rPr lang="pl-PL" dirty="0" err="1" smtClean="0"/>
              <a:t>rate</a:t>
            </a:r>
            <a:r>
              <a:rPr lang="pl-PL" dirty="0" smtClean="0"/>
              <a:t>, </a:t>
            </a:r>
            <a:r>
              <a:rPr lang="pl-PL" dirty="0" err="1" smtClean="0"/>
              <a:t>functions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Affect</a:t>
            </a:r>
            <a:r>
              <a:rPr lang="pl-PL" dirty="0" smtClean="0"/>
              <a:t> </a:t>
            </a:r>
            <a:r>
              <a:rPr lang="pl-PL" dirty="0" err="1" smtClean="0"/>
              <a:t>loss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– </a:t>
            </a:r>
            <a:r>
              <a:rPr lang="pl-PL" dirty="0" err="1" smtClean="0"/>
              <a:t>try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 smtClean="0"/>
              <a:t>reduce</a:t>
            </a:r>
            <a:r>
              <a:rPr lang="pl-PL" dirty="0" smtClean="0"/>
              <a:t> </a:t>
            </a:r>
            <a:r>
              <a:rPr lang="pl-PL" dirty="0" err="1" smtClean="0"/>
              <a:t>losses</a:t>
            </a:r>
            <a:endParaRPr lang="pl-PL" dirty="0"/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59593"/>
              </p:ext>
            </p:extLst>
          </p:nvPr>
        </p:nvGraphicFramePr>
        <p:xfrm>
          <a:off x="2763361" y="4535000"/>
          <a:ext cx="67262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Dokument" r:id="rId4" imgW="6725880" imgH="961560" progId="Word.OpenDocumentText.12">
                  <p:embed/>
                </p:oleObj>
              </mc:Choice>
              <mc:Fallback>
                <p:oleObj name="Dokument" r:id="rId4" imgW="6725880" imgH="9615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3361" y="4535000"/>
                        <a:ext cx="6726237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644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612752" y="35171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Adam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338328" y="351719"/>
            <a:ext cx="10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Adadelta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9298327" y="35171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NAdam</a:t>
            </a: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470"/>
            <a:ext cx="3960000" cy="396000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840" y="1195470"/>
            <a:ext cx="3960000" cy="396000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894" y="1195470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87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Epochs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Amount</a:t>
            </a:r>
            <a:r>
              <a:rPr lang="pl-PL" dirty="0" smtClean="0"/>
              <a:t> of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iterations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iteration</a:t>
            </a:r>
            <a:r>
              <a:rPr lang="pl-PL" dirty="0" smtClean="0"/>
              <a:t>,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samples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</a:t>
            </a:r>
            <a:r>
              <a:rPr lang="pl-PL" dirty="0" err="1" smtClean="0"/>
              <a:t>though</a:t>
            </a:r>
            <a:r>
              <a:rPr lang="pl-PL" dirty="0" smtClean="0"/>
              <a:t> the </a:t>
            </a:r>
            <a:r>
              <a:rPr lang="pl-PL" dirty="0" err="1" smtClean="0"/>
              <a:t>neural</a:t>
            </a:r>
            <a:r>
              <a:rPr lang="pl-PL" dirty="0" smtClean="0"/>
              <a:t> network </a:t>
            </a:r>
            <a:r>
              <a:rPr lang="pl-PL" dirty="0" err="1" smtClean="0"/>
              <a:t>once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does</a:t>
            </a:r>
            <a:r>
              <a:rPr lang="pl-PL" dirty="0" smtClean="0"/>
              <a:t> not </a:t>
            </a:r>
            <a:r>
              <a:rPr lang="pl-PL" dirty="0" err="1" smtClean="0"/>
              <a:t>necessarily</a:t>
            </a:r>
            <a:r>
              <a:rPr lang="pl-PL" dirty="0" smtClean="0"/>
              <a:t> </a:t>
            </a:r>
            <a:r>
              <a:rPr lang="pl-PL" dirty="0" err="1" smtClean="0"/>
              <a:t>mean</a:t>
            </a:r>
            <a:r>
              <a:rPr lang="pl-PL" dirty="0" smtClean="0"/>
              <a:t> </a:t>
            </a:r>
            <a:r>
              <a:rPr lang="pl-PL" dirty="0" err="1" smtClean="0"/>
              <a:t>better</a:t>
            </a:r>
            <a:r>
              <a:rPr lang="pl-PL" dirty="0" smtClean="0"/>
              <a:t> – </a:t>
            </a:r>
            <a:r>
              <a:rPr lang="pl-PL" dirty="0" err="1" smtClean="0"/>
              <a:t>after</a:t>
            </a:r>
            <a:r>
              <a:rPr lang="pl-PL" dirty="0" smtClean="0"/>
              <a:t> a </a:t>
            </a:r>
            <a:r>
              <a:rPr lang="pl-PL" dirty="0" err="1" smtClean="0"/>
              <a:t>certain</a:t>
            </a:r>
            <a:r>
              <a:rPr lang="pl-PL" dirty="0" smtClean="0"/>
              <a:t> </a:t>
            </a:r>
            <a:r>
              <a:rPr lang="pl-PL" dirty="0" err="1" smtClean="0"/>
              <a:t>amount</a:t>
            </a:r>
            <a:r>
              <a:rPr lang="pl-PL" dirty="0" smtClean="0"/>
              <a:t> of </a:t>
            </a:r>
            <a:r>
              <a:rPr lang="pl-PL" dirty="0" err="1" smtClean="0"/>
              <a:t>iterations</a:t>
            </a:r>
            <a:r>
              <a:rPr lang="pl-PL" dirty="0" smtClean="0"/>
              <a:t>, </a:t>
            </a:r>
            <a:r>
              <a:rPr lang="pl-PL" dirty="0" err="1" smtClean="0"/>
              <a:t>accuracy</a:t>
            </a:r>
            <a:r>
              <a:rPr lang="pl-PL" dirty="0" smtClean="0"/>
              <a:t> </a:t>
            </a:r>
            <a:r>
              <a:rPr lang="pl-PL" dirty="0" err="1" smtClean="0"/>
              <a:t>stays</a:t>
            </a:r>
            <a:r>
              <a:rPr lang="pl-PL" dirty="0" smtClean="0"/>
              <a:t> </a:t>
            </a:r>
            <a:r>
              <a:rPr lang="pl-PL" dirty="0" err="1" smtClean="0"/>
              <a:t>nearly</a:t>
            </a:r>
            <a:r>
              <a:rPr lang="pl-PL" dirty="0" smtClean="0"/>
              <a:t> </a:t>
            </a:r>
            <a:r>
              <a:rPr lang="pl-PL" dirty="0" err="1" smtClean="0"/>
              <a:t>constant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even</a:t>
            </a:r>
            <a:r>
              <a:rPr lang="pl-PL" dirty="0" smtClean="0"/>
              <a:t> </a:t>
            </a:r>
            <a:r>
              <a:rPr lang="pl-PL" dirty="0" err="1" smtClean="0"/>
              <a:t>goes</a:t>
            </a:r>
            <a:r>
              <a:rPr lang="pl-PL" dirty="0" smtClean="0"/>
              <a:t> down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For </a:t>
            </a:r>
            <a:r>
              <a:rPr lang="pl-PL" dirty="0" err="1" smtClean="0"/>
              <a:t>research</a:t>
            </a:r>
            <a:r>
              <a:rPr lang="pl-PL" dirty="0" smtClean="0"/>
              <a:t>, we </a:t>
            </a:r>
            <a:r>
              <a:rPr lang="pl-PL" dirty="0" err="1" smtClean="0"/>
              <a:t>mostly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epochs</a:t>
            </a:r>
            <a:r>
              <a:rPr lang="pl-PL" dirty="0" smtClean="0"/>
              <a:t>=50 – </a:t>
            </a:r>
            <a:r>
              <a:rPr lang="pl-PL" dirty="0" err="1" smtClean="0"/>
              <a:t>good</a:t>
            </a:r>
            <a:r>
              <a:rPr lang="pl-PL" dirty="0" smtClean="0"/>
              <a:t> </a:t>
            </a:r>
            <a:r>
              <a:rPr lang="pl-PL" dirty="0" err="1" smtClean="0"/>
              <a:t>middleground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short</a:t>
            </a:r>
            <a:r>
              <a:rPr lang="pl-PL" dirty="0" smtClean="0"/>
              <a:t>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and </a:t>
            </a:r>
            <a:r>
              <a:rPr lang="pl-PL" dirty="0" err="1" smtClean="0"/>
              <a:t>decent</a:t>
            </a:r>
            <a:r>
              <a:rPr lang="pl-PL" dirty="0" smtClean="0"/>
              <a:t> </a:t>
            </a:r>
            <a:r>
              <a:rPr lang="pl-PL" dirty="0" err="1" smtClean="0"/>
              <a:t>results</a:t>
            </a:r>
            <a:endParaRPr lang="pl-PL" dirty="0" smtClean="0"/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422037"/>
              </p:ext>
            </p:extLst>
          </p:nvPr>
        </p:nvGraphicFramePr>
        <p:xfrm>
          <a:off x="4930788" y="4599201"/>
          <a:ext cx="3675062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Dokument" r:id="rId4" imgW="3674880" imgH="1194840" progId="Word.OpenDocumentText.12">
                  <p:embed/>
                </p:oleObj>
              </mc:Choice>
              <mc:Fallback>
                <p:oleObj name="Dokument" r:id="rId4" imgW="3674880" imgH="1194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0788" y="4599201"/>
                        <a:ext cx="3675062" cy="119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445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 smtClean="0"/>
              <a:t>Final</a:t>
            </a:r>
            <a:r>
              <a:rPr lang="pl-PL" dirty="0" smtClean="0"/>
              <a:t> model performance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14" y="1816491"/>
            <a:ext cx="4329332" cy="43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32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Conclusions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The </a:t>
            </a:r>
            <a:r>
              <a:rPr lang="pl-PL" dirty="0" err="1" smtClean="0"/>
              <a:t>dataset</a:t>
            </a:r>
            <a:r>
              <a:rPr lang="pl-PL" dirty="0" smtClean="0"/>
              <a:t> we </a:t>
            </a:r>
            <a:r>
              <a:rPr lang="pl-PL" dirty="0" err="1" smtClean="0"/>
              <a:t>used</a:t>
            </a:r>
            <a:r>
              <a:rPr lang="pl-PL" dirty="0" smtClean="0"/>
              <a:t> was not big </a:t>
            </a:r>
            <a:r>
              <a:rPr lang="pl-PL" dirty="0" err="1" smtClean="0"/>
              <a:t>enough</a:t>
            </a:r>
            <a:r>
              <a:rPr lang="pl-PL" dirty="0" smtClean="0"/>
              <a:t> to </a:t>
            </a:r>
            <a:r>
              <a:rPr lang="pl-PL" dirty="0" err="1" smtClean="0"/>
              <a:t>fully</a:t>
            </a:r>
            <a:r>
              <a:rPr lang="pl-PL" dirty="0" smtClean="0"/>
              <a:t> </a:t>
            </a:r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overfitting</a:t>
            </a:r>
            <a:r>
              <a:rPr lang="pl-PL" dirty="0" smtClean="0"/>
              <a:t>, and to </a:t>
            </a:r>
            <a:r>
              <a:rPr lang="pl-PL" dirty="0" err="1" smtClean="0"/>
              <a:t>keep</a:t>
            </a:r>
            <a:r>
              <a:rPr lang="pl-PL" dirty="0" smtClean="0"/>
              <a:t> </a:t>
            </a:r>
            <a:r>
              <a:rPr lang="pl-PL" dirty="0" err="1" smtClean="0"/>
              <a:t>training</a:t>
            </a:r>
            <a:r>
              <a:rPr lang="pl-PL" dirty="0" smtClean="0"/>
              <a:t> </a:t>
            </a:r>
            <a:r>
              <a:rPr lang="pl-PL" dirty="0" err="1" smtClean="0"/>
              <a:t>accuracy</a:t>
            </a:r>
            <a:r>
              <a:rPr lang="pl-PL" dirty="0" smtClean="0"/>
              <a:t> as </a:t>
            </a:r>
            <a:r>
              <a:rPr lang="pl-PL" dirty="0" err="1" smtClean="0"/>
              <a:t>close</a:t>
            </a:r>
            <a:r>
              <a:rPr lang="pl-PL" dirty="0" smtClean="0"/>
              <a:t> as </a:t>
            </a:r>
            <a:r>
              <a:rPr lang="pl-PL" dirty="0" err="1" smtClean="0"/>
              <a:t>possible</a:t>
            </a:r>
            <a:r>
              <a:rPr lang="pl-PL" dirty="0" smtClean="0"/>
              <a:t> to </a:t>
            </a:r>
            <a:r>
              <a:rPr lang="pl-PL" dirty="0" err="1" smtClean="0"/>
              <a:t>validation</a:t>
            </a:r>
            <a:r>
              <a:rPr lang="pl-PL" dirty="0" smtClean="0"/>
              <a:t> </a:t>
            </a:r>
            <a:r>
              <a:rPr lang="pl-PL" dirty="0" err="1" smtClean="0"/>
              <a:t>accuracy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settle</a:t>
            </a:r>
            <a:r>
              <a:rPr lang="pl-PL" dirty="0" smtClean="0"/>
              <a:t> for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unoptimized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(</a:t>
            </a:r>
            <a:r>
              <a:rPr lang="pl-PL" dirty="0" err="1" smtClean="0"/>
              <a:t>eg</a:t>
            </a:r>
            <a:r>
              <a:rPr lang="pl-PL" dirty="0" smtClean="0"/>
              <a:t>. </a:t>
            </a:r>
            <a:r>
              <a:rPr lang="pl-PL" dirty="0" err="1"/>
              <a:t>b</a:t>
            </a:r>
            <a:r>
              <a:rPr lang="pl-PL" dirty="0" err="1" smtClean="0"/>
              <a:t>atch_size</a:t>
            </a:r>
            <a:r>
              <a:rPr lang="pl-PL" dirty="0" smtClean="0"/>
              <a:t>) – hardware </a:t>
            </a:r>
            <a:r>
              <a:rPr lang="pl-PL" dirty="0" err="1" smtClean="0"/>
              <a:t>problems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The </a:t>
            </a:r>
            <a:r>
              <a:rPr lang="pl-PL" dirty="0" err="1" smtClean="0"/>
              <a:t>final</a:t>
            </a:r>
            <a:r>
              <a:rPr lang="pl-PL" dirty="0" smtClean="0"/>
              <a:t> model </a:t>
            </a:r>
            <a:r>
              <a:rPr lang="pl-PL" dirty="0" err="1" smtClean="0"/>
              <a:t>performs</a:t>
            </a:r>
            <a:r>
              <a:rPr lang="pl-PL" dirty="0" smtClean="0"/>
              <a:t> </a:t>
            </a: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well</a:t>
            </a:r>
            <a:r>
              <a:rPr lang="pl-PL" dirty="0" smtClean="0"/>
              <a:t> on </a:t>
            </a:r>
            <a:r>
              <a:rPr lang="pl-PL" dirty="0" err="1" smtClean="0"/>
              <a:t>training</a:t>
            </a:r>
            <a:r>
              <a:rPr lang="pl-PL" dirty="0" smtClean="0"/>
              <a:t> data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2498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Problems</a:t>
            </a:r>
            <a:r>
              <a:rPr lang="pl-PL" dirty="0" smtClean="0"/>
              <a:t> we </a:t>
            </a:r>
            <a:r>
              <a:rPr lang="pl-PL" dirty="0" err="1" smtClean="0"/>
              <a:t>encountered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7280" y="1771228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Main</a:t>
            </a:r>
            <a:r>
              <a:rPr lang="pl-PL" dirty="0" smtClean="0"/>
              <a:t> problem – </a:t>
            </a:r>
            <a:r>
              <a:rPr lang="pl-PL" dirty="0" err="1" smtClean="0"/>
              <a:t>because</a:t>
            </a:r>
            <a:r>
              <a:rPr lang="pl-PL" dirty="0" smtClean="0"/>
              <a:t> the model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trained</a:t>
            </a:r>
            <a:r>
              <a:rPr lang="pl-PL" dirty="0" smtClean="0"/>
              <a:t> on 37 </a:t>
            </a:r>
            <a:r>
              <a:rPr lang="pl-PL" dirty="0" err="1" smtClean="0"/>
              <a:t>classes</a:t>
            </a:r>
            <a:r>
              <a:rPr lang="pl-PL" dirty="0" smtClean="0"/>
              <a:t> of data,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cannot</a:t>
            </a:r>
            <a:r>
              <a:rPr lang="pl-PL" dirty="0" smtClean="0"/>
              <a:t> </a:t>
            </a:r>
            <a:r>
              <a:rPr lang="pl-PL" dirty="0" err="1" smtClean="0"/>
              <a:t>distinguish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r>
              <a:rPr lang="pl-PL" dirty="0" smtClean="0"/>
              <a:t> (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breeds</a:t>
            </a:r>
            <a:r>
              <a:rPr lang="pl-PL" dirty="0"/>
              <a:t> </a:t>
            </a:r>
            <a:r>
              <a:rPr lang="pl-PL" dirty="0" smtClean="0"/>
              <a:t>of </a:t>
            </a:r>
            <a:r>
              <a:rPr lang="pl-PL" dirty="0" err="1" smtClean="0"/>
              <a:t>dogs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cats</a:t>
            </a:r>
            <a:r>
              <a:rPr lang="pl-PL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passing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/>
              <a:t> </a:t>
            </a:r>
            <a:r>
              <a:rPr lang="pl-PL" dirty="0" smtClean="0"/>
              <a:t>image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does</a:t>
            </a:r>
            <a:r>
              <a:rPr lang="pl-PL" dirty="0" smtClean="0"/>
              <a:t> not </a:t>
            </a:r>
            <a:r>
              <a:rPr lang="pl-PL" dirty="0" err="1" smtClean="0"/>
              <a:t>belong</a:t>
            </a:r>
            <a:r>
              <a:rPr lang="pl-PL" dirty="0" smtClean="0"/>
              <a:t> to </a:t>
            </a:r>
            <a:r>
              <a:rPr lang="pl-PL" dirty="0" err="1" smtClean="0"/>
              <a:t>these</a:t>
            </a:r>
            <a:r>
              <a:rPr lang="pl-PL" dirty="0" smtClean="0"/>
              <a:t> 37 </a:t>
            </a:r>
            <a:r>
              <a:rPr lang="pl-PL" dirty="0" err="1" smtClean="0"/>
              <a:t>classes</a:t>
            </a:r>
            <a:r>
              <a:rPr lang="pl-PL" dirty="0" smtClean="0"/>
              <a:t>, we </a:t>
            </a:r>
            <a:r>
              <a:rPr lang="pl-PL" dirty="0" err="1" smtClean="0"/>
              <a:t>will</a:t>
            </a:r>
            <a:r>
              <a:rPr lang="pl-PL" dirty="0" smtClean="0"/>
              <a:t> not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good</a:t>
            </a:r>
            <a:r>
              <a:rPr lang="pl-PL" dirty="0" smtClean="0"/>
              <a:t> </a:t>
            </a:r>
            <a:r>
              <a:rPr lang="pl-PL" dirty="0" err="1" smtClean="0"/>
              <a:t>results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299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Real life </a:t>
            </a:r>
            <a:r>
              <a:rPr lang="pl-PL" dirty="0" err="1" smtClean="0"/>
              <a:t>examples</a:t>
            </a:r>
            <a:r>
              <a:rPr lang="pl-PL" dirty="0" smtClean="0"/>
              <a:t> of image </a:t>
            </a:r>
            <a:r>
              <a:rPr lang="pl-PL" dirty="0" err="1" smtClean="0"/>
              <a:t>recognition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Medicine</a:t>
            </a:r>
            <a:r>
              <a:rPr lang="pl-PL" dirty="0" smtClean="0"/>
              <a:t> – </a:t>
            </a:r>
            <a:r>
              <a:rPr lang="pl-PL" dirty="0" err="1" smtClean="0"/>
              <a:t>eg</a:t>
            </a:r>
            <a:r>
              <a:rPr lang="pl-PL" dirty="0" smtClean="0"/>
              <a:t>. to </a:t>
            </a:r>
            <a:r>
              <a:rPr lang="pl-PL" dirty="0" err="1" smtClean="0"/>
              <a:t>help</a:t>
            </a:r>
            <a:r>
              <a:rPr lang="pl-PL" dirty="0" smtClean="0"/>
              <a:t> </a:t>
            </a:r>
            <a:r>
              <a:rPr lang="pl-PL" dirty="0" err="1" smtClean="0"/>
              <a:t>doctors</a:t>
            </a:r>
            <a:r>
              <a:rPr lang="pl-PL" dirty="0" smtClean="0"/>
              <a:t>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abnormalities</a:t>
            </a:r>
            <a:r>
              <a:rPr lang="pl-PL" dirty="0" smtClean="0"/>
              <a:t> </a:t>
            </a:r>
            <a:r>
              <a:rPr lang="pl-PL" dirty="0" err="1" smtClean="0"/>
              <a:t>such</a:t>
            </a:r>
            <a:r>
              <a:rPr lang="pl-PL" dirty="0" smtClean="0"/>
              <a:t> as </a:t>
            </a:r>
            <a:r>
              <a:rPr lang="pl-PL" dirty="0" err="1" smtClean="0"/>
              <a:t>cancer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Self-driving</a:t>
            </a:r>
            <a:r>
              <a:rPr lang="pl-PL" dirty="0" smtClean="0"/>
              <a:t> </a:t>
            </a:r>
            <a:r>
              <a:rPr lang="pl-PL" dirty="0" err="1" smtClean="0"/>
              <a:t>cars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Face ID and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facial</a:t>
            </a:r>
            <a:r>
              <a:rPr lang="pl-PL" dirty="0" smtClean="0"/>
              <a:t> </a:t>
            </a:r>
            <a:r>
              <a:rPr lang="pl-PL" dirty="0" err="1" smtClean="0"/>
              <a:t>recognition</a:t>
            </a:r>
            <a:r>
              <a:rPr lang="pl-PL" dirty="0" smtClean="0"/>
              <a:t> </a:t>
            </a:r>
            <a:r>
              <a:rPr lang="pl-PL" dirty="0" err="1" smtClean="0"/>
              <a:t>systems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Retail – </a:t>
            </a:r>
            <a:r>
              <a:rPr lang="pl-PL" dirty="0" err="1" smtClean="0"/>
              <a:t>eg</a:t>
            </a:r>
            <a:r>
              <a:rPr lang="pl-PL" dirty="0" smtClean="0"/>
              <a:t>. the </a:t>
            </a:r>
            <a:r>
              <a:rPr lang="pl-PL" dirty="0" err="1" smtClean="0"/>
              <a:t>ability</a:t>
            </a:r>
            <a:r>
              <a:rPr lang="pl-PL" dirty="0" smtClean="0"/>
              <a:t> to </a:t>
            </a:r>
            <a:r>
              <a:rPr lang="pl-PL" dirty="0" err="1" smtClean="0"/>
              <a:t>try</a:t>
            </a:r>
            <a:r>
              <a:rPr lang="pl-PL" dirty="0" smtClean="0"/>
              <a:t> on a piece of </a:t>
            </a:r>
            <a:r>
              <a:rPr lang="pl-PL" dirty="0" err="1" smtClean="0"/>
              <a:t>clothing</a:t>
            </a:r>
            <a:r>
              <a:rPr lang="pl-PL" dirty="0" smtClean="0"/>
              <a:t> online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22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Sources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>
                <a:hlinkClick r:id="rId2"/>
              </a:rPr>
              <a:t>https://www.kaggle.com/datasets/zippyz/cats-and-dogs-breeds-classification-oxford-dataset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>
                <a:hlinkClick r:id="rId3"/>
              </a:rPr>
              <a:t>https://www.tensorflow.org/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>
                <a:hlinkClick r:id="rId4"/>
              </a:rPr>
              <a:t> https</a:t>
            </a:r>
            <a:r>
              <a:rPr lang="pl-PL" dirty="0">
                <a:hlinkClick r:id="rId4"/>
              </a:rPr>
              <a:t>://docs.python.org/3/reference</a:t>
            </a:r>
            <a:r>
              <a:rPr lang="pl-PL" dirty="0" smtClean="0">
                <a:hlinkClick r:id="rId4"/>
              </a:rPr>
              <a:t>/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>
                <a:hlinkClick r:id="rId5"/>
              </a:rPr>
              <a:t>https://machinelearningknowledge.ai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>
                <a:hlinkClick r:id="rId6"/>
              </a:rPr>
              <a:t>https://towardsdatascience.com</a:t>
            </a:r>
            <a:r>
              <a:rPr lang="pl-PL" dirty="0" smtClean="0">
                <a:hlinkClick r:id="rId6"/>
              </a:rPr>
              <a:t>/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>
                <a:hlinkClick r:id="rId7"/>
              </a:rPr>
              <a:t>https://</a:t>
            </a:r>
            <a:r>
              <a:rPr lang="pl-PL" dirty="0" smtClean="0">
                <a:hlinkClick r:id="rId7"/>
              </a:rPr>
              <a:t>anhreynolds.com/blogs/cnn.html</a:t>
            </a:r>
            <a:r>
              <a:rPr lang="pl-PL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smtClean="0">
                <a:hlinkClick r:id="rId8"/>
              </a:rPr>
              <a:t>https</a:t>
            </a:r>
            <a:r>
              <a:rPr lang="pl-PL" dirty="0">
                <a:hlinkClick r:id="rId8"/>
              </a:rPr>
              <a:t>://iq.opengenus.org/purpose-of-different-layers-in-ml</a:t>
            </a:r>
            <a:r>
              <a:rPr lang="pl-PL" dirty="0" smtClean="0">
                <a:hlinkClick r:id="rId8"/>
              </a:rPr>
              <a:t>/</a:t>
            </a:r>
            <a:r>
              <a:rPr lang="pl-PL" dirty="0" smtClean="0"/>
              <a:t> 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037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1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Distinction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cat</a:t>
            </a:r>
            <a:r>
              <a:rPr lang="pl-PL" dirty="0" smtClean="0"/>
              <a:t> and dog </a:t>
            </a:r>
            <a:r>
              <a:rPr lang="pl-PL" dirty="0" err="1" smtClean="0"/>
              <a:t>breeds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One step </a:t>
            </a:r>
            <a:r>
              <a:rPr lang="pl-PL" dirty="0" err="1" smtClean="0"/>
              <a:t>further</a:t>
            </a:r>
            <a:r>
              <a:rPr lang="pl-PL" dirty="0" smtClean="0"/>
              <a:t> </a:t>
            </a:r>
            <a:r>
              <a:rPr lang="pl-PL" dirty="0" err="1" smtClean="0"/>
              <a:t>than</a:t>
            </a:r>
            <a:r>
              <a:rPr lang="pl-PL" dirty="0" smtClean="0"/>
              <a:t>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saying</a:t>
            </a:r>
            <a:r>
              <a:rPr lang="pl-PL" dirty="0" smtClean="0"/>
              <a:t> „dog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cat</a:t>
            </a:r>
            <a:r>
              <a:rPr lang="pl-PL" dirty="0" smtClean="0"/>
              <a:t>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Input: </a:t>
            </a:r>
            <a:r>
              <a:rPr lang="pl-PL" dirty="0" err="1" smtClean="0"/>
              <a:t>an</a:t>
            </a:r>
            <a:r>
              <a:rPr lang="pl-PL" dirty="0" smtClean="0"/>
              <a:t> image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Output</a:t>
            </a:r>
            <a:r>
              <a:rPr lang="pl-PL" dirty="0" smtClean="0"/>
              <a:t>: </a:t>
            </a:r>
            <a:r>
              <a:rPr lang="pl-PL" dirty="0" err="1" smtClean="0"/>
              <a:t>name</a:t>
            </a:r>
            <a:r>
              <a:rPr lang="pl-PL" dirty="0" smtClean="0"/>
              <a:t> of dog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cat</a:t>
            </a:r>
            <a:r>
              <a:rPr lang="pl-PL" dirty="0" smtClean="0"/>
              <a:t> </a:t>
            </a:r>
            <a:r>
              <a:rPr lang="pl-PL" dirty="0" err="1" smtClean="0"/>
              <a:t>breed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as </a:t>
            </a:r>
            <a:r>
              <a:rPr lang="pl-PL" dirty="0" err="1" smtClean="0"/>
              <a:t>certainty</a:t>
            </a:r>
            <a:r>
              <a:rPr lang="pl-PL" dirty="0" smtClean="0"/>
              <a:t> (in %)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29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31" y="1945993"/>
            <a:ext cx="3582151" cy="2349891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0" y="1750803"/>
            <a:ext cx="3085889" cy="2740269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2760264" y="1462708"/>
            <a:ext cx="13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98% Beagle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455130" y="1278042"/>
            <a:ext cx="142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84% </a:t>
            </a:r>
            <a:r>
              <a:rPr lang="pl-PL" dirty="0" err="1" smtClean="0"/>
              <a:t>Birman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05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Dataset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training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Courtesy</a:t>
            </a:r>
            <a:r>
              <a:rPr lang="pl-PL" dirty="0" smtClean="0"/>
              <a:t> of The University of Oxford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JPG image </a:t>
            </a:r>
            <a:r>
              <a:rPr lang="pl-PL" dirty="0" err="1" smtClean="0"/>
              <a:t>files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37 </a:t>
            </a:r>
            <a:r>
              <a:rPr lang="pl-PL" dirty="0" err="1" smtClean="0"/>
              <a:t>cat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dog </a:t>
            </a:r>
            <a:r>
              <a:rPr lang="pl-PL" dirty="0" err="1" smtClean="0"/>
              <a:t>races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200 </a:t>
            </a:r>
            <a:r>
              <a:rPr lang="pl-PL" dirty="0" err="1" smtClean="0"/>
              <a:t>images</a:t>
            </a:r>
            <a:r>
              <a:rPr lang="pl-PL" dirty="0" smtClean="0"/>
              <a:t> for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breed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Over</a:t>
            </a:r>
            <a:r>
              <a:rPr lang="pl-PL" dirty="0" smtClean="0"/>
              <a:t> 7390 </a:t>
            </a:r>
            <a:r>
              <a:rPr lang="pl-PL" dirty="0" err="1" smtClean="0"/>
              <a:t>images</a:t>
            </a:r>
            <a:r>
              <a:rPr lang="pl-PL" dirty="0" smtClean="0"/>
              <a:t> in </a:t>
            </a:r>
            <a:r>
              <a:rPr lang="pl-PL" dirty="0" err="1" smtClean="0"/>
              <a:t>total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Various</a:t>
            </a:r>
            <a:r>
              <a:rPr lang="pl-PL" dirty="0" smtClean="0"/>
              <a:t> </a:t>
            </a:r>
            <a:r>
              <a:rPr lang="pl-PL" dirty="0" err="1" smtClean="0"/>
              <a:t>sizes</a:t>
            </a:r>
            <a:r>
              <a:rPr lang="pl-PL" dirty="0" smtClean="0"/>
              <a:t> (</a:t>
            </a:r>
            <a:r>
              <a:rPr lang="pl-PL" dirty="0" err="1" smtClean="0"/>
              <a:t>have</a:t>
            </a:r>
            <a:r>
              <a:rPr lang="pl-PL" dirty="0" smtClean="0"/>
              <a:t> to be </a:t>
            </a:r>
            <a:r>
              <a:rPr lang="pl-PL" dirty="0" err="1" smtClean="0"/>
              <a:t>standardized</a:t>
            </a:r>
            <a:r>
              <a:rPr lang="pl-PL" dirty="0" smtClean="0"/>
              <a:t> </a:t>
            </a:r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training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65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Description</a:t>
            </a:r>
            <a:r>
              <a:rPr lang="pl-PL" dirty="0" smtClean="0"/>
              <a:t> of </a:t>
            </a:r>
            <a:r>
              <a:rPr lang="pl-PL" dirty="0" err="1" smtClean="0"/>
              <a:t>technology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Programming </a:t>
            </a:r>
            <a:r>
              <a:rPr lang="pl-PL" dirty="0" err="1" smtClean="0"/>
              <a:t>language</a:t>
            </a:r>
            <a:r>
              <a:rPr lang="pl-PL" dirty="0" smtClean="0"/>
              <a:t>: </a:t>
            </a:r>
            <a:r>
              <a:rPr lang="pl-PL" dirty="0" err="1" smtClean="0"/>
              <a:t>Python</a:t>
            </a:r>
            <a:r>
              <a:rPr lang="pl-PL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TensorFlow</a:t>
            </a:r>
            <a:r>
              <a:rPr lang="pl-PL" dirty="0" smtClean="0"/>
              <a:t> –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create</a:t>
            </a:r>
            <a:r>
              <a:rPr lang="pl-PL" dirty="0" smtClean="0"/>
              <a:t>, </a:t>
            </a:r>
            <a:r>
              <a:rPr lang="pl-PL" dirty="0" err="1" smtClean="0"/>
              <a:t>train</a:t>
            </a:r>
            <a:r>
              <a:rPr lang="pl-PL" dirty="0" smtClean="0"/>
              <a:t>, </a:t>
            </a:r>
            <a:r>
              <a:rPr lang="pl-PL" dirty="0" err="1" smtClean="0"/>
              <a:t>save</a:t>
            </a:r>
            <a:r>
              <a:rPr lang="pl-PL" dirty="0" smtClean="0"/>
              <a:t> and </a:t>
            </a:r>
            <a:r>
              <a:rPr lang="pl-PL" dirty="0" err="1" smtClean="0"/>
              <a:t>load</a:t>
            </a:r>
            <a:r>
              <a:rPr lang="pl-PL" dirty="0" smtClean="0"/>
              <a:t>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Keras</a:t>
            </a:r>
            <a:r>
              <a:rPr lang="pl-PL" dirty="0" smtClean="0"/>
              <a:t> –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simplify</a:t>
            </a:r>
            <a:r>
              <a:rPr lang="pl-PL" dirty="0" smtClean="0"/>
              <a:t> data </a:t>
            </a:r>
            <a:r>
              <a:rPr lang="pl-PL" dirty="0" err="1" smtClean="0"/>
              <a:t>loading</a:t>
            </a:r>
            <a:r>
              <a:rPr lang="pl-PL" dirty="0" smtClean="0"/>
              <a:t> and </a:t>
            </a:r>
            <a:r>
              <a:rPr lang="pl-PL" dirty="0" err="1" smtClean="0"/>
              <a:t>dividing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categories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MatPlotLib</a:t>
            </a:r>
            <a:r>
              <a:rPr lang="pl-PL" dirty="0" smtClean="0"/>
              <a:t> –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generate</a:t>
            </a:r>
            <a:r>
              <a:rPr lang="pl-PL" dirty="0" smtClean="0"/>
              <a:t> </a:t>
            </a:r>
            <a:r>
              <a:rPr lang="pl-PL" dirty="0" err="1" smtClean="0"/>
              <a:t>plots</a:t>
            </a:r>
            <a:r>
              <a:rPr lang="pl-PL" dirty="0" smtClean="0"/>
              <a:t> </a:t>
            </a:r>
            <a:r>
              <a:rPr lang="pl-PL" dirty="0" err="1" smtClean="0"/>
              <a:t>describing</a:t>
            </a:r>
            <a:r>
              <a:rPr lang="pl-PL" dirty="0" smtClean="0"/>
              <a:t> model performance, </a:t>
            </a:r>
            <a:r>
              <a:rPr lang="pl-PL" dirty="0" err="1" smtClean="0"/>
              <a:t>accuracy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Algorithm</a:t>
            </a:r>
            <a:r>
              <a:rPr lang="pl-PL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Divide</a:t>
            </a:r>
            <a:r>
              <a:rPr lang="pl-PL" dirty="0" smtClean="0"/>
              <a:t> </a:t>
            </a:r>
            <a:r>
              <a:rPr lang="pl-PL" dirty="0" err="1" smtClean="0"/>
              <a:t>images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groups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on </a:t>
            </a:r>
            <a:r>
              <a:rPr lang="pl-PL" dirty="0" err="1" smtClean="0"/>
              <a:t>breed</a:t>
            </a:r>
            <a:endParaRPr lang="pl-PL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Calculate</a:t>
            </a:r>
            <a:r>
              <a:rPr lang="pl-PL" dirty="0" smtClean="0"/>
              <a:t> minimum, maximum and </a:t>
            </a:r>
            <a:r>
              <a:rPr lang="pl-PL" dirty="0" err="1" smtClean="0"/>
              <a:t>average</a:t>
            </a:r>
            <a:r>
              <a:rPr lang="pl-PL" dirty="0" smtClean="0"/>
              <a:t> image </a:t>
            </a:r>
            <a:r>
              <a:rPr lang="pl-PL" dirty="0" err="1" smtClean="0"/>
              <a:t>size</a:t>
            </a:r>
            <a:r>
              <a:rPr lang="pl-PL" dirty="0" smtClean="0"/>
              <a:t> (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creating</a:t>
            </a:r>
            <a:r>
              <a:rPr lang="pl-PL" dirty="0" smtClean="0"/>
              <a:t> model)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Load</a:t>
            </a:r>
            <a:r>
              <a:rPr lang="pl-PL" dirty="0" smtClean="0"/>
              <a:t> data, </a:t>
            </a:r>
            <a:r>
              <a:rPr lang="pl-PL" dirty="0" err="1" smtClean="0"/>
              <a:t>split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groups</a:t>
            </a:r>
            <a:r>
              <a:rPr lang="pl-PL" dirty="0" smtClean="0"/>
              <a:t>: </a:t>
            </a:r>
            <a:r>
              <a:rPr lang="pl-PL" dirty="0" err="1" smtClean="0"/>
              <a:t>training</a:t>
            </a:r>
            <a:r>
              <a:rPr lang="pl-PL" dirty="0" smtClean="0"/>
              <a:t>, </a:t>
            </a:r>
            <a:r>
              <a:rPr lang="pl-PL" dirty="0" err="1" smtClean="0"/>
              <a:t>validation</a:t>
            </a:r>
            <a:endParaRPr lang="pl-PL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, </a:t>
            </a:r>
            <a:r>
              <a:rPr lang="pl-PL" dirty="0" err="1" smtClean="0"/>
              <a:t>compile</a:t>
            </a:r>
            <a:r>
              <a:rPr lang="pl-PL" dirty="0" smtClean="0"/>
              <a:t>, </a:t>
            </a:r>
            <a:r>
              <a:rPr lang="pl-PL" dirty="0" err="1" smtClean="0"/>
              <a:t>train</a:t>
            </a:r>
            <a:r>
              <a:rPr lang="pl-PL" dirty="0" smtClean="0"/>
              <a:t> and </a:t>
            </a:r>
            <a:r>
              <a:rPr lang="pl-PL" dirty="0" err="1" smtClean="0"/>
              <a:t>evaluate</a:t>
            </a:r>
            <a:r>
              <a:rPr lang="pl-PL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Save</a:t>
            </a:r>
            <a:r>
              <a:rPr lang="pl-PL" dirty="0" smtClean="0"/>
              <a:t> model as a </a:t>
            </a:r>
            <a:r>
              <a:rPr lang="pl-PL" dirty="0" err="1" smtClean="0"/>
              <a:t>group</a:t>
            </a:r>
            <a:r>
              <a:rPr lang="pl-PL" dirty="0" smtClean="0"/>
              <a:t> of </a:t>
            </a:r>
            <a:r>
              <a:rPr lang="pl-PL" dirty="0" err="1" smtClean="0"/>
              <a:t>files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396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4275</TotalTime>
  <Words>1457</Words>
  <Application>Microsoft Office PowerPoint</Application>
  <PresentationFormat>Panoramiczny</PresentationFormat>
  <Paragraphs>179</Paragraphs>
  <Slides>40</Slides>
  <Notes>11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Retrospekcja</vt:lpstr>
      <vt:lpstr>Dokument</vt:lpstr>
      <vt:lpstr>Image classification</vt:lpstr>
      <vt:lpstr>What is image classification?</vt:lpstr>
      <vt:lpstr>Prezentacja programu PowerPoint</vt:lpstr>
      <vt:lpstr>Real life examples of image recognition</vt:lpstr>
      <vt:lpstr>Our project</vt:lpstr>
      <vt:lpstr>Distinction between cat and dog breeds</vt:lpstr>
      <vt:lpstr>Prezentacja programu PowerPoint</vt:lpstr>
      <vt:lpstr>Dataset used for training</vt:lpstr>
      <vt:lpstr>Description of technology</vt:lpstr>
      <vt:lpstr>Prezentacja programu PowerPoint</vt:lpstr>
      <vt:lpstr>Research</vt:lpstr>
      <vt:lpstr>Key parts of the code</vt:lpstr>
      <vt:lpstr>target_size, input_shape</vt:lpstr>
      <vt:lpstr>Prezentacja programu PowerPoint</vt:lpstr>
      <vt:lpstr>batch_size</vt:lpstr>
      <vt:lpstr>Prezentacja programu PowerPoint</vt:lpstr>
      <vt:lpstr>validation_split</vt:lpstr>
      <vt:lpstr>Prezentacja programu PowerPoint</vt:lpstr>
      <vt:lpstr>shuffle</vt:lpstr>
      <vt:lpstr>Prezentacja programu PowerPoint</vt:lpstr>
      <vt:lpstr>data_augmentation</vt:lpstr>
      <vt:lpstr>Creating the model</vt:lpstr>
      <vt:lpstr>Layers used in the final model</vt:lpstr>
      <vt:lpstr>What is a layer?</vt:lpstr>
      <vt:lpstr>’Rescaling’ layer</vt:lpstr>
      <vt:lpstr>’Conv2D’ layer</vt:lpstr>
      <vt:lpstr>’Dense’ layer</vt:lpstr>
      <vt:lpstr>’Dense’ layer – cont.</vt:lpstr>
      <vt:lpstr>’Dropout’ layer</vt:lpstr>
      <vt:lpstr>Prezentacja programu PowerPoint</vt:lpstr>
      <vt:lpstr>Other experiments</vt:lpstr>
      <vt:lpstr>Prezentacja programu PowerPoint</vt:lpstr>
      <vt:lpstr>Prezentacja programu PowerPoint</vt:lpstr>
      <vt:lpstr>Optimizer</vt:lpstr>
      <vt:lpstr>Prezentacja programu PowerPoint</vt:lpstr>
      <vt:lpstr>Epochs</vt:lpstr>
      <vt:lpstr>Final model performance</vt:lpstr>
      <vt:lpstr>Conclusions</vt:lpstr>
      <vt:lpstr>Problems we encountered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Rafał Klinowski</dc:creator>
  <cp:lastModifiedBy>Rafał Klinowski</cp:lastModifiedBy>
  <cp:revision>155</cp:revision>
  <dcterms:created xsi:type="dcterms:W3CDTF">2022-04-17T21:48:31Z</dcterms:created>
  <dcterms:modified xsi:type="dcterms:W3CDTF">2022-06-15T22:37:39Z</dcterms:modified>
</cp:coreProperties>
</file>