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1" r:id="rId4"/>
    <p:sldId id="259" r:id="rId5"/>
    <p:sldId id="263" r:id="rId6"/>
    <p:sldId id="264" r:id="rId7"/>
    <p:sldId id="265" r:id="rId8"/>
    <p:sldId id="266" r:id="rId9"/>
    <p:sldId id="262" r:id="rId10"/>
    <p:sldId id="267" r:id="rId11"/>
    <p:sldId id="268" r:id="rId12"/>
    <p:sldId id="269" r:id="rId13"/>
    <p:sldId id="270" r:id="rId14"/>
    <p:sldId id="271" r:id="rId15"/>
    <p:sldId id="277" r:id="rId16"/>
    <p:sldId id="276" r:id="rId17"/>
    <p:sldId id="275" r:id="rId18"/>
    <p:sldId id="286" r:id="rId19"/>
    <p:sldId id="274" r:id="rId20"/>
    <p:sldId id="273" r:id="rId21"/>
    <p:sldId id="284" r:id="rId22"/>
    <p:sldId id="287" r:id="rId23"/>
    <p:sldId id="283" r:id="rId24"/>
    <p:sldId id="290" r:id="rId25"/>
    <p:sldId id="288" r:id="rId26"/>
    <p:sldId id="289" r:id="rId27"/>
    <p:sldId id="282" r:id="rId28"/>
    <p:sldId id="281" r:id="rId29"/>
    <p:sldId id="280" r:id="rId30"/>
    <p:sldId id="279" r:id="rId31"/>
    <p:sldId id="278"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1" d="100"/>
          <a:sy n="81" d="100"/>
        </p:scale>
        <p:origin x="60" y="2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368275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41057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406481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354207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392123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125061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175738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390175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55592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50049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5105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11582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Heading</a:t>
            </a:r>
          </a:p>
        </p:txBody>
      </p:sp>
      <p:sp>
        <p:nvSpPr>
          <p:cNvPr id="1027" name="Rectangle 3"/>
          <p:cNvSpPr>
            <a:spLocks noGrp="1" noChangeArrowheads="1"/>
          </p:cNvSpPr>
          <p:nvPr>
            <p:ph type="body" idx="1"/>
          </p:nvPr>
        </p:nvSpPr>
        <p:spPr bwMode="auto">
          <a:xfrm>
            <a:off x="304800" y="1066800"/>
            <a:ext cx="1158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3319" name="Rectangle 7"/>
          <p:cNvSpPr>
            <a:spLocks noGrp="1" noChangeArrowheads="1"/>
          </p:cNvSpPr>
          <p:nvPr>
            <p:ph type="ftr" sz="quarter" idx="3"/>
          </p:nvPr>
        </p:nvSpPr>
        <p:spPr bwMode="auto">
          <a:xfrm>
            <a:off x="4470400" y="6477001"/>
            <a:ext cx="74168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r>
              <a:rPr lang="en-US" altLang="x-none"/>
              <a:t>Copyright © 2017 Pearson Education, Inc.</a:t>
            </a:r>
          </a:p>
        </p:txBody>
      </p:sp>
    </p:spTree>
    <p:extLst>
      <p:ext uri="{BB962C8B-B14F-4D97-AF65-F5344CB8AC3E}">
        <p14:creationId xmlns:p14="http://schemas.microsoft.com/office/powerpoint/2010/main" val="2186546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ea typeface="Arial" charset="0"/>
          <a:cs typeface="Arial" charset="0"/>
        </a:defRPr>
      </a:lvl2pPr>
      <a:lvl3pPr algn="l" rtl="0" eaLnBrk="0" fontAlgn="base" hangingPunct="0">
        <a:spcBef>
          <a:spcPct val="0"/>
        </a:spcBef>
        <a:spcAft>
          <a:spcPct val="0"/>
        </a:spcAft>
        <a:defRPr sz="4000">
          <a:solidFill>
            <a:schemeClr val="tx2"/>
          </a:solidFill>
          <a:latin typeface="Arial" charset="0"/>
          <a:ea typeface="Arial" charset="0"/>
          <a:cs typeface="Arial" charset="0"/>
        </a:defRPr>
      </a:lvl3pPr>
      <a:lvl4pPr algn="l" rtl="0" eaLnBrk="0" fontAlgn="base" hangingPunct="0">
        <a:spcBef>
          <a:spcPct val="0"/>
        </a:spcBef>
        <a:spcAft>
          <a:spcPct val="0"/>
        </a:spcAft>
        <a:defRPr sz="4000">
          <a:solidFill>
            <a:schemeClr val="tx2"/>
          </a:solidFill>
          <a:latin typeface="Arial" charset="0"/>
          <a:ea typeface="Arial" charset="0"/>
          <a:cs typeface="Arial" charset="0"/>
        </a:defRPr>
      </a:lvl4pPr>
      <a:lvl5pPr algn="l" rtl="0" eaLnBrk="0" fontAlgn="base" hangingPunct="0">
        <a:spcBef>
          <a:spcPct val="0"/>
        </a:spcBef>
        <a:spcAft>
          <a:spcPct val="0"/>
        </a:spcAft>
        <a:defRPr sz="40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EB5-BA13-4DC6-AF7D-C6393D04B921}"/>
              </a:ext>
            </a:extLst>
          </p:cNvPr>
          <p:cNvSpPr>
            <a:spLocks noGrp="1"/>
          </p:cNvSpPr>
          <p:nvPr>
            <p:ph type="ctrTitle"/>
          </p:nvPr>
        </p:nvSpPr>
        <p:spPr>
          <a:xfrm>
            <a:off x="2424635" y="1645920"/>
            <a:ext cx="7816646" cy="2754999"/>
          </a:xfrm>
        </p:spPr>
        <p:txBody>
          <a:bodyPr/>
          <a:lstStyle/>
          <a:p>
            <a:pPr algn="ctr"/>
            <a:r>
              <a:rPr lang="en-US" sz="4800" b="1" dirty="0">
                <a:latin typeface="Times New Roman" panose="02020603050405020304" pitchFamily="18" charset="0"/>
                <a:cs typeface="Times New Roman" panose="02020603050405020304" pitchFamily="18" charset="0"/>
              </a:rPr>
              <a:t>Binary Trees</a:t>
            </a:r>
          </a:p>
        </p:txBody>
      </p:sp>
    </p:spTree>
    <p:extLst>
      <p:ext uri="{BB962C8B-B14F-4D97-AF65-F5344CB8AC3E}">
        <p14:creationId xmlns:p14="http://schemas.microsoft.com/office/powerpoint/2010/main" val="103543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8CBE4-98B5-419F-8A9B-2B1D2063613F}"/>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Alternatively, we might wish to visit each node only after we visit its children (and their subtrees). </a:t>
            </a:r>
          </a:p>
          <a:p>
            <a:r>
              <a:rPr lang="en-US" sz="3200" dirty="0">
                <a:latin typeface="Times New Roman" panose="02020603050405020304" pitchFamily="18" charset="0"/>
                <a:cs typeface="Times New Roman" panose="02020603050405020304" pitchFamily="18" charset="0"/>
              </a:rPr>
              <a:t>For example, this would be necessary if we wish to return all nodes in the tree to free store. </a:t>
            </a:r>
          </a:p>
          <a:p>
            <a:r>
              <a:rPr lang="en-US" sz="3200" dirty="0">
                <a:latin typeface="Times New Roman" panose="02020603050405020304" pitchFamily="18" charset="0"/>
                <a:cs typeface="Times New Roman" panose="02020603050405020304" pitchFamily="18" charset="0"/>
              </a:rPr>
              <a:t>We would like to delete the children of a node before deleting the node itself. </a:t>
            </a:r>
          </a:p>
          <a:p>
            <a:r>
              <a:rPr lang="en-US" sz="3200" dirty="0">
                <a:latin typeface="Times New Roman" panose="02020603050405020304" pitchFamily="18" charset="0"/>
                <a:cs typeface="Times New Roman" panose="02020603050405020304" pitchFamily="18" charset="0"/>
              </a:rPr>
              <a:t>But to do that requires that the children’s children be deleted first, and so on. </a:t>
            </a:r>
          </a:p>
          <a:p>
            <a:r>
              <a:rPr lang="en-US" sz="3200" dirty="0">
                <a:latin typeface="Times New Roman" panose="02020603050405020304" pitchFamily="18" charset="0"/>
                <a:cs typeface="Times New Roman" panose="02020603050405020304" pitchFamily="18" charset="0"/>
              </a:rPr>
              <a:t>This is called a </a:t>
            </a:r>
            <a:r>
              <a:rPr lang="en-US" sz="3200" b="1" dirty="0" err="1">
                <a:latin typeface="Times New Roman" panose="02020603050405020304" pitchFamily="18" charset="0"/>
                <a:cs typeface="Times New Roman" panose="02020603050405020304" pitchFamily="18" charset="0"/>
              </a:rPr>
              <a:t>postorder</a:t>
            </a:r>
            <a:r>
              <a:rPr lang="en-US" sz="3200" b="1" dirty="0">
                <a:latin typeface="Times New Roman" panose="02020603050405020304" pitchFamily="18" charset="0"/>
                <a:cs typeface="Times New Roman" panose="02020603050405020304" pitchFamily="18" charset="0"/>
              </a:rPr>
              <a:t> traversal.</a:t>
            </a:r>
          </a:p>
        </p:txBody>
      </p:sp>
    </p:spTree>
    <p:extLst>
      <p:ext uri="{BB962C8B-B14F-4D97-AF65-F5344CB8AC3E}">
        <p14:creationId xmlns:p14="http://schemas.microsoft.com/office/powerpoint/2010/main" val="384049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502E-E697-4589-8CCF-F6A11D5387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Preorder enumeration</a:t>
            </a:r>
          </a:p>
        </p:txBody>
      </p:sp>
      <p:sp>
        <p:nvSpPr>
          <p:cNvPr id="3" name="Content Placeholder 2">
            <a:extLst>
              <a:ext uri="{FF2B5EF4-FFF2-40B4-BE49-F238E27FC236}">
                <a16:creationId xmlns:a16="http://schemas.microsoft.com/office/drawing/2014/main" id="{2E78D418-3C37-42F3-A2D7-06DBFF8D0E52}"/>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The preorder enumeration for the tree of this tree is ABDCEGFHI.</a:t>
            </a:r>
          </a:p>
          <a:p>
            <a:r>
              <a:rPr lang="en-US" sz="3200" dirty="0">
                <a:latin typeface="Times New Roman" panose="02020603050405020304" pitchFamily="18" charset="0"/>
                <a:cs typeface="Times New Roman" panose="02020603050405020304" pitchFamily="18" charset="0"/>
              </a:rPr>
              <a:t>The first node printed is the root. </a:t>
            </a:r>
          </a:p>
          <a:p>
            <a:r>
              <a:rPr lang="en-US" sz="3200" dirty="0">
                <a:latin typeface="Times New Roman" panose="02020603050405020304" pitchFamily="18" charset="0"/>
                <a:cs typeface="Times New Roman" panose="02020603050405020304" pitchFamily="18" charset="0"/>
              </a:rPr>
              <a:t>Then all nodes of the left subtree are printed (in preorder) before any node of the right subtree.</a:t>
            </a:r>
          </a:p>
        </p:txBody>
      </p:sp>
      <p:pic>
        <p:nvPicPr>
          <p:cNvPr id="5" name="Content Placeholder 4">
            <a:extLst>
              <a:ext uri="{FF2B5EF4-FFF2-40B4-BE49-F238E27FC236}">
                <a16:creationId xmlns:a16="http://schemas.microsoft.com/office/drawing/2014/main" id="{4ACB5E76-F362-473A-AC2F-ADECF1D2DBE8}"/>
              </a:ext>
            </a:extLst>
          </p:cNvPr>
          <p:cNvPicPr>
            <a:picLocks noChangeAspect="1"/>
          </p:cNvPicPr>
          <p:nvPr/>
        </p:nvPicPr>
        <p:blipFill>
          <a:blip r:embed="rId2"/>
          <a:stretch>
            <a:fillRect/>
          </a:stretch>
        </p:blipFill>
        <p:spPr bwMode="auto">
          <a:xfrm>
            <a:off x="6200221" y="3274142"/>
            <a:ext cx="3958467" cy="250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490180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45B9-BAF0-4C46-8C8F-027CEB2FFBC0}"/>
              </a:ext>
            </a:extLst>
          </p:cNvPr>
          <p:cNvSpPr>
            <a:spLocks noGrp="1"/>
          </p:cNvSpPr>
          <p:nvPr>
            <p:ph type="title"/>
          </p:nvPr>
        </p:nvSpPr>
        <p:spPr/>
        <p:txBody>
          <a:bodyPr/>
          <a:lstStyle/>
          <a:p>
            <a:r>
              <a:rPr lang="en-US" sz="3600" b="1" dirty="0" err="1">
                <a:latin typeface="Times New Roman" panose="02020603050405020304" pitchFamily="18" charset="0"/>
                <a:cs typeface="Times New Roman" panose="02020603050405020304" pitchFamily="18" charset="0"/>
              </a:rPr>
              <a:t>Postorder</a:t>
            </a:r>
            <a:r>
              <a:rPr lang="en-US" sz="3600" b="1" dirty="0">
                <a:latin typeface="Times New Roman" panose="02020603050405020304" pitchFamily="18" charset="0"/>
                <a:cs typeface="Times New Roman" panose="02020603050405020304" pitchFamily="18" charset="0"/>
              </a:rPr>
              <a:t> enumeration</a:t>
            </a:r>
          </a:p>
        </p:txBody>
      </p:sp>
      <p:pic>
        <p:nvPicPr>
          <p:cNvPr id="5" name="Content Placeholder 4">
            <a:extLst>
              <a:ext uri="{FF2B5EF4-FFF2-40B4-BE49-F238E27FC236}">
                <a16:creationId xmlns:a16="http://schemas.microsoft.com/office/drawing/2014/main" id="{EC3E18A2-0100-4BC8-914B-5F9E0FDBEEA7}"/>
              </a:ext>
            </a:extLst>
          </p:cNvPr>
          <p:cNvPicPr>
            <a:picLocks noGrp="1" noChangeAspect="1"/>
          </p:cNvPicPr>
          <p:nvPr>
            <p:ph idx="1"/>
          </p:nvPr>
        </p:nvPicPr>
        <p:blipFill>
          <a:blip r:embed="rId2"/>
          <a:stretch>
            <a:fillRect/>
          </a:stretch>
        </p:blipFill>
        <p:spPr>
          <a:xfrm>
            <a:off x="6506282" y="2625796"/>
            <a:ext cx="4772025" cy="3419475"/>
          </a:xfrm>
          <a:prstGeom prst="rect">
            <a:avLst/>
          </a:prstGeom>
        </p:spPr>
      </p:pic>
      <p:sp>
        <p:nvSpPr>
          <p:cNvPr id="6" name="Rectangle 5">
            <a:extLst>
              <a:ext uri="{FF2B5EF4-FFF2-40B4-BE49-F238E27FC236}">
                <a16:creationId xmlns:a16="http://schemas.microsoft.com/office/drawing/2014/main" id="{97DDA12C-E4FF-4492-A0D1-5769B4E36964}"/>
              </a:ext>
            </a:extLst>
          </p:cNvPr>
          <p:cNvSpPr/>
          <p:nvPr/>
        </p:nvSpPr>
        <p:spPr>
          <a:xfrm>
            <a:off x="877037" y="1536607"/>
            <a:ext cx="1040127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The </a:t>
            </a:r>
            <a:r>
              <a:rPr lang="en-US" sz="3200" dirty="0" err="1">
                <a:latin typeface="Times New Roman" panose="02020603050405020304" pitchFamily="18" charset="0"/>
                <a:cs typeface="Times New Roman" panose="02020603050405020304" pitchFamily="18" charset="0"/>
              </a:rPr>
              <a:t>postorder</a:t>
            </a:r>
            <a:r>
              <a:rPr lang="en-US" sz="3200" dirty="0">
                <a:latin typeface="Times New Roman" panose="02020603050405020304" pitchFamily="18" charset="0"/>
                <a:cs typeface="Times New Roman" panose="02020603050405020304" pitchFamily="18" charset="0"/>
              </a:rPr>
              <a:t> enumeration for this tree is DBGEHIFCA.</a:t>
            </a:r>
          </a:p>
        </p:txBody>
      </p:sp>
    </p:spTree>
    <p:extLst>
      <p:ext uri="{BB962C8B-B14F-4D97-AF65-F5344CB8AC3E}">
        <p14:creationId xmlns:p14="http://schemas.microsoft.com/office/powerpoint/2010/main" val="17796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D23B-B0AC-4D98-B1C7-7CF8AE01EF9C}"/>
              </a:ext>
            </a:extLst>
          </p:cNvPr>
          <p:cNvSpPr>
            <a:spLocks noGrp="1"/>
          </p:cNvSpPr>
          <p:nvPr>
            <p:ph type="title"/>
          </p:nvPr>
        </p:nvSpPr>
        <p:spPr/>
        <p:txBody>
          <a:bodyPr/>
          <a:lstStyle/>
          <a:p>
            <a:r>
              <a:rPr lang="en-US" sz="3600" b="1" dirty="0" err="1">
                <a:latin typeface="Times New Roman" panose="02020603050405020304" pitchFamily="18" charset="0"/>
                <a:cs typeface="Times New Roman" panose="02020603050405020304" pitchFamily="18" charset="0"/>
              </a:rPr>
              <a:t>Inorder</a:t>
            </a:r>
            <a:r>
              <a:rPr lang="en-US" sz="3600" b="1" dirty="0">
                <a:latin typeface="Times New Roman" panose="02020603050405020304" pitchFamily="18" charset="0"/>
                <a:cs typeface="Times New Roman" panose="02020603050405020304" pitchFamily="18" charset="0"/>
              </a:rPr>
              <a:t> Traversal</a:t>
            </a:r>
          </a:p>
        </p:txBody>
      </p:sp>
      <p:sp>
        <p:nvSpPr>
          <p:cNvPr id="3" name="Content Placeholder 2">
            <a:extLst>
              <a:ext uri="{FF2B5EF4-FFF2-40B4-BE49-F238E27FC236}">
                <a16:creationId xmlns:a16="http://schemas.microsoft.com/office/drawing/2014/main" id="{7CDF0EC5-6A99-4A82-9434-58258C2FCF7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a:t>
            </a:r>
            <a:r>
              <a:rPr lang="en-US" dirty="0" err="1">
                <a:latin typeface="Times New Roman" panose="02020603050405020304" pitchFamily="18" charset="0"/>
                <a:cs typeface="Times New Roman" panose="02020603050405020304" pitchFamily="18" charset="0"/>
              </a:rPr>
              <a:t>inorder</a:t>
            </a:r>
            <a:r>
              <a:rPr lang="en-US" dirty="0">
                <a:latin typeface="Times New Roman" panose="02020603050405020304" pitchFamily="18" charset="0"/>
                <a:cs typeface="Times New Roman" panose="02020603050405020304" pitchFamily="18" charset="0"/>
              </a:rPr>
              <a:t> traversal first visits the left child (including its entire subtree), then visits the node, and finally visits the right child (including its entire subtree). </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inorder</a:t>
            </a:r>
            <a:r>
              <a:rPr lang="en-US" dirty="0">
                <a:latin typeface="Times New Roman" panose="02020603050405020304" pitchFamily="18" charset="0"/>
                <a:cs typeface="Times New Roman" panose="02020603050405020304" pitchFamily="18" charset="0"/>
              </a:rPr>
              <a:t> enumeration for this tree is BDAGECHFI.</a:t>
            </a:r>
          </a:p>
        </p:txBody>
      </p:sp>
      <p:pic>
        <p:nvPicPr>
          <p:cNvPr id="5" name="Content Placeholder 4">
            <a:extLst>
              <a:ext uri="{FF2B5EF4-FFF2-40B4-BE49-F238E27FC236}">
                <a16:creationId xmlns:a16="http://schemas.microsoft.com/office/drawing/2014/main" id="{A12DEA86-F9E8-49D9-84FC-8497B59867AC}"/>
              </a:ext>
            </a:extLst>
          </p:cNvPr>
          <p:cNvPicPr>
            <a:picLocks noChangeAspect="1"/>
          </p:cNvPicPr>
          <p:nvPr/>
        </p:nvPicPr>
        <p:blipFill>
          <a:blip r:embed="rId2"/>
          <a:stretch>
            <a:fillRect/>
          </a:stretch>
        </p:blipFill>
        <p:spPr bwMode="auto">
          <a:xfrm>
            <a:off x="7178808" y="3438525"/>
            <a:ext cx="47720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40307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9A30-AA3A-404F-AB8B-C80F5530A32B}"/>
              </a:ext>
            </a:extLst>
          </p:cNvPr>
          <p:cNvSpPr>
            <a:spLocks noGrp="1"/>
          </p:cNvSpPr>
          <p:nvPr>
            <p:ph type="title"/>
          </p:nvPr>
        </p:nvSpPr>
        <p:spPr>
          <a:xfrm>
            <a:off x="304800" y="274638"/>
            <a:ext cx="11582400" cy="486379"/>
          </a:xfrm>
        </p:spPr>
        <p:txBody>
          <a:bodyPr/>
          <a:lstStyle/>
          <a:p>
            <a:r>
              <a:rPr lang="en-US" sz="3200" dirty="0">
                <a:latin typeface="Times New Roman" panose="02020603050405020304" pitchFamily="18" charset="0"/>
                <a:cs typeface="Times New Roman" panose="02020603050405020304" pitchFamily="18" charset="0"/>
              </a:rPr>
              <a:t>Pseudocode: Preorder </a:t>
            </a:r>
          </a:p>
        </p:txBody>
      </p:sp>
      <p:pic>
        <p:nvPicPr>
          <p:cNvPr id="5" name="Content Placeholder 4">
            <a:extLst>
              <a:ext uri="{FF2B5EF4-FFF2-40B4-BE49-F238E27FC236}">
                <a16:creationId xmlns:a16="http://schemas.microsoft.com/office/drawing/2014/main" id="{2A2DC924-8C4E-413B-A1CA-0E3BE8E1E1D5}"/>
              </a:ext>
            </a:extLst>
          </p:cNvPr>
          <p:cNvPicPr>
            <a:picLocks noGrp="1" noChangeAspect="1"/>
          </p:cNvPicPr>
          <p:nvPr>
            <p:ph idx="1"/>
          </p:nvPr>
        </p:nvPicPr>
        <p:blipFill>
          <a:blip r:embed="rId2"/>
          <a:stretch>
            <a:fillRect/>
          </a:stretch>
        </p:blipFill>
        <p:spPr>
          <a:xfrm>
            <a:off x="1057459" y="4813874"/>
            <a:ext cx="7986252" cy="2044126"/>
          </a:xfrm>
          <a:prstGeom prst="rect">
            <a:avLst/>
          </a:prstGeom>
        </p:spPr>
      </p:pic>
      <p:sp>
        <p:nvSpPr>
          <p:cNvPr id="6" name="Rectangle 5">
            <a:extLst>
              <a:ext uri="{FF2B5EF4-FFF2-40B4-BE49-F238E27FC236}">
                <a16:creationId xmlns:a16="http://schemas.microsoft.com/office/drawing/2014/main" id="{F9676B2C-E08A-4E7D-A61C-5C0FEDA62CE6}"/>
              </a:ext>
            </a:extLst>
          </p:cNvPr>
          <p:cNvSpPr/>
          <p:nvPr/>
        </p:nvSpPr>
        <p:spPr>
          <a:xfrm>
            <a:off x="578137" y="884903"/>
            <a:ext cx="11309063" cy="3785652"/>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Function preorder first checks that the tree is not empty (if it is, then the traversal is done and preorder simply returns). Otherwise, preorder makes a call to visit, which processes the root node (i.e., prints the value or performs whatever computation as required by the application).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Function preorder is then called recursively on the left subtree, which will visit all nodes in that subtree.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Finally, preorder is called on the right subtree, visiting all nodes in the right subtree. </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Postorder</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inorder</a:t>
            </a:r>
            <a:r>
              <a:rPr lang="en-US" sz="2400" dirty="0">
                <a:latin typeface="Times New Roman" panose="02020603050405020304" pitchFamily="18" charset="0"/>
                <a:cs typeface="Times New Roman" panose="02020603050405020304" pitchFamily="18" charset="0"/>
              </a:rPr>
              <a:t> traversals are similar.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simply change the order in which the node and its children are visited, as appropriate.</a:t>
            </a:r>
          </a:p>
        </p:txBody>
      </p:sp>
    </p:spTree>
    <p:extLst>
      <p:ext uri="{BB962C8B-B14F-4D97-AF65-F5344CB8AC3E}">
        <p14:creationId xmlns:p14="http://schemas.microsoft.com/office/powerpoint/2010/main" val="2802737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9A30-AA3A-404F-AB8B-C80F5530A32B}"/>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A Binary Tree Node ADT</a:t>
            </a:r>
          </a:p>
        </p:txBody>
      </p:sp>
      <p:pic>
        <p:nvPicPr>
          <p:cNvPr id="4" name="Content Placeholder 3">
            <a:extLst>
              <a:ext uri="{FF2B5EF4-FFF2-40B4-BE49-F238E27FC236}">
                <a16:creationId xmlns:a16="http://schemas.microsoft.com/office/drawing/2014/main" id="{951FB16E-ACF5-4C42-ACFC-7F35ABEF850D}"/>
              </a:ext>
            </a:extLst>
          </p:cNvPr>
          <p:cNvPicPr>
            <a:picLocks noGrp="1" noChangeAspect="1"/>
          </p:cNvPicPr>
          <p:nvPr>
            <p:ph idx="1"/>
          </p:nvPr>
        </p:nvPicPr>
        <p:blipFill>
          <a:blip r:embed="rId2"/>
          <a:stretch>
            <a:fillRect/>
          </a:stretch>
        </p:blipFill>
        <p:spPr>
          <a:xfrm>
            <a:off x="1376362" y="1647825"/>
            <a:ext cx="9439275" cy="4171950"/>
          </a:xfrm>
          <a:prstGeom prst="rect">
            <a:avLst/>
          </a:prstGeom>
        </p:spPr>
      </p:pic>
    </p:spTree>
    <p:extLst>
      <p:ext uri="{BB962C8B-B14F-4D97-AF65-F5344CB8AC3E}">
        <p14:creationId xmlns:p14="http://schemas.microsoft.com/office/powerpoint/2010/main" val="354767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9A30-AA3A-404F-AB8B-C80F5530A32B}"/>
              </a:ext>
            </a:extLst>
          </p:cNvPr>
          <p:cNvSpPr>
            <a:spLocks noGrp="1"/>
          </p:cNvSpPr>
          <p:nvPr>
            <p:ph type="title"/>
          </p:nvPr>
        </p:nvSpPr>
        <p:spPr>
          <a:xfrm>
            <a:off x="304800" y="637130"/>
            <a:ext cx="11582400" cy="949796"/>
          </a:xfrm>
        </p:spPr>
        <p:txBody>
          <a:bodyPr/>
          <a:lstStyle/>
          <a:p>
            <a:r>
              <a:rPr lang="en-US" sz="2800" dirty="0">
                <a:latin typeface="Times New Roman" panose="02020603050405020304" pitchFamily="18" charset="0"/>
                <a:cs typeface="Times New Roman" panose="02020603050405020304" pitchFamily="18" charset="0"/>
              </a:rPr>
              <a:t>Illustration of a typical </a:t>
            </a:r>
            <a:r>
              <a:rPr lang="en-US" sz="2800" b="1" dirty="0">
                <a:latin typeface="Times New Roman" panose="02020603050405020304" pitchFamily="18" charset="0"/>
                <a:cs typeface="Times New Roman" panose="02020603050405020304" pitchFamily="18" charset="0"/>
              </a:rPr>
              <a:t>pointer-based binary tree implementation</a:t>
            </a:r>
            <a:r>
              <a:rPr lang="en-US" sz="2800" dirty="0">
                <a:latin typeface="Times New Roman" panose="02020603050405020304" pitchFamily="18" charset="0"/>
                <a:cs typeface="Times New Roman" panose="02020603050405020304" pitchFamily="18" charset="0"/>
              </a:rPr>
              <a:t>, where each node stores two child pointers and a value. </a:t>
            </a:r>
          </a:p>
        </p:txBody>
      </p:sp>
      <p:pic>
        <p:nvPicPr>
          <p:cNvPr id="4" name="Content Placeholder 3">
            <a:extLst>
              <a:ext uri="{FF2B5EF4-FFF2-40B4-BE49-F238E27FC236}">
                <a16:creationId xmlns:a16="http://schemas.microsoft.com/office/drawing/2014/main" id="{0CFF43B5-88C5-4475-84FD-920DE227C39E}"/>
              </a:ext>
            </a:extLst>
          </p:cNvPr>
          <p:cNvPicPr>
            <a:picLocks noGrp="1" noChangeAspect="1"/>
          </p:cNvPicPr>
          <p:nvPr>
            <p:ph idx="1"/>
          </p:nvPr>
        </p:nvPicPr>
        <p:blipFill>
          <a:blip r:embed="rId2"/>
          <a:stretch>
            <a:fillRect/>
          </a:stretch>
        </p:blipFill>
        <p:spPr>
          <a:xfrm>
            <a:off x="1790700" y="1943100"/>
            <a:ext cx="8610600" cy="3581400"/>
          </a:xfrm>
          <a:prstGeom prst="rect">
            <a:avLst/>
          </a:prstGeom>
        </p:spPr>
      </p:pic>
    </p:spTree>
    <p:extLst>
      <p:ext uri="{BB962C8B-B14F-4D97-AF65-F5344CB8AC3E}">
        <p14:creationId xmlns:p14="http://schemas.microsoft.com/office/powerpoint/2010/main" val="1011432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9A30-AA3A-404F-AB8B-C80F5530A32B}"/>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Ex</a:t>
            </a:r>
            <a:r>
              <a:rPr lang="en-US" sz="3200" dirty="0">
                <a:latin typeface="Times New Roman" panose="02020603050405020304" pitchFamily="18" charset="0"/>
                <a:cs typeface="Times New Roman" panose="02020603050405020304" pitchFamily="18" charset="0"/>
              </a:rPr>
              <a:t>: An expression tree for 4x(2x + a) − c</a:t>
            </a:r>
          </a:p>
        </p:txBody>
      </p:sp>
      <p:pic>
        <p:nvPicPr>
          <p:cNvPr id="4" name="Content Placeholder 3">
            <a:extLst>
              <a:ext uri="{FF2B5EF4-FFF2-40B4-BE49-F238E27FC236}">
                <a16:creationId xmlns:a16="http://schemas.microsoft.com/office/drawing/2014/main" id="{71BD2FF8-20FF-453F-A9BE-6EEFEFAA91EA}"/>
              </a:ext>
            </a:extLst>
          </p:cNvPr>
          <p:cNvPicPr>
            <a:picLocks noGrp="1" noChangeAspect="1"/>
          </p:cNvPicPr>
          <p:nvPr>
            <p:ph idx="1"/>
          </p:nvPr>
        </p:nvPicPr>
        <p:blipFill>
          <a:blip r:embed="rId2"/>
          <a:stretch>
            <a:fillRect/>
          </a:stretch>
        </p:blipFill>
        <p:spPr>
          <a:xfrm>
            <a:off x="2286000" y="1619250"/>
            <a:ext cx="7620000" cy="4229100"/>
          </a:xfrm>
          <a:prstGeom prst="rect">
            <a:avLst/>
          </a:prstGeom>
        </p:spPr>
      </p:pic>
    </p:spTree>
    <p:extLst>
      <p:ext uri="{BB962C8B-B14F-4D97-AF65-F5344CB8AC3E}">
        <p14:creationId xmlns:p14="http://schemas.microsoft.com/office/powerpoint/2010/main" val="1935792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63E1F11-FB95-4B58-BCA0-A1C100927166}"/>
              </a:ext>
            </a:extLst>
          </p:cNvPr>
          <p:cNvPicPr>
            <a:picLocks noGrp="1" noChangeAspect="1"/>
          </p:cNvPicPr>
          <p:nvPr>
            <p:ph idx="1"/>
          </p:nvPr>
        </p:nvPicPr>
        <p:blipFill>
          <a:blip r:embed="rId2"/>
          <a:stretch>
            <a:fillRect/>
          </a:stretch>
        </p:blipFill>
        <p:spPr>
          <a:xfrm>
            <a:off x="2362200" y="2819400"/>
            <a:ext cx="7772400" cy="3657600"/>
          </a:xfrm>
          <a:prstGeom prst="rect">
            <a:avLst/>
          </a:prstGeom>
        </p:spPr>
      </p:pic>
      <p:sp>
        <p:nvSpPr>
          <p:cNvPr id="5" name="Slide Number Placeholder 4">
            <a:extLst>
              <a:ext uri="{FF2B5EF4-FFF2-40B4-BE49-F238E27FC236}">
                <a16:creationId xmlns:a16="http://schemas.microsoft.com/office/drawing/2014/main" id="{00E5381F-5CC2-41CB-BC29-C43A71354FCE}"/>
              </a:ext>
            </a:extLst>
          </p:cNvPr>
          <p:cNvSpPr>
            <a:spLocks noGrp="1"/>
          </p:cNvSpPr>
          <p:nvPr>
            <p:ph type="sldNum" sz="quarter" idx="11"/>
          </p:nvPr>
        </p:nvSpPr>
        <p:spPr/>
        <p:txBody>
          <a:bodyPr/>
          <a:lstStyle/>
          <a:p>
            <a:fld id="{3DA9CF00-2E40-4B4F-9F53-DC88D6343B94}" type="slidenum">
              <a:rPr lang="en-US" smtClean="0"/>
              <a:pPr/>
              <a:t>18</a:t>
            </a:fld>
            <a:endParaRPr lang="en-US"/>
          </a:p>
        </p:txBody>
      </p:sp>
      <p:sp>
        <p:nvSpPr>
          <p:cNvPr id="8" name="Rectangle 7">
            <a:extLst>
              <a:ext uri="{FF2B5EF4-FFF2-40B4-BE49-F238E27FC236}">
                <a16:creationId xmlns:a16="http://schemas.microsoft.com/office/drawing/2014/main" id="{A57FBAFF-9565-4573-9496-251009C68E40}"/>
              </a:ext>
            </a:extLst>
          </p:cNvPr>
          <p:cNvSpPr/>
          <p:nvPr/>
        </p:nvSpPr>
        <p:spPr>
          <a:xfrm>
            <a:off x="436552" y="381001"/>
            <a:ext cx="10002848" cy="1384995"/>
          </a:xfrm>
          <a:prstGeom prst="rect">
            <a:avLst/>
          </a:prstGeom>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binary tree representing an arithmetic expression.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tree represents the expression </a:t>
            </a:r>
          </a:p>
          <a:p>
            <a:r>
              <a:rPr lang="en-US" sz="2800" dirty="0">
                <a:latin typeface="Times New Roman" panose="02020603050405020304" pitchFamily="18" charset="0"/>
                <a:cs typeface="Times New Roman" panose="02020603050405020304" pitchFamily="18" charset="0"/>
              </a:rPr>
              <a:t>((((3+1) ∗ 3)/((9−5)+2))−((3 ∗ (7−4))+6)). </a:t>
            </a:r>
          </a:p>
        </p:txBody>
      </p:sp>
    </p:spTree>
    <p:extLst>
      <p:ext uri="{BB962C8B-B14F-4D97-AF65-F5344CB8AC3E}">
        <p14:creationId xmlns:p14="http://schemas.microsoft.com/office/powerpoint/2010/main" val="429399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3666-EF00-441C-9BD6-2F5B56C46588}"/>
              </a:ext>
            </a:extLst>
          </p:cNvPr>
          <p:cNvSpPr>
            <a:spLocks noGrp="1"/>
          </p:cNvSpPr>
          <p:nvPr>
            <p:ph type="title"/>
          </p:nvPr>
        </p:nvSpPr>
        <p:spPr>
          <a:xfrm>
            <a:off x="304800" y="625332"/>
            <a:ext cx="11582400" cy="2637010"/>
          </a:xfrm>
        </p:spPr>
        <p:txBody>
          <a:bodyPr/>
          <a:lstStyle/>
          <a:p>
            <a:r>
              <a:rPr lang="en-US" sz="3200" b="1" dirty="0">
                <a:latin typeface="Times New Roman" panose="02020603050405020304" pitchFamily="18" charset="0"/>
                <a:cs typeface="Times New Roman" panose="02020603050405020304" pitchFamily="18" charset="0"/>
              </a:rPr>
              <a:t>A complete binary tree and its array implementation. </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Example: </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The complete binary tree with twelve nodes.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Each node has been labeled with its position in the tree.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4A3078-C585-48E0-8025-3E638EB33822}"/>
              </a:ext>
            </a:extLst>
          </p:cNvPr>
          <p:cNvPicPr>
            <a:picLocks noChangeAspect="1"/>
          </p:cNvPicPr>
          <p:nvPr/>
        </p:nvPicPr>
        <p:blipFill>
          <a:blip r:embed="rId2"/>
          <a:stretch>
            <a:fillRect/>
          </a:stretch>
        </p:blipFill>
        <p:spPr>
          <a:xfrm>
            <a:off x="1922728" y="3362325"/>
            <a:ext cx="7591425" cy="3495675"/>
          </a:xfrm>
          <a:prstGeom prst="rect">
            <a:avLst/>
          </a:prstGeom>
        </p:spPr>
      </p:pic>
    </p:spTree>
    <p:extLst>
      <p:ext uri="{BB962C8B-B14F-4D97-AF65-F5344CB8AC3E}">
        <p14:creationId xmlns:p14="http://schemas.microsoft.com/office/powerpoint/2010/main" val="414567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EB8D-559A-4284-BCDE-2D6A092B2C05}"/>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Definitions and Properties</a:t>
            </a:r>
          </a:p>
        </p:txBody>
      </p:sp>
      <p:sp>
        <p:nvSpPr>
          <p:cNvPr id="3" name="Content Placeholder 2">
            <a:extLst>
              <a:ext uri="{FF2B5EF4-FFF2-40B4-BE49-F238E27FC236}">
                <a16:creationId xmlns:a16="http://schemas.microsoft.com/office/drawing/2014/main" id="{863F78B1-DFCC-4A5B-9DB9-75B08B24B35C}"/>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A </a:t>
            </a:r>
            <a:r>
              <a:rPr lang="en-US" sz="3200" b="1" dirty="0">
                <a:latin typeface="Times New Roman" panose="02020603050405020304" pitchFamily="18" charset="0"/>
                <a:cs typeface="Times New Roman" panose="02020603050405020304" pitchFamily="18" charset="0"/>
              </a:rPr>
              <a:t>binary tree </a:t>
            </a:r>
            <a:r>
              <a:rPr lang="en-US" sz="3200" dirty="0">
                <a:latin typeface="Times New Roman" panose="02020603050405020304" pitchFamily="18" charset="0"/>
                <a:cs typeface="Times New Roman" panose="02020603050405020304" pitchFamily="18" charset="0"/>
              </a:rPr>
              <a:t>is made up of a finite set of elements called </a:t>
            </a:r>
            <a:r>
              <a:rPr lang="en-US" sz="3200" b="1" dirty="0">
                <a:latin typeface="Times New Roman" panose="02020603050405020304" pitchFamily="18" charset="0"/>
                <a:cs typeface="Times New Roman" panose="02020603050405020304" pitchFamily="18" charset="0"/>
              </a:rPr>
              <a:t>nodes</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This set either is empty or consists of a node called the </a:t>
            </a:r>
            <a:r>
              <a:rPr lang="en-US" sz="3200" b="1" dirty="0">
                <a:latin typeface="Times New Roman" panose="02020603050405020304" pitchFamily="18" charset="0"/>
                <a:cs typeface="Times New Roman" panose="02020603050405020304" pitchFamily="18" charset="0"/>
              </a:rPr>
              <a:t>root</a:t>
            </a:r>
            <a:r>
              <a:rPr lang="en-US" sz="3200" dirty="0">
                <a:latin typeface="Times New Roman" panose="02020603050405020304" pitchFamily="18" charset="0"/>
                <a:cs typeface="Times New Roman" panose="02020603050405020304" pitchFamily="18" charset="0"/>
              </a:rPr>
              <a:t> together with two binary trees, called the left and right subtrees, which are disjoint from each other and from the root. (Disjoint means that they have no nodes in common.) </a:t>
            </a:r>
          </a:p>
          <a:p>
            <a:r>
              <a:rPr lang="en-US" sz="3200" dirty="0">
                <a:latin typeface="Times New Roman" panose="02020603050405020304" pitchFamily="18" charset="0"/>
                <a:cs typeface="Times New Roman" panose="02020603050405020304" pitchFamily="18" charset="0"/>
              </a:rPr>
              <a:t>The roots of these </a:t>
            </a:r>
            <a:r>
              <a:rPr lang="en-US" sz="3200" b="1" dirty="0">
                <a:latin typeface="Times New Roman" panose="02020603050405020304" pitchFamily="18" charset="0"/>
                <a:cs typeface="Times New Roman" panose="02020603050405020304" pitchFamily="18" charset="0"/>
              </a:rPr>
              <a:t>subtrees</a:t>
            </a:r>
            <a:r>
              <a:rPr lang="en-US" sz="3200" dirty="0">
                <a:latin typeface="Times New Roman" panose="02020603050405020304" pitchFamily="18" charset="0"/>
                <a:cs typeface="Times New Roman" panose="02020603050405020304" pitchFamily="18" charset="0"/>
              </a:rPr>
              <a:t> are </a:t>
            </a:r>
            <a:r>
              <a:rPr lang="en-US" sz="3200" b="1" dirty="0">
                <a:latin typeface="Times New Roman" panose="02020603050405020304" pitchFamily="18" charset="0"/>
                <a:cs typeface="Times New Roman" panose="02020603050405020304" pitchFamily="18" charset="0"/>
              </a:rPr>
              <a:t>children</a:t>
            </a:r>
            <a:r>
              <a:rPr lang="en-US" sz="3200" dirty="0">
                <a:latin typeface="Times New Roman" panose="02020603050405020304" pitchFamily="18" charset="0"/>
                <a:cs typeface="Times New Roman" panose="02020603050405020304" pitchFamily="18" charset="0"/>
              </a:rPr>
              <a:t> of the root.</a:t>
            </a:r>
          </a:p>
          <a:p>
            <a:r>
              <a:rPr lang="en-US" sz="3200" dirty="0">
                <a:latin typeface="Times New Roman" panose="02020603050405020304" pitchFamily="18" charset="0"/>
                <a:cs typeface="Times New Roman" panose="02020603050405020304" pitchFamily="18" charset="0"/>
              </a:rPr>
              <a:t> There is an </a:t>
            </a:r>
            <a:r>
              <a:rPr lang="en-US" sz="3200" b="1" dirty="0">
                <a:latin typeface="Times New Roman" panose="02020603050405020304" pitchFamily="18" charset="0"/>
                <a:cs typeface="Times New Roman" panose="02020603050405020304" pitchFamily="18" charset="0"/>
              </a:rPr>
              <a:t>edge</a:t>
            </a:r>
            <a:r>
              <a:rPr lang="en-US" sz="3200" dirty="0">
                <a:latin typeface="Times New Roman" panose="02020603050405020304" pitchFamily="18" charset="0"/>
                <a:cs typeface="Times New Roman" panose="02020603050405020304" pitchFamily="18" charset="0"/>
              </a:rPr>
              <a:t> from a node to each of its children, and a node is said to be the </a:t>
            </a:r>
            <a:r>
              <a:rPr lang="en-US" sz="3200" b="1" dirty="0">
                <a:latin typeface="Times New Roman" panose="02020603050405020304" pitchFamily="18" charset="0"/>
                <a:cs typeface="Times New Roman" panose="02020603050405020304" pitchFamily="18" charset="0"/>
              </a:rPr>
              <a:t>parent</a:t>
            </a:r>
            <a:r>
              <a:rPr lang="en-US" sz="3200" dirty="0">
                <a:latin typeface="Times New Roman" panose="02020603050405020304" pitchFamily="18" charset="0"/>
                <a:cs typeface="Times New Roman" panose="02020603050405020304" pitchFamily="18" charset="0"/>
              </a:rPr>
              <a:t> of its children.</a:t>
            </a:r>
          </a:p>
        </p:txBody>
      </p:sp>
    </p:spTree>
    <p:extLst>
      <p:ext uri="{BB962C8B-B14F-4D97-AF65-F5344CB8AC3E}">
        <p14:creationId xmlns:p14="http://schemas.microsoft.com/office/powerpoint/2010/main" val="602756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6856-4613-4111-BB1F-1D4BD2F98A25}"/>
              </a:ext>
            </a:extLst>
          </p:cNvPr>
          <p:cNvSpPr>
            <a:spLocks noGrp="1"/>
          </p:cNvSpPr>
          <p:nvPr>
            <p:ph type="title"/>
          </p:nvPr>
        </p:nvSpPr>
        <p:spPr>
          <a:xfrm>
            <a:off x="304800" y="274638"/>
            <a:ext cx="11582400" cy="1501068"/>
          </a:xfrm>
        </p:spPr>
        <p:txBody>
          <a:bodyPr/>
          <a:lstStyle/>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The positions for the relatives of each node. A dash indicates that the relative does not exist.</a:t>
            </a:r>
            <a:endParaRPr lang="en-US" sz="3600" dirty="0"/>
          </a:p>
        </p:txBody>
      </p:sp>
      <p:pic>
        <p:nvPicPr>
          <p:cNvPr id="5" name="Picture 4">
            <a:extLst>
              <a:ext uri="{FF2B5EF4-FFF2-40B4-BE49-F238E27FC236}">
                <a16:creationId xmlns:a16="http://schemas.microsoft.com/office/drawing/2014/main" id="{F986AB40-AD37-464F-A3C4-B482AE3ACC66}"/>
              </a:ext>
            </a:extLst>
          </p:cNvPr>
          <p:cNvPicPr>
            <a:picLocks noChangeAspect="1"/>
          </p:cNvPicPr>
          <p:nvPr/>
        </p:nvPicPr>
        <p:blipFill>
          <a:blip r:embed="rId2"/>
          <a:stretch>
            <a:fillRect/>
          </a:stretch>
        </p:blipFill>
        <p:spPr>
          <a:xfrm>
            <a:off x="1105422" y="3866474"/>
            <a:ext cx="9344025" cy="2543175"/>
          </a:xfrm>
          <a:prstGeom prst="rect">
            <a:avLst/>
          </a:prstGeom>
        </p:spPr>
      </p:pic>
      <p:sp>
        <p:nvSpPr>
          <p:cNvPr id="6" name="Rectangle 5">
            <a:extLst>
              <a:ext uri="{FF2B5EF4-FFF2-40B4-BE49-F238E27FC236}">
                <a16:creationId xmlns:a16="http://schemas.microsoft.com/office/drawing/2014/main" id="{E025C7DA-1BBC-413F-8ECF-CD245D077A08}"/>
              </a:ext>
            </a:extLst>
          </p:cNvPr>
          <p:cNvSpPr/>
          <p:nvPr/>
        </p:nvSpPr>
        <p:spPr>
          <a:xfrm>
            <a:off x="595834" y="1923190"/>
            <a:ext cx="10725027" cy="1569660"/>
          </a:xfrm>
          <a:prstGeom prst="rect">
            <a:avLst/>
          </a:prstGeom>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 array can store the tree’s data values efficiently, placing each data value in the array position corresponding to that node’s position within the tree.</a:t>
            </a:r>
          </a:p>
        </p:txBody>
      </p:sp>
    </p:spTree>
    <p:extLst>
      <p:ext uri="{BB962C8B-B14F-4D97-AF65-F5344CB8AC3E}">
        <p14:creationId xmlns:p14="http://schemas.microsoft.com/office/powerpoint/2010/main" val="168858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C702-6F89-4A8E-B748-BCF3182D6ACA}"/>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Binary Search Trees</a:t>
            </a:r>
          </a:p>
        </p:txBody>
      </p:sp>
      <p:sp>
        <p:nvSpPr>
          <p:cNvPr id="3" name="Content Placeholder 2">
            <a:extLst>
              <a:ext uri="{FF2B5EF4-FFF2-40B4-BE49-F238E27FC236}">
                <a16:creationId xmlns:a16="http://schemas.microsoft.com/office/drawing/2014/main" id="{4845FACA-EBF6-4BB3-AB4B-59973F8B649D}"/>
              </a:ext>
            </a:extLst>
          </p:cNvPr>
          <p:cNvSpPr>
            <a:spLocks noGrp="1"/>
          </p:cNvSpPr>
          <p:nvPr>
            <p:ph idx="1"/>
          </p:nvPr>
        </p:nvSpPr>
        <p:spPr>
          <a:xfrm>
            <a:off x="304800" y="1066800"/>
            <a:ext cx="11582400" cy="5646666"/>
          </a:xfrm>
        </p:spPr>
        <p:txBody>
          <a:bodyPr/>
          <a:lstStyle/>
          <a:p>
            <a:r>
              <a:rPr lang="en-US" dirty="0">
                <a:latin typeface="Times New Roman" panose="02020603050405020304" pitchFamily="18" charset="0"/>
                <a:cs typeface="Times New Roman" panose="02020603050405020304" pitchFamily="18" charset="0"/>
              </a:rPr>
              <a:t>They are binary trees, so each node has 0, 1, or 2 children</a:t>
            </a:r>
          </a:p>
          <a:p>
            <a:r>
              <a:rPr lang="en-US" dirty="0">
                <a:latin typeface="Times New Roman" panose="02020603050405020304" pitchFamily="18" charset="0"/>
                <a:cs typeface="Times New Roman" panose="02020603050405020304" pitchFamily="18" charset="0"/>
              </a:rPr>
              <a:t>Each node stores a key</a:t>
            </a:r>
          </a:p>
          <a:p>
            <a:r>
              <a:rPr lang="en-US" dirty="0">
                <a:latin typeface="Times New Roman" panose="02020603050405020304" pitchFamily="18" charset="0"/>
                <a:cs typeface="Times New Roman" panose="02020603050405020304" pitchFamily="18" charset="0"/>
              </a:rPr>
              <a:t>Keys are fully ordered (can compare keys using the "less than" operation)</a:t>
            </a:r>
          </a:p>
          <a:p>
            <a:r>
              <a:rPr lang="en-US" dirty="0">
                <a:latin typeface="Times New Roman" panose="02020603050405020304" pitchFamily="18" charset="0"/>
                <a:cs typeface="Times New Roman" panose="02020603050405020304" pitchFamily="18" charset="0"/>
              </a:rPr>
              <a:t>A BST is a binary tree that conforms to the following condition, known as the Binary Search Tree Property: </a:t>
            </a:r>
          </a:p>
          <a:p>
            <a:r>
              <a:rPr lang="en-US" dirty="0">
                <a:latin typeface="Times New Roman" panose="02020603050405020304" pitchFamily="18" charset="0"/>
                <a:cs typeface="Times New Roman" panose="02020603050405020304" pitchFamily="18" charset="0"/>
              </a:rPr>
              <a:t>All nodes stored in the left subtree of a node whose key value is K have key values less than K. </a:t>
            </a:r>
          </a:p>
          <a:p>
            <a:r>
              <a:rPr lang="en-US" dirty="0">
                <a:latin typeface="Times New Roman" panose="02020603050405020304" pitchFamily="18" charset="0"/>
                <a:cs typeface="Times New Roman" panose="02020603050405020304" pitchFamily="18" charset="0"/>
              </a:rPr>
              <a:t>All nodes stored in the right subtree of a node whose key value is K have key values greater than or equal to K. </a:t>
            </a:r>
          </a:p>
        </p:txBody>
      </p:sp>
      <p:pic>
        <p:nvPicPr>
          <p:cNvPr id="5" name="Picture 4">
            <a:extLst>
              <a:ext uri="{FF2B5EF4-FFF2-40B4-BE49-F238E27FC236}">
                <a16:creationId xmlns:a16="http://schemas.microsoft.com/office/drawing/2014/main" id="{66F50F6C-DBC2-4717-9334-8AD137E49AA4}"/>
              </a:ext>
            </a:extLst>
          </p:cNvPr>
          <p:cNvPicPr>
            <a:picLocks noChangeAspect="1"/>
          </p:cNvPicPr>
          <p:nvPr/>
        </p:nvPicPr>
        <p:blipFill>
          <a:blip r:embed="rId2"/>
          <a:stretch>
            <a:fillRect/>
          </a:stretch>
        </p:blipFill>
        <p:spPr>
          <a:xfrm>
            <a:off x="7150018" y="5055747"/>
            <a:ext cx="2878886" cy="1802252"/>
          </a:xfrm>
          <a:prstGeom prst="rect">
            <a:avLst/>
          </a:prstGeom>
        </p:spPr>
      </p:pic>
    </p:spTree>
    <p:extLst>
      <p:ext uri="{BB962C8B-B14F-4D97-AF65-F5344CB8AC3E}">
        <p14:creationId xmlns:p14="http://schemas.microsoft.com/office/powerpoint/2010/main" val="303705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1CCB-21A1-41F8-9A00-84058853516F}"/>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BST: Search</a:t>
            </a:r>
          </a:p>
        </p:txBody>
      </p:sp>
      <p:sp>
        <p:nvSpPr>
          <p:cNvPr id="3" name="Content Placeholder 2">
            <a:extLst>
              <a:ext uri="{FF2B5EF4-FFF2-40B4-BE49-F238E27FC236}">
                <a16:creationId xmlns:a16="http://schemas.microsoft.com/office/drawing/2014/main" id="{25A3B3B6-F4D8-4E63-BBB2-2F2279E8D601}"/>
              </a:ext>
            </a:extLst>
          </p:cNvPr>
          <p:cNvSpPr>
            <a:spLocks noGrp="1"/>
          </p:cNvSpPr>
          <p:nvPr>
            <p:ph idx="1"/>
          </p:nvPr>
        </p:nvSpPr>
        <p:spPr>
          <a:xfrm>
            <a:off x="304800" y="937997"/>
            <a:ext cx="11582400" cy="5462803"/>
          </a:xfrm>
        </p:spPr>
        <p:txBody>
          <a:bodyPr/>
          <a:lstStyle/>
          <a:p>
            <a:r>
              <a:rPr lang="en-US" b="1" dirty="0">
                <a:latin typeface="Times New Roman" panose="02020603050405020304" pitchFamily="18" charset="0"/>
                <a:cs typeface="Times New Roman" panose="02020603050405020304" pitchFamily="18" charset="0"/>
              </a:rPr>
              <a:t>Searching a key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search a given key in Binary Search Tree, we first compare it with root, if the key is present at root, we return root. If key is greater than root’s key, we recur for right subtree of root node. Otherwise we recur for left subtree.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1400" dirty="0">
                <a:latin typeface="Arial Black" panose="020B0A04020102020204" pitchFamily="34" charset="0"/>
                <a:cs typeface="Times New Roman" panose="02020603050405020304" pitchFamily="18" charset="0"/>
              </a:rPr>
              <a:t>// A utility function to search a given key in BST</a:t>
            </a:r>
          </a:p>
          <a:p>
            <a:pPr marL="0" indent="0">
              <a:buNone/>
            </a:pPr>
            <a:r>
              <a:rPr lang="en-US" sz="1400" dirty="0">
                <a:latin typeface="Arial Black" panose="020B0A04020102020204" pitchFamily="34" charset="0"/>
                <a:cs typeface="Times New Roman" panose="02020603050405020304" pitchFamily="18" charset="0"/>
              </a:rPr>
              <a:t>public Node search(Node root, </a:t>
            </a:r>
            <a:r>
              <a:rPr lang="en-US" sz="1400" dirty="0" err="1">
                <a:latin typeface="Arial Black" panose="020B0A04020102020204" pitchFamily="34" charset="0"/>
                <a:cs typeface="Times New Roman" panose="02020603050405020304" pitchFamily="18" charset="0"/>
              </a:rPr>
              <a:t>int</a:t>
            </a:r>
            <a:r>
              <a:rPr lang="en-US" sz="1400" dirty="0">
                <a:latin typeface="Arial Black" panose="020B0A04020102020204" pitchFamily="34" charset="0"/>
                <a:cs typeface="Times New Roman" panose="02020603050405020304" pitchFamily="18" charset="0"/>
              </a:rPr>
              <a:t> key)</a:t>
            </a:r>
          </a:p>
          <a:p>
            <a:pPr marL="0" indent="0">
              <a:buNone/>
            </a:pPr>
            <a:r>
              <a:rPr lang="en-US" sz="1400" dirty="0">
                <a:latin typeface="Arial Black" panose="020B0A04020102020204" pitchFamily="34" charset="0"/>
                <a:cs typeface="Times New Roman" panose="02020603050405020304" pitchFamily="18" charset="0"/>
              </a:rPr>
              <a:t>{</a:t>
            </a:r>
          </a:p>
          <a:p>
            <a:pPr marL="0" indent="0">
              <a:buNone/>
            </a:pPr>
            <a:r>
              <a:rPr lang="en-US" sz="1400" dirty="0">
                <a:latin typeface="Arial Black" panose="020B0A04020102020204" pitchFamily="34" charset="0"/>
                <a:cs typeface="Times New Roman" panose="02020603050405020304" pitchFamily="18" charset="0"/>
              </a:rPr>
              <a:t>    // Base Cases: root is null or key is present at root</a:t>
            </a:r>
          </a:p>
          <a:p>
            <a:pPr marL="0" indent="0">
              <a:buNone/>
            </a:pPr>
            <a:r>
              <a:rPr lang="en-US" sz="1400" dirty="0">
                <a:latin typeface="Arial Black" panose="020B0A04020102020204" pitchFamily="34" charset="0"/>
                <a:cs typeface="Times New Roman" panose="02020603050405020304" pitchFamily="18" charset="0"/>
              </a:rPr>
              <a:t>    if (root==null || </a:t>
            </a:r>
            <a:r>
              <a:rPr lang="en-US" sz="1400" dirty="0" err="1">
                <a:latin typeface="Arial Black" panose="020B0A04020102020204" pitchFamily="34" charset="0"/>
                <a:cs typeface="Times New Roman" panose="02020603050405020304" pitchFamily="18" charset="0"/>
              </a:rPr>
              <a:t>root.key</a:t>
            </a:r>
            <a:r>
              <a:rPr lang="en-US" sz="1400" dirty="0">
                <a:latin typeface="Arial Black" panose="020B0A04020102020204" pitchFamily="34" charset="0"/>
                <a:cs typeface="Times New Roman" panose="02020603050405020304" pitchFamily="18" charset="0"/>
              </a:rPr>
              <a:t>==key)</a:t>
            </a:r>
          </a:p>
          <a:p>
            <a:pPr marL="0" indent="0">
              <a:buNone/>
            </a:pPr>
            <a:r>
              <a:rPr lang="en-US" sz="1400" dirty="0">
                <a:latin typeface="Arial Black" panose="020B0A04020102020204" pitchFamily="34" charset="0"/>
                <a:cs typeface="Times New Roman" panose="02020603050405020304" pitchFamily="18" charset="0"/>
              </a:rPr>
              <a:t>        return root;</a:t>
            </a:r>
          </a:p>
          <a:p>
            <a:pPr marL="0" indent="0">
              <a:buNone/>
            </a:pPr>
            <a:r>
              <a:rPr lang="en-US" sz="1400" dirty="0">
                <a:latin typeface="Arial Black" panose="020B0A04020102020204" pitchFamily="34" charset="0"/>
                <a:cs typeface="Times New Roman" panose="02020603050405020304" pitchFamily="18" charset="0"/>
              </a:rPr>
              <a:t> </a:t>
            </a:r>
          </a:p>
          <a:p>
            <a:pPr marL="0" indent="0">
              <a:buNone/>
            </a:pPr>
            <a:r>
              <a:rPr lang="en-US" sz="1400" dirty="0">
                <a:latin typeface="Arial Black" panose="020B0A04020102020204" pitchFamily="34" charset="0"/>
                <a:cs typeface="Times New Roman" panose="02020603050405020304" pitchFamily="18" charset="0"/>
              </a:rPr>
              <a:t>    // </a:t>
            </a:r>
            <a:r>
              <a:rPr lang="en-US" sz="1400" dirty="0" err="1">
                <a:latin typeface="Arial Black" panose="020B0A04020102020204" pitchFamily="34" charset="0"/>
                <a:cs typeface="Times New Roman" panose="02020603050405020304" pitchFamily="18" charset="0"/>
              </a:rPr>
              <a:t>val</a:t>
            </a:r>
            <a:r>
              <a:rPr lang="en-US" sz="1400" dirty="0">
                <a:latin typeface="Arial Black" panose="020B0A04020102020204" pitchFamily="34" charset="0"/>
                <a:cs typeface="Times New Roman" panose="02020603050405020304" pitchFamily="18" charset="0"/>
              </a:rPr>
              <a:t> is greater than root's key</a:t>
            </a:r>
          </a:p>
          <a:p>
            <a:pPr marL="0" indent="0">
              <a:buNone/>
            </a:pPr>
            <a:r>
              <a:rPr lang="en-US" sz="1400" dirty="0">
                <a:latin typeface="Arial Black" panose="020B0A04020102020204" pitchFamily="34" charset="0"/>
                <a:cs typeface="Times New Roman" panose="02020603050405020304" pitchFamily="18" charset="0"/>
              </a:rPr>
              <a:t>    if (</a:t>
            </a:r>
            <a:r>
              <a:rPr lang="en-US" sz="1400" dirty="0" err="1">
                <a:latin typeface="Arial Black" panose="020B0A04020102020204" pitchFamily="34" charset="0"/>
                <a:cs typeface="Times New Roman" panose="02020603050405020304" pitchFamily="18" charset="0"/>
              </a:rPr>
              <a:t>root.key</a:t>
            </a:r>
            <a:r>
              <a:rPr lang="en-US" sz="1400" dirty="0">
                <a:latin typeface="Arial Black" panose="020B0A04020102020204" pitchFamily="34" charset="0"/>
                <a:cs typeface="Times New Roman" panose="02020603050405020304" pitchFamily="18" charset="0"/>
              </a:rPr>
              <a:t> &gt; key)</a:t>
            </a:r>
          </a:p>
          <a:p>
            <a:pPr marL="0" indent="0">
              <a:buNone/>
            </a:pPr>
            <a:r>
              <a:rPr lang="en-US" sz="1400" dirty="0">
                <a:latin typeface="Arial Black" panose="020B0A04020102020204" pitchFamily="34" charset="0"/>
                <a:cs typeface="Times New Roman" panose="02020603050405020304" pitchFamily="18" charset="0"/>
              </a:rPr>
              <a:t>        return search(</a:t>
            </a:r>
            <a:r>
              <a:rPr lang="en-US" sz="1400" dirty="0" err="1">
                <a:latin typeface="Arial Black" panose="020B0A04020102020204" pitchFamily="34" charset="0"/>
                <a:cs typeface="Times New Roman" panose="02020603050405020304" pitchFamily="18" charset="0"/>
              </a:rPr>
              <a:t>root.left</a:t>
            </a:r>
            <a:r>
              <a:rPr lang="en-US" sz="1400" dirty="0">
                <a:latin typeface="Arial Black" panose="020B0A04020102020204" pitchFamily="34" charset="0"/>
                <a:cs typeface="Times New Roman" panose="02020603050405020304" pitchFamily="18" charset="0"/>
              </a:rPr>
              <a:t>, key);</a:t>
            </a:r>
          </a:p>
          <a:p>
            <a:pPr marL="0" indent="0">
              <a:buNone/>
            </a:pPr>
            <a:r>
              <a:rPr lang="en-US" sz="1400" dirty="0">
                <a:latin typeface="Arial Black" panose="020B0A04020102020204" pitchFamily="34" charset="0"/>
                <a:cs typeface="Times New Roman" panose="02020603050405020304" pitchFamily="18" charset="0"/>
              </a:rPr>
              <a:t> </a:t>
            </a:r>
          </a:p>
          <a:p>
            <a:pPr marL="0" indent="0">
              <a:buNone/>
            </a:pPr>
            <a:r>
              <a:rPr lang="en-US" sz="1400" dirty="0">
                <a:latin typeface="Arial Black" panose="020B0A04020102020204" pitchFamily="34" charset="0"/>
                <a:cs typeface="Times New Roman" panose="02020603050405020304" pitchFamily="18" charset="0"/>
              </a:rPr>
              <a:t>    // </a:t>
            </a:r>
            <a:r>
              <a:rPr lang="en-US" sz="1400" dirty="0" err="1">
                <a:latin typeface="Arial Black" panose="020B0A04020102020204" pitchFamily="34" charset="0"/>
                <a:cs typeface="Times New Roman" panose="02020603050405020304" pitchFamily="18" charset="0"/>
              </a:rPr>
              <a:t>val</a:t>
            </a:r>
            <a:r>
              <a:rPr lang="en-US" sz="1400" dirty="0">
                <a:latin typeface="Arial Black" panose="020B0A04020102020204" pitchFamily="34" charset="0"/>
                <a:cs typeface="Times New Roman" panose="02020603050405020304" pitchFamily="18" charset="0"/>
              </a:rPr>
              <a:t> is less than root's key</a:t>
            </a:r>
          </a:p>
          <a:p>
            <a:pPr marL="0" indent="0">
              <a:buNone/>
            </a:pPr>
            <a:r>
              <a:rPr lang="en-US" sz="1400" dirty="0">
                <a:latin typeface="Arial Black" panose="020B0A04020102020204" pitchFamily="34" charset="0"/>
                <a:cs typeface="Times New Roman" panose="02020603050405020304" pitchFamily="18" charset="0"/>
              </a:rPr>
              <a:t>    return search(</a:t>
            </a:r>
            <a:r>
              <a:rPr lang="en-US" sz="1400" dirty="0" err="1">
                <a:latin typeface="Arial Black" panose="020B0A04020102020204" pitchFamily="34" charset="0"/>
                <a:cs typeface="Times New Roman" panose="02020603050405020304" pitchFamily="18" charset="0"/>
              </a:rPr>
              <a:t>root.right</a:t>
            </a:r>
            <a:r>
              <a:rPr lang="en-US" sz="1400" dirty="0">
                <a:latin typeface="Arial Black" panose="020B0A04020102020204" pitchFamily="34" charset="0"/>
                <a:cs typeface="Times New Roman" panose="02020603050405020304" pitchFamily="18" charset="0"/>
              </a:rPr>
              <a:t>, key);</a:t>
            </a:r>
          </a:p>
          <a:p>
            <a:pPr marL="0" indent="0">
              <a:buNone/>
            </a:pPr>
            <a:r>
              <a:rPr lang="en-US" sz="1400" dirty="0">
                <a:latin typeface="Arial Black" panose="020B0A04020102020204" pitchFamily="34" charset="0"/>
                <a:cs typeface="Times New Roman" panose="02020603050405020304" pitchFamily="18" charset="0"/>
              </a:rPr>
              <a:t>}</a:t>
            </a:r>
          </a:p>
        </p:txBody>
      </p:sp>
    </p:spTree>
    <p:extLst>
      <p:ext uri="{BB962C8B-B14F-4D97-AF65-F5344CB8AC3E}">
        <p14:creationId xmlns:p14="http://schemas.microsoft.com/office/powerpoint/2010/main" val="1193318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9595-2DA1-4B44-9FDA-15AB5FFA0FE3}"/>
              </a:ext>
            </a:extLst>
          </p:cNvPr>
          <p:cNvSpPr>
            <a:spLocks noGrp="1"/>
          </p:cNvSpPr>
          <p:nvPr>
            <p:ph type="title"/>
          </p:nvPr>
        </p:nvSpPr>
        <p:spPr>
          <a:xfrm>
            <a:off x="304800" y="274638"/>
            <a:ext cx="11582400" cy="509976"/>
          </a:xfrm>
        </p:spPr>
        <p:txBody>
          <a:bodyPr/>
          <a:lstStyle/>
          <a:p>
            <a:r>
              <a:rPr lang="en-US" sz="3600" b="1" dirty="0">
                <a:latin typeface="Times New Roman" panose="02020603050405020304" pitchFamily="18" charset="0"/>
                <a:cs typeface="Times New Roman" panose="02020603050405020304" pitchFamily="18" charset="0"/>
              </a:rPr>
              <a:t>BST: Insertion</a:t>
            </a:r>
          </a:p>
        </p:txBody>
      </p:sp>
      <p:pic>
        <p:nvPicPr>
          <p:cNvPr id="6" name="Picture 5">
            <a:extLst>
              <a:ext uri="{FF2B5EF4-FFF2-40B4-BE49-F238E27FC236}">
                <a16:creationId xmlns:a16="http://schemas.microsoft.com/office/drawing/2014/main" id="{B62682B7-1CA2-41AC-8019-72CAFBBE38F9}"/>
              </a:ext>
            </a:extLst>
          </p:cNvPr>
          <p:cNvPicPr>
            <a:picLocks noChangeAspect="1"/>
          </p:cNvPicPr>
          <p:nvPr/>
        </p:nvPicPr>
        <p:blipFill>
          <a:blip r:embed="rId2"/>
          <a:stretch>
            <a:fillRect/>
          </a:stretch>
        </p:blipFill>
        <p:spPr>
          <a:xfrm>
            <a:off x="176923" y="990600"/>
            <a:ext cx="8589518" cy="3298231"/>
          </a:xfrm>
          <a:prstGeom prst="rect">
            <a:avLst/>
          </a:prstGeom>
        </p:spPr>
      </p:pic>
    </p:spTree>
    <p:extLst>
      <p:ext uri="{BB962C8B-B14F-4D97-AF65-F5344CB8AC3E}">
        <p14:creationId xmlns:p14="http://schemas.microsoft.com/office/powerpoint/2010/main" val="2119846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E5269-2D5C-4011-B08C-523A9163D9FC}"/>
              </a:ext>
            </a:extLst>
          </p:cNvPr>
          <p:cNvSpPr>
            <a:spLocks noGrp="1"/>
          </p:cNvSpPr>
          <p:nvPr>
            <p:ph idx="1"/>
          </p:nvPr>
        </p:nvSpPr>
        <p:spPr>
          <a:xfrm>
            <a:off x="304800" y="690225"/>
            <a:ext cx="11582400" cy="5710575"/>
          </a:xfrm>
        </p:spPr>
        <p:txBody>
          <a:bodyPr/>
          <a:lstStyle/>
          <a:p>
            <a:pPr marL="0" indent="0">
              <a:buNone/>
            </a:pPr>
            <a:r>
              <a:rPr lang="en-US" b="1" dirty="0">
                <a:latin typeface="Times New Roman" panose="02020603050405020304" pitchFamily="18" charset="0"/>
                <a:cs typeface="Times New Roman" panose="02020603050405020304" pitchFamily="18" charset="0"/>
              </a:rPr>
              <a:t>Insertion of a key</a:t>
            </a:r>
          </a:p>
          <a:p>
            <a:pPr marL="0" indent="0">
              <a:buNone/>
            </a:pPr>
            <a:r>
              <a:rPr lang="en-US" dirty="0">
                <a:latin typeface="Times New Roman" panose="02020603050405020304" pitchFamily="18" charset="0"/>
                <a:cs typeface="Times New Roman" panose="02020603050405020304" pitchFamily="18" charset="0"/>
              </a:rPr>
              <a:t>A new key is always inserted at leaf. We start searching a key from root till we hit a leaf node. Once a leaf node is found, the new node is added as a child of the leaf node.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100                                  100</a:t>
            </a:r>
          </a:p>
          <a:p>
            <a:pPr marL="0" indent="0">
              <a:buNone/>
            </a:pPr>
            <a:r>
              <a:rPr lang="en-US" dirty="0">
                <a:latin typeface="Times New Roman" panose="02020603050405020304" pitchFamily="18" charset="0"/>
                <a:cs typeface="Times New Roman" panose="02020603050405020304" pitchFamily="18" charset="0"/>
              </a:rPr>
              <a:t>        /   \        Insert 40            /    \</a:t>
            </a:r>
          </a:p>
          <a:p>
            <a:pPr marL="0" indent="0">
              <a:buNone/>
            </a:pPr>
            <a:r>
              <a:rPr lang="en-US" dirty="0">
                <a:latin typeface="Times New Roman" panose="02020603050405020304" pitchFamily="18" charset="0"/>
                <a:cs typeface="Times New Roman" panose="02020603050405020304" pitchFamily="18" charset="0"/>
              </a:rPr>
              <a:t>     20  500    ---------&gt;          20   500 </a:t>
            </a:r>
          </a:p>
          <a:p>
            <a:pPr marL="0" indent="0">
              <a:buNone/>
            </a:pPr>
            <a:r>
              <a:rPr lang="en-US" dirty="0">
                <a:latin typeface="Times New Roman" panose="02020603050405020304" pitchFamily="18" charset="0"/>
                <a:cs typeface="Times New Roman" panose="02020603050405020304" pitchFamily="18" charset="0"/>
              </a:rPr>
              <a:t>     /  \                                    /  \  </a:t>
            </a:r>
          </a:p>
          <a:p>
            <a:pPr marL="0" indent="0">
              <a:buNone/>
            </a:pPr>
            <a:r>
              <a:rPr lang="en-US" dirty="0">
                <a:latin typeface="Times New Roman" panose="02020603050405020304" pitchFamily="18" charset="0"/>
                <a:cs typeface="Times New Roman" panose="02020603050405020304" pitchFamily="18" charset="0"/>
              </a:rPr>
              <a:t>  10  30                               10   30</a:t>
            </a:r>
          </a:p>
          <a:p>
            <a:pPr marL="0" indent="0">
              <a:buNone/>
            </a:pP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40</a:t>
            </a:r>
          </a:p>
        </p:txBody>
      </p:sp>
    </p:spTree>
    <p:extLst>
      <p:ext uri="{BB962C8B-B14F-4D97-AF65-F5344CB8AC3E}">
        <p14:creationId xmlns:p14="http://schemas.microsoft.com/office/powerpoint/2010/main" val="2098492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547C-B8DB-4161-B741-F7D0DD3ED519}"/>
              </a:ext>
            </a:extLst>
          </p:cNvPr>
          <p:cNvSpPr>
            <a:spLocks noGrp="1"/>
          </p:cNvSpPr>
          <p:nvPr>
            <p:ph type="title"/>
          </p:nvPr>
        </p:nvSpPr>
        <p:spPr>
          <a:xfrm>
            <a:off x="271370" y="271371"/>
            <a:ext cx="11615830" cy="294968"/>
          </a:xfrm>
        </p:spPr>
        <p:txBody>
          <a:bodyPr/>
          <a:lstStyle/>
          <a:p>
            <a:r>
              <a:rPr lang="en-US" sz="3200" b="1" dirty="0">
                <a:latin typeface="Times New Roman" panose="02020603050405020304" pitchFamily="18" charset="0"/>
                <a:cs typeface="Times New Roman" panose="02020603050405020304" pitchFamily="18" charset="0"/>
              </a:rPr>
              <a:t>BST: Deletion</a:t>
            </a:r>
          </a:p>
        </p:txBody>
      </p:sp>
      <p:sp>
        <p:nvSpPr>
          <p:cNvPr id="3" name="Content Placeholder 2">
            <a:extLst>
              <a:ext uri="{FF2B5EF4-FFF2-40B4-BE49-F238E27FC236}">
                <a16:creationId xmlns:a16="http://schemas.microsoft.com/office/drawing/2014/main" id="{34B303D6-3F2F-4AAB-BBDD-73CC59D6B116}"/>
              </a:ext>
            </a:extLst>
          </p:cNvPr>
          <p:cNvSpPr>
            <a:spLocks noGrp="1"/>
          </p:cNvSpPr>
          <p:nvPr>
            <p:ph idx="1"/>
          </p:nvPr>
        </p:nvSpPr>
        <p:spPr>
          <a:xfrm>
            <a:off x="304800" y="778715"/>
            <a:ext cx="11582400" cy="5622085"/>
          </a:xfrm>
        </p:spPr>
        <p:txBody>
          <a:bodyPr/>
          <a:lstStyle/>
          <a:p>
            <a:pPr marL="0" indent="0">
              <a:buNone/>
            </a:pPr>
            <a:r>
              <a:rPr lang="en-US" sz="2400" b="1" dirty="0">
                <a:latin typeface="Times New Roman" panose="02020603050405020304" pitchFamily="18" charset="0"/>
                <a:cs typeface="Times New Roman" panose="02020603050405020304" pitchFamily="18" charset="0"/>
              </a:rPr>
              <a:t>1) Node to be deleted is leaf: Simply remove from the tree.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50                                50</a:t>
            </a:r>
          </a:p>
          <a:p>
            <a:pPr marL="0" indent="0">
              <a:buNone/>
            </a:pPr>
            <a:r>
              <a:rPr lang="en-US" sz="2400" dirty="0">
                <a:latin typeface="Times New Roman" panose="02020603050405020304" pitchFamily="18" charset="0"/>
                <a:cs typeface="Times New Roman" panose="02020603050405020304" pitchFamily="18" charset="0"/>
              </a:rPr>
              <a:t>           /     \         delete(20)      /   \</a:t>
            </a:r>
          </a:p>
          <a:p>
            <a:pPr marL="0" indent="0">
              <a:buNone/>
            </a:pPr>
            <a:r>
              <a:rPr lang="en-US" sz="2400" dirty="0">
                <a:latin typeface="Times New Roman" panose="02020603050405020304" pitchFamily="18" charset="0"/>
                <a:cs typeface="Times New Roman" panose="02020603050405020304" pitchFamily="18" charset="0"/>
              </a:rPr>
              <a:t>          30    70       ---------&gt;    30     70 </a:t>
            </a:r>
          </a:p>
          <a:p>
            <a:pPr marL="0" indent="0">
              <a:buNone/>
            </a:pPr>
            <a:r>
              <a:rPr lang="en-US" sz="2400" dirty="0">
                <a:latin typeface="Times New Roman" panose="02020603050405020304" pitchFamily="18" charset="0"/>
                <a:cs typeface="Times New Roman" panose="02020603050405020304" pitchFamily="18" charset="0"/>
              </a:rPr>
              <a:t>         /  \      /  \                            \      /  \ </a:t>
            </a:r>
          </a:p>
          <a:p>
            <a:pPr marL="0" indent="0">
              <a:buNone/>
            </a:pPr>
            <a:r>
              <a:rPr lang="en-US" sz="2400" dirty="0">
                <a:latin typeface="Times New Roman" panose="02020603050405020304" pitchFamily="18" charset="0"/>
                <a:cs typeface="Times New Roman" panose="02020603050405020304" pitchFamily="18" charset="0"/>
              </a:rPr>
              <a:t>      20  40  60 80                       40  60   80</a:t>
            </a:r>
          </a:p>
          <a:p>
            <a:pPr marL="0" indent="0">
              <a:buNone/>
            </a:pPr>
            <a:r>
              <a:rPr lang="en-US" sz="2400" b="1" dirty="0">
                <a:latin typeface="Times New Roman" panose="02020603050405020304" pitchFamily="18" charset="0"/>
                <a:cs typeface="Times New Roman" panose="02020603050405020304" pitchFamily="18" charset="0"/>
              </a:rPr>
              <a:t>2) Node to be deleted has only one child: </a:t>
            </a:r>
            <a:r>
              <a:rPr lang="en-US" sz="2400" dirty="0">
                <a:latin typeface="Times New Roman" panose="02020603050405020304" pitchFamily="18" charset="0"/>
                <a:cs typeface="Times New Roman" panose="02020603050405020304" pitchFamily="18" charset="0"/>
              </a:rPr>
              <a:t>Copy the child to the node and delete the child</a:t>
            </a:r>
          </a:p>
          <a:p>
            <a:pPr marL="0" indent="0">
              <a:buNone/>
            </a:pPr>
            <a:r>
              <a:rPr lang="en-US" sz="2400" dirty="0">
                <a:latin typeface="Times New Roman" panose="02020603050405020304" pitchFamily="18" charset="0"/>
                <a:cs typeface="Times New Roman" panose="02020603050405020304" pitchFamily="18" charset="0"/>
              </a:rPr>
              <a:t>              50                                 50</a:t>
            </a:r>
          </a:p>
          <a:p>
            <a:pPr marL="0" indent="0">
              <a:buNone/>
            </a:pPr>
            <a:r>
              <a:rPr lang="en-US" sz="2400" dirty="0">
                <a:latin typeface="Times New Roman" panose="02020603050405020304" pitchFamily="18" charset="0"/>
                <a:cs typeface="Times New Roman" panose="02020603050405020304" pitchFamily="18" charset="0"/>
              </a:rPr>
              <a:t>           /     \         delete(30)      /   \</a:t>
            </a:r>
          </a:p>
          <a:p>
            <a:pPr marL="0" indent="0">
              <a:buNone/>
            </a:pPr>
            <a:r>
              <a:rPr lang="en-US" sz="2400" dirty="0">
                <a:latin typeface="Times New Roman" panose="02020603050405020304" pitchFamily="18" charset="0"/>
                <a:cs typeface="Times New Roman" panose="02020603050405020304" pitchFamily="18" charset="0"/>
              </a:rPr>
              <a:t>          30    70       ---------&gt;    40   70 </a:t>
            </a:r>
          </a:p>
          <a:p>
            <a:pPr marL="0" indent="0">
              <a:buNone/>
            </a:pPr>
            <a:r>
              <a:rPr lang="en-US" sz="2400" dirty="0">
                <a:latin typeface="Times New Roman" panose="02020603050405020304" pitchFamily="18" charset="0"/>
                <a:cs typeface="Times New Roman" panose="02020603050405020304" pitchFamily="18" charset="0"/>
              </a:rPr>
              <a:t>            \    /  \                                  /  \ </a:t>
            </a:r>
          </a:p>
          <a:p>
            <a:pPr marL="0" indent="0">
              <a:buNone/>
            </a:pPr>
            <a:r>
              <a:rPr lang="en-US" sz="2400" dirty="0">
                <a:latin typeface="Times New Roman" panose="02020603050405020304" pitchFamily="18" charset="0"/>
                <a:cs typeface="Times New Roman" panose="02020603050405020304" pitchFamily="18" charset="0"/>
              </a:rPr>
              <a:t>           40 60 </a:t>
            </a:r>
            <a:r>
              <a:rPr lang="en-US" sz="2400">
                <a:latin typeface="Times New Roman" panose="02020603050405020304" pitchFamily="18" charset="0"/>
                <a:cs typeface="Times New Roman" panose="02020603050405020304" pitchFamily="18" charset="0"/>
              </a:rPr>
              <a:t>80                            </a:t>
            </a:r>
            <a:r>
              <a:rPr lang="en-US" sz="2400" dirty="0">
                <a:latin typeface="Times New Roman" panose="02020603050405020304" pitchFamily="18" charset="0"/>
                <a:cs typeface="Times New Roman" panose="02020603050405020304" pitchFamily="18" charset="0"/>
              </a:rPr>
              <a:t>60  80</a:t>
            </a:r>
          </a:p>
        </p:txBody>
      </p:sp>
    </p:spTree>
    <p:extLst>
      <p:ext uri="{BB962C8B-B14F-4D97-AF65-F5344CB8AC3E}">
        <p14:creationId xmlns:p14="http://schemas.microsoft.com/office/powerpoint/2010/main" val="25632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F7BD4-AD80-472A-84E8-09A5A8EB1F7A}"/>
              </a:ext>
            </a:extLst>
          </p:cNvPr>
          <p:cNvSpPr>
            <a:spLocks noGrp="1"/>
          </p:cNvSpPr>
          <p:nvPr>
            <p:ph idx="1"/>
          </p:nvPr>
        </p:nvSpPr>
        <p:spPr>
          <a:xfrm>
            <a:off x="304800" y="601734"/>
            <a:ext cx="11582400" cy="5799066"/>
          </a:xfrm>
        </p:spPr>
        <p:txBody>
          <a:bodyPr/>
          <a:lstStyle/>
          <a:p>
            <a:pPr marL="0" indent="0">
              <a:buNone/>
            </a:pPr>
            <a:r>
              <a:rPr lang="en-US" b="1" dirty="0">
                <a:latin typeface="Times New Roman" panose="02020603050405020304" pitchFamily="18" charset="0"/>
                <a:cs typeface="Times New Roman" panose="02020603050405020304" pitchFamily="18" charset="0"/>
              </a:rPr>
              <a:t>3) Node to be deleted has two children: </a:t>
            </a:r>
            <a:r>
              <a:rPr lang="en-US" dirty="0">
                <a:latin typeface="Times New Roman" panose="02020603050405020304" pitchFamily="18" charset="0"/>
                <a:cs typeface="Times New Roman" panose="02020603050405020304" pitchFamily="18" charset="0"/>
              </a:rPr>
              <a:t>Find in-order successor of the node. Copy contents of the in-order successor to the node and delete the </a:t>
            </a:r>
            <a:r>
              <a:rPr lang="en-US" dirty="0" err="1">
                <a:latin typeface="Times New Roman" panose="02020603050405020304" pitchFamily="18" charset="0"/>
                <a:cs typeface="Times New Roman" panose="02020603050405020304" pitchFamily="18" charset="0"/>
              </a:rPr>
              <a:t>inorder</a:t>
            </a:r>
            <a:r>
              <a:rPr lang="en-US" dirty="0">
                <a:latin typeface="Times New Roman" panose="02020603050405020304" pitchFamily="18" charset="0"/>
                <a:cs typeface="Times New Roman" panose="02020603050405020304" pitchFamily="18" charset="0"/>
              </a:rPr>
              <a:t> successor. </a:t>
            </a:r>
          </a:p>
          <a:p>
            <a:pPr marL="0" indent="0">
              <a:buNone/>
            </a:pPr>
            <a:r>
              <a:rPr lang="en-US" dirty="0">
                <a:latin typeface="Times New Roman" panose="02020603050405020304" pitchFamily="18" charset="0"/>
                <a:cs typeface="Times New Roman" panose="02020603050405020304" pitchFamily="18" charset="0"/>
              </a:rPr>
              <a:t>Note: in-order predecessor can also be used. </a:t>
            </a:r>
          </a:p>
          <a:p>
            <a:pPr marL="0" indent="0">
              <a:buNone/>
            </a:pPr>
            <a:r>
              <a:rPr lang="en-US" dirty="0">
                <a:latin typeface="Times New Roman" panose="02020603050405020304" pitchFamily="18" charset="0"/>
                <a:cs typeface="Times New Roman" panose="02020603050405020304" pitchFamily="18" charset="0"/>
              </a:rPr>
              <a:t>             50                                 60</a:t>
            </a:r>
          </a:p>
          <a:p>
            <a:pPr marL="0" indent="0">
              <a:buNone/>
            </a:pPr>
            <a:r>
              <a:rPr lang="en-US" dirty="0">
                <a:latin typeface="Times New Roman" panose="02020603050405020304" pitchFamily="18" charset="0"/>
                <a:cs typeface="Times New Roman" panose="02020603050405020304" pitchFamily="18" charset="0"/>
              </a:rPr>
              <a:t>           /     \         delete(50)      /   \</a:t>
            </a:r>
          </a:p>
          <a:p>
            <a:pPr marL="0" indent="0">
              <a:buNone/>
            </a:pPr>
            <a:r>
              <a:rPr lang="en-US" dirty="0">
                <a:latin typeface="Times New Roman" panose="02020603050405020304" pitchFamily="18" charset="0"/>
                <a:cs typeface="Times New Roman" panose="02020603050405020304" pitchFamily="18" charset="0"/>
              </a:rPr>
              <a:t>          40    70       ---------&gt;    40   70 </a:t>
            </a:r>
          </a:p>
          <a:p>
            <a:pPr marL="0" indent="0">
              <a:buNone/>
            </a:pPr>
            <a:r>
              <a:rPr lang="en-US" dirty="0">
                <a:latin typeface="Times New Roman" panose="02020603050405020304" pitchFamily="18" charset="0"/>
                <a:cs typeface="Times New Roman" panose="02020603050405020304" pitchFamily="18" charset="0"/>
              </a:rPr>
              <a:t>                  /  \                                     \ </a:t>
            </a:r>
          </a:p>
          <a:p>
            <a:pPr marL="0" indent="0">
              <a:buNone/>
            </a:pPr>
            <a:r>
              <a:rPr lang="en-US" dirty="0">
                <a:latin typeface="Times New Roman" panose="02020603050405020304" pitchFamily="18" charset="0"/>
                <a:cs typeface="Times New Roman" panose="02020603050405020304" pitchFamily="18" charset="0"/>
              </a:rPr>
              <a:t>               60   80                                  80</a:t>
            </a:r>
          </a:p>
          <a:p>
            <a:pPr marL="0" indent="0">
              <a:buNone/>
            </a:pPr>
            <a:r>
              <a:rPr lang="en-US" dirty="0">
                <a:latin typeface="Times New Roman" panose="02020603050405020304" pitchFamily="18" charset="0"/>
                <a:cs typeface="Times New Roman" panose="02020603050405020304" pitchFamily="18" charset="0"/>
              </a:rPr>
              <a:t>The important thing to note is, in-order successor is needed only when right child is not empty. In this particular case, in-order successor can be obtained by finding the minimum value in right child of the node.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ie</a:t>
            </a:r>
            <a:r>
              <a:rPr lang="en-US" i="1" dirty="0">
                <a:latin typeface="Times New Roman" panose="02020603050405020304" pitchFamily="18" charset="0"/>
                <a:cs typeface="Times New Roman" panose="02020603050405020304" pitchFamily="18" charset="0"/>
              </a:rPr>
              <a:t>; the least value from the node’s right subtree)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71586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6856-4613-4111-BB1F-1D4BD2F98A25}"/>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Pseudocode: </a:t>
            </a:r>
            <a:r>
              <a:rPr lang="en-US" sz="3200" b="1" dirty="0" err="1">
                <a:latin typeface="Times New Roman" panose="02020603050405020304" pitchFamily="18" charset="0"/>
                <a:cs typeface="Times New Roman" panose="02020603050405020304" pitchFamily="18" charset="0"/>
              </a:rPr>
              <a:t>delete_min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6A3E6F-83F4-4D78-A86B-03F5D23D6D27}"/>
              </a:ext>
            </a:extLst>
          </p:cNvPr>
          <p:cNvSpPr>
            <a:spLocks noGrp="1"/>
          </p:cNvSpPr>
          <p:nvPr>
            <p:ph idx="1"/>
          </p:nvPr>
        </p:nvSpPr>
        <p:spPr>
          <a:xfrm>
            <a:off x="304800" y="1066800"/>
            <a:ext cx="11582400" cy="5334000"/>
          </a:xfrm>
        </p:spPr>
        <p:txBody>
          <a:bodyPr/>
          <a:lstStyle/>
          <a:p>
            <a:r>
              <a:rPr lang="en-US" dirty="0">
                <a:latin typeface="Times New Roman" panose="02020603050405020304" pitchFamily="18" charset="0"/>
                <a:cs typeface="Times New Roman" panose="02020603050405020304" pitchFamily="18" charset="0"/>
              </a:rPr>
              <a:t>Removing a node from a BST is a bit trickier than inserting a node, but it is not complicated if all of the possible cases are considered individually. </a:t>
            </a:r>
          </a:p>
          <a:p>
            <a:r>
              <a:rPr lang="en-US" b="1" dirty="0">
                <a:latin typeface="Times New Roman" panose="02020603050405020304" pitchFamily="18" charset="0"/>
                <a:cs typeface="Times New Roman" panose="02020603050405020304" pitchFamily="18" charset="0"/>
              </a:rPr>
              <a:t>To remove the node with the minimum key value from a subtree</a:t>
            </a:r>
            <a:r>
              <a:rPr lang="en-US" dirty="0">
                <a:latin typeface="Times New Roman" panose="02020603050405020304" pitchFamily="18" charset="0"/>
                <a:cs typeface="Times New Roman" panose="02020603050405020304" pitchFamily="18" charset="0"/>
              </a:rPr>
              <a:t>, first find that node by continuously moving down the left link until there is no further left link to follow. Call this node S.</a:t>
            </a:r>
          </a:p>
          <a:p>
            <a:r>
              <a:rPr lang="en-US" dirty="0">
                <a:latin typeface="Times New Roman" panose="02020603050405020304" pitchFamily="18" charset="0"/>
                <a:cs typeface="Times New Roman" panose="02020603050405020304" pitchFamily="18" charset="0"/>
              </a:rPr>
              <a:t> To remove S, simply have the parent of S change its pointer to point to the right child of S. </a:t>
            </a:r>
          </a:p>
          <a:p>
            <a:r>
              <a:rPr lang="en-US" dirty="0">
                <a:latin typeface="Times New Roman" panose="02020603050405020304" pitchFamily="18" charset="0"/>
                <a:cs typeface="Times New Roman" panose="02020603050405020304" pitchFamily="18" charset="0"/>
              </a:rPr>
              <a:t>We know that S has no left child (because if S did have a left child, S would not be the node with minimum key value). Thus, changing the pointer as described will maintain a BST, with S removed. </a:t>
            </a:r>
          </a:p>
        </p:txBody>
      </p:sp>
    </p:spTree>
    <p:extLst>
      <p:ext uri="{BB962C8B-B14F-4D97-AF65-F5344CB8AC3E}">
        <p14:creationId xmlns:p14="http://schemas.microsoft.com/office/powerpoint/2010/main" val="1083296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529FD1-9793-4F0E-A84C-D49E8555584C}"/>
              </a:ext>
            </a:extLst>
          </p:cNvPr>
          <p:cNvPicPr>
            <a:picLocks noGrp="1" noChangeAspect="1"/>
          </p:cNvPicPr>
          <p:nvPr>
            <p:ph idx="1"/>
          </p:nvPr>
        </p:nvPicPr>
        <p:blipFill>
          <a:blip r:embed="rId2"/>
          <a:stretch>
            <a:fillRect/>
          </a:stretch>
        </p:blipFill>
        <p:spPr>
          <a:xfrm>
            <a:off x="698336" y="430653"/>
            <a:ext cx="9177183" cy="2701904"/>
          </a:xfrm>
          <a:prstGeom prst="rect">
            <a:avLst/>
          </a:prstGeom>
        </p:spPr>
      </p:pic>
      <p:sp>
        <p:nvSpPr>
          <p:cNvPr id="6" name="Rectangle 5">
            <a:extLst>
              <a:ext uri="{FF2B5EF4-FFF2-40B4-BE49-F238E27FC236}">
                <a16:creationId xmlns:a16="http://schemas.microsoft.com/office/drawing/2014/main" id="{1A31AE06-3491-460E-AF63-86399F6A7E08}"/>
              </a:ext>
            </a:extLst>
          </p:cNvPr>
          <p:cNvSpPr/>
          <p:nvPr/>
        </p:nvSpPr>
        <p:spPr>
          <a:xfrm>
            <a:off x="698336" y="3226947"/>
            <a:ext cx="10168276" cy="3108543"/>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Figure(next slide) illustrates the </a:t>
            </a:r>
            <a:r>
              <a:rPr lang="en-US" sz="2800" dirty="0" err="1">
                <a:latin typeface="Times New Roman" panose="02020603050405020304" pitchFamily="18" charset="0"/>
                <a:cs typeface="Times New Roman" panose="02020603050405020304" pitchFamily="18" charset="0"/>
              </a:rPr>
              <a:t>delete_min</a:t>
            </a:r>
            <a:r>
              <a:rPr lang="en-US" sz="2800" dirty="0">
                <a:latin typeface="Times New Roman" panose="02020603050405020304" pitchFamily="18" charset="0"/>
                <a:cs typeface="Times New Roman" panose="02020603050405020304" pitchFamily="18" charset="0"/>
              </a:rPr>
              <a:t> process.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Beginning at the root node with value 10, </a:t>
            </a:r>
            <a:r>
              <a:rPr lang="en-US" sz="2800" dirty="0" err="1">
                <a:latin typeface="Times New Roman" panose="02020603050405020304" pitchFamily="18" charset="0"/>
                <a:cs typeface="Times New Roman" panose="02020603050405020304" pitchFamily="18" charset="0"/>
              </a:rPr>
              <a:t>delete_min</a:t>
            </a:r>
            <a:r>
              <a:rPr lang="en-US" sz="2800" dirty="0">
                <a:latin typeface="Times New Roman" panose="02020603050405020304" pitchFamily="18" charset="0"/>
                <a:cs typeface="Times New Roman" panose="02020603050405020304" pitchFamily="18" charset="0"/>
              </a:rPr>
              <a:t> follows the left link until there is no further left link, in this case reaching the node with value 5.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node with value 10 is changed to point to the right child of the node containing the minimum value.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is indicated by a dashed line.</a:t>
            </a:r>
          </a:p>
        </p:txBody>
      </p:sp>
    </p:spTree>
    <p:extLst>
      <p:ext uri="{BB962C8B-B14F-4D97-AF65-F5344CB8AC3E}">
        <p14:creationId xmlns:p14="http://schemas.microsoft.com/office/powerpoint/2010/main" val="24438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2E66F4-5AB6-4140-8A8A-8B337619EF71}"/>
              </a:ext>
            </a:extLst>
          </p:cNvPr>
          <p:cNvPicPr>
            <a:picLocks noGrp="1" noChangeAspect="1"/>
          </p:cNvPicPr>
          <p:nvPr>
            <p:ph idx="1"/>
          </p:nvPr>
        </p:nvPicPr>
        <p:blipFill>
          <a:blip r:embed="rId2"/>
          <a:stretch>
            <a:fillRect/>
          </a:stretch>
        </p:blipFill>
        <p:spPr>
          <a:xfrm>
            <a:off x="6175458" y="3111111"/>
            <a:ext cx="3829050" cy="3333750"/>
          </a:xfrm>
          <a:prstGeom prst="rect">
            <a:avLst/>
          </a:prstGeom>
        </p:spPr>
      </p:pic>
      <p:sp>
        <p:nvSpPr>
          <p:cNvPr id="6" name="Rectangle 5">
            <a:extLst>
              <a:ext uri="{FF2B5EF4-FFF2-40B4-BE49-F238E27FC236}">
                <a16:creationId xmlns:a16="http://schemas.microsoft.com/office/drawing/2014/main" id="{BE0C10E2-DDE5-4FB6-BC3D-5173F83B9D67}"/>
              </a:ext>
            </a:extLst>
          </p:cNvPr>
          <p:cNvSpPr/>
          <p:nvPr/>
        </p:nvSpPr>
        <p:spPr>
          <a:xfrm>
            <a:off x="595835" y="1309658"/>
            <a:ext cx="10913806"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An example of </a:t>
            </a:r>
            <a:r>
              <a:rPr lang="en-US" sz="2800" b="1" dirty="0">
                <a:latin typeface="Times New Roman" panose="02020603050405020304" pitchFamily="18" charset="0"/>
                <a:cs typeface="Times New Roman" panose="02020603050405020304" pitchFamily="18" charset="0"/>
              </a:rPr>
              <a:t>deleting the node with minimum value. </a:t>
            </a:r>
          </a:p>
          <a:p>
            <a:r>
              <a:rPr lang="en-US" sz="2800" dirty="0">
                <a:latin typeface="Times New Roman" panose="02020603050405020304" pitchFamily="18" charset="0"/>
                <a:cs typeface="Times New Roman" panose="02020603050405020304" pitchFamily="18" charset="0"/>
              </a:rPr>
              <a:t>In this tree, the node with minimum value, 5, is the left child of the root. Thus, the root’s left pointer is changed to point to 5’s right child.</a:t>
            </a:r>
          </a:p>
        </p:txBody>
      </p:sp>
    </p:spTree>
    <p:extLst>
      <p:ext uri="{BB962C8B-B14F-4D97-AF65-F5344CB8AC3E}">
        <p14:creationId xmlns:p14="http://schemas.microsoft.com/office/powerpoint/2010/main" val="323400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7B5174-90E6-498A-BA4B-19CB10EAE76F}"/>
              </a:ext>
            </a:extLst>
          </p:cNvPr>
          <p:cNvPicPr>
            <a:picLocks noGrp="1" noChangeAspect="1"/>
          </p:cNvPicPr>
          <p:nvPr>
            <p:ph idx="1"/>
          </p:nvPr>
        </p:nvPicPr>
        <p:blipFill>
          <a:blip r:embed="rId2"/>
          <a:stretch>
            <a:fillRect/>
          </a:stretch>
        </p:blipFill>
        <p:spPr>
          <a:xfrm>
            <a:off x="7161816" y="0"/>
            <a:ext cx="3958467" cy="2507226"/>
          </a:xfrm>
          <a:prstGeom prst="rect">
            <a:avLst/>
          </a:prstGeom>
        </p:spPr>
      </p:pic>
      <p:sp>
        <p:nvSpPr>
          <p:cNvPr id="6" name="Rectangle 5">
            <a:extLst>
              <a:ext uri="{FF2B5EF4-FFF2-40B4-BE49-F238E27FC236}">
                <a16:creationId xmlns:a16="http://schemas.microsoft.com/office/drawing/2014/main" id="{ABCC1B0D-A10C-4FB8-9BA5-E289C329E469}"/>
              </a:ext>
            </a:extLst>
          </p:cNvPr>
          <p:cNvSpPr/>
          <p:nvPr/>
        </p:nvSpPr>
        <p:spPr>
          <a:xfrm>
            <a:off x="353961" y="530942"/>
            <a:ext cx="11533239" cy="5816977"/>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A binary tree.</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Node A is the </a:t>
            </a:r>
            <a:r>
              <a:rPr lang="en-US" sz="2800" b="1" dirty="0">
                <a:latin typeface="Times New Roman" panose="02020603050405020304" pitchFamily="18" charset="0"/>
                <a:cs typeface="Times New Roman" panose="02020603050405020304" pitchFamily="18" charset="0"/>
              </a:rPr>
              <a:t>root</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Nodes B and C are A’s </a:t>
            </a:r>
            <a:r>
              <a:rPr lang="en-US" sz="2800" b="1" dirty="0">
                <a:latin typeface="Times New Roman" panose="02020603050405020304" pitchFamily="18" charset="0"/>
                <a:cs typeface="Times New Roman" panose="02020603050405020304" pitchFamily="18" charset="0"/>
              </a:rPr>
              <a:t>children</a:t>
            </a:r>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Nodes B and D together form a subtree.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Node B has 2 children : Its left child ( the empty tree) and its right child is D.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Nodes A, C, and E are </a:t>
            </a:r>
            <a:r>
              <a:rPr lang="en-US" sz="2800" b="1" dirty="0">
                <a:latin typeface="Times New Roman" panose="02020603050405020304" pitchFamily="18" charset="0"/>
                <a:cs typeface="Times New Roman" panose="02020603050405020304" pitchFamily="18" charset="0"/>
              </a:rPr>
              <a:t>ancestors</a:t>
            </a:r>
            <a:r>
              <a:rPr lang="en-US" sz="2800" dirty="0">
                <a:latin typeface="Times New Roman" panose="02020603050405020304" pitchFamily="18" charset="0"/>
                <a:cs typeface="Times New Roman" panose="02020603050405020304" pitchFamily="18" charset="0"/>
              </a:rPr>
              <a:t> of G.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Nodes D, E, and F make up level 2 of the tree; node A is at level 0.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edges from A to C to E to G form a </a:t>
            </a:r>
            <a:r>
              <a:rPr lang="en-US" sz="2800" b="1" dirty="0">
                <a:latin typeface="Times New Roman" panose="02020603050405020304" pitchFamily="18" charset="0"/>
                <a:cs typeface="Times New Roman" panose="02020603050405020304" pitchFamily="18" charset="0"/>
              </a:rPr>
              <a:t>path of length 3</a:t>
            </a:r>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Nodes D, G, H, and I are </a:t>
            </a:r>
            <a:r>
              <a:rPr lang="en-US" sz="2800" b="1" dirty="0">
                <a:latin typeface="Times New Roman" panose="02020603050405020304" pitchFamily="18" charset="0"/>
                <a:cs typeface="Times New Roman" panose="02020603050405020304" pitchFamily="18" charset="0"/>
              </a:rPr>
              <a:t>leaves</a:t>
            </a:r>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Nodes A, B, C, E, and F are </a:t>
            </a:r>
            <a:r>
              <a:rPr lang="en-US" sz="2800" b="1" dirty="0">
                <a:latin typeface="Times New Roman" panose="02020603050405020304" pitchFamily="18" charset="0"/>
                <a:cs typeface="Times New Roman" panose="02020603050405020304" pitchFamily="18" charset="0"/>
              </a:rPr>
              <a:t>internal nodes</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depth</a:t>
            </a:r>
            <a:r>
              <a:rPr lang="en-US" sz="2800" dirty="0">
                <a:latin typeface="Times New Roman" panose="02020603050405020304" pitchFamily="18" charset="0"/>
                <a:cs typeface="Times New Roman" panose="02020603050405020304" pitchFamily="18" charset="0"/>
              </a:rPr>
              <a:t> of I is 3; </a:t>
            </a:r>
            <a:r>
              <a:rPr lang="en-US" sz="2800" i="1" dirty="0">
                <a:latin typeface="Times New Roman" panose="02020603050405020304" pitchFamily="18" charset="0"/>
                <a:cs typeface="Times New Roman" panose="02020603050405020304" pitchFamily="18" charset="0"/>
              </a:rPr>
              <a:t>Number of edges in path from root to that node(I)</a:t>
            </a:r>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height</a:t>
            </a:r>
            <a:r>
              <a:rPr lang="en-US" sz="2800" dirty="0">
                <a:latin typeface="Times New Roman" panose="02020603050405020304" pitchFamily="18" charset="0"/>
                <a:cs typeface="Times New Roman" panose="02020603050405020304" pitchFamily="18" charset="0"/>
              </a:rPr>
              <a:t> of this tree is 4. </a:t>
            </a:r>
          </a:p>
        </p:txBody>
      </p:sp>
    </p:spTree>
    <p:extLst>
      <p:ext uri="{BB962C8B-B14F-4D97-AF65-F5344CB8AC3E}">
        <p14:creationId xmlns:p14="http://schemas.microsoft.com/office/powerpoint/2010/main" val="2816965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A3E6F-83F4-4D78-A86B-03F5D23D6D2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Removing a node with given key value R from the BST requires that we first find R and then remove it from the </a:t>
            </a:r>
            <a:r>
              <a:rPr lang="en-US" dirty="0" err="1">
                <a:latin typeface="Times New Roman" panose="02020603050405020304" pitchFamily="18" charset="0"/>
                <a:cs typeface="Times New Roman" panose="02020603050405020304" pitchFamily="18" charset="0"/>
              </a:rPr>
              <a:t>tree.So</a:t>
            </a:r>
            <a:r>
              <a:rPr lang="en-US" dirty="0">
                <a:latin typeface="Times New Roman" panose="02020603050405020304" pitchFamily="18" charset="0"/>
                <a:cs typeface="Times New Roman" panose="02020603050405020304" pitchFamily="18" charset="0"/>
              </a:rPr>
              <a:t>, the first part of the remove operation is a search to find R. </a:t>
            </a:r>
          </a:p>
          <a:p>
            <a:r>
              <a:rPr lang="en-US" dirty="0">
                <a:latin typeface="Times New Roman" panose="02020603050405020304" pitchFamily="18" charset="0"/>
                <a:cs typeface="Times New Roman" panose="02020603050405020304" pitchFamily="18" charset="0"/>
              </a:rPr>
              <a:t>Once R is found, there are several possibilities. </a:t>
            </a:r>
          </a:p>
          <a:p>
            <a:r>
              <a:rPr lang="en-US" dirty="0">
                <a:latin typeface="Times New Roman" panose="02020603050405020304" pitchFamily="18" charset="0"/>
                <a:cs typeface="Times New Roman" panose="02020603050405020304" pitchFamily="18" charset="0"/>
              </a:rPr>
              <a:t>If R has no children, then R’s parent has its pointer set to null.</a:t>
            </a:r>
          </a:p>
          <a:p>
            <a:r>
              <a:rPr lang="en-US" dirty="0">
                <a:latin typeface="Times New Roman" panose="02020603050405020304" pitchFamily="18" charset="0"/>
                <a:cs typeface="Times New Roman" panose="02020603050405020304" pitchFamily="18" charset="0"/>
              </a:rPr>
              <a:t> If R has one child, then R’s parent has its pointer set to R’s child (similar to </a:t>
            </a:r>
            <a:r>
              <a:rPr lang="en-US" dirty="0" err="1">
                <a:latin typeface="Times New Roman" panose="02020603050405020304" pitchFamily="18" charset="0"/>
                <a:cs typeface="Times New Roman" panose="02020603050405020304" pitchFamily="18" charset="0"/>
              </a:rPr>
              <a:t>deletemin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problem comes if R has two children</a:t>
            </a:r>
          </a:p>
        </p:txBody>
      </p:sp>
    </p:spTree>
    <p:extLst>
      <p:ext uri="{BB962C8B-B14F-4D97-AF65-F5344CB8AC3E}">
        <p14:creationId xmlns:p14="http://schemas.microsoft.com/office/powerpoint/2010/main" val="2150613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111D64-79D7-4538-9872-C6C3BDA20299}"/>
              </a:ext>
            </a:extLst>
          </p:cNvPr>
          <p:cNvPicPr>
            <a:picLocks noGrp="1" noChangeAspect="1"/>
          </p:cNvPicPr>
          <p:nvPr>
            <p:ph idx="1"/>
          </p:nvPr>
        </p:nvPicPr>
        <p:blipFill>
          <a:blip r:embed="rId2"/>
          <a:stretch>
            <a:fillRect/>
          </a:stretch>
        </p:blipFill>
        <p:spPr>
          <a:xfrm>
            <a:off x="6260352" y="3642851"/>
            <a:ext cx="4886325" cy="2895600"/>
          </a:xfrm>
          <a:prstGeom prst="rect">
            <a:avLst/>
          </a:prstGeom>
        </p:spPr>
      </p:pic>
      <p:sp>
        <p:nvSpPr>
          <p:cNvPr id="6" name="Rectangle 5">
            <a:extLst>
              <a:ext uri="{FF2B5EF4-FFF2-40B4-BE49-F238E27FC236}">
                <a16:creationId xmlns:a16="http://schemas.microsoft.com/office/drawing/2014/main" id="{A2F509F4-52AC-4631-85CB-9EAEFF86E440}"/>
              </a:ext>
            </a:extLst>
          </p:cNvPr>
          <p:cNvSpPr/>
          <p:nvPr/>
        </p:nvSpPr>
        <p:spPr>
          <a:xfrm>
            <a:off x="666627" y="884904"/>
            <a:ext cx="10480050" cy="2062103"/>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An example of </a:t>
            </a:r>
            <a:r>
              <a:rPr lang="en-US" sz="3200" b="1" dirty="0">
                <a:latin typeface="Times New Roman" panose="02020603050405020304" pitchFamily="18" charset="0"/>
                <a:cs typeface="Times New Roman" panose="02020603050405020304" pitchFamily="18" charset="0"/>
              </a:rPr>
              <a:t>removing</a:t>
            </a:r>
            <a:r>
              <a:rPr lang="en-US" sz="3200" dirty="0">
                <a:latin typeface="Times New Roman" panose="02020603050405020304" pitchFamily="18" charset="0"/>
                <a:cs typeface="Times New Roman" panose="02020603050405020304" pitchFamily="18" charset="0"/>
              </a:rPr>
              <a:t> the value 37 from the BST. (The </a:t>
            </a:r>
            <a:r>
              <a:rPr lang="en-US" sz="3200" b="1" dirty="0">
                <a:latin typeface="Times New Roman" panose="02020603050405020304" pitchFamily="18" charset="0"/>
                <a:cs typeface="Times New Roman" panose="02020603050405020304" pitchFamily="18" charset="0"/>
              </a:rPr>
              <a:t>node containing</a:t>
            </a:r>
            <a:r>
              <a:rPr lang="en-US" sz="3200" dirty="0">
                <a:latin typeface="Times New Roman" panose="02020603050405020304" pitchFamily="18" charset="0"/>
                <a:cs typeface="Times New Roman" panose="02020603050405020304" pitchFamily="18" charset="0"/>
              </a:rPr>
              <a:t> this value has </a:t>
            </a:r>
            <a:r>
              <a:rPr lang="en-US" sz="3200" b="1" dirty="0">
                <a:latin typeface="Times New Roman" panose="02020603050405020304" pitchFamily="18" charset="0"/>
                <a:cs typeface="Times New Roman" panose="02020603050405020304" pitchFamily="18" charset="0"/>
              </a:rPr>
              <a:t>two children</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We replace value 37 with the least value from the node’s right subtree, in this case 40.</a:t>
            </a:r>
          </a:p>
        </p:txBody>
      </p:sp>
    </p:spTree>
    <p:extLst>
      <p:ext uri="{BB962C8B-B14F-4D97-AF65-F5344CB8AC3E}">
        <p14:creationId xmlns:p14="http://schemas.microsoft.com/office/powerpoint/2010/main" val="2499945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56712E-B161-4559-AF6B-14E196D51862}"/>
              </a:ext>
            </a:extLst>
          </p:cNvPr>
          <p:cNvPicPr>
            <a:picLocks noGrp="1" noChangeAspect="1"/>
          </p:cNvPicPr>
          <p:nvPr>
            <p:ph idx="1"/>
          </p:nvPr>
        </p:nvPicPr>
        <p:blipFill>
          <a:blip r:embed="rId2"/>
          <a:stretch>
            <a:fillRect/>
          </a:stretch>
        </p:blipFill>
        <p:spPr>
          <a:xfrm>
            <a:off x="1526664" y="1066800"/>
            <a:ext cx="9138671" cy="5334000"/>
          </a:xfrm>
          <a:prstGeom prst="rect">
            <a:avLst/>
          </a:prstGeom>
        </p:spPr>
      </p:pic>
    </p:spTree>
    <p:extLst>
      <p:ext uri="{BB962C8B-B14F-4D97-AF65-F5344CB8AC3E}">
        <p14:creationId xmlns:p14="http://schemas.microsoft.com/office/powerpoint/2010/main" val="74488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F372F-9D04-40ED-8E66-69D9918A58F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All nodes in the tree are </a:t>
            </a:r>
            <a:r>
              <a:rPr lang="en-US" b="1" dirty="0">
                <a:latin typeface="Times New Roman" panose="02020603050405020304" pitchFamily="18" charset="0"/>
                <a:cs typeface="Times New Roman" panose="02020603050405020304" pitchFamily="18" charset="0"/>
              </a:rPr>
              <a:t>descendants of the root of the tree</a:t>
            </a:r>
            <a:r>
              <a:rPr lang="en-US" dirty="0">
                <a:latin typeface="Times New Roman" panose="02020603050405020304" pitchFamily="18" charset="0"/>
                <a:cs typeface="Times New Roman" panose="02020603050405020304" pitchFamily="18" charset="0"/>
              </a:rPr>
              <a:t>, while the </a:t>
            </a:r>
            <a:r>
              <a:rPr lang="en-US" b="1" dirty="0">
                <a:latin typeface="Times New Roman" panose="02020603050405020304" pitchFamily="18" charset="0"/>
                <a:cs typeface="Times New Roman" panose="02020603050405020304" pitchFamily="18" charset="0"/>
              </a:rPr>
              <a:t>root is the ancestor of all nodes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depth</a:t>
            </a:r>
            <a:r>
              <a:rPr lang="en-US" dirty="0">
                <a:latin typeface="Times New Roman" panose="02020603050405020304" pitchFamily="18" charset="0"/>
                <a:cs typeface="Times New Roman" panose="02020603050405020304" pitchFamily="18" charset="0"/>
              </a:rPr>
              <a:t> of a node M in the tree is the length of the path from the root of the tree to M.</a:t>
            </a:r>
          </a:p>
          <a:p>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height</a:t>
            </a:r>
            <a:r>
              <a:rPr lang="en-US" dirty="0">
                <a:latin typeface="Times New Roman" panose="02020603050405020304" pitchFamily="18" charset="0"/>
                <a:cs typeface="Times New Roman" panose="02020603050405020304" pitchFamily="18" charset="0"/>
              </a:rPr>
              <a:t> of a tree is one more than the depth of the deepest node in the tree. </a:t>
            </a:r>
          </a:p>
          <a:p>
            <a:r>
              <a:rPr lang="en-US" dirty="0">
                <a:latin typeface="Times New Roman" panose="02020603050405020304" pitchFamily="18" charset="0"/>
                <a:cs typeface="Times New Roman" panose="02020603050405020304" pitchFamily="18" charset="0"/>
              </a:rPr>
              <a:t>All nodes of depth d are at level d in the tree. </a:t>
            </a:r>
          </a:p>
          <a:p>
            <a:r>
              <a:rPr lang="en-US" dirty="0">
                <a:latin typeface="Times New Roman" panose="02020603050405020304" pitchFamily="18" charset="0"/>
                <a:cs typeface="Times New Roman" panose="02020603050405020304" pitchFamily="18" charset="0"/>
              </a:rPr>
              <a:t>The root is the only node at level 0, and its depth is 0. </a:t>
            </a:r>
          </a:p>
          <a:p>
            <a:r>
              <a:rPr lang="en-US" dirty="0">
                <a:latin typeface="Times New Roman" panose="02020603050405020304" pitchFamily="18" charset="0"/>
                <a:cs typeface="Times New Roman" panose="02020603050405020304" pitchFamily="18" charset="0"/>
              </a:rPr>
              <a:t>A leaf node is any node that has two empty children. </a:t>
            </a:r>
          </a:p>
          <a:p>
            <a:r>
              <a:rPr lang="en-US" dirty="0">
                <a:latin typeface="Times New Roman" panose="02020603050405020304" pitchFamily="18" charset="0"/>
                <a:cs typeface="Times New Roman" panose="02020603050405020304" pitchFamily="18" charset="0"/>
              </a:rPr>
              <a:t>An internal node is any node that has at least one non-empty child.</a:t>
            </a:r>
          </a:p>
        </p:txBody>
      </p:sp>
    </p:spTree>
    <p:extLst>
      <p:ext uri="{BB962C8B-B14F-4D97-AF65-F5344CB8AC3E}">
        <p14:creationId xmlns:p14="http://schemas.microsoft.com/office/powerpoint/2010/main" val="83975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3A137A-C735-4D61-9594-92DD1C8C9105}"/>
              </a:ext>
            </a:extLst>
          </p:cNvPr>
          <p:cNvPicPr>
            <a:picLocks noGrp="1" noChangeAspect="1"/>
          </p:cNvPicPr>
          <p:nvPr>
            <p:ph idx="1"/>
          </p:nvPr>
        </p:nvPicPr>
        <p:blipFill>
          <a:blip r:embed="rId2"/>
          <a:stretch>
            <a:fillRect/>
          </a:stretch>
        </p:blipFill>
        <p:spPr>
          <a:xfrm>
            <a:off x="2790825" y="3368532"/>
            <a:ext cx="5662950" cy="3291840"/>
          </a:xfrm>
          <a:prstGeom prst="rect">
            <a:avLst/>
          </a:prstGeom>
        </p:spPr>
      </p:pic>
      <p:sp>
        <p:nvSpPr>
          <p:cNvPr id="6" name="Rectangle 5">
            <a:extLst>
              <a:ext uri="{FF2B5EF4-FFF2-40B4-BE49-F238E27FC236}">
                <a16:creationId xmlns:a16="http://schemas.microsoft.com/office/drawing/2014/main" id="{1A7A8C5C-2E1D-44A5-B05D-9BCDD5DF8630}"/>
              </a:ext>
            </a:extLst>
          </p:cNvPr>
          <p:cNvSpPr/>
          <p:nvPr/>
        </p:nvSpPr>
        <p:spPr>
          <a:xfrm>
            <a:off x="766915" y="353961"/>
            <a:ext cx="10707329" cy="2246769"/>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Two different binary trees. </a:t>
            </a:r>
          </a:p>
          <a:p>
            <a:pPr marL="514350" indent="-514350">
              <a:buAutoNum type="alphaLcParenBoth"/>
            </a:pPr>
            <a:r>
              <a:rPr lang="en-US" sz="2800" dirty="0">
                <a:latin typeface="Times New Roman" panose="02020603050405020304" pitchFamily="18" charset="0"/>
                <a:cs typeface="Times New Roman" panose="02020603050405020304" pitchFamily="18" charset="0"/>
              </a:rPr>
              <a:t>A binary tree whose root has a nonempty left child. </a:t>
            </a:r>
          </a:p>
          <a:p>
            <a:r>
              <a:rPr lang="en-US" sz="2800" dirty="0">
                <a:latin typeface="Times New Roman" panose="02020603050405020304" pitchFamily="18" charset="0"/>
                <a:cs typeface="Times New Roman" panose="02020603050405020304" pitchFamily="18" charset="0"/>
              </a:rPr>
              <a:t>(b) A binary tree whose root has a non-empty right child. </a:t>
            </a:r>
          </a:p>
          <a:p>
            <a:r>
              <a:rPr lang="en-US" sz="2800" dirty="0">
                <a:latin typeface="Times New Roman" panose="02020603050405020304" pitchFamily="18" charset="0"/>
                <a:cs typeface="Times New Roman" panose="02020603050405020304" pitchFamily="18" charset="0"/>
              </a:rPr>
              <a:t>(c) The binary tree of (a) with the missing right child made explicit. </a:t>
            </a:r>
          </a:p>
          <a:p>
            <a:r>
              <a:rPr lang="en-US" sz="2800" dirty="0">
                <a:latin typeface="Times New Roman" panose="02020603050405020304" pitchFamily="18" charset="0"/>
                <a:cs typeface="Times New Roman" panose="02020603050405020304" pitchFamily="18" charset="0"/>
              </a:rPr>
              <a:t>(d) The binary tree of (b) with the missing left child made explicit.</a:t>
            </a:r>
          </a:p>
        </p:txBody>
      </p:sp>
    </p:spTree>
    <p:extLst>
      <p:ext uri="{BB962C8B-B14F-4D97-AF65-F5344CB8AC3E}">
        <p14:creationId xmlns:p14="http://schemas.microsoft.com/office/powerpoint/2010/main" val="39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1D742C-3B61-40D2-98D1-B4854A2AE78C}"/>
              </a:ext>
            </a:extLst>
          </p:cNvPr>
          <p:cNvPicPr>
            <a:picLocks noGrp="1" noChangeAspect="1"/>
          </p:cNvPicPr>
          <p:nvPr>
            <p:ph idx="1"/>
          </p:nvPr>
        </p:nvPicPr>
        <p:blipFill>
          <a:blip r:embed="rId2"/>
          <a:stretch>
            <a:fillRect/>
          </a:stretch>
        </p:blipFill>
        <p:spPr>
          <a:xfrm>
            <a:off x="1865209" y="4024281"/>
            <a:ext cx="8048625" cy="2038350"/>
          </a:xfrm>
          <a:prstGeom prst="rect">
            <a:avLst/>
          </a:prstGeom>
        </p:spPr>
      </p:pic>
      <p:sp>
        <p:nvSpPr>
          <p:cNvPr id="6" name="Rectangle 5">
            <a:extLst>
              <a:ext uri="{FF2B5EF4-FFF2-40B4-BE49-F238E27FC236}">
                <a16:creationId xmlns:a16="http://schemas.microsoft.com/office/drawing/2014/main" id="{FD55C3CD-6C47-4A01-965F-7F9F83486B72}"/>
              </a:ext>
            </a:extLst>
          </p:cNvPr>
          <p:cNvSpPr/>
          <p:nvPr/>
        </p:nvSpPr>
        <p:spPr>
          <a:xfrm>
            <a:off x="566338" y="519143"/>
            <a:ext cx="10955102" cy="1815882"/>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Examples of full and complete binary trees.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 This tree is full (but not complete).</a:t>
            </a:r>
          </a:p>
          <a:p>
            <a:r>
              <a:rPr lang="en-US" sz="2800" dirty="0">
                <a:latin typeface="Times New Roman" panose="02020603050405020304" pitchFamily="18" charset="0"/>
                <a:cs typeface="Times New Roman" panose="02020603050405020304" pitchFamily="18" charset="0"/>
              </a:rPr>
              <a:t> (b) This tree is complete (but not full).</a:t>
            </a:r>
          </a:p>
        </p:txBody>
      </p:sp>
    </p:spTree>
    <p:extLst>
      <p:ext uri="{BB962C8B-B14F-4D97-AF65-F5344CB8AC3E}">
        <p14:creationId xmlns:p14="http://schemas.microsoft.com/office/powerpoint/2010/main" val="21708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0A87-F908-4E0B-BFA5-A122D3CCC186}"/>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A binary tree node ADT.</a:t>
            </a:r>
          </a:p>
        </p:txBody>
      </p:sp>
      <p:pic>
        <p:nvPicPr>
          <p:cNvPr id="5" name="Content Placeholder 4">
            <a:extLst>
              <a:ext uri="{FF2B5EF4-FFF2-40B4-BE49-F238E27FC236}">
                <a16:creationId xmlns:a16="http://schemas.microsoft.com/office/drawing/2014/main" id="{2AC4C222-1348-4549-806E-245CC5A4D631}"/>
              </a:ext>
            </a:extLst>
          </p:cNvPr>
          <p:cNvPicPr>
            <a:picLocks noGrp="1" noChangeAspect="1"/>
          </p:cNvPicPr>
          <p:nvPr>
            <p:ph idx="1"/>
          </p:nvPr>
        </p:nvPicPr>
        <p:blipFill>
          <a:blip r:embed="rId2"/>
          <a:stretch>
            <a:fillRect/>
          </a:stretch>
        </p:blipFill>
        <p:spPr>
          <a:xfrm>
            <a:off x="1719262" y="1581150"/>
            <a:ext cx="8753475" cy="4305300"/>
          </a:xfrm>
          <a:prstGeom prst="rect">
            <a:avLst/>
          </a:prstGeom>
        </p:spPr>
      </p:pic>
    </p:spTree>
    <p:extLst>
      <p:ext uri="{BB962C8B-B14F-4D97-AF65-F5344CB8AC3E}">
        <p14:creationId xmlns:p14="http://schemas.microsoft.com/office/powerpoint/2010/main" val="129906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F018-36A4-4BE5-92F1-6A68494E6561}"/>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A Binary Tree Node ADT</a:t>
            </a:r>
          </a:p>
        </p:txBody>
      </p:sp>
      <p:sp>
        <p:nvSpPr>
          <p:cNvPr id="3" name="Content Placeholder 2">
            <a:extLst>
              <a:ext uri="{FF2B5EF4-FFF2-40B4-BE49-F238E27FC236}">
                <a16:creationId xmlns:a16="http://schemas.microsoft.com/office/drawing/2014/main" id="{AF8F2E4B-F9C7-4751-BE4B-113E49B1F0BE}"/>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Just as a linked list is comprised of a collection of link objects, a </a:t>
            </a:r>
            <a:r>
              <a:rPr lang="en-US" sz="3200" b="1" dirty="0">
                <a:latin typeface="Times New Roman" panose="02020603050405020304" pitchFamily="18" charset="0"/>
                <a:cs typeface="Times New Roman" panose="02020603050405020304" pitchFamily="18" charset="0"/>
              </a:rPr>
              <a:t>tree</a:t>
            </a:r>
            <a:r>
              <a:rPr lang="en-US" sz="3200" dirty="0">
                <a:latin typeface="Times New Roman" panose="02020603050405020304" pitchFamily="18" charset="0"/>
                <a:cs typeface="Times New Roman" panose="02020603050405020304" pitchFamily="18" charset="0"/>
              </a:rPr>
              <a:t> is comprised of a </a:t>
            </a:r>
            <a:r>
              <a:rPr lang="en-US" sz="3200" b="1" dirty="0">
                <a:latin typeface="Times New Roman" panose="02020603050405020304" pitchFamily="18" charset="0"/>
                <a:cs typeface="Times New Roman" panose="02020603050405020304" pitchFamily="18" charset="0"/>
              </a:rPr>
              <a:t>collection of node </a:t>
            </a:r>
            <a:r>
              <a:rPr lang="en-US" sz="3200" dirty="0">
                <a:latin typeface="Times New Roman" panose="02020603050405020304" pitchFamily="18" charset="0"/>
                <a:cs typeface="Times New Roman" panose="02020603050405020304" pitchFamily="18" charset="0"/>
              </a:rPr>
              <a:t>objects. </a:t>
            </a:r>
          </a:p>
          <a:p>
            <a:r>
              <a:rPr lang="en-US" sz="3200" dirty="0">
                <a:latin typeface="Times New Roman" panose="02020603050405020304" pitchFamily="18" charset="0"/>
                <a:cs typeface="Times New Roman" panose="02020603050405020304" pitchFamily="18" charset="0"/>
              </a:rPr>
              <a:t>ADT for binary tree nodes, called </a:t>
            </a:r>
            <a:r>
              <a:rPr lang="en-US" sz="3200" b="1" dirty="0" err="1">
                <a:latin typeface="Times New Roman" panose="02020603050405020304" pitchFamily="18" charset="0"/>
                <a:cs typeface="Times New Roman" panose="02020603050405020304" pitchFamily="18" charset="0"/>
              </a:rPr>
              <a:t>BinNode</a:t>
            </a:r>
            <a:r>
              <a:rPr lang="en-US" sz="3200" dirty="0">
                <a:latin typeface="Times New Roman" panose="02020603050405020304" pitchFamily="18" charset="0"/>
                <a:cs typeface="Times New Roman" panose="02020603050405020304" pitchFamily="18" charset="0"/>
              </a:rPr>
              <a:t> is shown in slide 7.</a:t>
            </a:r>
          </a:p>
          <a:p>
            <a:r>
              <a:rPr lang="en-US" sz="3200" dirty="0">
                <a:latin typeface="Times New Roman" panose="02020603050405020304" pitchFamily="18" charset="0"/>
                <a:cs typeface="Times New Roman" panose="02020603050405020304" pitchFamily="18" charset="0"/>
              </a:rPr>
              <a:t>Class </a:t>
            </a:r>
            <a:r>
              <a:rPr lang="en-US" sz="3200" dirty="0" err="1">
                <a:latin typeface="Times New Roman" panose="02020603050405020304" pitchFamily="18" charset="0"/>
                <a:cs typeface="Times New Roman" panose="02020603050405020304" pitchFamily="18" charset="0"/>
              </a:rPr>
              <a:t>BinNode</a:t>
            </a:r>
            <a:r>
              <a:rPr lang="en-US" sz="3200" dirty="0">
                <a:latin typeface="Times New Roman" panose="02020603050405020304" pitchFamily="18" charset="0"/>
                <a:cs typeface="Times New Roman" panose="02020603050405020304" pitchFamily="18" charset="0"/>
              </a:rPr>
              <a:t> is a generic(stronger type checks at compile time) with parameter E, which is the type for the data record stored in the node. </a:t>
            </a:r>
          </a:p>
          <a:p>
            <a:r>
              <a:rPr lang="en-US" sz="3200" dirty="0">
                <a:latin typeface="Times New Roman" panose="02020603050405020304" pitchFamily="18" charset="0"/>
                <a:cs typeface="Times New Roman" panose="02020603050405020304" pitchFamily="18" charset="0"/>
              </a:rPr>
              <a:t>Member functions are provided that set or return the element value, set or return a reference to the left child, set or return a reference to the right child, or indicate whether the node is a leaf.</a:t>
            </a:r>
          </a:p>
        </p:txBody>
      </p:sp>
    </p:spTree>
    <p:extLst>
      <p:ext uri="{BB962C8B-B14F-4D97-AF65-F5344CB8AC3E}">
        <p14:creationId xmlns:p14="http://schemas.microsoft.com/office/powerpoint/2010/main" val="101312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4D3F-F502-4159-9A28-ECA20DE2BBD0}"/>
              </a:ext>
            </a:extLst>
          </p:cNvPr>
          <p:cNvSpPr>
            <a:spLocks noGrp="1"/>
          </p:cNvSpPr>
          <p:nvPr>
            <p:ph type="title"/>
          </p:nvPr>
        </p:nvSpPr>
        <p:spPr>
          <a:xfrm>
            <a:off x="304800" y="274638"/>
            <a:ext cx="11582400" cy="639762"/>
          </a:xfrm>
        </p:spPr>
        <p:txBody>
          <a:bodyPr/>
          <a:lstStyle/>
          <a:p>
            <a:r>
              <a:rPr lang="en-US" sz="3600" b="1" dirty="0">
                <a:latin typeface="Times New Roman" panose="02020603050405020304" pitchFamily="18" charset="0"/>
                <a:cs typeface="Times New Roman" panose="02020603050405020304" pitchFamily="18" charset="0"/>
              </a:rPr>
              <a:t> Binary Tree Traversals</a:t>
            </a:r>
          </a:p>
        </p:txBody>
      </p:sp>
      <p:sp>
        <p:nvSpPr>
          <p:cNvPr id="3" name="Content Placeholder 2">
            <a:extLst>
              <a:ext uri="{FF2B5EF4-FFF2-40B4-BE49-F238E27FC236}">
                <a16:creationId xmlns:a16="http://schemas.microsoft.com/office/drawing/2014/main" id="{4FF2D224-C57C-4C9D-9F68-FADECF39D4F5}"/>
              </a:ext>
            </a:extLst>
          </p:cNvPr>
          <p:cNvSpPr>
            <a:spLocks noGrp="1"/>
          </p:cNvSpPr>
          <p:nvPr>
            <p:ph idx="1"/>
          </p:nvPr>
        </p:nvSpPr>
        <p:spPr>
          <a:xfrm>
            <a:off x="304800" y="996991"/>
            <a:ext cx="11582400" cy="5403809"/>
          </a:xfrm>
        </p:spPr>
        <p:txBody>
          <a:bodyPr/>
          <a:lstStyle/>
          <a:p>
            <a:r>
              <a:rPr lang="en-US" sz="3200" dirty="0">
                <a:latin typeface="Times New Roman" panose="02020603050405020304" pitchFamily="18" charset="0"/>
                <a:cs typeface="Times New Roman" panose="02020603050405020304" pitchFamily="18" charset="0"/>
              </a:rPr>
              <a:t>Any process for visiting all of the nodes in some order is called a </a:t>
            </a:r>
            <a:r>
              <a:rPr lang="en-US" sz="3200" b="1" dirty="0">
                <a:latin typeface="Times New Roman" panose="02020603050405020304" pitchFamily="18" charset="0"/>
                <a:cs typeface="Times New Roman" panose="02020603050405020304" pitchFamily="18" charset="0"/>
              </a:rPr>
              <a:t>traversal</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Any traversal that lists every node in the tree exactly once is called an enumeration of the tree’s nodes.</a:t>
            </a:r>
          </a:p>
          <a:p>
            <a:r>
              <a:rPr lang="en-US" sz="3200" dirty="0">
                <a:latin typeface="Times New Roman" panose="02020603050405020304" pitchFamily="18" charset="0"/>
                <a:cs typeface="Times New Roman" panose="02020603050405020304" pitchFamily="18" charset="0"/>
              </a:rPr>
              <a:t> Some applications do not require that the nodes be visited in any particular order as long as each node is visited precisely once. </a:t>
            </a:r>
          </a:p>
          <a:p>
            <a:r>
              <a:rPr lang="en-US" sz="3200" dirty="0">
                <a:latin typeface="Times New Roman" panose="02020603050405020304" pitchFamily="18" charset="0"/>
                <a:cs typeface="Times New Roman" panose="02020603050405020304" pitchFamily="18" charset="0"/>
              </a:rPr>
              <a:t>For other applications, nodes must be visited in an order that preserves some relationship. </a:t>
            </a:r>
          </a:p>
          <a:p>
            <a:r>
              <a:rPr lang="en-US" sz="3200" dirty="0">
                <a:latin typeface="Times New Roman" panose="02020603050405020304" pitchFamily="18" charset="0"/>
                <a:cs typeface="Times New Roman" panose="02020603050405020304" pitchFamily="18" charset="0"/>
              </a:rPr>
              <a:t>For example, we might wish to make sure that we visit any given node before we visit its children. This is called a </a:t>
            </a:r>
            <a:r>
              <a:rPr lang="en-US" sz="3200" b="1" dirty="0">
                <a:latin typeface="Times New Roman" panose="02020603050405020304" pitchFamily="18" charset="0"/>
                <a:cs typeface="Times New Roman" panose="02020603050405020304" pitchFamily="18" charset="0"/>
              </a:rPr>
              <a:t>preorder traversal</a:t>
            </a:r>
          </a:p>
        </p:txBody>
      </p:sp>
    </p:spTree>
    <p:extLst>
      <p:ext uri="{BB962C8B-B14F-4D97-AF65-F5344CB8AC3E}">
        <p14:creationId xmlns:p14="http://schemas.microsoft.com/office/powerpoint/2010/main" val="217047389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829</TotalTime>
  <Words>1967</Words>
  <Application>Microsoft Office PowerPoint</Application>
  <PresentationFormat>Widescreen</PresentationFormat>
  <Paragraphs>152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Times New Roman</vt:lpstr>
      <vt:lpstr>Default Design</vt:lpstr>
      <vt:lpstr>Binary Trees</vt:lpstr>
      <vt:lpstr>Definitions and Properties</vt:lpstr>
      <vt:lpstr>PowerPoint Presentation</vt:lpstr>
      <vt:lpstr>PowerPoint Presentation</vt:lpstr>
      <vt:lpstr>PowerPoint Presentation</vt:lpstr>
      <vt:lpstr>PowerPoint Presentation</vt:lpstr>
      <vt:lpstr>A binary tree node ADT.</vt:lpstr>
      <vt:lpstr>A Binary Tree Node ADT</vt:lpstr>
      <vt:lpstr> Binary Tree Traversals</vt:lpstr>
      <vt:lpstr>PowerPoint Presentation</vt:lpstr>
      <vt:lpstr>Preorder enumeration</vt:lpstr>
      <vt:lpstr>Postorder enumeration</vt:lpstr>
      <vt:lpstr>Inorder Traversal</vt:lpstr>
      <vt:lpstr>Pseudocode: Preorder </vt:lpstr>
      <vt:lpstr>A Binary Tree Node ADT</vt:lpstr>
      <vt:lpstr>Illustration of a typical pointer-based binary tree implementation, where each node stores two child pointers and a value. </vt:lpstr>
      <vt:lpstr>Ex: An expression tree for 4x(2x + a) − c</vt:lpstr>
      <vt:lpstr>PowerPoint Presentation</vt:lpstr>
      <vt:lpstr>A complete binary tree and its array implementation.   Example:    The complete binary tree with twelve nodes.  Each node has been labeled with its position in the tree.  </vt:lpstr>
      <vt:lpstr> The positions for the relatives of each node. A dash indicates that the relative does not exist.</vt:lpstr>
      <vt:lpstr>Binary Search Trees</vt:lpstr>
      <vt:lpstr>BST: Search</vt:lpstr>
      <vt:lpstr>BST: Insertion</vt:lpstr>
      <vt:lpstr>PowerPoint Presentation</vt:lpstr>
      <vt:lpstr>BST: Deletion</vt:lpstr>
      <vt:lpstr>PowerPoint Presentation</vt:lpstr>
      <vt:lpstr>Pseudocode: delete_min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Queues</dc:title>
  <dc:creator>Abini Cross</dc:creator>
  <cp:lastModifiedBy>Abini Cross</cp:lastModifiedBy>
  <cp:revision>74</cp:revision>
  <dcterms:created xsi:type="dcterms:W3CDTF">2017-10-16T12:06:02Z</dcterms:created>
  <dcterms:modified xsi:type="dcterms:W3CDTF">2018-07-23T03:55:52Z</dcterms:modified>
</cp:coreProperties>
</file>