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8" r:id="rId3"/>
    <p:sldId id="429" r:id="rId4"/>
    <p:sldId id="424" r:id="rId5"/>
    <p:sldId id="425" r:id="rId6"/>
    <p:sldId id="426" r:id="rId7"/>
    <p:sldId id="427" r:id="rId8"/>
    <p:sldId id="430" r:id="rId9"/>
    <p:sldId id="431" r:id="rId10"/>
    <p:sldId id="436" r:id="rId11"/>
    <p:sldId id="437" r:id="rId12"/>
    <p:sldId id="432" r:id="rId13"/>
    <p:sldId id="433" r:id="rId14"/>
    <p:sldId id="438" r:id="rId15"/>
    <p:sldId id="434" r:id="rId16"/>
    <p:sldId id="435" r:id="rId17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83" d="100"/>
          <a:sy n="83" d="100"/>
        </p:scale>
        <p:origin x="95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13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CCF98AE-4DC5-5F49-8BDF-653D95396D07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2B18C1C-44AA-8841-875F-04E80431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85C3230E-569F-924D-9C18-E3F6DEB59036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05D66FF-0D05-0A4F-9746-0655425C9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7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2826A6-DA3A-AD4C-842E-7EFF7DD5452F}" type="datetime8">
              <a:rPr lang="en-US" sz="1300"/>
              <a:pPr eaLnBrk="1" hangingPunct="1"/>
              <a:t>2/20/2018 7:34 AM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567F55-14FB-6547-9F1E-A6206BBA762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A841F-6895-3F41-BCE7-FBAA75D40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2408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C1B7F6C-479E-3A4B-AE5A-BE5E7418CD16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7D54B-1D05-E241-A557-1CAE285AE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7F926C9-8605-D84D-A787-3F1C0F6E6588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1EB95-46E7-BA41-AC00-FE0E0CF75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8BC1210-0B1C-1748-9806-C914A15081DF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DEB1DD-DD34-D04C-B808-7EEAFF24A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1EF532B-E926-2942-A627-AE2F650BB0A4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7BAA1-6B73-A047-A174-4A0210AB0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EF1E66C-E931-1B45-A7A5-D2C504CC52B0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81510-2AE8-C64F-B445-A1CD3861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539DD4-92BF-BB4D-A30C-F596499D11F5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68C8D-D57E-B44F-B310-6C9B5D358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EF53EC7-BD8B-E343-8380-EB650BAC0727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6DF18-76B6-6945-9139-99049FAC3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2AF86D7-F9EE-3942-BADF-E32C32C6758D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CF36C-2374-9A4F-BE00-E1A959BD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2D289E8-3081-9843-8DEF-3DB135A85783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1C27E-C221-AB4A-B7AA-946E635E0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49D2E7F-852C-F64C-B255-E51EA9A04464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0FFF8-1664-9343-9761-947B1C5D1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47F9499-A453-DF41-B3A4-A412191EF92C}" type="datetime8">
              <a:rPr lang="en-US"/>
              <a:pPr>
                <a:defRPr/>
              </a:pPr>
              <a:t>2/20/2018 7:34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6FD9E-6CA5-C84A-9517-AA8277B14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49CA022-A5FD-E24B-A4FB-4F6C27F11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0278C1-4FD1-304C-B8B9-9AF37B9B73E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6388" name="Oval 567"/>
          <p:cNvSpPr>
            <a:spLocks noChangeArrowheads="1"/>
          </p:cNvSpPr>
          <p:nvPr/>
        </p:nvSpPr>
        <p:spPr bwMode="auto">
          <a:xfrm>
            <a:off x="6835775" y="3276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6389" name="Oval 568"/>
          <p:cNvSpPr>
            <a:spLocks noChangeArrowheads="1"/>
          </p:cNvSpPr>
          <p:nvPr/>
        </p:nvSpPr>
        <p:spPr bwMode="auto">
          <a:xfrm>
            <a:off x="6546850" y="4791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6390" name="Oval 569"/>
          <p:cNvSpPr>
            <a:spLocks noChangeArrowheads="1"/>
          </p:cNvSpPr>
          <p:nvPr/>
        </p:nvSpPr>
        <p:spPr bwMode="auto">
          <a:xfrm>
            <a:off x="4625975" y="3505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6391" name="Oval 570"/>
          <p:cNvSpPr>
            <a:spLocks noChangeArrowheads="1"/>
          </p:cNvSpPr>
          <p:nvPr/>
        </p:nvSpPr>
        <p:spPr bwMode="auto">
          <a:xfrm>
            <a:off x="4778375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16392" name="AutoShape 571"/>
          <p:cNvCxnSpPr>
            <a:cxnSpLocks noChangeShapeType="1"/>
            <a:stCxn id="16390" idx="6"/>
            <a:endCxn id="16388" idx="2"/>
          </p:cNvCxnSpPr>
          <p:nvPr/>
        </p:nvCxnSpPr>
        <p:spPr bwMode="auto">
          <a:xfrm flipV="1">
            <a:off x="5572125" y="3505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572"/>
          <p:cNvCxnSpPr>
            <a:cxnSpLocks noChangeShapeType="1"/>
            <a:stCxn id="16389" idx="0"/>
            <a:endCxn id="16388" idx="4"/>
          </p:cNvCxnSpPr>
          <p:nvPr/>
        </p:nvCxnSpPr>
        <p:spPr bwMode="auto">
          <a:xfrm flipV="1">
            <a:off x="7015163" y="37433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573"/>
          <p:cNvCxnSpPr>
            <a:cxnSpLocks noChangeShapeType="1"/>
            <a:stCxn id="16390" idx="4"/>
            <a:endCxn id="16391" idx="0"/>
          </p:cNvCxnSpPr>
          <p:nvPr/>
        </p:nvCxnSpPr>
        <p:spPr bwMode="auto">
          <a:xfrm>
            <a:off x="5094288" y="3971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574"/>
          <p:cNvCxnSpPr>
            <a:cxnSpLocks noChangeShapeType="1"/>
            <a:stCxn id="16391" idx="6"/>
            <a:endCxn id="16389" idx="2"/>
          </p:cNvCxnSpPr>
          <p:nvPr/>
        </p:nvCxnSpPr>
        <p:spPr bwMode="auto">
          <a:xfrm>
            <a:off x="5724525" y="48768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575"/>
          <p:cNvCxnSpPr>
            <a:cxnSpLocks noChangeShapeType="1"/>
            <a:stCxn id="16391" idx="7"/>
            <a:endCxn id="16388" idx="3"/>
          </p:cNvCxnSpPr>
          <p:nvPr/>
        </p:nvCxnSpPr>
        <p:spPr bwMode="auto">
          <a:xfrm flipV="1">
            <a:off x="5578475" y="3676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7" name="Text Box 576"/>
          <p:cNvSpPr txBox="1">
            <a:spLocks noChangeArrowheads="1"/>
          </p:cNvSpPr>
          <p:nvPr/>
        </p:nvSpPr>
        <p:spPr bwMode="auto">
          <a:xfrm rot="-4662247">
            <a:off x="6795294" y="38346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6398" name="Text Box 577"/>
          <p:cNvSpPr txBox="1">
            <a:spLocks noChangeArrowheads="1"/>
          </p:cNvSpPr>
          <p:nvPr/>
        </p:nvSpPr>
        <p:spPr bwMode="auto">
          <a:xfrm rot="-2136302">
            <a:off x="5657850" y="40132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6399" name="Text Box 578"/>
          <p:cNvSpPr txBox="1">
            <a:spLocks noChangeArrowheads="1"/>
          </p:cNvSpPr>
          <p:nvPr/>
        </p:nvSpPr>
        <p:spPr bwMode="auto">
          <a:xfrm rot="-689345">
            <a:off x="5768975" y="3276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6400" name="Text Box 579"/>
          <p:cNvSpPr txBox="1">
            <a:spLocks noChangeArrowheads="1"/>
          </p:cNvSpPr>
          <p:nvPr/>
        </p:nvSpPr>
        <p:spPr bwMode="auto">
          <a:xfrm rot="695916">
            <a:off x="5810250" y="4603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6401" name="Text Box 580"/>
          <p:cNvSpPr txBox="1">
            <a:spLocks noChangeArrowheads="1"/>
          </p:cNvSpPr>
          <p:nvPr/>
        </p:nvSpPr>
        <p:spPr bwMode="auto">
          <a:xfrm rot="4665015">
            <a:off x="5029994" y="41409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D3B19-A764-422A-895A-B32023CF3EA0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604223-044E-0441-BFEC-F348D4984F94}" type="slidenum">
              <a:rPr lang="en-US" sz="1400"/>
              <a:pPr eaLnBrk="1" hangingPunct="1"/>
              <a:t>10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60" y="914401"/>
            <a:ext cx="5090796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3137E-83A4-4120-BE37-38A256995786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7F2F-CD1F-4867-B1FC-715C37EF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67000"/>
            <a:ext cx="7467600" cy="8382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 Structures for Graphs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401D-AAF5-4F2F-AC8B-7687B94F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2DE5-0F01-46AD-BEAB-D7EFF56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68C8D-D57E-B44F-B310-6C9B5D358E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3CFEA-131B-47D0-969A-D69C94D5B632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633B5-5B2B-FA43-8576-1404BAD381D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257800" cy="4572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List Structure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5029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edge objects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90900"/>
            <a:ext cx="2573338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D830A4-DCE1-447B-A3C7-9D38953968EC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6308AF-0394-BA47-88B0-37C6B40F9EB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Structure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810000" cy="3729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references to edge objects of incident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associated positions in incidence sequences of end vertices</a:t>
            </a:r>
          </a:p>
        </p:txBody>
      </p:sp>
      <p:pic>
        <p:nvPicPr>
          <p:cNvPr id="27653" name="Picture 6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29025"/>
            <a:ext cx="29464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9EB6B9-482B-436F-90D0-271AFA7FC3C0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094C-8118-4AF0-90D4-CC7F811F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Map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5BA2-9D16-45A9-9144-D3791557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A3725-39E9-46D8-B811-6952621C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AA1-6B73-A047-A174-4A0210AB0D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F020A-9EE5-4F96-A83D-B27FC52B82D5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8D6AA-678B-4D64-88B0-E3F2D8C2E920}"/>
              </a:ext>
            </a:extLst>
          </p:cNvPr>
          <p:cNvSpPr/>
          <p:nvPr/>
        </p:nvSpPr>
        <p:spPr>
          <a:xfrm>
            <a:off x="609600" y="990600"/>
            <a:ext cx="495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incidence collections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linked lists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optimal running time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1DC2A3-5592-4AEB-9314-9D51BE27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60680"/>
            <a:ext cx="77724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8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EB3071-50A8-E345-8DD0-563EEA8C081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6858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Structure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065588" cy="50363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fashioned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7" name="Picture 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0401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A5253E-E415-4445-95CA-C60B34F16A5D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4D522-CEA6-C143-A2F1-37EB91AC434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32446245"/>
              </p:ext>
            </p:extLst>
          </p:nvPr>
        </p:nvGraphicFramePr>
        <p:xfrm>
          <a:off x="838200" y="1600200"/>
          <a:ext cx="7924800" cy="4243473"/>
        </p:xfrm>
        <a:graphic>
          <a:graphicData uri="http://schemas.openxmlformats.org/drawingml/2006/table">
            <a:tbl>
              <a:tblPr/>
              <a:tblGrid>
                <a:gridCol w="271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self-loops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Adjacency Matrix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E13130-D872-4DE4-A2B5-0DB331037319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96B6AA-F6EC-9441-82B1-E5D9809D56A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78165"/>
            <a:ext cx="6084888" cy="43143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9600"/>
            <a:ext cx="8697913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a pair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nodes, called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pairs of vertices, called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flight route between two airports and stores the mileage of the route</a:t>
            </a: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06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8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09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0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1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4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15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16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6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8457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8460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8466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325262-355C-41E3-BBAD-41E0550027A5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A16451-E28A-6743-99D7-7F3BFB49244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1"/>
            <a:ext cx="8077200" cy="381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Types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599" y="866775"/>
            <a:ext cx="5867401" cy="5305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 of vertices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vertex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vertex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pair of vertices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 flight route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flight network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3" name="AutoShape 7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7" name="AutoShape 11"/>
          <p:cNvCxnSpPr>
            <a:cxnSpLocks noChangeShapeType="1"/>
            <a:stCxn id="19465" idx="6"/>
            <a:endCxn id="19466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B43A-2F17-4AC9-BAE3-7D59B2072BF4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437396-1A00-CA4C-B94A-DAE96AB3F8B0}" type="slidenum">
              <a:rPr lang="en-US" sz="1400"/>
              <a:pPr eaLnBrk="1" hangingPunct="1"/>
              <a:t>4</a:t>
            </a:fld>
            <a:endParaRPr lang="en-US" sz="1400"/>
          </a:p>
        </p:txBody>
      </p:sp>
      <p:graphicFrame>
        <p:nvGraphicFramePr>
          <p:cNvPr id="20483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VISIO" r:id="rId3" imgW="10096500" imgH="7010400" progId="Visio.Drawing.6">
                  <p:embed/>
                </p:oleObj>
              </mc:Choice>
              <mc:Fallback>
                <p:oleObj name="VISIO" r:id="rId3" imgW="10096500" imgH="7010400" progId="Visio.Drawing.6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334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2048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circuits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Printed circuit board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networks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Highway network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network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7F712-196A-475B-A1BF-20BCF1AB9340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BE90BB-43AB-DD4E-95CF-6870422DA45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5612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89012"/>
            <a:ext cx="5497513" cy="5183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is a self-loop</a:t>
            </a:r>
          </a:p>
        </p:txBody>
      </p:sp>
      <p:grpSp>
        <p:nvGrpSpPr>
          <p:cNvPr id="21509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15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1515" name="AutoShape 9"/>
            <p:cNvCxnSpPr>
              <a:cxnSpLocks noChangeShapeType="1"/>
              <a:stCxn id="21512" idx="3"/>
              <a:endCxn id="215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0"/>
            <p:cNvCxnSpPr>
              <a:cxnSpLocks noChangeShapeType="1"/>
              <a:stCxn id="21513" idx="1"/>
              <a:endCxn id="215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1"/>
            <p:cNvCxnSpPr>
              <a:cxnSpLocks noChangeShapeType="1"/>
              <a:stCxn id="21513" idx="7"/>
              <a:endCxn id="215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3"/>
            <p:cNvCxnSpPr>
              <a:cxnSpLocks noChangeShapeType="1"/>
              <a:stCxn id="21512" idx="5"/>
              <a:endCxn id="215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3" idx="5"/>
              <a:endCxn id="215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0" idx="4"/>
              <a:endCxn id="215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21533" name="AutoShape 29"/>
            <p:cNvCxnSpPr>
              <a:cxnSpLocks noChangeShapeType="1"/>
              <a:stCxn id="21510" idx="5"/>
              <a:endCxn id="215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0"/>
            <p:cNvCxnSpPr>
              <a:cxnSpLocks noChangeShapeType="1"/>
              <a:stCxn id="21510" idx="7"/>
              <a:endCxn id="215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AutoShape 31"/>
            <p:cNvCxnSpPr>
              <a:cxnSpLocks noChangeShapeType="1"/>
              <a:stCxn id="21514" idx="5"/>
              <a:endCxn id="215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D2F27-65D9-4593-8FC0-BAF6E9DD1D14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5754F0-ED12-814D-B2F2-CF0ECABAC50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3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5247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 (cont.)</a:t>
            </a:r>
          </a:p>
        </p:txBody>
      </p:sp>
      <p:sp>
        <p:nvSpPr>
          <p:cNvPr id="225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399" y="1057275"/>
            <a:ext cx="5240339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V,b,X,h,Z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U,c,W,e,X,g,Y,f,W,d,V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path that is not simple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2537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2538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2539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2541" name="AutoShape 9"/>
          <p:cNvCxnSpPr>
            <a:cxnSpLocks noChangeShapeType="1"/>
            <a:stCxn id="22538" idx="3"/>
            <a:endCxn id="22537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0"/>
          <p:cNvCxnSpPr>
            <a:cxnSpLocks noChangeShapeType="1"/>
            <a:stCxn id="22539" idx="1"/>
            <a:endCxn id="22537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1"/>
          <p:cNvCxnSpPr>
            <a:cxnSpLocks noChangeShapeType="1"/>
            <a:stCxn id="22539" idx="7"/>
            <a:endCxn id="22536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2"/>
          <p:cNvCxnSpPr>
            <a:cxnSpLocks noChangeShapeType="1"/>
            <a:stCxn id="22536" idx="6"/>
            <a:endCxn id="22540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3"/>
          <p:cNvCxnSpPr>
            <a:cxnSpLocks noChangeShapeType="1"/>
            <a:stCxn id="22538" idx="5"/>
            <a:endCxn id="22536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2548" name="AutoShape 16"/>
          <p:cNvCxnSpPr>
            <a:cxnSpLocks noChangeShapeType="1"/>
            <a:stCxn id="22539" idx="5"/>
            <a:endCxn id="22547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7"/>
          <p:cNvCxnSpPr>
            <a:cxnSpLocks noChangeShapeType="1"/>
            <a:stCxn id="22536" idx="4"/>
            <a:endCxn id="22547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2551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2552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2553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255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2555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2556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2557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8A410A-E30B-41B8-802D-B41DC587E1B4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1A85D9-51EE-A241-AD61-B92E19F1A6F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4292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 (cont.)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47725"/>
            <a:ext cx="5221288" cy="517207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sequence of alternating vertices and edges 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preceded and followed by its endpoints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cycle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such that all its vertices and edges are distinct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V,b,X,g,Y,f,W,c,U,a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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cycle</a:t>
            </a:r>
          </a:p>
          <a:p>
            <a:pPr lvl="1" eaLnBrk="1" hangingPunct="1"/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U,c,W,e,X,g,Y,f,W,d,V,a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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cycle that is not simple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3565" name="AutoShape 12"/>
          <p:cNvCxnSpPr>
            <a:cxnSpLocks noChangeShapeType="1"/>
            <a:stCxn id="23562" idx="3"/>
            <a:endCxn id="23561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63" idx="1"/>
            <a:endCxn id="23561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3" idx="7"/>
            <a:endCxn id="23560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60" idx="6"/>
            <a:endCxn id="23564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3572" name="AutoShape 19"/>
          <p:cNvCxnSpPr>
            <a:cxnSpLocks noChangeShapeType="1"/>
            <a:stCxn id="23563" idx="5"/>
            <a:endCxn id="23571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0"/>
          <p:cNvCxnSpPr>
            <a:cxnSpLocks noChangeShapeType="1"/>
            <a:stCxn id="23560" idx="4"/>
            <a:endCxn id="23571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CBB24-66B3-4E75-99F5-618B9BC7F493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50DE4-08C2-AA4F-917F-1775BED560E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914400"/>
            <a:ext cx="3733800" cy="2286000"/>
          </a:xfrm>
        </p:spPr>
        <p:txBody>
          <a:bodyPr/>
          <a:lstStyle/>
          <a:p>
            <a:pPr marL="114300" indent="-114300" eaLnBrk="1" hangingPunct="1"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vertices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edges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vertex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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vertex has degree at most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6" name="AutoShape 9"/>
          <p:cNvCxnSpPr>
            <a:cxnSpLocks noChangeShapeType="1"/>
            <a:stCxn id="24583" idx="5"/>
            <a:endCxn id="24585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0"/>
          <p:cNvCxnSpPr>
            <a:cxnSpLocks noChangeShapeType="1"/>
            <a:stCxn id="24583" idx="3"/>
            <a:endCxn id="24582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4" idx="1"/>
            <a:endCxn id="24582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5" idx="3"/>
            <a:endCxn id="24584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5" idx="2"/>
            <a:endCxn id="24582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10027-C5FC-4DD2-BBE9-314FF61EE3D8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920253-BA03-E049-A2A8-DAC3199BD52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303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Edges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153400" cy="47117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the abstraction as a combination of three data types: Vertex, Edge, and Graph.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lightweight object that stores an arbitrary element provided by the user (e.g., an airport code)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it supports a method, element(), to retrieve the stored element.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an associated object (e.g., a flight number, travel distance, cost), retrieved with the element( ) method.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014B3-62EF-43B3-8171-0749AAE7E270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7234</TotalTime>
  <Words>907</Words>
  <Application>Microsoft Office PowerPoint</Application>
  <PresentationFormat>On-screen Show (4:3)</PresentationFormat>
  <Paragraphs>279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VISIO</vt:lpstr>
      <vt:lpstr>Graphs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Vertices and Edges</vt:lpstr>
      <vt:lpstr>Graph ADT</vt:lpstr>
      <vt:lpstr>           Data Structures for Graphs </vt:lpstr>
      <vt:lpstr>Edge List Structure</vt:lpstr>
      <vt:lpstr>Adjacency List Structure</vt:lpstr>
      <vt:lpstr>Adjacency Map Structure</vt:lpstr>
      <vt:lpstr>Adjacency Matrix Structure</vt:lpstr>
      <vt:lpstr>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Abini Cross</cp:lastModifiedBy>
  <cp:revision>1385</cp:revision>
  <dcterms:created xsi:type="dcterms:W3CDTF">2002-01-21T02:22:10Z</dcterms:created>
  <dcterms:modified xsi:type="dcterms:W3CDTF">2018-02-20T12:44:10Z</dcterms:modified>
</cp:coreProperties>
</file>