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440" r:id="rId3"/>
    <p:sldId id="443" r:id="rId4"/>
    <p:sldId id="457" r:id="rId5"/>
    <p:sldId id="444" r:id="rId6"/>
    <p:sldId id="445" r:id="rId7"/>
    <p:sldId id="453" r:id="rId8"/>
    <p:sldId id="446" r:id="rId9"/>
    <p:sldId id="448" r:id="rId10"/>
    <p:sldId id="454" r:id="rId11"/>
    <p:sldId id="455" r:id="rId12"/>
    <p:sldId id="456" r:id="rId13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83" d="100"/>
          <a:sy n="83" d="100"/>
        </p:scale>
        <p:origin x="95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13230075-93DE-1142-A2A8-0879CDBD6395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7DCE336E-A67C-0C4C-936D-DB6EEE526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BE1B285C-AFE2-6F48-A219-4E595C2E9C03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F6407DD3-FDB7-0642-8465-E22B71003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0688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Breadth-First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91E93B-3E3D-0344-BA37-042EA258640F}" type="datetime8">
              <a:rPr lang="en-US" sz="1300"/>
              <a:pPr eaLnBrk="1" hangingPunct="1"/>
              <a:t>12/9/2017 1:42 AM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ACC04E-B30B-7048-9880-96EF3F353CE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EDF7B2-B41D-6B4C-9241-26AA697A3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0D3C391-C1D5-3B40-9EAB-E59E1EFC6BED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6922A9-415D-3B43-B599-8DD90E8DE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4A7121D-84AA-4B46-A6E7-FE975BC614B5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049908-5C20-2043-9C3E-1838E2889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FC6AC78F-8779-604F-93AF-4FA9CD56F1FA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62465B-C9AF-FD49-9B52-41270BBEE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E220923D-C26A-2B47-A992-0B1A066B2387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9C8FA2-276D-7147-8321-6A23009C4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1F84E1D-54DB-CB4A-B8E4-A811F0F7465F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7C90EC-D26F-D34E-85A8-892CAE36E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A5F4E83-A088-4342-BC86-AF54A81D903D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0429EA-D088-114A-9AAD-E6668AE76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D3F3ADC-DA8B-5945-B3C2-067121A0C4AB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3A1EFC-C5E9-8742-BE2D-866914EFA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40C134C-9442-CB4B-B430-0A15F84F6176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DE734A-AC1B-D145-B9AA-4A243243E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471C775-54D0-8641-959B-CD9F4DA5DE26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CB9356-ABF5-B249-987B-53FBFA2B5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0D1E5CB2-E12C-E44F-90BF-FC02705E3FA4}" type="datetime8">
              <a:rPr lang="en-US"/>
              <a:pPr>
                <a:defRPr/>
              </a:pPr>
              <a:t>12/9/2017 1:42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C313A7-C50D-9645-B412-BF0F0998B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936E9C45-5743-4D4C-B30D-839346EB7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9448B-A16D-284C-8AA7-30517D6AA9E1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</a:p>
        </p:txBody>
      </p:sp>
      <p:grpSp>
        <p:nvGrpSpPr>
          <p:cNvPr id="15364" name="Group 594"/>
          <p:cNvGrpSpPr>
            <a:grpSpLocks/>
          </p:cNvGrpSpPr>
          <p:nvPr/>
        </p:nvGrpSpPr>
        <p:grpSpPr bwMode="auto">
          <a:xfrm>
            <a:off x="4071938" y="3203575"/>
            <a:ext cx="3649662" cy="2130425"/>
            <a:chOff x="3072" y="950"/>
            <a:chExt cx="2299" cy="1342"/>
          </a:xfrm>
        </p:grpSpPr>
        <p:sp>
          <p:nvSpPr>
            <p:cNvPr id="15365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Oval 598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369" name="Oval 599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70" name="Oval 600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71" name="Oval 601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2" name="AutoShape 602"/>
            <p:cNvCxnSpPr>
              <a:cxnSpLocks noChangeAspect="1" noChangeShapeType="1"/>
              <a:stCxn id="15370" idx="3"/>
              <a:endCxn id="15369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603"/>
            <p:cNvCxnSpPr>
              <a:cxnSpLocks noChangeAspect="1" noChangeShapeType="1"/>
              <a:stCxn id="15371" idx="1"/>
              <a:endCxn id="15369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604"/>
            <p:cNvCxnSpPr>
              <a:cxnSpLocks noChangeAspect="1" noChangeShapeType="1"/>
              <a:stCxn id="15371" idx="7"/>
              <a:endCxn id="15368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605"/>
            <p:cNvCxnSpPr>
              <a:cxnSpLocks noChangeAspect="1" noChangeShapeType="1"/>
              <a:stCxn id="15370" idx="5"/>
              <a:endCxn id="15368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606"/>
            <p:cNvCxnSpPr>
              <a:cxnSpLocks noChangeAspect="1" noChangeShapeType="1"/>
              <a:stCxn id="15369" idx="6"/>
              <a:endCxn id="15368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7" name="Oval 607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5378" name="AutoShape 608"/>
            <p:cNvCxnSpPr>
              <a:cxnSpLocks noChangeAspect="1" noChangeShapeType="1"/>
              <a:stCxn id="15383" idx="7"/>
              <a:endCxn id="15377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AutoShape 609"/>
            <p:cNvCxnSpPr>
              <a:cxnSpLocks noChangeAspect="1" noChangeShapeType="1"/>
              <a:stCxn id="15377" idx="1"/>
              <a:endCxn id="15370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0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5381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5382" name="AutoShape 612"/>
            <p:cNvCxnSpPr>
              <a:cxnSpLocks noChangeAspect="1" noChangeShapeType="1"/>
              <a:stCxn id="15368" idx="6"/>
              <a:endCxn id="15377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3" name="Oval 613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5384" name="AutoShape 614"/>
            <p:cNvCxnSpPr>
              <a:cxnSpLocks noChangeAspect="1" noChangeShapeType="1"/>
              <a:stCxn id="15368" idx="5"/>
              <a:endCxn id="15383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5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DEA96BE-954E-4F72-A5B0-2B1DB96213EB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BEFD8E-758C-084B-844F-664F4C333583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pattern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specialize the BFS traversal of a graph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following problems in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connected components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 spanning forest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simple cycle in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report that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forest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vertices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find a path in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them with the minimum number of edges, or report that no such path exists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03509-2679-441E-9F25-694EAEDD9BF0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D1FC4F-6C0D-544E-80FA-7048CBF2480A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vs. BFS</a:t>
            </a:r>
          </a:p>
        </p:txBody>
      </p:sp>
      <p:grpSp>
        <p:nvGrpSpPr>
          <p:cNvPr id="25604" name="Group 41"/>
          <p:cNvGrpSpPr>
            <a:grpSpLocks/>
          </p:cNvGrpSpPr>
          <p:nvPr/>
        </p:nvGrpSpPr>
        <p:grpSpPr bwMode="auto">
          <a:xfrm>
            <a:off x="4708525" y="3841750"/>
            <a:ext cx="3649663" cy="2130425"/>
            <a:chOff x="3116" y="2546"/>
            <a:chExt cx="2299" cy="1342"/>
          </a:xfrm>
        </p:grpSpPr>
        <p:sp>
          <p:nvSpPr>
            <p:cNvPr id="25644" name="AutoShape 4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5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AutoShape 6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Oval 7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5648" name="Oval 8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5649" name="Oval 9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5650" name="Oval 10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5651" name="AutoShape 11"/>
            <p:cNvCxnSpPr>
              <a:cxnSpLocks noChangeAspect="1" noChangeShapeType="1"/>
              <a:stCxn id="25649" idx="3"/>
              <a:endCxn id="25648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2" name="AutoShape 12"/>
            <p:cNvCxnSpPr>
              <a:cxnSpLocks noChangeAspect="1" noChangeShapeType="1"/>
              <a:stCxn id="25650" idx="1"/>
              <a:endCxn id="25648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3" name="AutoShape 13"/>
            <p:cNvCxnSpPr>
              <a:cxnSpLocks noChangeAspect="1" noChangeShapeType="1"/>
              <a:stCxn id="25650" idx="7"/>
              <a:endCxn id="25647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4" name="AutoShape 14"/>
            <p:cNvCxnSpPr>
              <a:cxnSpLocks noChangeAspect="1" noChangeShapeType="1"/>
              <a:stCxn id="25649" idx="5"/>
              <a:endCxn id="25647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5" name="AutoShape 15"/>
            <p:cNvCxnSpPr>
              <a:cxnSpLocks noChangeAspect="1" noChangeShapeType="1"/>
              <a:stCxn id="25648" idx="6"/>
              <a:endCxn id="25647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6" name="Oval 16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5657" name="AutoShape 17"/>
            <p:cNvCxnSpPr>
              <a:cxnSpLocks noChangeAspect="1" noChangeShapeType="1"/>
              <a:stCxn id="25662" idx="7"/>
              <a:endCxn id="25656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8" name="AutoShape 18"/>
            <p:cNvCxnSpPr>
              <a:cxnSpLocks noChangeAspect="1" noChangeShapeType="1"/>
              <a:stCxn id="25656" idx="1"/>
              <a:endCxn id="25649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9" name="Text Box 19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5660" name="Text Box 20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5661" name="AutoShape 21"/>
            <p:cNvCxnSpPr>
              <a:cxnSpLocks noChangeAspect="1" noChangeShapeType="1"/>
              <a:stCxn id="25647" idx="6"/>
              <a:endCxn id="25656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2" name="Oval 22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5663" name="AutoShape 23"/>
            <p:cNvCxnSpPr>
              <a:cxnSpLocks noChangeAspect="1" noChangeShapeType="1"/>
              <a:stCxn id="25647" idx="5"/>
              <a:endCxn id="25662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4" name="Text Box 24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5605" name="Oval 25"/>
          <p:cNvSpPr>
            <a:spLocks noChangeAspect="1" noChangeArrowheads="1"/>
          </p:cNvSpPr>
          <p:nvPr/>
        </p:nvSpPr>
        <p:spPr bwMode="auto">
          <a:xfrm>
            <a:off x="2439988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5606" name="Oval 26"/>
          <p:cNvSpPr>
            <a:spLocks noChangeAspect="1" noChangeArrowheads="1"/>
          </p:cNvSpPr>
          <p:nvPr/>
        </p:nvSpPr>
        <p:spPr bwMode="auto">
          <a:xfrm>
            <a:off x="1219200" y="48148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5607" name="Oval 27"/>
          <p:cNvSpPr>
            <a:spLocks noChangeAspect="1" noChangeArrowheads="1"/>
          </p:cNvSpPr>
          <p:nvPr/>
        </p:nvSpPr>
        <p:spPr bwMode="auto">
          <a:xfrm>
            <a:off x="1847850" y="40830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608" name="Oval 28"/>
          <p:cNvSpPr>
            <a:spLocks noChangeAspect="1" noChangeArrowheads="1"/>
          </p:cNvSpPr>
          <p:nvPr/>
        </p:nvSpPr>
        <p:spPr bwMode="auto">
          <a:xfrm>
            <a:off x="1828800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5609" name="AutoShape 29"/>
          <p:cNvCxnSpPr>
            <a:cxnSpLocks noChangeAspect="1" noChangeShapeType="1"/>
            <a:stCxn id="25607" idx="3"/>
            <a:endCxn id="25606" idx="7"/>
          </p:cNvCxnSpPr>
          <p:nvPr/>
        </p:nvCxnSpPr>
        <p:spPr bwMode="auto">
          <a:xfrm flipH="1">
            <a:off x="1531938" y="441483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30"/>
          <p:cNvCxnSpPr>
            <a:cxnSpLocks noChangeAspect="1" noChangeShapeType="1"/>
            <a:stCxn id="25608" idx="1"/>
            <a:endCxn id="25606" idx="5"/>
          </p:cNvCxnSpPr>
          <p:nvPr/>
        </p:nvCxnSpPr>
        <p:spPr bwMode="auto">
          <a:xfrm flipH="1" flipV="1">
            <a:off x="1531938" y="514667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31"/>
          <p:cNvCxnSpPr>
            <a:cxnSpLocks noChangeAspect="1" noChangeShapeType="1"/>
            <a:stCxn id="25608" idx="7"/>
            <a:endCxn id="25605" idx="3"/>
          </p:cNvCxnSpPr>
          <p:nvPr/>
        </p:nvCxnSpPr>
        <p:spPr bwMode="auto">
          <a:xfrm flipV="1">
            <a:off x="2141538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32"/>
          <p:cNvCxnSpPr>
            <a:cxnSpLocks noChangeAspect="1" noChangeShapeType="1"/>
            <a:stCxn id="25607" idx="5"/>
            <a:endCxn id="25605" idx="1"/>
          </p:cNvCxnSpPr>
          <p:nvPr/>
        </p:nvCxnSpPr>
        <p:spPr bwMode="auto">
          <a:xfrm>
            <a:off x="2160588" y="441483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33"/>
          <p:cNvCxnSpPr>
            <a:cxnSpLocks noChangeAspect="1" noChangeShapeType="1"/>
            <a:stCxn id="25606" idx="6"/>
            <a:endCxn id="25605" idx="2"/>
          </p:cNvCxnSpPr>
          <p:nvPr/>
        </p:nvCxnSpPr>
        <p:spPr bwMode="auto">
          <a:xfrm>
            <a:off x="1603375" y="499745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4" name="Oval 34"/>
          <p:cNvSpPr>
            <a:spLocks noChangeAspect="1" noChangeArrowheads="1"/>
          </p:cNvSpPr>
          <p:nvPr/>
        </p:nvSpPr>
        <p:spPr bwMode="auto">
          <a:xfrm>
            <a:off x="3662363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5615" name="AutoShape 35"/>
          <p:cNvCxnSpPr>
            <a:cxnSpLocks noChangeAspect="1" noChangeShapeType="1"/>
            <a:stCxn id="25618" idx="7"/>
            <a:endCxn id="25614" idx="3"/>
          </p:cNvCxnSpPr>
          <p:nvPr/>
        </p:nvCxnSpPr>
        <p:spPr bwMode="auto">
          <a:xfrm flipV="1">
            <a:off x="3363913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36"/>
          <p:cNvCxnSpPr>
            <a:cxnSpLocks noChangeAspect="1" noChangeShapeType="1"/>
            <a:stCxn id="25614" idx="1"/>
            <a:endCxn id="25607" idx="6"/>
          </p:cNvCxnSpPr>
          <p:nvPr/>
        </p:nvCxnSpPr>
        <p:spPr bwMode="auto">
          <a:xfrm flipH="1" flipV="1">
            <a:off x="2232025" y="426561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37"/>
          <p:cNvCxnSpPr>
            <a:cxnSpLocks noChangeAspect="1" noChangeShapeType="1"/>
            <a:stCxn id="25605" idx="6"/>
            <a:endCxn id="25614" idx="2"/>
          </p:cNvCxnSpPr>
          <p:nvPr/>
        </p:nvCxnSpPr>
        <p:spPr bwMode="auto">
          <a:xfrm>
            <a:off x="2824163" y="499745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8" name="Oval 38"/>
          <p:cNvSpPr>
            <a:spLocks noChangeAspect="1" noChangeArrowheads="1"/>
          </p:cNvSpPr>
          <p:nvPr/>
        </p:nvSpPr>
        <p:spPr bwMode="auto">
          <a:xfrm>
            <a:off x="3051175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5619" name="AutoShape 39"/>
          <p:cNvCxnSpPr>
            <a:cxnSpLocks noChangeAspect="1" noChangeShapeType="1"/>
            <a:stCxn id="25605" idx="5"/>
            <a:endCxn id="25618" idx="1"/>
          </p:cNvCxnSpPr>
          <p:nvPr/>
        </p:nvCxnSpPr>
        <p:spPr bwMode="auto">
          <a:xfrm>
            <a:off x="2752725" y="514667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20" name="Text Box 43"/>
          <p:cNvSpPr txBox="1">
            <a:spLocks noChangeArrowheads="1"/>
          </p:cNvSpPr>
          <p:nvPr/>
        </p:nvSpPr>
        <p:spPr bwMode="auto">
          <a:xfrm>
            <a:off x="1828800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5621" name="Text Box 44"/>
          <p:cNvSpPr txBox="1">
            <a:spLocks noChangeArrowheads="1"/>
          </p:cNvSpPr>
          <p:nvPr/>
        </p:nvSpPr>
        <p:spPr bwMode="auto">
          <a:xfrm>
            <a:off x="5738813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  <p:graphicFrame>
        <p:nvGraphicFramePr>
          <p:cNvPr id="238678" name="Group 86"/>
          <p:cNvGraphicFramePr>
            <a:graphicFrameLocks noGrp="1"/>
          </p:cNvGraphicFramePr>
          <p:nvPr/>
        </p:nvGraphicFramePr>
        <p:xfrm>
          <a:off x="1828800" y="1671638"/>
          <a:ext cx="5203825" cy="2139949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Applications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Spanning forest, connected components, paths, cycles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Shortest paths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Biconnected components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00B0BFAA-95DD-4ED7-9311-AB0A59FF11FA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BBC598-2990-A948-B034-A88005725790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vs. BFS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21177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ancestor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tree of discovery edges</a:t>
            </a:r>
          </a:p>
        </p:txBody>
      </p:sp>
      <p:sp>
        <p:nvSpPr>
          <p:cNvPr id="2662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19335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edge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same level as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in the next level</a:t>
            </a:r>
          </a:p>
          <a:p>
            <a:pPr lvl="1" eaLnBrk="1" hangingPunct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4708525" y="3657600"/>
            <a:ext cx="3649663" cy="2130425"/>
            <a:chOff x="3116" y="2546"/>
            <a:chExt cx="2299" cy="1342"/>
          </a:xfrm>
        </p:grpSpPr>
        <p:sp>
          <p:nvSpPr>
            <p:cNvPr id="26648" name="AutoShape 6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AutoShape 7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AutoShape 8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Oval 9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6652" name="Oval 10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6653" name="Oval 11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6654" name="Oval 12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6655" name="AutoShape 13"/>
            <p:cNvCxnSpPr>
              <a:cxnSpLocks noChangeAspect="1" noChangeShapeType="1"/>
              <a:stCxn id="26653" idx="3"/>
              <a:endCxn id="26652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6" name="AutoShape 14"/>
            <p:cNvCxnSpPr>
              <a:cxnSpLocks noChangeAspect="1" noChangeShapeType="1"/>
              <a:stCxn id="26654" idx="1"/>
              <a:endCxn id="26652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7" name="AutoShape 15"/>
            <p:cNvCxnSpPr>
              <a:cxnSpLocks noChangeAspect="1" noChangeShapeType="1"/>
              <a:stCxn id="26654" idx="7"/>
              <a:endCxn id="26651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8" name="AutoShape 16"/>
            <p:cNvCxnSpPr>
              <a:cxnSpLocks noChangeAspect="1" noChangeShapeType="1"/>
              <a:stCxn id="26653" idx="5"/>
              <a:endCxn id="26651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9" name="AutoShape 17"/>
            <p:cNvCxnSpPr>
              <a:cxnSpLocks noChangeAspect="1" noChangeShapeType="1"/>
              <a:stCxn id="26652" idx="6"/>
              <a:endCxn id="26651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0" name="Oval 18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6661" name="AutoShape 19"/>
            <p:cNvCxnSpPr>
              <a:cxnSpLocks noChangeAspect="1" noChangeShapeType="1"/>
              <a:stCxn id="26666" idx="7"/>
              <a:endCxn id="26660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2" name="AutoShape 20"/>
            <p:cNvCxnSpPr>
              <a:cxnSpLocks noChangeAspect="1" noChangeShapeType="1"/>
              <a:stCxn id="26660" idx="1"/>
              <a:endCxn id="26653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3" name="Text Box 21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6664" name="Text Box 22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6665" name="AutoShape 23"/>
            <p:cNvCxnSpPr>
              <a:cxnSpLocks noChangeAspect="1" noChangeShapeType="1"/>
              <a:stCxn id="26651" idx="6"/>
              <a:endCxn id="26660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6" name="Oval 24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6667" name="AutoShape 25"/>
            <p:cNvCxnSpPr>
              <a:cxnSpLocks noChangeAspect="1" noChangeShapeType="1"/>
              <a:stCxn id="26651" idx="5"/>
              <a:endCxn id="26666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8" name="Text Box 26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6631" name="Oval 28"/>
          <p:cNvSpPr>
            <a:spLocks noChangeAspect="1" noChangeArrowheads="1"/>
          </p:cNvSpPr>
          <p:nvPr/>
        </p:nvSpPr>
        <p:spPr bwMode="auto">
          <a:xfrm>
            <a:off x="2439988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6632" name="Oval 29"/>
          <p:cNvSpPr>
            <a:spLocks noChangeAspect="1" noChangeArrowheads="1"/>
          </p:cNvSpPr>
          <p:nvPr/>
        </p:nvSpPr>
        <p:spPr bwMode="auto">
          <a:xfrm>
            <a:off x="1219200" y="46307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6633" name="Oval 30"/>
          <p:cNvSpPr>
            <a:spLocks noChangeAspect="1" noChangeArrowheads="1"/>
          </p:cNvSpPr>
          <p:nvPr/>
        </p:nvSpPr>
        <p:spPr bwMode="auto">
          <a:xfrm>
            <a:off x="1847850" y="38989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6634" name="Oval 31"/>
          <p:cNvSpPr>
            <a:spLocks noChangeAspect="1" noChangeArrowheads="1"/>
          </p:cNvSpPr>
          <p:nvPr/>
        </p:nvSpPr>
        <p:spPr bwMode="auto">
          <a:xfrm>
            <a:off x="1828800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6635" name="AutoShape 32"/>
          <p:cNvCxnSpPr>
            <a:cxnSpLocks noChangeAspect="1" noChangeShapeType="1"/>
            <a:stCxn id="26633" idx="3"/>
            <a:endCxn id="26632" idx="7"/>
          </p:cNvCxnSpPr>
          <p:nvPr/>
        </p:nvCxnSpPr>
        <p:spPr bwMode="auto">
          <a:xfrm flipH="1">
            <a:off x="1531938" y="423068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33"/>
          <p:cNvCxnSpPr>
            <a:cxnSpLocks noChangeAspect="1" noChangeShapeType="1"/>
            <a:stCxn id="26634" idx="1"/>
            <a:endCxn id="26632" idx="5"/>
          </p:cNvCxnSpPr>
          <p:nvPr/>
        </p:nvCxnSpPr>
        <p:spPr bwMode="auto">
          <a:xfrm flipH="1" flipV="1">
            <a:off x="1531938" y="496252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34"/>
          <p:cNvCxnSpPr>
            <a:cxnSpLocks noChangeAspect="1" noChangeShapeType="1"/>
            <a:stCxn id="26634" idx="7"/>
            <a:endCxn id="26631" idx="3"/>
          </p:cNvCxnSpPr>
          <p:nvPr/>
        </p:nvCxnSpPr>
        <p:spPr bwMode="auto">
          <a:xfrm flipV="1">
            <a:off x="2141538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35"/>
          <p:cNvCxnSpPr>
            <a:cxnSpLocks noChangeAspect="1" noChangeShapeType="1"/>
            <a:stCxn id="26633" idx="5"/>
            <a:endCxn id="26631" idx="1"/>
          </p:cNvCxnSpPr>
          <p:nvPr/>
        </p:nvCxnSpPr>
        <p:spPr bwMode="auto">
          <a:xfrm>
            <a:off x="2160588" y="423068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36"/>
          <p:cNvCxnSpPr>
            <a:cxnSpLocks noChangeAspect="1" noChangeShapeType="1"/>
            <a:stCxn id="26632" idx="6"/>
            <a:endCxn id="26631" idx="2"/>
          </p:cNvCxnSpPr>
          <p:nvPr/>
        </p:nvCxnSpPr>
        <p:spPr bwMode="auto">
          <a:xfrm>
            <a:off x="1603375" y="481330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0" name="Oval 37"/>
          <p:cNvSpPr>
            <a:spLocks noChangeAspect="1" noChangeArrowheads="1"/>
          </p:cNvSpPr>
          <p:nvPr/>
        </p:nvSpPr>
        <p:spPr bwMode="auto">
          <a:xfrm>
            <a:off x="3662363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6641" name="AutoShape 38"/>
          <p:cNvCxnSpPr>
            <a:cxnSpLocks noChangeAspect="1" noChangeShapeType="1"/>
            <a:stCxn id="26644" idx="7"/>
            <a:endCxn id="26640" idx="3"/>
          </p:cNvCxnSpPr>
          <p:nvPr/>
        </p:nvCxnSpPr>
        <p:spPr bwMode="auto">
          <a:xfrm flipV="1">
            <a:off x="3363913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39"/>
          <p:cNvCxnSpPr>
            <a:cxnSpLocks noChangeAspect="1" noChangeShapeType="1"/>
            <a:stCxn id="26640" idx="1"/>
            <a:endCxn id="26633" idx="6"/>
          </p:cNvCxnSpPr>
          <p:nvPr/>
        </p:nvCxnSpPr>
        <p:spPr bwMode="auto">
          <a:xfrm flipH="1" flipV="1">
            <a:off x="2232025" y="408146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40"/>
          <p:cNvCxnSpPr>
            <a:cxnSpLocks noChangeAspect="1" noChangeShapeType="1"/>
            <a:stCxn id="26631" idx="6"/>
            <a:endCxn id="26640" idx="2"/>
          </p:cNvCxnSpPr>
          <p:nvPr/>
        </p:nvCxnSpPr>
        <p:spPr bwMode="auto">
          <a:xfrm>
            <a:off x="2824163" y="481330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4" name="Oval 41"/>
          <p:cNvSpPr>
            <a:spLocks noChangeAspect="1" noChangeArrowheads="1"/>
          </p:cNvSpPr>
          <p:nvPr/>
        </p:nvSpPr>
        <p:spPr bwMode="auto">
          <a:xfrm>
            <a:off x="3051175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645" name="AutoShape 42"/>
          <p:cNvCxnSpPr>
            <a:cxnSpLocks noChangeAspect="1" noChangeShapeType="1"/>
            <a:stCxn id="26631" idx="5"/>
            <a:endCxn id="26644" idx="1"/>
          </p:cNvCxnSpPr>
          <p:nvPr/>
        </p:nvCxnSpPr>
        <p:spPr bwMode="auto">
          <a:xfrm>
            <a:off x="2752725" y="496252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1828800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6647" name="Text Box 44"/>
          <p:cNvSpPr txBox="1">
            <a:spLocks noChangeArrowheads="1"/>
          </p:cNvSpPr>
          <p:nvPr/>
        </p:nvSpPr>
        <p:spPr bwMode="auto">
          <a:xfrm>
            <a:off x="5738813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957D36-C710-4F1A-9305-B162791D8CA7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0A5CE4-55EC-8D4B-A8CC-055B598B21E0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(BFS)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 spanning forest of G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on a graph with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vertices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 takes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time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can be further extended to solve other graph problems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and report a path with the minimum number of edges between two given vertices 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simple cycle, if there is 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9A8BA-E99E-4D84-9081-FD6DFD0CF2F3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BA0F61-9F66-464A-8CE1-07BE8C793E44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Algorithm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429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uses a mechanism for setting and getting 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vertices and edges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362450" y="1524000"/>
            <a:ext cx="4419600" cy="478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 s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new empty sequence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.addLast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lang="en-US" sz="1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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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.isEmpty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+</a:t>
            </a:r>
            <a:r>
              <a:rPr lang="en-US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new empty sequence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all 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.elements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G.incidentEdges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			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= </a:t>
            </a:r>
            <a:r>
              <a:rPr lang="en-US" sz="1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UNEXPLORED</a:t>
            </a:r>
            <a:endParaRPr lang="en-US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opposite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v,e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= </a:t>
            </a:r>
            <a:r>
              <a:rPr lang="en-US" sz="1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UNEXPLORED</a:t>
            </a:r>
            <a:endParaRPr lang="en-US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</a:t>
            </a:r>
            <a:r>
              <a:rPr lang="en-US" sz="1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w, </a:t>
            </a:r>
            <a:r>
              <a:rPr lang="en-US" sz="1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L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+</a:t>
            </a:r>
            <a:r>
              <a:rPr lang="en-US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.addLast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</a:t>
            </a:r>
            <a:r>
              <a:rPr lang="en-US" sz="1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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+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85800" y="2738438"/>
            <a:ext cx="3505200" cy="3573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BFS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graph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labeling of the edges </a:t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and partition of the </a:t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vertices  of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 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G.vertices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u, </a:t>
            </a:r>
            <a:r>
              <a:rPr lang="en-US" sz="1600" b="1" i="1" dirty="0">
                <a:solidFill>
                  <a:schemeClr val="accent2"/>
                </a:solidFill>
                <a:latin typeface="Times New Roman" charset="0"/>
              </a:rPr>
              <a:t>UNEXPLORED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G.edges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e, </a:t>
            </a:r>
            <a:r>
              <a:rPr lang="en-US" sz="1600" b="1" i="1" dirty="0">
                <a:solidFill>
                  <a:schemeClr val="accent2"/>
                </a:solidFill>
                <a:latin typeface="Times New Roman" charset="0"/>
              </a:rPr>
              <a:t>UNEXPLORED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G.vertices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 b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BFS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G, 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29204-B7B4-442C-A6C7-22B369472992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D48DA2-EDD6-114F-A1AE-2B389CE5C63B}" type="slidenum">
              <a:rPr lang="en-US" sz="1400"/>
              <a:pPr eaLnBrk="1" hangingPunct="1"/>
              <a:t>4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742084" cy="4754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585E2D-EBE5-4379-8A8A-944A4FF34F89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46C3AB7-A2B5-1646-9754-6CE50B1F16C3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9459" name="AutoShape 86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81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9462" name="Oval 4"/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63" name="Oval 5"/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64" name="Oval 6"/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65" name="Oval 7"/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66" name="AutoShape 8"/>
          <p:cNvCxnSpPr>
            <a:cxnSpLocks noChangeAspect="1" noChangeShapeType="1"/>
            <a:stCxn id="19464" idx="3"/>
            <a:endCxn id="19463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"/>
          <p:cNvCxnSpPr>
            <a:cxnSpLocks noChangeAspect="1" noChangeShapeType="1"/>
            <a:stCxn id="19465" idx="1"/>
            <a:endCxn id="19463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Aspect="1" noChangeShapeType="1"/>
            <a:stCxn id="19465" idx="7"/>
            <a:endCxn id="19462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Aspect="1" noChangeShapeType="1"/>
            <a:stCxn id="19464" idx="5"/>
            <a:endCxn id="19462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Aspect="1" noChangeShapeType="1"/>
            <a:stCxn id="19463" idx="6"/>
            <a:endCxn id="19462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71" name="Oval 13"/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472" name="AutoShape 15"/>
          <p:cNvCxnSpPr>
            <a:cxnSpLocks noChangeAspect="1" noChangeShapeType="1"/>
            <a:stCxn id="19487" idx="7"/>
            <a:endCxn id="19471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6"/>
          <p:cNvCxnSpPr>
            <a:cxnSpLocks noChangeAspect="1" noChangeShapeType="1"/>
            <a:stCxn id="19471" idx="1"/>
            <a:endCxn id="19464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74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19475" name="Text Box 60"/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19476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7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19478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9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19480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19481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19528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2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Text Box 78"/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485" name="Text Box 82"/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486" name="AutoShape 83"/>
          <p:cNvCxnSpPr>
            <a:cxnSpLocks noChangeAspect="1" noChangeShapeType="1"/>
            <a:stCxn id="19462" idx="6"/>
            <a:endCxn id="19471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87" name="Oval 84"/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488" name="AutoShape 85"/>
          <p:cNvCxnSpPr>
            <a:cxnSpLocks noChangeAspect="1" noChangeShapeType="1"/>
            <a:stCxn id="19462" idx="5"/>
            <a:endCxn id="19487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489" name="Group 106"/>
          <p:cNvGrpSpPr>
            <a:grpSpLocks/>
          </p:cNvGrpSpPr>
          <p:nvPr/>
        </p:nvGrpSpPr>
        <p:grpSpPr bwMode="auto">
          <a:xfrm>
            <a:off x="5191125" y="1289050"/>
            <a:ext cx="3533775" cy="2073275"/>
            <a:chOff x="3264" y="812"/>
            <a:chExt cx="2226" cy="1306"/>
          </a:xfrm>
        </p:grpSpPr>
        <p:sp>
          <p:nvSpPr>
            <p:cNvPr id="19509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9512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9513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9514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9515" name="AutoShape 93"/>
            <p:cNvCxnSpPr>
              <a:cxnSpLocks noChangeAspect="1" noChangeShapeType="1"/>
              <a:stCxn id="19513" idx="3"/>
              <a:endCxn id="19512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6" name="AutoShape 94"/>
            <p:cNvCxnSpPr>
              <a:cxnSpLocks noChangeAspect="1" noChangeShapeType="1"/>
              <a:stCxn id="19514" idx="1"/>
              <a:endCxn id="19512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7" name="AutoShape 95"/>
            <p:cNvCxnSpPr>
              <a:cxnSpLocks noChangeAspect="1" noChangeShapeType="1"/>
              <a:stCxn id="19514" idx="7"/>
              <a:endCxn id="19511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8" name="AutoShape 96"/>
            <p:cNvCxnSpPr>
              <a:cxnSpLocks noChangeAspect="1" noChangeShapeType="1"/>
              <a:stCxn id="19513" idx="5"/>
              <a:endCxn id="19511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9" name="AutoShape 97"/>
            <p:cNvCxnSpPr>
              <a:cxnSpLocks noChangeAspect="1" noChangeShapeType="1"/>
              <a:stCxn id="19512" idx="6"/>
              <a:endCxn id="19511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0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9521" name="AutoShape 99"/>
            <p:cNvCxnSpPr>
              <a:cxnSpLocks noChangeAspect="1" noChangeShapeType="1"/>
              <a:stCxn id="19526" idx="7"/>
              <a:endCxn id="19520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2" name="AutoShape 100"/>
            <p:cNvCxnSpPr>
              <a:cxnSpLocks noChangeAspect="1" noChangeShapeType="1"/>
              <a:stCxn id="19520" idx="1"/>
              <a:endCxn id="19513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3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9524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9525" name="AutoShape 103"/>
            <p:cNvCxnSpPr>
              <a:cxnSpLocks noChangeAspect="1" noChangeShapeType="1"/>
              <a:stCxn id="19511" idx="6"/>
              <a:endCxn id="19520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6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9527" name="AutoShape 105"/>
            <p:cNvCxnSpPr>
              <a:cxnSpLocks noChangeAspect="1" noChangeShapeType="1"/>
              <a:stCxn id="19511" idx="5"/>
              <a:endCxn id="19526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90" name="AutoShape 108"/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AutoShape 109"/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Oval 110"/>
          <p:cNvSpPr>
            <a:spLocks noChangeAspect="1" noChangeArrowheads="1"/>
          </p:cNvSpPr>
          <p:nvPr/>
        </p:nvSpPr>
        <p:spPr bwMode="auto">
          <a:xfrm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93" name="Oval 111"/>
          <p:cNvSpPr>
            <a:spLocks noChangeAspect="1" noChangeArrowheads="1"/>
          </p:cNvSpPr>
          <p:nvPr/>
        </p:nvSpPr>
        <p:spPr bwMode="auto">
          <a:xfrm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94" name="Oval 112"/>
          <p:cNvSpPr>
            <a:spLocks noChangeAspect="1" noChangeArrowheads="1"/>
          </p:cNvSpPr>
          <p:nvPr/>
        </p:nvSpPr>
        <p:spPr bwMode="auto">
          <a:xfrm>
            <a:off x="6542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95" name="Oval 113"/>
          <p:cNvSpPr>
            <a:spLocks noChangeAspect="1" noChangeArrowheads="1"/>
          </p:cNvSpPr>
          <p:nvPr/>
        </p:nvSpPr>
        <p:spPr bwMode="auto">
          <a:xfrm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96" name="AutoShape 114"/>
          <p:cNvCxnSpPr>
            <a:cxnSpLocks noChangeAspect="1" noChangeShapeType="1"/>
            <a:stCxn id="19494" idx="3"/>
            <a:endCxn id="19493" idx="7"/>
          </p:cNvCxnSpPr>
          <p:nvPr/>
        </p:nvCxnSpPr>
        <p:spPr bwMode="auto">
          <a:xfrm flipH="1">
            <a:off x="6226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AutoShape 115"/>
          <p:cNvCxnSpPr>
            <a:cxnSpLocks noChangeAspect="1" noChangeShapeType="1"/>
            <a:stCxn id="19495" idx="1"/>
            <a:endCxn id="19493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98" name="AutoShape 116"/>
          <p:cNvCxnSpPr>
            <a:cxnSpLocks noChangeAspect="1" noChangeShapeType="1"/>
            <a:stCxn id="19495" idx="7"/>
            <a:endCxn id="19492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AutoShape 117"/>
          <p:cNvCxnSpPr>
            <a:cxnSpLocks noChangeAspect="1" noChangeShapeType="1"/>
            <a:stCxn id="19494" idx="5"/>
            <a:endCxn id="19492" idx="1"/>
          </p:cNvCxnSpPr>
          <p:nvPr/>
        </p:nvCxnSpPr>
        <p:spPr bwMode="auto">
          <a:xfrm>
            <a:off x="6854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118"/>
          <p:cNvCxnSpPr>
            <a:cxnSpLocks noChangeAspect="1" noChangeShapeType="1"/>
            <a:stCxn id="19493" idx="6"/>
            <a:endCxn id="19492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01" name="Oval 119"/>
          <p:cNvSpPr>
            <a:spLocks noChangeAspect="1" noChangeArrowheads="1"/>
          </p:cNvSpPr>
          <p:nvPr/>
        </p:nvSpPr>
        <p:spPr bwMode="auto">
          <a:xfrm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502" name="AutoShape 120"/>
          <p:cNvCxnSpPr>
            <a:cxnSpLocks noChangeAspect="1" noChangeShapeType="1"/>
            <a:stCxn id="19507" idx="7"/>
            <a:endCxn id="19501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AutoShape 121"/>
          <p:cNvCxnSpPr>
            <a:cxnSpLocks noChangeAspect="1" noChangeShapeType="1"/>
            <a:stCxn id="19501" idx="1"/>
            <a:endCxn id="19494" idx="6"/>
          </p:cNvCxnSpPr>
          <p:nvPr/>
        </p:nvCxnSpPr>
        <p:spPr bwMode="auto">
          <a:xfrm flipH="1" flipV="1">
            <a:off x="6926263" y="44481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04" name="Text Box 122"/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505" name="Text Box 123"/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506" name="AutoShape 124"/>
          <p:cNvCxnSpPr>
            <a:cxnSpLocks noChangeAspect="1" noChangeShapeType="1"/>
            <a:stCxn id="19492" idx="6"/>
            <a:endCxn id="19501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07" name="Oval 125"/>
          <p:cNvSpPr>
            <a:spLocks noChangeAspect="1" noChangeArrowheads="1"/>
          </p:cNvSpPr>
          <p:nvPr/>
        </p:nvSpPr>
        <p:spPr bwMode="auto">
          <a:xfrm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508" name="AutoShape 126"/>
          <p:cNvCxnSpPr>
            <a:cxnSpLocks noChangeAspect="1" noChangeShapeType="1"/>
            <a:stCxn id="19492" idx="5"/>
            <a:endCxn id="19507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237DFC4-6792-4E90-AD91-A01757BC64C7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B255C4-9D5D-9043-B6C0-A3356346F1B4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(cont.)</a:t>
            </a:r>
          </a:p>
        </p:txBody>
      </p:sp>
      <p:sp>
        <p:nvSpPr>
          <p:cNvPr id="20484" name="AutoShape 1079"/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1081"/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7" name="Group 1101"/>
          <p:cNvGrpSpPr>
            <a:grpSpLocks/>
          </p:cNvGrpSpPr>
          <p:nvPr/>
        </p:nvGrpSpPr>
        <p:grpSpPr bwMode="auto">
          <a:xfrm>
            <a:off x="695325" y="1508125"/>
            <a:ext cx="3649663" cy="2073275"/>
            <a:chOff x="384" y="950"/>
            <a:chExt cx="2299" cy="1306"/>
          </a:xfrm>
        </p:grpSpPr>
        <p:sp>
          <p:nvSpPr>
            <p:cNvPr id="20554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57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58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59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60" name="AutoShape 1088"/>
            <p:cNvCxnSpPr>
              <a:cxnSpLocks noChangeAspect="1" noChangeShapeType="1"/>
              <a:stCxn id="20558" idx="3"/>
              <a:endCxn id="20557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1089"/>
            <p:cNvCxnSpPr>
              <a:cxnSpLocks noChangeAspect="1" noChangeShapeType="1"/>
              <a:stCxn id="20559" idx="1"/>
              <a:endCxn id="20557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2" name="AutoShape 1090"/>
            <p:cNvCxnSpPr>
              <a:cxnSpLocks noChangeAspect="1" noChangeShapeType="1"/>
              <a:stCxn id="20559" idx="7"/>
              <a:endCxn id="20556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3" name="AutoShape 1091"/>
            <p:cNvCxnSpPr>
              <a:cxnSpLocks noChangeAspect="1" noChangeShapeType="1"/>
              <a:stCxn id="20558" idx="5"/>
              <a:endCxn id="20556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4" name="AutoShape 1092"/>
            <p:cNvCxnSpPr>
              <a:cxnSpLocks noChangeAspect="1" noChangeShapeType="1"/>
              <a:stCxn id="20557" idx="6"/>
              <a:endCxn id="20556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5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66" name="AutoShape 1094"/>
            <p:cNvCxnSpPr>
              <a:cxnSpLocks noChangeAspect="1" noChangeShapeType="1"/>
              <a:stCxn id="20571" idx="7"/>
              <a:endCxn id="20565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7" name="AutoShape 1095"/>
            <p:cNvCxnSpPr>
              <a:cxnSpLocks noChangeAspect="1" noChangeShapeType="1"/>
              <a:stCxn id="20565" idx="1"/>
              <a:endCxn id="20558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8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69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70" name="AutoShape 1098"/>
            <p:cNvCxnSpPr>
              <a:cxnSpLocks noChangeAspect="1" noChangeShapeType="1"/>
              <a:stCxn id="20556" idx="6"/>
              <a:endCxn id="20565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71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72" name="AutoShape 1100"/>
            <p:cNvCxnSpPr>
              <a:cxnSpLocks noChangeAspect="1" noChangeShapeType="1"/>
              <a:stCxn id="20556" idx="5"/>
              <a:endCxn id="20571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8" name="Group 1125"/>
          <p:cNvGrpSpPr>
            <a:grpSpLocks/>
          </p:cNvGrpSpPr>
          <p:nvPr/>
        </p:nvGrpSpPr>
        <p:grpSpPr bwMode="auto">
          <a:xfrm>
            <a:off x="695325" y="4151313"/>
            <a:ext cx="3649663" cy="2130425"/>
            <a:chOff x="438" y="2616"/>
            <a:chExt cx="2299" cy="1342"/>
          </a:xfrm>
        </p:grpSpPr>
        <p:sp>
          <p:nvSpPr>
            <p:cNvPr id="20533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37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38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39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40" name="AutoShape 1109"/>
            <p:cNvCxnSpPr>
              <a:cxnSpLocks noChangeAspect="1" noChangeShapeType="1"/>
              <a:stCxn id="20538" idx="3"/>
              <a:endCxn id="20537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1" name="AutoShape 1110"/>
            <p:cNvCxnSpPr>
              <a:cxnSpLocks noChangeAspect="1" noChangeShapeType="1"/>
              <a:stCxn id="20539" idx="1"/>
              <a:endCxn id="20537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2" name="AutoShape 1111"/>
            <p:cNvCxnSpPr>
              <a:cxnSpLocks noChangeAspect="1" noChangeShapeType="1"/>
              <a:stCxn id="20539" idx="7"/>
              <a:endCxn id="20536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3" name="AutoShape 1112"/>
            <p:cNvCxnSpPr>
              <a:cxnSpLocks noChangeAspect="1" noChangeShapeType="1"/>
              <a:stCxn id="20538" idx="5"/>
              <a:endCxn id="20536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4" name="AutoShape 1113"/>
            <p:cNvCxnSpPr>
              <a:cxnSpLocks noChangeAspect="1" noChangeShapeType="1"/>
              <a:stCxn id="20537" idx="6"/>
              <a:endCxn id="20536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5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46" name="AutoShape 1115"/>
            <p:cNvCxnSpPr>
              <a:cxnSpLocks noChangeAspect="1" noChangeShapeType="1"/>
              <a:stCxn id="20551" idx="7"/>
              <a:endCxn id="20545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7" name="AutoShape 1116"/>
            <p:cNvCxnSpPr>
              <a:cxnSpLocks noChangeAspect="1" noChangeShapeType="1"/>
              <a:stCxn id="20545" idx="1"/>
              <a:endCxn id="20538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8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49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50" name="AutoShape 1119"/>
            <p:cNvCxnSpPr>
              <a:cxnSpLocks noChangeAspect="1" noChangeShapeType="1"/>
              <a:stCxn id="20536" idx="6"/>
              <a:endCxn id="20545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1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52" name="AutoShape 1121"/>
            <p:cNvCxnSpPr>
              <a:cxnSpLocks noChangeAspect="1" noChangeShapeType="1"/>
              <a:stCxn id="20536" idx="5"/>
              <a:endCxn id="20551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3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89" name="Group 1170"/>
          <p:cNvGrpSpPr>
            <a:grpSpLocks/>
          </p:cNvGrpSpPr>
          <p:nvPr/>
        </p:nvGrpSpPr>
        <p:grpSpPr bwMode="auto">
          <a:xfrm>
            <a:off x="5113338" y="1508125"/>
            <a:ext cx="3649662" cy="2130425"/>
            <a:chOff x="3072" y="950"/>
            <a:chExt cx="2299" cy="1342"/>
          </a:xfrm>
        </p:grpSpPr>
        <p:sp>
          <p:nvSpPr>
            <p:cNvPr id="20512" name="AutoShape 1127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AutoShape 1128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1129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130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16" name="Oval 1131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17" name="Oval 1132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18" name="Oval 1133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19" name="AutoShape 1134"/>
            <p:cNvCxnSpPr>
              <a:cxnSpLocks noChangeAspect="1" noChangeShapeType="1"/>
              <a:stCxn id="20517" idx="3"/>
              <a:endCxn id="20516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135"/>
            <p:cNvCxnSpPr>
              <a:cxnSpLocks noChangeAspect="1" noChangeShapeType="1"/>
              <a:stCxn id="20518" idx="1"/>
              <a:endCxn id="20516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1136"/>
            <p:cNvCxnSpPr>
              <a:cxnSpLocks noChangeAspect="1" noChangeShapeType="1"/>
              <a:stCxn id="20518" idx="7"/>
              <a:endCxn id="20515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1137"/>
            <p:cNvCxnSpPr>
              <a:cxnSpLocks noChangeAspect="1" noChangeShapeType="1"/>
              <a:stCxn id="20517" idx="5"/>
              <a:endCxn id="20515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AutoShape 1138"/>
            <p:cNvCxnSpPr>
              <a:cxnSpLocks noChangeAspect="1" noChangeShapeType="1"/>
              <a:stCxn id="20516" idx="6"/>
              <a:endCxn id="20515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4" name="Oval 1139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25" name="AutoShape 1140"/>
            <p:cNvCxnSpPr>
              <a:cxnSpLocks noChangeAspect="1" noChangeShapeType="1"/>
              <a:stCxn id="20530" idx="7"/>
              <a:endCxn id="20524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AutoShape 1141"/>
            <p:cNvCxnSpPr>
              <a:cxnSpLocks noChangeAspect="1" noChangeShapeType="1"/>
              <a:stCxn id="20524" idx="1"/>
              <a:endCxn id="20517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7" name="Text Box 1142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28" name="Text Box 1143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29" name="AutoShape 1144"/>
            <p:cNvCxnSpPr>
              <a:cxnSpLocks noChangeAspect="1" noChangeShapeType="1"/>
              <a:stCxn id="20515" idx="6"/>
              <a:endCxn id="20524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0" name="Oval 1145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31" name="AutoShape 1146"/>
            <p:cNvCxnSpPr>
              <a:cxnSpLocks noChangeAspect="1" noChangeShapeType="1"/>
              <a:stCxn id="20515" idx="5"/>
              <a:endCxn id="20530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2" name="Text Box 1147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90" name="Group 1171"/>
          <p:cNvGrpSpPr>
            <a:grpSpLocks/>
          </p:cNvGrpSpPr>
          <p:nvPr/>
        </p:nvGrpSpPr>
        <p:grpSpPr bwMode="auto">
          <a:xfrm>
            <a:off x="5113338" y="4151313"/>
            <a:ext cx="3649662" cy="2130425"/>
            <a:chOff x="3221" y="2615"/>
            <a:chExt cx="2299" cy="1342"/>
          </a:xfrm>
        </p:grpSpPr>
        <p:sp>
          <p:nvSpPr>
            <p:cNvPr id="20491" name="AutoShape 1148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utoShape 1149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150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1151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495" name="Oval 1152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496" name="Oval 1153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497" name="Oval 1154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498" name="AutoShape 1155"/>
            <p:cNvCxnSpPr>
              <a:cxnSpLocks noChangeAspect="1" noChangeShapeType="1"/>
              <a:stCxn id="20496" idx="3"/>
              <a:endCxn id="20495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AutoShape 1156"/>
            <p:cNvCxnSpPr>
              <a:cxnSpLocks noChangeAspect="1" noChangeShapeType="1"/>
              <a:stCxn id="20497" idx="1"/>
              <a:endCxn id="20495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AutoShape 1157"/>
            <p:cNvCxnSpPr>
              <a:cxnSpLocks noChangeAspect="1" noChangeShapeType="1"/>
              <a:stCxn id="20497" idx="7"/>
              <a:endCxn id="20494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AutoShape 1158"/>
            <p:cNvCxnSpPr>
              <a:cxnSpLocks noChangeAspect="1" noChangeShapeType="1"/>
              <a:stCxn id="20496" idx="5"/>
              <a:endCxn id="20494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AutoShape 1159"/>
            <p:cNvCxnSpPr>
              <a:cxnSpLocks noChangeAspect="1" noChangeShapeType="1"/>
              <a:stCxn id="20495" idx="6"/>
              <a:endCxn id="20494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3" name="Oval 1160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04" name="AutoShape 1161"/>
            <p:cNvCxnSpPr>
              <a:cxnSpLocks noChangeAspect="1" noChangeShapeType="1"/>
              <a:stCxn id="20509" idx="7"/>
              <a:endCxn id="20503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AutoShape 1162"/>
            <p:cNvCxnSpPr>
              <a:cxnSpLocks noChangeAspect="1" noChangeShapeType="1"/>
              <a:stCxn id="20503" idx="1"/>
              <a:endCxn id="20496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6" name="Text Box 1163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07" name="Text Box 1164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08" name="AutoShape 1165"/>
            <p:cNvCxnSpPr>
              <a:cxnSpLocks noChangeAspect="1" noChangeShapeType="1"/>
              <a:stCxn id="20494" idx="6"/>
              <a:endCxn id="20503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9" name="Oval 1166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10" name="AutoShape 1167"/>
            <p:cNvCxnSpPr>
              <a:cxnSpLocks noChangeAspect="1" noChangeShapeType="1"/>
              <a:stCxn id="20494" idx="5"/>
              <a:endCxn id="20509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1" name="Text Box 1168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4AB4D87F-53B1-4958-BE48-A3D7E3CF860C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7F2A51-5DBD-9441-A244-0EA5B44A4F3F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(cont.)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09600" y="1450975"/>
            <a:ext cx="3649663" cy="2130425"/>
            <a:chOff x="3221" y="2615"/>
            <a:chExt cx="2299" cy="1342"/>
          </a:xfrm>
        </p:grpSpPr>
        <p:sp>
          <p:nvSpPr>
            <p:cNvPr id="21554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58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59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60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61" name="AutoShape 11"/>
            <p:cNvCxnSpPr>
              <a:cxnSpLocks noChangeAspect="1" noChangeShapeType="1"/>
              <a:stCxn id="21559" idx="3"/>
              <a:endCxn id="21558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2" name="AutoShape 12"/>
            <p:cNvCxnSpPr>
              <a:cxnSpLocks noChangeAspect="1" noChangeShapeType="1"/>
              <a:stCxn id="21560" idx="1"/>
              <a:endCxn id="21558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3" name="AutoShape 13"/>
            <p:cNvCxnSpPr>
              <a:cxnSpLocks noChangeAspect="1" noChangeShapeType="1"/>
              <a:stCxn id="21560" idx="7"/>
              <a:endCxn id="21557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4" name="AutoShape 14"/>
            <p:cNvCxnSpPr>
              <a:cxnSpLocks noChangeAspect="1" noChangeShapeType="1"/>
              <a:stCxn id="21559" idx="5"/>
              <a:endCxn id="21557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5" name="AutoShape 15"/>
            <p:cNvCxnSpPr>
              <a:cxnSpLocks noChangeAspect="1" noChangeShapeType="1"/>
              <a:stCxn id="21558" idx="6"/>
              <a:endCxn id="21557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6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67" name="AutoShape 17"/>
            <p:cNvCxnSpPr>
              <a:cxnSpLocks noChangeAspect="1" noChangeShapeType="1"/>
              <a:stCxn id="21572" idx="7"/>
              <a:endCxn id="21566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8" name="AutoShape 18"/>
            <p:cNvCxnSpPr>
              <a:cxnSpLocks noChangeAspect="1" noChangeShapeType="1"/>
              <a:stCxn id="21566" idx="1"/>
              <a:endCxn id="21559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9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70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71" name="AutoShape 21"/>
            <p:cNvCxnSpPr>
              <a:cxnSpLocks noChangeAspect="1" noChangeShapeType="1"/>
              <a:stCxn id="21557" idx="6"/>
              <a:endCxn id="21566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2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73" name="AutoShape 23"/>
            <p:cNvCxnSpPr>
              <a:cxnSpLocks noChangeAspect="1" noChangeShapeType="1"/>
              <a:stCxn id="21557" idx="5"/>
              <a:endCxn id="21572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4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09" name="AutoShape 26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27"/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50"/>
          <p:cNvGrpSpPr>
            <a:grpSpLocks/>
          </p:cNvGrpSpPr>
          <p:nvPr/>
        </p:nvGrpSpPr>
        <p:grpSpPr bwMode="auto">
          <a:xfrm>
            <a:off x="609600" y="4152900"/>
            <a:ext cx="3649663" cy="2130425"/>
            <a:chOff x="384" y="2616"/>
            <a:chExt cx="2299" cy="1342"/>
          </a:xfrm>
        </p:grpSpPr>
        <p:sp>
          <p:nvSpPr>
            <p:cNvPr id="21533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37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38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39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40" name="AutoShape 36"/>
            <p:cNvCxnSpPr>
              <a:cxnSpLocks noChangeAspect="1" noChangeShapeType="1"/>
              <a:stCxn id="21538" idx="3"/>
              <a:endCxn id="21537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37"/>
            <p:cNvCxnSpPr>
              <a:cxnSpLocks noChangeAspect="1" noChangeShapeType="1"/>
              <a:stCxn id="21539" idx="1"/>
              <a:endCxn id="21537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AutoShape 38"/>
            <p:cNvCxnSpPr>
              <a:cxnSpLocks noChangeAspect="1" noChangeShapeType="1"/>
              <a:stCxn id="21539" idx="7"/>
              <a:endCxn id="21536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AutoShape 39"/>
            <p:cNvCxnSpPr>
              <a:cxnSpLocks noChangeAspect="1" noChangeShapeType="1"/>
              <a:stCxn id="21538" idx="5"/>
              <a:endCxn id="21536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AutoShape 40"/>
            <p:cNvCxnSpPr>
              <a:cxnSpLocks noChangeAspect="1" noChangeShapeType="1"/>
              <a:stCxn id="21537" idx="6"/>
              <a:endCxn id="21536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5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46" name="AutoShape 42"/>
            <p:cNvCxnSpPr>
              <a:cxnSpLocks noChangeAspect="1" noChangeShapeType="1"/>
              <a:stCxn id="21551" idx="7"/>
              <a:endCxn id="21545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AutoShape 43"/>
            <p:cNvCxnSpPr>
              <a:cxnSpLocks noChangeAspect="1" noChangeShapeType="1"/>
              <a:stCxn id="21545" idx="1"/>
              <a:endCxn id="21538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50" name="AutoShape 46"/>
            <p:cNvCxnSpPr>
              <a:cxnSpLocks noChangeAspect="1" noChangeShapeType="1"/>
              <a:stCxn id="21536" idx="6"/>
              <a:endCxn id="21545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1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52" name="AutoShape 48"/>
            <p:cNvCxnSpPr>
              <a:cxnSpLocks noChangeAspect="1" noChangeShapeType="1"/>
              <a:stCxn id="21536" idx="5"/>
              <a:endCxn id="21551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12" name="AutoShape 52"/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53"/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54"/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55"/>
          <p:cNvSpPr>
            <a:spLocks noChangeAspect="1" noChangeArrowheads="1"/>
          </p:cNvSpPr>
          <p:nvPr/>
        </p:nvSpPr>
        <p:spPr bwMode="auto">
          <a:xfrm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1516" name="Oval 56"/>
          <p:cNvSpPr>
            <a:spLocks noChangeAspect="1" noChangeArrowheads="1"/>
          </p:cNvSpPr>
          <p:nvPr/>
        </p:nvSpPr>
        <p:spPr bwMode="auto">
          <a:xfrm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1517" name="Oval 57"/>
          <p:cNvSpPr>
            <a:spLocks noChangeAspect="1" noChangeArrowheads="1"/>
          </p:cNvSpPr>
          <p:nvPr/>
        </p:nvSpPr>
        <p:spPr bwMode="auto">
          <a:xfrm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1518" name="Oval 58"/>
          <p:cNvSpPr>
            <a:spLocks noChangeAspect="1" noChangeArrowheads="1"/>
          </p:cNvSpPr>
          <p:nvPr/>
        </p:nvSpPr>
        <p:spPr bwMode="auto">
          <a:xfrm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1519" name="AutoShape 59"/>
          <p:cNvCxnSpPr>
            <a:cxnSpLocks noChangeAspect="1" noChangeShapeType="1"/>
            <a:stCxn id="21517" idx="3"/>
            <a:endCxn id="21516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60"/>
          <p:cNvCxnSpPr>
            <a:cxnSpLocks noChangeAspect="1" noChangeShapeType="1"/>
            <a:stCxn id="21518" idx="1"/>
            <a:endCxn id="21516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61"/>
          <p:cNvCxnSpPr>
            <a:cxnSpLocks noChangeAspect="1" noChangeShapeType="1"/>
            <a:stCxn id="21518" idx="7"/>
            <a:endCxn id="21515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62"/>
          <p:cNvCxnSpPr>
            <a:cxnSpLocks noChangeAspect="1" noChangeShapeType="1"/>
            <a:stCxn id="21517" idx="5"/>
            <a:endCxn id="21515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63"/>
          <p:cNvCxnSpPr>
            <a:cxnSpLocks noChangeAspect="1" noChangeShapeType="1"/>
            <a:stCxn id="21516" idx="6"/>
            <a:endCxn id="21515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4" name="Oval 64"/>
          <p:cNvSpPr>
            <a:spLocks noChangeAspect="1" noChangeArrowheads="1"/>
          </p:cNvSpPr>
          <p:nvPr/>
        </p:nvSpPr>
        <p:spPr bwMode="auto">
          <a:xfrm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1525" name="AutoShape 65"/>
          <p:cNvCxnSpPr>
            <a:cxnSpLocks noChangeAspect="1" noChangeShapeType="1"/>
            <a:stCxn id="21530" idx="7"/>
            <a:endCxn id="21524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66"/>
          <p:cNvCxnSpPr>
            <a:cxnSpLocks noChangeAspect="1" noChangeShapeType="1"/>
            <a:stCxn id="21524" idx="1"/>
            <a:endCxn id="21517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67"/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1528" name="Text Box 68"/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1529" name="AutoShape 69"/>
          <p:cNvCxnSpPr>
            <a:cxnSpLocks noChangeAspect="1" noChangeShapeType="1"/>
            <a:stCxn id="21515" idx="6"/>
            <a:endCxn id="21524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30" name="Oval 70"/>
          <p:cNvSpPr>
            <a:spLocks noChangeAspect="1" noChangeArrowheads="1"/>
          </p:cNvSpPr>
          <p:nvPr/>
        </p:nvSpPr>
        <p:spPr bwMode="auto">
          <a:xfrm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1531" name="AutoShape 71"/>
          <p:cNvCxnSpPr>
            <a:cxnSpLocks noChangeAspect="1" noChangeShapeType="1"/>
            <a:stCxn id="21515" idx="5"/>
            <a:endCxn id="21530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72"/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732A8B-E555-472F-A5D0-82F1440E43B2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6C8F3D-7365-184F-9256-EADBEA2B2E2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45751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component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visits all the vertices and edges of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discovery edges labeled by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form a spanning tree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each vertex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of 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path from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</a:t>
            </a:r>
          </a:p>
        </p:txBody>
      </p:sp>
      <p:sp>
        <p:nvSpPr>
          <p:cNvPr id="22533" name="AutoShape 18"/>
          <p:cNvSpPr>
            <a:spLocks noChangeArrowheads="1"/>
          </p:cNvSpPr>
          <p:nvPr/>
        </p:nvSpPr>
        <p:spPr bwMode="auto">
          <a:xfrm>
            <a:off x="6043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19"/>
          <p:cNvSpPr>
            <a:spLocks noChangeArrowheads="1"/>
          </p:cNvSpPr>
          <p:nvPr/>
        </p:nvSpPr>
        <p:spPr bwMode="auto">
          <a:xfrm>
            <a:off x="5448300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20"/>
          <p:cNvSpPr>
            <a:spLocks noChangeArrowheads="1"/>
          </p:cNvSpPr>
          <p:nvPr/>
        </p:nvSpPr>
        <p:spPr bwMode="auto">
          <a:xfrm>
            <a:off x="6053138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21"/>
          <p:cNvSpPr>
            <a:spLocks noChangeAspect="1" noChangeArrowheads="1"/>
          </p:cNvSpPr>
          <p:nvPr/>
        </p:nvSpPr>
        <p:spPr bwMode="auto">
          <a:xfrm>
            <a:off x="6891338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7" name="Oval 22"/>
          <p:cNvSpPr>
            <a:spLocks noChangeAspect="1" noChangeArrowheads="1"/>
          </p:cNvSpPr>
          <p:nvPr/>
        </p:nvSpPr>
        <p:spPr bwMode="auto">
          <a:xfrm>
            <a:off x="5670550" y="50165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8" name="Oval 23"/>
          <p:cNvSpPr>
            <a:spLocks noChangeAspect="1" noChangeArrowheads="1"/>
          </p:cNvSpPr>
          <p:nvPr/>
        </p:nvSpPr>
        <p:spPr bwMode="auto">
          <a:xfrm>
            <a:off x="6299200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39" name="Oval 24"/>
          <p:cNvSpPr>
            <a:spLocks noChangeAspect="1" noChangeArrowheads="1"/>
          </p:cNvSpPr>
          <p:nvPr/>
        </p:nvSpPr>
        <p:spPr bwMode="auto">
          <a:xfrm>
            <a:off x="6280150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40" name="AutoShape 25"/>
          <p:cNvCxnSpPr>
            <a:cxnSpLocks noChangeAspect="1" noChangeShapeType="1"/>
            <a:stCxn id="22538" idx="3"/>
            <a:endCxn id="22537" idx="7"/>
          </p:cNvCxnSpPr>
          <p:nvPr/>
        </p:nvCxnSpPr>
        <p:spPr bwMode="auto">
          <a:xfrm flipH="1">
            <a:off x="5983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26"/>
          <p:cNvCxnSpPr>
            <a:cxnSpLocks noChangeAspect="1" noChangeShapeType="1"/>
            <a:stCxn id="22539" idx="1"/>
            <a:endCxn id="22537" idx="5"/>
          </p:cNvCxnSpPr>
          <p:nvPr/>
        </p:nvCxnSpPr>
        <p:spPr bwMode="auto">
          <a:xfrm flipH="1" flipV="1">
            <a:off x="5983288" y="53482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27"/>
          <p:cNvCxnSpPr>
            <a:cxnSpLocks noChangeAspect="1" noChangeShapeType="1"/>
            <a:stCxn id="22539" idx="7"/>
            <a:endCxn id="22536" idx="3"/>
          </p:cNvCxnSpPr>
          <p:nvPr/>
        </p:nvCxnSpPr>
        <p:spPr bwMode="auto">
          <a:xfrm flipV="1">
            <a:off x="6592888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28"/>
          <p:cNvCxnSpPr>
            <a:cxnSpLocks noChangeAspect="1" noChangeShapeType="1"/>
            <a:stCxn id="22538" idx="5"/>
            <a:endCxn id="22536" idx="1"/>
          </p:cNvCxnSpPr>
          <p:nvPr/>
        </p:nvCxnSpPr>
        <p:spPr bwMode="auto">
          <a:xfrm>
            <a:off x="6611938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29"/>
          <p:cNvCxnSpPr>
            <a:cxnSpLocks noChangeAspect="1" noChangeShapeType="1"/>
            <a:stCxn id="22537" idx="6"/>
            <a:endCxn id="22536" idx="2"/>
          </p:cNvCxnSpPr>
          <p:nvPr/>
        </p:nvCxnSpPr>
        <p:spPr bwMode="auto">
          <a:xfrm>
            <a:off x="6054725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5" name="Oval 30"/>
          <p:cNvSpPr>
            <a:spLocks noChangeAspect="1" noChangeArrowheads="1"/>
          </p:cNvSpPr>
          <p:nvPr/>
        </p:nvSpPr>
        <p:spPr bwMode="auto">
          <a:xfrm>
            <a:off x="8113713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6" name="AutoShape 31"/>
          <p:cNvCxnSpPr>
            <a:cxnSpLocks noChangeAspect="1" noChangeShapeType="1"/>
            <a:stCxn id="22551" idx="7"/>
            <a:endCxn id="22545" idx="3"/>
          </p:cNvCxnSpPr>
          <p:nvPr/>
        </p:nvCxnSpPr>
        <p:spPr bwMode="auto">
          <a:xfrm flipV="1">
            <a:off x="7815263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32"/>
          <p:cNvCxnSpPr>
            <a:cxnSpLocks noChangeAspect="1" noChangeShapeType="1"/>
            <a:stCxn id="22545" idx="1"/>
            <a:endCxn id="22538" idx="6"/>
          </p:cNvCxnSpPr>
          <p:nvPr/>
        </p:nvCxnSpPr>
        <p:spPr bwMode="auto">
          <a:xfrm flipH="1" flipV="1">
            <a:off x="6683375" y="44672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8" name="Text Box 33"/>
          <p:cNvSpPr txBox="1">
            <a:spLocks noChangeArrowheads="1"/>
          </p:cNvSpPr>
          <p:nvPr/>
        </p:nvSpPr>
        <p:spPr bwMode="auto">
          <a:xfrm>
            <a:off x="5556250" y="40417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49" name="Text Box 34"/>
          <p:cNvSpPr txBox="1">
            <a:spLocks noChangeArrowheads="1"/>
          </p:cNvSpPr>
          <p:nvPr/>
        </p:nvSpPr>
        <p:spPr bwMode="auto">
          <a:xfrm>
            <a:off x="4946650" y="47656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2550" name="AutoShape 35"/>
          <p:cNvCxnSpPr>
            <a:cxnSpLocks noChangeAspect="1" noChangeShapeType="1"/>
            <a:stCxn id="22536" idx="6"/>
            <a:endCxn id="22545" idx="2"/>
          </p:cNvCxnSpPr>
          <p:nvPr/>
        </p:nvCxnSpPr>
        <p:spPr bwMode="auto">
          <a:xfrm>
            <a:off x="7275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1" name="Oval 36"/>
          <p:cNvSpPr>
            <a:spLocks noChangeAspect="1" noChangeArrowheads="1"/>
          </p:cNvSpPr>
          <p:nvPr/>
        </p:nvSpPr>
        <p:spPr bwMode="auto">
          <a:xfrm>
            <a:off x="7502525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52" name="AutoShape 37"/>
          <p:cNvCxnSpPr>
            <a:cxnSpLocks noChangeAspect="1" noChangeShapeType="1"/>
            <a:stCxn id="22536" idx="5"/>
            <a:endCxn id="22551" idx="1"/>
          </p:cNvCxnSpPr>
          <p:nvPr/>
        </p:nvCxnSpPr>
        <p:spPr bwMode="auto">
          <a:xfrm>
            <a:off x="7204075" y="53482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3" name="Text Box 38"/>
          <p:cNvSpPr txBox="1">
            <a:spLocks noChangeArrowheads="1"/>
          </p:cNvSpPr>
          <p:nvPr/>
        </p:nvSpPr>
        <p:spPr bwMode="auto">
          <a:xfrm>
            <a:off x="5537200" y="54800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54" name="Oval 40"/>
          <p:cNvSpPr>
            <a:spLocks noChangeAspect="1" noChangeArrowheads="1"/>
          </p:cNvSpPr>
          <p:nvPr/>
        </p:nvSpPr>
        <p:spPr bwMode="auto">
          <a:xfrm>
            <a:off x="6869113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55" name="Oval 41"/>
          <p:cNvSpPr>
            <a:spLocks noChangeAspect="1" noChangeArrowheads="1"/>
          </p:cNvSpPr>
          <p:nvPr/>
        </p:nvSpPr>
        <p:spPr bwMode="auto">
          <a:xfrm>
            <a:off x="5648325" y="2406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56" name="Oval 42"/>
          <p:cNvSpPr>
            <a:spLocks noChangeAspect="1" noChangeArrowheads="1"/>
          </p:cNvSpPr>
          <p:nvPr/>
        </p:nvSpPr>
        <p:spPr bwMode="auto">
          <a:xfrm>
            <a:off x="6276975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57" name="Oval 43"/>
          <p:cNvSpPr>
            <a:spLocks noChangeAspect="1" noChangeArrowheads="1"/>
          </p:cNvSpPr>
          <p:nvPr/>
        </p:nvSpPr>
        <p:spPr bwMode="auto">
          <a:xfrm>
            <a:off x="6257925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58" name="AutoShape 44"/>
          <p:cNvCxnSpPr>
            <a:cxnSpLocks noChangeAspect="1" noChangeShapeType="1"/>
            <a:stCxn id="22556" idx="3"/>
            <a:endCxn id="22555" idx="7"/>
          </p:cNvCxnSpPr>
          <p:nvPr/>
        </p:nvCxnSpPr>
        <p:spPr bwMode="auto">
          <a:xfrm flipH="1">
            <a:off x="5961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45"/>
          <p:cNvCxnSpPr>
            <a:cxnSpLocks noChangeAspect="1" noChangeShapeType="1"/>
            <a:stCxn id="22557" idx="1"/>
            <a:endCxn id="22555" idx="5"/>
          </p:cNvCxnSpPr>
          <p:nvPr/>
        </p:nvCxnSpPr>
        <p:spPr bwMode="auto">
          <a:xfrm flipH="1" flipV="1">
            <a:off x="5961063" y="27289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46"/>
          <p:cNvCxnSpPr>
            <a:cxnSpLocks noChangeAspect="1" noChangeShapeType="1"/>
            <a:stCxn id="22557" idx="7"/>
            <a:endCxn id="22554" idx="3"/>
          </p:cNvCxnSpPr>
          <p:nvPr/>
        </p:nvCxnSpPr>
        <p:spPr bwMode="auto">
          <a:xfrm flipV="1">
            <a:off x="6570663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47"/>
          <p:cNvCxnSpPr>
            <a:cxnSpLocks noChangeAspect="1" noChangeShapeType="1"/>
            <a:stCxn id="22556" idx="5"/>
            <a:endCxn id="22554" idx="1"/>
          </p:cNvCxnSpPr>
          <p:nvPr/>
        </p:nvCxnSpPr>
        <p:spPr bwMode="auto">
          <a:xfrm>
            <a:off x="6589713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2" name="AutoShape 48"/>
          <p:cNvCxnSpPr>
            <a:cxnSpLocks noChangeAspect="1" noChangeShapeType="1"/>
            <a:stCxn id="22555" idx="6"/>
            <a:endCxn id="22554" idx="2"/>
          </p:cNvCxnSpPr>
          <p:nvPr/>
        </p:nvCxnSpPr>
        <p:spPr bwMode="auto">
          <a:xfrm>
            <a:off x="6022975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3" name="Oval 49"/>
          <p:cNvSpPr>
            <a:spLocks noChangeAspect="1" noChangeArrowheads="1"/>
          </p:cNvSpPr>
          <p:nvPr/>
        </p:nvSpPr>
        <p:spPr bwMode="auto">
          <a:xfrm>
            <a:off x="8091488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64" name="AutoShape 50"/>
          <p:cNvCxnSpPr>
            <a:cxnSpLocks noChangeAspect="1" noChangeShapeType="1"/>
            <a:stCxn id="22567" idx="7"/>
            <a:endCxn id="22563" idx="3"/>
          </p:cNvCxnSpPr>
          <p:nvPr/>
        </p:nvCxnSpPr>
        <p:spPr bwMode="auto">
          <a:xfrm flipV="1">
            <a:off x="7793038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AutoShape 51"/>
          <p:cNvCxnSpPr>
            <a:cxnSpLocks noChangeAspect="1" noChangeShapeType="1"/>
            <a:stCxn id="22563" idx="1"/>
            <a:endCxn id="22556" idx="6"/>
          </p:cNvCxnSpPr>
          <p:nvPr/>
        </p:nvCxnSpPr>
        <p:spPr bwMode="auto">
          <a:xfrm flipH="1" flipV="1">
            <a:off x="6651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6" name="AutoShape 52"/>
          <p:cNvCxnSpPr>
            <a:cxnSpLocks noChangeAspect="1" noChangeShapeType="1"/>
            <a:stCxn id="22554" idx="6"/>
            <a:endCxn id="22563" idx="2"/>
          </p:cNvCxnSpPr>
          <p:nvPr/>
        </p:nvCxnSpPr>
        <p:spPr bwMode="auto">
          <a:xfrm>
            <a:off x="7243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7" name="Oval 53"/>
          <p:cNvSpPr>
            <a:spLocks noChangeAspect="1" noChangeArrowheads="1"/>
          </p:cNvSpPr>
          <p:nvPr/>
        </p:nvSpPr>
        <p:spPr bwMode="auto">
          <a:xfrm>
            <a:off x="7480300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68" name="AutoShape 54"/>
          <p:cNvCxnSpPr>
            <a:cxnSpLocks noChangeAspect="1" noChangeShapeType="1"/>
            <a:stCxn id="22554" idx="5"/>
            <a:endCxn id="22567" idx="1"/>
          </p:cNvCxnSpPr>
          <p:nvPr/>
        </p:nvCxnSpPr>
        <p:spPr bwMode="auto">
          <a:xfrm>
            <a:off x="7181850" y="27289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2C1252A-97ED-46D0-B363-E3AD27A481C5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82F5A8-F335-914E-8A80-1587997F5500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Setting/getting a vertex/edge label takes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as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as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vertex is inserted once into a sequence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incident 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runs in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C073B-85A9-44B1-955A-9AFF9883FC8D}"/>
              </a:ext>
            </a:extLst>
          </p:cNvPr>
          <p:cNvSpPr/>
          <p:nvPr/>
        </p:nvSpPr>
        <p:spPr bwMode="auto">
          <a:xfrm>
            <a:off x="76200" y="6477000"/>
            <a:ext cx="32766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7445</TotalTime>
  <Words>587</Words>
  <Application>Microsoft Office PowerPoint</Application>
  <PresentationFormat>On-screen Show (4:3)</PresentationFormat>
  <Paragraphs>268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Symbol</vt:lpstr>
      <vt:lpstr>Tahoma</vt:lpstr>
      <vt:lpstr>Times New Roman</vt:lpstr>
      <vt:lpstr>Wingdings</vt:lpstr>
      <vt:lpstr>Blueprint</vt:lpstr>
      <vt:lpstr>Breadth-First Search</vt:lpstr>
      <vt:lpstr>Breadth-First Search</vt:lpstr>
      <vt:lpstr>BFS Algorithm</vt:lpstr>
      <vt:lpstr>Java Implementation</vt:lpstr>
      <vt:lpstr>Example</vt:lpstr>
      <vt:lpstr>Example (cont.)</vt:lpstr>
      <vt:lpstr>Example (cont.)</vt:lpstr>
      <vt:lpstr>Properties</vt:lpstr>
      <vt:lpstr>Analysis</vt:lpstr>
      <vt:lpstr>Applications</vt:lpstr>
      <vt:lpstr>DFS vs. BFS</vt:lpstr>
      <vt:lpstr>DFS vs. BFS (cont.)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Abini Cross</cp:lastModifiedBy>
  <cp:revision>1448</cp:revision>
  <dcterms:created xsi:type="dcterms:W3CDTF">2002-01-21T02:22:10Z</dcterms:created>
  <dcterms:modified xsi:type="dcterms:W3CDTF">2017-12-09T06:46:16Z</dcterms:modified>
</cp:coreProperties>
</file>