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56" r:id="rId2"/>
    <p:sldId id="437" r:id="rId3"/>
    <p:sldId id="436" r:id="rId4"/>
    <p:sldId id="438" r:id="rId5"/>
    <p:sldId id="439" r:id="rId6"/>
    <p:sldId id="440" r:id="rId7"/>
    <p:sldId id="443" r:id="rId8"/>
    <p:sldId id="452" r:id="rId9"/>
    <p:sldId id="444" r:id="rId10"/>
    <p:sldId id="445" r:id="rId11"/>
    <p:sldId id="441" r:id="rId12"/>
    <p:sldId id="446" r:id="rId13"/>
    <p:sldId id="448" r:id="rId14"/>
    <p:sldId id="450" r:id="rId15"/>
    <p:sldId id="454" r:id="rId16"/>
    <p:sldId id="451" r:id="rId17"/>
    <p:sldId id="453" r:id="rId18"/>
    <p:sldId id="455" r:id="rId19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51" d="100"/>
          <a:sy n="51" d="100"/>
        </p:scale>
        <p:origin x="729" y="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6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4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3.xml"/><Relationship Id="rId5" Type="http://schemas.openxmlformats.org/officeDocument/2006/relationships/slide" Target="slides/slide5.xml"/><Relationship Id="rId10" Type="http://schemas.openxmlformats.org/officeDocument/2006/relationships/slide" Target="slides/slide12.xml"/><Relationship Id="rId4" Type="http://schemas.openxmlformats.org/officeDocument/2006/relationships/slide" Target="slides/slide4.xml"/><Relationship Id="rId9" Type="http://schemas.openxmlformats.org/officeDocument/2006/relationships/slide" Target="slides/slide11.xml"/><Relationship Id="rId14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669D105B-6940-D545-9488-7880CBF2BD48}" type="datetime8">
              <a:rPr lang="en-US"/>
              <a:pPr>
                <a:defRPr/>
              </a:pPr>
              <a:t>10/4/2018 9:27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C7533F94-5FD2-F444-9246-367F6CECD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94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CB699700-4916-C44A-9489-22AEBE01AE2B}" type="datetime8">
              <a:rPr lang="en-US"/>
              <a:pPr>
                <a:defRPr/>
              </a:pPr>
              <a:t>10/4/2018 9:27 AM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300AF85E-5E23-0E41-891E-6B336417DF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7099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Depth-First Search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EB0204A-93D4-2E47-9A90-15B593F59BDB}" type="datetime8">
              <a:rPr lang="en-US" sz="1300"/>
              <a:pPr eaLnBrk="1" hangingPunct="1"/>
              <a:t>10/4/2018 9:27 AM</a:t>
            </a:fld>
            <a:endParaRPr lang="en-US" sz="13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2294FC8-672A-3046-BC5C-A65F0EAD4D1C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269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cs typeface="+mn-cs"/>
              </a:rPr>
              <a:t>© 2014 Goodrich, </a:t>
            </a:r>
            <a:r>
              <a:rPr lang="en-US" sz="1400" dirty="0" err="1">
                <a:cs typeface="+mn-cs"/>
              </a:rPr>
              <a:t>Tamassia</a:t>
            </a:r>
            <a:r>
              <a:rPr lang="en-US" sz="1400" dirty="0">
                <a:cs typeface="+mn-cs"/>
              </a:rPr>
              <a:t>, </a:t>
            </a:r>
            <a:r>
              <a:rPr lang="en-US" sz="1400" dirty="0" err="1">
                <a:cs typeface="+mn-cs"/>
              </a:rPr>
              <a:t>Goldwasser</a:t>
            </a:r>
            <a:endParaRPr lang="en-US" sz="1400" dirty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6213A2-4007-2740-A1BE-D4BEEE71A1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5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326194FB-5C10-6046-954E-7CA959109D67}" type="datetime8">
              <a:rPr lang="en-US"/>
              <a:pPr>
                <a:defRPr/>
              </a:pPr>
              <a:t>10/4/2018 9:27 AM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CFA8757-0620-9B47-A577-55AFF4851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0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6CFAFD4C-0A1E-D141-87D3-AD8721B55EF1}" type="datetime8">
              <a:rPr lang="en-US"/>
              <a:pPr>
                <a:defRPr/>
              </a:pPr>
              <a:t>10/4/2018 9:27 AM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6922F8-1704-4B43-9633-0B5D9F058A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71FD6473-9D95-794D-A6F0-4C09841AB478}" type="datetime8">
              <a:rPr lang="en-US"/>
              <a:pPr>
                <a:defRPr/>
              </a:pPr>
              <a:t>10/4/2018 9:27 AM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5AA284-9F2B-3743-AAA7-6E2F453962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3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C8F35C3F-49F6-964D-8B90-0611FA02AD1B}" type="datetime8">
              <a:rPr lang="en-US"/>
              <a:pPr>
                <a:defRPr/>
              </a:pPr>
              <a:t>10/4/2018 9:27 AM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04ADEE-FAE1-034A-926A-6EC97F91C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6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21EFD20C-89F1-3242-A82F-47F7A2F93F77}" type="datetime8">
              <a:rPr lang="en-US"/>
              <a:pPr>
                <a:defRPr/>
              </a:pPr>
              <a:t>10/4/2018 9:27 AM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39CB6A-31EF-2F4C-B21C-B8FEA928C7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0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7DA8E227-26E8-DD47-942B-4066DFE78E88}" type="datetime8">
              <a:rPr lang="en-US"/>
              <a:pPr>
                <a:defRPr/>
              </a:pPr>
              <a:t>10/4/2018 9:27 AM</a:t>
            </a:fld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E1F492-D28E-3047-A751-F3879BD41C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8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434E5C4F-2659-9944-87D6-1A252A9E3CFB}" type="datetime8">
              <a:rPr lang="en-US"/>
              <a:pPr>
                <a:defRPr/>
              </a:pPr>
              <a:t>10/4/2018 9:27 AM</a:t>
            </a:fld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7D9461-BC46-0A40-85B8-5EBB29E29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39A41722-D6E4-4344-B909-6FCC20ADD41A}" type="datetime8">
              <a:rPr lang="en-US"/>
              <a:pPr>
                <a:defRPr/>
              </a:pPr>
              <a:t>10/4/2018 9:27 AM</a:t>
            </a:fld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BFA3E7-057F-5D4F-966A-8A50B2AE80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9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6158DFCA-ED11-5C49-A70D-69D9A55FC6BC}" type="datetime8">
              <a:rPr lang="en-US"/>
              <a:pPr>
                <a:defRPr/>
              </a:pPr>
              <a:t>10/4/2018 9:27 AM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CF9F0D-B343-A84A-AA81-32ECAAD729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0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9AA245EE-2BF3-6848-BD5E-62F035B08C3D}" type="datetime8">
              <a:rPr lang="en-US"/>
              <a:pPr>
                <a:defRPr/>
              </a:pPr>
              <a:t>10/4/2018 9:27 AM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55BB8E-EC05-7C48-AD47-33A703FA5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1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7FFF1410-647A-AA4D-AF36-237F547F09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269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cs typeface="+mn-cs"/>
              </a:rPr>
              <a:t>© 2014 Goodrich, </a:t>
            </a:r>
            <a:r>
              <a:rPr lang="en-US" sz="1400" dirty="0" err="1">
                <a:cs typeface="+mn-cs"/>
              </a:rPr>
              <a:t>Tamassia</a:t>
            </a:r>
            <a:r>
              <a:rPr lang="en-US" sz="1400" dirty="0">
                <a:cs typeface="+mn-cs"/>
              </a:rPr>
              <a:t>, </a:t>
            </a:r>
            <a:r>
              <a:rPr lang="en-US" sz="1400" dirty="0" err="1">
                <a:cs typeface="+mn-cs"/>
              </a:rPr>
              <a:t>Goldwasser</a:t>
            </a:r>
            <a:endParaRPr lang="en-US" sz="1400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AB2D739-512C-3D4B-89E5-49F0E6E7799B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Depth-First Search</a:t>
            </a:r>
          </a:p>
        </p:txBody>
      </p:sp>
      <p:grpSp>
        <p:nvGrpSpPr>
          <p:cNvPr id="15364" name="Group 581"/>
          <p:cNvGrpSpPr>
            <a:grpSpLocks/>
          </p:cNvGrpSpPr>
          <p:nvPr/>
        </p:nvGrpSpPr>
        <p:grpSpPr bwMode="auto">
          <a:xfrm>
            <a:off x="4772025" y="3322638"/>
            <a:ext cx="3081338" cy="1830387"/>
            <a:chOff x="593" y="2600"/>
            <a:chExt cx="1941" cy="1153"/>
          </a:xfrm>
        </p:grpSpPr>
        <p:sp>
          <p:nvSpPr>
            <p:cNvPr id="15365" name="Oval 582"/>
            <p:cNvSpPr>
              <a:spLocks noChangeAspect="1" noChangeArrowheads="1"/>
            </p:cNvSpPr>
            <p:nvPr/>
          </p:nvSpPr>
          <p:spPr bwMode="auto">
            <a:xfrm>
              <a:off x="1515" y="306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15366" name="Oval 583"/>
            <p:cNvSpPr>
              <a:spLocks noChangeAspect="1" noChangeArrowheads="1"/>
            </p:cNvSpPr>
            <p:nvPr/>
          </p:nvSpPr>
          <p:spPr bwMode="auto">
            <a:xfrm>
              <a:off x="593" y="306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15367" name="Oval 584"/>
            <p:cNvSpPr>
              <a:spLocks noChangeAspect="1" noChangeArrowheads="1"/>
            </p:cNvSpPr>
            <p:nvPr/>
          </p:nvSpPr>
          <p:spPr bwMode="auto">
            <a:xfrm>
              <a:off x="1054" y="260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15368" name="Oval 585"/>
            <p:cNvSpPr>
              <a:spLocks noChangeAspect="1" noChangeArrowheads="1"/>
            </p:cNvSpPr>
            <p:nvPr/>
          </p:nvSpPr>
          <p:spPr bwMode="auto">
            <a:xfrm>
              <a:off x="1054" y="352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15369" name="AutoShape 586"/>
            <p:cNvCxnSpPr>
              <a:cxnSpLocks noChangeAspect="1" noChangeShapeType="1"/>
              <a:stCxn id="15367" idx="3"/>
              <a:endCxn id="15366" idx="7"/>
            </p:cNvCxnSpPr>
            <p:nvPr/>
          </p:nvCxnSpPr>
          <p:spPr bwMode="auto">
            <a:xfrm flipH="1">
              <a:off x="790" y="2809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0" name="AutoShape 587"/>
            <p:cNvCxnSpPr>
              <a:cxnSpLocks noChangeAspect="1" noChangeShapeType="1"/>
              <a:stCxn id="15368" idx="1"/>
              <a:endCxn id="15366" idx="5"/>
            </p:cNvCxnSpPr>
            <p:nvPr/>
          </p:nvCxnSpPr>
          <p:spPr bwMode="auto">
            <a:xfrm flipH="1" flipV="1">
              <a:off x="790" y="327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1" name="AutoShape 588"/>
            <p:cNvCxnSpPr>
              <a:cxnSpLocks noChangeAspect="1" noChangeShapeType="1"/>
              <a:stCxn id="15368" idx="7"/>
              <a:endCxn id="15365" idx="3"/>
            </p:cNvCxnSpPr>
            <p:nvPr/>
          </p:nvCxnSpPr>
          <p:spPr bwMode="auto">
            <a:xfrm flipV="1">
              <a:off x="1251" y="327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2" name="AutoShape 589"/>
            <p:cNvCxnSpPr>
              <a:cxnSpLocks noChangeAspect="1" noChangeShapeType="1"/>
              <a:stCxn id="15367" idx="5"/>
              <a:endCxn id="15365" idx="1"/>
            </p:cNvCxnSpPr>
            <p:nvPr/>
          </p:nvCxnSpPr>
          <p:spPr bwMode="auto">
            <a:xfrm>
              <a:off x="1251" y="2809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3" name="AutoShape 590"/>
            <p:cNvCxnSpPr>
              <a:cxnSpLocks noChangeAspect="1" noChangeShapeType="1"/>
              <a:stCxn id="15367" idx="4"/>
              <a:endCxn id="15368" idx="0"/>
            </p:cNvCxnSpPr>
            <p:nvPr/>
          </p:nvCxnSpPr>
          <p:spPr bwMode="auto">
            <a:xfrm>
              <a:off x="1169" y="2842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4" name="Oval 591"/>
            <p:cNvSpPr>
              <a:spLocks noChangeAspect="1" noChangeArrowheads="1"/>
            </p:cNvSpPr>
            <p:nvPr/>
          </p:nvSpPr>
          <p:spPr bwMode="auto">
            <a:xfrm>
              <a:off x="2303" y="3061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15375" name="AutoShape 592"/>
            <p:cNvCxnSpPr>
              <a:cxnSpLocks noChangeAspect="1" noChangeShapeType="1"/>
              <a:stCxn id="15368" idx="6"/>
              <a:endCxn id="15374" idx="3"/>
            </p:cNvCxnSpPr>
            <p:nvPr/>
          </p:nvCxnSpPr>
          <p:spPr bwMode="auto">
            <a:xfrm flipV="1">
              <a:off x="1296" y="3264"/>
              <a:ext cx="1040" cy="3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6" name="AutoShape 593"/>
            <p:cNvCxnSpPr>
              <a:cxnSpLocks noChangeAspect="1" noChangeShapeType="1"/>
              <a:stCxn id="15374" idx="1"/>
              <a:endCxn id="15367" idx="6"/>
            </p:cNvCxnSpPr>
            <p:nvPr/>
          </p:nvCxnSpPr>
          <p:spPr bwMode="auto">
            <a:xfrm flipH="1" flipV="1">
              <a:off x="1296" y="2715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DEA96BE-954E-4F72-A5B0-2B1DB96213EB}"/>
              </a:ext>
            </a:extLst>
          </p:cNvPr>
          <p:cNvSpPr/>
          <p:nvPr/>
        </p:nvSpPr>
        <p:spPr bwMode="auto">
          <a:xfrm>
            <a:off x="152400" y="6477000"/>
            <a:ext cx="32766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67F5951-A048-554D-BA92-FFE9BD2B7F44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2457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(cont.)</a:t>
            </a:r>
          </a:p>
        </p:txBody>
      </p:sp>
      <p:grpSp>
        <p:nvGrpSpPr>
          <p:cNvPr id="24580" name="Group 1064"/>
          <p:cNvGrpSpPr>
            <a:grpSpLocks/>
          </p:cNvGrpSpPr>
          <p:nvPr/>
        </p:nvGrpSpPr>
        <p:grpSpPr bwMode="auto">
          <a:xfrm>
            <a:off x="892175" y="4341813"/>
            <a:ext cx="3081338" cy="1830387"/>
            <a:chOff x="689" y="1181"/>
            <a:chExt cx="1941" cy="1153"/>
          </a:xfrm>
        </p:grpSpPr>
        <p:sp>
          <p:nvSpPr>
            <p:cNvPr id="24623" name="Oval 1027"/>
            <p:cNvSpPr>
              <a:spLocks noChangeAspect="1" noChangeArrowheads="1"/>
            </p:cNvSpPr>
            <p:nvPr/>
          </p:nvSpPr>
          <p:spPr bwMode="auto">
            <a:xfrm>
              <a:off x="1611" y="164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4624" name="Oval 1028"/>
            <p:cNvSpPr>
              <a:spLocks noChangeAspect="1" noChangeArrowheads="1"/>
            </p:cNvSpPr>
            <p:nvPr/>
          </p:nvSpPr>
          <p:spPr bwMode="auto">
            <a:xfrm>
              <a:off x="689" y="164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4625" name="Oval 1029"/>
            <p:cNvSpPr>
              <a:spLocks noChangeAspect="1" noChangeArrowheads="1"/>
            </p:cNvSpPr>
            <p:nvPr/>
          </p:nvSpPr>
          <p:spPr bwMode="auto">
            <a:xfrm>
              <a:off x="1150" y="118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4626" name="Oval 1030"/>
            <p:cNvSpPr>
              <a:spLocks noChangeAspect="1" noChangeArrowheads="1"/>
            </p:cNvSpPr>
            <p:nvPr/>
          </p:nvSpPr>
          <p:spPr bwMode="auto">
            <a:xfrm>
              <a:off x="1150" y="2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4627" name="AutoShape 1031"/>
            <p:cNvCxnSpPr>
              <a:cxnSpLocks noChangeAspect="1" noChangeShapeType="1"/>
              <a:stCxn id="24625" idx="3"/>
              <a:endCxn id="24624" idx="7"/>
            </p:cNvCxnSpPr>
            <p:nvPr/>
          </p:nvCxnSpPr>
          <p:spPr bwMode="auto">
            <a:xfrm flipH="1">
              <a:off x="886" y="139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8" name="AutoShape 1032"/>
            <p:cNvCxnSpPr>
              <a:cxnSpLocks noChangeAspect="1" noChangeShapeType="1"/>
              <a:stCxn id="24626" idx="1"/>
              <a:endCxn id="24624" idx="5"/>
            </p:cNvCxnSpPr>
            <p:nvPr/>
          </p:nvCxnSpPr>
          <p:spPr bwMode="auto">
            <a:xfrm flipH="1" flipV="1">
              <a:off x="886" y="1851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9" name="AutoShape 1033"/>
            <p:cNvCxnSpPr>
              <a:cxnSpLocks noChangeAspect="1" noChangeShapeType="1"/>
              <a:stCxn id="24626" idx="7"/>
              <a:endCxn id="24623" idx="3"/>
            </p:cNvCxnSpPr>
            <p:nvPr/>
          </p:nvCxnSpPr>
          <p:spPr bwMode="auto">
            <a:xfrm flipV="1">
              <a:off x="1347" y="1851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30" name="AutoShape 1034"/>
            <p:cNvCxnSpPr>
              <a:cxnSpLocks noChangeAspect="1" noChangeShapeType="1"/>
              <a:stCxn id="24625" idx="5"/>
              <a:endCxn id="24623" idx="1"/>
            </p:cNvCxnSpPr>
            <p:nvPr/>
          </p:nvCxnSpPr>
          <p:spPr bwMode="auto">
            <a:xfrm>
              <a:off x="1347" y="139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31" name="AutoShape 1035"/>
            <p:cNvCxnSpPr>
              <a:cxnSpLocks noChangeAspect="1" noChangeShapeType="1"/>
              <a:stCxn id="24625" idx="4"/>
              <a:endCxn id="24626" idx="0"/>
            </p:cNvCxnSpPr>
            <p:nvPr/>
          </p:nvCxnSpPr>
          <p:spPr bwMode="auto">
            <a:xfrm>
              <a:off x="1265" y="1423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32" name="Oval 1036"/>
            <p:cNvSpPr>
              <a:spLocks noChangeAspect="1" noChangeArrowheads="1"/>
            </p:cNvSpPr>
            <p:nvPr/>
          </p:nvSpPr>
          <p:spPr bwMode="auto">
            <a:xfrm>
              <a:off x="2399" y="164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4633" name="AutoShape 1037"/>
            <p:cNvCxnSpPr>
              <a:cxnSpLocks noChangeAspect="1" noChangeShapeType="1"/>
              <a:stCxn id="24626" idx="6"/>
              <a:endCxn id="24632" idx="3"/>
            </p:cNvCxnSpPr>
            <p:nvPr/>
          </p:nvCxnSpPr>
          <p:spPr bwMode="auto">
            <a:xfrm flipV="1">
              <a:off x="1392" y="1845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34" name="AutoShape 1038"/>
            <p:cNvCxnSpPr>
              <a:cxnSpLocks noChangeAspect="1" noChangeShapeType="1"/>
              <a:stCxn id="24632" idx="1"/>
              <a:endCxn id="24625" idx="6"/>
            </p:cNvCxnSpPr>
            <p:nvPr/>
          </p:nvCxnSpPr>
          <p:spPr bwMode="auto">
            <a:xfrm flipH="1" flipV="1">
              <a:off x="1392" y="1296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581" name="Group 1065"/>
          <p:cNvGrpSpPr>
            <a:grpSpLocks/>
          </p:cNvGrpSpPr>
          <p:nvPr/>
        </p:nvGrpSpPr>
        <p:grpSpPr bwMode="auto">
          <a:xfrm>
            <a:off x="5529263" y="1676400"/>
            <a:ext cx="3081337" cy="1830388"/>
            <a:chOff x="593" y="2600"/>
            <a:chExt cx="1941" cy="1153"/>
          </a:xfrm>
        </p:grpSpPr>
        <p:sp>
          <p:nvSpPr>
            <p:cNvPr id="24611" name="Oval 1039"/>
            <p:cNvSpPr>
              <a:spLocks noChangeAspect="1" noChangeArrowheads="1"/>
            </p:cNvSpPr>
            <p:nvPr/>
          </p:nvSpPr>
          <p:spPr bwMode="auto">
            <a:xfrm>
              <a:off x="1515" y="306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4612" name="Oval 1040"/>
            <p:cNvSpPr>
              <a:spLocks noChangeAspect="1" noChangeArrowheads="1"/>
            </p:cNvSpPr>
            <p:nvPr/>
          </p:nvSpPr>
          <p:spPr bwMode="auto">
            <a:xfrm>
              <a:off x="593" y="306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4613" name="Oval 1041"/>
            <p:cNvSpPr>
              <a:spLocks noChangeAspect="1" noChangeArrowheads="1"/>
            </p:cNvSpPr>
            <p:nvPr/>
          </p:nvSpPr>
          <p:spPr bwMode="auto">
            <a:xfrm>
              <a:off x="1054" y="260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4614" name="Oval 1042"/>
            <p:cNvSpPr>
              <a:spLocks noChangeAspect="1" noChangeArrowheads="1"/>
            </p:cNvSpPr>
            <p:nvPr/>
          </p:nvSpPr>
          <p:spPr bwMode="auto">
            <a:xfrm>
              <a:off x="1054" y="352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4615" name="AutoShape 1043"/>
            <p:cNvCxnSpPr>
              <a:cxnSpLocks noChangeAspect="1" noChangeShapeType="1"/>
              <a:stCxn id="24613" idx="3"/>
              <a:endCxn id="24612" idx="7"/>
            </p:cNvCxnSpPr>
            <p:nvPr/>
          </p:nvCxnSpPr>
          <p:spPr bwMode="auto">
            <a:xfrm flipH="1">
              <a:off x="790" y="2809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6" name="AutoShape 1044"/>
            <p:cNvCxnSpPr>
              <a:cxnSpLocks noChangeAspect="1" noChangeShapeType="1"/>
              <a:stCxn id="24614" idx="1"/>
              <a:endCxn id="24612" idx="5"/>
            </p:cNvCxnSpPr>
            <p:nvPr/>
          </p:nvCxnSpPr>
          <p:spPr bwMode="auto">
            <a:xfrm flipH="1" flipV="1">
              <a:off x="790" y="327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7" name="AutoShape 1045"/>
            <p:cNvCxnSpPr>
              <a:cxnSpLocks noChangeAspect="1" noChangeShapeType="1"/>
              <a:stCxn id="24614" idx="7"/>
              <a:endCxn id="24611" idx="3"/>
            </p:cNvCxnSpPr>
            <p:nvPr/>
          </p:nvCxnSpPr>
          <p:spPr bwMode="auto">
            <a:xfrm flipV="1">
              <a:off x="1251" y="327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8" name="AutoShape 1046"/>
            <p:cNvCxnSpPr>
              <a:cxnSpLocks noChangeAspect="1" noChangeShapeType="1"/>
              <a:stCxn id="24613" idx="5"/>
              <a:endCxn id="24611" idx="1"/>
            </p:cNvCxnSpPr>
            <p:nvPr/>
          </p:nvCxnSpPr>
          <p:spPr bwMode="auto">
            <a:xfrm>
              <a:off x="1251" y="2809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9" name="AutoShape 1047"/>
            <p:cNvCxnSpPr>
              <a:cxnSpLocks noChangeAspect="1" noChangeShapeType="1"/>
              <a:stCxn id="24613" idx="4"/>
              <a:endCxn id="24614" idx="0"/>
            </p:cNvCxnSpPr>
            <p:nvPr/>
          </p:nvCxnSpPr>
          <p:spPr bwMode="auto">
            <a:xfrm>
              <a:off x="1169" y="2842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20" name="Oval 1048"/>
            <p:cNvSpPr>
              <a:spLocks noChangeAspect="1" noChangeArrowheads="1"/>
            </p:cNvSpPr>
            <p:nvPr/>
          </p:nvSpPr>
          <p:spPr bwMode="auto">
            <a:xfrm>
              <a:off x="2303" y="3061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4621" name="AutoShape 1049"/>
            <p:cNvCxnSpPr>
              <a:cxnSpLocks noChangeAspect="1" noChangeShapeType="1"/>
              <a:stCxn id="24614" idx="6"/>
              <a:endCxn id="24620" idx="3"/>
            </p:cNvCxnSpPr>
            <p:nvPr/>
          </p:nvCxnSpPr>
          <p:spPr bwMode="auto">
            <a:xfrm flipV="1">
              <a:off x="1296" y="3264"/>
              <a:ext cx="1040" cy="3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2" name="AutoShape 1050"/>
            <p:cNvCxnSpPr>
              <a:cxnSpLocks noChangeAspect="1" noChangeShapeType="1"/>
              <a:stCxn id="24620" idx="1"/>
              <a:endCxn id="24613" idx="6"/>
            </p:cNvCxnSpPr>
            <p:nvPr/>
          </p:nvCxnSpPr>
          <p:spPr bwMode="auto">
            <a:xfrm flipH="1" flipV="1">
              <a:off x="1296" y="2715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582" name="Group 1063"/>
          <p:cNvGrpSpPr>
            <a:grpSpLocks/>
          </p:cNvGrpSpPr>
          <p:nvPr/>
        </p:nvGrpSpPr>
        <p:grpSpPr bwMode="auto">
          <a:xfrm>
            <a:off x="5529263" y="4341813"/>
            <a:ext cx="3081337" cy="1830387"/>
            <a:chOff x="3377" y="1085"/>
            <a:chExt cx="1941" cy="1153"/>
          </a:xfrm>
        </p:grpSpPr>
        <p:sp>
          <p:nvSpPr>
            <p:cNvPr id="24599" name="Oval 1051"/>
            <p:cNvSpPr>
              <a:spLocks noChangeAspect="1" noChangeArrowheads="1"/>
            </p:cNvSpPr>
            <p:nvPr/>
          </p:nvSpPr>
          <p:spPr bwMode="auto">
            <a:xfrm>
              <a:off x="4299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4600" name="Oval 1052"/>
            <p:cNvSpPr>
              <a:spLocks noChangeAspect="1" noChangeArrowheads="1"/>
            </p:cNvSpPr>
            <p:nvPr/>
          </p:nvSpPr>
          <p:spPr bwMode="auto">
            <a:xfrm>
              <a:off x="3377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4601" name="Oval 1053"/>
            <p:cNvSpPr>
              <a:spLocks noChangeAspect="1" noChangeArrowheads="1"/>
            </p:cNvSpPr>
            <p:nvPr/>
          </p:nvSpPr>
          <p:spPr bwMode="auto">
            <a:xfrm>
              <a:off x="3838" y="108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4602" name="Oval 1054"/>
            <p:cNvSpPr>
              <a:spLocks noChangeAspect="1" noChangeArrowheads="1"/>
            </p:cNvSpPr>
            <p:nvPr/>
          </p:nvSpPr>
          <p:spPr bwMode="auto">
            <a:xfrm>
              <a:off x="3838" y="2007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4603" name="AutoShape 1055"/>
            <p:cNvCxnSpPr>
              <a:cxnSpLocks noChangeAspect="1" noChangeShapeType="1"/>
              <a:stCxn id="24601" idx="3"/>
              <a:endCxn id="24600" idx="7"/>
            </p:cNvCxnSpPr>
            <p:nvPr/>
          </p:nvCxnSpPr>
          <p:spPr bwMode="auto">
            <a:xfrm flipH="1">
              <a:off x="3574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4" name="AutoShape 1056"/>
            <p:cNvCxnSpPr>
              <a:cxnSpLocks noChangeAspect="1" noChangeShapeType="1"/>
              <a:stCxn id="24602" idx="1"/>
              <a:endCxn id="24600" idx="5"/>
            </p:cNvCxnSpPr>
            <p:nvPr/>
          </p:nvCxnSpPr>
          <p:spPr bwMode="auto">
            <a:xfrm flipH="1" flipV="1">
              <a:off x="3574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5" name="AutoShape 1057"/>
            <p:cNvCxnSpPr>
              <a:cxnSpLocks noChangeAspect="1" noChangeShapeType="1"/>
              <a:stCxn id="24602" idx="7"/>
              <a:endCxn id="24599" idx="3"/>
            </p:cNvCxnSpPr>
            <p:nvPr/>
          </p:nvCxnSpPr>
          <p:spPr bwMode="auto">
            <a:xfrm flipV="1">
              <a:off x="4035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6" name="AutoShape 1058"/>
            <p:cNvCxnSpPr>
              <a:cxnSpLocks noChangeAspect="1" noChangeShapeType="1"/>
              <a:stCxn id="24601" idx="5"/>
              <a:endCxn id="24599" idx="1"/>
            </p:cNvCxnSpPr>
            <p:nvPr/>
          </p:nvCxnSpPr>
          <p:spPr bwMode="auto">
            <a:xfrm>
              <a:off x="4035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7" name="AutoShape 1059"/>
            <p:cNvCxnSpPr>
              <a:cxnSpLocks noChangeAspect="1" noChangeShapeType="1"/>
              <a:stCxn id="24601" idx="4"/>
              <a:endCxn id="24602" idx="0"/>
            </p:cNvCxnSpPr>
            <p:nvPr/>
          </p:nvCxnSpPr>
          <p:spPr bwMode="auto">
            <a:xfrm>
              <a:off x="3953" y="1327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08" name="Oval 1060"/>
            <p:cNvSpPr>
              <a:spLocks noChangeAspect="1" noChangeArrowheads="1"/>
            </p:cNvSpPr>
            <p:nvPr/>
          </p:nvSpPr>
          <p:spPr bwMode="auto">
            <a:xfrm>
              <a:off x="5087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4609" name="AutoShape 1061"/>
            <p:cNvCxnSpPr>
              <a:cxnSpLocks noChangeAspect="1" noChangeShapeType="1"/>
              <a:stCxn id="24602" idx="6"/>
              <a:endCxn id="24608" idx="3"/>
            </p:cNvCxnSpPr>
            <p:nvPr/>
          </p:nvCxnSpPr>
          <p:spPr bwMode="auto">
            <a:xfrm flipV="1">
              <a:off x="4080" y="1755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0" name="AutoShape 1062"/>
            <p:cNvCxnSpPr>
              <a:cxnSpLocks noChangeAspect="1" noChangeShapeType="1"/>
              <a:stCxn id="24608" idx="1"/>
              <a:endCxn id="24601" idx="6"/>
            </p:cNvCxnSpPr>
            <p:nvPr/>
          </p:nvCxnSpPr>
          <p:spPr bwMode="auto">
            <a:xfrm flipH="1" flipV="1">
              <a:off x="4080" y="1200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583" name="Group 1078"/>
          <p:cNvGrpSpPr>
            <a:grpSpLocks/>
          </p:cNvGrpSpPr>
          <p:nvPr/>
        </p:nvGrpSpPr>
        <p:grpSpPr bwMode="auto">
          <a:xfrm>
            <a:off x="890588" y="1676400"/>
            <a:ext cx="3081337" cy="1830388"/>
            <a:chOff x="499" y="1056"/>
            <a:chExt cx="1941" cy="1153"/>
          </a:xfrm>
        </p:grpSpPr>
        <p:sp>
          <p:nvSpPr>
            <p:cNvPr id="24587" name="Oval 1066"/>
            <p:cNvSpPr>
              <a:spLocks noChangeAspect="1" noChangeArrowheads="1"/>
            </p:cNvSpPr>
            <p:nvPr/>
          </p:nvSpPr>
          <p:spPr bwMode="auto">
            <a:xfrm>
              <a:off x="1421" y="151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4588" name="Oval 1067"/>
            <p:cNvSpPr>
              <a:spLocks noChangeAspect="1" noChangeArrowheads="1"/>
            </p:cNvSpPr>
            <p:nvPr/>
          </p:nvSpPr>
          <p:spPr bwMode="auto">
            <a:xfrm>
              <a:off x="499" y="1517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4589" name="Oval 1068"/>
            <p:cNvSpPr>
              <a:spLocks noChangeAspect="1" noChangeArrowheads="1"/>
            </p:cNvSpPr>
            <p:nvPr/>
          </p:nvSpPr>
          <p:spPr bwMode="auto">
            <a:xfrm>
              <a:off x="960" y="105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4590" name="Oval 1069"/>
            <p:cNvSpPr>
              <a:spLocks noChangeAspect="1" noChangeArrowheads="1"/>
            </p:cNvSpPr>
            <p:nvPr/>
          </p:nvSpPr>
          <p:spPr bwMode="auto">
            <a:xfrm>
              <a:off x="960" y="1978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4591" name="AutoShape 1070"/>
            <p:cNvCxnSpPr>
              <a:cxnSpLocks noChangeAspect="1" noChangeShapeType="1"/>
              <a:stCxn id="24589" idx="3"/>
              <a:endCxn id="24588" idx="7"/>
            </p:cNvCxnSpPr>
            <p:nvPr/>
          </p:nvCxnSpPr>
          <p:spPr bwMode="auto">
            <a:xfrm flipH="1">
              <a:off x="696" y="126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2" name="AutoShape 1071"/>
            <p:cNvCxnSpPr>
              <a:cxnSpLocks noChangeAspect="1" noChangeShapeType="1"/>
              <a:stCxn id="24590" idx="1"/>
              <a:endCxn id="24588" idx="5"/>
            </p:cNvCxnSpPr>
            <p:nvPr/>
          </p:nvCxnSpPr>
          <p:spPr bwMode="auto">
            <a:xfrm flipH="1" flipV="1">
              <a:off x="696" y="1726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3" name="AutoShape 1072"/>
            <p:cNvCxnSpPr>
              <a:cxnSpLocks noChangeAspect="1" noChangeShapeType="1"/>
              <a:stCxn id="24590" idx="7"/>
              <a:endCxn id="24587" idx="3"/>
            </p:cNvCxnSpPr>
            <p:nvPr/>
          </p:nvCxnSpPr>
          <p:spPr bwMode="auto">
            <a:xfrm flipV="1">
              <a:off x="1157" y="1720"/>
              <a:ext cx="297" cy="279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4" name="AutoShape 1073"/>
            <p:cNvCxnSpPr>
              <a:cxnSpLocks noChangeAspect="1" noChangeShapeType="1"/>
              <a:stCxn id="24589" idx="5"/>
              <a:endCxn id="24587" idx="1"/>
            </p:cNvCxnSpPr>
            <p:nvPr/>
          </p:nvCxnSpPr>
          <p:spPr bwMode="auto">
            <a:xfrm>
              <a:off x="1157" y="1265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5" name="AutoShape 1074"/>
            <p:cNvCxnSpPr>
              <a:cxnSpLocks noChangeAspect="1" noChangeShapeType="1"/>
              <a:stCxn id="24589" idx="4"/>
              <a:endCxn id="24590" idx="0"/>
            </p:cNvCxnSpPr>
            <p:nvPr/>
          </p:nvCxnSpPr>
          <p:spPr bwMode="auto">
            <a:xfrm>
              <a:off x="1075" y="1298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6" name="Oval 1075"/>
            <p:cNvSpPr>
              <a:spLocks noChangeAspect="1" noChangeArrowheads="1"/>
            </p:cNvSpPr>
            <p:nvPr/>
          </p:nvSpPr>
          <p:spPr bwMode="auto">
            <a:xfrm>
              <a:off x="2209" y="151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4597" name="AutoShape 1076"/>
            <p:cNvCxnSpPr>
              <a:cxnSpLocks noChangeAspect="1" noChangeShapeType="1"/>
              <a:stCxn id="24590" idx="6"/>
              <a:endCxn id="24596" idx="3"/>
            </p:cNvCxnSpPr>
            <p:nvPr/>
          </p:nvCxnSpPr>
          <p:spPr bwMode="auto">
            <a:xfrm flipV="1">
              <a:off x="1202" y="1720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8" name="AutoShape 1077"/>
            <p:cNvCxnSpPr>
              <a:cxnSpLocks noChangeAspect="1" noChangeShapeType="1"/>
              <a:stCxn id="24596" idx="1"/>
              <a:endCxn id="24589" idx="6"/>
            </p:cNvCxnSpPr>
            <p:nvPr/>
          </p:nvCxnSpPr>
          <p:spPr bwMode="auto">
            <a:xfrm flipH="1" flipV="1">
              <a:off x="1202" y="1171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584" name="AutoShape 1079"/>
          <p:cNvSpPr>
            <a:spLocks noChangeArrowheads="1"/>
          </p:cNvSpPr>
          <p:nvPr/>
        </p:nvSpPr>
        <p:spPr bwMode="auto">
          <a:xfrm rot="5400000">
            <a:off x="6840538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AutoShape 1080"/>
          <p:cNvSpPr>
            <a:spLocks noChangeArrowheads="1"/>
          </p:cNvSpPr>
          <p:nvPr/>
        </p:nvSpPr>
        <p:spPr bwMode="auto">
          <a:xfrm rot="8100000" flipH="1" flipV="1">
            <a:off x="4167188" y="37338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AutoShape 1081"/>
          <p:cNvSpPr>
            <a:spLocks noChangeArrowheads="1"/>
          </p:cNvSpPr>
          <p:nvPr/>
        </p:nvSpPr>
        <p:spPr bwMode="auto">
          <a:xfrm rot="5400000">
            <a:off x="2203451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E342EA3-925D-4E6E-96E9-8D3A2F2CEE77}"/>
              </a:ext>
            </a:extLst>
          </p:cNvPr>
          <p:cNvSpPr/>
          <p:nvPr/>
        </p:nvSpPr>
        <p:spPr bwMode="auto">
          <a:xfrm>
            <a:off x="76200" y="6477000"/>
            <a:ext cx="33528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6445C27-4FDE-BC43-BB08-4037FB6361E8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1"/>
            <a:ext cx="7772400" cy="530223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 and Maze Traversal 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199" y="762000"/>
            <a:ext cx="459264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DFS algorithm is similar to a classic strategy for exploring a maze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mark each intersection, corner and dead end (vertex) visited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mark each corridor (edge ) traversed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keep track of the path back to the entrance (start vertex) by means of a rope (recursion stack)</a:t>
            </a:r>
          </a:p>
        </p:txBody>
      </p:sp>
      <p:sp>
        <p:nvSpPr>
          <p:cNvPr id="25605" name="Rectangle 33"/>
          <p:cNvSpPr>
            <a:spLocks noChangeArrowheads="1"/>
          </p:cNvSpPr>
          <p:nvPr/>
        </p:nvSpPr>
        <p:spPr bwMode="auto">
          <a:xfrm>
            <a:off x="4646612" y="2282825"/>
            <a:ext cx="4040188" cy="3584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Line 34"/>
          <p:cNvSpPr>
            <a:spLocks noChangeShapeType="1"/>
          </p:cNvSpPr>
          <p:nvPr/>
        </p:nvSpPr>
        <p:spPr bwMode="auto">
          <a:xfrm>
            <a:off x="4505325" y="2262188"/>
            <a:ext cx="0" cy="3584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35"/>
          <p:cNvSpPr>
            <a:spLocks noChangeShapeType="1"/>
          </p:cNvSpPr>
          <p:nvPr/>
        </p:nvSpPr>
        <p:spPr bwMode="auto">
          <a:xfrm>
            <a:off x="8686800" y="2262188"/>
            <a:ext cx="0" cy="3584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36"/>
          <p:cNvSpPr>
            <a:spLocks noChangeShapeType="1"/>
          </p:cNvSpPr>
          <p:nvPr/>
        </p:nvSpPr>
        <p:spPr bwMode="auto">
          <a:xfrm flipV="1">
            <a:off x="5102225" y="2262188"/>
            <a:ext cx="35845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37"/>
          <p:cNvSpPr>
            <a:spLocks noChangeShapeType="1"/>
          </p:cNvSpPr>
          <p:nvPr/>
        </p:nvSpPr>
        <p:spPr bwMode="auto">
          <a:xfrm flipV="1">
            <a:off x="4505325" y="5846763"/>
            <a:ext cx="35845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38"/>
          <p:cNvSpPr>
            <a:spLocks noChangeShapeType="1"/>
          </p:cNvSpPr>
          <p:nvPr/>
        </p:nvSpPr>
        <p:spPr bwMode="auto">
          <a:xfrm>
            <a:off x="5102225" y="2859088"/>
            <a:ext cx="0" cy="598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39"/>
          <p:cNvSpPr>
            <a:spLocks noChangeShapeType="1"/>
          </p:cNvSpPr>
          <p:nvPr/>
        </p:nvSpPr>
        <p:spPr bwMode="auto">
          <a:xfrm>
            <a:off x="6297613" y="3457575"/>
            <a:ext cx="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40"/>
          <p:cNvSpPr>
            <a:spLocks noChangeShapeType="1"/>
          </p:cNvSpPr>
          <p:nvPr/>
        </p:nvSpPr>
        <p:spPr bwMode="auto">
          <a:xfrm>
            <a:off x="5700713" y="3457575"/>
            <a:ext cx="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41"/>
          <p:cNvSpPr>
            <a:spLocks noChangeShapeType="1"/>
          </p:cNvSpPr>
          <p:nvPr/>
        </p:nvSpPr>
        <p:spPr bwMode="auto">
          <a:xfrm flipH="1">
            <a:off x="5102225" y="4054475"/>
            <a:ext cx="598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43"/>
          <p:cNvSpPr>
            <a:spLocks noChangeShapeType="1"/>
          </p:cNvSpPr>
          <p:nvPr/>
        </p:nvSpPr>
        <p:spPr bwMode="auto">
          <a:xfrm flipH="1">
            <a:off x="7491413" y="2859088"/>
            <a:ext cx="598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44"/>
          <p:cNvSpPr>
            <a:spLocks noChangeShapeType="1"/>
          </p:cNvSpPr>
          <p:nvPr/>
        </p:nvSpPr>
        <p:spPr bwMode="auto">
          <a:xfrm>
            <a:off x="6297613" y="4651375"/>
            <a:ext cx="0" cy="1195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45"/>
          <p:cNvSpPr>
            <a:spLocks noChangeShapeType="1"/>
          </p:cNvSpPr>
          <p:nvPr/>
        </p:nvSpPr>
        <p:spPr bwMode="auto">
          <a:xfrm>
            <a:off x="6894513" y="2262188"/>
            <a:ext cx="0" cy="177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46"/>
          <p:cNvSpPr>
            <a:spLocks noChangeShapeType="1"/>
          </p:cNvSpPr>
          <p:nvPr/>
        </p:nvSpPr>
        <p:spPr bwMode="auto">
          <a:xfrm>
            <a:off x="7491413" y="3475038"/>
            <a:ext cx="0" cy="2371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47"/>
          <p:cNvSpPr>
            <a:spLocks noChangeShapeType="1"/>
          </p:cNvSpPr>
          <p:nvPr/>
        </p:nvSpPr>
        <p:spPr bwMode="auto">
          <a:xfrm flipH="1">
            <a:off x="8089900" y="467042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Line 48"/>
          <p:cNvSpPr>
            <a:spLocks noChangeShapeType="1"/>
          </p:cNvSpPr>
          <p:nvPr/>
        </p:nvSpPr>
        <p:spPr bwMode="auto">
          <a:xfrm>
            <a:off x="8089900" y="4651375"/>
            <a:ext cx="0" cy="598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Line 49"/>
          <p:cNvSpPr>
            <a:spLocks noChangeShapeType="1"/>
          </p:cNvSpPr>
          <p:nvPr/>
        </p:nvSpPr>
        <p:spPr bwMode="auto">
          <a:xfrm flipH="1">
            <a:off x="6297613" y="403542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Line 50"/>
          <p:cNvSpPr>
            <a:spLocks noChangeShapeType="1"/>
          </p:cNvSpPr>
          <p:nvPr/>
        </p:nvSpPr>
        <p:spPr bwMode="auto">
          <a:xfrm flipH="1">
            <a:off x="5111750" y="2868613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Line 51"/>
          <p:cNvSpPr>
            <a:spLocks noChangeShapeType="1"/>
          </p:cNvSpPr>
          <p:nvPr/>
        </p:nvSpPr>
        <p:spPr bwMode="auto">
          <a:xfrm>
            <a:off x="6894513" y="4651375"/>
            <a:ext cx="0" cy="598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Line 52"/>
          <p:cNvSpPr>
            <a:spLocks noChangeShapeType="1"/>
          </p:cNvSpPr>
          <p:nvPr/>
        </p:nvSpPr>
        <p:spPr bwMode="auto">
          <a:xfrm flipH="1">
            <a:off x="6894513" y="465137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Line 53"/>
          <p:cNvSpPr>
            <a:spLocks noChangeShapeType="1"/>
          </p:cNvSpPr>
          <p:nvPr/>
        </p:nvSpPr>
        <p:spPr bwMode="auto">
          <a:xfrm>
            <a:off x="5700713" y="4073525"/>
            <a:ext cx="0" cy="1176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Line 54"/>
          <p:cNvSpPr>
            <a:spLocks noChangeShapeType="1"/>
          </p:cNvSpPr>
          <p:nvPr/>
        </p:nvSpPr>
        <p:spPr bwMode="auto">
          <a:xfrm flipH="1">
            <a:off x="4524375" y="467042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Line 55"/>
          <p:cNvSpPr>
            <a:spLocks noChangeShapeType="1"/>
          </p:cNvSpPr>
          <p:nvPr/>
        </p:nvSpPr>
        <p:spPr bwMode="auto">
          <a:xfrm>
            <a:off x="5121275" y="4670425"/>
            <a:ext cx="0" cy="579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Line 60"/>
          <p:cNvSpPr>
            <a:spLocks noChangeShapeType="1"/>
          </p:cNvSpPr>
          <p:nvPr/>
        </p:nvSpPr>
        <p:spPr bwMode="auto">
          <a:xfrm>
            <a:off x="6297613" y="2262188"/>
            <a:ext cx="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8" name="Line 69"/>
          <p:cNvSpPr>
            <a:spLocks noChangeShapeType="1"/>
          </p:cNvSpPr>
          <p:nvPr/>
        </p:nvSpPr>
        <p:spPr bwMode="auto">
          <a:xfrm flipH="1" flipV="1">
            <a:off x="4953000" y="2560638"/>
            <a:ext cx="1046163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Line 70"/>
          <p:cNvSpPr>
            <a:spLocks noChangeShapeType="1"/>
          </p:cNvSpPr>
          <p:nvPr/>
        </p:nvSpPr>
        <p:spPr bwMode="auto">
          <a:xfrm flipH="1">
            <a:off x="4848225" y="2187575"/>
            <a:ext cx="0" cy="15684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0" name="Line 71"/>
          <p:cNvSpPr>
            <a:spLocks noChangeShapeType="1"/>
          </p:cNvSpPr>
          <p:nvPr/>
        </p:nvSpPr>
        <p:spPr bwMode="auto">
          <a:xfrm rot="16200000" flipH="1">
            <a:off x="5124450" y="3479800"/>
            <a:ext cx="0" cy="5524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1" name="Line 72"/>
          <p:cNvSpPr>
            <a:spLocks noChangeShapeType="1"/>
          </p:cNvSpPr>
          <p:nvPr/>
        </p:nvSpPr>
        <p:spPr bwMode="auto">
          <a:xfrm rot="5400000" flipH="1" flipV="1">
            <a:off x="5092700" y="3438525"/>
            <a:ext cx="6159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2" name="Line 73"/>
          <p:cNvSpPr>
            <a:spLocks noChangeShapeType="1"/>
          </p:cNvSpPr>
          <p:nvPr/>
        </p:nvSpPr>
        <p:spPr bwMode="auto">
          <a:xfrm rot="5400000" flipH="1" flipV="1">
            <a:off x="5714207" y="2845594"/>
            <a:ext cx="56991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3" name="Line 74"/>
          <p:cNvSpPr>
            <a:spLocks noChangeShapeType="1"/>
          </p:cNvSpPr>
          <p:nvPr/>
        </p:nvSpPr>
        <p:spPr bwMode="auto">
          <a:xfrm rot="16200000" flipH="1">
            <a:off x="5699919" y="2831306"/>
            <a:ext cx="0" cy="59848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4" name="Line 75"/>
          <p:cNvSpPr>
            <a:spLocks noChangeShapeType="1"/>
          </p:cNvSpPr>
          <p:nvPr/>
        </p:nvSpPr>
        <p:spPr bwMode="auto">
          <a:xfrm rot="16200000" flipH="1">
            <a:off x="6292057" y="2855118"/>
            <a:ext cx="0" cy="5508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5" name="Line 77"/>
          <p:cNvSpPr>
            <a:spLocks noChangeShapeType="1"/>
          </p:cNvSpPr>
          <p:nvPr/>
        </p:nvSpPr>
        <p:spPr bwMode="auto">
          <a:xfrm rot="5400000" flipH="1" flipV="1">
            <a:off x="6298407" y="2848769"/>
            <a:ext cx="56991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6" name="Line 78"/>
          <p:cNvSpPr>
            <a:spLocks noChangeShapeType="1"/>
          </p:cNvSpPr>
          <p:nvPr/>
        </p:nvSpPr>
        <p:spPr bwMode="auto">
          <a:xfrm rot="5400000" flipH="1" flipV="1">
            <a:off x="6273800" y="3438525"/>
            <a:ext cx="6159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7" name="Line 79"/>
          <p:cNvSpPr>
            <a:spLocks noChangeShapeType="1"/>
          </p:cNvSpPr>
          <p:nvPr/>
        </p:nvSpPr>
        <p:spPr bwMode="auto">
          <a:xfrm rot="5400000" flipH="1" flipV="1">
            <a:off x="5354638" y="3775075"/>
            <a:ext cx="12890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8" name="Line 80"/>
          <p:cNvSpPr>
            <a:spLocks noChangeShapeType="1"/>
          </p:cNvSpPr>
          <p:nvPr/>
        </p:nvSpPr>
        <p:spPr bwMode="auto">
          <a:xfrm>
            <a:off x="8089900" y="2859088"/>
            <a:ext cx="0" cy="1176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5639" name="Picture 81" descr="C:\Documents and Settings\Administrator\Application Data\Microsoft\Media Catalog\Downloaded Clips\cl3e\j0156981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52400"/>
            <a:ext cx="1754188" cy="177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55885775-8889-4B66-BEC3-03F17F9BF49F}"/>
              </a:ext>
            </a:extLst>
          </p:cNvPr>
          <p:cNvSpPr/>
          <p:nvPr/>
        </p:nvSpPr>
        <p:spPr bwMode="auto">
          <a:xfrm>
            <a:off x="76200" y="6477000"/>
            <a:ext cx="33528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66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CC3D642-DC5F-6048-A1CE-A6C086806534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878876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DFS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28599" y="1447800"/>
            <a:ext cx="4967463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1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G, v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visits all the vertices and edges in the connected component of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2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discovery edges labeled by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G, v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form a spanning tree of the connected component of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4648200" y="2743200"/>
            <a:ext cx="4043363" cy="2401888"/>
            <a:chOff x="3377" y="1085"/>
            <a:chExt cx="1941" cy="1153"/>
          </a:xfrm>
        </p:grpSpPr>
        <p:sp>
          <p:nvSpPr>
            <p:cNvPr id="26630" name="Oval 6"/>
            <p:cNvSpPr>
              <a:spLocks noChangeAspect="1" noChangeArrowheads="1"/>
            </p:cNvSpPr>
            <p:nvPr/>
          </p:nvSpPr>
          <p:spPr bwMode="auto">
            <a:xfrm>
              <a:off x="4299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D</a:t>
              </a:r>
            </a:p>
          </p:txBody>
        </p:sp>
        <p:sp>
          <p:nvSpPr>
            <p:cNvPr id="26631" name="Oval 7"/>
            <p:cNvSpPr>
              <a:spLocks noChangeAspect="1" noChangeArrowheads="1"/>
            </p:cNvSpPr>
            <p:nvPr/>
          </p:nvSpPr>
          <p:spPr bwMode="auto">
            <a:xfrm>
              <a:off x="3377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B</a:t>
              </a:r>
            </a:p>
          </p:txBody>
        </p:sp>
        <p:sp>
          <p:nvSpPr>
            <p:cNvPr id="26632" name="Oval 8"/>
            <p:cNvSpPr>
              <a:spLocks noChangeAspect="1" noChangeArrowheads="1"/>
            </p:cNvSpPr>
            <p:nvPr/>
          </p:nvSpPr>
          <p:spPr bwMode="auto">
            <a:xfrm>
              <a:off x="3838" y="108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A</a:t>
              </a:r>
            </a:p>
          </p:txBody>
        </p:sp>
        <p:sp>
          <p:nvSpPr>
            <p:cNvPr id="26633" name="Oval 9"/>
            <p:cNvSpPr>
              <a:spLocks noChangeAspect="1" noChangeArrowheads="1"/>
            </p:cNvSpPr>
            <p:nvPr/>
          </p:nvSpPr>
          <p:spPr bwMode="auto">
            <a:xfrm>
              <a:off x="3838" y="2007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C</a:t>
              </a:r>
            </a:p>
          </p:txBody>
        </p:sp>
        <p:cxnSp>
          <p:nvCxnSpPr>
            <p:cNvPr id="26634" name="AutoShape 10"/>
            <p:cNvCxnSpPr>
              <a:cxnSpLocks noChangeAspect="1" noChangeShapeType="1"/>
              <a:stCxn id="26632" idx="3"/>
              <a:endCxn id="26631" idx="7"/>
            </p:cNvCxnSpPr>
            <p:nvPr/>
          </p:nvCxnSpPr>
          <p:spPr bwMode="auto">
            <a:xfrm flipH="1">
              <a:off x="3574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5" name="AutoShape 11"/>
            <p:cNvCxnSpPr>
              <a:cxnSpLocks noChangeAspect="1" noChangeShapeType="1"/>
              <a:stCxn id="26633" idx="1"/>
              <a:endCxn id="26631" idx="5"/>
            </p:cNvCxnSpPr>
            <p:nvPr/>
          </p:nvCxnSpPr>
          <p:spPr bwMode="auto">
            <a:xfrm flipH="1" flipV="1">
              <a:off x="3574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6" name="AutoShape 12"/>
            <p:cNvCxnSpPr>
              <a:cxnSpLocks noChangeAspect="1" noChangeShapeType="1"/>
              <a:stCxn id="26633" idx="7"/>
              <a:endCxn id="26630" idx="3"/>
            </p:cNvCxnSpPr>
            <p:nvPr/>
          </p:nvCxnSpPr>
          <p:spPr bwMode="auto">
            <a:xfrm flipV="1">
              <a:off x="4035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7" name="AutoShape 13"/>
            <p:cNvCxnSpPr>
              <a:cxnSpLocks noChangeAspect="1" noChangeShapeType="1"/>
              <a:stCxn id="26632" idx="5"/>
              <a:endCxn id="26630" idx="1"/>
            </p:cNvCxnSpPr>
            <p:nvPr/>
          </p:nvCxnSpPr>
          <p:spPr bwMode="auto">
            <a:xfrm>
              <a:off x="4035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8" name="AutoShape 14"/>
            <p:cNvCxnSpPr>
              <a:cxnSpLocks noChangeAspect="1" noChangeShapeType="1"/>
              <a:stCxn id="26632" idx="4"/>
              <a:endCxn id="26633" idx="0"/>
            </p:cNvCxnSpPr>
            <p:nvPr/>
          </p:nvCxnSpPr>
          <p:spPr bwMode="auto">
            <a:xfrm>
              <a:off x="3953" y="1327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39" name="Oval 15"/>
            <p:cNvSpPr>
              <a:spLocks noChangeAspect="1" noChangeArrowheads="1"/>
            </p:cNvSpPr>
            <p:nvPr/>
          </p:nvSpPr>
          <p:spPr bwMode="auto">
            <a:xfrm>
              <a:off x="5087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E</a:t>
              </a:r>
            </a:p>
          </p:txBody>
        </p:sp>
        <p:cxnSp>
          <p:nvCxnSpPr>
            <p:cNvPr id="26640" name="AutoShape 16"/>
            <p:cNvCxnSpPr>
              <a:cxnSpLocks noChangeAspect="1" noChangeShapeType="1"/>
              <a:stCxn id="26633" idx="6"/>
              <a:endCxn id="26639" idx="3"/>
            </p:cNvCxnSpPr>
            <p:nvPr/>
          </p:nvCxnSpPr>
          <p:spPr bwMode="auto">
            <a:xfrm flipV="1">
              <a:off x="4080" y="1755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1" name="AutoShape 17"/>
            <p:cNvCxnSpPr>
              <a:cxnSpLocks noChangeAspect="1" noChangeShapeType="1"/>
              <a:stCxn id="26639" idx="1"/>
              <a:endCxn id="26632" idx="6"/>
            </p:cNvCxnSpPr>
            <p:nvPr/>
          </p:nvCxnSpPr>
          <p:spPr bwMode="auto">
            <a:xfrm flipH="1" flipV="1">
              <a:off x="4080" y="1200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E6DF808-8B3D-4C6C-A3BB-C12CCB38541B}"/>
              </a:ext>
            </a:extLst>
          </p:cNvPr>
          <p:cNvSpPr/>
          <p:nvPr/>
        </p:nvSpPr>
        <p:spPr bwMode="auto">
          <a:xfrm>
            <a:off x="76200" y="6477000"/>
            <a:ext cx="33528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76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2106B18-2E34-6A4B-9A34-FAB7E79B7299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DFS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80010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Setting/getting a vertex/edge label takes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vertex is labeled twice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as UNEXPLORED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as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edge is labeled twice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as UNEXPLORED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as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incidentEdges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once for each vertex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 runs in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time provided the graph is represented by the adjacency list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that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B8BCD2-EA99-40AF-BD3D-8F2F546BC09F}"/>
              </a:ext>
            </a:extLst>
          </p:cNvPr>
          <p:cNvSpPr/>
          <p:nvPr/>
        </p:nvSpPr>
        <p:spPr bwMode="auto">
          <a:xfrm>
            <a:off x="76200" y="6477000"/>
            <a:ext cx="33528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56EA1D-DFFB-AF4F-B08A-4A633E08209E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Finding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3962400" cy="53546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specialize the DFS algorithm to find a path between two given vertices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template method pattern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call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G, 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with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start vertex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a stack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keep track of the path between the start vertex and the current vertex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soon as destination vertex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encountered, we return the path as the contents of the stack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648200" y="1905000"/>
            <a:ext cx="4038600" cy="4440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pathDFS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G, v, z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v, VISITED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S.push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if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z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return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S.elements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()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for all 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G.incidentEdges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UNEXPLORED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w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opposite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v,e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UNEXPLORED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	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e, DISCOVERY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S.push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e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pathDFS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G, w, z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S.pop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e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	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e, BACK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S.pop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</a:p>
        </p:txBody>
      </p:sp>
      <p:pic>
        <p:nvPicPr>
          <p:cNvPr id="28678" name="Picture 6" descr="C:\Documents and Settings\Administrator\Application Data\Microsoft\Media Catalog\Downloaded Clips\cl0\TR00220_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152400"/>
            <a:ext cx="138271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9AEC25-C87B-42B9-B242-594BF381922C}"/>
              </a:ext>
            </a:extLst>
          </p:cNvPr>
          <p:cNvSpPr/>
          <p:nvPr/>
        </p:nvSpPr>
        <p:spPr bwMode="auto">
          <a:xfrm>
            <a:off x="76200" y="6477000"/>
            <a:ext cx="33528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Finding in Java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5AA284-9F2B-3743-AAA7-6E2F453962C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18481"/>
            <a:ext cx="7696200" cy="36501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4387CA5-949A-4AD7-97E6-18C9764AF898}"/>
              </a:ext>
            </a:extLst>
          </p:cNvPr>
          <p:cNvSpPr/>
          <p:nvPr/>
        </p:nvSpPr>
        <p:spPr bwMode="auto">
          <a:xfrm>
            <a:off x="76200" y="6477000"/>
            <a:ext cx="33528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184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670DEEE-CA7E-854F-8501-46B3A7A8DC55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3810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 Finding</a:t>
            </a: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4876800" cy="53340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specialize the DFS algorithm to find a simple cycle using the template method pattern</a:t>
            </a:r>
          </a:p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a stack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keep track of the path between the start vertex and the current vertex</a:t>
            </a:r>
          </a:p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soon as a back edge (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v, 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encountered, we return the cycle as the portion of the stack from the top to vertex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4648200" y="1676400"/>
            <a:ext cx="4038600" cy="4697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600">
                <a:latin typeface="Times New Roman" charset="0"/>
              </a:rPr>
              <a:t> 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cycleDFS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G, v, z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v, VISITED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S.push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for all 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e </a:t>
            </a:r>
            <a:r>
              <a:rPr lang="en-US" sz="160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 G.incidentEdges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60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UNEXPLORED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w </a:t>
            </a:r>
            <a:r>
              <a:rPr lang="en-US" sz="16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opposite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v,e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S.push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e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sz="16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60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UNEXPLORED</a:t>
            </a:r>
            <a:endParaRPr lang="en-US" sz="16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			 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e, DISCOVERY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pathDFS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G, w, z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S.pop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e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sz="16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T </a:t>
            </a:r>
            <a:r>
              <a:rPr lang="en-US" sz="16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new empty stack</a:t>
            </a:r>
            <a:endParaRPr lang="en-US" sz="16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repeat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				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o </a:t>
            </a:r>
            <a:r>
              <a:rPr lang="en-US" sz="16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S.pop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()</a:t>
            </a:r>
            <a:endParaRPr lang="en-US" sz="1600" b="1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				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T.push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o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>
                <a:solidFill>
                  <a:schemeClr val="tx2"/>
                </a:solidFill>
                <a:latin typeface="Times New Roman" charset="0"/>
              </a:rPr>
              <a:t>			</a:t>
            </a: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until 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o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w</a:t>
            </a:r>
            <a:endParaRPr lang="en-US" sz="1600" b="1" i="1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return 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T.elements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()</a:t>
            </a:r>
            <a:endParaRPr lang="en-US" sz="16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S.pop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78A317-CC6A-47EB-9539-60B9B8E4C47C}"/>
              </a:ext>
            </a:extLst>
          </p:cNvPr>
          <p:cNvSpPr/>
          <p:nvPr/>
        </p:nvSpPr>
        <p:spPr bwMode="auto">
          <a:xfrm>
            <a:off x="76200" y="6477000"/>
            <a:ext cx="33528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97E2051-5131-7443-AD6D-7917EF3515E8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4572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 for an Entire Graph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4267200" cy="18288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uses a mechanism for setting and getting </a:t>
            </a:r>
            <a:r>
              <a:rPr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r>
              <a:rPr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vertices and edges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4648200" y="1981200"/>
            <a:ext cx="4038600" cy="417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DFS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G, v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graph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and a start vertex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labeling of the edges of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br>
              <a:rPr lang="en-US" sz="180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in the connected component of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br>
              <a:rPr lang="en-US" sz="180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as discovery edges and back edges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v, VISITED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for all 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G.incidentEdges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UNEXPLORED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w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opposite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v,e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UNEXPLORED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e, DISCOVERY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DFS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G, w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e, BACK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762000" y="2587625"/>
            <a:ext cx="3733800" cy="3573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DFS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G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graph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labeling of the edges of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br>
              <a:rPr lang="en-US" sz="180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as discovery edges and</a:t>
            </a:r>
            <a:br>
              <a:rPr lang="en-US" sz="180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back edges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for all 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u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G.vertices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u, UNEXPLORED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for all 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G.edges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e, UNEXPLORED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for all 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G.vertices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sz="1800" b="1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if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UNEXPLORED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DFS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G, v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7CF434-E335-4C99-B819-C94893D8B2A0}"/>
              </a:ext>
            </a:extLst>
          </p:cNvPr>
          <p:cNvSpPr/>
          <p:nvPr/>
        </p:nvSpPr>
        <p:spPr bwMode="auto">
          <a:xfrm>
            <a:off x="76200" y="6477000"/>
            <a:ext cx="33528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321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Connected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over all vertices, doing a DFS from each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unvisted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5AA284-9F2B-3743-AAA7-6E2F453962C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429000"/>
            <a:ext cx="7772400" cy="22915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481F56-7FAE-426F-8C1C-977CC8879779}"/>
              </a:ext>
            </a:extLst>
          </p:cNvPr>
          <p:cNvSpPr/>
          <p:nvPr/>
        </p:nvSpPr>
        <p:spPr bwMode="auto">
          <a:xfrm>
            <a:off x="76200" y="6477000"/>
            <a:ext cx="33528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57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B499EDB-4D6C-0F47-8E6C-DBCD7689B47B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Subgraphs</a:t>
            </a: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4038600" cy="43434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A subgraph S of a graph G is a graph such that 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vertices of S are a subset of the vertices of G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edges of S are a subset of the edges of G</a:t>
            </a:r>
          </a:p>
          <a:p>
            <a:pPr eaLnBrk="1" hangingPunct="1"/>
            <a:r>
              <a:rPr lang="en-US" sz="2400">
                <a:latin typeface="Tahoma" charset="0"/>
              </a:rPr>
              <a:t>A spanning subgraph of G is a subgraph that contains all the vertices of G</a:t>
            </a:r>
          </a:p>
        </p:txBody>
      </p:sp>
      <p:sp>
        <p:nvSpPr>
          <p:cNvPr id="17413" name="Text Box 16"/>
          <p:cNvSpPr txBox="1">
            <a:spLocks noChangeArrowheads="1"/>
          </p:cNvSpPr>
          <p:nvPr/>
        </p:nvSpPr>
        <p:spPr bwMode="auto">
          <a:xfrm>
            <a:off x="5435600" y="3117850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Subgraph</a:t>
            </a:r>
          </a:p>
        </p:txBody>
      </p:sp>
      <p:sp>
        <p:nvSpPr>
          <p:cNvPr id="17414" name="Text Box 27"/>
          <p:cNvSpPr txBox="1">
            <a:spLocks noChangeArrowheads="1"/>
          </p:cNvSpPr>
          <p:nvPr/>
        </p:nvSpPr>
        <p:spPr bwMode="auto">
          <a:xfrm>
            <a:off x="5041900" y="5699125"/>
            <a:ext cx="364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Spanning subgraph</a:t>
            </a:r>
          </a:p>
        </p:txBody>
      </p:sp>
      <p:sp>
        <p:nvSpPr>
          <p:cNvPr id="17415" name="Oval 5"/>
          <p:cNvSpPr>
            <a:spLocks noChangeAspect="1" noChangeArrowheads="1"/>
          </p:cNvSpPr>
          <p:nvPr/>
        </p:nvSpPr>
        <p:spPr bwMode="auto">
          <a:xfrm>
            <a:off x="6788150" y="1951038"/>
            <a:ext cx="366713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6"/>
          <p:cNvSpPr>
            <a:spLocks noChangeAspect="1" noChangeArrowheads="1"/>
          </p:cNvSpPr>
          <p:nvPr/>
        </p:nvSpPr>
        <p:spPr bwMode="auto">
          <a:xfrm>
            <a:off x="5324475" y="19510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7"/>
          <p:cNvSpPr>
            <a:spLocks noChangeAspect="1" noChangeArrowheads="1"/>
          </p:cNvSpPr>
          <p:nvPr/>
        </p:nvSpPr>
        <p:spPr bwMode="auto">
          <a:xfrm>
            <a:off x="6056313" y="1219200"/>
            <a:ext cx="366712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8"/>
          <p:cNvSpPr>
            <a:spLocks noChangeAspect="1" noChangeArrowheads="1"/>
          </p:cNvSpPr>
          <p:nvPr/>
        </p:nvSpPr>
        <p:spPr bwMode="auto">
          <a:xfrm>
            <a:off x="6056313" y="2682875"/>
            <a:ext cx="366712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19" name="AutoShape 9"/>
          <p:cNvCxnSpPr>
            <a:cxnSpLocks noChangeAspect="1" noChangeShapeType="1"/>
            <a:stCxn id="17417" idx="3"/>
            <a:endCxn id="17416" idx="7"/>
          </p:cNvCxnSpPr>
          <p:nvPr/>
        </p:nvCxnSpPr>
        <p:spPr bwMode="auto">
          <a:xfrm flipH="1">
            <a:off x="5635625" y="1538288"/>
            <a:ext cx="474663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AutoShape 10"/>
          <p:cNvCxnSpPr>
            <a:cxnSpLocks noChangeAspect="1" noChangeShapeType="1"/>
            <a:stCxn id="17418" idx="1"/>
            <a:endCxn id="17416" idx="5"/>
          </p:cNvCxnSpPr>
          <p:nvPr/>
        </p:nvCxnSpPr>
        <p:spPr bwMode="auto">
          <a:xfrm flipH="1" flipV="1">
            <a:off x="5635625" y="2270125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AutoShape 11"/>
          <p:cNvCxnSpPr>
            <a:cxnSpLocks noChangeAspect="1" noChangeShapeType="1"/>
            <a:stCxn id="17418" idx="7"/>
            <a:endCxn id="17415" idx="3"/>
          </p:cNvCxnSpPr>
          <p:nvPr/>
        </p:nvCxnSpPr>
        <p:spPr bwMode="auto">
          <a:xfrm flipV="1">
            <a:off x="6367463" y="2270125"/>
            <a:ext cx="474662" cy="4587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AutoShape 12"/>
          <p:cNvCxnSpPr>
            <a:cxnSpLocks noChangeAspect="1" noChangeShapeType="1"/>
            <a:stCxn id="17417" idx="5"/>
            <a:endCxn id="17415" idx="1"/>
          </p:cNvCxnSpPr>
          <p:nvPr/>
        </p:nvCxnSpPr>
        <p:spPr bwMode="auto">
          <a:xfrm>
            <a:off x="6367463" y="1538288"/>
            <a:ext cx="474662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AutoShape 13"/>
          <p:cNvCxnSpPr>
            <a:cxnSpLocks noChangeAspect="1" noChangeShapeType="1"/>
            <a:stCxn id="17417" idx="4"/>
            <a:endCxn id="17418" idx="0"/>
          </p:cNvCxnSpPr>
          <p:nvPr/>
        </p:nvCxnSpPr>
        <p:spPr bwMode="auto">
          <a:xfrm>
            <a:off x="6237288" y="1592263"/>
            <a:ext cx="0" cy="10826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424" name="Oval 14"/>
          <p:cNvSpPr>
            <a:spLocks noChangeAspect="1" noChangeArrowheads="1"/>
          </p:cNvSpPr>
          <p:nvPr/>
        </p:nvSpPr>
        <p:spPr bwMode="auto">
          <a:xfrm>
            <a:off x="8039100" y="19510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5" name="AutoShape 15"/>
          <p:cNvCxnSpPr>
            <a:cxnSpLocks noChangeAspect="1" noChangeShapeType="1"/>
            <a:stCxn id="17415" idx="6"/>
            <a:endCxn id="17424" idx="2"/>
          </p:cNvCxnSpPr>
          <p:nvPr/>
        </p:nvCxnSpPr>
        <p:spPr bwMode="auto">
          <a:xfrm>
            <a:off x="7161213" y="2133600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AutoShape 28"/>
          <p:cNvCxnSpPr>
            <a:cxnSpLocks noChangeAspect="1" noChangeShapeType="1"/>
            <a:stCxn id="17418" idx="6"/>
            <a:endCxn id="17424" idx="3"/>
          </p:cNvCxnSpPr>
          <p:nvPr/>
        </p:nvCxnSpPr>
        <p:spPr bwMode="auto">
          <a:xfrm flipV="1">
            <a:off x="6430963" y="2273300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7" name="AutoShape 29"/>
          <p:cNvCxnSpPr>
            <a:cxnSpLocks noChangeAspect="1" noChangeShapeType="1"/>
            <a:stCxn id="17424" idx="1"/>
            <a:endCxn id="17417" idx="6"/>
          </p:cNvCxnSpPr>
          <p:nvPr/>
        </p:nvCxnSpPr>
        <p:spPr bwMode="auto">
          <a:xfrm flipH="1" flipV="1">
            <a:off x="6430963" y="1401763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428" name="Oval 32"/>
          <p:cNvSpPr>
            <a:spLocks noChangeAspect="1" noChangeArrowheads="1"/>
          </p:cNvSpPr>
          <p:nvPr/>
        </p:nvSpPr>
        <p:spPr bwMode="auto">
          <a:xfrm>
            <a:off x="6786563" y="4532313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Oval 33"/>
          <p:cNvSpPr>
            <a:spLocks noChangeAspect="1" noChangeArrowheads="1"/>
          </p:cNvSpPr>
          <p:nvPr/>
        </p:nvSpPr>
        <p:spPr bwMode="auto">
          <a:xfrm>
            <a:off x="5322888" y="4532313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Oval 34"/>
          <p:cNvSpPr>
            <a:spLocks noChangeAspect="1" noChangeArrowheads="1"/>
          </p:cNvSpPr>
          <p:nvPr/>
        </p:nvSpPr>
        <p:spPr bwMode="auto">
          <a:xfrm>
            <a:off x="6054725" y="3800475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Oval 35"/>
          <p:cNvSpPr>
            <a:spLocks noChangeAspect="1" noChangeArrowheads="1"/>
          </p:cNvSpPr>
          <p:nvPr/>
        </p:nvSpPr>
        <p:spPr bwMode="auto">
          <a:xfrm>
            <a:off x="6054725" y="5264150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32" name="AutoShape 36"/>
          <p:cNvCxnSpPr>
            <a:cxnSpLocks noChangeAspect="1" noChangeShapeType="1"/>
            <a:stCxn id="17430" idx="3"/>
            <a:endCxn id="17429" idx="7"/>
          </p:cNvCxnSpPr>
          <p:nvPr/>
        </p:nvCxnSpPr>
        <p:spPr bwMode="auto">
          <a:xfrm flipH="1">
            <a:off x="5634038" y="4119563"/>
            <a:ext cx="474662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33" name="AutoShape 37"/>
          <p:cNvCxnSpPr>
            <a:cxnSpLocks noChangeAspect="1" noChangeShapeType="1"/>
            <a:stCxn id="17431" idx="1"/>
            <a:endCxn id="17429" idx="5"/>
          </p:cNvCxnSpPr>
          <p:nvPr/>
        </p:nvCxnSpPr>
        <p:spPr bwMode="auto">
          <a:xfrm flipH="1" flipV="1">
            <a:off x="5634038" y="4851400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34" name="AutoShape 38"/>
          <p:cNvCxnSpPr>
            <a:cxnSpLocks noChangeAspect="1" noChangeShapeType="1"/>
            <a:stCxn id="17431" idx="7"/>
            <a:endCxn id="17428" idx="3"/>
          </p:cNvCxnSpPr>
          <p:nvPr/>
        </p:nvCxnSpPr>
        <p:spPr bwMode="auto">
          <a:xfrm flipV="1">
            <a:off x="6365875" y="4851400"/>
            <a:ext cx="474663" cy="4587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35" name="AutoShape 39"/>
          <p:cNvCxnSpPr>
            <a:cxnSpLocks noChangeAspect="1" noChangeShapeType="1"/>
            <a:stCxn id="17430" idx="5"/>
            <a:endCxn id="17428" idx="1"/>
          </p:cNvCxnSpPr>
          <p:nvPr/>
        </p:nvCxnSpPr>
        <p:spPr bwMode="auto">
          <a:xfrm>
            <a:off x="6365875" y="4119563"/>
            <a:ext cx="474663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36" name="AutoShape 40"/>
          <p:cNvCxnSpPr>
            <a:cxnSpLocks noChangeAspect="1" noChangeShapeType="1"/>
            <a:stCxn id="17430" idx="4"/>
            <a:endCxn id="17431" idx="0"/>
          </p:cNvCxnSpPr>
          <p:nvPr/>
        </p:nvCxnSpPr>
        <p:spPr bwMode="auto">
          <a:xfrm>
            <a:off x="6235700" y="4173538"/>
            <a:ext cx="0" cy="10826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437" name="Oval 41"/>
          <p:cNvSpPr>
            <a:spLocks noChangeAspect="1" noChangeArrowheads="1"/>
          </p:cNvSpPr>
          <p:nvPr/>
        </p:nvSpPr>
        <p:spPr bwMode="auto">
          <a:xfrm>
            <a:off x="8037513" y="4532313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38" name="AutoShape 42"/>
          <p:cNvCxnSpPr>
            <a:cxnSpLocks noChangeAspect="1" noChangeShapeType="1"/>
            <a:stCxn id="17428" idx="6"/>
            <a:endCxn id="17437" idx="2"/>
          </p:cNvCxnSpPr>
          <p:nvPr/>
        </p:nvCxnSpPr>
        <p:spPr bwMode="auto">
          <a:xfrm>
            <a:off x="7159625" y="4714875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39" name="AutoShape 43"/>
          <p:cNvCxnSpPr>
            <a:cxnSpLocks noChangeAspect="1" noChangeShapeType="1"/>
            <a:stCxn id="17431" idx="6"/>
            <a:endCxn id="17437" idx="3"/>
          </p:cNvCxnSpPr>
          <p:nvPr/>
        </p:nvCxnSpPr>
        <p:spPr bwMode="auto">
          <a:xfrm flipV="1">
            <a:off x="6429375" y="4854575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40" name="AutoShape 44"/>
          <p:cNvCxnSpPr>
            <a:cxnSpLocks noChangeAspect="1" noChangeShapeType="1"/>
            <a:stCxn id="17437" idx="1"/>
            <a:endCxn id="17430" idx="6"/>
          </p:cNvCxnSpPr>
          <p:nvPr/>
        </p:nvCxnSpPr>
        <p:spPr bwMode="auto">
          <a:xfrm flipH="1" flipV="1">
            <a:off x="6429375" y="3983038"/>
            <a:ext cx="1660525" cy="59213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420002F-39F0-4232-AF5B-63100D439B08}"/>
              </a:ext>
            </a:extLst>
          </p:cNvPr>
          <p:cNvSpPr/>
          <p:nvPr/>
        </p:nvSpPr>
        <p:spPr bwMode="auto">
          <a:xfrm>
            <a:off x="152400" y="6477000"/>
            <a:ext cx="32766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864A557-D386-2A4A-ACC6-39106BC730CF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graph is connected if there is a path between every pair of vertices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connected component of a graph G is a maximal connected subgraph of G</a:t>
            </a:r>
          </a:p>
        </p:txBody>
      </p:sp>
      <p:grpSp>
        <p:nvGrpSpPr>
          <p:cNvPr id="18437" name="Group 34"/>
          <p:cNvGrpSpPr>
            <a:grpSpLocks noChangeAspect="1"/>
          </p:cNvGrpSpPr>
          <p:nvPr/>
        </p:nvGrpSpPr>
        <p:grpSpPr bwMode="auto">
          <a:xfrm>
            <a:off x="5324475" y="1219200"/>
            <a:ext cx="3081338" cy="1830388"/>
            <a:chOff x="2855" y="994"/>
            <a:chExt cx="2425" cy="1440"/>
          </a:xfrm>
        </p:grpSpPr>
        <p:sp>
          <p:nvSpPr>
            <p:cNvPr id="18450" name="Oval 6"/>
            <p:cNvSpPr>
              <a:spLocks noChangeAspect="1" noChangeArrowheads="1"/>
            </p:cNvSpPr>
            <p:nvPr/>
          </p:nvSpPr>
          <p:spPr bwMode="auto">
            <a:xfrm>
              <a:off x="4007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Oval 7"/>
            <p:cNvSpPr>
              <a:spLocks noChangeAspect="1" noChangeArrowheads="1"/>
            </p:cNvSpPr>
            <p:nvPr/>
          </p:nvSpPr>
          <p:spPr bwMode="auto">
            <a:xfrm>
              <a:off x="2855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Oval 8"/>
            <p:cNvSpPr>
              <a:spLocks noChangeAspect="1" noChangeArrowheads="1"/>
            </p:cNvSpPr>
            <p:nvPr/>
          </p:nvSpPr>
          <p:spPr bwMode="auto">
            <a:xfrm>
              <a:off x="3431" y="99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Oval 9"/>
            <p:cNvSpPr>
              <a:spLocks noChangeAspect="1" noChangeArrowheads="1"/>
            </p:cNvSpPr>
            <p:nvPr/>
          </p:nvSpPr>
          <p:spPr bwMode="auto">
            <a:xfrm>
              <a:off x="3431" y="214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454" name="AutoShape 11"/>
            <p:cNvCxnSpPr>
              <a:cxnSpLocks noChangeAspect="1" noChangeShapeType="1"/>
              <a:stCxn id="18452" idx="3"/>
              <a:endCxn id="18451" idx="7"/>
            </p:cNvCxnSpPr>
            <p:nvPr/>
          </p:nvCxnSpPr>
          <p:spPr bwMode="auto">
            <a:xfrm flipH="1">
              <a:off x="3100" y="1245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5" name="AutoShape 12"/>
            <p:cNvCxnSpPr>
              <a:cxnSpLocks noChangeAspect="1" noChangeShapeType="1"/>
              <a:stCxn id="18453" idx="1"/>
              <a:endCxn id="18451" idx="5"/>
            </p:cNvCxnSpPr>
            <p:nvPr/>
          </p:nvCxnSpPr>
          <p:spPr bwMode="auto">
            <a:xfrm flipH="1" flipV="1">
              <a:off x="3100" y="1821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6" name="AutoShape 13"/>
            <p:cNvCxnSpPr>
              <a:cxnSpLocks noChangeAspect="1" noChangeShapeType="1"/>
              <a:stCxn id="18453" idx="7"/>
              <a:endCxn id="18450" idx="3"/>
            </p:cNvCxnSpPr>
            <p:nvPr/>
          </p:nvCxnSpPr>
          <p:spPr bwMode="auto">
            <a:xfrm flipV="1">
              <a:off x="3676" y="1821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7" name="AutoShape 14"/>
            <p:cNvCxnSpPr>
              <a:cxnSpLocks noChangeAspect="1" noChangeShapeType="1"/>
              <a:stCxn id="18452" idx="5"/>
              <a:endCxn id="18450" idx="1"/>
            </p:cNvCxnSpPr>
            <p:nvPr/>
          </p:nvCxnSpPr>
          <p:spPr bwMode="auto">
            <a:xfrm>
              <a:off x="3676" y="1245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8" name="AutoShape 15"/>
            <p:cNvCxnSpPr>
              <a:cxnSpLocks noChangeAspect="1" noChangeShapeType="1"/>
              <a:stCxn id="18452" idx="4"/>
              <a:endCxn id="18453" idx="0"/>
            </p:cNvCxnSpPr>
            <p:nvPr/>
          </p:nvCxnSpPr>
          <p:spPr bwMode="auto">
            <a:xfrm>
              <a:off x="3574" y="1287"/>
              <a:ext cx="0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59" name="Oval 32"/>
            <p:cNvSpPr>
              <a:spLocks noChangeAspect="1" noChangeArrowheads="1"/>
            </p:cNvSpPr>
            <p:nvPr/>
          </p:nvSpPr>
          <p:spPr bwMode="auto">
            <a:xfrm>
              <a:off x="4992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460" name="AutoShape 33"/>
            <p:cNvCxnSpPr>
              <a:cxnSpLocks noChangeAspect="1" noChangeShapeType="1"/>
              <a:stCxn id="18450" idx="6"/>
              <a:endCxn id="18459" idx="2"/>
            </p:cNvCxnSpPr>
            <p:nvPr/>
          </p:nvCxnSpPr>
          <p:spPr bwMode="auto">
            <a:xfrm>
              <a:off x="4300" y="1713"/>
              <a:ext cx="68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438" name="Text Box 35"/>
          <p:cNvSpPr txBox="1">
            <a:spLocks noChangeArrowheads="1"/>
          </p:cNvSpPr>
          <p:nvPr/>
        </p:nvSpPr>
        <p:spPr bwMode="auto">
          <a:xfrm>
            <a:off x="5435600" y="3048000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Connected graph</a:t>
            </a:r>
          </a:p>
        </p:txBody>
      </p:sp>
      <p:grpSp>
        <p:nvGrpSpPr>
          <p:cNvPr id="18439" name="Group 49"/>
          <p:cNvGrpSpPr>
            <a:grpSpLocks/>
          </p:cNvGrpSpPr>
          <p:nvPr/>
        </p:nvGrpSpPr>
        <p:grpSpPr bwMode="auto">
          <a:xfrm>
            <a:off x="5324475" y="3651250"/>
            <a:ext cx="3081338" cy="1830388"/>
            <a:chOff x="3353" y="2543"/>
            <a:chExt cx="1941" cy="1153"/>
          </a:xfrm>
        </p:grpSpPr>
        <p:sp>
          <p:nvSpPr>
            <p:cNvPr id="18441" name="Oval 37"/>
            <p:cNvSpPr>
              <a:spLocks noChangeAspect="1" noChangeArrowheads="1"/>
            </p:cNvSpPr>
            <p:nvPr/>
          </p:nvSpPr>
          <p:spPr bwMode="auto">
            <a:xfrm>
              <a:off x="4275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Oval 38"/>
            <p:cNvSpPr>
              <a:spLocks noChangeAspect="1" noChangeArrowheads="1"/>
            </p:cNvSpPr>
            <p:nvPr/>
          </p:nvSpPr>
          <p:spPr bwMode="auto">
            <a:xfrm>
              <a:off x="3353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Oval 39"/>
            <p:cNvSpPr>
              <a:spLocks noChangeAspect="1" noChangeArrowheads="1"/>
            </p:cNvSpPr>
            <p:nvPr/>
          </p:nvSpPr>
          <p:spPr bwMode="auto">
            <a:xfrm>
              <a:off x="3814" y="254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Oval 40"/>
            <p:cNvSpPr>
              <a:spLocks noChangeAspect="1" noChangeArrowheads="1"/>
            </p:cNvSpPr>
            <p:nvPr/>
          </p:nvSpPr>
          <p:spPr bwMode="auto">
            <a:xfrm>
              <a:off x="3814" y="346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445" name="AutoShape 41"/>
            <p:cNvCxnSpPr>
              <a:cxnSpLocks noChangeAspect="1" noChangeShapeType="1"/>
              <a:stCxn id="18443" idx="3"/>
              <a:endCxn id="18442" idx="7"/>
            </p:cNvCxnSpPr>
            <p:nvPr/>
          </p:nvCxnSpPr>
          <p:spPr bwMode="auto">
            <a:xfrm flipH="1">
              <a:off x="3549" y="274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6" name="AutoShape 42"/>
            <p:cNvCxnSpPr>
              <a:cxnSpLocks noChangeAspect="1" noChangeShapeType="1"/>
              <a:stCxn id="18444" idx="1"/>
              <a:endCxn id="18442" idx="5"/>
            </p:cNvCxnSpPr>
            <p:nvPr/>
          </p:nvCxnSpPr>
          <p:spPr bwMode="auto">
            <a:xfrm flipH="1" flipV="1">
              <a:off x="3549" y="3205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7" name="AutoShape 45"/>
            <p:cNvCxnSpPr>
              <a:cxnSpLocks noChangeAspect="1" noChangeShapeType="1"/>
              <a:stCxn id="18443" idx="4"/>
              <a:endCxn id="18444" idx="0"/>
            </p:cNvCxnSpPr>
            <p:nvPr/>
          </p:nvCxnSpPr>
          <p:spPr bwMode="auto">
            <a:xfrm>
              <a:off x="3928" y="2778"/>
              <a:ext cx="0" cy="68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48" name="Oval 46"/>
            <p:cNvSpPr>
              <a:spLocks noChangeAspect="1" noChangeArrowheads="1"/>
            </p:cNvSpPr>
            <p:nvPr/>
          </p:nvSpPr>
          <p:spPr bwMode="auto">
            <a:xfrm>
              <a:off x="5063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449" name="AutoShape 47"/>
            <p:cNvCxnSpPr>
              <a:cxnSpLocks noChangeAspect="1" noChangeShapeType="1"/>
              <a:stCxn id="18441" idx="6"/>
              <a:endCxn id="18448" idx="2"/>
            </p:cNvCxnSpPr>
            <p:nvPr/>
          </p:nvCxnSpPr>
          <p:spPr bwMode="auto">
            <a:xfrm>
              <a:off x="4510" y="3119"/>
              <a:ext cx="54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440" name="Text Box 48"/>
          <p:cNvSpPr txBox="1">
            <a:spLocks noChangeArrowheads="1"/>
          </p:cNvSpPr>
          <p:nvPr/>
        </p:nvSpPr>
        <p:spPr bwMode="auto">
          <a:xfrm>
            <a:off x="5041900" y="5481638"/>
            <a:ext cx="3644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Non connected graph with two connected components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5E86AE-33F2-48CA-B9F3-CCB435A70053}"/>
              </a:ext>
            </a:extLst>
          </p:cNvPr>
          <p:cNvSpPr/>
          <p:nvPr/>
        </p:nvSpPr>
        <p:spPr bwMode="auto">
          <a:xfrm>
            <a:off x="152400" y="6477000"/>
            <a:ext cx="32766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AE316D6-1578-DC4E-B691-1908A2395C08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Trees and Forests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14326" y="1447800"/>
            <a:ext cx="4410074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tree is an undirected graph T such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is 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has no cycles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definition of tree is different from the one of a rooted tree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forest is an undirected graph without cycles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connected components of a forest are trees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5429250" y="3117850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Tree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5041900" y="5699125"/>
            <a:ext cx="364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Forest</a:t>
            </a:r>
          </a:p>
        </p:txBody>
      </p:sp>
      <p:sp>
        <p:nvSpPr>
          <p:cNvPr id="19463" name="Oval 6"/>
          <p:cNvSpPr>
            <a:spLocks noChangeAspect="1" noChangeArrowheads="1"/>
          </p:cNvSpPr>
          <p:nvPr/>
        </p:nvSpPr>
        <p:spPr bwMode="auto">
          <a:xfrm>
            <a:off x="7569200" y="19510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7"/>
          <p:cNvSpPr>
            <a:spLocks noChangeAspect="1" noChangeArrowheads="1"/>
          </p:cNvSpPr>
          <p:nvPr/>
        </p:nvSpPr>
        <p:spPr bwMode="auto">
          <a:xfrm>
            <a:off x="6659563" y="195262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8"/>
          <p:cNvSpPr>
            <a:spLocks noChangeAspect="1" noChangeArrowheads="1"/>
          </p:cNvSpPr>
          <p:nvPr/>
        </p:nvSpPr>
        <p:spPr bwMode="auto">
          <a:xfrm>
            <a:off x="5780088" y="194627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9"/>
          <p:cNvSpPr>
            <a:spLocks noChangeAspect="1" noChangeArrowheads="1"/>
          </p:cNvSpPr>
          <p:nvPr/>
        </p:nvSpPr>
        <p:spPr bwMode="auto">
          <a:xfrm>
            <a:off x="6664325" y="2682875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7" name="AutoShape 10"/>
          <p:cNvCxnSpPr>
            <a:cxnSpLocks noChangeAspect="1" noChangeShapeType="1"/>
            <a:stCxn id="19465" idx="6"/>
            <a:endCxn id="19464" idx="2"/>
          </p:cNvCxnSpPr>
          <p:nvPr/>
        </p:nvCxnSpPr>
        <p:spPr bwMode="auto">
          <a:xfrm>
            <a:off x="6154738" y="2128838"/>
            <a:ext cx="493712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68" name="AutoShape 11"/>
          <p:cNvCxnSpPr>
            <a:cxnSpLocks noChangeAspect="1" noChangeShapeType="1"/>
            <a:stCxn id="19466" idx="0"/>
            <a:endCxn id="19464" idx="4"/>
          </p:cNvCxnSpPr>
          <p:nvPr/>
        </p:nvCxnSpPr>
        <p:spPr bwMode="auto">
          <a:xfrm flipH="1" flipV="1">
            <a:off x="6842125" y="2327275"/>
            <a:ext cx="4763" cy="344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69" name="Oval 15"/>
          <p:cNvSpPr>
            <a:spLocks noChangeAspect="1" noChangeArrowheads="1"/>
          </p:cNvSpPr>
          <p:nvPr/>
        </p:nvSpPr>
        <p:spPr bwMode="auto">
          <a:xfrm>
            <a:off x="7569200" y="2681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70" name="AutoShape 16"/>
          <p:cNvCxnSpPr>
            <a:cxnSpLocks noChangeAspect="1" noChangeShapeType="1"/>
            <a:stCxn id="19463" idx="2"/>
            <a:endCxn id="19464" idx="6"/>
          </p:cNvCxnSpPr>
          <p:nvPr/>
        </p:nvCxnSpPr>
        <p:spPr bwMode="auto">
          <a:xfrm flipH="1">
            <a:off x="7034213" y="2133600"/>
            <a:ext cx="523875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71" name="AutoShape 17"/>
          <p:cNvCxnSpPr>
            <a:cxnSpLocks noChangeAspect="1" noChangeShapeType="1"/>
            <a:stCxn id="19466" idx="6"/>
            <a:endCxn id="19469" idx="2"/>
          </p:cNvCxnSpPr>
          <p:nvPr/>
        </p:nvCxnSpPr>
        <p:spPr bwMode="auto">
          <a:xfrm flipV="1">
            <a:off x="7038975" y="2863850"/>
            <a:ext cx="519113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9472" name="Group 51"/>
          <p:cNvGrpSpPr>
            <a:grpSpLocks/>
          </p:cNvGrpSpPr>
          <p:nvPr/>
        </p:nvGrpSpPr>
        <p:grpSpPr bwMode="auto">
          <a:xfrm>
            <a:off x="5029200" y="4368800"/>
            <a:ext cx="3657600" cy="1098550"/>
            <a:chOff x="3168" y="2752"/>
            <a:chExt cx="2304" cy="692"/>
          </a:xfrm>
        </p:grpSpPr>
        <p:sp>
          <p:nvSpPr>
            <p:cNvPr id="19473" name="Oval 34"/>
            <p:cNvSpPr>
              <a:spLocks noChangeAspect="1" noChangeArrowheads="1"/>
            </p:cNvSpPr>
            <p:nvPr/>
          </p:nvSpPr>
          <p:spPr bwMode="auto">
            <a:xfrm>
              <a:off x="3168" y="298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74" name="Group 50"/>
            <p:cNvGrpSpPr>
              <a:grpSpLocks/>
            </p:cNvGrpSpPr>
            <p:nvPr/>
          </p:nvGrpSpPr>
          <p:grpSpPr bwMode="auto">
            <a:xfrm>
              <a:off x="3691" y="2752"/>
              <a:ext cx="685" cy="692"/>
              <a:chOff x="3722" y="2755"/>
              <a:chExt cx="685" cy="692"/>
            </a:xfrm>
          </p:grpSpPr>
          <p:sp>
            <p:nvSpPr>
              <p:cNvPr id="19483" name="Oval 32"/>
              <p:cNvSpPr>
                <a:spLocks noChangeAspect="1" noChangeArrowheads="1"/>
              </p:cNvSpPr>
              <p:nvPr/>
            </p:nvSpPr>
            <p:spPr bwMode="auto">
              <a:xfrm>
                <a:off x="4176" y="275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4" name="Oval 33"/>
              <p:cNvSpPr>
                <a:spLocks noChangeAspect="1" noChangeArrowheads="1"/>
              </p:cNvSpPr>
              <p:nvPr/>
            </p:nvSpPr>
            <p:spPr bwMode="auto">
              <a:xfrm>
                <a:off x="3722" y="275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5" name="Oval 35"/>
              <p:cNvSpPr>
                <a:spLocks noChangeAspect="1" noChangeArrowheads="1"/>
              </p:cNvSpPr>
              <p:nvPr/>
            </p:nvSpPr>
            <p:spPr bwMode="auto">
              <a:xfrm>
                <a:off x="3725" y="321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9486" name="AutoShape 37"/>
              <p:cNvCxnSpPr>
                <a:cxnSpLocks noChangeAspect="1" noChangeShapeType="1"/>
                <a:stCxn id="19485" idx="0"/>
                <a:endCxn id="19484" idx="4"/>
              </p:cNvCxnSpPr>
              <p:nvPr/>
            </p:nvCxnSpPr>
            <p:spPr bwMode="auto">
              <a:xfrm flipH="1" flipV="1">
                <a:off x="3837" y="2992"/>
                <a:ext cx="3" cy="2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487" name="Oval 38"/>
              <p:cNvSpPr>
                <a:spLocks noChangeAspect="1" noChangeArrowheads="1"/>
              </p:cNvSpPr>
              <p:nvPr/>
            </p:nvSpPr>
            <p:spPr bwMode="auto">
              <a:xfrm>
                <a:off x="4176" y="321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9488" name="AutoShape 39"/>
              <p:cNvCxnSpPr>
                <a:cxnSpLocks noChangeAspect="1" noChangeShapeType="1"/>
                <a:stCxn id="19483" idx="2"/>
                <a:endCxn id="19484" idx="6"/>
              </p:cNvCxnSpPr>
              <p:nvPr/>
            </p:nvCxnSpPr>
            <p:spPr bwMode="auto">
              <a:xfrm flipH="1">
                <a:off x="3958" y="2870"/>
                <a:ext cx="211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489" name="AutoShape 40"/>
              <p:cNvCxnSpPr>
                <a:cxnSpLocks noChangeAspect="1" noChangeShapeType="1"/>
                <a:stCxn id="19485" idx="6"/>
                <a:endCxn id="19487" idx="2"/>
              </p:cNvCxnSpPr>
              <p:nvPr/>
            </p:nvCxnSpPr>
            <p:spPr bwMode="auto">
              <a:xfrm flipV="1">
                <a:off x="3961" y="3330"/>
                <a:ext cx="208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9475" name="Group 49"/>
            <p:cNvGrpSpPr>
              <a:grpSpLocks/>
            </p:cNvGrpSpPr>
            <p:nvPr/>
          </p:nvGrpSpPr>
          <p:grpSpPr bwMode="auto">
            <a:xfrm flipH="1">
              <a:off x="4668" y="2752"/>
              <a:ext cx="804" cy="692"/>
              <a:chOff x="4668" y="2755"/>
              <a:chExt cx="804" cy="692"/>
            </a:xfrm>
          </p:grpSpPr>
          <p:sp>
            <p:nvSpPr>
              <p:cNvPr id="19476" name="Oval 41"/>
              <p:cNvSpPr>
                <a:spLocks noChangeAspect="1" noChangeArrowheads="1"/>
              </p:cNvSpPr>
              <p:nvPr/>
            </p:nvSpPr>
            <p:spPr bwMode="auto">
              <a:xfrm>
                <a:off x="5241" y="275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7" name="Oval 42"/>
              <p:cNvSpPr>
                <a:spLocks noChangeAspect="1" noChangeArrowheads="1"/>
              </p:cNvSpPr>
              <p:nvPr/>
            </p:nvSpPr>
            <p:spPr bwMode="auto">
              <a:xfrm>
                <a:off x="4668" y="275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8" name="Oval 43"/>
              <p:cNvSpPr>
                <a:spLocks noChangeAspect="1" noChangeArrowheads="1"/>
              </p:cNvSpPr>
              <p:nvPr/>
            </p:nvSpPr>
            <p:spPr bwMode="auto">
              <a:xfrm>
                <a:off x="4671" y="321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9" name="Oval 44"/>
              <p:cNvSpPr>
                <a:spLocks noChangeAspect="1" noChangeArrowheads="1"/>
              </p:cNvSpPr>
              <p:nvPr/>
            </p:nvSpPr>
            <p:spPr bwMode="auto">
              <a:xfrm>
                <a:off x="4956" y="3024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9480" name="AutoShape 46"/>
              <p:cNvCxnSpPr>
                <a:cxnSpLocks noChangeAspect="1" noChangeShapeType="1"/>
                <a:stCxn id="19479" idx="1"/>
                <a:endCxn id="19477" idx="5"/>
              </p:cNvCxnSpPr>
              <p:nvPr/>
            </p:nvCxnSpPr>
            <p:spPr bwMode="auto">
              <a:xfrm flipH="1" flipV="1">
                <a:off x="4865" y="2959"/>
                <a:ext cx="124" cy="9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481" name="AutoShape 47"/>
              <p:cNvCxnSpPr>
                <a:cxnSpLocks noChangeAspect="1" noChangeShapeType="1"/>
                <a:stCxn id="19478" idx="0"/>
                <a:endCxn id="19477" idx="4"/>
              </p:cNvCxnSpPr>
              <p:nvPr/>
            </p:nvCxnSpPr>
            <p:spPr bwMode="auto">
              <a:xfrm flipH="1" flipV="1">
                <a:off x="4783" y="2992"/>
                <a:ext cx="3" cy="2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482" name="AutoShape 48"/>
              <p:cNvCxnSpPr>
                <a:cxnSpLocks noChangeAspect="1" noChangeShapeType="1"/>
                <a:stCxn id="19476" idx="2"/>
                <a:endCxn id="19477" idx="6"/>
              </p:cNvCxnSpPr>
              <p:nvPr/>
            </p:nvCxnSpPr>
            <p:spPr bwMode="auto">
              <a:xfrm flipH="1">
                <a:off x="4904" y="2870"/>
                <a:ext cx="330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F7CEBDF-2C7D-4D5F-9FA7-5AFB450FBAFF}"/>
              </a:ext>
            </a:extLst>
          </p:cNvPr>
          <p:cNvSpPr/>
          <p:nvPr/>
        </p:nvSpPr>
        <p:spPr bwMode="auto">
          <a:xfrm>
            <a:off x="152400" y="6477000"/>
            <a:ext cx="32766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22DA30E-D5A6-E841-9A30-7B36EA61486E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4212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Spanning Trees and Forests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1241424"/>
            <a:ext cx="4735512" cy="477837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spanning tree of a connected graph is a spanning subgraph that is a tree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spanning tree is not unique unless the graph is a tree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Spanning trees have applications to the design of communication networks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spanning forest of a graph is a spanning subgraph that is a forest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5435600" y="3355975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Graph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5041900" y="5937250"/>
            <a:ext cx="364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Spanning tree</a:t>
            </a:r>
          </a:p>
        </p:txBody>
      </p:sp>
      <p:sp>
        <p:nvSpPr>
          <p:cNvPr id="20487" name="Oval 6"/>
          <p:cNvSpPr>
            <a:spLocks noChangeAspect="1" noChangeArrowheads="1"/>
          </p:cNvSpPr>
          <p:nvPr/>
        </p:nvSpPr>
        <p:spPr bwMode="auto">
          <a:xfrm>
            <a:off x="6788150" y="218916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7"/>
          <p:cNvSpPr>
            <a:spLocks noChangeAspect="1" noChangeArrowheads="1"/>
          </p:cNvSpPr>
          <p:nvPr/>
        </p:nvSpPr>
        <p:spPr bwMode="auto">
          <a:xfrm>
            <a:off x="5324475" y="218916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8"/>
          <p:cNvSpPr>
            <a:spLocks noChangeAspect="1" noChangeArrowheads="1"/>
          </p:cNvSpPr>
          <p:nvPr/>
        </p:nvSpPr>
        <p:spPr bwMode="auto">
          <a:xfrm>
            <a:off x="6056313" y="145732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9"/>
          <p:cNvSpPr>
            <a:spLocks noChangeAspect="1" noChangeArrowheads="1"/>
          </p:cNvSpPr>
          <p:nvPr/>
        </p:nvSpPr>
        <p:spPr bwMode="auto">
          <a:xfrm>
            <a:off x="6056313" y="29210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1" name="AutoShape 10"/>
          <p:cNvCxnSpPr>
            <a:cxnSpLocks noChangeAspect="1" noChangeShapeType="1"/>
            <a:stCxn id="20489" idx="3"/>
            <a:endCxn id="20488" idx="7"/>
          </p:cNvCxnSpPr>
          <p:nvPr/>
        </p:nvCxnSpPr>
        <p:spPr bwMode="auto">
          <a:xfrm flipH="1">
            <a:off x="5635625" y="1776413"/>
            <a:ext cx="474663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2" name="AutoShape 11"/>
          <p:cNvCxnSpPr>
            <a:cxnSpLocks noChangeAspect="1" noChangeShapeType="1"/>
            <a:stCxn id="20490" idx="1"/>
            <a:endCxn id="20488" idx="5"/>
          </p:cNvCxnSpPr>
          <p:nvPr/>
        </p:nvCxnSpPr>
        <p:spPr bwMode="auto">
          <a:xfrm flipH="1" flipV="1">
            <a:off x="5635625" y="2508250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3" name="AutoShape 12"/>
          <p:cNvCxnSpPr>
            <a:cxnSpLocks noChangeAspect="1" noChangeShapeType="1"/>
            <a:stCxn id="20490" idx="7"/>
            <a:endCxn id="20487" idx="3"/>
          </p:cNvCxnSpPr>
          <p:nvPr/>
        </p:nvCxnSpPr>
        <p:spPr bwMode="auto">
          <a:xfrm flipV="1">
            <a:off x="6367463" y="2508250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4" name="AutoShape 13"/>
          <p:cNvCxnSpPr>
            <a:cxnSpLocks noChangeAspect="1" noChangeShapeType="1"/>
            <a:stCxn id="20489" idx="5"/>
            <a:endCxn id="20487" idx="1"/>
          </p:cNvCxnSpPr>
          <p:nvPr/>
        </p:nvCxnSpPr>
        <p:spPr bwMode="auto">
          <a:xfrm>
            <a:off x="6367463" y="1776413"/>
            <a:ext cx="474662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5" name="AutoShape 14"/>
          <p:cNvCxnSpPr>
            <a:cxnSpLocks noChangeAspect="1" noChangeShapeType="1"/>
            <a:stCxn id="20489" idx="4"/>
            <a:endCxn id="20490" idx="0"/>
          </p:cNvCxnSpPr>
          <p:nvPr/>
        </p:nvCxnSpPr>
        <p:spPr bwMode="auto">
          <a:xfrm>
            <a:off x="6237288" y="1830388"/>
            <a:ext cx="0" cy="1082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496" name="Oval 15"/>
          <p:cNvSpPr>
            <a:spLocks noChangeAspect="1" noChangeArrowheads="1"/>
          </p:cNvSpPr>
          <p:nvPr/>
        </p:nvSpPr>
        <p:spPr bwMode="auto">
          <a:xfrm>
            <a:off x="8039100" y="218916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7" name="AutoShape 16"/>
          <p:cNvCxnSpPr>
            <a:cxnSpLocks noChangeAspect="1" noChangeShapeType="1"/>
            <a:stCxn id="20487" idx="6"/>
            <a:endCxn id="20496" idx="2"/>
          </p:cNvCxnSpPr>
          <p:nvPr/>
        </p:nvCxnSpPr>
        <p:spPr bwMode="auto">
          <a:xfrm>
            <a:off x="7161213" y="2371725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8" name="AutoShape 17"/>
          <p:cNvCxnSpPr>
            <a:cxnSpLocks noChangeAspect="1" noChangeShapeType="1"/>
            <a:stCxn id="20490" idx="6"/>
            <a:endCxn id="20496" idx="3"/>
          </p:cNvCxnSpPr>
          <p:nvPr/>
        </p:nvCxnSpPr>
        <p:spPr bwMode="auto">
          <a:xfrm flipV="1">
            <a:off x="6430963" y="2511425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9" name="AutoShape 18"/>
          <p:cNvCxnSpPr>
            <a:cxnSpLocks noChangeAspect="1" noChangeShapeType="1"/>
            <a:stCxn id="20496" idx="1"/>
            <a:endCxn id="20489" idx="6"/>
          </p:cNvCxnSpPr>
          <p:nvPr/>
        </p:nvCxnSpPr>
        <p:spPr bwMode="auto">
          <a:xfrm flipH="1" flipV="1">
            <a:off x="6430963" y="1639888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500" name="Oval 19"/>
          <p:cNvSpPr>
            <a:spLocks noChangeAspect="1" noChangeArrowheads="1"/>
          </p:cNvSpPr>
          <p:nvPr/>
        </p:nvSpPr>
        <p:spPr bwMode="auto">
          <a:xfrm>
            <a:off x="6786563" y="4770438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Oval 20"/>
          <p:cNvSpPr>
            <a:spLocks noChangeAspect="1" noChangeArrowheads="1"/>
          </p:cNvSpPr>
          <p:nvPr/>
        </p:nvSpPr>
        <p:spPr bwMode="auto">
          <a:xfrm>
            <a:off x="5322888" y="4770438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Oval 21"/>
          <p:cNvSpPr>
            <a:spLocks noChangeAspect="1" noChangeArrowheads="1"/>
          </p:cNvSpPr>
          <p:nvPr/>
        </p:nvSpPr>
        <p:spPr bwMode="auto">
          <a:xfrm>
            <a:off x="6054725" y="4038600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Oval 22"/>
          <p:cNvSpPr>
            <a:spLocks noChangeAspect="1" noChangeArrowheads="1"/>
          </p:cNvSpPr>
          <p:nvPr/>
        </p:nvSpPr>
        <p:spPr bwMode="auto">
          <a:xfrm>
            <a:off x="6054725" y="5502275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504" name="AutoShape 23"/>
          <p:cNvCxnSpPr>
            <a:cxnSpLocks noChangeAspect="1" noChangeShapeType="1"/>
            <a:stCxn id="20502" idx="3"/>
            <a:endCxn id="20501" idx="7"/>
          </p:cNvCxnSpPr>
          <p:nvPr/>
        </p:nvCxnSpPr>
        <p:spPr bwMode="auto">
          <a:xfrm flipH="1">
            <a:off x="5634038" y="4357688"/>
            <a:ext cx="474662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5" name="AutoShape 24"/>
          <p:cNvCxnSpPr>
            <a:cxnSpLocks noChangeAspect="1" noChangeShapeType="1"/>
            <a:stCxn id="20503" idx="1"/>
            <a:endCxn id="20501" idx="5"/>
          </p:cNvCxnSpPr>
          <p:nvPr/>
        </p:nvCxnSpPr>
        <p:spPr bwMode="auto">
          <a:xfrm flipH="1" flipV="1">
            <a:off x="5634038" y="5089525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6" name="AutoShape 25"/>
          <p:cNvCxnSpPr>
            <a:cxnSpLocks noChangeAspect="1" noChangeShapeType="1"/>
            <a:stCxn id="20503" idx="7"/>
            <a:endCxn id="20500" idx="3"/>
          </p:cNvCxnSpPr>
          <p:nvPr/>
        </p:nvCxnSpPr>
        <p:spPr bwMode="auto">
          <a:xfrm flipV="1">
            <a:off x="6365875" y="5089525"/>
            <a:ext cx="474663" cy="4587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AutoShape 26"/>
          <p:cNvCxnSpPr>
            <a:cxnSpLocks noChangeAspect="1" noChangeShapeType="1"/>
            <a:stCxn id="20502" idx="5"/>
            <a:endCxn id="20500" idx="1"/>
          </p:cNvCxnSpPr>
          <p:nvPr/>
        </p:nvCxnSpPr>
        <p:spPr bwMode="auto">
          <a:xfrm>
            <a:off x="6365875" y="4357688"/>
            <a:ext cx="474663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8" name="AutoShape 27"/>
          <p:cNvCxnSpPr>
            <a:cxnSpLocks noChangeAspect="1" noChangeShapeType="1"/>
            <a:stCxn id="20502" idx="4"/>
            <a:endCxn id="20503" idx="0"/>
          </p:cNvCxnSpPr>
          <p:nvPr/>
        </p:nvCxnSpPr>
        <p:spPr bwMode="auto">
          <a:xfrm>
            <a:off x="6235700" y="4411663"/>
            <a:ext cx="0" cy="10826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509" name="Oval 28"/>
          <p:cNvSpPr>
            <a:spLocks noChangeAspect="1" noChangeArrowheads="1"/>
          </p:cNvSpPr>
          <p:nvPr/>
        </p:nvSpPr>
        <p:spPr bwMode="auto">
          <a:xfrm>
            <a:off x="8037513" y="4770438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510" name="AutoShape 29"/>
          <p:cNvCxnSpPr>
            <a:cxnSpLocks noChangeAspect="1" noChangeShapeType="1"/>
            <a:stCxn id="20500" idx="6"/>
            <a:endCxn id="20509" idx="2"/>
          </p:cNvCxnSpPr>
          <p:nvPr/>
        </p:nvCxnSpPr>
        <p:spPr bwMode="auto">
          <a:xfrm>
            <a:off x="7159625" y="4953000"/>
            <a:ext cx="869950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11" name="AutoShape 30"/>
          <p:cNvCxnSpPr>
            <a:cxnSpLocks noChangeAspect="1" noChangeShapeType="1"/>
            <a:stCxn id="20503" idx="6"/>
            <a:endCxn id="20509" idx="3"/>
          </p:cNvCxnSpPr>
          <p:nvPr/>
        </p:nvCxnSpPr>
        <p:spPr bwMode="auto">
          <a:xfrm flipV="1">
            <a:off x="6429375" y="5092700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12" name="AutoShape 31"/>
          <p:cNvCxnSpPr>
            <a:cxnSpLocks noChangeAspect="1" noChangeShapeType="1"/>
            <a:stCxn id="20509" idx="1"/>
            <a:endCxn id="20502" idx="6"/>
          </p:cNvCxnSpPr>
          <p:nvPr/>
        </p:nvCxnSpPr>
        <p:spPr bwMode="auto">
          <a:xfrm flipH="1" flipV="1">
            <a:off x="6429375" y="4221163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BEE9196-87E0-4153-AC33-C22A39C720EA}"/>
              </a:ext>
            </a:extLst>
          </p:cNvPr>
          <p:cNvSpPr/>
          <p:nvPr/>
        </p:nvSpPr>
        <p:spPr bwMode="auto">
          <a:xfrm>
            <a:off x="152400" y="6477000"/>
            <a:ext cx="32766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55854F4-E8F2-FA40-B9CF-49506180E91D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4572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Depth-First Search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44196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Depth-first search (DFS) is a general technique for traversing a graph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DFS traversal of a graph 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Visits all the vertices and edges of 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whether G is 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Computes the connected components of 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Computes a spanning forest of G</a:t>
            </a:r>
          </a:p>
        </p:txBody>
      </p:sp>
      <p:sp>
        <p:nvSpPr>
          <p:cNvPr id="2150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304800"/>
            <a:ext cx="3810000" cy="601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 on a graph with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vertices and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edges takes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time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 can be further extended to solve other graph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and report a path between two given 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 cycle in the graph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Depth-first search is to graphs what Euler tour is to binary trees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3B9C09-5B8C-4C2D-A44B-7A88331B335A}"/>
              </a:ext>
            </a:extLst>
          </p:cNvPr>
          <p:cNvSpPr/>
          <p:nvPr/>
        </p:nvSpPr>
        <p:spPr bwMode="auto">
          <a:xfrm>
            <a:off x="152400" y="6477000"/>
            <a:ext cx="32766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97E2051-5131-7443-AD6D-7917EF3515E8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 Algorithm from a Vertex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6117"/>
            <a:ext cx="8077200" cy="26816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1FCE9D-42B4-40EE-8ABB-2F9DC4577177}"/>
              </a:ext>
            </a:extLst>
          </p:cNvPr>
          <p:cNvSpPr/>
          <p:nvPr/>
        </p:nvSpPr>
        <p:spPr bwMode="auto">
          <a:xfrm>
            <a:off x="152400" y="6477000"/>
            <a:ext cx="32766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Implementation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703E62C-F42E-EF40-A69B-776176B2C8FD}" type="slidenum">
              <a:rPr lang="en-US" sz="1400"/>
              <a:pPr eaLnBrk="1" hangingPunct="1"/>
              <a:t>8</a:t>
            </a:fld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70" y="2590800"/>
            <a:ext cx="8334730" cy="31807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66356D-3B87-4A4C-A320-6247863AB480}"/>
              </a:ext>
            </a:extLst>
          </p:cNvPr>
          <p:cNvSpPr/>
          <p:nvPr/>
        </p:nvSpPr>
        <p:spPr bwMode="auto">
          <a:xfrm>
            <a:off x="76200" y="6477000"/>
            <a:ext cx="33528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102F852-94B3-D647-81A0-7B2A6A92AD8D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62023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grpSp>
        <p:nvGrpSpPr>
          <p:cNvPr id="23556" name="Group 74"/>
          <p:cNvGrpSpPr>
            <a:grpSpLocks/>
          </p:cNvGrpSpPr>
          <p:nvPr/>
        </p:nvGrpSpPr>
        <p:grpSpPr bwMode="auto">
          <a:xfrm>
            <a:off x="1143000" y="4265613"/>
            <a:ext cx="3081338" cy="1830387"/>
            <a:chOff x="816" y="2592"/>
            <a:chExt cx="1941" cy="1153"/>
          </a:xfrm>
        </p:grpSpPr>
        <p:sp>
          <p:nvSpPr>
            <p:cNvPr id="23596" name="Oval 4"/>
            <p:cNvSpPr>
              <a:spLocks noChangeAspect="1" noChangeArrowheads="1"/>
            </p:cNvSpPr>
            <p:nvPr/>
          </p:nvSpPr>
          <p:spPr bwMode="auto">
            <a:xfrm>
              <a:off x="1738" y="305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3597" name="Oval 5"/>
            <p:cNvSpPr>
              <a:spLocks noChangeAspect="1" noChangeArrowheads="1"/>
            </p:cNvSpPr>
            <p:nvPr/>
          </p:nvSpPr>
          <p:spPr bwMode="auto">
            <a:xfrm>
              <a:off x="816" y="305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3598" name="Oval 6"/>
            <p:cNvSpPr>
              <a:spLocks noChangeAspect="1" noChangeArrowheads="1"/>
            </p:cNvSpPr>
            <p:nvPr/>
          </p:nvSpPr>
          <p:spPr bwMode="auto">
            <a:xfrm>
              <a:off x="1277" y="259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3599" name="Oval 7"/>
            <p:cNvSpPr>
              <a:spLocks noChangeAspect="1" noChangeArrowheads="1"/>
            </p:cNvSpPr>
            <p:nvPr/>
          </p:nvSpPr>
          <p:spPr bwMode="auto">
            <a:xfrm>
              <a:off x="1277" y="351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3600" name="AutoShape 8"/>
            <p:cNvCxnSpPr>
              <a:cxnSpLocks noChangeAspect="1" noChangeShapeType="1"/>
              <a:stCxn id="23598" idx="3"/>
              <a:endCxn id="23597" idx="7"/>
            </p:cNvCxnSpPr>
            <p:nvPr/>
          </p:nvCxnSpPr>
          <p:spPr bwMode="auto">
            <a:xfrm flipH="1">
              <a:off x="1013" y="2801"/>
              <a:ext cx="297" cy="279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01" name="AutoShape 9"/>
            <p:cNvCxnSpPr>
              <a:cxnSpLocks noChangeAspect="1" noChangeShapeType="1"/>
              <a:stCxn id="23599" idx="1"/>
              <a:endCxn id="23597" idx="5"/>
            </p:cNvCxnSpPr>
            <p:nvPr/>
          </p:nvCxnSpPr>
          <p:spPr bwMode="auto">
            <a:xfrm flipH="1" flipV="1">
              <a:off x="1012" y="325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02" name="AutoShape 10"/>
            <p:cNvCxnSpPr>
              <a:cxnSpLocks noChangeAspect="1" noChangeShapeType="1"/>
              <a:stCxn id="23599" idx="7"/>
              <a:endCxn id="23596" idx="3"/>
            </p:cNvCxnSpPr>
            <p:nvPr/>
          </p:nvCxnSpPr>
          <p:spPr bwMode="auto">
            <a:xfrm flipV="1">
              <a:off x="1473" y="325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03" name="AutoShape 11"/>
            <p:cNvCxnSpPr>
              <a:cxnSpLocks noChangeAspect="1" noChangeShapeType="1"/>
              <a:stCxn id="23598" idx="5"/>
              <a:endCxn id="23596" idx="1"/>
            </p:cNvCxnSpPr>
            <p:nvPr/>
          </p:nvCxnSpPr>
          <p:spPr bwMode="auto">
            <a:xfrm>
              <a:off x="1474" y="2801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04" name="AutoShape 12"/>
            <p:cNvCxnSpPr>
              <a:cxnSpLocks noChangeAspect="1" noChangeShapeType="1"/>
              <a:stCxn id="23598" idx="4"/>
              <a:endCxn id="23599" idx="0"/>
            </p:cNvCxnSpPr>
            <p:nvPr/>
          </p:nvCxnSpPr>
          <p:spPr bwMode="auto">
            <a:xfrm>
              <a:off x="1392" y="2834"/>
              <a:ext cx="0" cy="6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05" name="Oval 13"/>
            <p:cNvSpPr>
              <a:spLocks noChangeAspect="1" noChangeArrowheads="1"/>
            </p:cNvSpPr>
            <p:nvPr/>
          </p:nvSpPr>
          <p:spPr bwMode="auto">
            <a:xfrm>
              <a:off x="2526" y="305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3606" name="AutoShape 15"/>
            <p:cNvCxnSpPr>
              <a:cxnSpLocks noChangeAspect="1" noChangeShapeType="1"/>
              <a:stCxn id="23599" idx="6"/>
              <a:endCxn id="23605" idx="3"/>
            </p:cNvCxnSpPr>
            <p:nvPr/>
          </p:nvCxnSpPr>
          <p:spPr bwMode="auto">
            <a:xfrm flipV="1">
              <a:off x="1513" y="3256"/>
              <a:ext cx="1046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07" name="AutoShape 16"/>
            <p:cNvCxnSpPr>
              <a:cxnSpLocks noChangeAspect="1" noChangeShapeType="1"/>
              <a:stCxn id="23605" idx="1"/>
              <a:endCxn id="23598" idx="6"/>
            </p:cNvCxnSpPr>
            <p:nvPr/>
          </p:nvCxnSpPr>
          <p:spPr bwMode="auto">
            <a:xfrm flipH="1" flipV="1">
              <a:off x="1519" y="2707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57" name="Group 55"/>
          <p:cNvGrpSpPr>
            <a:grpSpLocks/>
          </p:cNvGrpSpPr>
          <p:nvPr/>
        </p:nvGrpSpPr>
        <p:grpSpPr bwMode="auto">
          <a:xfrm>
            <a:off x="5448300" y="1600200"/>
            <a:ext cx="3081338" cy="1830388"/>
            <a:chOff x="862" y="2601"/>
            <a:chExt cx="1941" cy="1153"/>
          </a:xfrm>
        </p:grpSpPr>
        <p:sp>
          <p:nvSpPr>
            <p:cNvPr id="23584" name="Oval 17"/>
            <p:cNvSpPr>
              <a:spLocks noChangeAspect="1" noChangeArrowheads="1"/>
            </p:cNvSpPr>
            <p:nvPr/>
          </p:nvSpPr>
          <p:spPr bwMode="auto">
            <a:xfrm>
              <a:off x="1784" y="306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3585" name="Oval 18"/>
            <p:cNvSpPr>
              <a:spLocks noChangeAspect="1" noChangeArrowheads="1"/>
            </p:cNvSpPr>
            <p:nvPr/>
          </p:nvSpPr>
          <p:spPr bwMode="auto">
            <a:xfrm>
              <a:off x="862" y="306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3586" name="Oval 19"/>
            <p:cNvSpPr>
              <a:spLocks noChangeAspect="1" noChangeArrowheads="1"/>
            </p:cNvSpPr>
            <p:nvPr/>
          </p:nvSpPr>
          <p:spPr bwMode="auto">
            <a:xfrm>
              <a:off x="1323" y="260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3587" name="Oval 20"/>
            <p:cNvSpPr>
              <a:spLocks noChangeAspect="1" noChangeArrowheads="1"/>
            </p:cNvSpPr>
            <p:nvPr/>
          </p:nvSpPr>
          <p:spPr bwMode="auto">
            <a:xfrm>
              <a:off x="1323" y="352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3588" name="AutoShape 21"/>
            <p:cNvCxnSpPr>
              <a:cxnSpLocks noChangeAspect="1" noChangeShapeType="1"/>
              <a:stCxn id="23586" idx="3"/>
              <a:endCxn id="23585" idx="7"/>
            </p:cNvCxnSpPr>
            <p:nvPr/>
          </p:nvCxnSpPr>
          <p:spPr bwMode="auto">
            <a:xfrm flipH="1">
              <a:off x="1059" y="281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9" name="AutoShape 22"/>
            <p:cNvCxnSpPr>
              <a:cxnSpLocks noChangeAspect="1" noChangeShapeType="1"/>
              <a:stCxn id="23587" idx="1"/>
              <a:endCxn id="23585" idx="5"/>
            </p:cNvCxnSpPr>
            <p:nvPr/>
          </p:nvCxnSpPr>
          <p:spPr bwMode="auto">
            <a:xfrm flipH="1" flipV="1">
              <a:off x="1059" y="3271"/>
              <a:ext cx="297" cy="279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0" name="AutoShape 23"/>
            <p:cNvCxnSpPr>
              <a:cxnSpLocks noChangeAspect="1" noChangeShapeType="1"/>
              <a:stCxn id="23587" idx="7"/>
              <a:endCxn id="23584" idx="3"/>
            </p:cNvCxnSpPr>
            <p:nvPr/>
          </p:nvCxnSpPr>
          <p:spPr bwMode="auto">
            <a:xfrm flipV="1">
              <a:off x="1520" y="3265"/>
              <a:ext cx="297" cy="2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1" name="AutoShape 24"/>
            <p:cNvCxnSpPr>
              <a:cxnSpLocks noChangeAspect="1" noChangeShapeType="1"/>
              <a:stCxn id="23586" idx="5"/>
              <a:endCxn id="23584" idx="1"/>
            </p:cNvCxnSpPr>
            <p:nvPr/>
          </p:nvCxnSpPr>
          <p:spPr bwMode="auto">
            <a:xfrm>
              <a:off x="1520" y="2810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2" name="AutoShape 25"/>
            <p:cNvCxnSpPr>
              <a:cxnSpLocks noChangeAspect="1" noChangeShapeType="1"/>
              <a:stCxn id="23586" idx="4"/>
              <a:endCxn id="23587" idx="0"/>
            </p:cNvCxnSpPr>
            <p:nvPr/>
          </p:nvCxnSpPr>
          <p:spPr bwMode="auto">
            <a:xfrm>
              <a:off x="1438" y="2843"/>
              <a:ext cx="0" cy="6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93" name="Oval 26"/>
            <p:cNvSpPr>
              <a:spLocks noChangeAspect="1" noChangeArrowheads="1"/>
            </p:cNvSpPr>
            <p:nvPr/>
          </p:nvSpPr>
          <p:spPr bwMode="auto">
            <a:xfrm>
              <a:off x="2572" y="306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3594" name="AutoShape 28"/>
            <p:cNvCxnSpPr>
              <a:cxnSpLocks noChangeAspect="1" noChangeShapeType="1"/>
              <a:stCxn id="23587" idx="6"/>
              <a:endCxn id="23593" idx="3"/>
            </p:cNvCxnSpPr>
            <p:nvPr/>
          </p:nvCxnSpPr>
          <p:spPr bwMode="auto">
            <a:xfrm flipV="1">
              <a:off x="1559" y="3265"/>
              <a:ext cx="1046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5" name="AutoShape 29"/>
            <p:cNvCxnSpPr>
              <a:cxnSpLocks noChangeAspect="1" noChangeShapeType="1"/>
              <a:stCxn id="23593" idx="1"/>
              <a:endCxn id="23586" idx="6"/>
            </p:cNvCxnSpPr>
            <p:nvPr/>
          </p:nvCxnSpPr>
          <p:spPr bwMode="auto">
            <a:xfrm flipH="1" flipV="1">
              <a:off x="1565" y="2716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58" name="Group 54"/>
          <p:cNvGrpSpPr>
            <a:grpSpLocks/>
          </p:cNvGrpSpPr>
          <p:nvPr/>
        </p:nvGrpSpPr>
        <p:grpSpPr bwMode="auto">
          <a:xfrm>
            <a:off x="5448300" y="4267200"/>
            <a:ext cx="3081338" cy="1830388"/>
            <a:chOff x="3398" y="1075"/>
            <a:chExt cx="1941" cy="1153"/>
          </a:xfrm>
        </p:grpSpPr>
        <p:sp>
          <p:nvSpPr>
            <p:cNvPr id="23572" name="Oval 30"/>
            <p:cNvSpPr>
              <a:spLocks noChangeAspect="1" noChangeArrowheads="1"/>
            </p:cNvSpPr>
            <p:nvPr/>
          </p:nvSpPr>
          <p:spPr bwMode="auto">
            <a:xfrm>
              <a:off x="4320" y="1536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3573" name="Oval 31"/>
            <p:cNvSpPr>
              <a:spLocks noChangeAspect="1" noChangeArrowheads="1"/>
            </p:cNvSpPr>
            <p:nvPr/>
          </p:nvSpPr>
          <p:spPr bwMode="auto">
            <a:xfrm>
              <a:off x="3398" y="153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3574" name="Oval 32"/>
            <p:cNvSpPr>
              <a:spLocks noChangeAspect="1" noChangeArrowheads="1"/>
            </p:cNvSpPr>
            <p:nvPr/>
          </p:nvSpPr>
          <p:spPr bwMode="auto">
            <a:xfrm>
              <a:off x="3859" y="107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3575" name="Oval 33"/>
            <p:cNvSpPr>
              <a:spLocks noChangeAspect="1" noChangeArrowheads="1"/>
            </p:cNvSpPr>
            <p:nvPr/>
          </p:nvSpPr>
          <p:spPr bwMode="auto">
            <a:xfrm>
              <a:off x="3859" y="1997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3576" name="AutoShape 34"/>
            <p:cNvCxnSpPr>
              <a:cxnSpLocks noChangeAspect="1" noChangeShapeType="1"/>
              <a:stCxn id="23574" idx="3"/>
              <a:endCxn id="23573" idx="7"/>
            </p:cNvCxnSpPr>
            <p:nvPr/>
          </p:nvCxnSpPr>
          <p:spPr bwMode="auto">
            <a:xfrm flipH="1">
              <a:off x="3595" y="128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7" name="AutoShape 35"/>
            <p:cNvCxnSpPr>
              <a:cxnSpLocks noChangeAspect="1" noChangeShapeType="1"/>
              <a:stCxn id="23575" idx="1"/>
              <a:endCxn id="23573" idx="5"/>
            </p:cNvCxnSpPr>
            <p:nvPr/>
          </p:nvCxnSpPr>
          <p:spPr bwMode="auto">
            <a:xfrm flipH="1" flipV="1">
              <a:off x="3595" y="174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8" name="AutoShape 36"/>
            <p:cNvCxnSpPr>
              <a:cxnSpLocks noChangeAspect="1" noChangeShapeType="1"/>
              <a:stCxn id="23575" idx="7"/>
              <a:endCxn id="23572" idx="3"/>
            </p:cNvCxnSpPr>
            <p:nvPr/>
          </p:nvCxnSpPr>
          <p:spPr bwMode="auto">
            <a:xfrm flipV="1">
              <a:off x="4056" y="1739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37"/>
            <p:cNvCxnSpPr>
              <a:cxnSpLocks noChangeAspect="1" noChangeShapeType="1"/>
              <a:stCxn id="23574" idx="5"/>
              <a:endCxn id="23572" idx="1"/>
            </p:cNvCxnSpPr>
            <p:nvPr/>
          </p:nvCxnSpPr>
          <p:spPr bwMode="auto">
            <a:xfrm>
              <a:off x="4056" y="1284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0" name="AutoShape 38"/>
            <p:cNvCxnSpPr>
              <a:cxnSpLocks noChangeAspect="1" noChangeShapeType="1"/>
              <a:stCxn id="23574" idx="4"/>
              <a:endCxn id="23575" idx="0"/>
            </p:cNvCxnSpPr>
            <p:nvPr/>
          </p:nvCxnSpPr>
          <p:spPr bwMode="auto">
            <a:xfrm>
              <a:off x="3974" y="1317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81" name="Oval 39"/>
            <p:cNvSpPr>
              <a:spLocks noChangeAspect="1" noChangeArrowheads="1"/>
            </p:cNvSpPr>
            <p:nvPr/>
          </p:nvSpPr>
          <p:spPr bwMode="auto">
            <a:xfrm>
              <a:off x="5108" y="1536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3582" name="AutoShape 40"/>
            <p:cNvCxnSpPr>
              <a:cxnSpLocks noChangeAspect="1" noChangeShapeType="1"/>
              <a:stCxn id="23575" idx="6"/>
              <a:endCxn id="23581" idx="3"/>
            </p:cNvCxnSpPr>
            <p:nvPr/>
          </p:nvCxnSpPr>
          <p:spPr bwMode="auto">
            <a:xfrm flipV="1">
              <a:off x="4101" y="1739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3" name="AutoShape 41"/>
            <p:cNvCxnSpPr>
              <a:cxnSpLocks noChangeAspect="1" noChangeShapeType="1"/>
              <a:stCxn id="23581" idx="1"/>
              <a:endCxn id="23574" idx="6"/>
            </p:cNvCxnSpPr>
            <p:nvPr/>
          </p:nvCxnSpPr>
          <p:spPr bwMode="auto">
            <a:xfrm flipH="1" flipV="1">
              <a:off x="4101" y="1190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559" name="Text Box 58"/>
          <p:cNvSpPr txBox="1">
            <a:spLocks noChangeArrowheads="1"/>
          </p:cNvSpPr>
          <p:nvPr/>
        </p:nvSpPr>
        <p:spPr bwMode="auto">
          <a:xfrm>
            <a:off x="1812925" y="2925763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discovery edge</a:t>
            </a:r>
          </a:p>
        </p:txBody>
      </p:sp>
      <p:sp>
        <p:nvSpPr>
          <p:cNvPr id="23560" name="Text Box 60"/>
          <p:cNvSpPr txBox="1">
            <a:spLocks noChangeArrowheads="1"/>
          </p:cNvSpPr>
          <p:nvPr/>
        </p:nvSpPr>
        <p:spPr bwMode="auto">
          <a:xfrm>
            <a:off x="1812925" y="3352800"/>
            <a:ext cx="1558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back edge</a:t>
            </a:r>
          </a:p>
        </p:txBody>
      </p:sp>
      <p:sp>
        <p:nvSpPr>
          <p:cNvPr id="23561" name="Oval 61"/>
          <p:cNvSpPr>
            <a:spLocks noChangeAspect="1" noChangeArrowheads="1"/>
          </p:cNvSpPr>
          <p:nvPr/>
        </p:nvSpPr>
        <p:spPr bwMode="auto">
          <a:xfrm>
            <a:off x="1001713" y="2117725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3562" name="Text Box 62"/>
          <p:cNvSpPr txBox="1">
            <a:spLocks noChangeArrowheads="1"/>
          </p:cNvSpPr>
          <p:nvPr/>
        </p:nvSpPr>
        <p:spPr bwMode="auto">
          <a:xfrm>
            <a:off x="1812925" y="2071688"/>
            <a:ext cx="1973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visited vertex</a:t>
            </a:r>
          </a:p>
        </p:txBody>
      </p:sp>
      <p:sp>
        <p:nvSpPr>
          <p:cNvPr id="23563" name="Oval 63"/>
          <p:cNvSpPr>
            <a:spLocks noChangeAspect="1" noChangeArrowheads="1"/>
          </p:cNvSpPr>
          <p:nvPr/>
        </p:nvSpPr>
        <p:spPr bwMode="auto">
          <a:xfrm>
            <a:off x="1001713" y="16891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3564" name="Text Box 64"/>
          <p:cNvSpPr txBox="1">
            <a:spLocks noChangeArrowheads="1"/>
          </p:cNvSpPr>
          <p:nvPr/>
        </p:nvSpPr>
        <p:spPr bwMode="auto">
          <a:xfrm>
            <a:off x="1812925" y="1644650"/>
            <a:ext cx="260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unexplored vertex</a:t>
            </a:r>
          </a:p>
        </p:txBody>
      </p:sp>
      <p:sp>
        <p:nvSpPr>
          <p:cNvPr id="23565" name="Text Box 65"/>
          <p:cNvSpPr txBox="1">
            <a:spLocks noChangeArrowheads="1"/>
          </p:cNvSpPr>
          <p:nvPr/>
        </p:nvSpPr>
        <p:spPr bwMode="auto">
          <a:xfrm>
            <a:off x="1812925" y="2498725"/>
            <a:ext cx="242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unexplored edge</a:t>
            </a:r>
          </a:p>
        </p:txBody>
      </p:sp>
      <p:grpSp>
        <p:nvGrpSpPr>
          <p:cNvPr id="23566" name="Group 73"/>
          <p:cNvGrpSpPr>
            <a:grpSpLocks/>
          </p:cNvGrpSpPr>
          <p:nvPr/>
        </p:nvGrpSpPr>
        <p:grpSpPr bwMode="auto">
          <a:xfrm>
            <a:off x="746125" y="2728913"/>
            <a:ext cx="877888" cy="852487"/>
            <a:chOff x="432" y="1691"/>
            <a:chExt cx="937" cy="537"/>
          </a:xfrm>
        </p:grpSpPr>
        <p:sp>
          <p:nvSpPr>
            <p:cNvPr id="23569" name="Line 57"/>
            <p:cNvSpPr>
              <a:spLocks noChangeShapeType="1"/>
            </p:cNvSpPr>
            <p:nvPr/>
          </p:nvSpPr>
          <p:spPr bwMode="auto">
            <a:xfrm>
              <a:off x="432" y="1959"/>
              <a:ext cx="93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0" name="Line 59"/>
            <p:cNvSpPr>
              <a:spLocks noChangeShapeType="1"/>
            </p:cNvSpPr>
            <p:nvPr/>
          </p:nvSpPr>
          <p:spPr bwMode="auto">
            <a:xfrm>
              <a:off x="432" y="2228"/>
              <a:ext cx="93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Line 67"/>
            <p:cNvSpPr>
              <a:spLocks noChangeShapeType="1"/>
            </p:cNvSpPr>
            <p:nvPr/>
          </p:nvSpPr>
          <p:spPr bwMode="auto">
            <a:xfrm>
              <a:off x="432" y="1691"/>
              <a:ext cx="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67" name="AutoShape 75"/>
          <p:cNvSpPr>
            <a:spLocks noChangeArrowheads="1"/>
          </p:cNvSpPr>
          <p:nvPr/>
        </p:nvSpPr>
        <p:spPr bwMode="auto">
          <a:xfrm rot="5400000">
            <a:off x="6759576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AutoShape 76"/>
          <p:cNvSpPr>
            <a:spLocks noChangeArrowheads="1"/>
          </p:cNvSpPr>
          <p:nvPr/>
        </p:nvSpPr>
        <p:spPr bwMode="auto">
          <a:xfrm rot="8100000" flipH="1" flipV="1">
            <a:off x="4205288" y="3629025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783D5D-E148-4537-9BB6-B4B9615C0E35}"/>
              </a:ext>
            </a:extLst>
          </p:cNvPr>
          <p:cNvSpPr/>
          <p:nvPr/>
        </p:nvSpPr>
        <p:spPr bwMode="auto">
          <a:xfrm>
            <a:off x="76200" y="6477000"/>
            <a:ext cx="33528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7671</TotalTime>
  <Words>788</Words>
  <Application>Microsoft Office PowerPoint</Application>
  <PresentationFormat>On-screen Show (4:3)</PresentationFormat>
  <Paragraphs>227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ＭＳ Ｐゴシック</vt:lpstr>
      <vt:lpstr>Symbol</vt:lpstr>
      <vt:lpstr>Tahoma</vt:lpstr>
      <vt:lpstr>Times New Roman</vt:lpstr>
      <vt:lpstr>Wingdings</vt:lpstr>
      <vt:lpstr>Blueprint</vt:lpstr>
      <vt:lpstr>Depth-First Search</vt:lpstr>
      <vt:lpstr>Subgraphs</vt:lpstr>
      <vt:lpstr>Connectivity</vt:lpstr>
      <vt:lpstr>Trees and Forests</vt:lpstr>
      <vt:lpstr>Spanning Trees and Forests</vt:lpstr>
      <vt:lpstr>Depth-First Search</vt:lpstr>
      <vt:lpstr>DFS Algorithm from a Vertex</vt:lpstr>
      <vt:lpstr>Java Implementation</vt:lpstr>
      <vt:lpstr>Example</vt:lpstr>
      <vt:lpstr>Example (cont.)</vt:lpstr>
      <vt:lpstr>DFS and Maze Traversal </vt:lpstr>
      <vt:lpstr>Properties of DFS</vt:lpstr>
      <vt:lpstr>Analysis of DFS</vt:lpstr>
      <vt:lpstr>Path Finding</vt:lpstr>
      <vt:lpstr>Path Finding in Java</vt:lpstr>
      <vt:lpstr>Cycle Finding</vt:lpstr>
      <vt:lpstr>DFS for an Entire Graph</vt:lpstr>
      <vt:lpstr>All Connected Components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Abini Cross</cp:lastModifiedBy>
  <cp:revision>1400</cp:revision>
  <dcterms:created xsi:type="dcterms:W3CDTF">2002-01-21T02:22:10Z</dcterms:created>
  <dcterms:modified xsi:type="dcterms:W3CDTF">2018-10-04T13:37:33Z</dcterms:modified>
</cp:coreProperties>
</file>