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77"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p:scale>
          <a:sx n="84" d="100"/>
          <a:sy n="84" d="100"/>
        </p:scale>
        <p:origin x="63" y="1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106D9-EE36-425C-914C-70AB7C1CA1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EDEBF3-EFC7-4300-9344-D4F225AC51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7312D6-9631-43D2-A0BC-D277B75536E5}"/>
              </a:ext>
            </a:extLst>
          </p:cNvPr>
          <p:cNvSpPr>
            <a:spLocks noGrp="1"/>
          </p:cNvSpPr>
          <p:nvPr>
            <p:ph type="dt" sz="half" idx="10"/>
          </p:nvPr>
        </p:nvSpPr>
        <p:spPr/>
        <p:txBody>
          <a:bodyPr/>
          <a:lstStyle/>
          <a:p>
            <a:fld id="{FF2B4787-CE10-4BDF-B485-04BD0BEFCEBD}" type="datetimeFigureOut">
              <a:rPr lang="en-US" smtClean="0"/>
              <a:t>9/10/2018</a:t>
            </a:fld>
            <a:endParaRPr lang="en-US"/>
          </a:p>
        </p:txBody>
      </p:sp>
      <p:sp>
        <p:nvSpPr>
          <p:cNvPr id="5" name="Footer Placeholder 4">
            <a:extLst>
              <a:ext uri="{FF2B5EF4-FFF2-40B4-BE49-F238E27FC236}">
                <a16:creationId xmlns:a16="http://schemas.microsoft.com/office/drawing/2014/main" id="{A7F230A3-8023-4377-A38B-96389A493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3446A-EC53-4C1A-B97A-9DB7F9F19905}"/>
              </a:ext>
            </a:extLst>
          </p:cNvPr>
          <p:cNvSpPr>
            <a:spLocks noGrp="1"/>
          </p:cNvSpPr>
          <p:nvPr>
            <p:ph type="sldNum" sz="quarter" idx="12"/>
          </p:nvPr>
        </p:nvSpPr>
        <p:spPr/>
        <p:txBody>
          <a:bodyPr/>
          <a:lstStyle/>
          <a:p>
            <a:fld id="{DDC3B76D-0410-4987-BED6-81976974F551}" type="slidenum">
              <a:rPr lang="en-US" smtClean="0"/>
              <a:t>‹#›</a:t>
            </a:fld>
            <a:endParaRPr lang="en-US"/>
          </a:p>
        </p:txBody>
      </p:sp>
    </p:spTree>
    <p:extLst>
      <p:ext uri="{BB962C8B-B14F-4D97-AF65-F5344CB8AC3E}">
        <p14:creationId xmlns:p14="http://schemas.microsoft.com/office/powerpoint/2010/main" val="3629342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30EF4-2B9C-4E60-BE09-A9F3F7CE53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391D19-91E3-4ACA-AEF6-F113A5F523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8C4BF-2890-4EB6-A5FE-A383D1A13B39}"/>
              </a:ext>
            </a:extLst>
          </p:cNvPr>
          <p:cNvSpPr>
            <a:spLocks noGrp="1"/>
          </p:cNvSpPr>
          <p:nvPr>
            <p:ph type="dt" sz="half" idx="10"/>
          </p:nvPr>
        </p:nvSpPr>
        <p:spPr/>
        <p:txBody>
          <a:bodyPr/>
          <a:lstStyle/>
          <a:p>
            <a:fld id="{FF2B4787-CE10-4BDF-B485-04BD0BEFCEBD}" type="datetimeFigureOut">
              <a:rPr lang="en-US" smtClean="0"/>
              <a:t>9/10/2018</a:t>
            </a:fld>
            <a:endParaRPr lang="en-US"/>
          </a:p>
        </p:txBody>
      </p:sp>
      <p:sp>
        <p:nvSpPr>
          <p:cNvPr id="5" name="Footer Placeholder 4">
            <a:extLst>
              <a:ext uri="{FF2B5EF4-FFF2-40B4-BE49-F238E27FC236}">
                <a16:creationId xmlns:a16="http://schemas.microsoft.com/office/drawing/2014/main" id="{61EE4BC0-CB12-4C48-B021-F6D4EF6309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19534-A17E-476D-9887-3C7599294369}"/>
              </a:ext>
            </a:extLst>
          </p:cNvPr>
          <p:cNvSpPr>
            <a:spLocks noGrp="1"/>
          </p:cNvSpPr>
          <p:nvPr>
            <p:ph type="sldNum" sz="quarter" idx="12"/>
          </p:nvPr>
        </p:nvSpPr>
        <p:spPr/>
        <p:txBody>
          <a:bodyPr/>
          <a:lstStyle/>
          <a:p>
            <a:fld id="{DDC3B76D-0410-4987-BED6-81976974F551}" type="slidenum">
              <a:rPr lang="en-US" smtClean="0"/>
              <a:t>‹#›</a:t>
            </a:fld>
            <a:endParaRPr lang="en-US"/>
          </a:p>
        </p:txBody>
      </p:sp>
    </p:spTree>
    <p:extLst>
      <p:ext uri="{BB962C8B-B14F-4D97-AF65-F5344CB8AC3E}">
        <p14:creationId xmlns:p14="http://schemas.microsoft.com/office/powerpoint/2010/main" val="3464268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5C1663-9957-41D4-BC73-C5FDC1DCF2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6FD6BD-9801-48C1-915A-479CA294EDB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1C6669-7E85-4B35-86C5-5763D97009FC}"/>
              </a:ext>
            </a:extLst>
          </p:cNvPr>
          <p:cNvSpPr>
            <a:spLocks noGrp="1"/>
          </p:cNvSpPr>
          <p:nvPr>
            <p:ph type="dt" sz="half" idx="10"/>
          </p:nvPr>
        </p:nvSpPr>
        <p:spPr/>
        <p:txBody>
          <a:bodyPr/>
          <a:lstStyle/>
          <a:p>
            <a:fld id="{FF2B4787-CE10-4BDF-B485-04BD0BEFCEBD}" type="datetimeFigureOut">
              <a:rPr lang="en-US" smtClean="0"/>
              <a:t>9/10/2018</a:t>
            </a:fld>
            <a:endParaRPr lang="en-US"/>
          </a:p>
        </p:txBody>
      </p:sp>
      <p:sp>
        <p:nvSpPr>
          <p:cNvPr id="5" name="Footer Placeholder 4">
            <a:extLst>
              <a:ext uri="{FF2B5EF4-FFF2-40B4-BE49-F238E27FC236}">
                <a16:creationId xmlns:a16="http://schemas.microsoft.com/office/drawing/2014/main" id="{76A25D27-15D7-4A89-90BB-149F059739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037C8-9CFA-4A25-84DE-66313CE30836}"/>
              </a:ext>
            </a:extLst>
          </p:cNvPr>
          <p:cNvSpPr>
            <a:spLocks noGrp="1"/>
          </p:cNvSpPr>
          <p:nvPr>
            <p:ph type="sldNum" sz="quarter" idx="12"/>
          </p:nvPr>
        </p:nvSpPr>
        <p:spPr/>
        <p:txBody>
          <a:bodyPr/>
          <a:lstStyle/>
          <a:p>
            <a:fld id="{DDC3B76D-0410-4987-BED6-81976974F551}" type="slidenum">
              <a:rPr lang="en-US" smtClean="0"/>
              <a:t>‹#›</a:t>
            </a:fld>
            <a:endParaRPr lang="en-US"/>
          </a:p>
        </p:txBody>
      </p:sp>
    </p:spTree>
    <p:extLst>
      <p:ext uri="{BB962C8B-B14F-4D97-AF65-F5344CB8AC3E}">
        <p14:creationId xmlns:p14="http://schemas.microsoft.com/office/powerpoint/2010/main" val="2756213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81B9E-3288-4CDF-88CB-566178077E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A0F14F-0F83-4759-AD80-3E1C264D9A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04D456-2B69-4BC7-B725-619BD62D0DD2}"/>
              </a:ext>
            </a:extLst>
          </p:cNvPr>
          <p:cNvSpPr>
            <a:spLocks noGrp="1"/>
          </p:cNvSpPr>
          <p:nvPr>
            <p:ph type="dt" sz="half" idx="10"/>
          </p:nvPr>
        </p:nvSpPr>
        <p:spPr/>
        <p:txBody>
          <a:bodyPr/>
          <a:lstStyle/>
          <a:p>
            <a:fld id="{FF2B4787-CE10-4BDF-B485-04BD0BEFCEBD}" type="datetimeFigureOut">
              <a:rPr lang="en-US" smtClean="0"/>
              <a:t>9/10/2018</a:t>
            </a:fld>
            <a:endParaRPr lang="en-US"/>
          </a:p>
        </p:txBody>
      </p:sp>
      <p:sp>
        <p:nvSpPr>
          <p:cNvPr id="5" name="Footer Placeholder 4">
            <a:extLst>
              <a:ext uri="{FF2B5EF4-FFF2-40B4-BE49-F238E27FC236}">
                <a16:creationId xmlns:a16="http://schemas.microsoft.com/office/drawing/2014/main" id="{D87662BB-DE12-4A73-8ED8-FBFCBB1A25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5A3F1-2D77-41C5-AD44-7B55E8C22491}"/>
              </a:ext>
            </a:extLst>
          </p:cNvPr>
          <p:cNvSpPr>
            <a:spLocks noGrp="1"/>
          </p:cNvSpPr>
          <p:nvPr>
            <p:ph type="sldNum" sz="quarter" idx="12"/>
          </p:nvPr>
        </p:nvSpPr>
        <p:spPr/>
        <p:txBody>
          <a:bodyPr/>
          <a:lstStyle/>
          <a:p>
            <a:fld id="{DDC3B76D-0410-4987-BED6-81976974F551}" type="slidenum">
              <a:rPr lang="en-US" smtClean="0"/>
              <a:t>‹#›</a:t>
            </a:fld>
            <a:endParaRPr lang="en-US"/>
          </a:p>
        </p:txBody>
      </p:sp>
    </p:spTree>
    <p:extLst>
      <p:ext uri="{BB962C8B-B14F-4D97-AF65-F5344CB8AC3E}">
        <p14:creationId xmlns:p14="http://schemas.microsoft.com/office/powerpoint/2010/main" val="3320523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8C85-97F1-40D3-8C58-5C350F838B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FB516E-5429-4B22-ACB2-2239B108DC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6E11390-749E-4479-B6A1-118A9321025C}"/>
              </a:ext>
            </a:extLst>
          </p:cNvPr>
          <p:cNvSpPr>
            <a:spLocks noGrp="1"/>
          </p:cNvSpPr>
          <p:nvPr>
            <p:ph type="dt" sz="half" idx="10"/>
          </p:nvPr>
        </p:nvSpPr>
        <p:spPr/>
        <p:txBody>
          <a:bodyPr/>
          <a:lstStyle/>
          <a:p>
            <a:fld id="{FF2B4787-CE10-4BDF-B485-04BD0BEFCEBD}" type="datetimeFigureOut">
              <a:rPr lang="en-US" smtClean="0"/>
              <a:t>9/10/2018</a:t>
            </a:fld>
            <a:endParaRPr lang="en-US"/>
          </a:p>
        </p:txBody>
      </p:sp>
      <p:sp>
        <p:nvSpPr>
          <p:cNvPr id="5" name="Footer Placeholder 4">
            <a:extLst>
              <a:ext uri="{FF2B5EF4-FFF2-40B4-BE49-F238E27FC236}">
                <a16:creationId xmlns:a16="http://schemas.microsoft.com/office/drawing/2014/main" id="{9166B827-C4B9-4BA6-85B3-360AEF2894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713AD7-C4D4-4812-A6B6-9318B98A32C3}"/>
              </a:ext>
            </a:extLst>
          </p:cNvPr>
          <p:cNvSpPr>
            <a:spLocks noGrp="1"/>
          </p:cNvSpPr>
          <p:nvPr>
            <p:ph type="sldNum" sz="quarter" idx="12"/>
          </p:nvPr>
        </p:nvSpPr>
        <p:spPr/>
        <p:txBody>
          <a:bodyPr/>
          <a:lstStyle/>
          <a:p>
            <a:fld id="{DDC3B76D-0410-4987-BED6-81976974F551}" type="slidenum">
              <a:rPr lang="en-US" smtClean="0"/>
              <a:t>‹#›</a:t>
            </a:fld>
            <a:endParaRPr lang="en-US"/>
          </a:p>
        </p:txBody>
      </p:sp>
    </p:spTree>
    <p:extLst>
      <p:ext uri="{BB962C8B-B14F-4D97-AF65-F5344CB8AC3E}">
        <p14:creationId xmlns:p14="http://schemas.microsoft.com/office/powerpoint/2010/main" val="585174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75EA-3A97-425E-A4F4-86AD79F228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4C8451-287F-4D9F-BBFE-BBAB380D6C3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6BB03-9D5B-47EE-B35C-D80A833AE1A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86D95-6690-41EB-AC00-CBD7995BE4C0}"/>
              </a:ext>
            </a:extLst>
          </p:cNvPr>
          <p:cNvSpPr>
            <a:spLocks noGrp="1"/>
          </p:cNvSpPr>
          <p:nvPr>
            <p:ph type="dt" sz="half" idx="10"/>
          </p:nvPr>
        </p:nvSpPr>
        <p:spPr/>
        <p:txBody>
          <a:bodyPr/>
          <a:lstStyle/>
          <a:p>
            <a:fld id="{FF2B4787-CE10-4BDF-B485-04BD0BEFCEBD}" type="datetimeFigureOut">
              <a:rPr lang="en-US" smtClean="0"/>
              <a:t>9/10/2018</a:t>
            </a:fld>
            <a:endParaRPr lang="en-US"/>
          </a:p>
        </p:txBody>
      </p:sp>
      <p:sp>
        <p:nvSpPr>
          <p:cNvPr id="6" name="Footer Placeholder 5">
            <a:extLst>
              <a:ext uri="{FF2B5EF4-FFF2-40B4-BE49-F238E27FC236}">
                <a16:creationId xmlns:a16="http://schemas.microsoft.com/office/drawing/2014/main" id="{CD1C9E94-5337-41CF-8E3B-F9540AEA60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B628FB-C1F1-4D57-8B62-F1178B65360A}"/>
              </a:ext>
            </a:extLst>
          </p:cNvPr>
          <p:cNvSpPr>
            <a:spLocks noGrp="1"/>
          </p:cNvSpPr>
          <p:nvPr>
            <p:ph type="sldNum" sz="quarter" idx="12"/>
          </p:nvPr>
        </p:nvSpPr>
        <p:spPr/>
        <p:txBody>
          <a:bodyPr/>
          <a:lstStyle/>
          <a:p>
            <a:fld id="{DDC3B76D-0410-4987-BED6-81976974F551}" type="slidenum">
              <a:rPr lang="en-US" smtClean="0"/>
              <a:t>‹#›</a:t>
            </a:fld>
            <a:endParaRPr lang="en-US"/>
          </a:p>
        </p:txBody>
      </p:sp>
    </p:spTree>
    <p:extLst>
      <p:ext uri="{BB962C8B-B14F-4D97-AF65-F5344CB8AC3E}">
        <p14:creationId xmlns:p14="http://schemas.microsoft.com/office/powerpoint/2010/main" val="1947099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4144-09A2-4047-B9B9-85D0C4940D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93B01E-C886-4050-904E-932F74AE3F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D3E1B32-DBC1-470F-A36C-49A595A6545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002421-D016-48B7-A70B-C847FD286E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01DAB84-D6FE-4FEC-94ED-EA114526C07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B17E97-85C7-4574-B800-ACF4BA686419}"/>
              </a:ext>
            </a:extLst>
          </p:cNvPr>
          <p:cNvSpPr>
            <a:spLocks noGrp="1"/>
          </p:cNvSpPr>
          <p:nvPr>
            <p:ph type="dt" sz="half" idx="10"/>
          </p:nvPr>
        </p:nvSpPr>
        <p:spPr/>
        <p:txBody>
          <a:bodyPr/>
          <a:lstStyle/>
          <a:p>
            <a:fld id="{FF2B4787-CE10-4BDF-B485-04BD0BEFCEBD}" type="datetimeFigureOut">
              <a:rPr lang="en-US" smtClean="0"/>
              <a:t>9/10/2018</a:t>
            </a:fld>
            <a:endParaRPr lang="en-US"/>
          </a:p>
        </p:txBody>
      </p:sp>
      <p:sp>
        <p:nvSpPr>
          <p:cNvPr id="8" name="Footer Placeholder 7">
            <a:extLst>
              <a:ext uri="{FF2B5EF4-FFF2-40B4-BE49-F238E27FC236}">
                <a16:creationId xmlns:a16="http://schemas.microsoft.com/office/drawing/2014/main" id="{2585E403-B5D9-4B88-8C1B-627A5BEEE8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057CA4-C827-4982-A618-DE6BDB06A4BD}"/>
              </a:ext>
            </a:extLst>
          </p:cNvPr>
          <p:cNvSpPr>
            <a:spLocks noGrp="1"/>
          </p:cNvSpPr>
          <p:nvPr>
            <p:ph type="sldNum" sz="quarter" idx="12"/>
          </p:nvPr>
        </p:nvSpPr>
        <p:spPr/>
        <p:txBody>
          <a:bodyPr/>
          <a:lstStyle/>
          <a:p>
            <a:fld id="{DDC3B76D-0410-4987-BED6-81976974F551}" type="slidenum">
              <a:rPr lang="en-US" smtClean="0"/>
              <a:t>‹#›</a:t>
            </a:fld>
            <a:endParaRPr lang="en-US"/>
          </a:p>
        </p:txBody>
      </p:sp>
    </p:spTree>
    <p:extLst>
      <p:ext uri="{BB962C8B-B14F-4D97-AF65-F5344CB8AC3E}">
        <p14:creationId xmlns:p14="http://schemas.microsoft.com/office/powerpoint/2010/main" val="299696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3AF5-7293-4DDA-80E7-3B32AE38BD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636317-3D84-4F8B-80AE-54323AFFA9FC}"/>
              </a:ext>
            </a:extLst>
          </p:cNvPr>
          <p:cNvSpPr>
            <a:spLocks noGrp="1"/>
          </p:cNvSpPr>
          <p:nvPr>
            <p:ph type="dt" sz="half" idx="10"/>
          </p:nvPr>
        </p:nvSpPr>
        <p:spPr/>
        <p:txBody>
          <a:bodyPr/>
          <a:lstStyle/>
          <a:p>
            <a:fld id="{FF2B4787-CE10-4BDF-B485-04BD0BEFCEBD}" type="datetimeFigureOut">
              <a:rPr lang="en-US" smtClean="0"/>
              <a:t>9/10/2018</a:t>
            </a:fld>
            <a:endParaRPr lang="en-US"/>
          </a:p>
        </p:txBody>
      </p:sp>
      <p:sp>
        <p:nvSpPr>
          <p:cNvPr id="4" name="Footer Placeholder 3">
            <a:extLst>
              <a:ext uri="{FF2B5EF4-FFF2-40B4-BE49-F238E27FC236}">
                <a16:creationId xmlns:a16="http://schemas.microsoft.com/office/drawing/2014/main" id="{4B07F5AB-5268-4B47-980B-6F5AD0AE8F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3A4954-C53E-426D-BD42-37E5EC3F5137}"/>
              </a:ext>
            </a:extLst>
          </p:cNvPr>
          <p:cNvSpPr>
            <a:spLocks noGrp="1"/>
          </p:cNvSpPr>
          <p:nvPr>
            <p:ph type="sldNum" sz="quarter" idx="12"/>
          </p:nvPr>
        </p:nvSpPr>
        <p:spPr/>
        <p:txBody>
          <a:bodyPr/>
          <a:lstStyle/>
          <a:p>
            <a:fld id="{DDC3B76D-0410-4987-BED6-81976974F551}" type="slidenum">
              <a:rPr lang="en-US" smtClean="0"/>
              <a:t>‹#›</a:t>
            </a:fld>
            <a:endParaRPr lang="en-US"/>
          </a:p>
        </p:txBody>
      </p:sp>
    </p:spTree>
    <p:extLst>
      <p:ext uri="{BB962C8B-B14F-4D97-AF65-F5344CB8AC3E}">
        <p14:creationId xmlns:p14="http://schemas.microsoft.com/office/powerpoint/2010/main" val="976354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76345D-1428-4F2B-BFA0-A4646BFA3F25}"/>
              </a:ext>
            </a:extLst>
          </p:cNvPr>
          <p:cNvSpPr>
            <a:spLocks noGrp="1"/>
          </p:cNvSpPr>
          <p:nvPr>
            <p:ph type="dt" sz="half" idx="10"/>
          </p:nvPr>
        </p:nvSpPr>
        <p:spPr/>
        <p:txBody>
          <a:bodyPr/>
          <a:lstStyle/>
          <a:p>
            <a:fld id="{FF2B4787-CE10-4BDF-B485-04BD0BEFCEBD}" type="datetimeFigureOut">
              <a:rPr lang="en-US" smtClean="0"/>
              <a:t>9/10/2018</a:t>
            </a:fld>
            <a:endParaRPr lang="en-US"/>
          </a:p>
        </p:txBody>
      </p:sp>
      <p:sp>
        <p:nvSpPr>
          <p:cNvPr id="3" name="Footer Placeholder 2">
            <a:extLst>
              <a:ext uri="{FF2B5EF4-FFF2-40B4-BE49-F238E27FC236}">
                <a16:creationId xmlns:a16="http://schemas.microsoft.com/office/drawing/2014/main" id="{1D6B28DB-7C68-4492-8114-4C00AC63F1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DE8B35-3002-4F73-801F-1CC1B12061CE}"/>
              </a:ext>
            </a:extLst>
          </p:cNvPr>
          <p:cNvSpPr>
            <a:spLocks noGrp="1"/>
          </p:cNvSpPr>
          <p:nvPr>
            <p:ph type="sldNum" sz="quarter" idx="12"/>
          </p:nvPr>
        </p:nvSpPr>
        <p:spPr/>
        <p:txBody>
          <a:bodyPr/>
          <a:lstStyle/>
          <a:p>
            <a:fld id="{DDC3B76D-0410-4987-BED6-81976974F551}" type="slidenum">
              <a:rPr lang="en-US" smtClean="0"/>
              <a:t>‹#›</a:t>
            </a:fld>
            <a:endParaRPr lang="en-US"/>
          </a:p>
        </p:txBody>
      </p:sp>
    </p:spTree>
    <p:extLst>
      <p:ext uri="{BB962C8B-B14F-4D97-AF65-F5344CB8AC3E}">
        <p14:creationId xmlns:p14="http://schemas.microsoft.com/office/powerpoint/2010/main" val="83516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9F67A-8465-42B4-9673-21794D6A35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ACB03B-664E-471A-9C6F-71FC467F76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4A1769-EA77-40ED-84DF-7275022B5A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85AB2E-39DD-47EE-AAD6-000E3E134CB7}"/>
              </a:ext>
            </a:extLst>
          </p:cNvPr>
          <p:cNvSpPr>
            <a:spLocks noGrp="1"/>
          </p:cNvSpPr>
          <p:nvPr>
            <p:ph type="dt" sz="half" idx="10"/>
          </p:nvPr>
        </p:nvSpPr>
        <p:spPr/>
        <p:txBody>
          <a:bodyPr/>
          <a:lstStyle/>
          <a:p>
            <a:fld id="{FF2B4787-CE10-4BDF-B485-04BD0BEFCEBD}" type="datetimeFigureOut">
              <a:rPr lang="en-US" smtClean="0"/>
              <a:t>9/10/2018</a:t>
            </a:fld>
            <a:endParaRPr lang="en-US"/>
          </a:p>
        </p:txBody>
      </p:sp>
      <p:sp>
        <p:nvSpPr>
          <p:cNvPr id="6" name="Footer Placeholder 5">
            <a:extLst>
              <a:ext uri="{FF2B5EF4-FFF2-40B4-BE49-F238E27FC236}">
                <a16:creationId xmlns:a16="http://schemas.microsoft.com/office/drawing/2014/main" id="{D07FCDE1-C685-4C15-A96B-24DB28873A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E44F00-856D-46A1-9236-8CBD9C8FE63C}"/>
              </a:ext>
            </a:extLst>
          </p:cNvPr>
          <p:cNvSpPr>
            <a:spLocks noGrp="1"/>
          </p:cNvSpPr>
          <p:nvPr>
            <p:ph type="sldNum" sz="quarter" idx="12"/>
          </p:nvPr>
        </p:nvSpPr>
        <p:spPr/>
        <p:txBody>
          <a:bodyPr/>
          <a:lstStyle/>
          <a:p>
            <a:fld id="{DDC3B76D-0410-4987-BED6-81976974F551}" type="slidenum">
              <a:rPr lang="en-US" smtClean="0"/>
              <a:t>‹#›</a:t>
            </a:fld>
            <a:endParaRPr lang="en-US"/>
          </a:p>
        </p:txBody>
      </p:sp>
    </p:spTree>
    <p:extLst>
      <p:ext uri="{BB962C8B-B14F-4D97-AF65-F5344CB8AC3E}">
        <p14:creationId xmlns:p14="http://schemas.microsoft.com/office/powerpoint/2010/main" val="2103381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8EED2-23FD-4C89-A7CC-88C2169891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5EBE0C-30F0-4E6C-BBFB-8C34F56805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0872AD-50C1-488B-BC1E-607FF586B7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42EE1F-B23F-41D8-A69F-23DCFCFEFE10}"/>
              </a:ext>
            </a:extLst>
          </p:cNvPr>
          <p:cNvSpPr>
            <a:spLocks noGrp="1"/>
          </p:cNvSpPr>
          <p:nvPr>
            <p:ph type="dt" sz="half" idx="10"/>
          </p:nvPr>
        </p:nvSpPr>
        <p:spPr/>
        <p:txBody>
          <a:bodyPr/>
          <a:lstStyle/>
          <a:p>
            <a:fld id="{FF2B4787-CE10-4BDF-B485-04BD0BEFCEBD}" type="datetimeFigureOut">
              <a:rPr lang="en-US" smtClean="0"/>
              <a:t>9/10/2018</a:t>
            </a:fld>
            <a:endParaRPr lang="en-US"/>
          </a:p>
        </p:txBody>
      </p:sp>
      <p:sp>
        <p:nvSpPr>
          <p:cNvPr id="6" name="Footer Placeholder 5">
            <a:extLst>
              <a:ext uri="{FF2B5EF4-FFF2-40B4-BE49-F238E27FC236}">
                <a16:creationId xmlns:a16="http://schemas.microsoft.com/office/drawing/2014/main" id="{21325574-144D-426D-B7B4-16CEAC574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725F4E-3827-4ED0-9087-FE0E80299BEC}"/>
              </a:ext>
            </a:extLst>
          </p:cNvPr>
          <p:cNvSpPr>
            <a:spLocks noGrp="1"/>
          </p:cNvSpPr>
          <p:nvPr>
            <p:ph type="sldNum" sz="quarter" idx="12"/>
          </p:nvPr>
        </p:nvSpPr>
        <p:spPr/>
        <p:txBody>
          <a:bodyPr/>
          <a:lstStyle/>
          <a:p>
            <a:fld id="{DDC3B76D-0410-4987-BED6-81976974F551}" type="slidenum">
              <a:rPr lang="en-US" smtClean="0"/>
              <a:t>‹#›</a:t>
            </a:fld>
            <a:endParaRPr lang="en-US"/>
          </a:p>
        </p:txBody>
      </p:sp>
    </p:spTree>
    <p:extLst>
      <p:ext uri="{BB962C8B-B14F-4D97-AF65-F5344CB8AC3E}">
        <p14:creationId xmlns:p14="http://schemas.microsoft.com/office/powerpoint/2010/main" val="2143121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FE989E-E504-4574-81B6-C9A61D0C48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5FECE8-FE59-4867-B678-CC7DE77E1C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EBF87D-97C3-4930-92B1-6E44BEE46F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2B4787-CE10-4BDF-B485-04BD0BEFCEBD}" type="datetimeFigureOut">
              <a:rPr lang="en-US" smtClean="0"/>
              <a:t>9/10/2018</a:t>
            </a:fld>
            <a:endParaRPr lang="en-US"/>
          </a:p>
        </p:txBody>
      </p:sp>
      <p:sp>
        <p:nvSpPr>
          <p:cNvPr id="5" name="Footer Placeholder 4">
            <a:extLst>
              <a:ext uri="{FF2B5EF4-FFF2-40B4-BE49-F238E27FC236}">
                <a16:creationId xmlns:a16="http://schemas.microsoft.com/office/drawing/2014/main" id="{A396F008-6851-4183-984E-A0AF67A322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354E70-E305-4933-8CBB-F88F96D75B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C3B76D-0410-4987-BED6-81976974F551}" type="slidenum">
              <a:rPr lang="en-US" smtClean="0"/>
              <a:t>‹#›</a:t>
            </a:fld>
            <a:endParaRPr lang="en-US"/>
          </a:p>
        </p:txBody>
      </p:sp>
    </p:spTree>
    <p:extLst>
      <p:ext uri="{BB962C8B-B14F-4D97-AF65-F5344CB8AC3E}">
        <p14:creationId xmlns:p14="http://schemas.microsoft.com/office/powerpoint/2010/main" val="823737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3A7C-2D00-47B4-B5C5-DC67F499DCCA}"/>
              </a:ext>
            </a:extLst>
          </p:cNvPr>
          <p:cNvSpPr>
            <a:spLocks noGrp="1"/>
          </p:cNvSpPr>
          <p:nvPr>
            <p:ph type="ctrTitle"/>
          </p:nvPr>
        </p:nvSpPr>
        <p:spPr>
          <a:xfrm>
            <a:off x="272616" y="349951"/>
            <a:ext cx="9144000" cy="649642"/>
          </a:xfrm>
        </p:spPr>
        <p:txBody>
          <a:bodyPr>
            <a:normAutofit/>
          </a:bodyPr>
          <a:lstStyle/>
          <a:p>
            <a:pPr algn="l"/>
            <a:r>
              <a:rPr lang="en-US" sz="3200" b="1" dirty="0">
                <a:latin typeface="Times New Roman" panose="02020603050405020304" pitchFamily="18" charset="0"/>
                <a:cs typeface="Times New Roman" panose="02020603050405020304" pitchFamily="18" charset="0"/>
              </a:rPr>
              <a:t>Splay Trees</a:t>
            </a:r>
          </a:p>
        </p:txBody>
      </p:sp>
      <p:sp>
        <p:nvSpPr>
          <p:cNvPr id="3" name="Subtitle 2">
            <a:extLst>
              <a:ext uri="{FF2B5EF4-FFF2-40B4-BE49-F238E27FC236}">
                <a16:creationId xmlns:a16="http://schemas.microsoft.com/office/drawing/2014/main" id="{D32F30DB-1B64-4BD2-9C69-9C2C88132BD2}"/>
              </a:ext>
            </a:extLst>
          </p:cNvPr>
          <p:cNvSpPr>
            <a:spLocks noGrp="1"/>
          </p:cNvSpPr>
          <p:nvPr>
            <p:ph type="subTitle" idx="1"/>
          </p:nvPr>
        </p:nvSpPr>
        <p:spPr>
          <a:xfrm>
            <a:off x="272616" y="1419877"/>
            <a:ext cx="11540750" cy="3837924"/>
          </a:xfrm>
        </p:spPr>
        <p:txBody>
          <a:bodyPr>
            <a:noAutofit/>
          </a:bodyPr>
          <a:lstStyle/>
          <a:p>
            <a:pPr marL="342900" indent="-342900" algn="l">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 </a:t>
            </a:r>
            <a:r>
              <a:rPr lang="en-US" sz="3200" b="1" dirty="0">
                <a:latin typeface="Times New Roman" panose="02020603050405020304" pitchFamily="18" charset="0"/>
                <a:cs typeface="Times New Roman" panose="02020603050405020304" pitchFamily="18" charset="0"/>
              </a:rPr>
              <a:t>splay tree</a:t>
            </a:r>
            <a:r>
              <a:rPr lang="en-US" sz="3200" dirty="0">
                <a:latin typeface="Times New Roman" panose="02020603050405020304" pitchFamily="18" charset="0"/>
                <a:cs typeface="Times New Roman" panose="02020603050405020304" pitchFamily="18" charset="0"/>
              </a:rPr>
              <a:t> is a self-adjusting binary search tree with the additional property that </a:t>
            </a:r>
            <a:r>
              <a:rPr lang="en-US" sz="3200" b="1" i="1" dirty="0">
                <a:latin typeface="Times New Roman" panose="02020603050405020304" pitchFamily="18" charset="0"/>
                <a:cs typeface="Times New Roman" panose="02020603050405020304" pitchFamily="18" charset="0"/>
              </a:rPr>
              <a:t>recently accessed elements are quick to access again. </a:t>
            </a:r>
          </a:p>
          <a:p>
            <a:pPr marL="342900" indent="-342900" algn="l">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It performs basic operations such as insertion, look-up(search) and removal in O(log n) amortized time. </a:t>
            </a:r>
          </a:p>
          <a:p>
            <a:pPr marL="342900" indent="-342900" algn="l">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For many sequences of non-random operations, splay trees perform better than other search trees, even when the specific pattern of the sequence is unknown. </a:t>
            </a:r>
          </a:p>
          <a:p>
            <a:pPr marL="342900" indent="-342900" algn="l">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splay tree was invented by Daniel </a:t>
            </a:r>
            <a:r>
              <a:rPr lang="en-US" sz="3200" dirty="0" err="1">
                <a:latin typeface="Times New Roman" panose="02020603050405020304" pitchFamily="18" charset="0"/>
                <a:cs typeface="Times New Roman" panose="02020603050405020304" pitchFamily="18" charset="0"/>
              </a:rPr>
              <a:t>Sleator</a:t>
            </a:r>
            <a:r>
              <a:rPr lang="en-US" sz="3200" dirty="0">
                <a:latin typeface="Times New Roman" panose="02020603050405020304" pitchFamily="18" charset="0"/>
                <a:cs typeface="Times New Roman" panose="02020603050405020304" pitchFamily="18" charset="0"/>
              </a:rPr>
              <a:t> and Robert </a:t>
            </a:r>
            <a:r>
              <a:rPr lang="en-US" sz="3200" dirty="0" err="1">
                <a:latin typeface="Times New Roman" panose="02020603050405020304" pitchFamily="18" charset="0"/>
                <a:cs typeface="Times New Roman" panose="02020603050405020304" pitchFamily="18" charset="0"/>
              </a:rPr>
              <a:t>Tarjan</a:t>
            </a:r>
            <a:r>
              <a:rPr lang="en-US" sz="3200" dirty="0">
                <a:latin typeface="Times New Roman" panose="02020603050405020304" pitchFamily="18" charset="0"/>
                <a:cs typeface="Times New Roman" panose="02020603050405020304" pitchFamily="18" charset="0"/>
              </a:rPr>
              <a:t> in 1985.</a:t>
            </a:r>
          </a:p>
        </p:txBody>
      </p:sp>
    </p:spTree>
    <p:extLst>
      <p:ext uri="{BB962C8B-B14F-4D97-AF65-F5344CB8AC3E}">
        <p14:creationId xmlns:p14="http://schemas.microsoft.com/office/powerpoint/2010/main" val="3727786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EEC5F-92B0-4BAA-8ECE-5B88DAF40941}"/>
              </a:ext>
            </a:extLst>
          </p:cNvPr>
          <p:cNvSpPr>
            <a:spLocks noGrp="1"/>
          </p:cNvSpPr>
          <p:nvPr>
            <p:ph idx="1"/>
          </p:nvPr>
        </p:nvSpPr>
        <p:spPr>
          <a:xfrm>
            <a:off x="380527" y="494117"/>
            <a:ext cx="10973273" cy="5682846"/>
          </a:xfrm>
        </p:spPr>
        <p:txBody>
          <a:bodyPr/>
          <a:lstStyle/>
          <a:p>
            <a:r>
              <a:rPr lang="en-US" b="1" dirty="0">
                <a:latin typeface="Times New Roman" panose="02020603050405020304" pitchFamily="18" charset="0"/>
                <a:cs typeface="Times New Roman" panose="02020603050405020304" pitchFamily="18" charset="0"/>
              </a:rPr>
              <a:t>Zig-zag step:</a:t>
            </a:r>
            <a:r>
              <a:rPr lang="en-US" dirty="0">
                <a:latin typeface="Times New Roman" panose="02020603050405020304" pitchFamily="18" charset="0"/>
                <a:cs typeface="Times New Roman" panose="02020603050405020304" pitchFamily="18" charset="0"/>
              </a:rPr>
              <a:t> this step is done when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is not the root and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is a right child and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is a left child or vice versa. </a:t>
            </a:r>
          </a:p>
          <a:p>
            <a:r>
              <a:rPr lang="en-US" dirty="0">
                <a:latin typeface="Times New Roman" panose="02020603050405020304" pitchFamily="18" charset="0"/>
                <a:cs typeface="Times New Roman" panose="02020603050405020304" pitchFamily="18" charset="0"/>
              </a:rPr>
              <a:t>The tree is rotated on the edge between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and x, and then rotated on the resulting edge between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and g.</a:t>
            </a:r>
          </a:p>
        </p:txBody>
      </p:sp>
      <p:pic>
        <p:nvPicPr>
          <p:cNvPr id="3074" name="Picture 2" descr="Zigzag.gif">
            <a:extLst>
              <a:ext uri="{FF2B5EF4-FFF2-40B4-BE49-F238E27FC236}">
                <a16:creationId xmlns:a16="http://schemas.microsoft.com/office/drawing/2014/main" id="{76F35231-B58D-440A-A24D-623CE5148B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00872"/>
            <a:ext cx="7987747" cy="3121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302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CADECF-330A-4856-82A6-564B721C0FBF}"/>
              </a:ext>
            </a:extLst>
          </p:cNvPr>
          <p:cNvSpPr>
            <a:spLocks noGrp="1"/>
          </p:cNvSpPr>
          <p:nvPr>
            <p:ph idx="1"/>
          </p:nvPr>
        </p:nvSpPr>
        <p:spPr>
          <a:xfrm>
            <a:off x="431642" y="335092"/>
            <a:ext cx="10922158" cy="5841872"/>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Join</a:t>
            </a:r>
          </a:p>
          <a:p>
            <a:r>
              <a:rPr lang="en-US" dirty="0">
                <a:latin typeface="Times New Roman" panose="02020603050405020304" pitchFamily="18" charset="0"/>
                <a:cs typeface="Times New Roman" panose="02020603050405020304" pitchFamily="18" charset="0"/>
              </a:rPr>
              <a:t>Given two trees S and T such that all elements of S are smaller than the elements of T, the following steps can be used to join them to a single tree:</a:t>
            </a:r>
          </a:p>
          <a:p>
            <a:r>
              <a:rPr lang="en-US" dirty="0">
                <a:latin typeface="Times New Roman" panose="02020603050405020304" pitchFamily="18" charset="0"/>
                <a:cs typeface="Times New Roman" panose="02020603050405020304" pitchFamily="18" charset="0"/>
              </a:rPr>
              <a:t>Splay the largest item in S. Now this item is in the root of S and has a null right child.</a:t>
            </a:r>
          </a:p>
          <a:p>
            <a:r>
              <a:rPr lang="en-US" dirty="0">
                <a:latin typeface="Times New Roman" panose="02020603050405020304" pitchFamily="18" charset="0"/>
                <a:cs typeface="Times New Roman" panose="02020603050405020304" pitchFamily="18" charset="0"/>
              </a:rPr>
              <a:t>Set the right child of the new root to T.</a:t>
            </a:r>
          </a:p>
          <a:p>
            <a:pPr marL="0" indent="0">
              <a:buNone/>
            </a:pPr>
            <a:r>
              <a:rPr lang="en-US" b="1" dirty="0">
                <a:latin typeface="Times New Roman" panose="02020603050405020304" pitchFamily="18" charset="0"/>
                <a:cs typeface="Times New Roman" panose="02020603050405020304" pitchFamily="18" charset="0"/>
              </a:rPr>
              <a:t>Split</a:t>
            </a:r>
          </a:p>
          <a:p>
            <a:r>
              <a:rPr lang="en-US" dirty="0">
                <a:latin typeface="Times New Roman" panose="02020603050405020304" pitchFamily="18" charset="0"/>
                <a:cs typeface="Times New Roman" panose="02020603050405020304" pitchFamily="18" charset="0"/>
              </a:rPr>
              <a:t>Given a tree and an element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return two new trees: one containing all elements less than or equal to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and the other containing all elements greater than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This can be done in the following way:</a:t>
            </a:r>
          </a:p>
          <a:p>
            <a:r>
              <a:rPr lang="en-US" dirty="0">
                <a:latin typeface="Times New Roman" panose="02020603050405020304" pitchFamily="18" charset="0"/>
                <a:cs typeface="Times New Roman" panose="02020603050405020304" pitchFamily="18" charset="0"/>
              </a:rPr>
              <a:t>Splay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Now it is in the root so the tree to its left contains all elements smaller than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and the tree to its right contains all element larger than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Split the right subtree from the rest of the tree.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441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CADECF-330A-4856-82A6-564B721C0FBF}"/>
              </a:ext>
            </a:extLst>
          </p:cNvPr>
          <p:cNvSpPr>
            <a:spLocks noGrp="1"/>
          </p:cNvSpPr>
          <p:nvPr>
            <p:ph idx="1"/>
          </p:nvPr>
        </p:nvSpPr>
        <p:spPr>
          <a:xfrm>
            <a:off x="562271" y="772412"/>
            <a:ext cx="10791529" cy="5404551"/>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Insertion</a:t>
            </a:r>
          </a:p>
          <a:p>
            <a:pPr marL="0" indent="0">
              <a:buNone/>
            </a:pPr>
            <a:r>
              <a:rPr lang="en-US" dirty="0">
                <a:latin typeface="Times New Roman" panose="02020603050405020304" pitchFamily="18" charset="0"/>
                <a:cs typeface="Times New Roman" panose="02020603050405020304" pitchFamily="18" charset="0"/>
              </a:rPr>
              <a:t>To insert a value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into a splay tree:</a:t>
            </a:r>
          </a:p>
          <a:p>
            <a:r>
              <a:rPr lang="en-US" dirty="0">
                <a:latin typeface="Times New Roman" panose="02020603050405020304" pitchFamily="18" charset="0"/>
                <a:cs typeface="Times New Roman" panose="02020603050405020304" pitchFamily="18" charset="0"/>
              </a:rPr>
              <a:t>Insert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as with a normal binary search tree.</a:t>
            </a:r>
          </a:p>
          <a:p>
            <a:r>
              <a:rPr lang="en-US" dirty="0">
                <a:latin typeface="Times New Roman" panose="02020603050405020304" pitchFamily="18" charset="0"/>
                <a:cs typeface="Times New Roman" panose="02020603050405020304" pitchFamily="18" charset="0"/>
              </a:rPr>
              <a:t>when an item is inserted, a splay is performed.</a:t>
            </a:r>
          </a:p>
          <a:p>
            <a:r>
              <a:rPr lang="en-US" dirty="0">
                <a:latin typeface="Times New Roman" panose="02020603050405020304" pitchFamily="18" charset="0"/>
                <a:cs typeface="Times New Roman" panose="02020603050405020304" pitchFamily="18" charset="0"/>
              </a:rPr>
              <a:t>As a result, the newly inserted node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becomes the root of the tree.</a:t>
            </a:r>
          </a:p>
          <a:p>
            <a:pPr marL="0" indent="0">
              <a:buNone/>
            </a:pPr>
            <a:r>
              <a:rPr lang="en-US" dirty="0">
                <a:latin typeface="Times New Roman" panose="02020603050405020304" pitchFamily="18" charset="0"/>
                <a:cs typeface="Times New Roman" panose="02020603050405020304" pitchFamily="18" charset="0"/>
              </a:rPr>
              <a:t>ALTERNATIVE:</a:t>
            </a:r>
          </a:p>
          <a:p>
            <a:r>
              <a:rPr lang="en-US" dirty="0">
                <a:latin typeface="Times New Roman" panose="02020603050405020304" pitchFamily="18" charset="0"/>
                <a:cs typeface="Times New Roman" panose="02020603050405020304" pitchFamily="18" charset="0"/>
              </a:rPr>
              <a:t>Use the split operation to split the tree at the value of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to two sub-trees: S and T.</a:t>
            </a:r>
          </a:p>
          <a:p>
            <a:r>
              <a:rPr lang="en-US" dirty="0">
                <a:latin typeface="Times New Roman" panose="02020603050405020304" pitchFamily="18" charset="0"/>
                <a:cs typeface="Times New Roman" panose="02020603050405020304" pitchFamily="18" charset="0"/>
              </a:rPr>
              <a:t>Create a new tree in which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is the root, S is its left sub-tree and T its right sub-tree.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36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BF8E77-A18C-47ED-A182-EAF82B505D16}"/>
              </a:ext>
            </a:extLst>
          </p:cNvPr>
          <p:cNvSpPr>
            <a:spLocks noGrp="1"/>
          </p:cNvSpPr>
          <p:nvPr>
            <p:ph idx="1"/>
          </p:nvPr>
        </p:nvSpPr>
        <p:spPr>
          <a:xfrm>
            <a:off x="318052" y="448681"/>
            <a:ext cx="11035748" cy="5728282"/>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Deletion</a:t>
            </a:r>
          </a:p>
          <a:p>
            <a:pPr marL="0" indent="0">
              <a:buNone/>
            </a:pPr>
            <a:r>
              <a:rPr lang="en-US" dirty="0">
                <a:latin typeface="Times New Roman" panose="02020603050405020304" pitchFamily="18" charset="0"/>
                <a:cs typeface="Times New Roman" panose="02020603050405020304" pitchFamily="18" charset="0"/>
              </a:rPr>
              <a:t>To delete a node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use the same method as with a binary search tree:</a:t>
            </a:r>
          </a:p>
          <a:p>
            <a:r>
              <a:rPr lang="en-US" dirty="0">
                <a:latin typeface="Times New Roman" panose="02020603050405020304" pitchFamily="18" charset="0"/>
                <a:cs typeface="Times New Roman" panose="02020603050405020304" pitchFamily="18" charset="0"/>
              </a:rPr>
              <a:t>If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has two children, swap its value with that of either the rightmost node of its left sub tree (its in-order predecessor) or the leftmost node of its right subtree (its in-order successor). Then remove that node instead. In this way, deletion is reduced to the problem of removing a node with 0 or 1 children. </a:t>
            </a:r>
          </a:p>
          <a:p>
            <a:r>
              <a:rPr lang="en-US" dirty="0">
                <a:latin typeface="Times New Roman" panose="02020603050405020304" pitchFamily="18" charset="0"/>
                <a:cs typeface="Times New Roman" panose="02020603050405020304" pitchFamily="18" charset="0"/>
              </a:rPr>
              <a:t>Unlike a binary search tree, in a splay tree after deletion, we splay the parent of the removed node to the top of the tree.</a:t>
            </a:r>
          </a:p>
          <a:p>
            <a:pPr marL="0" indent="0">
              <a:buNone/>
            </a:pPr>
            <a:r>
              <a:rPr lang="en-US" dirty="0">
                <a:latin typeface="Times New Roman" panose="02020603050405020304" pitchFamily="18" charset="0"/>
                <a:cs typeface="Times New Roman" panose="02020603050405020304" pitchFamily="18" charset="0"/>
              </a:rPr>
              <a:t>ALTERNATIVE:</a:t>
            </a:r>
          </a:p>
          <a:p>
            <a:r>
              <a:rPr lang="en-US" dirty="0">
                <a:latin typeface="Times New Roman" panose="02020603050405020304" pitchFamily="18" charset="0"/>
                <a:cs typeface="Times New Roman" panose="02020603050405020304" pitchFamily="18" charset="0"/>
              </a:rPr>
              <a:t>The node to be deleted is first splayed, i.e. brought to the root of the tree and then deleted. leaves the tree with two sub trees.</a:t>
            </a:r>
          </a:p>
          <a:p>
            <a:r>
              <a:rPr lang="en-US" dirty="0">
                <a:latin typeface="Times New Roman" panose="02020603050405020304" pitchFamily="18" charset="0"/>
                <a:cs typeface="Times New Roman" panose="02020603050405020304" pitchFamily="18" charset="0"/>
              </a:rPr>
              <a:t>The two sub-trees are then joined using a "join" operation.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889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5AE77-D749-4981-B205-85755DD749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E145EB-6A46-494A-BB27-C9A2513AFCB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58328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4A8EC-8A68-4349-98F0-67A2F2E787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FEEC5F-92B0-4BAA-8ECE-5B88DAF4094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55325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CC2D-F8A4-45B0-ADFF-D62F687724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CADECF-330A-4856-82A6-564B721C0F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74620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CC2D-F8A4-45B0-ADFF-D62F687724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CADECF-330A-4856-82A6-564B721C0F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04962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5BD82-AFB0-4D04-B35F-808DB99A15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BF8E77-A18C-47ED-A182-EAF82B505D1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15094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5AE77-D749-4981-B205-85755DD749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E145EB-6A46-494A-BB27-C9A2513AFCB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90877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BF8E77-A18C-47ED-A182-EAF82B505D16}"/>
              </a:ext>
            </a:extLst>
          </p:cNvPr>
          <p:cNvSpPr>
            <a:spLocks noGrp="1"/>
          </p:cNvSpPr>
          <p:nvPr>
            <p:ph idx="1"/>
          </p:nvPr>
        </p:nvSpPr>
        <p:spPr>
          <a:xfrm>
            <a:off x="380527" y="1243811"/>
            <a:ext cx="10973273" cy="4933152"/>
          </a:xfrm>
        </p:spPr>
        <p:txBody>
          <a:bodyPr>
            <a:normAutofit/>
          </a:bodyPr>
          <a:lstStyle/>
          <a:p>
            <a:r>
              <a:rPr lang="en-US" sz="3200" dirty="0">
                <a:latin typeface="Times New Roman" panose="02020603050405020304" pitchFamily="18" charset="0"/>
                <a:cs typeface="Times New Roman" panose="02020603050405020304" pitchFamily="18" charset="0"/>
              </a:rPr>
              <a:t>All normal operations on a binary search tree are combined with one basic operation, called </a:t>
            </a:r>
            <a:r>
              <a:rPr lang="en-US" sz="3200" b="1" i="1" dirty="0">
                <a:latin typeface="Times New Roman" panose="02020603050405020304" pitchFamily="18" charset="0"/>
                <a:cs typeface="Times New Roman" panose="02020603050405020304" pitchFamily="18" charset="0"/>
              </a:rPr>
              <a:t>splaying</a:t>
            </a:r>
            <a:r>
              <a:rPr lang="en-US" sz="3200" b="1" dirty="0">
                <a:latin typeface="Times New Roman" panose="02020603050405020304" pitchFamily="18" charset="0"/>
                <a:cs typeface="Times New Roman" panose="02020603050405020304" pitchFamily="18" charset="0"/>
              </a:rPr>
              <a:t>. </a:t>
            </a:r>
          </a:p>
          <a:p>
            <a:r>
              <a:rPr lang="en-US" sz="3200" b="1" i="1" dirty="0">
                <a:latin typeface="Times New Roman" panose="02020603050405020304" pitchFamily="18" charset="0"/>
                <a:cs typeface="Times New Roman" panose="02020603050405020304" pitchFamily="18" charset="0"/>
              </a:rPr>
              <a:t>Splaying the tree for a certain element rearranges the tree so that the element is placed at the root of the tree. </a:t>
            </a:r>
          </a:p>
          <a:p>
            <a:r>
              <a:rPr lang="en-US" sz="3200" dirty="0">
                <a:latin typeface="Times New Roman" panose="02020603050405020304" pitchFamily="18" charset="0"/>
                <a:cs typeface="Times New Roman" panose="02020603050405020304" pitchFamily="18" charset="0"/>
              </a:rPr>
              <a:t>One way to do this with the basic search operation is to first perform a standard binary tree search for the element in question, and then use tree rotations  in a specific fashion to bring the element to the top. </a:t>
            </a:r>
          </a:p>
        </p:txBody>
      </p:sp>
    </p:spTree>
    <p:extLst>
      <p:ext uri="{BB962C8B-B14F-4D97-AF65-F5344CB8AC3E}">
        <p14:creationId xmlns:p14="http://schemas.microsoft.com/office/powerpoint/2010/main" val="576672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4A8EC-8A68-4349-98F0-67A2F2E787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FEEC5F-92B0-4BAA-8ECE-5B88DAF4094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16291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CC2D-F8A4-45B0-ADFF-D62F687724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CADECF-330A-4856-82A6-564B721C0F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6152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CC2D-F8A4-45B0-ADFF-D62F687724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CADECF-330A-4856-82A6-564B721C0F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4995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5AE77-D749-4981-B205-85755DD749D3}"/>
              </a:ext>
            </a:extLst>
          </p:cNvPr>
          <p:cNvSpPr>
            <a:spLocks noGrp="1"/>
          </p:cNvSpPr>
          <p:nvPr>
            <p:ph type="title"/>
          </p:nvPr>
        </p:nvSpPr>
        <p:spPr>
          <a:xfrm>
            <a:off x="357809" y="79513"/>
            <a:ext cx="10995991" cy="1204055"/>
          </a:xfrm>
        </p:spPr>
        <p:txBody>
          <a:bodyPr>
            <a:normAutofit/>
          </a:bodyPr>
          <a:lstStyle/>
          <a:p>
            <a:r>
              <a:rPr lang="en-US" sz="3200" b="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8FE145EB-6A46-494A-BB27-C9A2513AFCBE}"/>
              </a:ext>
            </a:extLst>
          </p:cNvPr>
          <p:cNvSpPr>
            <a:spLocks noGrp="1"/>
          </p:cNvSpPr>
          <p:nvPr>
            <p:ph idx="1"/>
          </p:nvPr>
        </p:nvSpPr>
        <p:spPr>
          <a:xfrm>
            <a:off x="51117" y="1283568"/>
            <a:ext cx="11722494" cy="4893395"/>
          </a:xfrm>
        </p:spPr>
        <p:txBody>
          <a:bodyPr>
            <a:noAutofit/>
          </a:bodyPr>
          <a:lstStyle/>
          <a:p>
            <a:r>
              <a:rPr lang="en-US" dirty="0">
                <a:latin typeface="Times New Roman" panose="02020603050405020304" pitchFamily="18" charset="0"/>
                <a:cs typeface="Times New Roman" panose="02020603050405020304" pitchFamily="18" charset="0"/>
              </a:rPr>
              <a:t>Good performance for a splay tree depends on the fact that it is self-optimizing, in that frequently accessed nodes will move nearer to the root where they can be accessed more quickly. </a:t>
            </a:r>
          </a:p>
          <a:p>
            <a:r>
              <a:rPr lang="en-US" dirty="0">
                <a:latin typeface="Times New Roman" panose="02020603050405020304" pitchFamily="18" charset="0"/>
                <a:cs typeface="Times New Roman" panose="02020603050405020304" pitchFamily="18" charset="0"/>
              </a:rPr>
              <a:t>The worst-case height—though unlikely—is O(n), with the average being O(log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Having frequently used nodes near the root is an advantage for many practical applications, and is particularly useful for implementing caches and garbage collection algorithms.</a:t>
            </a:r>
          </a:p>
          <a:p>
            <a:pPr marL="0" indent="0">
              <a:buNone/>
            </a:pPr>
            <a:r>
              <a:rPr lang="en-US" b="1" dirty="0">
                <a:latin typeface="Times New Roman" panose="02020603050405020304" pitchFamily="18" charset="0"/>
                <a:cs typeface="Times New Roman" panose="02020603050405020304" pitchFamily="18" charset="0"/>
              </a:rPr>
              <a:t>Advantages :</a:t>
            </a:r>
          </a:p>
          <a:p>
            <a:r>
              <a:rPr lang="en-US" dirty="0">
                <a:latin typeface="Times New Roman" panose="02020603050405020304" pitchFamily="18" charset="0"/>
                <a:cs typeface="Times New Roman" panose="02020603050405020304" pitchFamily="18" charset="0"/>
              </a:rPr>
              <a:t>Comparable performance: Average-case performance is as efficient as other trees.</a:t>
            </a:r>
          </a:p>
          <a:p>
            <a:r>
              <a:rPr lang="en-US" dirty="0">
                <a:latin typeface="Times New Roman" panose="02020603050405020304" pitchFamily="18" charset="0"/>
                <a:cs typeface="Times New Roman" panose="02020603050405020304" pitchFamily="18" charset="0"/>
              </a:rPr>
              <a:t>Small memory footprint: Splay trees do not need to store any bookkeeping data.</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201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4A8EC-8A68-4349-98F0-67A2F2E78766}"/>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Disadvantages</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FEEC5F-92B0-4BAA-8ECE-5B88DAF40941}"/>
              </a:ext>
            </a:extLst>
          </p:cNvPr>
          <p:cNvSpPr>
            <a:spLocks noGrp="1"/>
          </p:cNvSpPr>
          <p:nvPr>
            <p:ph idx="1"/>
          </p:nvPr>
        </p:nvSpPr>
        <p:spPr>
          <a:xfrm>
            <a:off x="340770" y="1533466"/>
            <a:ext cx="11013030" cy="4643497"/>
          </a:xfrm>
        </p:spPr>
        <p:txBody>
          <a:bodyPr>
            <a:noAutofit/>
          </a:bodyPr>
          <a:lstStyle/>
          <a:p>
            <a:r>
              <a:rPr lang="en-US" sz="3200" dirty="0">
                <a:latin typeface="Times New Roman" panose="02020603050405020304" pitchFamily="18" charset="0"/>
                <a:cs typeface="Times New Roman" panose="02020603050405020304" pitchFamily="18" charset="0"/>
              </a:rPr>
              <a:t>The most significant disadvantage of splay trees is that the height of a splay tree can be linear. </a:t>
            </a:r>
          </a:p>
          <a:p>
            <a:r>
              <a:rPr lang="en-US" sz="3200" dirty="0">
                <a:latin typeface="Times New Roman" panose="02020603050405020304" pitchFamily="18" charset="0"/>
                <a:cs typeface="Times New Roman" panose="02020603050405020304" pitchFamily="18" charset="0"/>
              </a:rPr>
              <a:t>For example, this will be the case after accessing all </a:t>
            </a:r>
            <a:r>
              <a:rPr lang="en-US" sz="3200" i="1" dirty="0">
                <a:latin typeface="Times New Roman" panose="02020603050405020304" pitchFamily="18" charset="0"/>
                <a:cs typeface="Times New Roman" panose="02020603050405020304" pitchFamily="18" charset="0"/>
              </a:rPr>
              <a:t>n</a:t>
            </a:r>
            <a:r>
              <a:rPr lang="en-US" sz="3200" dirty="0">
                <a:latin typeface="Times New Roman" panose="02020603050405020304" pitchFamily="18" charset="0"/>
                <a:cs typeface="Times New Roman" panose="02020603050405020304" pitchFamily="18" charset="0"/>
              </a:rPr>
              <a:t> elements in non-decreasing order. </a:t>
            </a:r>
          </a:p>
          <a:p>
            <a:r>
              <a:rPr lang="en-US" sz="3200" dirty="0">
                <a:latin typeface="Times New Roman" panose="02020603050405020304" pitchFamily="18" charset="0"/>
                <a:cs typeface="Times New Roman" panose="02020603050405020304" pitchFamily="18" charset="0"/>
              </a:rPr>
              <a:t>Since the height of a tree corresponds to the worst-case access time, this means that the actual cost of an operation can be high. However the amortized access cost of this worst case is logarithmic, O(log </a:t>
            </a:r>
            <a:r>
              <a:rPr lang="en-US" sz="3200" i="1" dirty="0">
                <a:latin typeface="Times New Roman" panose="02020603050405020304" pitchFamily="18" charset="0"/>
                <a:cs typeface="Times New Roman" panose="02020603050405020304" pitchFamily="18" charset="0"/>
              </a:rPr>
              <a:t>n</a:t>
            </a:r>
            <a:r>
              <a:rPr lang="en-US" sz="3200" dirty="0">
                <a:latin typeface="Times New Roman" panose="02020603050405020304" pitchFamily="18" charset="0"/>
                <a:cs typeface="Times New Roman" panose="02020603050405020304" pitchFamily="18" charset="0"/>
              </a:rPr>
              <a:t>). </a:t>
            </a:r>
          </a:p>
          <a:p>
            <a:r>
              <a:rPr lang="en-US" sz="3200" dirty="0">
                <a:latin typeface="Times New Roman" panose="02020603050405020304" pitchFamily="18" charset="0"/>
                <a:cs typeface="Times New Roman" panose="02020603050405020304" pitchFamily="18" charset="0"/>
              </a:rPr>
              <a:t>Also, the expected access cost can be reduced to O(log </a:t>
            </a:r>
            <a:r>
              <a:rPr lang="en-US" sz="3200" i="1" dirty="0">
                <a:latin typeface="Times New Roman" panose="02020603050405020304" pitchFamily="18" charset="0"/>
                <a:cs typeface="Times New Roman" panose="02020603050405020304" pitchFamily="18" charset="0"/>
              </a:rPr>
              <a:t>n</a:t>
            </a:r>
            <a:r>
              <a:rPr lang="en-US" sz="3200" dirty="0">
                <a:latin typeface="Times New Roman" panose="02020603050405020304" pitchFamily="18" charset="0"/>
                <a:cs typeface="Times New Roman" panose="02020603050405020304" pitchFamily="18" charset="0"/>
              </a:rPr>
              <a:t>) by using a randomized variant.</a:t>
            </a: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5976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CADECF-330A-4856-82A6-564B721C0FBF}"/>
              </a:ext>
            </a:extLst>
          </p:cNvPr>
          <p:cNvSpPr>
            <a:spLocks noGrp="1"/>
          </p:cNvSpPr>
          <p:nvPr>
            <p:ph idx="1"/>
          </p:nvPr>
        </p:nvSpPr>
        <p:spPr>
          <a:xfrm>
            <a:off x="817848" y="1090465"/>
            <a:ext cx="10535952" cy="5086498"/>
          </a:xfrm>
        </p:spPr>
        <p:txBody>
          <a:bodyPr>
            <a:normAutofit/>
          </a:bodyPr>
          <a:lstStyle/>
          <a:p>
            <a:r>
              <a:rPr lang="en-US" sz="3200" dirty="0">
                <a:latin typeface="Times New Roman" panose="02020603050405020304" pitchFamily="18" charset="0"/>
                <a:cs typeface="Times New Roman" panose="02020603050405020304" pitchFamily="18" charset="0"/>
              </a:rPr>
              <a:t>The representation of splay trees can change even when they are accessed in a 'read-only' manner (i.e. by </a:t>
            </a:r>
            <a:r>
              <a:rPr lang="en-US" sz="3200" i="1" dirty="0">
                <a:latin typeface="Times New Roman" panose="02020603050405020304" pitchFamily="18" charset="0"/>
                <a:cs typeface="Times New Roman" panose="02020603050405020304" pitchFamily="18" charset="0"/>
              </a:rPr>
              <a:t>find</a:t>
            </a:r>
            <a:r>
              <a:rPr lang="en-US" sz="3200" dirty="0">
                <a:latin typeface="Times New Roman" panose="02020603050405020304" pitchFamily="18" charset="0"/>
                <a:cs typeface="Times New Roman" panose="02020603050405020304" pitchFamily="18" charset="0"/>
              </a:rPr>
              <a:t> operations).</a:t>
            </a:r>
          </a:p>
          <a:p>
            <a:r>
              <a:rPr lang="en-US" sz="3200" dirty="0">
                <a:latin typeface="Times New Roman" panose="02020603050405020304" pitchFamily="18" charset="0"/>
                <a:cs typeface="Times New Roman" panose="02020603050405020304" pitchFamily="18" charset="0"/>
              </a:rPr>
              <a:t>This complicates the use of such splay trees in a multi-threaded environment. </a:t>
            </a:r>
          </a:p>
          <a:p>
            <a:r>
              <a:rPr lang="en-US" sz="3200" dirty="0">
                <a:latin typeface="Times New Roman" panose="02020603050405020304" pitchFamily="18" charset="0"/>
                <a:cs typeface="Times New Roman" panose="02020603050405020304" pitchFamily="18" charset="0"/>
              </a:rPr>
              <a:t>Specifically, extra management is needed if multiple threads are allowed to perform </a:t>
            </a:r>
            <a:r>
              <a:rPr lang="en-US" sz="3200" i="1" dirty="0">
                <a:latin typeface="Times New Roman" panose="02020603050405020304" pitchFamily="18" charset="0"/>
                <a:cs typeface="Times New Roman" panose="02020603050405020304" pitchFamily="18" charset="0"/>
              </a:rPr>
              <a:t>find</a:t>
            </a:r>
            <a:r>
              <a:rPr lang="en-US" sz="3200" dirty="0">
                <a:latin typeface="Times New Roman" panose="02020603050405020304" pitchFamily="18" charset="0"/>
                <a:cs typeface="Times New Roman" panose="02020603050405020304" pitchFamily="18" charset="0"/>
              </a:rPr>
              <a:t> operations concurrently. </a:t>
            </a:r>
          </a:p>
          <a:p>
            <a:r>
              <a:rPr lang="en-US" sz="3200" dirty="0">
                <a:latin typeface="Times New Roman" panose="02020603050405020304" pitchFamily="18" charset="0"/>
                <a:cs typeface="Times New Roman" panose="02020603050405020304" pitchFamily="18" charset="0"/>
              </a:rPr>
              <a:t>This also makes them unsuitable for general use in purely functional programming, although even there they can be used in limited ways to implement priority queues.</a:t>
            </a:r>
          </a:p>
          <a:p>
            <a:pPr marL="0" indent="0">
              <a:buNone/>
            </a:pPr>
            <a:endParaRPr lang="en-US" sz="3200" dirty="0"/>
          </a:p>
        </p:txBody>
      </p:sp>
    </p:spTree>
    <p:extLst>
      <p:ext uri="{BB962C8B-B14F-4D97-AF65-F5344CB8AC3E}">
        <p14:creationId xmlns:p14="http://schemas.microsoft.com/office/powerpoint/2010/main" val="671422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CC2D-F8A4-45B0-ADFF-D62F687724BE}"/>
              </a:ext>
            </a:extLst>
          </p:cNvPr>
          <p:cNvSpPr>
            <a:spLocks noGrp="1"/>
          </p:cNvSpPr>
          <p:nvPr>
            <p:ph type="title"/>
          </p:nvPr>
        </p:nvSpPr>
        <p:spPr>
          <a:xfrm>
            <a:off x="545232" y="365125"/>
            <a:ext cx="10808568" cy="645827"/>
          </a:xfrm>
        </p:spPr>
        <p:txBody>
          <a:bodyPr>
            <a:normAutofit/>
          </a:bodyPr>
          <a:lstStyle/>
          <a:p>
            <a:r>
              <a:rPr lang="en-US" sz="3200" b="1" dirty="0">
                <a:latin typeface="Times New Roman" panose="02020603050405020304" pitchFamily="18" charset="0"/>
                <a:cs typeface="Times New Roman" panose="02020603050405020304" pitchFamily="18" charset="0"/>
              </a:rPr>
              <a:t>Operations</a:t>
            </a:r>
          </a:p>
        </p:txBody>
      </p:sp>
      <p:sp>
        <p:nvSpPr>
          <p:cNvPr id="3" name="Content Placeholder 2">
            <a:extLst>
              <a:ext uri="{FF2B5EF4-FFF2-40B4-BE49-F238E27FC236}">
                <a16:creationId xmlns:a16="http://schemas.microsoft.com/office/drawing/2014/main" id="{7FCADECF-330A-4856-82A6-564B721C0FBF}"/>
              </a:ext>
            </a:extLst>
          </p:cNvPr>
          <p:cNvSpPr>
            <a:spLocks noGrp="1"/>
          </p:cNvSpPr>
          <p:nvPr>
            <p:ph idx="1"/>
          </p:nvPr>
        </p:nvSpPr>
        <p:spPr>
          <a:xfrm>
            <a:off x="488437" y="1010952"/>
            <a:ext cx="10865363" cy="5166011"/>
          </a:xfrm>
        </p:spPr>
        <p:txBody>
          <a:bodyPr>
            <a:no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Splaying</a:t>
            </a:r>
          </a:p>
          <a:p>
            <a:pPr marL="0" indent="0">
              <a:buNone/>
            </a:pP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When a node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is accessed, a splay operation is performed on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to move it to the root.</a:t>
            </a:r>
          </a:p>
          <a:p>
            <a:r>
              <a:rPr lang="en-US" dirty="0">
                <a:latin typeface="Times New Roman" panose="02020603050405020304" pitchFamily="18" charset="0"/>
                <a:cs typeface="Times New Roman" panose="02020603050405020304" pitchFamily="18" charset="0"/>
              </a:rPr>
              <a:t> To perform a splay operation we carry out a sequence of </a:t>
            </a:r>
            <a:r>
              <a:rPr lang="en-US" i="1" dirty="0">
                <a:latin typeface="Times New Roman" panose="02020603050405020304" pitchFamily="18" charset="0"/>
                <a:cs typeface="Times New Roman" panose="02020603050405020304" pitchFamily="18" charset="0"/>
              </a:rPr>
              <a:t>splay steps</a:t>
            </a:r>
            <a:r>
              <a:rPr lang="en-US" dirty="0">
                <a:latin typeface="Times New Roman" panose="02020603050405020304" pitchFamily="18" charset="0"/>
                <a:cs typeface="Times New Roman" panose="02020603050405020304" pitchFamily="18" charset="0"/>
              </a:rPr>
              <a:t>, each of which moves </a:t>
            </a:r>
            <a:r>
              <a:rPr lang="en-US" i="1" dirty="0">
                <a:latin typeface="Times New Roman" panose="02020603050405020304" pitchFamily="18" charset="0"/>
                <a:cs typeface="Times New Roman" panose="02020603050405020304" pitchFamily="18" charset="0"/>
              </a:rPr>
              <a:t>x </a:t>
            </a:r>
            <a:r>
              <a:rPr lang="en-US" dirty="0">
                <a:latin typeface="Times New Roman" panose="02020603050405020304" pitchFamily="18" charset="0"/>
                <a:cs typeface="Times New Roman" panose="02020603050405020304" pitchFamily="18" charset="0"/>
              </a:rPr>
              <a:t>closer to the root.</a:t>
            </a:r>
          </a:p>
          <a:p>
            <a:r>
              <a:rPr lang="en-US" dirty="0">
                <a:latin typeface="Times New Roman" panose="02020603050405020304" pitchFamily="18" charset="0"/>
                <a:cs typeface="Times New Roman" panose="02020603050405020304" pitchFamily="18" charset="0"/>
              </a:rPr>
              <a:t> By performing a splay operation on the node of interest after every access, the recently accessed nodes are kept near the root and the tree remains roughly balanced, so that we achieve the desired amortized time bounds.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7789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350222-F218-45F0-90AE-AAAA8E0DED3A}"/>
              </a:ext>
            </a:extLst>
          </p:cNvPr>
          <p:cNvSpPr>
            <a:spLocks noGrp="1"/>
          </p:cNvSpPr>
          <p:nvPr>
            <p:ph idx="1"/>
          </p:nvPr>
        </p:nvSpPr>
        <p:spPr>
          <a:xfrm>
            <a:off x="838200" y="1045029"/>
            <a:ext cx="10515600" cy="5131934"/>
          </a:xfrm>
        </p:spPr>
        <p:txBody>
          <a:bodyPr/>
          <a:lstStyle/>
          <a:p>
            <a:pPr marL="0" indent="0">
              <a:buNone/>
            </a:pPr>
            <a:r>
              <a:rPr lang="en-US" dirty="0">
                <a:latin typeface="Times New Roman" panose="02020603050405020304" pitchFamily="18" charset="0"/>
                <a:cs typeface="Times New Roman" panose="02020603050405020304" pitchFamily="18" charset="0"/>
              </a:rPr>
              <a:t>Each particular step depends on three factors:</a:t>
            </a:r>
          </a:p>
          <a:p>
            <a:r>
              <a:rPr lang="en-US" dirty="0">
                <a:latin typeface="Times New Roman" panose="02020603050405020304" pitchFamily="18" charset="0"/>
                <a:cs typeface="Times New Roman" panose="02020603050405020304" pitchFamily="18" charset="0"/>
              </a:rPr>
              <a:t>Whether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is the left or right child of its parent node,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whether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is the root or not, and if not</a:t>
            </a:r>
          </a:p>
          <a:p>
            <a:r>
              <a:rPr lang="en-US" dirty="0">
                <a:latin typeface="Times New Roman" panose="02020603050405020304" pitchFamily="18" charset="0"/>
                <a:cs typeface="Times New Roman" panose="02020603050405020304" pitchFamily="18" charset="0"/>
              </a:rPr>
              <a:t>whether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is the left or right child of </a:t>
            </a:r>
            <a:r>
              <a:rPr lang="en-US" i="1" dirty="0">
                <a:latin typeface="Times New Roman" panose="02020603050405020304" pitchFamily="18" charset="0"/>
                <a:cs typeface="Times New Roman" panose="02020603050405020304" pitchFamily="18" charset="0"/>
              </a:rPr>
              <a:t>its</a:t>
            </a:r>
            <a:r>
              <a:rPr lang="en-US" dirty="0">
                <a:latin typeface="Times New Roman" panose="02020603050405020304" pitchFamily="18" charset="0"/>
                <a:cs typeface="Times New Roman" panose="02020603050405020304" pitchFamily="18" charset="0"/>
              </a:rPr>
              <a:t> parent, </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 (the </a:t>
            </a:r>
            <a:r>
              <a:rPr lang="en-US" i="1" dirty="0">
                <a:latin typeface="Times New Roman" panose="02020603050405020304" pitchFamily="18" charset="0"/>
                <a:cs typeface="Times New Roman" panose="02020603050405020304" pitchFamily="18" charset="0"/>
              </a:rPr>
              <a:t>grandparent</a:t>
            </a:r>
            <a:r>
              <a:rPr lang="en-US" dirty="0">
                <a:latin typeface="Times New Roman" panose="02020603050405020304" pitchFamily="18" charset="0"/>
                <a:cs typeface="Times New Roman" panose="02020603050405020304" pitchFamily="18" charset="0"/>
              </a:rPr>
              <a:t> of x).</a:t>
            </a:r>
          </a:p>
          <a:p>
            <a:r>
              <a:rPr lang="en-US" dirty="0">
                <a:latin typeface="Times New Roman" panose="02020603050405020304" pitchFamily="18" charset="0"/>
                <a:cs typeface="Times New Roman" panose="02020603050405020304" pitchFamily="18" charset="0"/>
              </a:rPr>
              <a:t>It is important to remember to set </a:t>
            </a:r>
            <a:r>
              <a:rPr lang="en-US" i="1" dirty="0">
                <a:latin typeface="Times New Roman" panose="02020603050405020304" pitchFamily="18" charset="0"/>
                <a:cs typeface="Times New Roman" panose="02020603050405020304" pitchFamily="18" charset="0"/>
              </a:rPr>
              <a:t>gg</a:t>
            </a:r>
            <a:r>
              <a:rPr lang="en-US" dirty="0">
                <a:latin typeface="Times New Roman" panose="02020603050405020304" pitchFamily="18" charset="0"/>
                <a:cs typeface="Times New Roman" panose="02020603050405020304" pitchFamily="18" charset="0"/>
              </a:rPr>
              <a:t> (the </a:t>
            </a:r>
            <a:r>
              <a:rPr lang="en-US" i="1" dirty="0">
                <a:latin typeface="Times New Roman" panose="02020603050405020304" pitchFamily="18" charset="0"/>
                <a:cs typeface="Times New Roman" panose="02020603050405020304" pitchFamily="18" charset="0"/>
              </a:rPr>
              <a:t>great-grandparent</a:t>
            </a:r>
            <a:r>
              <a:rPr lang="en-US" dirty="0">
                <a:latin typeface="Times New Roman" panose="02020603050405020304" pitchFamily="18" charset="0"/>
                <a:cs typeface="Times New Roman" panose="02020603050405020304" pitchFamily="18" charset="0"/>
              </a:rPr>
              <a:t> of x) to now point to x after any splay operation.</a:t>
            </a:r>
          </a:p>
          <a:p>
            <a:r>
              <a:rPr lang="en-US" dirty="0">
                <a:latin typeface="Times New Roman" panose="02020603050405020304" pitchFamily="18" charset="0"/>
                <a:cs typeface="Times New Roman" panose="02020603050405020304" pitchFamily="18" charset="0"/>
              </a:rPr>
              <a:t> If </a:t>
            </a:r>
            <a:r>
              <a:rPr lang="en-US" i="1" dirty="0">
                <a:latin typeface="Times New Roman" panose="02020603050405020304" pitchFamily="18" charset="0"/>
                <a:cs typeface="Times New Roman" panose="02020603050405020304" pitchFamily="18" charset="0"/>
              </a:rPr>
              <a:t>gg</a:t>
            </a:r>
            <a:r>
              <a:rPr lang="en-US" dirty="0">
                <a:latin typeface="Times New Roman" panose="02020603050405020304" pitchFamily="18" charset="0"/>
                <a:cs typeface="Times New Roman" panose="02020603050405020304" pitchFamily="18" charset="0"/>
              </a:rPr>
              <a:t> is null, then x obviously is now the root and must be updated as such.</a:t>
            </a:r>
          </a:p>
          <a:p>
            <a:endParaRPr lang="en-US" dirty="0"/>
          </a:p>
        </p:txBody>
      </p:sp>
    </p:spTree>
    <p:extLst>
      <p:ext uri="{BB962C8B-B14F-4D97-AF65-F5344CB8AC3E}">
        <p14:creationId xmlns:p14="http://schemas.microsoft.com/office/powerpoint/2010/main" val="3996437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BF8E77-A18C-47ED-A182-EAF82B505D16}"/>
              </a:ext>
            </a:extLst>
          </p:cNvPr>
          <p:cNvSpPr>
            <a:spLocks noGrp="1"/>
          </p:cNvSpPr>
          <p:nvPr>
            <p:ph idx="1"/>
          </p:nvPr>
        </p:nvSpPr>
        <p:spPr>
          <a:xfrm>
            <a:off x="340770" y="545231"/>
            <a:ext cx="11013030" cy="5631731"/>
          </a:xfrm>
        </p:spPr>
        <p:txBody>
          <a:bodyPr/>
          <a:lstStyle/>
          <a:p>
            <a:r>
              <a:rPr lang="en-US" dirty="0">
                <a:latin typeface="Times New Roman" panose="02020603050405020304" pitchFamily="18" charset="0"/>
                <a:cs typeface="Times New Roman" panose="02020603050405020304" pitchFamily="18" charset="0"/>
              </a:rPr>
              <a:t>There are three types of splay steps, each of which has a left- and right-handed case. For the sake of brevity, only one of these two is shown for each type. </a:t>
            </a:r>
          </a:p>
          <a:p>
            <a:pPr marL="0" indent="0">
              <a:buNone/>
            </a:pPr>
            <a:r>
              <a:rPr lang="en-US" dirty="0">
                <a:latin typeface="Times New Roman" panose="02020603050405020304" pitchFamily="18" charset="0"/>
                <a:cs typeface="Times New Roman" panose="02020603050405020304" pitchFamily="18" charset="0"/>
              </a:rPr>
              <a:t>These three types are:</a:t>
            </a:r>
          </a:p>
          <a:p>
            <a:pPr marL="0" indent="0">
              <a:buNone/>
            </a:pPr>
            <a:r>
              <a:rPr lang="en-US" b="1" dirty="0">
                <a:latin typeface="Times New Roman" panose="02020603050405020304" pitchFamily="18" charset="0"/>
                <a:cs typeface="Times New Roman" panose="02020603050405020304" pitchFamily="18" charset="0"/>
              </a:rPr>
              <a:t>Zig step:</a:t>
            </a:r>
            <a:r>
              <a:rPr lang="en-US" dirty="0">
                <a:latin typeface="Times New Roman" panose="02020603050405020304" pitchFamily="18" charset="0"/>
                <a:cs typeface="Times New Roman" panose="02020603050405020304" pitchFamily="18" charset="0"/>
              </a:rPr>
              <a:t> This step is done when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is the root. </a:t>
            </a:r>
          </a:p>
          <a:p>
            <a:r>
              <a:rPr lang="en-US" dirty="0">
                <a:latin typeface="Times New Roman" panose="02020603050405020304" pitchFamily="18" charset="0"/>
                <a:cs typeface="Times New Roman" panose="02020603050405020304" pitchFamily="18" charset="0"/>
              </a:rPr>
              <a:t>The tree is rotated on the edge between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Zig steps exist to deal with the parity issue and will be done only as the last step in a splay operation and only when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has odd depth at the beginning of the operation.</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6" name="Picture 5" descr="Splay tree zig.svg">
            <a:extLst>
              <a:ext uri="{FF2B5EF4-FFF2-40B4-BE49-F238E27FC236}">
                <a16:creationId xmlns:a16="http://schemas.microsoft.com/office/drawing/2014/main" id="{BB13007E-3E36-4476-BC47-D4838C2465F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54763" y="4736705"/>
            <a:ext cx="6991467" cy="2061660"/>
          </a:xfrm>
          <a:prstGeom prst="rect">
            <a:avLst/>
          </a:prstGeom>
          <a:noFill/>
          <a:ln>
            <a:noFill/>
          </a:ln>
        </p:spPr>
      </p:pic>
    </p:spTree>
    <p:extLst>
      <p:ext uri="{BB962C8B-B14F-4D97-AF65-F5344CB8AC3E}">
        <p14:creationId xmlns:p14="http://schemas.microsoft.com/office/powerpoint/2010/main" val="193819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E145EB-6A46-494A-BB27-C9A2513AFCBE}"/>
              </a:ext>
            </a:extLst>
          </p:cNvPr>
          <p:cNvSpPr>
            <a:spLocks noGrp="1"/>
          </p:cNvSpPr>
          <p:nvPr>
            <p:ph idx="1"/>
          </p:nvPr>
        </p:nvSpPr>
        <p:spPr>
          <a:xfrm>
            <a:off x="557179" y="530235"/>
            <a:ext cx="10802302" cy="7004128"/>
          </a:xfrm>
        </p:spPr>
        <p:txBody>
          <a:bodyPr/>
          <a:lstStyle/>
          <a:p>
            <a:r>
              <a:rPr lang="en-US" b="1" dirty="0"/>
              <a:t>Zig-zig step: </a:t>
            </a:r>
            <a:r>
              <a:rPr lang="en-US" dirty="0"/>
              <a:t>This step is done when p is not the root and x and p are either both right children or are both left children. </a:t>
            </a:r>
          </a:p>
          <a:p>
            <a:r>
              <a:rPr lang="en-US" dirty="0"/>
              <a:t>The picture below shows the case where x and p are both left children. The tree is rotated on the edge joining p with its parent g, then rotated on the edge joining x with p. </a:t>
            </a:r>
          </a:p>
          <a:p>
            <a:r>
              <a:rPr lang="en-US" dirty="0"/>
              <a:t>Note that zig-zig steps are the only thing that differentiate splay trees from the rotate to root method introduced by Allen and Munro prior to the introduction of splay trees.</a:t>
            </a:r>
          </a:p>
          <a:p>
            <a:pPr marL="0" indent="0">
              <a:buNone/>
            </a:pPr>
            <a:endParaRPr lang="en-US" dirty="0"/>
          </a:p>
        </p:txBody>
      </p:sp>
      <p:pic>
        <p:nvPicPr>
          <p:cNvPr id="2053" name="Picture 5" descr="Zigzig.gif">
            <a:extLst>
              <a:ext uri="{FF2B5EF4-FFF2-40B4-BE49-F238E27FC236}">
                <a16:creationId xmlns:a16="http://schemas.microsoft.com/office/drawing/2014/main" id="{C6C7A3C0-5381-4BF5-B414-62D86ACBE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7685" y="4305063"/>
            <a:ext cx="6071834" cy="2158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723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371</Words>
  <Application>Microsoft Office PowerPoint</Application>
  <PresentationFormat>Widescreen</PresentationFormat>
  <Paragraphs>70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Splay Trees</vt:lpstr>
      <vt:lpstr>PowerPoint Presentation</vt:lpstr>
      <vt:lpstr>Advantages</vt:lpstr>
      <vt:lpstr>Disadvantages </vt:lpstr>
      <vt:lpstr>PowerPoint Presentation</vt:lpstr>
      <vt:lpstr>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Splay Trees</dc:title>
  <dc:creator>Abini Cross</dc:creator>
  <cp:lastModifiedBy>Abini Cross</cp:lastModifiedBy>
  <cp:revision>10</cp:revision>
  <dcterms:created xsi:type="dcterms:W3CDTF">2018-09-11T02:38:10Z</dcterms:created>
  <dcterms:modified xsi:type="dcterms:W3CDTF">2018-09-11T10:42:10Z</dcterms:modified>
</cp:coreProperties>
</file>