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256" r:id="rId2"/>
    <p:sldId id="386" r:id="rId3"/>
    <p:sldId id="388" r:id="rId4"/>
    <p:sldId id="389" r:id="rId5"/>
    <p:sldId id="402" r:id="rId6"/>
    <p:sldId id="403" r:id="rId7"/>
    <p:sldId id="404" r:id="rId8"/>
    <p:sldId id="405" r:id="rId9"/>
    <p:sldId id="406" r:id="rId10"/>
    <p:sldId id="407" r:id="rId11"/>
    <p:sldId id="397" r:id="rId12"/>
    <p:sldId id="400" r:id="rId13"/>
    <p:sldId id="401" r:id="rId14"/>
    <p:sldId id="398" r:id="rId15"/>
    <p:sldId id="399" r:id="rId16"/>
    <p:sldId id="370" r:id="rId17"/>
    <p:sldId id="371" r:id="rId18"/>
    <p:sldId id="372" r:id="rId19"/>
    <p:sldId id="373" r:id="rId20"/>
    <p:sldId id="374" r:id="rId21"/>
    <p:sldId id="375" r:id="rId22"/>
    <p:sldId id="390" r:id="rId23"/>
    <p:sldId id="391" r:id="rId24"/>
    <p:sldId id="379" r:id="rId25"/>
    <p:sldId id="387" r:id="rId26"/>
    <p:sldId id="392" r:id="rId27"/>
    <p:sldId id="393" r:id="rId28"/>
    <p:sldId id="376" r:id="rId29"/>
    <p:sldId id="377" r:id="rId30"/>
    <p:sldId id="380" r:id="rId31"/>
    <p:sldId id="394" r:id="rId32"/>
    <p:sldId id="395" r:id="rId33"/>
    <p:sldId id="396" r:id="rId34"/>
    <p:sldId id="381" r:id="rId35"/>
    <p:sldId id="382" r:id="rId36"/>
    <p:sldId id="378" r:id="rId37"/>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mn-cs"/>
      </a:defRPr>
    </a:lvl1pPr>
    <a:lvl2pPr marL="457200" algn="ctr" rtl="0" fontAlgn="base">
      <a:spcBef>
        <a:spcPct val="0"/>
      </a:spcBef>
      <a:spcAft>
        <a:spcPct val="0"/>
      </a:spcAft>
      <a:defRPr sz="2400" kern="1200">
        <a:solidFill>
          <a:schemeClr val="tx1"/>
        </a:solidFill>
        <a:latin typeface="Tahoma" charset="0"/>
        <a:ea typeface="ＭＳ Ｐゴシック" charset="0"/>
        <a:cs typeface="+mn-cs"/>
      </a:defRPr>
    </a:lvl2pPr>
    <a:lvl3pPr marL="914400" algn="ctr" rtl="0" fontAlgn="base">
      <a:spcBef>
        <a:spcPct val="0"/>
      </a:spcBef>
      <a:spcAft>
        <a:spcPct val="0"/>
      </a:spcAft>
      <a:defRPr sz="2400" kern="1200">
        <a:solidFill>
          <a:schemeClr val="tx1"/>
        </a:solidFill>
        <a:latin typeface="Tahoma" charset="0"/>
        <a:ea typeface="ＭＳ Ｐゴシック" charset="0"/>
        <a:cs typeface="+mn-cs"/>
      </a:defRPr>
    </a:lvl3pPr>
    <a:lvl4pPr marL="1371600" algn="ctr" rtl="0" fontAlgn="base">
      <a:spcBef>
        <a:spcPct val="0"/>
      </a:spcBef>
      <a:spcAft>
        <a:spcPct val="0"/>
      </a:spcAft>
      <a:defRPr sz="2400" kern="1200">
        <a:solidFill>
          <a:schemeClr val="tx1"/>
        </a:solidFill>
        <a:latin typeface="Tahoma" charset="0"/>
        <a:ea typeface="ＭＳ Ｐゴシック" charset="0"/>
        <a:cs typeface="+mn-cs"/>
      </a:defRPr>
    </a:lvl4pPr>
    <a:lvl5pPr marL="1828800" algn="ctr"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4F6"/>
    <a:srgbClr val="6289F8"/>
    <a:srgbClr val="8097F8"/>
    <a:srgbClr val="2C61F6"/>
    <a:srgbClr val="F8F0D0"/>
    <a:srgbClr val="F2E4AA"/>
    <a:srgbClr val="000000"/>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3" d="100"/>
          <a:sy n="83" d="100"/>
        </p:scale>
        <p:origin x="957"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Hash Tables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21A1512A-4C6D-1D49-9076-F7C77186EE9E}" type="datetime1">
              <a:rPr lang="en-US" smtClean="0"/>
              <a:t>9/25/2018</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C9975598-BED7-4E4C-B7F5-36361F23CE78}" type="slidenum">
              <a:rPr lang="en-US"/>
              <a:pPr/>
              <a:t>‹#›</a:t>
            </a:fld>
            <a:endParaRPr lang="en-US"/>
          </a:p>
        </p:txBody>
      </p:sp>
    </p:spTree>
    <p:extLst>
      <p:ext uri="{BB962C8B-B14F-4D97-AF65-F5344CB8AC3E}">
        <p14:creationId xmlns:p14="http://schemas.microsoft.com/office/powerpoint/2010/main" val="469694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Hash Tables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123737E1-1FAD-F34A-BFB5-1B6353CEC268}" type="datetime1">
              <a:rPr lang="en-US" smtClean="0"/>
              <a:t>9/25/2018</a:t>
            </a:fld>
            <a:endParaRPr lang="en-US"/>
          </a:p>
        </p:txBody>
      </p:sp>
      <p:sp>
        <p:nvSpPr>
          <p:cNvPr id="19460"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A1D08E1E-B36E-7A4C-96FF-3394E00056A0}" type="slidenum">
              <a:rPr lang="en-US"/>
              <a:pPr/>
              <a:t>‹#›</a:t>
            </a:fld>
            <a:endParaRPr lang="en-US"/>
          </a:p>
        </p:txBody>
      </p:sp>
    </p:spTree>
    <p:extLst>
      <p:ext uri="{BB962C8B-B14F-4D97-AF65-F5344CB8AC3E}">
        <p14:creationId xmlns:p14="http://schemas.microsoft.com/office/powerpoint/2010/main" val="2262451016"/>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Hash Tables</a:t>
            </a:r>
          </a:p>
        </p:txBody>
      </p:sp>
      <p:sp>
        <p:nvSpPr>
          <p:cNvPr id="20483"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E8E527-2740-0146-BE08-0C573FCFC5C7}" type="datetime1">
              <a:rPr lang="en-US" sz="1300" smtClean="0"/>
              <a:t>9/25/2018</a:t>
            </a:fld>
            <a:endParaRPr lang="en-US" sz="1300"/>
          </a:p>
        </p:txBody>
      </p:sp>
      <p:sp>
        <p:nvSpPr>
          <p:cNvPr id="2048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2CE6969-90CA-9E42-ACA5-2F09F94B402B}" type="slidenum">
              <a:rPr lang="en-US" sz="1300"/>
              <a:pPr eaLnBrk="1" hangingPunct="1"/>
              <a:t>1</a:t>
            </a:fld>
            <a:endParaRPr lang="en-US" sz="1300"/>
          </a:p>
        </p:txBody>
      </p:sp>
      <p:sp>
        <p:nvSpPr>
          <p:cNvPr id="20485" name="Rectangle 2"/>
          <p:cNvSpPr>
            <a:spLocks noGrp="1" noRot="1" noChangeAspect="1" noChangeArrowheads="1" noTextEdit="1"/>
          </p:cNvSpPr>
          <p:nvPr>
            <p:ph type="sldImg"/>
          </p:nvPr>
        </p:nvSpPr>
        <p:spPr>
          <a:ln/>
        </p:spPr>
      </p:sp>
      <p:sp>
        <p:nvSpPr>
          <p:cNvPr id="2048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a:t>© 2014 Goodrich, Tamassia, Godlwasser</a:t>
            </a:r>
          </a:p>
        </p:txBody>
      </p:sp>
      <p:sp>
        <p:nvSpPr>
          <p:cNvPr id="70" name="Slide Number Placeholder 73"/>
          <p:cNvSpPr>
            <a:spLocks noGrp="1"/>
          </p:cNvSpPr>
          <p:nvPr>
            <p:ph type="sldNum" sz="quarter" idx="11"/>
          </p:nvPr>
        </p:nvSpPr>
        <p:spPr/>
        <p:txBody>
          <a:bodyPr/>
          <a:lstStyle>
            <a:lvl1pPr>
              <a:defRPr/>
            </a:lvl1pPr>
          </a:lstStyle>
          <a:p>
            <a:fld id="{6164607A-3865-0C49-BF7D-3623CB93F959}"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Hash Tables</a:t>
            </a:r>
          </a:p>
        </p:txBody>
      </p:sp>
    </p:spTree>
    <p:extLst>
      <p:ext uri="{BB962C8B-B14F-4D97-AF65-F5344CB8AC3E}">
        <p14:creationId xmlns:p14="http://schemas.microsoft.com/office/powerpoint/2010/main" val="38664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r>
              <a:rPr lang="en-US"/>
              <a:t>© 2014 Goodrich, Tamassia, Godlwasser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Hash Tables</a:t>
            </a:r>
          </a:p>
        </p:txBody>
      </p:sp>
      <p:sp>
        <p:nvSpPr>
          <p:cNvPr id="6" name="Rectangle 67"/>
          <p:cNvSpPr>
            <a:spLocks noGrp="1" noChangeArrowheads="1"/>
          </p:cNvSpPr>
          <p:nvPr>
            <p:ph type="sldNum" sz="quarter" idx="12"/>
          </p:nvPr>
        </p:nvSpPr>
        <p:spPr>
          <a:ln/>
        </p:spPr>
        <p:txBody>
          <a:bodyPr/>
          <a:lstStyle>
            <a:lvl1pPr>
              <a:defRPr/>
            </a:lvl1pPr>
          </a:lstStyle>
          <a:p>
            <a:fld id="{1311E49A-E298-A84E-AD6E-6BDA603E44CC}" type="slidenum">
              <a:rPr lang="en-US"/>
              <a:pPr/>
              <a:t>‹#›</a:t>
            </a:fld>
            <a:endParaRPr lang="en-US"/>
          </a:p>
        </p:txBody>
      </p:sp>
    </p:spTree>
    <p:extLst>
      <p:ext uri="{BB962C8B-B14F-4D97-AF65-F5344CB8AC3E}">
        <p14:creationId xmlns:p14="http://schemas.microsoft.com/office/powerpoint/2010/main" val="160029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r>
              <a:rPr lang="en-US"/>
              <a:t>© 2014 Goodrich, Tamassia, Godlwasser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Hash Tables</a:t>
            </a:r>
          </a:p>
        </p:txBody>
      </p:sp>
      <p:sp>
        <p:nvSpPr>
          <p:cNvPr id="7" name="Rectangle 67"/>
          <p:cNvSpPr>
            <a:spLocks noGrp="1" noChangeArrowheads="1"/>
          </p:cNvSpPr>
          <p:nvPr>
            <p:ph type="sldNum" sz="quarter" idx="12"/>
          </p:nvPr>
        </p:nvSpPr>
        <p:spPr>
          <a:ln/>
        </p:spPr>
        <p:txBody>
          <a:bodyPr/>
          <a:lstStyle>
            <a:lvl1pPr>
              <a:defRPr/>
            </a:lvl1pPr>
          </a:lstStyle>
          <a:p>
            <a:fld id="{4D84C1D1-C35B-2D45-A3C7-1A4085BA57EA}" type="slidenum">
              <a:rPr lang="en-US"/>
              <a:pPr/>
              <a:t>‹#›</a:t>
            </a:fld>
            <a:endParaRPr lang="en-US"/>
          </a:p>
        </p:txBody>
      </p:sp>
    </p:spTree>
    <p:extLst>
      <p:ext uri="{BB962C8B-B14F-4D97-AF65-F5344CB8AC3E}">
        <p14:creationId xmlns:p14="http://schemas.microsoft.com/office/powerpoint/2010/main" val="1539395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2"/>
          <p:cNvGrpSpPr>
            <a:grpSpLocks/>
          </p:cNvGrpSpPr>
          <p:nvPr/>
        </p:nvGrpSpPr>
        <p:grpSpPr bwMode="auto">
          <a:xfrm>
            <a:off x="0" y="0"/>
            <a:ext cx="9144000" cy="6858000"/>
            <a:chOff x="0" y="0"/>
            <a:chExt cx="5760" cy="4320"/>
          </a:xfrm>
        </p:grpSpPr>
        <p:grpSp>
          <p:nvGrpSpPr>
            <p:cNvPr id="10248" name="Group 3"/>
            <p:cNvGrpSpPr>
              <a:grpSpLocks/>
            </p:cNvGrpSpPr>
            <p:nvPr/>
          </p:nvGrpSpPr>
          <p:grpSpPr bwMode="auto">
            <a:xfrm>
              <a:off x="0" y="0"/>
              <a:ext cx="5760" cy="4320"/>
              <a:chOff x="0" y="0"/>
              <a:chExt cx="5760" cy="4320"/>
            </a:xfrm>
          </p:grpSpPr>
          <p:grpSp>
            <p:nvGrpSpPr>
              <p:cNvPr id="10255"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nvGrpSpPr>
              <p:cNvPr id="10256"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nvGrpSpPr>
            <p:cNvPr id="10251"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10243" name="Rectangle 63"/>
          <p:cNvSpPr>
            <a:spLocks noGrp="1" noChangeArrowheads="1"/>
          </p:cNvSpPr>
          <p:nvPr>
            <p:ph type="title"/>
          </p:nvPr>
        </p:nvSpPr>
        <p:spPr bwMode="auto">
          <a:xfrm>
            <a:off x="609600" y="304800"/>
            <a:ext cx="8001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44" name="Rectangle 64" descr="Rectangle: Click to edit Master text styles&#10;Second level&#10;Third level&#10;Fourth level&#10;Fifth level"/>
          <p:cNvSpPr>
            <a:spLocks noGrp="1" noChangeArrowheads="1"/>
          </p:cNvSpPr>
          <p:nvPr>
            <p:ph type="body" idx="1"/>
          </p:nvPr>
        </p:nvSpPr>
        <p:spPr bwMode="auto">
          <a:xfrm>
            <a:off x="838200" y="1752600"/>
            <a:ext cx="77724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304800" y="6248400"/>
            <a:ext cx="3733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a:t>© 2014 Goodrich, Tamassia, Godlwasser</a:t>
            </a:r>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Hash Tables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9F655FA-3EB8-5147-BC0B-75B168A4A0A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5" r:id="rId2"/>
    <p:sldLayoutId id="2147483656" r:id="rId3"/>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492F7AB-73BC-4E44-9E9C-D82F6E28904E}" type="slidenum">
              <a:rPr lang="en-US" sz="1400"/>
              <a:pPr eaLnBrk="1" hangingPunct="1"/>
              <a:t>1</a:t>
            </a:fld>
            <a:endParaRPr lang="en-US" sz="1400"/>
          </a:p>
        </p:txBody>
      </p:sp>
      <p:sp>
        <p:nvSpPr>
          <p:cNvPr id="12292" name="Rectangle 2"/>
          <p:cNvSpPr>
            <a:spLocks noGrp="1" noChangeArrowheads="1"/>
          </p:cNvSpPr>
          <p:nvPr>
            <p:ph type="ctrTitle"/>
          </p:nvPr>
        </p:nvSpPr>
        <p:spPr>
          <a:xfrm>
            <a:off x="914400" y="1676400"/>
            <a:ext cx="7772400" cy="1143000"/>
          </a:xfrm>
        </p:spPr>
        <p:txBody>
          <a:bodyPr/>
          <a:lstStyle/>
          <a:p>
            <a:pPr eaLnBrk="1" hangingPunct="1"/>
            <a:r>
              <a:rPr lang="en-US" b="1" dirty="0">
                <a:latin typeface="Times New Roman" panose="02020603050405020304" pitchFamily="18" charset="0"/>
                <a:cs typeface="Times New Roman" panose="02020603050405020304" pitchFamily="18" charset="0"/>
              </a:rPr>
              <a:t>Hashing, Hash Functions, Hash Tables</a:t>
            </a:r>
          </a:p>
        </p:txBody>
      </p:sp>
      <p:sp>
        <p:nvSpPr>
          <p:cNvPr id="12293" name="Rectangle 384"/>
          <p:cNvSpPr>
            <a:spLocks noChangeArrowheads="1"/>
          </p:cNvSpPr>
          <p:nvPr/>
        </p:nvSpPr>
        <p:spPr bwMode="auto">
          <a:xfrm>
            <a:off x="5594350" y="34290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endParaRPr lang="en-US" sz="1800"/>
          </a:p>
        </p:txBody>
      </p:sp>
      <p:sp>
        <p:nvSpPr>
          <p:cNvPr id="12294" name="Rectangle 385"/>
          <p:cNvSpPr>
            <a:spLocks noChangeArrowheads="1"/>
          </p:cNvSpPr>
          <p:nvPr/>
        </p:nvSpPr>
        <p:spPr bwMode="auto">
          <a:xfrm>
            <a:off x="5594350" y="37338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295" name="Rectangle 386"/>
          <p:cNvSpPr>
            <a:spLocks noChangeArrowheads="1"/>
          </p:cNvSpPr>
          <p:nvPr/>
        </p:nvSpPr>
        <p:spPr bwMode="auto">
          <a:xfrm>
            <a:off x="5594350" y="40386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sym typeface="Symbol" charset="0"/>
            </a:endParaRPr>
          </a:p>
        </p:txBody>
      </p:sp>
      <p:sp>
        <p:nvSpPr>
          <p:cNvPr id="12296" name="Rectangle 387"/>
          <p:cNvSpPr>
            <a:spLocks noChangeArrowheads="1"/>
          </p:cNvSpPr>
          <p:nvPr/>
        </p:nvSpPr>
        <p:spPr bwMode="auto">
          <a:xfrm>
            <a:off x="5594350" y="43434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p>
        </p:txBody>
      </p:sp>
      <p:sp>
        <p:nvSpPr>
          <p:cNvPr id="12297" name="Rectangle 388"/>
          <p:cNvSpPr>
            <a:spLocks noChangeArrowheads="1"/>
          </p:cNvSpPr>
          <p:nvPr/>
        </p:nvSpPr>
        <p:spPr bwMode="auto">
          <a:xfrm>
            <a:off x="5594350" y="46482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298" name="Text Box 392"/>
          <p:cNvSpPr txBox="1">
            <a:spLocks noChangeArrowheads="1"/>
          </p:cNvSpPr>
          <p:nvPr/>
        </p:nvSpPr>
        <p:spPr bwMode="auto">
          <a:xfrm>
            <a:off x="5257800" y="33528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0</a:t>
            </a:r>
          </a:p>
        </p:txBody>
      </p:sp>
      <p:sp>
        <p:nvSpPr>
          <p:cNvPr id="12299" name="Text Box 393"/>
          <p:cNvSpPr txBox="1">
            <a:spLocks noChangeArrowheads="1"/>
          </p:cNvSpPr>
          <p:nvPr/>
        </p:nvSpPr>
        <p:spPr bwMode="auto">
          <a:xfrm>
            <a:off x="5257800" y="36576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1</a:t>
            </a:r>
          </a:p>
        </p:txBody>
      </p:sp>
      <p:sp>
        <p:nvSpPr>
          <p:cNvPr id="12300" name="Text Box 394"/>
          <p:cNvSpPr txBox="1">
            <a:spLocks noChangeArrowheads="1"/>
          </p:cNvSpPr>
          <p:nvPr/>
        </p:nvSpPr>
        <p:spPr bwMode="auto">
          <a:xfrm>
            <a:off x="5257800" y="39624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2</a:t>
            </a:r>
          </a:p>
        </p:txBody>
      </p:sp>
      <p:sp>
        <p:nvSpPr>
          <p:cNvPr id="12301" name="Text Box 395"/>
          <p:cNvSpPr txBox="1">
            <a:spLocks noChangeArrowheads="1"/>
          </p:cNvSpPr>
          <p:nvPr/>
        </p:nvSpPr>
        <p:spPr bwMode="auto">
          <a:xfrm>
            <a:off x="5257800" y="42672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3</a:t>
            </a:r>
          </a:p>
        </p:txBody>
      </p:sp>
      <p:sp>
        <p:nvSpPr>
          <p:cNvPr id="12302" name="Text Box 396"/>
          <p:cNvSpPr txBox="1">
            <a:spLocks noChangeArrowheads="1"/>
          </p:cNvSpPr>
          <p:nvPr/>
        </p:nvSpPr>
        <p:spPr bwMode="auto">
          <a:xfrm>
            <a:off x="5257800" y="45720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4</a:t>
            </a:r>
          </a:p>
        </p:txBody>
      </p:sp>
      <p:sp>
        <p:nvSpPr>
          <p:cNvPr id="12303" name="AutoShape 401"/>
          <p:cNvSpPr>
            <a:spLocks noChangeArrowheads="1"/>
          </p:cNvSpPr>
          <p:nvPr/>
        </p:nvSpPr>
        <p:spPr bwMode="auto">
          <a:xfrm>
            <a:off x="6172200" y="46482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451-229-0004</a:t>
            </a:r>
          </a:p>
        </p:txBody>
      </p:sp>
      <p:sp>
        <p:nvSpPr>
          <p:cNvPr id="12304" name="AutoShape 402"/>
          <p:cNvSpPr>
            <a:spLocks noChangeArrowheads="1"/>
          </p:cNvSpPr>
          <p:nvPr/>
        </p:nvSpPr>
        <p:spPr bwMode="auto">
          <a:xfrm>
            <a:off x="6172200" y="40386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981-101-0002</a:t>
            </a:r>
          </a:p>
        </p:txBody>
      </p:sp>
      <p:sp>
        <p:nvSpPr>
          <p:cNvPr id="12305" name="Line 403"/>
          <p:cNvSpPr>
            <a:spLocks noChangeShapeType="1"/>
          </p:cNvSpPr>
          <p:nvPr/>
        </p:nvSpPr>
        <p:spPr bwMode="auto">
          <a:xfrm>
            <a:off x="5746750" y="48006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306" name="AutoShape 406"/>
          <p:cNvSpPr>
            <a:spLocks noChangeArrowheads="1"/>
          </p:cNvSpPr>
          <p:nvPr/>
        </p:nvSpPr>
        <p:spPr bwMode="auto">
          <a:xfrm>
            <a:off x="6172200" y="37338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025-612-0001</a:t>
            </a:r>
          </a:p>
        </p:txBody>
      </p:sp>
      <p:sp>
        <p:nvSpPr>
          <p:cNvPr id="12307" name="Line 407"/>
          <p:cNvSpPr>
            <a:spLocks noChangeShapeType="1"/>
          </p:cNvSpPr>
          <p:nvPr/>
        </p:nvSpPr>
        <p:spPr bwMode="auto">
          <a:xfrm>
            <a:off x="5746750" y="38862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2308" name="Line 408"/>
          <p:cNvSpPr>
            <a:spLocks noChangeShapeType="1"/>
          </p:cNvSpPr>
          <p:nvPr/>
        </p:nvSpPr>
        <p:spPr bwMode="auto">
          <a:xfrm>
            <a:off x="5715000" y="41910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668B1-352E-47BB-B582-801ADC026825}"/>
              </a:ext>
            </a:extLst>
          </p:cNvPr>
          <p:cNvSpPr>
            <a:spLocks noGrp="1"/>
          </p:cNvSpPr>
          <p:nvPr>
            <p:ph idx="1"/>
          </p:nvPr>
        </p:nvSpPr>
        <p:spPr>
          <a:xfrm>
            <a:off x="152400" y="304800"/>
            <a:ext cx="8458200" cy="5715000"/>
          </a:xfrm>
        </p:spPr>
        <p:txBody>
          <a:bodyPr/>
          <a:lstStyle/>
          <a:p>
            <a:r>
              <a:rPr lang="en-US" sz="2400" b="1" dirty="0">
                <a:latin typeface="Times New Roman" panose="02020603050405020304" pitchFamily="18" charset="0"/>
                <a:cs typeface="Times New Roman" panose="02020603050405020304" pitchFamily="18" charset="0"/>
              </a:rPr>
              <a:t>Collision Handling</a:t>
            </a:r>
            <a:r>
              <a:rPr lang="en-US" sz="2400" dirty="0">
                <a:latin typeface="Times New Roman" panose="02020603050405020304" pitchFamily="18" charset="0"/>
                <a:cs typeface="Times New Roman" panose="02020603050405020304" pitchFamily="18" charset="0"/>
              </a:rPr>
              <a:t>: Since a hash function gets us a small number for a big key, there is possibility that two keys result in same value. The situation where a newly inserted key maps to an already occupied slot in hash table is called collision and must be handled using some collision handling technique. Following are the ways to handle collisions:</a:t>
            </a:r>
          </a:p>
          <a:p>
            <a:r>
              <a:rPr lang="en-US" sz="2400" b="1" dirty="0">
                <a:latin typeface="Times New Roman" panose="02020603050405020304" pitchFamily="18" charset="0"/>
                <a:cs typeface="Times New Roman" panose="02020603050405020304" pitchFamily="18" charset="0"/>
              </a:rPr>
              <a:t>Chaining: </a:t>
            </a:r>
            <a:r>
              <a:rPr lang="en-US" sz="2400" dirty="0">
                <a:latin typeface="Times New Roman" panose="02020603050405020304" pitchFamily="18" charset="0"/>
                <a:cs typeface="Times New Roman" panose="02020603050405020304" pitchFamily="18" charset="0"/>
              </a:rPr>
              <a:t>The idea is to make each cell of hash table point to a linked list of records that have same hash function value. Chaining is simple, but requires additional memory outside the table.</a:t>
            </a:r>
          </a:p>
          <a:p>
            <a:r>
              <a:rPr lang="en-US" sz="2400" b="1" dirty="0">
                <a:latin typeface="Times New Roman" panose="02020603050405020304" pitchFamily="18" charset="0"/>
                <a:cs typeface="Times New Roman" panose="02020603050405020304" pitchFamily="18" charset="0"/>
              </a:rPr>
              <a:t>Open Addressing: </a:t>
            </a:r>
            <a:r>
              <a:rPr lang="en-US" sz="2400" dirty="0">
                <a:latin typeface="Times New Roman" panose="02020603050405020304" pitchFamily="18" charset="0"/>
                <a:cs typeface="Times New Roman" panose="02020603050405020304" pitchFamily="18" charset="0"/>
              </a:rPr>
              <a:t>In open addressing, all elements are stored in the hash table itself. Each table entry contains either a record or NIL. When searching for an element, we one by one examine table slots until the desired element is found or it is clear that the element is not in the table.</a:t>
            </a:r>
          </a:p>
          <a:p>
            <a:endParaRPr lang="en-US" sz="2400" dirty="0"/>
          </a:p>
        </p:txBody>
      </p:sp>
      <p:sp>
        <p:nvSpPr>
          <p:cNvPr id="6" name="Slide Number Placeholder 5">
            <a:extLst>
              <a:ext uri="{FF2B5EF4-FFF2-40B4-BE49-F238E27FC236}">
                <a16:creationId xmlns:a16="http://schemas.microsoft.com/office/drawing/2014/main" id="{4392C127-9B40-4F77-9D2E-5B104A9CA084}"/>
              </a:ext>
            </a:extLst>
          </p:cNvPr>
          <p:cNvSpPr>
            <a:spLocks noGrp="1"/>
          </p:cNvSpPr>
          <p:nvPr>
            <p:ph type="sldNum" sz="quarter" idx="12"/>
          </p:nvPr>
        </p:nvSpPr>
        <p:spPr/>
        <p:txBody>
          <a:bodyPr/>
          <a:lstStyle/>
          <a:p>
            <a:fld id="{1311E49A-E298-A84E-AD6E-6BDA603E44CC}" type="slidenum">
              <a:rPr lang="en-US" smtClean="0"/>
              <a:pPr/>
              <a:t>10</a:t>
            </a:fld>
            <a:endParaRPr lang="en-US"/>
          </a:p>
        </p:txBody>
      </p:sp>
    </p:spTree>
    <p:extLst>
      <p:ext uri="{BB962C8B-B14F-4D97-AF65-F5344CB8AC3E}">
        <p14:creationId xmlns:p14="http://schemas.microsoft.com/office/powerpoint/2010/main" val="317635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1A8F-B217-4328-9C75-FE445F61DBB4}"/>
              </a:ext>
            </a:extLst>
          </p:cNvPr>
          <p:cNvSpPr>
            <a:spLocks noGrp="1"/>
          </p:cNvSpPr>
          <p:nvPr>
            <p:ph type="title"/>
          </p:nvPr>
        </p:nvSpPr>
        <p:spPr>
          <a:xfrm>
            <a:off x="609600" y="304800"/>
            <a:ext cx="8001000" cy="685800"/>
          </a:xfrm>
        </p:spPr>
        <p:txBody>
          <a:bodyPr/>
          <a:lstStyle/>
          <a:p>
            <a:r>
              <a:rPr lang="en-US" sz="3200" dirty="0">
                <a:latin typeface="Times New Roman" panose="02020603050405020304" pitchFamily="18" charset="0"/>
                <a:cs typeface="Times New Roman" panose="02020603050405020304" pitchFamily="18" charset="0"/>
              </a:rPr>
              <a:t>Hashing</a:t>
            </a:r>
          </a:p>
        </p:txBody>
      </p:sp>
      <p:sp>
        <p:nvSpPr>
          <p:cNvPr id="3" name="Content Placeholder 2">
            <a:extLst>
              <a:ext uri="{FF2B5EF4-FFF2-40B4-BE49-F238E27FC236}">
                <a16:creationId xmlns:a16="http://schemas.microsoft.com/office/drawing/2014/main" id="{08E62D7D-1D81-43A4-A2B1-E392557BCE7F}"/>
              </a:ext>
            </a:extLst>
          </p:cNvPr>
          <p:cNvSpPr>
            <a:spLocks noGrp="1"/>
          </p:cNvSpPr>
          <p:nvPr>
            <p:ph idx="1"/>
          </p:nvPr>
        </p:nvSpPr>
        <p:spPr>
          <a:xfrm>
            <a:off x="381000" y="990600"/>
            <a:ext cx="8229600" cy="5029200"/>
          </a:xfrm>
        </p:spPr>
        <p:txBody>
          <a:bodyPr/>
          <a:lstStyle/>
          <a:p>
            <a:r>
              <a:rPr lang="en-US" sz="2800" dirty="0">
                <a:latin typeface="Times New Roman" panose="02020603050405020304" pitchFamily="18" charset="0"/>
                <a:cs typeface="Times New Roman" panose="02020603050405020304" pitchFamily="18" charset="0"/>
              </a:rPr>
              <a:t>Hashing is a technique that is used to uniquely identify a specific object from a group of similar objects. Some examples of how hashing is used in our lives include:</a:t>
            </a:r>
          </a:p>
          <a:p>
            <a:r>
              <a:rPr lang="en-US" sz="2800" dirty="0">
                <a:latin typeface="Times New Roman" panose="02020603050405020304" pitchFamily="18" charset="0"/>
                <a:cs typeface="Times New Roman" panose="02020603050405020304" pitchFamily="18" charset="0"/>
              </a:rPr>
              <a:t>In universities, each student is assigned a unique roll number that can be used to retrieve information about them.</a:t>
            </a:r>
          </a:p>
          <a:p>
            <a:r>
              <a:rPr lang="en-US" sz="2800" dirty="0">
                <a:latin typeface="Times New Roman" panose="02020603050405020304" pitchFamily="18" charset="0"/>
                <a:cs typeface="Times New Roman" panose="02020603050405020304" pitchFamily="18" charset="0"/>
              </a:rPr>
              <a:t>In libraries, each book is assigned a unique number that can be used to determine information about the book, such as its exact position in the library or the users it has been issued to etc.</a:t>
            </a:r>
          </a:p>
          <a:p>
            <a:r>
              <a:rPr lang="en-US" sz="2800" dirty="0">
                <a:latin typeface="Times New Roman" panose="02020603050405020304" pitchFamily="18" charset="0"/>
                <a:cs typeface="Times New Roman" panose="02020603050405020304" pitchFamily="18" charset="0"/>
              </a:rPr>
              <a:t>In both these examples the students and books were hashed to a unique number.</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6103DE1-2424-4164-AFE4-CA569A8AD538}"/>
              </a:ext>
            </a:extLst>
          </p:cNvPr>
          <p:cNvSpPr>
            <a:spLocks noGrp="1"/>
          </p:cNvSpPr>
          <p:nvPr>
            <p:ph type="sldNum" sz="quarter" idx="12"/>
          </p:nvPr>
        </p:nvSpPr>
        <p:spPr/>
        <p:txBody>
          <a:bodyPr/>
          <a:lstStyle/>
          <a:p>
            <a:fld id="{1311E49A-E298-A84E-AD6E-6BDA603E44CC}" type="slidenum">
              <a:rPr lang="en-US" smtClean="0"/>
              <a:pPr/>
              <a:t>11</a:t>
            </a:fld>
            <a:endParaRPr lang="en-US"/>
          </a:p>
        </p:txBody>
      </p:sp>
    </p:spTree>
    <p:extLst>
      <p:ext uri="{BB962C8B-B14F-4D97-AF65-F5344CB8AC3E}">
        <p14:creationId xmlns:p14="http://schemas.microsoft.com/office/powerpoint/2010/main" val="373091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BAE9D7-4889-4611-B87E-84F00FE31705}"/>
              </a:ext>
            </a:extLst>
          </p:cNvPr>
          <p:cNvSpPr>
            <a:spLocks noGrp="1"/>
          </p:cNvSpPr>
          <p:nvPr>
            <p:ph idx="1"/>
          </p:nvPr>
        </p:nvSpPr>
        <p:spPr>
          <a:xfrm>
            <a:off x="304800" y="152400"/>
            <a:ext cx="8305800" cy="5867400"/>
          </a:xfrm>
        </p:spPr>
        <p:txBody>
          <a:bodyPr/>
          <a:lstStyle/>
          <a:p>
            <a:r>
              <a:rPr lang="en-US" sz="2800" dirty="0">
                <a:latin typeface="Times New Roman" panose="02020603050405020304" pitchFamily="18" charset="0"/>
                <a:cs typeface="Times New Roman" panose="02020603050405020304" pitchFamily="18" charset="0"/>
              </a:rPr>
              <a:t>Assume that you have an object and you want to assign a key to it to make searching easy. </a:t>
            </a:r>
          </a:p>
          <a:p>
            <a:r>
              <a:rPr lang="en-US" sz="2800" dirty="0">
                <a:latin typeface="Times New Roman" panose="02020603050405020304" pitchFamily="18" charset="0"/>
                <a:cs typeface="Times New Roman" panose="02020603050405020304" pitchFamily="18" charset="0"/>
              </a:rPr>
              <a:t>To store the key/value pair, you can use a simple array like a data structure where keys (integers) can be used directly as an index to store values. However, in cases where the keys are large and cannot be used directly as an index, you should use </a:t>
            </a:r>
            <a:r>
              <a:rPr lang="en-US" sz="2800" i="1" dirty="0">
                <a:latin typeface="Times New Roman" panose="02020603050405020304" pitchFamily="18" charset="0"/>
                <a:cs typeface="Times New Roman" panose="02020603050405020304" pitchFamily="18" charset="0"/>
              </a:rPr>
              <a:t>hashing</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In hashing, large keys are converted into small keys by using </a:t>
            </a:r>
            <a:r>
              <a:rPr lang="en-US" sz="2800" b="1" dirty="0">
                <a:latin typeface="Times New Roman" panose="02020603050405020304" pitchFamily="18" charset="0"/>
                <a:cs typeface="Times New Roman" panose="02020603050405020304" pitchFamily="18" charset="0"/>
              </a:rPr>
              <a:t>hash functions</a:t>
            </a:r>
            <a:r>
              <a:rPr lang="en-US" sz="2800" dirty="0">
                <a:latin typeface="Times New Roman" panose="02020603050405020304" pitchFamily="18" charset="0"/>
                <a:cs typeface="Times New Roman" panose="02020603050405020304" pitchFamily="18" charset="0"/>
              </a:rPr>
              <a:t>. The values are then stored in a data structure called </a:t>
            </a:r>
            <a:r>
              <a:rPr lang="en-US" sz="2800" b="1" dirty="0">
                <a:latin typeface="Times New Roman" panose="02020603050405020304" pitchFamily="18" charset="0"/>
                <a:cs typeface="Times New Roman" panose="02020603050405020304" pitchFamily="18" charset="0"/>
              </a:rPr>
              <a:t>hash table</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The idea of hashing is to distribute entries (key/value pairs) uniformly across an array. Each element is assigned a key (converted key). By using that key you can access the element in </a:t>
            </a:r>
            <a:r>
              <a:rPr lang="en-US" sz="2800" b="1" dirty="0">
                <a:latin typeface="Times New Roman" panose="02020603050405020304" pitchFamily="18" charset="0"/>
                <a:cs typeface="Times New Roman" panose="02020603050405020304" pitchFamily="18" charset="0"/>
              </a:rPr>
              <a:t>O(1)</a:t>
            </a:r>
            <a:r>
              <a:rPr lang="en-US" sz="2800" dirty="0">
                <a:latin typeface="Times New Roman" panose="02020603050405020304" pitchFamily="18" charset="0"/>
                <a:cs typeface="Times New Roman" panose="02020603050405020304" pitchFamily="18" charset="0"/>
              </a:rPr>
              <a:t> time.</a:t>
            </a:r>
            <a:endParaRPr lang="en-US" sz="2800" dirty="0"/>
          </a:p>
        </p:txBody>
      </p:sp>
      <p:sp>
        <p:nvSpPr>
          <p:cNvPr id="6" name="Slide Number Placeholder 5">
            <a:extLst>
              <a:ext uri="{FF2B5EF4-FFF2-40B4-BE49-F238E27FC236}">
                <a16:creationId xmlns:a16="http://schemas.microsoft.com/office/drawing/2014/main" id="{B595DB03-2939-4279-9E97-24AE3DD4B824}"/>
              </a:ext>
            </a:extLst>
          </p:cNvPr>
          <p:cNvSpPr>
            <a:spLocks noGrp="1"/>
          </p:cNvSpPr>
          <p:nvPr>
            <p:ph type="sldNum" sz="quarter" idx="12"/>
          </p:nvPr>
        </p:nvSpPr>
        <p:spPr/>
        <p:txBody>
          <a:bodyPr/>
          <a:lstStyle/>
          <a:p>
            <a:fld id="{1311E49A-E298-A84E-AD6E-6BDA603E44CC}" type="slidenum">
              <a:rPr lang="en-US" smtClean="0"/>
              <a:pPr/>
              <a:t>12</a:t>
            </a:fld>
            <a:endParaRPr lang="en-US"/>
          </a:p>
        </p:txBody>
      </p:sp>
    </p:spTree>
    <p:extLst>
      <p:ext uri="{BB962C8B-B14F-4D97-AF65-F5344CB8AC3E}">
        <p14:creationId xmlns:p14="http://schemas.microsoft.com/office/powerpoint/2010/main" val="958965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5CB79-5589-45F1-987E-9A2CFC8237ED}"/>
              </a:ext>
            </a:extLst>
          </p:cNvPr>
          <p:cNvSpPr>
            <a:spLocks noGrp="1"/>
          </p:cNvSpPr>
          <p:nvPr>
            <p:ph idx="1"/>
          </p:nvPr>
        </p:nvSpPr>
        <p:spPr>
          <a:xfrm>
            <a:off x="304800" y="304800"/>
            <a:ext cx="8534400" cy="5715000"/>
          </a:xfrm>
        </p:spPr>
        <p:txBody>
          <a:bodyPr/>
          <a:lstStyle/>
          <a:p>
            <a:r>
              <a:rPr lang="en-US" sz="2800" dirty="0">
                <a:latin typeface="Times New Roman" panose="02020603050405020304" pitchFamily="18" charset="0"/>
                <a:cs typeface="Times New Roman" panose="02020603050405020304" pitchFamily="18" charset="0"/>
              </a:rPr>
              <a:t>Using the key, the algorithm (hash function) computes an index that suggests where an entry can be found or inserted.</a:t>
            </a:r>
          </a:p>
          <a:p>
            <a:r>
              <a:rPr lang="en-US" sz="2800" dirty="0">
                <a:latin typeface="Times New Roman" panose="02020603050405020304" pitchFamily="18" charset="0"/>
                <a:cs typeface="Times New Roman" panose="02020603050405020304" pitchFamily="18" charset="0"/>
              </a:rPr>
              <a:t>Hashing is implemented in two steps:</a:t>
            </a:r>
          </a:p>
          <a:p>
            <a:r>
              <a:rPr lang="en-US" sz="2800" dirty="0">
                <a:latin typeface="Times New Roman" panose="02020603050405020304" pitchFamily="18" charset="0"/>
                <a:cs typeface="Times New Roman" panose="02020603050405020304" pitchFamily="18" charset="0"/>
              </a:rPr>
              <a:t>An element is converted into an integer by using a hash function. This element can be used as an index to store the original element, which falls into the hash table.</a:t>
            </a:r>
          </a:p>
          <a:p>
            <a:r>
              <a:rPr lang="en-US" sz="2800" dirty="0">
                <a:latin typeface="Times New Roman" panose="02020603050405020304" pitchFamily="18" charset="0"/>
                <a:cs typeface="Times New Roman" panose="02020603050405020304" pitchFamily="18" charset="0"/>
              </a:rPr>
              <a:t>The element is stored in the hash table where it can be quickly retrieved using hashed key.</a:t>
            </a:r>
          </a:p>
          <a:p>
            <a:r>
              <a:rPr lang="en-US" sz="2800" dirty="0">
                <a:latin typeface="Times New Roman" panose="02020603050405020304" pitchFamily="18" charset="0"/>
                <a:cs typeface="Times New Roman" panose="02020603050405020304" pitchFamily="18" charset="0"/>
              </a:rPr>
              <a:t>hash = </a:t>
            </a:r>
            <a:r>
              <a:rPr lang="en-US" sz="2800" dirty="0" err="1">
                <a:latin typeface="Times New Roman" panose="02020603050405020304" pitchFamily="18" charset="0"/>
                <a:cs typeface="Times New Roman" panose="02020603050405020304" pitchFamily="18" charset="0"/>
              </a:rPr>
              <a:t>hashfunc</a:t>
            </a:r>
            <a:r>
              <a:rPr lang="en-US" sz="2800" dirty="0">
                <a:latin typeface="Times New Roman" panose="02020603050405020304" pitchFamily="18" charset="0"/>
                <a:cs typeface="Times New Roman" panose="02020603050405020304" pitchFamily="18" charset="0"/>
              </a:rPr>
              <a:t>(key)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index = hash % </a:t>
            </a:r>
            <a:r>
              <a:rPr lang="en-US" sz="2800" dirty="0" err="1">
                <a:latin typeface="Times New Roman" panose="02020603050405020304" pitchFamily="18" charset="0"/>
                <a:cs typeface="Times New Roman" panose="02020603050405020304" pitchFamily="18" charset="0"/>
              </a:rPr>
              <a:t>array_size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this method, the hash is independent of the array size and it is then reduced to an index (a number between 0 and </a:t>
            </a:r>
            <a:r>
              <a:rPr lang="en-US" sz="2800" dirty="0" err="1">
                <a:latin typeface="Times New Roman" panose="02020603050405020304" pitchFamily="18" charset="0"/>
                <a:cs typeface="Times New Roman" panose="02020603050405020304" pitchFamily="18" charset="0"/>
              </a:rPr>
              <a:t>array_size</a:t>
            </a:r>
            <a:r>
              <a:rPr lang="en-US" sz="2800" dirty="0">
                <a:latin typeface="Times New Roman" panose="02020603050405020304" pitchFamily="18" charset="0"/>
                <a:cs typeface="Times New Roman" panose="02020603050405020304" pitchFamily="18" charset="0"/>
              </a:rPr>
              <a:t> − 1) by using the modulo operator (%).</a:t>
            </a:r>
          </a:p>
          <a:p>
            <a:endParaRPr lang="en-US" sz="2800" dirty="0"/>
          </a:p>
        </p:txBody>
      </p:sp>
      <p:sp>
        <p:nvSpPr>
          <p:cNvPr id="6" name="Slide Number Placeholder 5">
            <a:extLst>
              <a:ext uri="{FF2B5EF4-FFF2-40B4-BE49-F238E27FC236}">
                <a16:creationId xmlns:a16="http://schemas.microsoft.com/office/drawing/2014/main" id="{03E5836C-C709-4D11-A429-9865F8C5E647}"/>
              </a:ext>
            </a:extLst>
          </p:cNvPr>
          <p:cNvSpPr>
            <a:spLocks noGrp="1"/>
          </p:cNvSpPr>
          <p:nvPr>
            <p:ph type="sldNum" sz="quarter" idx="12"/>
          </p:nvPr>
        </p:nvSpPr>
        <p:spPr/>
        <p:txBody>
          <a:bodyPr/>
          <a:lstStyle/>
          <a:p>
            <a:fld id="{1311E49A-E298-A84E-AD6E-6BDA603E44CC}" type="slidenum">
              <a:rPr lang="en-US" smtClean="0"/>
              <a:pPr/>
              <a:t>13</a:t>
            </a:fld>
            <a:endParaRPr lang="en-US"/>
          </a:p>
        </p:txBody>
      </p:sp>
    </p:spTree>
    <p:extLst>
      <p:ext uri="{BB962C8B-B14F-4D97-AF65-F5344CB8AC3E}">
        <p14:creationId xmlns:p14="http://schemas.microsoft.com/office/powerpoint/2010/main" val="80378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1A8F-B217-4328-9C75-FE445F61DBB4}"/>
              </a:ext>
            </a:extLst>
          </p:cNvPr>
          <p:cNvSpPr>
            <a:spLocks noGrp="1"/>
          </p:cNvSpPr>
          <p:nvPr>
            <p:ph type="title"/>
          </p:nvPr>
        </p:nvSpPr>
        <p:spPr>
          <a:xfrm>
            <a:off x="609600" y="304800"/>
            <a:ext cx="8001000" cy="762000"/>
          </a:xfrm>
        </p:spPr>
        <p:txBody>
          <a:bodyPr/>
          <a:lstStyle/>
          <a:p>
            <a:r>
              <a:rPr lang="en-US" sz="3200" dirty="0">
                <a:latin typeface="Times New Roman" panose="02020603050405020304" pitchFamily="18" charset="0"/>
                <a:cs typeface="Times New Roman" panose="02020603050405020304" pitchFamily="18" charset="0"/>
              </a:rPr>
              <a:t>Hash Table</a:t>
            </a:r>
          </a:p>
        </p:txBody>
      </p:sp>
      <p:sp>
        <p:nvSpPr>
          <p:cNvPr id="3" name="Content Placeholder 2">
            <a:extLst>
              <a:ext uri="{FF2B5EF4-FFF2-40B4-BE49-F238E27FC236}">
                <a16:creationId xmlns:a16="http://schemas.microsoft.com/office/drawing/2014/main" id="{08E62D7D-1D81-43A4-A2B1-E392557BCE7F}"/>
              </a:ext>
            </a:extLst>
          </p:cNvPr>
          <p:cNvSpPr>
            <a:spLocks noGrp="1"/>
          </p:cNvSpPr>
          <p:nvPr>
            <p:ph idx="1"/>
          </p:nvPr>
        </p:nvSpPr>
        <p:spPr>
          <a:xfrm>
            <a:off x="381000" y="1143000"/>
            <a:ext cx="8229600" cy="4876800"/>
          </a:xfrm>
        </p:spPr>
        <p:txBody>
          <a:bodyPr/>
          <a:lstStyle/>
          <a:p>
            <a:r>
              <a:rPr lang="en-US" sz="2800" dirty="0">
                <a:latin typeface="Times New Roman" panose="02020603050405020304" pitchFamily="18" charset="0"/>
                <a:cs typeface="Times New Roman" panose="02020603050405020304" pitchFamily="18" charset="0"/>
              </a:rPr>
              <a:t>A hash table is a collection of items which are stored in such a way as to make it easy to find them later. </a:t>
            </a:r>
          </a:p>
          <a:p>
            <a:r>
              <a:rPr lang="en-US" sz="2800" dirty="0">
                <a:latin typeface="Times New Roman" panose="02020603050405020304" pitchFamily="18" charset="0"/>
                <a:cs typeface="Times New Roman" panose="02020603050405020304" pitchFamily="18" charset="0"/>
              </a:rPr>
              <a:t>Each position of the hash table, often called a slot, can hold an item and is named by an integer value starting at 0. </a:t>
            </a:r>
          </a:p>
          <a:p>
            <a:r>
              <a:rPr lang="en-US" sz="2800" dirty="0">
                <a:latin typeface="Times New Roman" panose="02020603050405020304" pitchFamily="18" charset="0"/>
                <a:cs typeface="Times New Roman" panose="02020603050405020304" pitchFamily="18" charset="0"/>
              </a:rPr>
              <a:t>For example, we have a hash table of size m=11. In other words, there are m slots in the table, named 0 through 10. </a:t>
            </a:r>
          </a:p>
          <a:p>
            <a:r>
              <a:rPr lang="en-US" sz="2800" dirty="0">
                <a:latin typeface="Times New Roman" panose="02020603050405020304" pitchFamily="18" charset="0"/>
                <a:cs typeface="Times New Roman" panose="02020603050405020304" pitchFamily="18" charset="0"/>
              </a:rPr>
              <a:t>Initially, the hash table contains no items so every slot is empty. </a:t>
            </a:r>
          </a:p>
          <a:p>
            <a:r>
              <a:rPr lang="en-US" sz="2800" dirty="0">
                <a:latin typeface="Times New Roman" panose="02020603050405020304" pitchFamily="18" charset="0"/>
                <a:cs typeface="Times New Roman" panose="02020603050405020304" pitchFamily="18" charset="0"/>
              </a:rPr>
              <a:t>We can implement a hash table by using a list with each element initialized to the special value None. </a:t>
            </a:r>
          </a:p>
        </p:txBody>
      </p:sp>
      <p:sp>
        <p:nvSpPr>
          <p:cNvPr id="6" name="Slide Number Placeholder 5">
            <a:extLst>
              <a:ext uri="{FF2B5EF4-FFF2-40B4-BE49-F238E27FC236}">
                <a16:creationId xmlns:a16="http://schemas.microsoft.com/office/drawing/2014/main" id="{A6103DE1-2424-4164-AFE4-CA569A8AD538}"/>
              </a:ext>
            </a:extLst>
          </p:cNvPr>
          <p:cNvSpPr>
            <a:spLocks noGrp="1"/>
          </p:cNvSpPr>
          <p:nvPr>
            <p:ph type="sldNum" sz="quarter" idx="12"/>
          </p:nvPr>
        </p:nvSpPr>
        <p:spPr/>
        <p:txBody>
          <a:bodyPr/>
          <a:lstStyle/>
          <a:p>
            <a:fld id="{1311E49A-E298-A84E-AD6E-6BDA603E44CC}" type="slidenum">
              <a:rPr lang="en-US" smtClean="0"/>
              <a:pPr/>
              <a:t>14</a:t>
            </a:fld>
            <a:endParaRPr lang="en-US"/>
          </a:p>
        </p:txBody>
      </p:sp>
    </p:spTree>
    <p:extLst>
      <p:ext uri="{BB962C8B-B14F-4D97-AF65-F5344CB8AC3E}">
        <p14:creationId xmlns:p14="http://schemas.microsoft.com/office/powerpoint/2010/main" val="478662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CEE9-15D2-406B-ABDF-A8B8396E3DAF}"/>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Hash Function</a:t>
            </a:r>
          </a:p>
        </p:txBody>
      </p:sp>
      <p:sp>
        <p:nvSpPr>
          <p:cNvPr id="3" name="Content Placeholder 2">
            <a:extLst>
              <a:ext uri="{FF2B5EF4-FFF2-40B4-BE49-F238E27FC236}">
                <a16:creationId xmlns:a16="http://schemas.microsoft.com/office/drawing/2014/main" id="{EA38F1E7-6514-41BB-9601-0AF602BC1F1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mapping between an item and the slot where that item belongs in the hash table is called the hash function. </a:t>
            </a:r>
          </a:p>
          <a:p>
            <a:r>
              <a:rPr lang="en-US" dirty="0">
                <a:latin typeface="Times New Roman" panose="02020603050405020304" pitchFamily="18" charset="0"/>
                <a:cs typeface="Times New Roman" panose="02020603050405020304" pitchFamily="18" charset="0"/>
              </a:rPr>
              <a:t>The hash function will take any item in the collection and return an integer in the range of slot names, between 0 and m-1. </a:t>
            </a:r>
          </a:p>
        </p:txBody>
      </p:sp>
      <p:sp>
        <p:nvSpPr>
          <p:cNvPr id="6" name="Slide Number Placeholder 5">
            <a:extLst>
              <a:ext uri="{FF2B5EF4-FFF2-40B4-BE49-F238E27FC236}">
                <a16:creationId xmlns:a16="http://schemas.microsoft.com/office/drawing/2014/main" id="{A6E69916-26BC-4588-96B9-F60313C46A72}"/>
              </a:ext>
            </a:extLst>
          </p:cNvPr>
          <p:cNvSpPr>
            <a:spLocks noGrp="1"/>
          </p:cNvSpPr>
          <p:nvPr>
            <p:ph type="sldNum" sz="quarter" idx="12"/>
          </p:nvPr>
        </p:nvSpPr>
        <p:spPr/>
        <p:txBody>
          <a:bodyPr/>
          <a:lstStyle/>
          <a:p>
            <a:fld id="{1311E49A-E298-A84E-AD6E-6BDA603E44CC}" type="slidenum">
              <a:rPr lang="en-US" smtClean="0"/>
              <a:pPr/>
              <a:t>15</a:t>
            </a:fld>
            <a:endParaRPr lang="en-US"/>
          </a:p>
        </p:txBody>
      </p:sp>
    </p:spTree>
    <p:extLst>
      <p:ext uri="{BB962C8B-B14F-4D97-AF65-F5344CB8AC3E}">
        <p14:creationId xmlns:p14="http://schemas.microsoft.com/office/powerpoint/2010/main" val="175801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D54E005-E4B0-604F-8C72-0C64F3BB6FBF}" type="slidenum">
              <a:rPr lang="en-US" sz="1400"/>
              <a:pPr eaLnBrk="1" hangingPunct="1"/>
              <a:t>16</a:t>
            </a:fld>
            <a:endParaRPr lang="en-US" sz="1400"/>
          </a:p>
        </p:txBody>
      </p:sp>
      <p:sp>
        <p:nvSpPr>
          <p:cNvPr id="144386" name="Rectangle 1026"/>
          <p:cNvSpPr>
            <a:spLocks noGrp="1" noChangeArrowheads="1"/>
          </p:cNvSpPr>
          <p:nvPr>
            <p:ph type="title"/>
          </p:nvPr>
        </p:nvSpPr>
        <p:spPr>
          <a:xfrm>
            <a:off x="609600" y="381000"/>
            <a:ext cx="5715000" cy="762000"/>
          </a:xfrm>
        </p:spPr>
        <p:txBody>
          <a:bodyPr>
            <a:normAutofit fontScale="90000"/>
          </a:bodyPr>
          <a:lstStyle/>
          <a:p>
            <a:pPr eaLnBrk="1" hangingPunct="1">
              <a:defRPr/>
            </a:pPr>
            <a:r>
              <a:rPr lang="en-US" sz="3200" b="1" dirty="0">
                <a:latin typeface="Times New Roman" panose="02020603050405020304" pitchFamily="18" charset="0"/>
                <a:ea typeface="+mj-ea"/>
                <a:cs typeface="Times New Roman" panose="02020603050405020304" pitchFamily="18" charset="0"/>
              </a:rPr>
              <a:t>Hash Functions and Hash Tables</a:t>
            </a:r>
          </a:p>
        </p:txBody>
      </p:sp>
      <p:sp>
        <p:nvSpPr>
          <p:cNvPr id="1030" name="Rectangle 1027" descr="Rectangle: Click to edit Master text styles&#10;Second level&#10;Third level&#10;Fourth level&#10;Fifth level"/>
          <p:cNvSpPr>
            <a:spLocks noGrp="1" noChangeArrowheads="1"/>
          </p:cNvSpPr>
          <p:nvPr>
            <p:ph type="body" sz="half" idx="1"/>
          </p:nvPr>
        </p:nvSpPr>
        <p:spPr>
          <a:xfrm>
            <a:off x="304800" y="1295400"/>
            <a:ext cx="8382000" cy="2971800"/>
          </a:xfrm>
        </p:spPr>
        <p:txBody>
          <a:bodyPr/>
          <a:lstStyle/>
          <a:p>
            <a:pPr eaLnBrk="1" hangingPunct="1"/>
            <a:r>
              <a:rPr lang="en-US" sz="2400" dirty="0">
                <a:latin typeface="Times New Roman" panose="02020603050405020304" pitchFamily="18" charset="0"/>
                <a:cs typeface="Times New Roman" panose="02020603050405020304" pitchFamily="18" charset="0"/>
              </a:rPr>
              <a:t>A </a:t>
            </a:r>
            <a:r>
              <a:rPr lang="en-US" sz="2400" dirty="0">
                <a:solidFill>
                  <a:schemeClr val="tx2"/>
                </a:solidFill>
                <a:latin typeface="Times New Roman" panose="02020603050405020304" pitchFamily="18" charset="0"/>
                <a:cs typeface="Times New Roman" panose="02020603050405020304" pitchFamily="18" charset="0"/>
              </a:rPr>
              <a:t>hash function</a:t>
            </a: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 maps keys of a given type to integers in a fixed interval [0, </a:t>
            </a:r>
            <a:r>
              <a:rPr lang="en-US" sz="2400" b="1"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- 1]</a:t>
            </a:r>
          </a:p>
          <a:p>
            <a:pPr eaLnBrk="1" hangingPunct="1"/>
            <a:r>
              <a:rPr lang="en-US" sz="2400" dirty="0">
                <a:latin typeface="Times New Roman" panose="02020603050405020304" pitchFamily="18" charset="0"/>
                <a:cs typeface="Times New Roman" panose="02020603050405020304" pitchFamily="18" charset="0"/>
              </a:rPr>
              <a:t>Example: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b="1"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mod </a:t>
            </a:r>
            <a:r>
              <a:rPr lang="en-US" sz="2400" b="1" i="1" dirty="0">
                <a:latin typeface="Times New Roman" panose="02020603050405020304" pitchFamily="18" charset="0"/>
                <a:cs typeface="Times New Roman" panose="02020603050405020304" pitchFamily="18" charset="0"/>
              </a:rPr>
              <a:t>N</a:t>
            </a:r>
            <a:br>
              <a:rPr lang="en-US" sz="2400" b="1" i="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is a hash function for integer keys</a:t>
            </a:r>
          </a:p>
          <a:p>
            <a:pPr eaLnBrk="1" hangingPunct="1"/>
            <a:r>
              <a:rPr lang="en-US" sz="2400" dirty="0">
                <a:latin typeface="Times New Roman" panose="02020603050405020304" pitchFamily="18" charset="0"/>
                <a:cs typeface="Times New Roman" panose="02020603050405020304" pitchFamily="18" charset="0"/>
              </a:rPr>
              <a:t>The integer </a:t>
            </a:r>
            <a:r>
              <a:rPr lang="en-US" sz="2400" b="1"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called the </a:t>
            </a:r>
            <a:r>
              <a:rPr lang="en-US" sz="2400" dirty="0">
                <a:solidFill>
                  <a:schemeClr val="tx2"/>
                </a:solidFill>
                <a:latin typeface="Times New Roman" panose="02020603050405020304" pitchFamily="18" charset="0"/>
                <a:cs typeface="Times New Roman" panose="02020603050405020304" pitchFamily="18" charset="0"/>
              </a:rPr>
              <a:t>hash value</a:t>
            </a:r>
            <a:r>
              <a:rPr lang="en-US" sz="2400" dirty="0">
                <a:latin typeface="Times New Roman" panose="02020603050405020304" pitchFamily="18" charset="0"/>
                <a:cs typeface="Times New Roman" panose="02020603050405020304" pitchFamily="18" charset="0"/>
              </a:rPr>
              <a:t> of key </a:t>
            </a:r>
            <a:r>
              <a:rPr lang="en-US" sz="2400" b="1" i="1" dirty="0">
                <a:latin typeface="Times New Roman" panose="02020603050405020304" pitchFamily="18" charset="0"/>
                <a:cs typeface="Times New Roman" panose="02020603050405020304" pitchFamily="18" charset="0"/>
              </a:rPr>
              <a:t>x</a:t>
            </a:r>
          </a:p>
          <a:p>
            <a:pPr eaLnBrk="1" hangingPunct="1"/>
            <a:endParaRPr lang="en-US" sz="2400" b="1" i="1" dirty="0">
              <a:latin typeface="Times New Roman" panose="02020603050405020304" pitchFamily="18" charset="0"/>
              <a:cs typeface="Times New Roman" panose="02020603050405020304" pitchFamily="18" charset="0"/>
            </a:endParaRPr>
          </a:p>
        </p:txBody>
      </p:sp>
      <p:sp>
        <p:nvSpPr>
          <p:cNvPr id="1031" name="Rectangle 1028" descr="Rectangle: Click to edit Master text styles&#10;Second level&#10;Third level&#10;Fourth level&#10;Fifth level"/>
          <p:cNvSpPr>
            <a:spLocks noGrp="1" noChangeArrowheads="1"/>
          </p:cNvSpPr>
          <p:nvPr>
            <p:ph type="body" sz="half" idx="2"/>
          </p:nvPr>
        </p:nvSpPr>
        <p:spPr>
          <a:xfrm>
            <a:off x="304800" y="3886200"/>
            <a:ext cx="8610600" cy="2286000"/>
          </a:xfrm>
        </p:spPr>
        <p:txBody>
          <a:bodyPr/>
          <a:lstStyle/>
          <a:p>
            <a:pPr eaLnBrk="1" hangingPunct="1"/>
            <a:r>
              <a:rPr lang="en-US" dirty="0">
                <a:latin typeface="Times New Roman" panose="02020603050405020304" pitchFamily="18" charset="0"/>
                <a:cs typeface="Times New Roman" panose="02020603050405020304" pitchFamily="18" charset="0"/>
              </a:rPr>
              <a:t>A hash table is a data structure that is used to store keys/value pairs. </a:t>
            </a:r>
          </a:p>
          <a:p>
            <a:pPr eaLnBrk="1" hangingPunct="1"/>
            <a:r>
              <a:rPr lang="en-US" sz="2400" dirty="0">
                <a:latin typeface="Times New Roman" panose="02020603050405020304" pitchFamily="18" charset="0"/>
                <a:cs typeface="Times New Roman" panose="02020603050405020304" pitchFamily="18" charset="0"/>
              </a:rPr>
              <a:t>A </a:t>
            </a:r>
            <a:r>
              <a:rPr lang="en-US" sz="2400" dirty="0">
                <a:solidFill>
                  <a:schemeClr val="tx2"/>
                </a:solidFill>
                <a:latin typeface="Times New Roman" panose="02020603050405020304" pitchFamily="18" charset="0"/>
                <a:cs typeface="Times New Roman" panose="02020603050405020304" pitchFamily="18" charset="0"/>
              </a:rPr>
              <a:t>hash table</a:t>
            </a:r>
            <a:r>
              <a:rPr lang="en-US" sz="2400" dirty="0">
                <a:latin typeface="Times New Roman" panose="02020603050405020304" pitchFamily="18" charset="0"/>
                <a:cs typeface="Times New Roman" panose="02020603050405020304" pitchFamily="18" charset="0"/>
              </a:rPr>
              <a:t> for a given key type consists of</a:t>
            </a:r>
          </a:p>
          <a:p>
            <a:pPr lvl="1" eaLnBrk="1" hangingPunct="1"/>
            <a:r>
              <a:rPr lang="en-US" dirty="0">
                <a:latin typeface="Times New Roman" panose="02020603050405020304" pitchFamily="18" charset="0"/>
                <a:cs typeface="Times New Roman" panose="02020603050405020304" pitchFamily="18" charset="0"/>
              </a:rPr>
              <a:t>Hash function </a:t>
            </a:r>
            <a:r>
              <a:rPr lang="en-US" b="1" i="1" dirty="0">
                <a:latin typeface="Times New Roman" panose="02020603050405020304" pitchFamily="18" charset="0"/>
                <a:cs typeface="Times New Roman" panose="02020603050405020304" pitchFamily="18" charset="0"/>
              </a:rPr>
              <a:t>h</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rPr>
              <a:t>Array (called table) of size </a:t>
            </a:r>
            <a:r>
              <a:rPr lang="en-US" b="1" i="1" dirty="0">
                <a:latin typeface="Times New Roman" panose="02020603050405020304" pitchFamily="18" charset="0"/>
                <a:cs typeface="Times New Roman" panose="02020603050405020304" pitchFamily="18" charset="0"/>
              </a:rPr>
              <a:t>N</a:t>
            </a:r>
          </a:p>
          <a:p>
            <a:pPr eaLnBrk="1" hangingPunct="1"/>
            <a:r>
              <a:rPr lang="en-US" sz="2400" dirty="0">
                <a:latin typeface="Times New Roman" panose="02020603050405020304" pitchFamily="18" charset="0"/>
                <a:cs typeface="Times New Roman" panose="02020603050405020304" pitchFamily="18" charset="0"/>
              </a:rPr>
              <a:t>When implementing a map with a hash table, the goal is to store item (</a:t>
            </a:r>
            <a:r>
              <a:rPr lang="en-US" sz="2400" b="1"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 at index </a:t>
            </a:r>
            <a:r>
              <a:rPr lang="en-US" sz="2400" b="1"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b="1"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8773658-3948-9A40-92D0-7A6F00EA8B40}" type="slidenum">
              <a:rPr lang="en-US" sz="1400"/>
              <a:pPr eaLnBrk="1" hangingPunct="1"/>
              <a:t>17</a:t>
            </a:fld>
            <a:endParaRPr lang="en-US" sz="1400"/>
          </a:p>
        </p:txBody>
      </p:sp>
      <p:sp>
        <p:nvSpPr>
          <p:cNvPr id="14340" name="Rectangle 2"/>
          <p:cNvSpPr>
            <a:spLocks noGrp="1" noChangeArrowheads="1"/>
          </p:cNvSpPr>
          <p:nvPr>
            <p:ph type="title"/>
          </p:nvPr>
        </p:nvSpPr>
        <p:spPr>
          <a:xfrm>
            <a:off x="609600" y="304800"/>
            <a:ext cx="8001000" cy="762000"/>
          </a:xfrm>
        </p:spPr>
        <p:txBody>
          <a:bodyPr/>
          <a:lstStyle/>
          <a:p>
            <a:pPr eaLnBrk="1" hangingPunct="1"/>
            <a:r>
              <a:rPr lang="en-US" sz="3600" b="1" dirty="0">
                <a:latin typeface="Times New Roman" panose="02020603050405020304" pitchFamily="18" charset="0"/>
                <a:cs typeface="Times New Roman" panose="02020603050405020304" pitchFamily="18" charset="0"/>
              </a:rPr>
              <a:t>Example</a:t>
            </a:r>
          </a:p>
        </p:txBody>
      </p:sp>
      <p:sp>
        <p:nvSpPr>
          <p:cNvPr id="14341" name="Rectangle 3" descr="Rectangle: Click to edit Master text styles&#10;Second level&#10;Third level&#10;Fourth level&#10;Fifth level"/>
          <p:cNvSpPr>
            <a:spLocks noGrp="1" noChangeArrowheads="1"/>
          </p:cNvSpPr>
          <p:nvPr>
            <p:ph type="body" idx="1"/>
          </p:nvPr>
        </p:nvSpPr>
        <p:spPr>
          <a:xfrm>
            <a:off x="685800" y="1600200"/>
            <a:ext cx="4343400" cy="4648200"/>
          </a:xfrm>
        </p:spPr>
        <p:txBody>
          <a:bodyPr/>
          <a:lstStyle/>
          <a:p>
            <a:pPr eaLnBrk="1" hangingPunct="1"/>
            <a:r>
              <a:rPr lang="en-US" sz="2800" dirty="0">
                <a:latin typeface="Times New Roman" panose="02020603050405020304" pitchFamily="18" charset="0"/>
                <a:cs typeface="Times New Roman" panose="02020603050405020304" pitchFamily="18" charset="0"/>
              </a:rPr>
              <a:t>We design a hash table for a map storing entries as (SSN, Name), where SSN (social security number) is a nine-digit positive integer</a:t>
            </a:r>
          </a:p>
          <a:p>
            <a:pPr eaLnBrk="1" hangingPunct="1"/>
            <a:r>
              <a:rPr lang="en-US" sz="2800" dirty="0">
                <a:latin typeface="Times New Roman" panose="02020603050405020304" pitchFamily="18" charset="0"/>
                <a:cs typeface="Times New Roman" panose="02020603050405020304" pitchFamily="18" charset="0"/>
              </a:rPr>
              <a:t>Our hash table uses an array of size </a:t>
            </a:r>
            <a:r>
              <a:rPr lang="en-US" sz="2800" b="1" i="1" dirty="0">
                <a:latin typeface="Times New Roman" panose="02020603050405020304" pitchFamily="18" charset="0"/>
                <a:cs typeface="Times New Roman" panose="02020603050405020304" pitchFamily="18" charset="0"/>
              </a:rPr>
              <a:t>N </a:t>
            </a:r>
            <a:r>
              <a:rPr lang="en-US" sz="2800" dirty="0">
                <a:latin typeface="Times New Roman" panose="02020603050405020304" pitchFamily="18" charset="0"/>
                <a:cs typeface="Times New Roman" panose="02020603050405020304" pitchFamily="18" charset="0"/>
              </a:rPr>
              <a:t>= 10,000 and the hash function</a:t>
            </a:r>
            <a:br>
              <a:rPr lang="en-US" sz="2800" dirty="0">
                <a:latin typeface="Times New Roman" panose="02020603050405020304" pitchFamily="18" charset="0"/>
                <a:cs typeface="Times New Roman" panose="02020603050405020304" pitchFamily="18" charset="0"/>
              </a:rPr>
            </a:br>
            <a:r>
              <a:rPr lang="en-US" sz="2800" b="1" i="1"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a:t>
            </a:r>
            <a:r>
              <a:rPr lang="en-US" sz="2800" b="1"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 last four digits of </a:t>
            </a:r>
            <a:r>
              <a:rPr lang="en-US" sz="2800" b="1" i="1" dirty="0">
                <a:latin typeface="Times New Roman" panose="02020603050405020304" pitchFamily="18" charset="0"/>
                <a:cs typeface="Times New Roman" panose="02020603050405020304" pitchFamily="18" charset="0"/>
              </a:rPr>
              <a:t>x</a:t>
            </a:r>
          </a:p>
        </p:txBody>
      </p:sp>
      <p:grpSp>
        <p:nvGrpSpPr>
          <p:cNvPr id="14342" name="Group 30"/>
          <p:cNvGrpSpPr>
            <a:grpSpLocks/>
          </p:cNvGrpSpPr>
          <p:nvPr/>
        </p:nvGrpSpPr>
        <p:grpSpPr bwMode="auto">
          <a:xfrm>
            <a:off x="5257800" y="1828800"/>
            <a:ext cx="2978150" cy="3200400"/>
            <a:chOff x="2496" y="1488"/>
            <a:chExt cx="1876" cy="2016"/>
          </a:xfrm>
        </p:grpSpPr>
        <p:sp>
          <p:nvSpPr>
            <p:cNvPr id="14344" name="Rectangle 4"/>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endParaRPr lang="en-US" sz="1800"/>
            </a:p>
          </p:txBody>
        </p:sp>
        <p:sp>
          <p:nvSpPr>
            <p:cNvPr id="14345" name="Rectangle 5"/>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46" name="Rectangle 6"/>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sym typeface="Symbol" charset="0"/>
              </a:endParaRPr>
            </a:p>
          </p:txBody>
        </p:sp>
        <p:sp>
          <p:nvSpPr>
            <p:cNvPr id="14347" name="Rectangle 7"/>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p>
          </p:txBody>
        </p:sp>
        <p:sp>
          <p:nvSpPr>
            <p:cNvPr id="14348" name="Rectangle 8"/>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49" name="Rectangle 9"/>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50" name="Rectangle 10"/>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p>
          </p:txBody>
        </p:sp>
        <p:sp>
          <p:nvSpPr>
            <p:cNvPr id="14351" name="Rectangle 11"/>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p>
          </p:txBody>
        </p:sp>
        <p:sp>
          <p:nvSpPr>
            <p:cNvPr id="14352" name="Text Box 12"/>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0</a:t>
              </a:r>
            </a:p>
          </p:txBody>
        </p:sp>
        <p:sp>
          <p:nvSpPr>
            <p:cNvPr id="14353" name="Text Box 13"/>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1</a:t>
              </a:r>
            </a:p>
          </p:txBody>
        </p:sp>
        <p:sp>
          <p:nvSpPr>
            <p:cNvPr id="14354" name="Text Box 14"/>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2</a:t>
              </a:r>
            </a:p>
          </p:txBody>
        </p:sp>
        <p:sp>
          <p:nvSpPr>
            <p:cNvPr id="14355" name="Text Box 15"/>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3</a:t>
              </a:r>
            </a:p>
          </p:txBody>
        </p:sp>
        <p:sp>
          <p:nvSpPr>
            <p:cNvPr id="14356" name="Text Box 16"/>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4</a:t>
              </a:r>
            </a:p>
          </p:txBody>
        </p:sp>
        <p:sp>
          <p:nvSpPr>
            <p:cNvPr id="14357" name="Text Box 17"/>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r" eaLnBrk="1" hangingPunct="1"/>
              <a:r>
                <a:rPr lang="en-US">
                  <a:latin typeface="Times New Roman" charset="0"/>
                </a:rPr>
                <a:t>9997</a:t>
              </a:r>
            </a:p>
          </p:txBody>
        </p:sp>
        <p:sp>
          <p:nvSpPr>
            <p:cNvPr id="14358" name="Text Box 18"/>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9998</a:t>
              </a:r>
            </a:p>
          </p:txBody>
        </p:sp>
        <p:sp>
          <p:nvSpPr>
            <p:cNvPr id="14359" name="Text Box 19"/>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9999</a:t>
              </a:r>
            </a:p>
          </p:txBody>
        </p:sp>
        <p:sp>
          <p:nvSpPr>
            <p:cNvPr id="14360" name="Text Box 20"/>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a:t>
              </a:r>
            </a:p>
          </p:txBody>
        </p:sp>
        <p:sp>
          <p:nvSpPr>
            <p:cNvPr id="14361" name="AutoShape 21"/>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451-229-0004</a:t>
              </a:r>
            </a:p>
          </p:txBody>
        </p:sp>
        <p:sp>
          <p:nvSpPr>
            <p:cNvPr id="14362" name="AutoShape 22"/>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981-101-0002</a:t>
              </a:r>
            </a:p>
          </p:txBody>
        </p:sp>
        <p:sp>
          <p:nvSpPr>
            <p:cNvPr id="14363"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4364"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200-751-9998</a:t>
              </a:r>
            </a:p>
          </p:txBody>
        </p:sp>
        <p:sp>
          <p:nvSpPr>
            <p:cNvPr id="14365"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4366"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025-612-0001</a:t>
              </a:r>
            </a:p>
          </p:txBody>
        </p:sp>
        <p:sp>
          <p:nvSpPr>
            <p:cNvPr id="14367"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4368"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964AD76-D02D-9943-A761-B47B0E978146}" type="slidenum">
              <a:rPr lang="en-US" sz="1400"/>
              <a:pPr eaLnBrk="1" hangingPunct="1"/>
              <a:t>18</a:t>
            </a:fld>
            <a:endParaRPr lang="en-US" sz="1400"/>
          </a:p>
        </p:txBody>
      </p:sp>
      <p:sp>
        <p:nvSpPr>
          <p:cNvPr id="2053" name="Rectangle 2"/>
          <p:cNvSpPr>
            <a:spLocks noGrp="1" noChangeArrowheads="1"/>
          </p:cNvSpPr>
          <p:nvPr>
            <p:ph type="title"/>
          </p:nvPr>
        </p:nvSpPr>
        <p:spPr/>
        <p:txBody>
          <a:bodyPr/>
          <a:lstStyle/>
          <a:p>
            <a:pPr eaLnBrk="1" hangingPunct="1"/>
            <a:r>
              <a:rPr lang="en-US" sz="3200" b="1" dirty="0">
                <a:latin typeface="Times New Roman" panose="02020603050405020304" pitchFamily="18" charset="0"/>
                <a:cs typeface="Times New Roman" panose="02020603050405020304" pitchFamily="18" charset="0"/>
              </a:rPr>
              <a:t>Hash Functions</a:t>
            </a:r>
          </a:p>
        </p:txBody>
      </p:sp>
      <p:sp>
        <p:nvSpPr>
          <p:cNvPr id="2054" name="Rectangle 3" descr="Rectangle: Click to edit Master text styles&#10;Second level&#10;Third level&#10;Fourth level&#10;Fifth level"/>
          <p:cNvSpPr>
            <a:spLocks noGrp="1" noChangeArrowheads="1"/>
          </p:cNvSpPr>
          <p:nvPr>
            <p:ph type="body" sz="half" idx="1"/>
          </p:nvPr>
        </p:nvSpPr>
        <p:spPr>
          <a:xfrm>
            <a:off x="685800" y="2057400"/>
            <a:ext cx="4419600" cy="4267200"/>
          </a:xfrm>
        </p:spPr>
        <p:txBody>
          <a:bodyPr/>
          <a:lstStyle/>
          <a:p>
            <a:pPr eaLnBrk="1" hangingPunct="1"/>
            <a:r>
              <a:rPr lang="en-US" dirty="0">
                <a:latin typeface="Times New Roman" panose="02020603050405020304" pitchFamily="18" charset="0"/>
                <a:cs typeface="Times New Roman" panose="02020603050405020304" pitchFamily="18" charset="0"/>
              </a:rPr>
              <a:t>A hash function is usually specified as the composition of two functions:</a:t>
            </a:r>
          </a:p>
          <a:p>
            <a:pPr eaLnBrk="1" hangingPunct="1">
              <a:buFont typeface="Wingdings" charset="0"/>
              <a:buNone/>
            </a:pPr>
            <a:r>
              <a:rPr lang="en-US"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Hash code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h</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keys </a:t>
            </a:r>
            <a:r>
              <a:rPr lang="en-US" dirty="0">
                <a:latin typeface="Times New Roman" panose="02020603050405020304" pitchFamily="18" charset="0"/>
                <a:cs typeface="Times New Roman" panose="02020603050405020304" pitchFamily="18" charset="0"/>
                <a:sym typeface="Symbol" charset="0"/>
              </a:rPr>
              <a:t></a:t>
            </a:r>
            <a:r>
              <a:rPr lang="en-US" dirty="0">
                <a:latin typeface="Times New Roman" panose="02020603050405020304" pitchFamily="18" charset="0"/>
                <a:cs typeface="Times New Roman" panose="02020603050405020304" pitchFamily="18" charset="0"/>
              </a:rPr>
              <a:t> integers</a:t>
            </a:r>
          </a:p>
          <a:p>
            <a:pPr eaLnBrk="1" hangingPunct="1">
              <a:buFont typeface="Wingdings" charset="0"/>
              <a:buNone/>
            </a:pPr>
            <a:r>
              <a:rPr lang="en-US" dirty="0">
                <a:solidFill>
                  <a:schemeClr val="tx2"/>
                </a:solidFill>
                <a:latin typeface="Times New Roman" panose="02020603050405020304" pitchFamily="18" charset="0"/>
                <a:cs typeface="Times New Roman" panose="02020603050405020304" pitchFamily="18" charset="0"/>
              </a:rPr>
              <a:t>	Compression function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h</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integers </a:t>
            </a:r>
            <a:r>
              <a:rPr lang="en-US" dirty="0">
                <a:latin typeface="Times New Roman" panose="02020603050405020304" pitchFamily="18" charset="0"/>
                <a:cs typeface="Times New Roman" panose="02020603050405020304" pitchFamily="18" charset="0"/>
                <a:sym typeface="Symbol" charset="0"/>
              </a:rPr>
              <a:t></a:t>
            </a:r>
            <a:r>
              <a:rPr lang="en-US" dirty="0">
                <a:latin typeface="Times New Roman" panose="02020603050405020304" pitchFamily="18" charset="0"/>
                <a:cs typeface="Times New Roman" panose="02020603050405020304" pitchFamily="18" charset="0"/>
              </a:rPr>
              <a:t> [0, </a:t>
            </a:r>
            <a:r>
              <a:rPr lang="en-US" b="1"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- 1]</a:t>
            </a:r>
          </a:p>
        </p:txBody>
      </p:sp>
      <p:sp>
        <p:nvSpPr>
          <p:cNvPr id="2055" name="Rectangle 4" descr="Rectangle: Click to edit Master text styles&#10;Second level&#10;Third level&#10;Fourth level&#10;Fifth level"/>
          <p:cNvSpPr>
            <a:spLocks noGrp="1" noChangeArrowheads="1"/>
          </p:cNvSpPr>
          <p:nvPr>
            <p:ph type="body" sz="half" idx="2"/>
          </p:nvPr>
        </p:nvSpPr>
        <p:spPr>
          <a:xfrm>
            <a:off x="5181600" y="2057400"/>
            <a:ext cx="3505200" cy="4495800"/>
          </a:xfrm>
        </p:spPr>
        <p:txBody>
          <a:bodyPr/>
          <a:lstStyle/>
          <a:p>
            <a:pPr eaLnBrk="1" hangingPunct="1"/>
            <a:r>
              <a:rPr lang="en-US" sz="2400" dirty="0">
                <a:latin typeface="Times New Roman" panose="02020603050405020304" pitchFamily="18" charset="0"/>
                <a:cs typeface="Times New Roman" panose="02020603050405020304" pitchFamily="18" charset="0"/>
              </a:rPr>
              <a:t>The hash code is applied first, and the compression function is applied next on the result, i.e.,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b="1" i="1" dirty="0">
                <a:latin typeface="Times New Roman" panose="02020603050405020304" pitchFamily="18" charset="0"/>
                <a:cs typeface="Times New Roman" panose="02020603050405020304" pitchFamily="18" charset="0"/>
              </a:rPr>
              <a:t>h</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h</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p>
          <a:p>
            <a:pPr eaLnBrk="1" hangingPunct="1"/>
            <a:r>
              <a:rPr lang="en-US" sz="2400" dirty="0">
                <a:latin typeface="Times New Roman" panose="02020603050405020304" pitchFamily="18" charset="0"/>
                <a:cs typeface="Times New Roman" panose="02020603050405020304" pitchFamily="18" charset="0"/>
              </a:rPr>
              <a:t>The goal of the hash function is to  </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disperse</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keys in an apparently random way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E57774F-E9BA-1745-9917-D2BABAEDC4AB}" type="slidenum">
              <a:rPr lang="en-US" sz="1400"/>
              <a:pPr eaLnBrk="1" hangingPunct="1"/>
              <a:t>19</a:t>
            </a:fld>
            <a:endParaRPr lang="en-US" sz="1400"/>
          </a:p>
        </p:txBody>
      </p:sp>
      <p:sp>
        <p:nvSpPr>
          <p:cNvPr id="3077" name="Rectangle 2"/>
          <p:cNvSpPr>
            <a:spLocks noGrp="1" noChangeArrowheads="1"/>
          </p:cNvSpPr>
          <p:nvPr>
            <p:ph type="title"/>
          </p:nvPr>
        </p:nvSpPr>
        <p:spPr>
          <a:xfrm>
            <a:off x="533400" y="304800"/>
            <a:ext cx="6477000" cy="838200"/>
          </a:xfrm>
        </p:spPr>
        <p:txBody>
          <a:bodyPr/>
          <a:lstStyle/>
          <a:p>
            <a:pPr eaLnBrk="1" hangingPunct="1"/>
            <a:r>
              <a:rPr lang="en-US" sz="3200" b="1" dirty="0">
                <a:latin typeface="Times New Roman" panose="02020603050405020304" pitchFamily="18" charset="0"/>
                <a:cs typeface="Times New Roman" panose="02020603050405020304" pitchFamily="18" charset="0"/>
              </a:rPr>
              <a:t>Hash Codes</a:t>
            </a:r>
          </a:p>
        </p:txBody>
      </p:sp>
      <p:sp>
        <p:nvSpPr>
          <p:cNvPr id="147459" name="Rectangle 3" descr="Rectangle: Click to edit Master text styles&#10;Second level&#10;Third level&#10;Fourth level&#10;Fifth level"/>
          <p:cNvSpPr>
            <a:spLocks noGrp="1" noChangeArrowheads="1"/>
          </p:cNvSpPr>
          <p:nvPr>
            <p:ph type="body" sz="half" idx="1"/>
          </p:nvPr>
        </p:nvSpPr>
        <p:spPr>
          <a:xfrm>
            <a:off x="685800" y="1524000"/>
            <a:ext cx="4343400" cy="4876800"/>
          </a:xfrm>
        </p:spPr>
        <p:txBody>
          <a:bodyPr>
            <a:noAutofit/>
          </a:bodyPr>
          <a:lstStyle/>
          <a:p>
            <a:pPr eaLnBrk="1" hangingPunct="1">
              <a:lnSpc>
                <a:spcPct val="110000"/>
              </a:lnSpc>
              <a:buFont typeface="Wingdings" pitchFamily="2" charset="2"/>
              <a:buChar char="q"/>
              <a:defRPr/>
            </a:pPr>
            <a:r>
              <a:rPr lang="en-US" sz="2000" dirty="0">
                <a:solidFill>
                  <a:schemeClr val="tx2"/>
                </a:solidFill>
                <a:latin typeface="Times New Roman" panose="02020603050405020304" pitchFamily="18" charset="0"/>
                <a:ea typeface="+mn-ea"/>
                <a:cs typeface="Times New Roman" panose="02020603050405020304" pitchFamily="18" charset="0"/>
              </a:rPr>
              <a:t>Memory address</a:t>
            </a:r>
            <a:r>
              <a:rPr lang="en-US" sz="2000" dirty="0">
                <a:latin typeface="Times New Roman" panose="02020603050405020304" pitchFamily="18" charset="0"/>
                <a:ea typeface="+mn-ea"/>
                <a:cs typeface="Times New Roman" panose="02020603050405020304" pitchFamily="18" charset="0"/>
              </a:rPr>
              <a:t>:</a:t>
            </a:r>
          </a:p>
          <a:p>
            <a:pPr lvl="1" eaLnBrk="1" hangingPunct="1">
              <a:lnSpc>
                <a:spcPct val="110000"/>
              </a:lnSpc>
              <a:buFont typeface="Wingdings" pitchFamily="2" charset="2"/>
              <a:buChar char="n"/>
              <a:defRPr/>
            </a:pPr>
            <a:r>
              <a:rPr lang="en-US" sz="2000" dirty="0">
                <a:latin typeface="Times New Roman" panose="02020603050405020304" pitchFamily="18" charset="0"/>
                <a:cs typeface="Times New Roman" panose="02020603050405020304" pitchFamily="18" charset="0"/>
              </a:rPr>
              <a:t>We reinterpret the memory address of the key object as an integer (default hash code of all Java objects)</a:t>
            </a:r>
          </a:p>
          <a:p>
            <a:pPr lvl="1" eaLnBrk="1" hangingPunct="1">
              <a:lnSpc>
                <a:spcPct val="110000"/>
              </a:lnSpc>
              <a:buFont typeface="Wingdings" pitchFamily="2" charset="2"/>
              <a:buChar char="n"/>
              <a:defRPr/>
            </a:pPr>
            <a:r>
              <a:rPr lang="en-US" sz="2000" dirty="0">
                <a:latin typeface="Times New Roman" panose="02020603050405020304" pitchFamily="18" charset="0"/>
                <a:cs typeface="Times New Roman" panose="02020603050405020304" pitchFamily="18" charset="0"/>
              </a:rPr>
              <a:t>Good in general, except for numeric and string keys</a:t>
            </a:r>
          </a:p>
          <a:p>
            <a:pPr eaLnBrk="1" hangingPunct="1">
              <a:lnSpc>
                <a:spcPct val="110000"/>
              </a:lnSpc>
              <a:buFont typeface="Wingdings" pitchFamily="2" charset="2"/>
              <a:buChar char="q"/>
              <a:defRPr/>
            </a:pPr>
            <a:r>
              <a:rPr lang="en-US" sz="2000" dirty="0">
                <a:solidFill>
                  <a:schemeClr val="tx2"/>
                </a:solidFill>
                <a:latin typeface="Times New Roman" panose="02020603050405020304" pitchFamily="18" charset="0"/>
                <a:ea typeface="+mn-ea"/>
                <a:cs typeface="Times New Roman" panose="02020603050405020304" pitchFamily="18" charset="0"/>
              </a:rPr>
              <a:t>Integer cast</a:t>
            </a:r>
            <a:r>
              <a:rPr lang="en-US" sz="2000" dirty="0">
                <a:latin typeface="Times New Roman" panose="02020603050405020304" pitchFamily="18" charset="0"/>
                <a:ea typeface="+mn-ea"/>
                <a:cs typeface="Times New Roman" panose="02020603050405020304" pitchFamily="18" charset="0"/>
              </a:rPr>
              <a:t>:</a:t>
            </a:r>
          </a:p>
          <a:p>
            <a:pPr lvl="1" eaLnBrk="1" hangingPunct="1">
              <a:lnSpc>
                <a:spcPct val="110000"/>
              </a:lnSpc>
              <a:buFont typeface="Wingdings" pitchFamily="2" charset="2"/>
              <a:buChar char="n"/>
              <a:defRPr/>
            </a:pPr>
            <a:r>
              <a:rPr lang="en-US" sz="2000" dirty="0">
                <a:latin typeface="Times New Roman" panose="02020603050405020304" pitchFamily="18" charset="0"/>
                <a:cs typeface="Times New Roman" panose="02020603050405020304" pitchFamily="18" charset="0"/>
              </a:rPr>
              <a:t>We reinterpret the bits of the key as an integer</a:t>
            </a:r>
          </a:p>
          <a:p>
            <a:pPr lvl="1" eaLnBrk="1" hangingPunct="1">
              <a:lnSpc>
                <a:spcPct val="110000"/>
              </a:lnSpc>
              <a:buFont typeface="Wingdings" pitchFamily="2" charset="2"/>
              <a:buChar char="n"/>
              <a:defRPr/>
            </a:pPr>
            <a:r>
              <a:rPr lang="en-US" sz="2000" dirty="0">
                <a:latin typeface="Times New Roman" panose="02020603050405020304" pitchFamily="18" charset="0"/>
                <a:cs typeface="Times New Roman" panose="02020603050405020304" pitchFamily="18" charset="0"/>
              </a:rPr>
              <a:t>Suitable for keys of length less than or equal to the number of bits of the integer type (e.g., byte, short,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and float in Java)</a:t>
            </a:r>
          </a:p>
        </p:txBody>
      </p:sp>
      <p:sp>
        <p:nvSpPr>
          <p:cNvPr id="3079" name="Rectangle 4" descr="Rectangle: Click to edit Master text styles&#10;Second level&#10;Third level&#10;Fourth level&#10;Fifth level"/>
          <p:cNvSpPr>
            <a:spLocks noGrp="1" noChangeArrowheads="1"/>
          </p:cNvSpPr>
          <p:nvPr>
            <p:ph type="body" sz="half" idx="2"/>
          </p:nvPr>
        </p:nvSpPr>
        <p:spPr>
          <a:xfrm>
            <a:off x="4940300" y="838200"/>
            <a:ext cx="3810000" cy="5257800"/>
          </a:xfrm>
        </p:spPr>
        <p:txBody>
          <a:bodyPr/>
          <a:lstStyle/>
          <a:p>
            <a:pPr eaLnBrk="1" hangingPunct="1"/>
            <a:r>
              <a:rPr lang="en-US" sz="2400" dirty="0">
                <a:solidFill>
                  <a:schemeClr val="tx2"/>
                </a:solidFill>
                <a:latin typeface="Times New Roman" panose="02020603050405020304" pitchFamily="18" charset="0"/>
                <a:cs typeface="Times New Roman" panose="02020603050405020304" pitchFamily="18" charset="0"/>
              </a:rPr>
              <a:t>Component sum</a:t>
            </a:r>
            <a:r>
              <a:rPr lang="en-US" sz="2400" dirty="0">
                <a:latin typeface="Times New Roman" panose="02020603050405020304" pitchFamily="18" charset="0"/>
                <a:cs typeface="Times New Roman" panose="02020603050405020304" pitchFamily="18" charset="0"/>
              </a:rPr>
              <a:t>:</a:t>
            </a:r>
          </a:p>
          <a:p>
            <a:pPr lvl="1" eaLnBrk="1" hangingPunct="1"/>
            <a:r>
              <a:rPr lang="en-US" dirty="0">
                <a:latin typeface="Times New Roman" panose="02020603050405020304" pitchFamily="18" charset="0"/>
                <a:cs typeface="Times New Roman" panose="02020603050405020304" pitchFamily="18" charset="0"/>
              </a:rPr>
              <a:t>We partition the bits of the key into components of fixed length (e.g., 16 or 32 bits) and we sum the components (ignoring overflows)</a:t>
            </a:r>
          </a:p>
          <a:p>
            <a:pPr lvl="1" eaLnBrk="1" hangingPunct="1"/>
            <a:r>
              <a:rPr lang="en-US" dirty="0">
                <a:latin typeface="Times New Roman" panose="02020603050405020304" pitchFamily="18" charset="0"/>
                <a:cs typeface="Times New Roman" panose="02020603050405020304" pitchFamily="18" charset="0"/>
              </a:rPr>
              <a:t>Suitable for numeric keys of fixed length greater than or equal to the number of bits of the integer type (e.g., long and double in 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0EB664C-66D2-3844-8BFA-7B44C97E51A2}" type="slidenum">
              <a:rPr lang="en-US" sz="1400"/>
              <a:pPr eaLnBrk="1" hangingPunct="1"/>
              <a:t>2</a:t>
            </a:fld>
            <a:endParaRPr lang="en-US" sz="1400"/>
          </a:p>
        </p:txBody>
      </p:sp>
      <p:sp>
        <p:nvSpPr>
          <p:cNvPr id="13316" name="Rectangle 2"/>
          <p:cNvSpPr>
            <a:spLocks noGrp="1" noChangeArrowheads="1"/>
          </p:cNvSpPr>
          <p:nvPr>
            <p:ph type="title"/>
          </p:nvPr>
        </p:nvSpPr>
        <p:spPr>
          <a:xfrm>
            <a:off x="609600" y="304800"/>
            <a:ext cx="8001000" cy="685800"/>
          </a:xfrm>
        </p:spPr>
        <p:txBody>
          <a:bodyPr/>
          <a:lstStyle/>
          <a:p>
            <a:pPr eaLnBrk="1" hangingPunct="1"/>
            <a:r>
              <a:rPr lang="en-US" sz="3200" dirty="0">
                <a:latin typeface="Times New Roman" panose="02020603050405020304" pitchFamily="18" charset="0"/>
                <a:cs typeface="Times New Roman" panose="02020603050405020304" pitchFamily="18" charset="0"/>
              </a:rPr>
              <a:t>Recall the Map ADT</a:t>
            </a:r>
          </a:p>
        </p:txBody>
      </p:sp>
      <p:sp>
        <p:nvSpPr>
          <p:cNvPr id="7" name="Rectangle 3" descr="Rectangle: Click to edit Master text styles&#10;Second level&#10;Third level&#10;Fourth level&#10;Fifth level">
            <a:extLst>
              <a:ext uri="{FF2B5EF4-FFF2-40B4-BE49-F238E27FC236}">
                <a16:creationId xmlns:a16="http://schemas.microsoft.com/office/drawing/2014/main" id="{C4BAD638-20C4-444A-AF93-A38029EFC4D5}"/>
              </a:ext>
            </a:extLst>
          </p:cNvPr>
          <p:cNvSpPr>
            <a:spLocks noGrp="1" noChangeArrowheads="1"/>
          </p:cNvSpPr>
          <p:nvPr>
            <p:ph idx="1"/>
          </p:nvPr>
        </p:nvSpPr>
        <p:spPr>
          <a:xfrm>
            <a:off x="457200" y="1295400"/>
            <a:ext cx="8153400" cy="4724400"/>
          </a:xfrm>
        </p:spPr>
        <p:txBody>
          <a:bodyPr>
            <a:noAutofit/>
          </a:bodyPr>
          <a:lstStyle/>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get</a:t>
            </a:r>
            <a:r>
              <a:rPr lang="en-US" sz="2400" dirty="0">
                <a:latin typeface="Times New Roman" panose="02020603050405020304" pitchFamily="18" charset="0"/>
                <a:ea typeface="+mn-ea"/>
                <a:cs typeface="Times New Roman" panose="02020603050405020304" pitchFamily="18" charset="0"/>
              </a:rPr>
              <a:t>(k): if the map M has an entry with key k, return its associated value; else, return null </a:t>
            </a:r>
          </a:p>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put</a:t>
            </a:r>
            <a:r>
              <a:rPr lang="en-US" sz="2400" dirty="0">
                <a:latin typeface="Times New Roman" panose="02020603050405020304" pitchFamily="18" charset="0"/>
                <a:ea typeface="+mn-ea"/>
                <a:cs typeface="Times New Roman" panose="02020603050405020304" pitchFamily="18" charset="0"/>
              </a:rPr>
              <a:t>(k, v): insert entry (k, v) into the map M; if key k is not already in M, then return </a:t>
            </a:r>
            <a:r>
              <a:rPr lang="en-US" sz="2400" dirty="0">
                <a:solidFill>
                  <a:srgbClr val="000000"/>
                </a:solidFill>
                <a:latin typeface="Times New Roman" panose="02020603050405020304" pitchFamily="18" charset="0"/>
                <a:ea typeface="+mn-ea"/>
                <a:cs typeface="Times New Roman" panose="02020603050405020304" pitchFamily="18" charset="0"/>
              </a:rPr>
              <a:t>null</a:t>
            </a:r>
            <a:r>
              <a:rPr lang="en-US" sz="2400" dirty="0">
                <a:latin typeface="Times New Roman" panose="02020603050405020304" pitchFamily="18" charset="0"/>
                <a:ea typeface="+mn-ea"/>
                <a:cs typeface="Times New Roman" panose="02020603050405020304" pitchFamily="18" charset="0"/>
              </a:rPr>
              <a:t>; else, return old value associated with k</a:t>
            </a:r>
          </a:p>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remove</a:t>
            </a:r>
            <a:r>
              <a:rPr lang="en-US" sz="2400" dirty="0">
                <a:latin typeface="Times New Roman" panose="02020603050405020304" pitchFamily="18" charset="0"/>
                <a:ea typeface="+mn-ea"/>
                <a:cs typeface="Times New Roman" panose="02020603050405020304" pitchFamily="18" charset="0"/>
              </a:rPr>
              <a:t>(k): if the map M has an entry with key k, remove it from M and return its associated value; else, return null </a:t>
            </a:r>
          </a:p>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size</a:t>
            </a:r>
            <a:r>
              <a:rPr lang="en-US" sz="2400" dirty="0">
                <a:latin typeface="Times New Roman" panose="02020603050405020304" pitchFamily="18" charset="0"/>
                <a:ea typeface="+mn-ea"/>
                <a:cs typeface="Times New Roman" panose="02020603050405020304" pitchFamily="18" charset="0"/>
              </a:rPr>
              <a:t>(), </a:t>
            </a:r>
            <a:r>
              <a:rPr lang="en-US" sz="2400" dirty="0" err="1">
                <a:solidFill>
                  <a:schemeClr val="tx2"/>
                </a:solidFill>
                <a:latin typeface="Times New Roman" panose="02020603050405020304" pitchFamily="18" charset="0"/>
                <a:ea typeface="+mn-ea"/>
                <a:cs typeface="Times New Roman" panose="02020603050405020304" pitchFamily="18" charset="0"/>
              </a:rPr>
              <a:t>isEmpty</a:t>
            </a:r>
            <a:r>
              <a:rPr lang="en-US" sz="2400" dirty="0">
                <a:latin typeface="Times New Roman" panose="02020603050405020304" pitchFamily="18" charset="0"/>
                <a:ea typeface="+mn-ea"/>
                <a:cs typeface="Times New Roman" panose="02020603050405020304" pitchFamily="18" charset="0"/>
              </a:rPr>
              <a:t>()</a:t>
            </a:r>
          </a:p>
          <a:p>
            <a:pPr eaLnBrk="1" hangingPunct="1">
              <a:lnSpc>
                <a:spcPct val="120000"/>
              </a:lnSpc>
              <a:buFont typeface="Wingdings" pitchFamily="2" charset="2"/>
              <a:buChar char="q"/>
              <a:defRPr/>
            </a:pPr>
            <a:r>
              <a:rPr lang="en-US" sz="2400" dirty="0" err="1">
                <a:solidFill>
                  <a:schemeClr val="tx2"/>
                </a:solidFill>
                <a:latin typeface="Times New Roman" panose="02020603050405020304" pitchFamily="18" charset="0"/>
                <a:ea typeface="+mn-ea"/>
                <a:cs typeface="Times New Roman" panose="02020603050405020304" pitchFamily="18" charset="0"/>
              </a:rPr>
              <a:t>entrySet</a:t>
            </a:r>
            <a:r>
              <a:rPr lang="en-US" sz="2400" dirty="0">
                <a:latin typeface="Times New Roman" panose="02020603050405020304" pitchFamily="18" charset="0"/>
                <a:ea typeface="+mn-ea"/>
                <a:cs typeface="Times New Roman" panose="02020603050405020304" pitchFamily="18" charset="0"/>
              </a:rPr>
              <a:t>(): return an iterable collection of the entries in M</a:t>
            </a:r>
            <a:endParaRPr lang="en-US" sz="2400" dirty="0">
              <a:solidFill>
                <a:schemeClr val="tx2"/>
              </a:solidFill>
              <a:latin typeface="Times New Roman" panose="02020603050405020304" pitchFamily="18" charset="0"/>
              <a:ea typeface="+mn-ea"/>
              <a:cs typeface="Times New Roman" panose="02020603050405020304" pitchFamily="18" charset="0"/>
            </a:endParaRPr>
          </a:p>
          <a:p>
            <a:pPr eaLnBrk="1" hangingPunct="1">
              <a:lnSpc>
                <a:spcPct val="120000"/>
              </a:lnSpc>
              <a:buFont typeface="Wingdings" pitchFamily="2" charset="2"/>
              <a:buChar char="q"/>
              <a:defRPr/>
            </a:pPr>
            <a:r>
              <a:rPr lang="en-US" sz="2400" dirty="0" err="1">
                <a:solidFill>
                  <a:schemeClr val="tx2"/>
                </a:solidFill>
                <a:latin typeface="Times New Roman" panose="02020603050405020304" pitchFamily="18" charset="0"/>
                <a:ea typeface="+mn-ea"/>
                <a:cs typeface="Times New Roman" panose="02020603050405020304" pitchFamily="18" charset="0"/>
              </a:rPr>
              <a:t>keySet</a:t>
            </a:r>
            <a:r>
              <a:rPr lang="en-US" sz="2400" dirty="0">
                <a:latin typeface="Times New Roman" panose="02020603050405020304" pitchFamily="18" charset="0"/>
                <a:ea typeface="+mn-ea"/>
                <a:cs typeface="Times New Roman" panose="02020603050405020304" pitchFamily="18" charset="0"/>
              </a:rPr>
              <a:t>(): return an iterable collection of the keys in M</a:t>
            </a:r>
          </a:p>
          <a:p>
            <a:pPr eaLnBrk="1" hangingPunct="1">
              <a:lnSpc>
                <a:spcPct val="120000"/>
              </a:lnSpc>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values</a:t>
            </a:r>
            <a:r>
              <a:rPr lang="en-US" sz="2400" dirty="0">
                <a:latin typeface="Times New Roman" panose="02020603050405020304" pitchFamily="18" charset="0"/>
                <a:ea typeface="+mn-ea"/>
                <a:cs typeface="Times New Roman" panose="02020603050405020304" pitchFamily="18" charset="0"/>
              </a:rPr>
              <a:t>(): return an iterator of the values in 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F931B5D-3F6C-FA46-ADF4-FABAAA28333C}" type="slidenum">
              <a:rPr lang="en-US" sz="1400"/>
              <a:pPr eaLnBrk="1" hangingPunct="1"/>
              <a:t>20</a:t>
            </a:fld>
            <a:endParaRPr lang="en-US" sz="1400"/>
          </a:p>
        </p:txBody>
      </p:sp>
      <p:sp>
        <p:nvSpPr>
          <p:cNvPr id="15364" name="Rectangle 2"/>
          <p:cNvSpPr>
            <a:spLocks noGrp="1" noChangeArrowheads="1"/>
          </p:cNvSpPr>
          <p:nvPr>
            <p:ph type="title"/>
          </p:nvPr>
        </p:nvSpPr>
        <p:spPr/>
        <p:txBody>
          <a:bodyPr/>
          <a:lstStyle/>
          <a:p>
            <a:pPr eaLnBrk="1" hangingPunct="1"/>
            <a:r>
              <a:rPr lang="en-US" sz="3200" b="1" dirty="0">
                <a:latin typeface="Times New Roman" panose="02020603050405020304" pitchFamily="18" charset="0"/>
                <a:cs typeface="Times New Roman" panose="02020603050405020304" pitchFamily="18" charset="0"/>
              </a:rPr>
              <a:t>Hash Codes (cont.)</a:t>
            </a:r>
          </a:p>
        </p:txBody>
      </p:sp>
      <p:sp>
        <p:nvSpPr>
          <p:cNvPr id="15365" name="Rectangle 3" descr="Rectangle: Click to edit Master text styles&#10;Second level&#10;Third level&#10;Fourth level&#10;Fifth level"/>
          <p:cNvSpPr>
            <a:spLocks noGrp="1" noChangeArrowheads="1"/>
          </p:cNvSpPr>
          <p:nvPr>
            <p:ph type="body" sz="half" idx="1"/>
          </p:nvPr>
        </p:nvSpPr>
        <p:spPr>
          <a:xfrm>
            <a:off x="228600" y="1447800"/>
            <a:ext cx="4953000" cy="4800600"/>
          </a:xfrm>
        </p:spPr>
        <p:txBody>
          <a:bodyPr/>
          <a:lstStyle/>
          <a:p>
            <a:pPr eaLnBrk="1" hangingPunct="1">
              <a:lnSpc>
                <a:spcPct val="90000"/>
              </a:lnSpc>
            </a:pPr>
            <a:r>
              <a:rPr lang="en-US" sz="2400" dirty="0">
                <a:solidFill>
                  <a:schemeClr val="tx2"/>
                </a:solidFill>
                <a:latin typeface="Times New Roman" panose="02020603050405020304" pitchFamily="18" charset="0"/>
                <a:cs typeface="Times New Roman" panose="02020603050405020304" pitchFamily="18" charset="0"/>
              </a:rPr>
              <a:t>Polynomial accumulation</a:t>
            </a:r>
            <a:r>
              <a:rPr lang="en-US" sz="2400" dirty="0">
                <a:latin typeface="Times New Roman" panose="02020603050405020304" pitchFamily="18" charset="0"/>
                <a:cs typeface="Times New Roman" panose="02020603050405020304" pitchFamily="18" charset="0"/>
              </a:rPr>
              <a:t>:</a:t>
            </a:r>
          </a:p>
          <a:p>
            <a:pPr lvl="1" eaLnBrk="1" hangingPunct="1">
              <a:lnSpc>
                <a:spcPct val="90000"/>
              </a:lnSpc>
            </a:pPr>
            <a:r>
              <a:rPr lang="en-US" dirty="0">
                <a:latin typeface="Times New Roman" panose="02020603050405020304" pitchFamily="18" charset="0"/>
                <a:cs typeface="Times New Roman" panose="02020603050405020304" pitchFamily="18" charset="0"/>
              </a:rPr>
              <a:t>We partition the bits of the key into a sequence of components of fixed length (e.g., 8, 16 or 32 bits)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a</a:t>
            </a:r>
            <a:r>
              <a:rPr lang="en-US" b="1" i="1" baseline="-25000" dirty="0">
                <a:latin typeface="Times New Roman" panose="02020603050405020304" pitchFamily="18" charset="0"/>
                <a:cs typeface="Times New Roman" panose="02020603050405020304" pitchFamily="18" charset="0"/>
              </a:rPr>
              <a:t>n</a:t>
            </a:r>
            <a:r>
              <a:rPr lang="en-US" baseline="-25000"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lvl="1" eaLnBrk="1" hangingPunct="1">
              <a:lnSpc>
                <a:spcPct val="90000"/>
              </a:lnSpc>
            </a:pPr>
            <a:r>
              <a:rPr lang="en-US" dirty="0">
                <a:latin typeface="Times New Roman" panose="02020603050405020304" pitchFamily="18" charset="0"/>
                <a:cs typeface="Times New Roman" panose="02020603050405020304" pitchFamily="18" charset="0"/>
              </a:rPr>
              <a:t>We evaluate the polynomial</a:t>
            </a:r>
          </a:p>
          <a:p>
            <a:pPr lvl="1" eaLnBrk="1" hangingPunct="1">
              <a:lnSpc>
                <a:spcPct val="90000"/>
              </a:lnSpc>
              <a:buFont typeface="Wingdings" charset="0"/>
              <a:buNone/>
            </a:pPr>
            <a:r>
              <a:rPr lang="en-US" b="1" i="1" dirty="0">
                <a:latin typeface="Times New Roman" panose="02020603050405020304" pitchFamily="18" charset="0"/>
                <a:cs typeface="Times New Roman" panose="02020603050405020304" pitchFamily="18" charset="0"/>
              </a:rPr>
              <a:t>	p</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a</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 </a:t>
            </a:r>
            <a:r>
              <a:rPr lang="en-US" b="1" i="1" dirty="0">
                <a:latin typeface="Times New Roman" panose="02020603050405020304" pitchFamily="18" charset="0"/>
                <a:cs typeface="Times New Roman" panose="02020603050405020304" pitchFamily="18" charset="0"/>
              </a:rPr>
              <a:t>z</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2 </a:t>
            </a:r>
            <a:r>
              <a:rPr lang="en-US" b="1" i="1" dirty="0">
                <a:latin typeface="Times New Roman" panose="02020603050405020304" pitchFamily="18" charset="0"/>
                <a:cs typeface="Times New Roman" panose="02020603050405020304" pitchFamily="18" charset="0"/>
              </a:rPr>
              <a:t>z</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 </a:t>
            </a:r>
            <a:r>
              <a:rPr lang="en-US" b="1" i="1" dirty="0">
                <a:latin typeface="Times New Roman" panose="02020603050405020304" pitchFamily="18" charset="0"/>
                <a:cs typeface="Times New Roman" panose="02020603050405020304" pitchFamily="18" charset="0"/>
              </a:rPr>
              <a:t>a</a:t>
            </a:r>
            <a:r>
              <a:rPr lang="en-US" b="1" i="1" baseline="-25000" dirty="0">
                <a:latin typeface="Times New Roman" panose="02020603050405020304" pitchFamily="18" charset="0"/>
                <a:cs typeface="Times New Roman" panose="02020603050405020304" pitchFamily="18" charset="0"/>
              </a:rPr>
              <a:t>n</a:t>
            </a:r>
            <a:r>
              <a:rPr lang="en-US" baseline="-25000" dirty="0">
                <a:latin typeface="Times New Roman" panose="02020603050405020304" pitchFamily="18" charset="0"/>
                <a:cs typeface="Times New Roman" panose="02020603050405020304" pitchFamily="18" charset="0"/>
              </a:rPr>
              <a:t>-1</a:t>
            </a:r>
            <a:r>
              <a:rPr lang="en-US" b="1" i="1" dirty="0">
                <a:latin typeface="Times New Roman" panose="02020603050405020304" pitchFamily="18" charset="0"/>
                <a:cs typeface="Times New Roman" panose="02020603050405020304" pitchFamily="18" charset="0"/>
              </a:rPr>
              <a:t>z</a:t>
            </a:r>
            <a:r>
              <a:rPr lang="en-US" b="1" i="1" baseline="30000" dirty="0">
                <a:latin typeface="Times New Roman" panose="02020603050405020304" pitchFamily="18" charset="0"/>
                <a:cs typeface="Times New Roman" panose="02020603050405020304" pitchFamily="18" charset="0"/>
              </a:rPr>
              <a:t>n</a:t>
            </a:r>
            <a:r>
              <a:rPr lang="en-US" baseline="30000" dirty="0">
                <a:latin typeface="Times New Roman" panose="02020603050405020304" pitchFamily="18" charset="0"/>
                <a:cs typeface="Times New Roman" panose="02020603050405020304" pitchFamily="18" charset="0"/>
              </a:rPr>
              <a:t>-1</a:t>
            </a:r>
          </a:p>
          <a:p>
            <a:pPr lvl="1" eaLnBrk="1" hangingPunct="1">
              <a:lnSpc>
                <a:spcPct val="90000"/>
              </a:lnSpc>
              <a:buFont typeface="Wingdings" charset="0"/>
              <a:buNone/>
            </a:pPr>
            <a:r>
              <a:rPr lang="en-US" dirty="0">
                <a:latin typeface="Times New Roman" panose="02020603050405020304" pitchFamily="18" charset="0"/>
                <a:cs typeface="Times New Roman" panose="02020603050405020304" pitchFamily="18" charset="0"/>
              </a:rPr>
              <a:t>	at a fixed value </a:t>
            </a:r>
            <a:r>
              <a:rPr lang="en-US" b="1"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 ignoring overflows</a:t>
            </a:r>
          </a:p>
          <a:p>
            <a:pPr lvl="1" eaLnBrk="1" hangingPunct="1">
              <a:lnSpc>
                <a:spcPct val="90000"/>
              </a:lnSpc>
            </a:pPr>
            <a:r>
              <a:rPr lang="en-US" dirty="0">
                <a:latin typeface="Times New Roman" panose="02020603050405020304" pitchFamily="18" charset="0"/>
                <a:cs typeface="Times New Roman" panose="02020603050405020304" pitchFamily="18" charset="0"/>
              </a:rPr>
              <a:t>Especially suitable for strings (e.g., the choice </a:t>
            </a:r>
            <a:r>
              <a:rPr lang="en-US" b="1" i="1" dirty="0">
                <a:latin typeface="Times New Roman" panose="02020603050405020304" pitchFamily="18" charset="0"/>
                <a:cs typeface="Times New Roman" panose="02020603050405020304" pitchFamily="18" charset="0"/>
              </a:rPr>
              <a:t>z </a:t>
            </a:r>
            <a:r>
              <a:rPr lang="en-US" dirty="0">
                <a:latin typeface="Times New Roman" panose="02020603050405020304" pitchFamily="18" charset="0"/>
                <a:cs typeface="Times New Roman" panose="02020603050405020304" pitchFamily="18" charset="0"/>
              </a:rPr>
              <a:t>= 33 gives at most 6 collisions on a set of 50,000 English words)</a:t>
            </a:r>
          </a:p>
        </p:txBody>
      </p:sp>
      <p:sp>
        <p:nvSpPr>
          <p:cNvPr id="15366" name="Rectangle 4" descr="Rectangle: Click to edit Master text styles&#10;Second level&#10;Third level&#10;Fourth level&#10;Fifth level"/>
          <p:cNvSpPr>
            <a:spLocks noGrp="1" noChangeArrowheads="1"/>
          </p:cNvSpPr>
          <p:nvPr>
            <p:ph type="body" sz="half" idx="2"/>
          </p:nvPr>
        </p:nvSpPr>
        <p:spPr>
          <a:xfrm>
            <a:off x="5181600" y="914400"/>
            <a:ext cx="3657600" cy="5105400"/>
          </a:xfrm>
        </p:spPr>
        <p:txBody>
          <a:bodyPr/>
          <a:lstStyle/>
          <a:p>
            <a:pPr eaLnBrk="1" hangingPunct="1"/>
            <a:r>
              <a:rPr lang="en-US" sz="2400" dirty="0">
                <a:latin typeface="Times New Roman" panose="02020603050405020304" pitchFamily="18" charset="0"/>
                <a:cs typeface="Times New Roman" panose="02020603050405020304" pitchFamily="18" charset="0"/>
              </a:rPr>
              <a:t>Polynomial </a:t>
            </a:r>
            <a:r>
              <a:rPr lang="en-US" sz="2400" b="1"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can be evaluated in </a:t>
            </a:r>
            <a:r>
              <a:rPr lang="en-US" sz="2400" b="1"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time using Horner</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s rule:</a:t>
            </a:r>
          </a:p>
          <a:p>
            <a:pPr lvl="1" eaLnBrk="1" hangingPunct="1"/>
            <a:r>
              <a:rPr lang="en-US" dirty="0">
                <a:latin typeface="Times New Roman" panose="02020603050405020304" pitchFamily="18" charset="0"/>
                <a:cs typeface="Times New Roman" panose="02020603050405020304" pitchFamily="18" charset="0"/>
              </a:rPr>
              <a:t>The following polynomials are successively computed, each from the previous one in </a:t>
            </a:r>
            <a:r>
              <a:rPr lang="en-US" b="1" i="1"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(1) time</a:t>
            </a:r>
          </a:p>
          <a:p>
            <a:pPr lvl="1" eaLnBrk="1" hangingPunct="1">
              <a:buFont typeface="Wingdings" charset="0"/>
              <a:buNone/>
            </a:pPr>
            <a:r>
              <a:rPr lang="en-US" b="1" i="1" dirty="0">
                <a:latin typeface="Times New Roman" panose="02020603050405020304" pitchFamily="18" charset="0"/>
                <a:cs typeface="Times New Roman" panose="02020603050405020304" pitchFamily="18" charset="0"/>
              </a:rPr>
              <a:t>		p</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a</a:t>
            </a:r>
            <a:r>
              <a:rPr lang="en-US" b="1" i="1" baseline="-25000" dirty="0">
                <a:latin typeface="Times New Roman" panose="02020603050405020304" pitchFamily="18" charset="0"/>
                <a:cs typeface="Times New Roman" panose="02020603050405020304" pitchFamily="18" charset="0"/>
              </a:rPr>
              <a:t>n</a:t>
            </a:r>
            <a:r>
              <a:rPr lang="en-US" baseline="-25000" dirty="0">
                <a:latin typeface="Times New Roman" panose="02020603050405020304" pitchFamily="18" charset="0"/>
                <a:cs typeface="Times New Roman" panose="02020603050405020304" pitchFamily="18" charset="0"/>
              </a:rPr>
              <a:t>-1</a:t>
            </a:r>
          </a:p>
          <a:p>
            <a:pPr lvl="1" eaLnBrk="1" hangingPunct="1">
              <a:buFont typeface="Wingdings" charset="0"/>
              <a:buNone/>
            </a:pPr>
            <a:r>
              <a:rPr lang="en-US" b="1" i="1" dirty="0">
                <a:latin typeface="Times New Roman" panose="02020603050405020304" pitchFamily="18" charset="0"/>
                <a:cs typeface="Times New Roman" panose="02020603050405020304" pitchFamily="18" charset="0"/>
              </a:rPr>
              <a:t>		p</a:t>
            </a:r>
            <a:r>
              <a:rPr lang="en-US" b="1" i="1" baseline="-25000"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a</a:t>
            </a:r>
            <a:r>
              <a:rPr lang="en-US" b="1" i="1" baseline="-25000" dirty="0">
                <a:latin typeface="Times New Roman" panose="02020603050405020304" pitchFamily="18" charset="0"/>
                <a:cs typeface="Times New Roman" panose="02020603050405020304" pitchFamily="18" charset="0"/>
              </a:rPr>
              <a:t>n</a:t>
            </a:r>
            <a:r>
              <a:rPr lang="en-US" baseline="-25000" dirty="0">
                <a:latin typeface="Times New Roman" panose="02020603050405020304" pitchFamily="18" charset="0"/>
                <a:cs typeface="Times New Roman" panose="02020603050405020304" pitchFamily="18" charset="0"/>
              </a:rPr>
              <a:t>-</a:t>
            </a:r>
            <a:r>
              <a:rPr lang="en-US" b="1" i="1" baseline="-25000"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zp</a:t>
            </a:r>
            <a:r>
              <a:rPr lang="en-US" b="1" i="1" baseline="-25000"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i</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2, …, </a:t>
            </a:r>
            <a:r>
              <a:rPr lang="en-US" b="1"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-1)</a:t>
            </a:r>
          </a:p>
          <a:p>
            <a:pPr eaLnBrk="1" hangingPunct="1"/>
            <a:r>
              <a:rPr lang="en-US" sz="2400" dirty="0">
                <a:latin typeface="Times New Roman" panose="02020603050405020304" pitchFamily="18" charset="0"/>
                <a:cs typeface="Times New Roman" panose="02020603050405020304" pitchFamily="18" charset="0"/>
              </a:rPr>
              <a:t>We have </a:t>
            </a:r>
            <a:r>
              <a:rPr lang="en-US" sz="2400" b="1"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 p</a:t>
            </a:r>
            <a:r>
              <a:rPr lang="en-US" sz="2400" b="1"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83FA641-AE23-3C4B-B216-130F5315F305}" type="slidenum">
              <a:rPr lang="en-US" sz="1400"/>
              <a:pPr eaLnBrk="1" hangingPunct="1"/>
              <a:t>21</a:t>
            </a:fld>
            <a:endParaRPr lang="en-US" sz="1400"/>
          </a:p>
        </p:txBody>
      </p:sp>
      <p:sp>
        <p:nvSpPr>
          <p:cNvPr id="4101" name="Rectangle 2"/>
          <p:cNvSpPr>
            <a:spLocks noGrp="1" noChangeArrowheads="1"/>
          </p:cNvSpPr>
          <p:nvPr>
            <p:ph type="title"/>
          </p:nvPr>
        </p:nvSpPr>
        <p:spPr>
          <a:xfrm>
            <a:off x="685800" y="381000"/>
            <a:ext cx="6248400" cy="1143000"/>
          </a:xfrm>
        </p:spPr>
        <p:txBody>
          <a:bodyPr/>
          <a:lstStyle/>
          <a:p>
            <a:pPr eaLnBrk="1" hangingPunct="1"/>
            <a:r>
              <a:rPr lang="en-US" sz="3200" dirty="0">
                <a:latin typeface="Times New Roman" panose="02020603050405020304" pitchFamily="18" charset="0"/>
                <a:cs typeface="Times New Roman" panose="02020603050405020304" pitchFamily="18" charset="0"/>
              </a:rPr>
              <a:t>Compression Functions</a:t>
            </a:r>
          </a:p>
        </p:txBody>
      </p:sp>
      <p:sp>
        <p:nvSpPr>
          <p:cNvPr id="4102" name="Rectangle 3" descr="Rectangle: Click to edit Master text styles&#10;Second level&#10;Third level&#10;Fourth level&#10;Fifth level"/>
          <p:cNvSpPr>
            <a:spLocks noGrp="1" noChangeArrowheads="1"/>
          </p:cNvSpPr>
          <p:nvPr>
            <p:ph type="body" sz="half" idx="1"/>
          </p:nvPr>
        </p:nvSpPr>
        <p:spPr/>
        <p:txBody>
          <a:bodyPr/>
          <a:lstStyle/>
          <a:p>
            <a:pPr eaLnBrk="1" hangingPunct="1"/>
            <a:r>
              <a:rPr lang="en-US" dirty="0">
                <a:solidFill>
                  <a:schemeClr val="tx2"/>
                </a:solidFill>
                <a:latin typeface="Times New Roman" panose="02020603050405020304" pitchFamily="18" charset="0"/>
                <a:cs typeface="Times New Roman" panose="02020603050405020304" pitchFamily="18" charset="0"/>
              </a:rPr>
              <a:t>Division</a:t>
            </a:r>
            <a:r>
              <a:rPr lang="en-US" dirty="0">
                <a:latin typeface="Times New Roman" panose="02020603050405020304" pitchFamily="18" charset="0"/>
                <a:cs typeface="Times New Roman" panose="02020603050405020304" pitchFamily="18" charset="0"/>
              </a:rPr>
              <a:t>:</a:t>
            </a:r>
          </a:p>
          <a:p>
            <a:pPr lvl="1" eaLnBrk="1" hangingPunct="1"/>
            <a:r>
              <a:rPr lang="en-US" b="1" i="1" dirty="0">
                <a:latin typeface="Times New Roman" panose="02020603050405020304" pitchFamily="18" charset="0"/>
                <a:cs typeface="Times New Roman" panose="02020603050405020304" pitchFamily="18" charset="0"/>
              </a:rPr>
              <a:t>h</a:t>
            </a:r>
            <a:r>
              <a:rPr lang="en-US" baseline="-25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y </a:t>
            </a:r>
            <a:r>
              <a:rPr lang="en-US" dirty="0">
                <a:latin typeface="Times New Roman" panose="02020603050405020304" pitchFamily="18" charset="0"/>
                <a:cs typeface="Times New Roman" panose="02020603050405020304" pitchFamily="18" charset="0"/>
              </a:rPr>
              <a:t>mod</a:t>
            </a:r>
            <a:r>
              <a:rPr lang="en-US" b="1" i="1" dirty="0">
                <a:latin typeface="Times New Roman" panose="02020603050405020304" pitchFamily="18" charset="0"/>
                <a:cs typeface="Times New Roman" panose="02020603050405020304" pitchFamily="18" charset="0"/>
              </a:rPr>
              <a:t> N</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rPr>
              <a:t>The size </a:t>
            </a:r>
            <a:r>
              <a:rPr lang="en-US" b="1"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of the hash table is usually chosen to be a prime </a:t>
            </a:r>
          </a:p>
          <a:p>
            <a:pPr lvl="1" eaLnBrk="1" hangingPunct="1"/>
            <a:r>
              <a:rPr lang="en-US" dirty="0">
                <a:latin typeface="Times New Roman" panose="02020603050405020304" pitchFamily="18" charset="0"/>
                <a:cs typeface="Times New Roman" panose="02020603050405020304" pitchFamily="18" charset="0"/>
              </a:rPr>
              <a:t>The reason has to do with number theory and is beyond the scope of this course</a:t>
            </a:r>
          </a:p>
        </p:txBody>
      </p:sp>
      <p:sp>
        <p:nvSpPr>
          <p:cNvPr id="4103" name="Rectangle 4" descr="Rectangle: Click to edit Master text styles&#10;Second level&#10;Third level&#10;Fourth level&#10;Fifth level"/>
          <p:cNvSpPr>
            <a:spLocks noGrp="1" noChangeArrowheads="1"/>
          </p:cNvSpPr>
          <p:nvPr>
            <p:ph type="body" sz="half" idx="2"/>
          </p:nvPr>
        </p:nvSpPr>
        <p:spPr/>
        <p:txBody>
          <a:bodyPr/>
          <a:lstStyle/>
          <a:p>
            <a:pPr eaLnBrk="1" hangingPunct="1"/>
            <a:r>
              <a:rPr lang="en-US" dirty="0">
                <a:solidFill>
                  <a:schemeClr val="tx2"/>
                </a:solidFill>
                <a:latin typeface="Times New Roman" panose="02020603050405020304" pitchFamily="18" charset="0"/>
                <a:cs typeface="Times New Roman" panose="02020603050405020304" pitchFamily="18" charset="0"/>
              </a:rPr>
              <a:t>Multiply, Add and Divide (MAD)</a:t>
            </a:r>
            <a:r>
              <a:rPr lang="en-US" dirty="0">
                <a:latin typeface="Times New Roman" panose="02020603050405020304" pitchFamily="18" charset="0"/>
                <a:cs typeface="Times New Roman" panose="02020603050405020304" pitchFamily="18" charset="0"/>
              </a:rPr>
              <a:t>:</a:t>
            </a:r>
          </a:p>
          <a:p>
            <a:pPr lvl="1" eaLnBrk="1" hangingPunct="1"/>
            <a:r>
              <a:rPr lang="en-US" b="1" i="1" dirty="0">
                <a:latin typeface="Times New Roman" panose="02020603050405020304" pitchFamily="18" charset="0"/>
                <a:cs typeface="Times New Roman" panose="02020603050405020304" pitchFamily="18" charset="0"/>
              </a:rPr>
              <a:t>h</a:t>
            </a:r>
            <a:r>
              <a:rPr lang="en-US" baseline="-25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ay </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b</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a:t>
            </a:r>
            <a:r>
              <a:rPr lang="en-US" b="1" i="1" dirty="0">
                <a:latin typeface="Times New Roman" panose="02020603050405020304" pitchFamily="18" charset="0"/>
                <a:cs typeface="Times New Roman" panose="02020603050405020304" pitchFamily="18" charset="0"/>
              </a:rPr>
              <a:t> N</a:t>
            </a:r>
          </a:p>
          <a:p>
            <a:pPr lvl="1" eaLnBrk="1" hangingPunct="1"/>
            <a:r>
              <a:rPr lang="en-US" b="1"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are nonnegative integers such that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mod</a:t>
            </a:r>
            <a:r>
              <a:rPr lang="en-US" b="1" i="1" dirty="0">
                <a:latin typeface="Times New Roman" panose="02020603050405020304" pitchFamily="18" charset="0"/>
                <a:cs typeface="Times New Roman" panose="02020603050405020304" pitchFamily="18" charset="0"/>
              </a:rPr>
              <a:t> N</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charset="0"/>
              </a:rPr>
              <a:t> 0</a:t>
            </a:r>
          </a:p>
          <a:p>
            <a:pPr lvl="1" eaLnBrk="1" hangingPunct="1"/>
            <a:r>
              <a:rPr lang="en-US" dirty="0">
                <a:latin typeface="Times New Roman" panose="02020603050405020304" pitchFamily="18" charset="0"/>
                <a:cs typeface="Times New Roman" panose="02020603050405020304" pitchFamily="18" charset="0"/>
                <a:sym typeface="Symbol" charset="0"/>
              </a:rPr>
              <a:t>Otherwise, every integer would map to the same value </a:t>
            </a:r>
            <a:r>
              <a:rPr lang="en-US" b="1"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sym typeface="Symbol"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5340"/>
            <a:ext cx="8183594" cy="1143000"/>
          </a:xfrm>
        </p:spPr>
        <p:txBody>
          <a:bodyPr/>
          <a:lstStyle/>
          <a:p>
            <a:r>
              <a:rPr lang="en-US" sz="3200" b="1" dirty="0">
                <a:latin typeface="Times New Roman" panose="02020603050405020304" pitchFamily="18" charset="0"/>
                <a:cs typeface="Times New Roman" panose="02020603050405020304" pitchFamily="18" charset="0"/>
              </a:rPr>
              <a:t>Abstract Hash Map in Java</a:t>
            </a:r>
          </a:p>
        </p:txBody>
      </p:sp>
      <p:sp>
        <p:nvSpPr>
          <p:cNvPr id="6" name="Slide Number Placeholder 5"/>
          <p:cNvSpPr>
            <a:spLocks noGrp="1"/>
          </p:cNvSpPr>
          <p:nvPr>
            <p:ph type="sldNum" sz="quarter" idx="12"/>
          </p:nvPr>
        </p:nvSpPr>
        <p:spPr>
          <a:xfrm>
            <a:off x="6413477" y="6248400"/>
            <a:ext cx="2051912" cy="457200"/>
          </a:xfrm>
        </p:spPr>
        <p:txBody>
          <a:bodyPr/>
          <a:lstStyle/>
          <a:p>
            <a:fld id="{1311E49A-E298-A84E-AD6E-6BDA603E44CC}" type="slidenum">
              <a:rPr lang="en-US" smtClean="0"/>
              <a:pPr/>
              <a:t>22</a:t>
            </a:fld>
            <a:endParaRPr lang="en-US"/>
          </a:p>
        </p:txBody>
      </p:sp>
      <p:pic>
        <p:nvPicPr>
          <p:cNvPr id="7" name="Picture 6"/>
          <p:cNvPicPr>
            <a:picLocks noChangeAspect="1"/>
          </p:cNvPicPr>
          <p:nvPr/>
        </p:nvPicPr>
        <p:blipFill>
          <a:blip r:embed="rId2"/>
          <a:stretch>
            <a:fillRect/>
          </a:stretch>
        </p:blipFill>
        <p:spPr>
          <a:xfrm>
            <a:off x="762000" y="1143000"/>
            <a:ext cx="7703389" cy="5562600"/>
          </a:xfrm>
          <a:prstGeom prst="rect">
            <a:avLst/>
          </a:prstGeom>
        </p:spPr>
      </p:pic>
    </p:spTree>
    <p:extLst>
      <p:ext uri="{BB962C8B-B14F-4D97-AF65-F5344CB8AC3E}">
        <p14:creationId xmlns:p14="http://schemas.microsoft.com/office/powerpoint/2010/main" val="1990539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01000" cy="609600"/>
          </a:xfrm>
        </p:spPr>
        <p:txBody>
          <a:bodyPr/>
          <a:lstStyle/>
          <a:p>
            <a:r>
              <a:rPr lang="en-US" sz="3200" b="1" dirty="0">
                <a:latin typeface="Times New Roman" panose="02020603050405020304" pitchFamily="18" charset="0"/>
                <a:cs typeface="Times New Roman" panose="02020603050405020304" pitchFamily="18" charset="0"/>
              </a:rPr>
              <a:t>Abstract Hash Map in Java, 2</a:t>
            </a:r>
          </a:p>
        </p:txBody>
      </p:sp>
      <p:sp>
        <p:nvSpPr>
          <p:cNvPr id="6" name="Slide Number Placeholder 5"/>
          <p:cNvSpPr>
            <a:spLocks noGrp="1"/>
          </p:cNvSpPr>
          <p:nvPr>
            <p:ph type="sldNum" sz="quarter" idx="12"/>
          </p:nvPr>
        </p:nvSpPr>
        <p:spPr/>
        <p:txBody>
          <a:bodyPr/>
          <a:lstStyle/>
          <a:p>
            <a:fld id="{1311E49A-E298-A84E-AD6E-6BDA603E44CC}" type="slidenum">
              <a:rPr lang="en-US" smtClean="0"/>
              <a:pPr/>
              <a:t>23</a:t>
            </a:fld>
            <a:endParaRPr lang="en-US"/>
          </a:p>
        </p:txBody>
      </p:sp>
      <p:pic>
        <p:nvPicPr>
          <p:cNvPr id="3" name="Picture 2"/>
          <p:cNvPicPr>
            <a:picLocks noChangeAspect="1"/>
          </p:cNvPicPr>
          <p:nvPr/>
        </p:nvPicPr>
        <p:blipFill>
          <a:blip r:embed="rId2"/>
          <a:stretch>
            <a:fillRect/>
          </a:stretch>
        </p:blipFill>
        <p:spPr>
          <a:xfrm>
            <a:off x="150514" y="1219200"/>
            <a:ext cx="8396586" cy="5025512"/>
          </a:xfrm>
          <a:prstGeom prst="rect">
            <a:avLst/>
          </a:prstGeom>
        </p:spPr>
      </p:pic>
    </p:spTree>
    <p:extLst>
      <p:ext uri="{BB962C8B-B14F-4D97-AF65-F5344CB8AC3E}">
        <p14:creationId xmlns:p14="http://schemas.microsoft.com/office/powerpoint/2010/main" val="606724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89B0DA0-A600-A646-A0D7-043902CD25CB}" type="slidenum">
              <a:rPr lang="en-US" sz="1400"/>
              <a:pPr eaLnBrk="1" hangingPunct="1"/>
              <a:t>24</a:t>
            </a:fld>
            <a:endParaRPr lang="en-US" sz="1400"/>
          </a:p>
        </p:txBody>
      </p:sp>
      <p:sp>
        <p:nvSpPr>
          <p:cNvPr id="5125" name="Rectangle 2"/>
          <p:cNvSpPr>
            <a:spLocks noGrp="1" noChangeArrowheads="1"/>
          </p:cNvSpPr>
          <p:nvPr>
            <p:ph type="title"/>
          </p:nvPr>
        </p:nvSpPr>
        <p:spPr>
          <a:xfrm>
            <a:off x="609600" y="304800"/>
            <a:ext cx="5029200" cy="1143000"/>
          </a:xfrm>
        </p:spPr>
        <p:txBody>
          <a:bodyPr/>
          <a:lstStyle/>
          <a:p>
            <a:pPr eaLnBrk="1" hangingPunct="1"/>
            <a:r>
              <a:rPr lang="en-US" sz="3200" b="1" dirty="0">
                <a:latin typeface="Times New Roman" panose="02020603050405020304" pitchFamily="18" charset="0"/>
                <a:cs typeface="Times New Roman" panose="02020603050405020304" pitchFamily="18" charset="0"/>
              </a:rPr>
              <a:t>Collision Handling</a:t>
            </a:r>
          </a:p>
        </p:txBody>
      </p:sp>
      <p:sp>
        <p:nvSpPr>
          <p:cNvPr id="5126" name="Rectangle 3" descr="Rectangle: Click to edit Master text styles&#10;Second level&#10;Third level&#10;Fourth level&#10;Fifth level"/>
          <p:cNvSpPr>
            <a:spLocks noGrp="1" noChangeArrowheads="1"/>
          </p:cNvSpPr>
          <p:nvPr>
            <p:ph type="body" sz="half" idx="1"/>
          </p:nvPr>
        </p:nvSpPr>
        <p:spPr>
          <a:xfrm>
            <a:off x="609600" y="1905000"/>
            <a:ext cx="4191000" cy="4114800"/>
          </a:xfrm>
        </p:spPr>
        <p:txBody>
          <a:bodyPr/>
          <a:lstStyle/>
          <a:p>
            <a:pPr eaLnBrk="1" hangingPunct="1"/>
            <a:r>
              <a:rPr lang="en-US" dirty="0">
                <a:latin typeface="Times New Roman" panose="02020603050405020304" pitchFamily="18" charset="0"/>
                <a:cs typeface="Times New Roman" panose="02020603050405020304" pitchFamily="18" charset="0"/>
              </a:rPr>
              <a:t>Collisions occur when different elements are mapped to the same cell</a:t>
            </a:r>
          </a:p>
          <a:p>
            <a:pPr eaLnBrk="1" hangingPunct="1"/>
            <a:r>
              <a:rPr lang="en-US" dirty="0">
                <a:solidFill>
                  <a:schemeClr val="tx2"/>
                </a:solidFill>
                <a:latin typeface="Times New Roman" panose="02020603050405020304" pitchFamily="18" charset="0"/>
                <a:cs typeface="Times New Roman" panose="02020603050405020304" pitchFamily="18" charset="0"/>
              </a:rPr>
              <a:t>Separate Chaining:</a:t>
            </a:r>
            <a:r>
              <a:rPr lang="en-US" dirty="0">
                <a:latin typeface="Times New Roman" panose="02020603050405020304" pitchFamily="18" charset="0"/>
                <a:cs typeface="Times New Roman" panose="02020603050405020304" pitchFamily="18" charset="0"/>
              </a:rPr>
              <a:t> let each cell in the table point to a linked list of entries that map there</a:t>
            </a:r>
          </a:p>
        </p:txBody>
      </p:sp>
      <p:sp>
        <p:nvSpPr>
          <p:cNvPr id="5127" name="Rectangle 4" descr="Rectangle: Click to edit Master text styles&#10;Second level&#10;Third level&#10;Fourth level&#10;Fifth level"/>
          <p:cNvSpPr>
            <a:spLocks noGrp="1" noChangeArrowheads="1"/>
          </p:cNvSpPr>
          <p:nvPr>
            <p:ph type="body" sz="half" idx="2"/>
          </p:nvPr>
        </p:nvSpPr>
        <p:spPr>
          <a:xfrm>
            <a:off x="4648200" y="4114800"/>
            <a:ext cx="3810000" cy="1828800"/>
          </a:xfrm>
        </p:spPr>
        <p:txBody>
          <a:bodyPr/>
          <a:lstStyle/>
          <a:p>
            <a:pPr eaLnBrk="1" hangingPunct="1"/>
            <a:r>
              <a:rPr lang="en-US" dirty="0">
                <a:latin typeface="Times New Roman" panose="02020603050405020304" pitchFamily="18" charset="0"/>
                <a:cs typeface="Times New Roman" panose="02020603050405020304" pitchFamily="18" charset="0"/>
              </a:rPr>
              <a:t>Separate chaining is simple, but requires additional memory outside the table</a:t>
            </a:r>
          </a:p>
        </p:txBody>
      </p:sp>
      <p:grpSp>
        <p:nvGrpSpPr>
          <p:cNvPr id="5128" name="Group 5"/>
          <p:cNvGrpSpPr>
            <a:grpSpLocks/>
          </p:cNvGrpSpPr>
          <p:nvPr/>
        </p:nvGrpSpPr>
        <p:grpSpPr bwMode="auto">
          <a:xfrm>
            <a:off x="4716463" y="1905000"/>
            <a:ext cx="4198937" cy="1676400"/>
            <a:chOff x="2155" y="2160"/>
            <a:chExt cx="2789" cy="1056"/>
          </a:xfrm>
        </p:grpSpPr>
        <p:sp>
          <p:nvSpPr>
            <p:cNvPr id="5130" name="Rectangle 6"/>
            <p:cNvSpPr>
              <a:spLocks noChangeArrowheads="1"/>
            </p:cNvSpPr>
            <p:nvPr/>
          </p:nvSpPr>
          <p:spPr bwMode="auto">
            <a:xfrm>
              <a:off x="2372" y="2208"/>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endParaRPr lang="en-US" sz="1800"/>
            </a:p>
          </p:txBody>
        </p:sp>
        <p:sp>
          <p:nvSpPr>
            <p:cNvPr id="5131" name="Rectangle 7"/>
            <p:cNvSpPr>
              <a:spLocks noChangeArrowheads="1"/>
            </p:cNvSpPr>
            <p:nvPr/>
          </p:nvSpPr>
          <p:spPr bwMode="auto">
            <a:xfrm>
              <a:off x="2372" y="2400"/>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2" name="Rectangle 8"/>
            <p:cNvSpPr>
              <a:spLocks noChangeArrowheads="1"/>
            </p:cNvSpPr>
            <p:nvPr/>
          </p:nvSpPr>
          <p:spPr bwMode="auto">
            <a:xfrm>
              <a:off x="2372" y="2592"/>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p>
          </p:txBody>
        </p:sp>
        <p:sp>
          <p:nvSpPr>
            <p:cNvPr id="5133" name="Rectangle 9"/>
            <p:cNvSpPr>
              <a:spLocks noChangeArrowheads="1"/>
            </p:cNvSpPr>
            <p:nvPr/>
          </p:nvSpPr>
          <p:spPr bwMode="auto">
            <a:xfrm>
              <a:off x="2372" y="2784"/>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p>
          </p:txBody>
        </p:sp>
        <p:sp>
          <p:nvSpPr>
            <p:cNvPr id="5134" name="Rectangle 10"/>
            <p:cNvSpPr>
              <a:spLocks noChangeArrowheads="1"/>
            </p:cNvSpPr>
            <p:nvPr/>
          </p:nvSpPr>
          <p:spPr bwMode="auto">
            <a:xfrm>
              <a:off x="2372" y="2976"/>
              <a:ext cx="192" cy="19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35" name="Text Box 11"/>
            <p:cNvSpPr txBox="1">
              <a:spLocks noChangeArrowheads="1"/>
            </p:cNvSpPr>
            <p:nvPr/>
          </p:nvSpPr>
          <p:spPr bwMode="auto">
            <a:xfrm>
              <a:off x="2155" y="2160"/>
              <a:ext cx="2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0</a:t>
              </a:r>
            </a:p>
          </p:txBody>
        </p:sp>
        <p:sp>
          <p:nvSpPr>
            <p:cNvPr id="5136" name="Text Box 12"/>
            <p:cNvSpPr txBox="1">
              <a:spLocks noChangeArrowheads="1"/>
            </p:cNvSpPr>
            <p:nvPr/>
          </p:nvSpPr>
          <p:spPr bwMode="auto">
            <a:xfrm>
              <a:off x="2155" y="2352"/>
              <a:ext cx="2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1</a:t>
              </a:r>
            </a:p>
          </p:txBody>
        </p:sp>
        <p:sp>
          <p:nvSpPr>
            <p:cNvPr id="5137" name="Text Box 13"/>
            <p:cNvSpPr txBox="1">
              <a:spLocks noChangeArrowheads="1"/>
            </p:cNvSpPr>
            <p:nvPr/>
          </p:nvSpPr>
          <p:spPr bwMode="auto">
            <a:xfrm>
              <a:off x="2155" y="2544"/>
              <a:ext cx="2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2</a:t>
              </a:r>
            </a:p>
          </p:txBody>
        </p:sp>
        <p:sp>
          <p:nvSpPr>
            <p:cNvPr id="5138" name="Text Box 14"/>
            <p:cNvSpPr txBox="1">
              <a:spLocks noChangeArrowheads="1"/>
            </p:cNvSpPr>
            <p:nvPr/>
          </p:nvSpPr>
          <p:spPr bwMode="auto">
            <a:xfrm>
              <a:off x="2155" y="2736"/>
              <a:ext cx="2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3</a:t>
              </a:r>
            </a:p>
          </p:txBody>
        </p:sp>
        <p:sp>
          <p:nvSpPr>
            <p:cNvPr id="5139" name="Text Box 15"/>
            <p:cNvSpPr txBox="1">
              <a:spLocks noChangeArrowheads="1"/>
            </p:cNvSpPr>
            <p:nvPr/>
          </p:nvSpPr>
          <p:spPr bwMode="auto">
            <a:xfrm>
              <a:off x="2155" y="2928"/>
              <a:ext cx="2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4</a:t>
              </a:r>
            </a:p>
          </p:txBody>
        </p:sp>
        <p:sp>
          <p:nvSpPr>
            <p:cNvPr id="5140" name="AutoShape 16"/>
            <p:cNvSpPr>
              <a:spLocks noChangeArrowheads="1"/>
            </p:cNvSpPr>
            <p:nvPr/>
          </p:nvSpPr>
          <p:spPr bwMode="auto">
            <a:xfrm>
              <a:off x="2736" y="2976"/>
              <a:ext cx="1008" cy="192"/>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451-229-0004</a:t>
              </a:r>
            </a:p>
          </p:txBody>
        </p:sp>
        <p:sp>
          <p:nvSpPr>
            <p:cNvPr id="5141" name="AutoShape 17"/>
            <p:cNvSpPr>
              <a:spLocks noChangeArrowheads="1"/>
            </p:cNvSpPr>
            <p:nvPr/>
          </p:nvSpPr>
          <p:spPr bwMode="auto">
            <a:xfrm>
              <a:off x="3936" y="2976"/>
              <a:ext cx="1008" cy="192"/>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981-101-0004</a:t>
              </a:r>
            </a:p>
          </p:txBody>
        </p:sp>
        <p:cxnSp>
          <p:nvCxnSpPr>
            <p:cNvPr id="5142" name="AutoShape 18"/>
            <p:cNvCxnSpPr>
              <a:cxnSpLocks noChangeShapeType="1"/>
              <a:stCxn id="5140" idx="3"/>
              <a:endCxn id="5141" idx="1"/>
            </p:cNvCxnSpPr>
            <p:nvPr/>
          </p:nvCxnSpPr>
          <p:spPr bwMode="auto">
            <a:xfrm>
              <a:off x="3750" y="3072"/>
              <a:ext cx="180" cy="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5143" name="Line 19"/>
            <p:cNvSpPr>
              <a:spLocks noChangeShapeType="1"/>
            </p:cNvSpPr>
            <p:nvPr/>
          </p:nvSpPr>
          <p:spPr bwMode="auto">
            <a:xfrm>
              <a:off x="2468" y="3072"/>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44" name="AutoShape 20"/>
            <p:cNvSpPr>
              <a:spLocks noChangeArrowheads="1"/>
            </p:cNvSpPr>
            <p:nvPr/>
          </p:nvSpPr>
          <p:spPr bwMode="auto">
            <a:xfrm>
              <a:off x="2736" y="2400"/>
              <a:ext cx="1008" cy="192"/>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025-612-0001</a:t>
              </a:r>
            </a:p>
          </p:txBody>
        </p:sp>
        <p:sp>
          <p:nvSpPr>
            <p:cNvPr id="5145" name="Line 21"/>
            <p:cNvSpPr>
              <a:spLocks noChangeShapeType="1"/>
            </p:cNvSpPr>
            <p:nvPr/>
          </p:nvSpPr>
          <p:spPr bwMode="auto">
            <a:xfrm>
              <a:off x="2468" y="249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graphicFrame>
        <p:nvGraphicFramePr>
          <p:cNvPr id="5122" name="Object 22"/>
          <p:cNvGraphicFramePr>
            <a:graphicFrameLocks noChangeAspect="1"/>
          </p:cNvGraphicFramePr>
          <p:nvPr/>
        </p:nvGraphicFramePr>
        <p:xfrm>
          <a:off x="5715000" y="304800"/>
          <a:ext cx="3048000" cy="1098550"/>
        </p:xfrm>
        <a:graphic>
          <a:graphicData uri="http://schemas.openxmlformats.org/presentationml/2006/ole">
            <mc:AlternateContent xmlns:mc="http://schemas.openxmlformats.org/markup-compatibility/2006">
              <mc:Choice xmlns:v="urn:schemas-microsoft-com:vml" Requires="v">
                <p:oleObj spid="_x0000_s5170" name="Clip" r:id="rId3" imgW="1826640" imgH="659160" progId="MS_ClipArt_Gallery.2">
                  <p:embed/>
                </p:oleObj>
              </mc:Choice>
              <mc:Fallback>
                <p:oleObj name="Clip" r:id="rId3" imgW="1826640" imgH="659160" progId="MS_ClipArt_Gallery.2">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04800"/>
                        <a:ext cx="3048000" cy="1098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A19398C-8DBC-4C4C-A2F3-68C54DA85A2D}" type="slidenum">
              <a:rPr lang="en-US" sz="1400"/>
              <a:pPr eaLnBrk="1" hangingPunct="1"/>
              <a:t>25</a:t>
            </a:fld>
            <a:endParaRPr lang="en-US" sz="1400"/>
          </a:p>
        </p:txBody>
      </p:sp>
      <p:sp>
        <p:nvSpPr>
          <p:cNvPr id="16388" name="Rectangle 2"/>
          <p:cNvSpPr>
            <a:spLocks noGrp="1" noChangeArrowheads="1"/>
          </p:cNvSpPr>
          <p:nvPr>
            <p:ph type="title"/>
          </p:nvPr>
        </p:nvSpPr>
        <p:spPr>
          <a:xfrm>
            <a:off x="609600" y="304800"/>
            <a:ext cx="8001000" cy="914400"/>
          </a:xfrm>
        </p:spPr>
        <p:txBody>
          <a:bodyPr/>
          <a:lstStyle/>
          <a:p>
            <a:pPr eaLnBrk="1" hangingPunct="1"/>
            <a:r>
              <a:rPr lang="en-US" sz="3200" b="1" dirty="0">
                <a:latin typeface="Times New Roman" panose="02020603050405020304" pitchFamily="18" charset="0"/>
                <a:cs typeface="Times New Roman" panose="02020603050405020304" pitchFamily="18" charset="0"/>
              </a:rPr>
              <a:t>Map with Separate Chaining</a:t>
            </a:r>
          </a:p>
        </p:txBody>
      </p:sp>
      <p:sp>
        <p:nvSpPr>
          <p:cNvPr id="162819" name="Rectangle 3" descr="Rectangle: Click to edit Master text styles&#10;Second level&#10;Third level&#10;Fourth level&#10;Fifth level"/>
          <p:cNvSpPr>
            <a:spLocks noGrp="1" noChangeArrowheads="1"/>
          </p:cNvSpPr>
          <p:nvPr>
            <p:ph type="body" idx="1"/>
          </p:nvPr>
        </p:nvSpPr>
        <p:spPr>
          <a:xfrm>
            <a:off x="838200" y="1524000"/>
            <a:ext cx="7772400" cy="4800600"/>
          </a:xfrm>
        </p:spPr>
        <p:txBody>
          <a:bodyPr/>
          <a:lstStyle/>
          <a:p>
            <a:pPr eaLnBrk="1" hangingPunct="1">
              <a:lnSpc>
                <a:spcPct val="80000"/>
              </a:lnSpc>
              <a:buFont typeface="Wingdings" charset="0"/>
              <a:buNone/>
            </a:pPr>
            <a:r>
              <a:rPr lang="en-US" sz="2400" dirty="0">
                <a:latin typeface="Times New Roman" panose="02020603050405020304" pitchFamily="18" charset="0"/>
                <a:cs typeface="Times New Roman" panose="02020603050405020304" pitchFamily="18" charset="0"/>
              </a:rPr>
              <a:t>Delegate operations to a list-based map at each cell:</a:t>
            </a:r>
          </a:p>
          <a:p>
            <a:pPr eaLnBrk="1" hangingPunct="1">
              <a:lnSpc>
                <a:spcPct val="80000"/>
              </a:lnSpc>
              <a:buFont typeface="Wingdings" charset="0"/>
              <a:buNone/>
            </a:pPr>
            <a:endParaRPr lang="en-US" sz="800" dirty="0">
              <a:latin typeface="Times New Roman" panose="02020603050405020304" pitchFamily="18" charset="0"/>
              <a:cs typeface="Times New Roman" panose="02020603050405020304" pitchFamily="18" charset="0"/>
            </a:endParaRPr>
          </a:p>
          <a:p>
            <a:pPr eaLnBrk="1" hangingPunct="1">
              <a:lnSpc>
                <a:spcPct val="80000"/>
              </a:lnSpc>
              <a:buFont typeface="Wingdings" charset="0"/>
              <a:buNone/>
            </a:pPr>
            <a:r>
              <a:rPr lang="en-US" sz="2000" b="1" dirty="0">
                <a:latin typeface="Times New Roman" panose="02020603050405020304" pitchFamily="18" charset="0"/>
                <a:cs typeface="Times New Roman" panose="02020603050405020304" pitchFamily="18" charset="0"/>
              </a:rPr>
              <a:t>Algorithm </a:t>
            </a:r>
            <a:r>
              <a:rPr lang="en-US" sz="2000" dirty="0">
                <a:solidFill>
                  <a:schemeClr val="tx2"/>
                </a:solidFill>
                <a:latin typeface="Times New Roman" panose="02020603050405020304" pitchFamily="18" charset="0"/>
                <a:cs typeface="Times New Roman" panose="02020603050405020304" pitchFamily="18" charset="0"/>
              </a:rPr>
              <a:t>get</a:t>
            </a:r>
            <a:r>
              <a:rPr lang="en-US" sz="2000" dirty="0">
                <a:latin typeface="Times New Roman" panose="02020603050405020304" pitchFamily="18" charset="0"/>
                <a:cs typeface="Times New Roman" panose="02020603050405020304" pitchFamily="18" charset="0"/>
              </a:rPr>
              <a:t>(k):		</a:t>
            </a:r>
          </a:p>
          <a:p>
            <a:pPr eaLnBrk="1" hangingPunct="1">
              <a:lnSpc>
                <a:spcPct val="80000"/>
              </a:lnSpc>
              <a:buFont typeface="Wingdings" charset="0"/>
              <a:buNone/>
            </a:pPr>
            <a:r>
              <a:rPr lang="en-US" sz="2000" b="1" dirty="0">
                <a:latin typeface="Times New Roman" panose="02020603050405020304" pitchFamily="18" charset="0"/>
                <a:cs typeface="Times New Roman" panose="02020603050405020304" pitchFamily="18" charset="0"/>
              </a:rPr>
              <a:t>return </a:t>
            </a:r>
            <a:r>
              <a:rPr lang="en-US" sz="2000" dirty="0">
                <a:latin typeface="Times New Roman" panose="02020603050405020304" pitchFamily="18" charset="0"/>
                <a:cs typeface="Times New Roman" panose="02020603050405020304" pitchFamily="18" charset="0"/>
              </a:rPr>
              <a:t>A[h(k)].get(k) 	</a:t>
            </a:r>
          </a:p>
          <a:p>
            <a:pPr eaLnBrk="1" hangingPunct="1">
              <a:lnSpc>
                <a:spcPct val="80000"/>
              </a:lnSpc>
              <a:buFont typeface="Wingdings" charset="0"/>
              <a:buNone/>
            </a:pPr>
            <a:endParaRPr lang="en-US" sz="2000" b="1" dirty="0">
              <a:latin typeface="Times New Roman" panose="02020603050405020304" pitchFamily="18" charset="0"/>
              <a:cs typeface="Times New Roman" panose="02020603050405020304" pitchFamily="18" charset="0"/>
            </a:endParaRPr>
          </a:p>
          <a:p>
            <a:pPr eaLnBrk="1" hangingPunct="1">
              <a:lnSpc>
                <a:spcPct val="80000"/>
              </a:lnSpc>
              <a:buFont typeface="Wingdings" charset="0"/>
              <a:buNone/>
            </a:pPr>
            <a:r>
              <a:rPr lang="en-US" sz="2000" b="1" dirty="0">
                <a:latin typeface="Times New Roman" panose="02020603050405020304" pitchFamily="18" charset="0"/>
                <a:cs typeface="Times New Roman" panose="02020603050405020304" pitchFamily="18" charset="0"/>
              </a:rPr>
              <a:t>Algorithm </a:t>
            </a:r>
            <a:r>
              <a:rPr lang="en-US" sz="2000" dirty="0">
                <a:solidFill>
                  <a:schemeClr val="tx2"/>
                </a:solidFill>
                <a:latin typeface="Times New Roman" panose="02020603050405020304" pitchFamily="18" charset="0"/>
                <a:cs typeface="Times New Roman" panose="02020603050405020304" pitchFamily="18" charset="0"/>
              </a:rPr>
              <a:t>put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k,v</a:t>
            </a:r>
            <a:r>
              <a:rPr lang="en-US" sz="200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eaLnBrk="1" hangingPunct="1">
              <a:lnSpc>
                <a:spcPct val="80000"/>
              </a:lnSpc>
              <a:buFont typeface="Wingdings" charset="0"/>
              <a:buNone/>
            </a:pPr>
            <a:r>
              <a:rPr lang="en-US" sz="2000" dirty="0">
                <a:latin typeface="Times New Roman" panose="02020603050405020304" pitchFamily="18" charset="0"/>
                <a:cs typeface="Times New Roman" panose="02020603050405020304" pitchFamily="18" charset="0"/>
              </a:rPr>
              <a:t>t = A[h(k)].put(</a:t>
            </a:r>
            <a:r>
              <a:rPr lang="en-US" sz="2000" dirty="0" err="1">
                <a:latin typeface="Times New Roman" panose="02020603050405020304" pitchFamily="18" charset="0"/>
                <a:cs typeface="Times New Roman" panose="02020603050405020304" pitchFamily="18" charset="0"/>
              </a:rPr>
              <a:t>k,v</a:t>
            </a:r>
            <a:r>
              <a:rPr lang="en-US" sz="2000" dirty="0">
                <a:latin typeface="Times New Roman" panose="02020603050405020304" pitchFamily="18" charset="0"/>
                <a:cs typeface="Times New Roman" panose="02020603050405020304" pitchFamily="18" charset="0"/>
              </a:rPr>
              <a:t>) 	</a:t>
            </a:r>
          </a:p>
          <a:p>
            <a:pPr eaLnBrk="1" hangingPunct="1">
              <a:lnSpc>
                <a:spcPct val="80000"/>
              </a:lnSpc>
              <a:buFont typeface="Wingdings" charset="0"/>
              <a:buNone/>
            </a:pPr>
            <a:r>
              <a:rPr lang="en-US" sz="2000" b="1" dirty="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 = </a:t>
            </a:r>
            <a:r>
              <a:rPr lang="en-US" sz="2000" b="1" dirty="0">
                <a:latin typeface="Times New Roman" panose="02020603050405020304" pitchFamily="18" charset="0"/>
                <a:cs typeface="Times New Roman" panose="02020603050405020304" pitchFamily="18" charset="0"/>
              </a:rPr>
              <a:t>null then 		</a:t>
            </a:r>
            <a:r>
              <a:rPr lang="en-US" sz="2000" dirty="0">
                <a:solidFill>
                  <a:srgbClr val="96A5E2"/>
                </a:solidFill>
                <a:latin typeface="Times New Roman" panose="02020603050405020304" pitchFamily="18" charset="0"/>
                <a:cs typeface="Times New Roman" panose="02020603050405020304" pitchFamily="18" charset="0"/>
              </a:rPr>
              <a:t>{k is a new key}</a:t>
            </a:r>
          </a:p>
          <a:p>
            <a:pPr eaLnBrk="1" hangingPunct="1">
              <a:lnSpc>
                <a:spcPct val="80000"/>
              </a:lnSpc>
              <a:buFont typeface="Wingdings" charset="0"/>
              <a:buNone/>
            </a:pPr>
            <a:r>
              <a:rPr lang="en-US" sz="2000" dirty="0">
                <a:latin typeface="Times New Roman" panose="02020603050405020304" pitchFamily="18" charset="0"/>
                <a:cs typeface="Times New Roman" panose="02020603050405020304" pitchFamily="18" charset="0"/>
              </a:rPr>
              <a:t>	n = n + 1	</a:t>
            </a:r>
          </a:p>
          <a:p>
            <a:pPr eaLnBrk="1" hangingPunct="1">
              <a:lnSpc>
                <a:spcPct val="80000"/>
              </a:lnSpc>
              <a:buFont typeface="Wingdings" charset="0"/>
              <a:buNone/>
            </a:pPr>
            <a:r>
              <a:rPr lang="en-US" sz="2000" b="1" dirty="0">
                <a:latin typeface="Times New Roman" panose="02020603050405020304" pitchFamily="18" charset="0"/>
                <a:cs typeface="Times New Roman" panose="02020603050405020304" pitchFamily="18" charset="0"/>
              </a:rPr>
              <a:t>return </a:t>
            </a:r>
            <a:r>
              <a:rPr lang="en-US" sz="2000" dirty="0">
                <a:latin typeface="Times New Roman" panose="02020603050405020304" pitchFamily="18" charset="0"/>
                <a:cs typeface="Times New Roman" panose="02020603050405020304" pitchFamily="18" charset="0"/>
              </a:rPr>
              <a:t>t</a:t>
            </a:r>
          </a:p>
          <a:p>
            <a:pPr eaLnBrk="1" hangingPunct="1">
              <a:lnSpc>
                <a:spcPct val="80000"/>
              </a:lnSpc>
              <a:buFont typeface="Wingdings" charset="0"/>
              <a:buNone/>
            </a:pPr>
            <a:endParaRPr lang="en-US" sz="2000" b="1" dirty="0">
              <a:latin typeface="Times New Roman" panose="02020603050405020304" pitchFamily="18" charset="0"/>
              <a:cs typeface="Times New Roman" panose="02020603050405020304" pitchFamily="18" charset="0"/>
            </a:endParaRPr>
          </a:p>
          <a:p>
            <a:pPr eaLnBrk="1" hangingPunct="1">
              <a:lnSpc>
                <a:spcPct val="80000"/>
              </a:lnSpc>
              <a:buFont typeface="Wingdings" charset="0"/>
              <a:buNone/>
            </a:pPr>
            <a:r>
              <a:rPr lang="en-US" sz="2000" b="1" dirty="0">
                <a:latin typeface="Times New Roman" panose="02020603050405020304" pitchFamily="18" charset="0"/>
                <a:cs typeface="Times New Roman" panose="02020603050405020304" pitchFamily="18" charset="0"/>
              </a:rPr>
              <a:t>Algorithm </a:t>
            </a:r>
            <a:r>
              <a:rPr lang="en-US" sz="2000" dirty="0">
                <a:solidFill>
                  <a:schemeClr val="tx2"/>
                </a:solidFill>
                <a:latin typeface="Times New Roman" panose="02020603050405020304" pitchFamily="18" charset="0"/>
                <a:cs typeface="Times New Roman" panose="02020603050405020304" pitchFamily="18" charset="0"/>
              </a:rPr>
              <a:t>remove</a:t>
            </a:r>
            <a:r>
              <a:rPr lang="en-US" sz="2000" dirty="0">
                <a:latin typeface="Times New Roman" panose="02020603050405020304" pitchFamily="18" charset="0"/>
                <a:cs typeface="Times New Roman" panose="02020603050405020304" pitchFamily="18" charset="0"/>
              </a:rPr>
              <a:t>(k):		</a:t>
            </a:r>
          </a:p>
          <a:p>
            <a:pPr eaLnBrk="1" hangingPunct="1">
              <a:lnSpc>
                <a:spcPct val="80000"/>
              </a:lnSpc>
              <a:buFont typeface="Wingdings" charset="0"/>
              <a:buNone/>
            </a:pPr>
            <a:r>
              <a:rPr lang="en-US" sz="2000" dirty="0">
                <a:latin typeface="Times New Roman" panose="02020603050405020304" pitchFamily="18" charset="0"/>
                <a:cs typeface="Times New Roman" panose="02020603050405020304" pitchFamily="18" charset="0"/>
              </a:rPr>
              <a:t>t = A[h(k)].remove(k)</a:t>
            </a:r>
          </a:p>
          <a:p>
            <a:pPr eaLnBrk="1" hangingPunct="1">
              <a:lnSpc>
                <a:spcPct val="80000"/>
              </a:lnSpc>
              <a:buFont typeface="Wingdings" charset="0"/>
              <a:buNone/>
            </a:pPr>
            <a:r>
              <a:rPr lang="en-US" sz="2000" b="1" dirty="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 ≠ </a:t>
            </a:r>
            <a:r>
              <a:rPr lang="en-US" sz="2000" b="1" dirty="0">
                <a:latin typeface="Times New Roman" panose="02020603050405020304" pitchFamily="18" charset="0"/>
                <a:cs typeface="Times New Roman" panose="02020603050405020304" pitchFamily="18" charset="0"/>
              </a:rPr>
              <a:t>null then 	          </a:t>
            </a:r>
            <a:r>
              <a:rPr lang="en-US" sz="2000" dirty="0">
                <a:solidFill>
                  <a:srgbClr val="96A5E2"/>
                </a:solidFill>
                <a:latin typeface="Times New Roman" panose="02020603050405020304" pitchFamily="18" charset="0"/>
                <a:cs typeface="Times New Roman" panose="02020603050405020304" pitchFamily="18" charset="0"/>
              </a:rPr>
              <a:t>{k was found}</a:t>
            </a:r>
          </a:p>
          <a:p>
            <a:pPr eaLnBrk="1" hangingPunct="1">
              <a:lnSpc>
                <a:spcPct val="80000"/>
              </a:lnSpc>
              <a:buFont typeface="Wingdings" charset="0"/>
              <a:buNone/>
            </a:pPr>
            <a:r>
              <a:rPr lang="en-US" sz="2000" dirty="0">
                <a:latin typeface="Times New Roman" panose="02020603050405020304" pitchFamily="18" charset="0"/>
                <a:cs typeface="Times New Roman" panose="02020603050405020304" pitchFamily="18" charset="0"/>
              </a:rPr>
              <a:t>	n = n - 1	</a:t>
            </a:r>
          </a:p>
          <a:p>
            <a:pPr eaLnBrk="1" hangingPunct="1">
              <a:lnSpc>
                <a:spcPct val="80000"/>
              </a:lnSpc>
              <a:buFont typeface="Wingdings" charset="0"/>
              <a:buNone/>
            </a:pPr>
            <a:r>
              <a:rPr lang="en-US" sz="2000" b="1" dirty="0">
                <a:latin typeface="Times New Roman" panose="02020603050405020304" pitchFamily="18" charset="0"/>
                <a:cs typeface="Times New Roman" panose="02020603050405020304" pitchFamily="18" charset="0"/>
              </a:rPr>
              <a:t>return </a:t>
            </a:r>
            <a:r>
              <a:rPr lang="en-US" sz="2000" dirty="0">
                <a:latin typeface="Times New Roman" panose="02020603050405020304" pitchFamily="18" charset="0"/>
                <a:cs typeface="Times New Roman" panose="02020603050405020304" pitchFamily="18" charset="0"/>
              </a:rPr>
              <a:t>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01000" cy="685800"/>
          </a:xfrm>
        </p:spPr>
        <p:txBody>
          <a:bodyPr/>
          <a:lstStyle/>
          <a:p>
            <a:r>
              <a:rPr lang="en-US" sz="3200" dirty="0">
                <a:latin typeface="Times New Roman" panose="02020603050405020304" pitchFamily="18" charset="0"/>
                <a:cs typeface="Times New Roman" panose="02020603050405020304" pitchFamily="18" charset="0"/>
              </a:rPr>
              <a:t>Hash Table with Chaining</a:t>
            </a:r>
          </a:p>
        </p:txBody>
      </p:sp>
      <p:sp>
        <p:nvSpPr>
          <p:cNvPr id="5" name="Footer Placeholder 4"/>
          <p:cNvSpPr>
            <a:spLocks noGrp="1"/>
          </p:cNvSpPr>
          <p:nvPr>
            <p:ph type="ftr" sz="quarter" idx="11"/>
          </p:nvPr>
        </p:nvSpPr>
        <p:spPr/>
        <p:txBody>
          <a:bodyPr/>
          <a:lstStyle/>
          <a:p>
            <a:pPr>
              <a:defRPr/>
            </a:pPr>
            <a:r>
              <a:rPr lang="en-US"/>
              <a:t>Hash Tables</a:t>
            </a:r>
          </a:p>
        </p:txBody>
      </p:sp>
      <p:sp>
        <p:nvSpPr>
          <p:cNvPr id="6" name="Slide Number Placeholder 5"/>
          <p:cNvSpPr>
            <a:spLocks noGrp="1"/>
          </p:cNvSpPr>
          <p:nvPr>
            <p:ph type="sldNum" sz="quarter" idx="12"/>
          </p:nvPr>
        </p:nvSpPr>
        <p:spPr/>
        <p:txBody>
          <a:bodyPr/>
          <a:lstStyle/>
          <a:p>
            <a:fld id="{1311E49A-E298-A84E-AD6E-6BDA603E44CC}" type="slidenum">
              <a:rPr lang="en-US" smtClean="0"/>
              <a:pPr/>
              <a:t>26</a:t>
            </a:fld>
            <a:endParaRPr lang="en-US"/>
          </a:p>
        </p:txBody>
      </p:sp>
      <p:pic>
        <p:nvPicPr>
          <p:cNvPr id="7" name="Picture 6"/>
          <p:cNvPicPr>
            <a:picLocks noChangeAspect="1"/>
          </p:cNvPicPr>
          <p:nvPr/>
        </p:nvPicPr>
        <p:blipFill>
          <a:blip r:embed="rId2"/>
          <a:stretch>
            <a:fillRect/>
          </a:stretch>
        </p:blipFill>
        <p:spPr>
          <a:xfrm>
            <a:off x="457200" y="1219200"/>
            <a:ext cx="7924800" cy="5201094"/>
          </a:xfrm>
          <a:prstGeom prst="rect">
            <a:avLst/>
          </a:prstGeom>
        </p:spPr>
      </p:pic>
    </p:spTree>
    <p:extLst>
      <p:ext uri="{BB962C8B-B14F-4D97-AF65-F5344CB8AC3E}">
        <p14:creationId xmlns:p14="http://schemas.microsoft.com/office/powerpoint/2010/main" val="113473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01000" cy="762000"/>
          </a:xfrm>
        </p:spPr>
        <p:txBody>
          <a:bodyPr/>
          <a:lstStyle/>
          <a:p>
            <a:r>
              <a:rPr lang="en-US" sz="3200" b="1" dirty="0">
                <a:latin typeface="Times New Roman" panose="02020603050405020304" pitchFamily="18" charset="0"/>
                <a:cs typeface="Times New Roman" panose="02020603050405020304" pitchFamily="18" charset="0"/>
              </a:rPr>
              <a:t>Hash Table with Chaining, 2</a:t>
            </a:r>
          </a:p>
        </p:txBody>
      </p:sp>
      <p:sp>
        <p:nvSpPr>
          <p:cNvPr id="6" name="Slide Number Placeholder 5"/>
          <p:cNvSpPr>
            <a:spLocks noGrp="1"/>
          </p:cNvSpPr>
          <p:nvPr>
            <p:ph type="sldNum" sz="quarter" idx="12"/>
          </p:nvPr>
        </p:nvSpPr>
        <p:spPr/>
        <p:txBody>
          <a:bodyPr/>
          <a:lstStyle/>
          <a:p>
            <a:fld id="{1311E49A-E298-A84E-AD6E-6BDA603E44CC}" type="slidenum">
              <a:rPr lang="en-US" smtClean="0"/>
              <a:pPr/>
              <a:t>27</a:t>
            </a:fld>
            <a:endParaRPr lang="en-US"/>
          </a:p>
        </p:txBody>
      </p:sp>
      <p:pic>
        <p:nvPicPr>
          <p:cNvPr id="3" name="Picture 2"/>
          <p:cNvPicPr>
            <a:picLocks noChangeAspect="1"/>
          </p:cNvPicPr>
          <p:nvPr/>
        </p:nvPicPr>
        <p:blipFill>
          <a:blip r:embed="rId2"/>
          <a:stretch>
            <a:fillRect/>
          </a:stretch>
        </p:blipFill>
        <p:spPr>
          <a:xfrm>
            <a:off x="381000" y="1273834"/>
            <a:ext cx="7840980" cy="5126966"/>
          </a:xfrm>
          <a:prstGeom prst="rect">
            <a:avLst/>
          </a:prstGeom>
        </p:spPr>
      </p:pic>
    </p:spTree>
    <p:extLst>
      <p:ext uri="{BB962C8B-B14F-4D97-AF65-F5344CB8AC3E}">
        <p14:creationId xmlns:p14="http://schemas.microsoft.com/office/powerpoint/2010/main" val="4225964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7BC8C45-5DD1-4A49-A4CC-F5AF9C7534AE}" type="slidenum">
              <a:rPr lang="en-US" sz="1400"/>
              <a:pPr eaLnBrk="1" hangingPunct="1"/>
              <a:t>28</a:t>
            </a:fld>
            <a:endParaRPr lang="en-US" sz="1400"/>
          </a:p>
        </p:txBody>
      </p:sp>
      <p:sp>
        <p:nvSpPr>
          <p:cNvPr id="17412" name="Rectangle 2"/>
          <p:cNvSpPr>
            <a:spLocks noGrp="1" noChangeArrowheads="1"/>
          </p:cNvSpPr>
          <p:nvPr>
            <p:ph type="title"/>
          </p:nvPr>
        </p:nvSpPr>
        <p:spPr>
          <a:xfrm>
            <a:off x="609600" y="304800"/>
            <a:ext cx="8001000" cy="688675"/>
          </a:xfrm>
        </p:spPr>
        <p:txBody>
          <a:bodyPr/>
          <a:lstStyle/>
          <a:p>
            <a:pPr eaLnBrk="1" hangingPunct="1"/>
            <a:r>
              <a:rPr lang="en-US" sz="3200" b="1" dirty="0">
                <a:latin typeface="Times New Roman" panose="02020603050405020304" pitchFamily="18" charset="0"/>
                <a:cs typeface="Times New Roman" panose="02020603050405020304" pitchFamily="18" charset="0"/>
              </a:rPr>
              <a:t>Linear Probing</a:t>
            </a:r>
          </a:p>
        </p:txBody>
      </p:sp>
      <p:sp>
        <p:nvSpPr>
          <p:cNvPr id="17413" name="Rectangle 3" descr="Rectangle: Click to edit Master text styles&#10;Second level&#10;Third level&#10;Fourth level&#10;Fifth level"/>
          <p:cNvSpPr>
            <a:spLocks noGrp="1" noChangeArrowheads="1"/>
          </p:cNvSpPr>
          <p:nvPr>
            <p:ph type="body" sz="half" idx="1"/>
          </p:nvPr>
        </p:nvSpPr>
        <p:spPr>
          <a:xfrm>
            <a:off x="334963" y="1450675"/>
            <a:ext cx="4114800" cy="4572000"/>
          </a:xfrm>
        </p:spPr>
        <p:txBody>
          <a:bodyPr/>
          <a:lstStyle/>
          <a:p>
            <a:pPr eaLnBrk="1" hangingPunct="1"/>
            <a:r>
              <a:rPr lang="en-US" sz="2400" dirty="0">
                <a:solidFill>
                  <a:schemeClr val="tx2"/>
                </a:solidFill>
                <a:latin typeface="Times New Roman" panose="02020603050405020304" pitchFamily="18" charset="0"/>
                <a:cs typeface="Times New Roman" panose="02020603050405020304" pitchFamily="18" charset="0"/>
              </a:rPr>
              <a:t>Open addressing</a:t>
            </a:r>
            <a:r>
              <a:rPr lang="en-US" sz="2400" dirty="0">
                <a:latin typeface="Times New Roman" panose="02020603050405020304" pitchFamily="18" charset="0"/>
                <a:cs typeface="Times New Roman" panose="02020603050405020304" pitchFamily="18" charset="0"/>
              </a:rPr>
              <a:t>: The colliding item is placed in a different cell of the table</a:t>
            </a:r>
            <a:endParaRPr lang="en-US" sz="2400" b="1" dirty="0">
              <a:latin typeface="Times New Roman" panose="02020603050405020304" pitchFamily="18" charset="0"/>
              <a:cs typeface="Times New Roman" panose="02020603050405020304" pitchFamily="18" charset="0"/>
            </a:endParaRPr>
          </a:p>
          <a:p>
            <a:pPr eaLnBrk="1" hangingPunct="1"/>
            <a:r>
              <a:rPr lang="en-US" sz="2400" dirty="0">
                <a:solidFill>
                  <a:schemeClr val="tx2"/>
                </a:solidFill>
                <a:latin typeface="Times New Roman" panose="02020603050405020304" pitchFamily="18" charset="0"/>
                <a:cs typeface="Times New Roman" panose="02020603050405020304" pitchFamily="18" charset="0"/>
              </a:rPr>
              <a:t>Linear probing:</a:t>
            </a:r>
            <a:r>
              <a:rPr lang="en-US" sz="2400" dirty="0">
                <a:latin typeface="Times New Roman" panose="02020603050405020304" pitchFamily="18" charset="0"/>
                <a:cs typeface="Times New Roman" panose="02020603050405020304" pitchFamily="18" charset="0"/>
              </a:rPr>
              <a:t> handles collisions by placing the colliding item in the next (circularly) available table cell</a:t>
            </a:r>
          </a:p>
          <a:p>
            <a:pPr eaLnBrk="1" hangingPunct="1"/>
            <a:r>
              <a:rPr lang="en-US" sz="2400" dirty="0">
                <a:latin typeface="Times New Roman" panose="02020603050405020304" pitchFamily="18" charset="0"/>
                <a:cs typeface="Times New Roman" panose="02020603050405020304" pitchFamily="18" charset="0"/>
              </a:rPr>
              <a:t>Each table cell inspected is referred to as a </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probe</a:t>
            </a:r>
            <a:r>
              <a:rPr lang="ja-JP" alt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eaLnBrk="1" hangingPunct="1"/>
            <a:r>
              <a:rPr lang="en-US" sz="2400" dirty="0">
                <a:latin typeface="Times New Roman" panose="02020603050405020304" pitchFamily="18" charset="0"/>
                <a:cs typeface="Times New Roman" panose="02020603050405020304" pitchFamily="18" charset="0"/>
              </a:rPr>
              <a:t>Colliding items lump together, causing future collisions to cause a longer sequence of probes</a:t>
            </a:r>
          </a:p>
        </p:txBody>
      </p:sp>
      <p:sp>
        <p:nvSpPr>
          <p:cNvPr id="17414" name="Rectangle 4" descr="Rectangle: Click to edit Master text styles&#10;Second level&#10;Third level&#10;Fourth level&#10;Fifth level"/>
          <p:cNvSpPr>
            <a:spLocks noGrp="1" noChangeArrowheads="1"/>
          </p:cNvSpPr>
          <p:nvPr>
            <p:ph type="body" sz="half" idx="2"/>
          </p:nvPr>
        </p:nvSpPr>
        <p:spPr>
          <a:xfrm>
            <a:off x="4800600" y="1676400"/>
            <a:ext cx="3810000" cy="2209800"/>
          </a:xfrm>
        </p:spPr>
        <p:txBody>
          <a:bodyPr/>
          <a:lstStyle/>
          <a:p>
            <a:pPr eaLnBrk="1" hangingPunct="1"/>
            <a:r>
              <a:rPr lang="en-US" sz="2400" dirty="0">
                <a:latin typeface="Times New Roman" panose="02020603050405020304" pitchFamily="18" charset="0"/>
                <a:cs typeface="Times New Roman" panose="02020603050405020304" pitchFamily="18" charset="0"/>
              </a:rPr>
              <a:t>Example:</a:t>
            </a:r>
          </a:p>
          <a:p>
            <a:pPr lvl="1" eaLnBrk="1" hangingPunct="1"/>
            <a:r>
              <a:rPr lang="en-US" b="1"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x </a:t>
            </a:r>
            <a:r>
              <a:rPr lang="en-US" dirty="0">
                <a:latin typeface="Times New Roman" panose="02020603050405020304" pitchFamily="18" charset="0"/>
                <a:cs typeface="Times New Roman" panose="02020603050405020304" pitchFamily="18" charset="0"/>
              </a:rPr>
              <a:t>mod</a:t>
            </a: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13</a:t>
            </a:r>
          </a:p>
          <a:p>
            <a:pPr lvl="1" eaLnBrk="1" hangingPunct="1"/>
            <a:r>
              <a:rPr lang="en-US" dirty="0">
                <a:latin typeface="Times New Roman" panose="02020603050405020304" pitchFamily="18" charset="0"/>
                <a:cs typeface="Times New Roman" panose="02020603050405020304" pitchFamily="18" charset="0"/>
              </a:rPr>
              <a:t>Insert keys 18, 41, 22, 44, 59, 32, 31, 73, in this order</a:t>
            </a:r>
          </a:p>
          <a:p>
            <a:pPr lvl="1" eaLnBrk="1" hangingPunct="1"/>
            <a:endParaRPr lang="en-US" dirty="0">
              <a:latin typeface="Times New Roman" panose="02020603050405020304" pitchFamily="18" charset="0"/>
              <a:cs typeface="Times New Roman" panose="02020603050405020304" pitchFamily="18" charset="0"/>
            </a:endParaRPr>
          </a:p>
        </p:txBody>
      </p:sp>
      <p:sp>
        <p:nvSpPr>
          <p:cNvPr id="17415" name="Rectangle 5"/>
          <p:cNvSpPr>
            <a:spLocks noChangeArrowheads="1"/>
          </p:cNvSpPr>
          <p:nvPr/>
        </p:nvSpPr>
        <p:spPr bwMode="auto">
          <a:xfrm>
            <a:off x="48768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16" name="Rectangle 6"/>
          <p:cNvSpPr>
            <a:spLocks noChangeArrowheads="1"/>
          </p:cNvSpPr>
          <p:nvPr/>
        </p:nvSpPr>
        <p:spPr bwMode="auto">
          <a:xfrm>
            <a:off x="51816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17" name="Rectangle 7"/>
          <p:cNvSpPr>
            <a:spLocks noChangeArrowheads="1"/>
          </p:cNvSpPr>
          <p:nvPr/>
        </p:nvSpPr>
        <p:spPr bwMode="auto">
          <a:xfrm>
            <a:off x="54864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18" name="Rectangle 8"/>
          <p:cNvSpPr>
            <a:spLocks noChangeArrowheads="1"/>
          </p:cNvSpPr>
          <p:nvPr/>
        </p:nvSpPr>
        <p:spPr bwMode="auto">
          <a:xfrm>
            <a:off x="57912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19" name="Rectangle 9"/>
          <p:cNvSpPr>
            <a:spLocks noChangeArrowheads="1"/>
          </p:cNvSpPr>
          <p:nvPr/>
        </p:nvSpPr>
        <p:spPr bwMode="auto">
          <a:xfrm>
            <a:off x="60960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20" name="Rectangle 10"/>
          <p:cNvSpPr>
            <a:spLocks noChangeArrowheads="1"/>
          </p:cNvSpPr>
          <p:nvPr/>
        </p:nvSpPr>
        <p:spPr bwMode="auto">
          <a:xfrm>
            <a:off x="64008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21" name="Rectangle 11"/>
          <p:cNvSpPr>
            <a:spLocks noChangeArrowheads="1"/>
          </p:cNvSpPr>
          <p:nvPr/>
        </p:nvSpPr>
        <p:spPr bwMode="auto">
          <a:xfrm>
            <a:off x="67056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22" name="Rectangle 12"/>
          <p:cNvSpPr>
            <a:spLocks noChangeArrowheads="1"/>
          </p:cNvSpPr>
          <p:nvPr/>
        </p:nvSpPr>
        <p:spPr bwMode="auto">
          <a:xfrm>
            <a:off x="70104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23" name="Rectangle 13"/>
          <p:cNvSpPr>
            <a:spLocks noChangeArrowheads="1"/>
          </p:cNvSpPr>
          <p:nvPr/>
        </p:nvSpPr>
        <p:spPr bwMode="auto">
          <a:xfrm>
            <a:off x="73152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24" name="Rectangle 14"/>
          <p:cNvSpPr>
            <a:spLocks noChangeArrowheads="1"/>
          </p:cNvSpPr>
          <p:nvPr/>
        </p:nvSpPr>
        <p:spPr bwMode="auto">
          <a:xfrm>
            <a:off x="76200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25" name="Rectangle 15"/>
          <p:cNvSpPr>
            <a:spLocks noChangeArrowheads="1"/>
          </p:cNvSpPr>
          <p:nvPr/>
        </p:nvSpPr>
        <p:spPr bwMode="auto">
          <a:xfrm>
            <a:off x="79248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26" name="Rectangle 16"/>
          <p:cNvSpPr>
            <a:spLocks noChangeArrowheads="1"/>
          </p:cNvSpPr>
          <p:nvPr/>
        </p:nvSpPr>
        <p:spPr bwMode="auto">
          <a:xfrm>
            <a:off x="82296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27" name="Rectangle 17"/>
          <p:cNvSpPr>
            <a:spLocks noChangeArrowheads="1"/>
          </p:cNvSpPr>
          <p:nvPr/>
        </p:nvSpPr>
        <p:spPr bwMode="auto">
          <a:xfrm>
            <a:off x="85344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28" name="Text Box 18"/>
          <p:cNvSpPr txBox="1">
            <a:spLocks noChangeArrowheads="1"/>
          </p:cNvSpPr>
          <p:nvPr/>
        </p:nvSpPr>
        <p:spPr bwMode="auto">
          <a:xfrm>
            <a:off x="487997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0</a:t>
            </a:r>
          </a:p>
        </p:txBody>
      </p:sp>
      <p:sp>
        <p:nvSpPr>
          <p:cNvPr id="17429" name="Text Box 19"/>
          <p:cNvSpPr txBox="1">
            <a:spLocks noChangeArrowheads="1"/>
          </p:cNvSpPr>
          <p:nvPr/>
        </p:nvSpPr>
        <p:spPr bwMode="auto">
          <a:xfrm>
            <a:off x="518160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17430" name="Text Box 20"/>
          <p:cNvSpPr txBox="1">
            <a:spLocks noChangeArrowheads="1"/>
          </p:cNvSpPr>
          <p:nvPr/>
        </p:nvSpPr>
        <p:spPr bwMode="auto">
          <a:xfrm>
            <a:off x="548322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p>
        </p:txBody>
      </p:sp>
      <p:sp>
        <p:nvSpPr>
          <p:cNvPr id="17431" name="Text Box 21"/>
          <p:cNvSpPr txBox="1">
            <a:spLocks noChangeArrowheads="1"/>
          </p:cNvSpPr>
          <p:nvPr/>
        </p:nvSpPr>
        <p:spPr bwMode="auto">
          <a:xfrm>
            <a:off x="578485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3</a:t>
            </a:r>
          </a:p>
        </p:txBody>
      </p:sp>
      <p:sp>
        <p:nvSpPr>
          <p:cNvPr id="17432" name="Text Box 22"/>
          <p:cNvSpPr txBox="1">
            <a:spLocks noChangeArrowheads="1"/>
          </p:cNvSpPr>
          <p:nvPr/>
        </p:nvSpPr>
        <p:spPr bwMode="auto">
          <a:xfrm>
            <a:off x="608647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4</a:t>
            </a:r>
          </a:p>
        </p:txBody>
      </p:sp>
      <p:sp>
        <p:nvSpPr>
          <p:cNvPr id="17433" name="Text Box 23"/>
          <p:cNvSpPr txBox="1">
            <a:spLocks noChangeArrowheads="1"/>
          </p:cNvSpPr>
          <p:nvPr/>
        </p:nvSpPr>
        <p:spPr bwMode="auto">
          <a:xfrm>
            <a:off x="638810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5</a:t>
            </a:r>
          </a:p>
        </p:txBody>
      </p:sp>
      <p:sp>
        <p:nvSpPr>
          <p:cNvPr id="17434" name="Text Box 24"/>
          <p:cNvSpPr txBox="1">
            <a:spLocks noChangeArrowheads="1"/>
          </p:cNvSpPr>
          <p:nvPr/>
        </p:nvSpPr>
        <p:spPr bwMode="auto">
          <a:xfrm>
            <a:off x="668972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6</a:t>
            </a:r>
          </a:p>
        </p:txBody>
      </p:sp>
      <p:sp>
        <p:nvSpPr>
          <p:cNvPr id="17435" name="Text Box 25"/>
          <p:cNvSpPr txBox="1">
            <a:spLocks noChangeArrowheads="1"/>
          </p:cNvSpPr>
          <p:nvPr/>
        </p:nvSpPr>
        <p:spPr bwMode="auto">
          <a:xfrm>
            <a:off x="699135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7</a:t>
            </a:r>
          </a:p>
        </p:txBody>
      </p:sp>
      <p:sp>
        <p:nvSpPr>
          <p:cNvPr id="17436" name="Text Box 26"/>
          <p:cNvSpPr txBox="1">
            <a:spLocks noChangeArrowheads="1"/>
          </p:cNvSpPr>
          <p:nvPr/>
        </p:nvSpPr>
        <p:spPr bwMode="auto">
          <a:xfrm>
            <a:off x="729297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8</a:t>
            </a:r>
          </a:p>
        </p:txBody>
      </p:sp>
      <p:sp>
        <p:nvSpPr>
          <p:cNvPr id="17437" name="Text Box 27"/>
          <p:cNvSpPr txBox="1">
            <a:spLocks noChangeArrowheads="1"/>
          </p:cNvSpPr>
          <p:nvPr/>
        </p:nvSpPr>
        <p:spPr bwMode="auto">
          <a:xfrm>
            <a:off x="759460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9</a:t>
            </a:r>
          </a:p>
        </p:txBody>
      </p:sp>
      <p:sp>
        <p:nvSpPr>
          <p:cNvPr id="17438" name="Text Box 28"/>
          <p:cNvSpPr txBox="1">
            <a:spLocks noChangeArrowheads="1"/>
          </p:cNvSpPr>
          <p:nvPr/>
        </p:nvSpPr>
        <p:spPr bwMode="auto">
          <a:xfrm>
            <a:off x="7839075" y="45339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10</a:t>
            </a:r>
          </a:p>
        </p:txBody>
      </p:sp>
      <p:sp>
        <p:nvSpPr>
          <p:cNvPr id="17439" name="Text Box 29"/>
          <p:cNvSpPr txBox="1">
            <a:spLocks noChangeArrowheads="1"/>
          </p:cNvSpPr>
          <p:nvPr/>
        </p:nvSpPr>
        <p:spPr bwMode="auto">
          <a:xfrm>
            <a:off x="8140700" y="45339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11</a:t>
            </a:r>
          </a:p>
        </p:txBody>
      </p:sp>
      <p:sp>
        <p:nvSpPr>
          <p:cNvPr id="17440" name="Text Box 30"/>
          <p:cNvSpPr txBox="1">
            <a:spLocks noChangeArrowheads="1"/>
          </p:cNvSpPr>
          <p:nvPr/>
        </p:nvSpPr>
        <p:spPr bwMode="auto">
          <a:xfrm>
            <a:off x="8442325" y="45339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12</a:t>
            </a:r>
          </a:p>
        </p:txBody>
      </p:sp>
      <p:sp>
        <p:nvSpPr>
          <p:cNvPr id="17441" name="Rectangle 31"/>
          <p:cNvSpPr>
            <a:spLocks noChangeArrowheads="1"/>
          </p:cNvSpPr>
          <p:nvPr/>
        </p:nvSpPr>
        <p:spPr bwMode="auto">
          <a:xfrm>
            <a:off x="48768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42" name="Rectangle 32"/>
          <p:cNvSpPr>
            <a:spLocks noChangeArrowheads="1"/>
          </p:cNvSpPr>
          <p:nvPr/>
        </p:nvSpPr>
        <p:spPr bwMode="auto">
          <a:xfrm>
            <a:off x="51816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43" name="Rectangle 33"/>
          <p:cNvSpPr>
            <a:spLocks noChangeArrowheads="1"/>
          </p:cNvSpPr>
          <p:nvPr/>
        </p:nvSpPr>
        <p:spPr bwMode="auto">
          <a:xfrm>
            <a:off x="54864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41</a:t>
            </a:r>
          </a:p>
        </p:txBody>
      </p:sp>
      <p:sp>
        <p:nvSpPr>
          <p:cNvPr id="17444" name="Rectangle 34"/>
          <p:cNvSpPr>
            <a:spLocks noChangeArrowheads="1"/>
          </p:cNvSpPr>
          <p:nvPr/>
        </p:nvSpPr>
        <p:spPr bwMode="auto">
          <a:xfrm>
            <a:off x="57912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45" name="Rectangle 35"/>
          <p:cNvSpPr>
            <a:spLocks noChangeArrowheads="1"/>
          </p:cNvSpPr>
          <p:nvPr/>
        </p:nvSpPr>
        <p:spPr bwMode="auto">
          <a:xfrm>
            <a:off x="60960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46" name="Rectangle 36"/>
          <p:cNvSpPr>
            <a:spLocks noChangeArrowheads="1"/>
          </p:cNvSpPr>
          <p:nvPr/>
        </p:nvSpPr>
        <p:spPr bwMode="auto">
          <a:xfrm>
            <a:off x="64008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18</a:t>
            </a:r>
          </a:p>
        </p:txBody>
      </p:sp>
      <p:sp>
        <p:nvSpPr>
          <p:cNvPr id="17447" name="Rectangle 37"/>
          <p:cNvSpPr>
            <a:spLocks noChangeArrowheads="1"/>
          </p:cNvSpPr>
          <p:nvPr/>
        </p:nvSpPr>
        <p:spPr bwMode="auto">
          <a:xfrm>
            <a:off x="67056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44</a:t>
            </a:r>
          </a:p>
        </p:txBody>
      </p:sp>
      <p:sp>
        <p:nvSpPr>
          <p:cNvPr id="17448" name="Rectangle 38"/>
          <p:cNvSpPr>
            <a:spLocks noChangeArrowheads="1"/>
          </p:cNvSpPr>
          <p:nvPr/>
        </p:nvSpPr>
        <p:spPr bwMode="auto">
          <a:xfrm>
            <a:off x="70104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59</a:t>
            </a:r>
          </a:p>
        </p:txBody>
      </p:sp>
      <p:sp>
        <p:nvSpPr>
          <p:cNvPr id="17449" name="Rectangle 39"/>
          <p:cNvSpPr>
            <a:spLocks noChangeArrowheads="1"/>
          </p:cNvSpPr>
          <p:nvPr/>
        </p:nvSpPr>
        <p:spPr bwMode="auto">
          <a:xfrm>
            <a:off x="73152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32</a:t>
            </a:r>
          </a:p>
        </p:txBody>
      </p:sp>
      <p:sp>
        <p:nvSpPr>
          <p:cNvPr id="17450" name="Rectangle 40"/>
          <p:cNvSpPr>
            <a:spLocks noChangeArrowheads="1"/>
          </p:cNvSpPr>
          <p:nvPr/>
        </p:nvSpPr>
        <p:spPr bwMode="auto">
          <a:xfrm>
            <a:off x="76200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22</a:t>
            </a:r>
          </a:p>
        </p:txBody>
      </p:sp>
      <p:sp>
        <p:nvSpPr>
          <p:cNvPr id="17451" name="Rectangle 41"/>
          <p:cNvSpPr>
            <a:spLocks noChangeArrowheads="1"/>
          </p:cNvSpPr>
          <p:nvPr/>
        </p:nvSpPr>
        <p:spPr bwMode="auto">
          <a:xfrm>
            <a:off x="79248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31</a:t>
            </a:r>
          </a:p>
        </p:txBody>
      </p:sp>
      <p:sp>
        <p:nvSpPr>
          <p:cNvPr id="17452" name="Rectangle 42"/>
          <p:cNvSpPr>
            <a:spLocks noChangeArrowheads="1"/>
          </p:cNvSpPr>
          <p:nvPr/>
        </p:nvSpPr>
        <p:spPr bwMode="auto">
          <a:xfrm>
            <a:off x="82296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73</a:t>
            </a:r>
          </a:p>
        </p:txBody>
      </p:sp>
      <p:sp>
        <p:nvSpPr>
          <p:cNvPr id="17453" name="Rectangle 43"/>
          <p:cNvSpPr>
            <a:spLocks noChangeArrowheads="1"/>
          </p:cNvSpPr>
          <p:nvPr/>
        </p:nvSpPr>
        <p:spPr bwMode="auto">
          <a:xfrm>
            <a:off x="85344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17454" name="Text Box 44"/>
          <p:cNvSpPr txBox="1">
            <a:spLocks noChangeArrowheads="1"/>
          </p:cNvSpPr>
          <p:nvPr/>
        </p:nvSpPr>
        <p:spPr bwMode="auto">
          <a:xfrm>
            <a:off x="487997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0</a:t>
            </a:r>
          </a:p>
        </p:txBody>
      </p:sp>
      <p:sp>
        <p:nvSpPr>
          <p:cNvPr id="17455" name="Text Box 45"/>
          <p:cNvSpPr txBox="1">
            <a:spLocks noChangeArrowheads="1"/>
          </p:cNvSpPr>
          <p:nvPr/>
        </p:nvSpPr>
        <p:spPr bwMode="auto">
          <a:xfrm>
            <a:off x="518160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17456" name="Text Box 46"/>
          <p:cNvSpPr txBox="1">
            <a:spLocks noChangeArrowheads="1"/>
          </p:cNvSpPr>
          <p:nvPr/>
        </p:nvSpPr>
        <p:spPr bwMode="auto">
          <a:xfrm>
            <a:off x="548322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p>
        </p:txBody>
      </p:sp>
      <p:sp>
        <p:nvSpPr>
          <p:cNvPr id="17457" name="Text Box 47"/>
          <p:cNvSpPr txBox="1">
            <a:spLocks noChangeArrowheads="1"/>
          </p:cNvSpPr>
          <p:nvPr/>
        </p:nvSpPr>
        <p:spPr bwMode="auto">
          <a:xfrm>
            <a:off x="578485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3</a:t>
            </a:r>
          </a:p>
        </p:txBody>
      </p:sp>
      <p:sp>
        <p:nvSpPr>
          <p:cNvPr id="17458" name="Text Box 48"/>
          <p:cNvSpPr txBox="1">
            <a:spLocks noChangeArrowheads="1"/>
          </p:cNvSpPr>
          <p:nvPr/>
        </p:nvSpPr>
        <p:spPr bwMode="auto">
          <a:xfrm>
            <a:off x="608647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4</a:t>
            </a:r>
          </a:p>
        </p:txBody>
      </p:sp>
      <p:sp>
        <p:nvSpPr>
          <p:cNvPr id="17459" name="Text Box 49"/>
          <p:cNvSpPr txBox="1">
            <a:spLocks noChangeArrowheads="1"/>
          </p:cNvSpPr>
          <p:nvPr/>
        </p:nvSpPr>
        <p:spPr bwMode="auto">
          <a:xfrm>
            <a:off x="638810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5</a:t>
            </a:r>
          </a:p>
        </p:txBody>
      </p:sp>
      <p:sp>
        <p:nvSpPr>
          <p:cNvPr id="17460" name="Text Box 50"/>
          <p:cNvSpPr txBox="1">
            <a:spLocks noChangeArrowheads="1"/>
          </p:cNvSpPr>
          <p:nvPr/>
        </p:nvSpPr>
        <p:spPr bwMode="auto">
          <a:xfrm>
            <a:off x="668972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6</a:t>
            </a:r>
          </a:p>
        </p:txBody>
      </p:sp>
      <p:sp>
        <p:nvSpPr>
          <p:cNvPr id="17461" name="Text Box 51"/>
          <p:cNvSpPr txBox="1">
            <a:spLocks noChangeArrowheads="1"/>
          </p:cNvSpPr>
          <p:nvPr/>
        </p:nvSpPr>
        <p:spPr bwMode="auto">
          <a:xfrm>
            <a:off x="699135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7</a:t>
            </a:r>
          </a:p>
        </p:txBody>
      </p:sp>
      <p:sp>
        <p:nvSpPr>
          <p:cNvPr id="17462" name="Text Box 52"/>
          <p:cNvSpPr txBox="1">
            <a:spLocks noChangeArrowheads="1"/>
          </p:cNvSpPr>
          <p:nvPr/>
        </p:nvSpPr>
        <p:spPr bwMode="auto">
          <a:xfrm>
            <a:off x="729297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8</a:t>
            </a:r>
          </a:p>
        </p:txBody>
      </p:sp>
      <p:sp>
        <p:nvSpPr>
          <p:cNvPr id="17463" name="Text Box 53"/>
          <p:cNvSpPr txBox="1">
            <a:spLocks noChangeArrowheads="1"/>
          </p:cNvSpPr>
          <p:nvPr/>
        </p:nvSpPr>
        <p:spPr bwMode="auto">
          <a:xfrm>
            <a:off x="759460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9</a:t>
            </a:r>
          </a:p>
        </p:txBody>
      </p:sp>
      <p:sp>
        <p:nvSpPr>
          <p:cNvPr id="17464" name="Text Box 54"/>
          <p:cNvSpPr txBox="1">
            <a:spLocks noChangeArrowheads="1"/>
          </p:cNvSpPr>
          <p:nvPr/>
        </p:nvSpPr>
        <p:spPr bwMode="auto">
          <a:xfrm>
            <a:off x="7839075" y="57531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10</a:t>
            </a:r>
          </a:p>
        </p:txBody>
      </p:sp>
      <p:sp>
        <p:nvSpPr>
          <p:cNvPr id="17465" name="Text Box 55"/>
          <p:cNvSpPr txBox="1">
            <a:spLocks noChangeArrowheads="1"/>
          </p:cNvSpPr>
          <p:nvPr/>
        </p:nvSpPr>
        <p:spPr bwMode="auto">
          <a:xfrm>
            <a:off x="8140700" y="57531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11</a:t>
            </a:r>
          </a:p>
        </p:txBody>
      </p:sp>
      <p:sp>
        <p:nvSpPr>
          <p:cNvPr id="17466" name="Text Box 56"/>
          <p:cNvSpPr txBox="1">
            <a:spLocks noChangeArrowheads="1"/>
          </p:cNvSpPr>
          <p:nvPr/>
        </p:nvSpPr>
        <p:spPr bwMode="auto">
          <a:xfrm>
            <a:off x="8442325" y="57531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12</a:t>
            </a:r>
          </a:p>
        </p:txBody>
      </p:sp>
      <p:sp>
        <p:nvSpPr>
          <p:cNvPr id="17467" name="AutoShape 57"/>
          <p:cNvSpPr>
            <a:spLocks noChangeArrowheads="1"/>
          </p:cNvSpPr>
          <p:nvPr/>
        </p:nvSpPr>
        <p:spPr bwMode="auto">
          <a:xfrm>
            <a:off x="6705600" y="4953000"/>
            <a:ext cx="304800" cy="304800"/>
          </a:xfrm>
          <a:prstGeom prst="downArrow">
            <a:avLst>
              <a:gd name="adj1" fmla="val 50000"/>
              <a:gd name="adj2" fmla="val 25000"/>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8C75C11-15D5-EF49-8581-604FCD6D9B13}" type="slidenum">
              <a:rPr lang="en-US" sz="1400"/>
              <a:pPr eaLnBrk="1" hangingPunct="1"/>
              <a:t>29</a:t>
            </a:fld>
            <a:endParaRPr lang="en-US" sz="1400"/>
          </a:p>
        </p:txBody>
      </p:sp>
      <p:sp>
        <p:nvSpPr>
          <p:cNvPr id="6149" name="Rectangle 2"/>
          <p:cNvSpPr>
            <a:spLocks noGrp="1" noChangeArrowheads="1"/>
          </p:cNvSpPr>
          <p:nvPr>
            <p:ph type="title"/>
          </p:nvPr>
        </p:nvSpPr>
        <p:spPr>
          <a:xfrm>
            <a:off x="609600" y="304800"/>
            <a:ext cx="8001000" cy="685800"/>
          </a:xfrm>
        </p:spPr>
        <p:txBody>
          <a:bodyPr/>
          <a:lstStyle/>
          <a:p>
            <a:pPr eaLnBrk="1" hangingPunct="1"/>
            <a:r>
              <a:rPr lang="en-US" sz="3200" dirty="0">
                <a:latin typeface="Times New Roman" panose="02020603050405020304" pitchFamily="18" charset="0"/>
                <a:cs typeface="Times New Roman" panose="02020603050405020304" pitchFamily="18" charset="0"/>
              </a:rPr>
              <a:t>Search with Linear Probing</a:t>
            </a:r>
          </a:p>
        </p:txBody>
      </p:sp>
      <p:sp>
        <p:nvSpPr>
          <p:cNvPr id="6150" name="Rectangle 3" descr="Rectangle: Click to edit Master text styles&#10;Second level&#10;Third level&#10;Fourth level&#10;Fifth level"/>
          <p:cNvSpPr>
            <a:spLocks noGrp="1" noChangeArrowheads="1"/>
          </p:cNvSpPr>
          <p:nvPr>
            <p:ph type="body" sz="half" idx="1"/>
          </p:nvPr>
        </p:nvSpPr>
        <p:spPr>
          <a:xfrm>
            <a:off x="422275" y="1371600"/>
            <a:ext cx="4073525" cy="4724400"/>
          </a:xfrm>
        </p:spPr>
        <p:txBody>
          <a:bodyPr/>
          <a:lstStyle/>
          <a:p>
            <a:pPr eaLnBrk="1" hangingPunct="1"/>
            <a:r>
              <a:rPr lang="en-US" sz="2400" dirty="0">
                <a:latin typeface="Times New Roman" panose="02020603050405020304" pitchFamily="18" charset="0"/>
                <a:cs typeface="Times New Roman" panose="02020603050405020304" pitchFamily="18" charset="0"/>
              </a:rPr>
              <a:t>Consider a hash table </a:t>
            </a:r>
            <a:r>
              <a:rPr lang="en-US" sz="2400" b="1"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that uses linear probing</a:t>
            </a:r>
          </a:p>
          <a:p>
            <a:pPr eaLnBrk="1" hangingPunct="1"/>
            <a:r>
              <a:rPr lang="en-US" sz="2400" dirty="0">
                <a:solidFill>
                  <a:schemeClr val="tx2"/>
                </a:solidFill>
                <a:latin typeface="Times New Roman" panose="02020603050405020304" pitchFamily="18" charset="0"/>
                <a:cs typeface="Times New Roman" panose="02020603050405020304" pitchFamily="18" charset="0"/>
              </a:rPr>
              <a:t>get</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a:t>
            </a:r>
          </a:p>
          <a:p>
            <a:pPr lvl="1" eaLnBrk="1" hangingPunct="1"/>
            <a:r>
              <a:rPr lang="en-US" dirty="0">
                <a:latin typeface="Times New Roman" panose="02020603050405020304" pitchFamily="18" charset="0"/>
                <a:cs typeface="Times New Roman" panose="02020603050405020304" pitchFamily="18" charset="0"/>
              </a:rPr>
              <a:t>We start at cell </a:t>
            </a:r>
            <a:r>
              <a:rPr lang="en-US" b="1"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p>
          <a:p>
            <a:pPr lvl="1" eaLnBrk="1" hangingPunct="1"/>
            <a:r>
              <a:rPr lang="en-US" dirty="0">
                <a:latin typeface="Times New Roman" panose="02020603050405020304" pitchFamily="18" charset="0"/>
                <a:cs typeface="Times New Roman" panose="02020603050405020304" pitchFamily="18" charset="0"/>
              </a:rPr>
              <a:t>We probe consecutive locations until one of the following occurs</a:t>
            </a:r>
          </a:p>
          <a:p>
            <a:pPr lvl="2" eaLnBrk="1" hangingPunct="1"/>
            <a:r>
              <a:rPr lang="en-US" sz="2400" dirty="0">
                <a:latin typeface="Times New Roman" panose="02020603050405020304" pitchFamily="18" charset="0"/>
                <a:cs typeface="Times New Roman" panose="02020603050405020304" pitchFamily="18" charset="0"/>
              </a:rPr>
              <a:t>An item with key </a:t>
            </a:r>
            <a:r>
              <a:rPr lang="en-US" sz="2400" b="1"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is found, or</a:t>
            </a:r>
          </a:p>
          <a:p>
            <a:pPr lvl="2" eaLnBrk="1" hangingPunct="1"/>
            <a:r>
              <a:rPr lang="en-US" sz="2400" dirty="0">
                <a:latin typeface="Times New Roman" panose="02020603050405020304" pitchFamily="18" charset="0"/>
                <a:cs typeface="Times New Roman" panose="02020603050405020304" pitchFamily="18" charset="0"/>
              </a:rPr>
              <a:t>An empty cell is found, or</a:t>
            </a:r>
          </a:p>
          <a:p>
            <a:pPr lvl="2" eaLnBrk="1" hangingPunct="1"/>
            <a:r>
              <a:rPr lang="en-US" sz="2400" b="1"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cells have been unsuccessfully probed </a:t>
            </a:r>
          </a:p>
        </p:txBody>
      </p:sp>
      <p:sp>
        <p:nvSpPr>
          <p:cNvPr id="6151" name="Text Box 4"/>
          <p:cNvSpPr txBox="1">
            <a:spLocks noChangeArrowheads="1"/>
          </p:cNvSpPr>
          <p:nvPr/>
        </p:nvSpPr>
        <p:spPr bwMode="auto">
          <a:xfrm>
            <a:off x="4876800" y="1676400"/>
            <a:ext cx="3810000" cy="47704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defTabSz="285750" eaLnBrk="0" hangingPunct="0">
              <a:defRPr sz="2400">
                <a:solidFill>
                  <a:schemeClr val="tx1"/>
                </a:solidFill>
                <a:latin typeface="Tahoma" charset="0"/>
                <a:ea typeface="ＭＳ Ｐゴシック" charset="0"/>
              </a:defRPr>
            </a:lvl1pPr>
            <a:lvl2pPr marL="285750" defTabSz="285750" eaLnBrk="0" hangingPunct="0">
              <a:defRPr sz="2400">
                <a:solidFill>
                  <a:schemeClr val="tx1"/>
                </a:solidFill>
                <a:latin typeface="Tahoma" charset="0"/>
                <a:ea typeface="ＭＳ Ｐゴシック" charset="0"/>
              </a:defRPr>
            </a:lvl2pPr>
            <a:lvl3pPr marL="1143000" indent="-228600" defTabSz="285750" eaLnBrk="0" hangingPunct="0">
              <a:defRPr sz="2400">
                <a:solidFill>
                  <a:schemeClr val="tx1"/>
                </a:solidFill>
                <a:latin typeface="Tahoma" charset="0"/>
                <a:ea typeface="ＭＳ Ｐゴシック" charset="0"/>
              </a:defRPr>
            </a:lvl3pPr>
            <a:lvl4pPr marL="1600200" indent="-228600" defTabSz="285750" eaLnBrk="0" hangingPunct="0">
              <a:defRPr sz="2400">
                <a:solidFill>
                  <a:schemeClr val="tx1"/>
                </a:solidFill>
                <a:latin typeface="Tahoma" charset="0"/>
                <a:ea typeface="ＭＳ Ｐゴシック" charset="0"/>
              </a:defRPr>
            </a:lvl4pPr>
            <a:lvl5pPr marL="2057400" indent="-228600" defTabSz="285750" eaLnBrk="0" hangingPunct="0">
              <a:defRPr sz="2400">
                <a:solidFill>
                  <a:schemeClr val="tx1"/>
                </a:solidFill>
                <a:latin typeface="Tahoma" charset="0"/>
                <a:ea typeface="ＭＳ Ｐゴシック" charset="0"/>
              </a:defRPr>
            </a:lvl5pPr>
            <a:lvl6pPr marL="2514600" indent="-228600" algn="ctr" defTabSz="28575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28575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28575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28575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lnSpc>
                <a:spcPct val="90000"/>
              </a:lnSpc>
              <a:spcBef>
                <a:spcPct val="20000"/>
              </a:spcBef>
              <a:buClr>
                <a:schemeClr val="hlink"/>
              </a:buClr>
              <a:buSzPct val="110000"/>
              <a:buFont typeface="Wingdings" charset="0"/>
              <a:buNone/>
            </a:pPr>
            <a:r>
              <a:rPr lang="en-US" sz="2000" b="1">
                <a:solidFill>
                  <a:srgbClr val="000000"/>
                </a:solidFill>
                <a:latin typeface="Times New Roman" charset="0"/>
              </a:rPr>
              <a:t>Algorithm</a:t>
            </a:r>
            <a:r>
              <a:rPr lang="en-US" sz="2000">
                <a:latin typeface="Times New Roman" charset="0"/>
              </a:rPr>
              <a:t> </a:t>
            </a:r>
            <a:r>
              <a:rPr lang="en-US" sz="2000" b="1" i="1">
                <a:solidFill>
                  <a:schemeClr val="tx2"/>
                </a:solidFill>
                <a:latin typeface="Times New Roman" charset="0"/>
              </a:rPr>
              <a:t>get</a:t>
            </a:r>
            <a:r>
              <a:rPr lang="en-US" sz="2000">
                <a:solidFill>
                  <a:schemeClr val="tx2"/>
                </a:solidFill>
                <a:latin typeface="Times New Roman" charset="0"/>
              </a:rPr>
              <a:t>(</a:t>
            </a:r>
            <a:r>
              <a:rPr lang="en-US" sz="2000" b="1" i="1">
                <a:solidFill>
                  <a:schemeClr val="tx2"/>
                </a:solidFill>
                <a:latin typeface="Times New Roman" charset="0"/>
              </a:rPr>
              <a:t>k</a:t>
            </a:r>
            <a:r>
              <a:rPr lang="en-US" sz="2000">
                <a:solidFill>
                  <a:schemeClr val="tx2"/>
                </a:solidFill>
                <a:latin typeface="Times New Roman" charset="0"/>
              </a:rPr>
              <a:t>)	</a:t>
            </a:r>
          </a:p>
          <a:p>
            <a:pPr algn="l" eaLnBrk="1" hangingPunct="1">
              <a:lnSpc>
                <a:spcPct val="90000"/>
              </a:lnSpc>
              <a:spcBef>
                <a:spcPct val="20000"/>
              </a:spcBef>
              <a:buClr>
                <a:schemeClr val="hlink"/>
              </a:buClr>
              <a:buSzPct val="110000"/>
              <a:buFont typeface="Wingdings" charset="0"/>
              <a:buNone/>
            </a:pPr>
            <a:r>
              <a:rPr lang="en-US" sz="2000">
                <a:solidFill>
                  <a:schemeClr val="tx2"/>
                </a:solidFill>
                <a:latin typeface="Times New Roman" charset="0"/>
              </a:rPr>
              <a:t>	</a:t>
            </a:r>
            <a:r>
              <a:rPr lang="en-US" sz="2000" b="1" i="1">
                <a:solidFill>
                  <a:schemeClr val="accent2"/>
                </a:solidFill>
                <a:latin typeface="Times New Roman" charset="0"/>
              </a:rPr>
              <a:t>i</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b="1" i="1">
                <a:solidFill>
                  <a:schemeClr val="accent2"/>
                </a:solidFill>
                <a:latin typeface="Times New Roman" charset="0"/>
              </a:rPr>
              <a:t> h</a:t>
            </a:r>
            <a:r>
              <a:rPr lang="en-US" sz="2000">
                <a:solidFill>
                  <a:schemeClr val="accent2"/>
                </a:solidFill>
                <a:latin typeface="Times New Roman" charset="0"/>
              </a:rPr>
              <a:t>(</a:t>
            </a:r>
            <a:r>
              <a:rPr lang="en-US" sz="2000" b="1" i="1">
                <a:solidFill>
                  <a:schemeClr val="accent2"/>
                </a:solidFill>
                <a:latin typeface="Times New Roman" charset="0"/>
              </a:rPr>
              <a:t>k</a:t>
            </a:r>
            <a:r>
              <a:rPr lang="en-US" sz="2000">
                <a:solidFill>
                  <a:schemeClr val="accent2"/>
                </a:solidFill>
                <a:latin typeface="Times New Roman" charset="0"/>
              </a:rPr>
              <a:t>)</a:t>
            </a:r>
          </a:p>
          <a:p>
            <a:pPr algn="l" eaLnBrk="1" hangingPunct="1">
              <a:lnSpc>
                <a:spcPct val="90000"/>
              </a:lnSpc>
              <a:spcBef>
                <a:spcPct val="20000"/>
              </a:spcBef>
              <a:buClr>
                <a:schemeClr val="hlink"/>
              </a:buClr>
              <a:buSzPct val="110000"/>
              <a:buFont typeface="Wingdings" charset="0"/>
              <a:buNone/>
            </a:pPr>
            <a:r>
              <a:rPr lang="en-US" sz="2000">
                <a:solidFill>
                  <a:schemeClr val="accent2"/>
                </a:solidFill>
                <a:latin typeface="Times New Roman" charset="0"/>
              </a:rPr>
              <a:t>	</a:t>
            </a:r>
            <a:r>
              <a:rPr lang="en-US" sz="2000" b="1" i="1">
                <a:solidFill>
                  <a:schemeClr val="accent2"/>
                </a:solidFill>
                <a:latin typeface="Times New Roman" charset="0"/>
              </a:rPr>
              <a:t>p</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b="1" i="1">
                <a:solidFill>
                  <a:schemeClr val="accent2"/>
                </a:solidFill>
                <a:latin typeface="Times New Roman" charset="0"/>
              </a:rPr>
              <a:t> </a:t>
            </a:r>
            <a:r>
              <a:rPr lang="en-US" sz="2000">
                <a:solidFill>
                  <a:schemeClr val="accent2"/>
                </a:solidFill>
                <a:latin typeface="Times New Roman" charset="0"/>
              </a:rPr>
              <a:t>0</a:t>
            </a:r>
          </a:p>
          <a:p>
            <a:pPr algn="l" eaLnBrk="1" hangingPunct="1">
              <a:lnSpc>
                <a:spcPct val="90000"/>
              </a:lnSpc>
              <a:spcBef>
                <a:spcPct val="20000"/>
              </a:spcBef>
              <a:buClr>
                <a:schemeClr val="hlink"/>
              </a:buClr>
              <a:buSzPct val="110000"/>
              <a:buFont typeface="Wingdings" charset="0"/>
              <a:buNone/>
            </a:pPr>
            <a:r>
              <a:rPr lang="en-US" sz="2000">
                <a:solidFill>
                  <a:schemeClr val="tx2"/>
                </a:solidFill>
                <a:latin typeface="Times New Roman" charset="0"/>
              </a:rPr>
              <a:t>	</a:t>
            </a:r>
            <a:r>
              <a:rPr lang="en-US" sz="2000" b="1">
                <a:solidFill>
                  <a:srgbClr val="000000"/>
                </a:solidFill>
                <a:latin typeface="Times New Roman" charset="0"/>
              </a:rPr>
              <a:t>repeat</a:t>
            </a:r>
          </a:p>
          <a:p>
            <a:pPr algn="l" eaLnBrk="1" hangingPunct="1">
              <a:lnSpc>
                <a:spcPct val="90000"/>
              </a:lnSpc>
              <a:spcBef>
                <a:spcPct val="20000"/>
              </a:spcBef>
              <a:buClr>
                <a:schemeClr val="hlink"/>
              </a:buClr>
              <a:buSzPct val="110000"/>
              <a:buFont typeface="Wingdings" charset="0"/>
              <a:buNone/>
            </a:pPr>
            <a:r>
              <a:rPr lang="en-US" sz="2000" b="1">
                <a:solidFill>
                  <a:srgbClr val="000000"/>
                </a:solidFill>
                <a:latin typeface="Times New Roman" charset="0"/>
              </a:rPr>
              <a:t>		</a:t>
            </a:r>
            <a:r>
              <a:rPr lang="en-US" sz="2000" b="1" i="1">
                <a:solidFill>
                  <a:schemeClr val="accent2"/>
                </a:solidFill>
                <a:latin typeface="Times New Roman" charset="0"/>
              </a:rPr>
              <a:t>c</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b="1" i="1">
                <a:solidFill>
                  <a:schemeClr val="accent2"/>
                </a:solidFill>
                <a:latin typeface="Times New Roman" charset="0"/>
              </a:rPr>
              <a:t> A</a:t>
            </a:r>
            <a:r>
              <a:rPr lang="en-US" sz="2000">
                <a:solidFill>
                  <a:schemeClr val="accent2"/>
                </a:solidFill>
                <a:latin typeface="Times New Roman" charset="0"/>
              </a:rPr>
              <a:t>[</a:t>
            </a:r>
            <a:r>
              <a:rPr lang="en-US" sz="2000" b="1" i="1">
                <a:solidFill>
                  <a:schemeClr val="accent2"/>
                </a:solidFill>
                <a:latin typeface="Times New Roman" charset="0"/>
              </a:rPr>
              <a:t>i</a:t>
            </a:r>
            <a:r>
              <a:rPr lang="en-US" sz="2000">
                <a:solidFill>
                  <a:schemeClr val="accent2"/>
                </a:solidFill>
                <a:latin typeface="Times New Roman" charset="0"/>
              </a:rPr>
              <a:t>]</a:t>
            </a:r>
          </a:p>
          <a:p>
            <a:pPr algn="l" eaLnBrk="1" hangingPunct="1">
              <a:lnSpc>
                <a:spcPct val="90000"/>
              </a:lnSpc>
              <a:spcBef>
                <a:spcPct val="20000"/>
              </a:spcBef>
              <a:buClr>
                <a:schemeClr val="hlink"/>
              </a:buClr>
              <a:buSzPct val="110000"/>
              <a:buFont typeface="Wingdings" charset="0"/>
              <a:buNone/>
            </a:pPr>
            <a:r>
              <a:rPr lang="en-US" sz="2000">
                <a:solidFill>
                  <a:schemeClr val="accent2"/>
                </a:solidFill>
                <a:latin typeface="Times New Roman" charset="0"/>
              </a:rPr>
              <a:t>		</a:t>
            </a:r>
            <a:r>
              <a:rPr lang="en-US" sz="2000" b="1">
                <a:solidFill>
                  <a:srgbClr val="000000"/>
                </a:solidFill>
                <a:latin typeface="Times New Roman" charset="0"/>
              </a:rPr>
              <a:t>if </a:t>
            </a:r>
            <a:r>
              <a:rPr lang="en-US" sz="2000" b="1" i="1">
                <a:solidFill>
                  <a:schemeClr val="accent2"/>
                </a:solidFill>
                <a:latin typeface="Times New Roman" charset="0"/>
              </a:rPr>
              <a:t>c</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a:solidFill>
                  <a:schemeClr val="accent2"/>
                </a:solidFill>
                <a:latin typeface="Times New Roman" charset="0"/>
              </a:rPr>
              <a:t> </a:t>
            </a:r>
            <a:r>
              <a:rPr lang="en-US" sz="2000">
                <a:solidFill>
                  <a:schemeClr val="accent2"/>
                </a:solidFill>
                <a:latin typeface="Symbol" charset="0"/>
                <a:sym typeface="Symbol" charset="0"/>
              </a:rPr>
              <a:t></a:t>
            </a:r>
          </a:p>
          <a:p>
            <a:pPr algn="l" eaLnBrk="1" hangingPunct="1">
              <a:lnSpc>
                <a:spcPct val="90000"/>
              </a:lnSpc>
              <a:spcBef>
                <a:spcPct val="20000"/>
              </a:spcBef>
              <a:buClr>
                <a:schemeClr val="hlink"/>
              </a:buClr>
              <a:buSzPct val="110000"/>
              <a:buFont typeface="Wingdings" charset="0"/>
              <a:buNone/>
            </a:pPr>
            <a:r>
              <a:rPr lang="en-US" sz="2000">
                <a:solidFill>
                  <a:schemeClr val="accent2"/>
                </a:solidFill>
                <a:latin typeface="Symbol" charset="0"/>
                <a:sym typeface="Symbol" charset="0"/>
              </a:rPr>
              <a:t>			</a:t>
            </a:r>
            <a:r>
              <a:rPr lang="en-US" sz="2000" b="1">
                <a:solidFill>
                  <a:srgbClr val="000000"/>
                </a:solidFill>
                <a:latin typeface="Times New Roman" charset="0"/>
              </a:rPr>
              <a:t>return</a:t>
            </a:r>
            <a:r>
              <a:rPr lang="en-US" sz="2000">
                <a:solidFill>
                  <a:schemeClr val="accent2"/>
                </a:solidFill>
                <a:latin typeface="Times New Roman" charset="0"/>
              </a:rPr>
              <a:t> </a:t>
            </a:r>
            <a:r>
              <a:rPr lang="en-US" sz="2000" b="1" i="1">
                <a:solidFill>
                  <a:schemeClr val="accent2"/>
                </a:solidFill>
                <a:latin typeface="Times New Roman" charset="0"/>
              </a:rPr>
              <a:t>null</a:t>
            </a:r>
            <a:endParaRPr lang="en-US" sz="2000" b="1">
              <a:solidFill>
                <a:schemeClr val="accent2"/>
              </a:solidFill>
              <a:latin typeface="Times New Roman" charset="0"/>
            </a:endParaRPr>
          </a:p>
          <a:p>
            <a:pPr algn="l" eaLnBrk="1" hangingPunct="1">
              <a:lnSpc>
                <a:spcPct val="90000"/>
              </a:lnSpc>
              <a:spcBef>
                <a:spcPct val="20000"/>
              </a:spcBef>
              <a:buClr>
                <a:schemeClr val="hlink"/>
              </a:buClr>
              <a:buSzPct val="110000"/>
              <a:buFont typeface="Wingdings" charset="0"/>
              <a:buNone/>
            </a:pPr>
            <a:r>
              <a:rPr lang="en-US" sz="2000" b="1">
                <a:solidFill>
                  <a:srgbClr val="000000"/>
                </a:solidFill>
                <a:latin typeface="Times New Roman" charset="0"/>
              </a:rPr>
              <a:t>		 else if </a:t>
            </a:r>
            <a:r>
              <a:rPr lang="en-US" sz="2000" b="1" i="1">
                <a:solidFill>
                  <a:schemeClr val="accent2"/>
                </a:solidFill>
                <a:latin typeface="Times New Roman" charset="0"/>
              </a:rPr>
              <a:t>c.getKey </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a:solidFill>
                  <a:schemeClr val="accent2"/>
                </a:solidFill>
                <a:latin typeface="Times New Roman" charset="0"/>
              </a:rPr>
              <a:t> </a:t>
            </a:r>
            <a:r>
              <a:rPr lang="en-US" sz="2000" b="1" i="1">
                <a:solidFill>
                  <a:schemeClr val="accent2"/>
                </a:solidFill>
                <a:latin typeface="Times New Roman" charset="0"/>
              </a:rPr>
              <a:t>k</a:t>
            </a:r>
          </a:p>
          <a:p>
            <a:pPr algn="l" eaLnBrk="1" hangingPunct="1">
              <a:lnSpc>
                <a:spcPct val="90000"/>
              </a:lnSpc>
              <a:spcBef>
                <a:spcPct val="20000"/>
              </a:spcBef>
              <a:buClr>
                <a:schemeClr val="hlink"/>
              </a:buClr>
              <a:buSzPct val="110000"/>
              <a:buFont typeface="Wingdings" charset="0"/>
              <a:buNone/>
            </a:pPr>
            <a:r>
              <a:rPr lang="en-US" sz="2000" b="1" i="1">
                <a:solidFill>
                  <a:schemeClr val="accent2"/>
                </a:solidFill>
                <a:latin typeface="Times New Roman" charset="0"/>
              </a:rPr>
              <a:t>			</a:t>
            </a:r>
            <a:r>
              <a:rPr lang="en-US" sz="2000" b="1">
                <a:solidFill>
                  <a:srgbClr val="000000"/>
                </a:solidFill>
                <a:latin typeface="Times New Roman" charset="0"/>
              </a:rPr>
              <a:t>return</a:t>
            </a:r>
            <a:r>
              <a:rPr lang="en-US" sz="2000">
                <a:solidFill>
                  <a:schemeClr val="accent2"/>
                </a:solidFill>
                <a:latin typeface="Times New Roman" charset="0"/>
              </a:rPr>
              <a:t> </a:t>
            </a:r>
            <a:r>
              <a:rPr lang="en-US" sz="2000" b="1" i="1">
                <a:solidFill>
                  <a:schemeClr val="accent2"/>
                </a:solidFill>
                <a:latin typeface="Times New Roman" charset="0"/>
              </a:rPr>
              <a:t>c.getValue</a:t>
            </a:r>
            <a:r>
              <a:rPr lang="en-US" sz="2000">
                <a:solidFill>
                  <a:schemeClr val="accent2"/>
                </a:solidFill>
                <a:latin typeface="Times New Roman" charset="0"/>
              </a:rPr>
              <a:t>()</a:t>
            </a:r>
            <a:endParaRPr lang="en-US" sz="2000">
              <a:solidFill>
                <a:schemeClr val="tx2"/>
              </a:solidFill>
              <a:latin typeface="Times New Roman" charset="0"/>
            </a:endParaRPr>
          </a:p>
          <a:p>
            <a:pPr algn="l" eaLnBrk="1" hangingPunct="1">
              <a:lnSpc>
                <a:spcPct val="90000"/>
              </a:lnSpc>
              <a:spcBef>
                <a:spcPct val="20000"/>
              </a:spcBef>
              <a:buClr>
                <a:schemeClr val="hlink"/>
              </a:buClr>
              <a:buSzPct val="110000"/>
              <a:buFont typeface="Wingdings" charset="0"/>
              <a:buNone/>
            </a:pPr>
            <a:r>
              <a:rPr lang="en-US" sz="2000" b="1">
                <a:solidFill>
                  <a:srgbClr val="000000"/>
                </a:solidFill>
                <a:latin typeface="Times New Roman" charset="0"/>
              </a:rPr>
              <a:t>		else</a:t>
            </a:r>
          </a:p>
          <a:p>
            <a:pPr algn="l" eaLnBrk="1" hangingPunct="1">
              <a:lnSpc>
                <a:spcPct val="90000"/>
              </a:lnSpc>
              <a:spcBef>
                <a:spcPct val="20000"/>
              </a:spcBef>
              <a:buClr>
                <a:schemeClr val="hlink"/>
              </a:buClr>
              <a:buSzPct val="110000"/>
              <a:buFont typeface="Wingdings" charset="0"/>
              <a:buNone/>
            </a:pPr>
            <a:r>
              <a:rPr lang="en-US" sz="2000" b="1">
                <a:solidFill>
                  <a:srgbClr val="000000"/>
                </a:solidFill>
                <a:latin typeface="Times New Roman" charset="0"/>
              </a:rPr>
              <a:t>			</a:t>
            </a:r>
            <a:r>
              <a:rPr lang="en-US" sz="2000" b="1" i="1">
                <a:solidFill>
                  <a:schemeClr val="accent2"/>
                </a:solidFill>
                <a:latin typeface="Times New Roman" charset="0"/>
              </a:rPr>
              <a:t>i</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b="1" i="1">
                <a:solidFill>
                  <a:schemeClr val="accent2"/>
                </a:solidFill>
                <a:latin typeface="Times New Roman" charset="0"/>
              </a:rPr>
              <a:t> </a:t>
            </a:r>
            <a:r>
              <a:rPr lang="en-US" sz="2000">
                <a:solidFill>
                  <a:schemeClr val="accent2"/>
                </a:solidFill>
                <a:latin typeface="Times New Roman" charset="0"/>
              </a:rPr>
              <a:t>(</a:t>
            </a:r>
            <a:r>
              <a:rPr lang="en-US" sz="2000" b="1" i="1">
                <a:solidFill>
                  <a:schemeClr val="accent2"/>
                </a:solidFill>
                <a:latin typeface="Times New Roman" charset="0"/>
              </a:rPr>
              <a:t>i</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b="1" i="1">
                <a:solidFill>
                  <a:schemeClr val="accent2"/>
                </a:solidFill>
                <a:latin typeface="Times New Roman" charset="0"/>
              </a:rPr>
              <a:t> </a:t>
            </a:r>
            <a:r>
              <a:rPr lang="en-US" sz="2000">
                <a:solidFill>
                  <a:schemeClr val="accent2"/>
                </a:solidFill>
                <a:latin typeface="Times New Roman" charset="0"/>
              </a:rPr>
              <a:t>1)</a:t>
            </a:r>
            <a:r>
              <a:rPr lang="en-US" sz="2000" b="1" i="1">
                <a:solidFill>
                  <a:schemeClr val="accent2"/>
                </a:solidFill>
                <a:latin typeface="Times New Roman" charset="0"/>
              </a:rPr>
              <a:t> </a:t>
            </a:r>
            <a:r>
              <a:rPr lang="en-US" sz="2000">
                <a:solidFill>
                  <a:schemeClr val="accent2"/>
                </a:solidFill>
                <a:latin typeface="Times New Roman" charset="0"/>
              </a:rPr>
              <a:t>mod</a:t>
            </a:r>
            <a:r>
              <a:rPr lang="en-US" sz="2000" b="1" i="1">
                <a:solidFill>
                  <a:schemeClr val="accent2"/>
                </a:solidFill>
                <a:latin typeface="Times New Roman" charset="0"/>
              </a:rPr>
              <a:t> N</a:t>
            </a:r>
            <a:endParaRPr lang="en-US" sz="2000">
              <a:solidFill>
                <a:schemeClr val="accent2"/>
              </a:solidFill>
              <a:latin typeface="Times New Roman" charset="0"/>
            </a:endParaRPr>
          </a:p>
          <a:p>
            <a:pPr lvl="1" algn="l" eaLnBrk="1" hangingPunct="1">
              <a:lnSpc>
                <a:spcPct val="90000"/>
              </a:lnSpc>
              <a:spcBef>
                <a:spcPct val="20000"/>
              </a:spcBef>
              <a:buClr>
                <a:schemeClr val="hlink"/>
              </a:buClr>
              <a:buSzPct val="110000"/>
              <a:buFont typeface="Wingdings" charset="0"/>
              <a:buNone/>
            </a:pPr>
            <a:r>
              <a:rPr lang="en-US" sz="2000" b="1">
                <a:solidFill>
                  <a:srgbClr val="000000"/>
                </a:solidFill>
                <a:latin typeface="Times New Roman" charset="0"/>
              </a:rPr>
              <a:t>		</a:t>
            </a:r>
            <a:r>
              <a:rPr lang="en-US" sz="2000" b="1" i="1">
                <a:solidFill>
                  <a:schemeClr val="accent2"/>
                </a:solidFill>
                <a:latin typeface="Times New Roman" charset="0"/>
              </a:rPr>
              <a:t>p</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b="1" i="1">
                <a:solidFill>
                  <a:schemeClr val="accent2"/>
                </a:solidFill>
                <a:latin typeface="Times New Roman" charset="0"/>
              </a:rPr>
              <a:t> p</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b="1" i="1">
                <a:solidFill>
                  <a:schemeClr val="accent2"/>
                </a:solidFill>
                <a:latin typeface="Times New Roman" charset="0"/>
              </a:rPr>
              <a:t> </a:t>
            </a:r>
            <a:r>
              <a:rPr lang="en-US" sz="2000">
                <a:solidFill>
                  <a:schemeClr val="accent2"/>
                </a:solidFill>
                <a:latin typeface="Times New Roman" charset="0"/>
              </a:rPr>
              <a:t>1</a:t>
            </a:r>
          </a:p>
          <a:p>
            <a:pPr lvl="1" algn="l" eaLnBrk="1" hangingPunct="1">
              <a:lnSpc>
                <a:spcPct val="90000"/>
              </a:lnSpc>
              <a:spcBef>
                <a:spcPct val="20000"/>
              </a:spcBef>
              <a:buClr>
                <a:schemeClr val="hlink"/>
              </a:buClr>
              <a:buSzPct val="110000"/>
              <a:buFont typeface="Wingdings" charset="0"/>
              <a:buNone/>
            </a:pPr>
            <a:r>
              <a:rPr lang="en-US" sz="2000" b="1">
                <a:solidFill>
                  <a:srgbClr val="000000"/>
                </a:solidFill>
                <a:latin typeface="Times New Roman" charset="0"/>
              </a:rPr>
              <a:t>until</a:t>
            </a:r>
            <a:r>
              <a:rPr lang="en-US" sz="2000">
                <a:solidFill>
                  <a:schemeClr val="accent2"/>
                </a:solidFill>
                <a:latin typeface="Times New Roman" charset="0"/>
              </a:rPr>
              <a:t> 	 </a:t>
            </a:r>
            <a:r>
              <a:rPr lang="en-US" sz="2000" b="1" i="1">
                <a:solidFill>
                  <a:schemeClr val="accent2"/>
                </a:solidFill>
                <a:latin typeface="Times New Roman" charset="0"/>
              </a:rPr>
              <a:t>p</a:t>
            </a:r>
            <a:r>
              <a:rPr lang="en-US" sz="2000">
                <a:solidFill>
                  <a:schemeClr val="accent2"/>
                </a:solidFill>
                <a:latin typeface="Times New Roman" charset="0"/>
              </a:rPr>
              <a:t> </a:t>
            </a:r>
            <a:r>
              <a:rPr lang="en-US" sz="2000">
                <a:solidFill>
                  <a:schemeClr val="accent2"/>
                </a:solidFill>
                <a:latin typeface="Symbol" charset="0"/>
                <a:sym typeface="Symbol" charset="0"/>
              </a:rPr>
              <a:t>=</a:t>
            </a:r>
            <a:r>
              <a:rPr lang="en-US" sz="2000">
                <a:solidFill>
                  <a:schemeClr val="accent2"/>
                </a:solidFill>
                <a:latin typeface="Times New Roman" charset="0"/>
              </a:rPr>
              <a:t> </a:t>
            </a:r>
            <a:r>
              <a:rPr lang="en-US" sz="2000" b="1" i="1">
                <a:solidFill>
                  <a:schemeClr val="accent2"/>
                </a:solidFill>
                <a:latin typeface="Times New Roman" charset="0"/>
              </a:rPr>
              <a:t>N</a:t>
            </a:r>
          </a:p>
          <a:p>
            <a:pPr algn="l" eaLnBrk="1" hangingPunct="1">
              <a:lnSpc>
                <a:spcPct val="90000"/>
              </a:lnSpc>
              <a:spcBef>
                <a:spcPct val="20000"/>
              </a:spcBef>
              <a:buClr>
                <a:schemeClr val="hlink"/>
              </a:buClr>
              <a:buSzPct val="110000"/>
              <a:buFont typeface="Wingdings" charset="0"/>
              <a:buNone/>
            </a:pPr>
            <a:r>
              <a:rPr lang="en-US" sz="2000">
                <a:solidFill>
                  <a:schemeClr val="accent2"/>
                </a:solidFill>
                <a:latin typeface="Symbol" charset="0"/>
                <a:sym typeface="Symbol" charset="0"/>
              </a:rPr>
              <a:t>	</a:t>
            </a:r>
            <a:r>
              <a:rPr lang="en-US" sz="2000" b="1">
                <a:solidFill>
                  <a:srgbClr val="000000"/>
                </a:solidFill>
                <a:latin typeface="Times New Roman" charset="0"/>
              </a:rPr>
              <a:t>return</a:t>
            </a:r>
            <a:r>
              <a:rPr lang="en-US" sz="2000">
                <a:solidFill>
                  <a:schemeClr val="accent2"/>
                </a:solidFill>
                <a:latin typeface="Times New Roman" charset="0"/>
              </a:rPr>
              <a:t> </a:t>
            </a:r>
            <a:r>
              <a:rPr lang="en-US" sz="2000" b="1" i="1">
                <a:solidFill>
                  <a:schemeClr val="accent2"/>
                </a:solidFill>
                <a:latin typeface="Times New Roman" charset="0"/>
              </a:rPr>
              <a:t>null</a:t>
            </a:r>
          </a:p>
        </p:txBody>
      </p:sp>
      <p:graphicFrame>
        <p:nvGraphicFramePr>
          <p:cNvPr id="6146" name="Object 5"/>
          <p:cNvGraphicFramePr>
            <a:graphicFrameLocks noChangeAspect="1"/>
          </p:cNvGraphicFramePr>
          <p:nvPr/>
        </p:nvGraphicFramePr>
        <p:xfrm>
          <a:off x="7467600" y="152400"/>
          <a:ext cx="1330325" cy="1143000"/>
        </p:xfrm>
        <a:graphic>
          <a:graphicData uri="http://schemas.openxmlformats.org/presentationml/2006/ole">
            <mc:AlternateContent xmlns:mc="http://schemas.openxmlformats.org/markup-compatibility/2006">
              <mc:Choice xmlns:v="urn:schemas-microsoft-com:vml" Requires="v">
                <p:oleObj spid="_x0000_s6177" name="Clip" r:id="rId3" imgW="4033080" imgH="3468960" progId="MS_ClipArt_Gallery.2">
                  <p:embed/>
                </p:oleObj>
              </mc:Choice>
              <mc:Fallback>
                <p:oleObj name="Clip" r:id="rId3" imgW="4033080" imgH="346896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152400"/>
                        <a:ext cx="1330325" cy="114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176FC85-E67E-E24B-8996-C0C357BF9D5D}" type="slidenum">
              <a:rPr lang="en-US" sz="1400"/>
              <a:pPr eaLnBrk="1" hangingPunct="1"/>
              <a:t>3</a:t>
            </a:fld>
            <a:endParaRPr lang="en-US" sz="1400"/>
          </a:p>
        </p:txBody>
      </p:sp>
      <p:sp>
        <p:nvSpPr>
          <p:cNvPr id="9219" name="Rectangle 2"/>
          <p:cNvSpPr>
            <a:spLocks noGrp="1" noChangeArrowheads="1"/>
          </p:cNvSpPr>
          <p:nvPr>
            <p:ph type="title"/>
          </p:nvPr>
        </p:nvSpPr>
        <p:spPr/>
        <p:txBody>
          <a:bodyPr/>
          <a:lstStyle/>
          <a:p>
            <a:pPr eaLnBrk="1" hangingPunct="1"/>
            <a:r>
              <a:rPr lang="en-US" sz="3200" b="1" dirty="0">
                <a:latin typeface="Times New Roman" panose="02020603050405020304" pitchFamily="18" charset="0"/>
                <a:cs typeface="Times New Roman" panose="02020603050405020304" pitchFamily="18" charset="0"/>
              </a:rPr>
              <a:t>Intuitive Notion of a Map</a:t>
            </a:r>
          </a:p>
        </p:txBody>
      </p:sp>
      <p:sp>
        <p:nvSpPr>
          <p:cNvPr id="161795" name="Rectangle 3" descr="Rectangle: Click to edit Master text styles&#10;Second level&#10;Third level&#10;Fourth level&#10;Fifth level"/>
          <p:cNvSpPr>
            <a:spLocks noGrp="1" noChangeArrowheads="1"/>
          </p:cNvSpPr>
          <p:nvPr>
            <p:ph type="body" idx="1"/>
          </p:nvPr>
        </p:nvSpPr>
        <p:spPr>
          <a:xfrm>
            <a:off x="685800" y="1600200"/>
            <a:ext cx="7924800" cy="3200400"/>
          </a:xfrm>
        </p:spPr>
        <p:txBody>
          <a:bodyPr>
            <a:normAutofit/>
          </a:bodyPr>
          <a:lstStyle/>
          <a:p>
            <a:pPr>
              <a:defRPr/>
            </a:pPr>
            <a:r>
              <a:rPr lang="en-US" sz="2800" dirty="0">
                <a:latin typeface="Times New Roman" panose="02020603050405020304" pitchFamily="18" charset="0"/>
                <a:cs typeface="Times New Roman" panose="02020603050405020304" pitchFamily="18" charset="0"/>
              </a:rPr>
              <a:t>Intuitively, a map M supports the abstraction of using keys as indices with a syntax such as M[k]. </a:t>
            </a:r>
          </a:p>
          <a:p>
            <a:pPr>
              <a:defRPr/>
            </a:pPr>
            <a:r>
              <a:rPr lang="en-US" sz="2800" dirty="0">
                <a:latin typeface="Times New Roman" panose="02020603050405020304" pitchFamily="18" charset="0"/>
                <a:cs typeface="Times New Roman" panose="02020603050405020304" pitchFamily="18" charset="0"/>
              </a:rPr>
              <a:t>As a warm-up, consider a restricted setting in which a map with n items uses keys that are known to be integers in a range from 0 to N </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 for some N </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ea typeface="+mn-ea"/>
              <a:cs typeface="Times New Roman" panose="02020603050405020304" pitchFamily="18" charset="0"/>
            </a:endParaRPr>
          </a:p>
        </p:txBody>
      </p:sp>
      <p:pic>
        <p:nvPicPr>
          <p:cNvPr id="922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029200"/>
            <a:ext cx="8001000" cy="102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595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CCFD923-2FE3-1D4F-BEE2-63581947246D}" type="slidenum">
              <a:rPr lang="en-US" sz="1400"/>
              <a:pPr eaLnBrk="1" hangingPunct="1"/>
              <a:t>30</a:t>
            </a:fld>
            <a:endParaRPr lang="en-US" sz="1400"/>
          </a:p>
        </p:txBody>
      </p:sp>
      <p:sp>
        <p:nvSpPr>
          <p:cNvPr id="18436" name="Rectangle 1026"/>
          <p:cNvSpPr>
            <a:spLocks noGrp="1" noChangeArrowheads="1"/>
          </p:cNvSpPr>
          <p:nvPr>
            <p:ph type="title"/>
          </p:nvPr>
        </p:nvSpPr>
        <p:spPr>
          <a:xfrm>
            <a:off x="609600" y="304800"/>
            <a:ext cx="8001000" cy="685800"/>
          </a:xfrm>
        </p:spPr>
        <p:txBody>
          <a:bodyPr/>
          <a:lstStyle/>
          <a:p>
            <a:pPr eaLnBrk="1" hangingPunct="1"/>
            <a:r>
              <a:rPr lang="en-US" sz="3200" b="1" dirty="0">
                <a:latin typeface="Times New Roman" panose="02020603050405020304" pitchFamily="18" charset="0"/>
                <a:cs typeface="Times New Roman" panose="02020603050405020304" pitchFamily="18" charset="0"/>
              </a:rPr>
              <a:t>Updates with Linear Probing</a:t>
            </a:r>
          </a:p>
        </p:txBody>
      </p:sp>
      <p:sp>
        <p:nvSpPr>
          <p:cNvPr id="154627" name="Rectangle 1027" descr="Rectangle: Click to edit Master text styles&#10;Second level&#10;Third level&#10;Fourth level&#10;Fifth level"/>
          <p:cNvSpPr>
            <a:spLocks noGrp="1" noChangeArrowheads="1"/>
          </p:cNvSpPr>
          <p:nvPr>
            <p:ph type="body" sz="half" idx="1"/>
          </p:nvPr>
        </p:nvSpPr>
        <p:spPr>
          <a:xfrm>
            <a:off x="304800" y="1219200"/>
            <a:ext cx="4419600" cy="5181600"/>
          </a:xfrm>
        </p:spPr>
        <p:txBody>
          <a:bodyPr>
            <a:noAutofit/>
          </a:bodyPr>
          <a:lstStyle/>
          <a:p>
            <a:pPr eaLnBrk="1" hangingPunct="1">
              <a:buFont typeface="Wingdings" pitchFamily="2" charset="2"/>
              <a:buChar char="q"/>
              <a:defRPr/>
            </a:pPr>
            <a:r>
              <a:rPr lang="en-US" sz="2400" dirty="0">
                <a:latin typeface="Times New Roman" panose="02020603050405020304" pitchFamily="18" charset="0"/>
                <a:ea typeface="+mn-ea"/>
                <a:cs typeface="Times New Roman" panose="02020603050405020304" pitchFamily="18" charset="0"/>
              </a:rPr>
              <a:t>To handle insertions and deletions, we introduce a special object, called </a:t>
            </a:r>
            <a:r>
              <a:rPr lang="en-US" sz="2400" b="1" i="1" dirty="0">
                <a:latin typeface="Times New Roman" panose="02020603050405020304" pitchFamily="18" charset="0"/>
                <a:ea typeface="+mn-ea"/>
                <a:cs typeface="Times New Roman" panose="02020603050405020304" pitchFamily="18" charset="0"/>
              </a:rPr>
              <a:t>DEFUNCT</a:t>
            </a:r>
            <a:r>
              <a:rPr lang="en-US" sz="2400" dirty="0">
                <a:latin typeface="Times New Roman" panose="02020603050405020304" pitchFamily="18" charset="0"/>
                <a:ea typeface="+mn-ea"/>
                <a:cs typeface="Times New Roman" panose="02020603050405020304" pitchFamily="18" charset="0"/>
              </a:rPr>
              <a:t>, which replaces deleted elements</a:t>
            </a:r>
          </a:p>
          <a:p>
            <a:pPr eaLnBrk="1" hangingPunct="1">
              <a:buFont typeface="Wingdings" pitchFamily="2" charset="2"/>
              <a:buChar char="q"/>
              <a:defRPr/>
            </a:pPr>
            <a:r>
              <a:rPr lang="en-US" sz="2400" dirty="0">
                <a:solidFill>
                  <a:schemeClr val="tx2"/>
                </a:solidFill>
                <a:latin typeface="Times New Roman" panose="02020603050405020304" pitchFamily="18" charset="0"/>
                <a:ea typeface="+mn-ea"/>
                <a:cs typeface="Times New Roman" panose="02020603050405020304" pitchFamily="18" charset="0"/>
              </a:rPr>
              <a:t>remove</a:t>
            </a:r>
            <a:r>
              <a:rPr lang="en-US" sz="2400" dirty="0">
                <a:latin typeface="Times New Roman" panose="02020603050405020304" pitchFamily="18" charset="0"/>
                <a:ea typeface="+mn-ea"/>
                <a:cs typeface="Times New Roman" panose="02020603050405020304" pitchFamily="18" charset="0"/>
              </a:rPr>
              <a:t>(</a:t>
            </a:r>
            <a:r>
              <a:rPr lang="en-US" sz="2400" b="1" i="1" dirty="0">
                <a:latin typeface="Times New Roman" panose="02020603050405020304" pitchFamily="18" charset="0"/>
                <a:ea typeface="+mn-ea"/>
                <a:cs typeface="Times New Roman" panose="02020603050405020304" pitchFamily="18" charset="0"/>
              </a:rPr>
              <a:t>k</a:t>
            </a:r>
            <a:r>
              <a:rPr lang="en-US" sz="2400" dirty="0">
                <a:latin typeface="Times New Roman" panose="02020603050405020304" pitchFamily="18" charset="0"/>
                <a:ea typeface="+mn-ea"/>
                <a:cs typeface="Times New Roman" panose="02020603050405020304" pitchFamily="18" charset="0"/>
              </a:rPr>
              <a:t>)</a:t>
            </a:r>
          </a:p>
          <a:p>
            <a:pPr lvl="1" eaLnBrk="1" hangingPunct="1">
              <a:buFont typeface="Wingdings" pitchFamily="2" charset="2"/>
              <a:buChar char="n"/>
              <a:defRPr/>
            </a:pPr>
            <a:r>
              <a:rPr lang="en-US" dirty="0">
                <a:latin typeface="Times New Roman" panose="02020603050405020304" pitchFamily="18" charset="0"/>
                <a:cs typeface="Times New Roman" panose="02020603050405020304" pitchFamily="18" charset="0"/>
              </a:rPr>
              <a:t>We search for an entry with key </a:t>
            </a:r>
            <a:r>
              <a:rPr lang="en-US" b="1"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p>
          <a:p>
            <a:pPr lvl="1" eaLnBrk="1" hangingPunct="1">
              <a:buFont typeface="Wingdings" pitchFamily="2" charset="2"/>
              <a:buChar char="n"/>
              <a:defRPr/>
            </a:pPr>
            <a:r>
              <a:rPr lang="en-US" dirty="0">
                <a:latin typeface="Times New Roman" panose="02020603050405020304" pitchFamily="18" charset="0"/>
                <a:cs typeface="Times New Roman" panose="02020603050405020304" pitchFamily="18" charset="0"/>
              </a:rPr>
              <a:t>If such an entry (</a:t>
            </a:r>
            <a:r>
              <a:rPr lang="en-US" b="1" i="1" dirty="0">
                <a:latin typeface="Times New Roman" panose="02020603050405020304" pitchFamily="18" charset="0"/>
                <a:cs typeface="Times New Roman" panose="02020603050405020304" pitchFamily="18" charset="0"/>
              </a:rPr>
              <a:t>k, o</a:t>
            </a:r>
            <a:r>
              <a:rPr lang="en-US" dirty="0">
                <a:latin typeface="Times New Roman" panose="02020603050405020304" pitchFamily="18" charset="0"/>
                <a:cs typeface="Times New Roman" panose="02020603050405020304" pitchFamily="18" charset="0"/>
              </a:rPr>
              <a:t>) is found, we replace it with the special item </a:t>
            </a:r>
            <a:r>
              <a:rPr lang="en-US" b="1" i="1" dirty="0">
                <a:latin typeface="Times New Roman" panose="02020603050405020304" pitchFamily="18" charset="0"/>
                <a:cs typeface="Times New Roman" panose="02020603050405020304" pitchFamily="18" charset="0"/>
              </a:rPr>
              <a:t>DEFUNCT</a:t>
            </a:r>
            <a:r>
              <a:rPr lang="en-US" dirty="0">
                <a:latin typeface="Times New Roman" panose="02020603050405020304" pitchFamily="18" charset="0"/>
                <a:cs typeface="Times New Roman" panose="02020603050405020304" pitchFamily="18" charset="0"/>
              </a:rPr>
              <a:t> and we return element </a:t>
            </a:r>
            <a:r>
              <a:rPr lang="en-US" b="1" i="1" dirty="0">
                <a:latin typeface="Times New Roman" panose="02020603050405020304" pitchFamily="18" charset="0"/>
                <a:cs typeface="Times New Roman" panose="02020603050405020304" pitchFamily="18" charset="0"/>
              </a:rPr>
              <a:t>o</a:t>
            </a:r>
            <a:endParaRPr lang="en-US" dirty="0">
              <a:latin typeface="Times New Roman" panose="02020603050405020304" pitchFamily="18" charset="0"/>
              <a:cs typeface="Times New Roman" panose="02020603050405020304" pitchFamily="18" charset="0"/>
            </a:endParaRPr>
          </a:p>
          <a:p>
            <a:pPr lvl="1" eaLnBrk="1" hangingPunct="1">
              <a:buFont typeface="Wingdings" pitchFamily="2" charset="2"/>
              <a:buChar char="n"/>
              <a:defRPr/>
            </a:pPr>
            <a:r>
              <a:rPr lang="en-US" dirty="0">
                <a:latin typeface="Times New Roman" panose="02020603050405020304" pitchFamily="18" charset="0"/>
                <a:cs typeface="Times New Roman" panose="02020603050405020304" pitchFamily="18" charset="0"/>
              </a:rPr>
              <a:t>Else, we return </a:t>
            </a:r>
            <a:r>
              <a:rPr lang="en-US" b="1" i="1" dirty="0">
                <a:latin typeface="Times New Roman" panose="02020603050405020304" pitchFamily="18" charset="0"/>
                <a:cs typeface="Times New Roman" panose="02020603050405020304" pitchFamily="18" charset="0"/>
              </a:rPr>
              <a:t>null</a:t>
            </a:r>
          </a:p>
        </p:txBody>
      </p:sp>
      <p:sp>
        <p:nvSpPr>
          <p:cNvPr id="154628" name="Rectangle 1028" descr="Rectangle: Click to edit Master text styles&#10;Second level&#10;Third level&#10;Fourth level&#10;Fifth level"/>
          <p:cNvSpPr>
            <a:spLocks noGrp="1" noChangeArrowheads="1"/>
          </p:cNvSpPr>
          <p:nvPr>
            <p:ph type="body" sz="half" idx="2"/>
          </p:nvPr>
        </p:nvSpPr>
        <p:spPr>
          <a:xfrm>
            <a:off x="4572000" y="1676400"/>
            <a:ext cx="4267200" cy="4724400"/>
          </a:xfrm>
        </p:spPr>
        <p:txBody>
          <a:bodyPr>
            <a:normAutofit lnSpcReduction="10000"/>
          </a:bodyPr>
          <a:lstStyle/>
          <a:p>
            <a:pPr eaLnBrk="1" hangingPunct="1">
              <a:buFont typeface="Wingdings" pitchFamily="2" charset="2"/>
              <a:buChar char="q"/>
              <a:defRPr/>
            </a:pPr>
            <a:r>
              <a:rPr lang="en-US" dirty="0">
                <a:solidFill>
                  <a:schemeClr val="tx2"/>
                </a:solidFill>
                <a:latin typeface="Times New Roman" panose="02020603050405020304" pitchFamily="18" charset="0"/>
                <a:ea typeface="+mn-ea"/>
                <a:cs typeface="Times New Roman" panose="02020603050405020304" pitchFamily="18" charset="0"/>
              </a:rPr>
              <a:t>put</a:t>
            </a:r>
            <a:r>
              <a:rPr lang="en-US" dirty="0">
                <a:latin typeface="Times New Roman" panose="02020603050405020304" pitchFamily="18" charset="0"/>
                <a:ea typeface="+mn-ea"/>
                <a:cs typeface="Times New Roman" panose="02020603050405020304" pitchFamily="18" charset="0"/>
              </a:rPr>
              <a:t>(</a:t>
            </a:r>
            <a:r>
              <a:rPr lang="en-US" b="1" i="1" dirty="0">
                <a:latin typeface="Times New Roman" panose="02020603050405020304" pitchFamily="18" charset="0"/>
                <a:ea typeface="+mn-ea"/>
                <a:cs typeface="Times New Roman" panose="02020603050405020304" pitchFamily="18" charset="0"/>
              </a:rPr>
              <a:t>k, o</a:t>
            </a:r>
            <a:r>
              <a:rPr lang="en-US" dirty="0">
                <a:latin typeface="Times New Roman" panose="02020603050405020304" pitchFamily="18" charset="0"/>
                <a:ea typeface="+mn-ea"/>
                <a:cs typeface="Times New Roman" panose="02020603050405020304" pitchFamily="18" charset="0"/>
              </a:rPr>
              <a:t>)</a:t>
            </a:r>
          </a:p>
          <a:p>
            <a:pPr lvl="1" eaLnBrk="1" hangingPunct="1">
              <a:buFont typeface="Wingdings" pitchFamily="2" charset="2"/>
              <a:buChar char="n"/>
              <a:defRPr/>
            </a:pPr>
            <a:r>
              <a:rPr lang="en-US" dirty="0">
                <a:latin typeface="Times New Roman" panose="02020603050405020304" pitchFamily="18" charset="0"/>
                <a:cs typeface="Times New Roman" panose="02020603050405020304" pitchFamily="18" charset="0"/>
              </a:rPr>
              <a:t>We throw an exception if the table is full</a:t>
            </a:r>
          </a:p>
          <a:p>
            <a:pPr lvl="1" eaLnBrk="1" hangingPunct="1">
              <a:buFont typeface="Wingdings" pitchFamily="2" charset="2"/>
              <a:buChar char="n"/>
              <a:defRPr/>
            </a:pPr>
            <a:r>
              <a:rPr lang="en-US" dirty="0">
                <a:latin typeface="Times New Roman" panose="02020603050405020304" pitchFamily="18" charset="0"/>
                <a:cs typeface="Times New Roman" panose="02020603050405020304" pitchFamily="18" charset="0"/>
              </a:rPr>
              <a:t>We start at cell </a:t>
            </a:r>
            <a:r>
              <a:rPr lang="en-US" b="1"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a:t>
            </a:r>
          </a:p>
          <a:p>
            <a:pPr lvl="1" eaLnBrk="1" hangingPunct="1">
              <a:buFont typeface="Wingdings" pitchFamily="2" charset="2"/>
              <a:buChar char="n"/>
              <a:defRPr/>
            </a:pPr>
            <a:r>
              <a:rPr lang="en-US" dirty="0">
                <a:latin typeface="Times New Roman" panose="02020603050405020304" pitchFamily="18" charset="0"/>
                <a:cs typeface="Times New Roman" panose="02020603050405020304" pitchFamily="18" charset="0"/>
              </a:rPr>
              <a:t>We probe consecutive cells until one of the following occurs</a:t>
            </a:r>
          </a:p>
          <a:p>
            <a:pPr lvl="2" eaLnBrk="1" hangingPunct="1">
              <a:buFont typeface="Wingdings" pitchFamily="2" charset="2"/>
              <a:buChar char="w"/>
              <a:defRPr/>
            </a:pPr>
            <a:r>
              <a:rPr lang="en-US" dirty="0">
                <a:latin typeface="Times New Roman" panose="02020603050405020304" pitchFamily="18" charset="0"/>
                <a:cs typeface="Times New Roman" panose="02020603050405020304" pitchFamily="18" charset="0"/>
              </a:rPr>
              <a:t>A cell </a:t>
            </a:r>
            <a:r>
              <a:rPr lang="en-US" b="1" i="1"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found that is either empty or stores </a:t>
            </a:r>
            <a:r>
              <a:rPr lang="en-US" b="1" i="1" dirty="0">
                <a:latin typeface="Times New Roman" panose="02020603050405020304" pitchFamily="18" charset="0"/>
                <a:cs typeface="Times New Roman" panose="02020603050405020304" pitchFamily="18" charset="0"/>
              </a:rPr>
              <a:t>DEFUNCT</a:t>
            </a:r>
            <a:r>
              <a:rPr lang="en-US" dirty="0">
                <a:latin typeface="Times New Roman" panose="02020603050405020304" pitchFamily="18" charset="0"/>
                <a:cs typeface="Times New Roman" panose="02020603050405020304" pitchFamily="18" charset="0"/>
              </a:rPr>
              <a:t>, or</a:t>
            </a:r>
          </a:p>
          <a:p>
            <a:pPr lvl="2" eaLnBrk="1" hangingPunct="1">
              <a:buFont typeface="Wingdings" pitchFamily="2" charset="2"/>
              <a:buChar char="w"/>
              <a:defRPr/>
            </a:pPr>
            <a:r>
              <a:rPr lang="en-US" b="1"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cells have been unsuccessfully probed</a:t>
            </a:r>
          </a:p>
          <a:p>
            <a:pPr lvl="1" eaLnBrk="1" hangingPunct="1">
              <a:buFont typeface="Wingdings" pitchFamily="2" charset="2"/>
              <a:buChar char="n"/>
              <a:defRPr/>
            </a:pPr>
            <a:r>
              <a:rPr lang="en-US" dirty="0">
                <a:latin typeface="Times New Roman" panose="02020603050405020304" pitchFamily="18" charset="0"/>
                <a:cs typeface="Times New Roman" panose="02020603050405020304" pitchFamily="18" charset="0"/>
              </a:rPr>
              <a:t>We store (</a:t>
            </a:r>
            <a:r>
              <a:rPr lang="en-US" b="1" i="1" dirty="0">
                <a:latin typeface="Times New Roman" panose="02020603050405020304" pitchFamily="18" charset="0"/>
                <a:cs typeface="Times New Roman" panose="02020603050405020304" pitchFamily="18" charset="0"/>
              </a:rPr>
              <a:t>k, o</a:t>
            </a:r>
            <a:r>
              <a:rPr lang="en-US" dirty="0">
                <a:latin typeface="Times New Roman" panose="02020603050405020304" pitchFamily="18" charset="0"/>
                <a:cs typeface="Times New Roman" panose="02020603050405020304" pitchFamily="18" charset="0"/>
              </a:rPr>
              <a:t>) in cell </a:t>
            </a:r>
            <a:r>
              <a:rPr lang="en-US" b="1" i="1" dirty="0" err="1">
                <a:latin typeface="Times New Roman" panose="02020603050405020304" pitchFamily="18" charset="0"/>
                <a:cs typeface="Times New Roman" panose="02020603050405020304" pitchFamily="18" charset="0"/>
              </a:rPr>
              <a:t>i</a:t>
            </a:r>
            <a:endParaRPr lang="en-US"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01000" cy="902995"/>
          </a:xfrm>
        </p:spPr>
        <p:txBody>
          <a:bodyPr/>
          <a:lstStyle/>
          <a:p>
            <a:r>
              <a:rPr lang="en-US" sz="3200" dirty="0">
                <a:latin typeface="Times New Roman" panose="02020603050405020304" pitchFamily="18" charset="0"/>
                <a:cs typeface="Times New Roman" panose="02020603050405020304" pitchFamily="18" charset="0"/>
              </a:rPr>
              <a:t>Probe Hash Map in Java</a:t>
            </a:r>
          </a:p>
        </p:txBody>
      </p:sp>
      <p:sp>
        <p:nvSpPr>
          <p:cNvPr id="6" name="Slide Number Placeholder 5"/>
          <p:cNvSpPr>
            <a:spLocks noGrp="1"/>
          </p:cNvSpPr>
          <p:nvPr>
            <p:ph type="sldNum" sz="quarter" idx="12"/>
          </p:nvPr>
        </p:nvSpPr>
        <p:spPr/>
        <p:txBody>
          <a:bodyPr/>
          <a:lstStyle/>
          <a:p>
            <a:fld id="{1311E49A-E298-A84E-AD6E-6BDA603E44CC}" type="slidenum">
              <a:rPr lang="en-US" smtClean="0"/>
              <a:pPr/>
              <a:t>31</a:t>
            </a:fld>
            <a:endParaRPr lang="en-US"/>
          </a:p>
        </p:txBody>
      </p:sp>
      <p:pic>
        <p:nvPicPr>
          <p:cNvPr id="7" name="Picture 6"/>
          <p:cNvPicPr>
            <a:picLocks noChangeAspect="1"/>
          </p:cNvPicPr>
          <p:nvPr/>
        </p:nvPicPr>
        <p:blipFill>
          <a:blip r:embed="rId2"/>
          <a:stretch>
            <a:fillRect/>
          </a:stretch>
        </p:blipFill>
        <p:spPr>
          <a:xfrm>
            <a:off x="304800" y="2133600"/>
            <a:ext cx="8305800" cy="4114800"/>
          </a:xfrm>
          <a:prstGeom prst="rect">
            <a:avLst/>
          </a:prstGeom>
        </p:spPr>
      </p:pic>
    </p:spTree>
    <p:extLst>
      <p:ext uri="{BB962C8B-B14F-4D97-AF65-F5344CB8AC3E}">
        <p14:creationId xmlns:p14="http://schemas.microsoft.com/office/powerpoint/2010/main" val="3816937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Probe Hash Map in Java, 2</a:t>
            </a:r>
          </a:p>
        </p:txBody>
      </p:sp>
      <p:sp>
        <p:nvSpPr>
          <p:cNvPr id="6" name="Slide Number Placeholder 5"/>
          <p:cNvSpPr>
            <a:spLocks noGrp="1"/>
          </p:cNvSpPr>
          <p:nvPr>
            <p:ph type="sldNum" sz="quarter" idx="12"/>
          </p:nvPr>
        </p:nvSpPr>
        <p:spPr/>
        <p:txBody>
          <a:bodyPr/>
          <a:lstStyle/>
          <a:p>
            <a:fld id="{1311E49A-E298-A84E-AD6E-6BDA603E44CC}" type="slidenum">
              <a:rPr lang="en-US" smtClean="0"/>
              <a:pPr/>
              <a:t>32</a:t>
            </a:fld>
            <a:endParaRPr lang="en-US"/>
          </a:p>
        </p:txBody>
      </p:sp>
      <p:pic>
        <p:nvPicPr>
          <p:cNvPr id="3" name="Picture 2"/>
          <p:cNvPicPr>
            <a:picLocks noChangeAspect="1"/>
          </p:cNvPicPr>
          <p:nvPr/>
        </p:nvPicPr>
        <p:blipFill>
          <a:blip r:embed="rId2"/>
          <a:stretch>
            <a:fillRect/>
          </a:stretch>
        </p:blipFill>
        <p:spPr>
          <a:xfrm>
            <a:off x="990600" y="1676400"/>
            <a:ext cx="7546813" cy="4620643"/>
          </a:xfrm>
          <a:prstGeom prst="rect">
            <a:avLst/>
          </a:prstGeom>
        </p:spPr>
      </p:pic>
    </p:spTree>
    <p:extLst>
      <p:ext uri="{BB962C8B-B14F-4D97-AF65-F5344CB8AC3E}">
        <p14:creationId xmlns:p14="http://schemas.microsoft.com/office/powerpoint/2010/main" val="4123807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Probe Hash Map in Java, 3</a:t>
            </a:r>
          </a:p>
        </p:txBody>
      </p:sp>
      <p:sp>
        <p:nvSpPr>
          <p:cNvPr id="6" name="Slide Number Placeholder 5"/>
          <p:cNvSpPr>
            <a:spLocks noGrp="1"/>
          </p:cNvSpPr>
          <p:nvPr>
            <p:ph type="sldNum" sz="quarter" idx="12"/>
          </p:nvPr>
        </p:nvSpPr>
        <p:spPr/>
        <p:txBody>
          <a:bodyPr/>
          <a:lstStyle/>
          <a:p>
            <a:fld id="{1311E49A-E298-A84E-AD6E-6BDA603E44CC}" type="slidenum">
              <a:rPr lang="en-US" smtClean="0"/>
              <a:pPr/>
              <a:t>33</a:t>
            </a:fld>
            <a:endParaRPr lang="en-US"/>
          </a:p>
        </p:txBody>
      </p:sp>
      <p:pic>
        <p:nvPicPr>
          <p:cNvPr id="7" name="Picture 6"/>
          <p:cNvPicPr>
            <a:picLocks noChangeAspect="1"/>
          </p:cNvPicPr>
          <p:nvPr/>
        </p:nvPicPr>
        <p:blipFill>
          <a:blip r:embed="rId2"/>
          <a:stretch>
            <a:fillRect/>
          </a:stretch>
        </p:blipFill>
        <p:spPr>
          <a:xfrm>
            <a:off x="533400" y="1600200"/>
            <a:ext cx="8229600" cy="5029200"/>
          </a:xfrm>
          <a:prstGeom prst="rect">
            <a:avLst/>
          </a:prstGeom>
        </p:spPr>
      </p:pic>
    </p:spTree>
    <p:extLst>
      <p:ext uri="{BB962C8B-B14F-4D97-AF65-F5344CB8AC3E}">
        <p14:creationId xmlns:p14="http://schemas.microsoft.com/office/powerpoint/2010/main" val="4237828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C2D8BEF-8AB1-8C4A-A5DA-3EE65202B681}" type="slidenum">
              <a:rPr lang="en-US" sz="1400"/>
              <a:pPr eaLnBrk="1" hangingPunct="1"/>
              <a:t>34</a:t>
            </a:fld>
            <a:endParaRPr lang="en-US" sz="1400"/>
          </a:p>
        </p:txBody>
      </p:sp>
      <p:sp>
        <p:nvSpPr>
          <p:cNvPr id="7173" name="Rectangle 2"/>
          <p:cNvSpPr>
            <a:spLocks noGrp="1" noChangeArrowheads="1"/>
          </p:cNvSpPr>
          <p:nvPr>
            <p:ph type="title"/>
          </p:nvPr>
        </p:nvSpPr>
        <p:spPr>
          <a:xfrm>
            <a:off x="609600" y="304800"/>
            <a:ext cx="8001000" cy="685800"/>
          </a:xfrm>
        </p:spPr>
        <p:txBody>
          <a:bodyPr/>
          <a:lstStyle/>
          <a:p>
            <a:pPr eaLnBrk="1" hangingPunct="1"/>
            <a:r>
              <a:rPr lang="en-US" sz="3200" dirty="0">
                <a:latin typeface="Times New Roman" panose="02020603050405020304" pitchFamily="18" charset="0"/>
                <a:cs typeface="Times New Roman" panose="02020603050405020304" pitchFamily="18" charset="0"/>
              </a:rPr>
              <a:t>Double Hashing</a:t>
            </a:r>
          </a:p>
        </p:txBody>
      </p:sp>
      <p:sp>
        <p:nvSpPr>
          <p:cNvPr id="155651" name="Rectangle 3" descr="Rectangle: Click to edit Master text styles&#10;Second level&#10;Third level&#10;Fourth level&#10;Fifth level"/>
          <p:cNvSpPr>
            <a:spLocks noGrp="1" noChangeArrowheads="1"/>
          </p:cNvSpPr>
          <p:nvPr>
            <p:ph type="body" sz="half" idx="1"/>
          </p:nvPr>
        </p:nvSpPr>
        <p:spPr>
          <a:xfrm>
            <a:off x="304800" y="1447800"/>
            <a:ext cx="4419600" cy="5029200"/>
          </a:xfrm>
        </p:spPr>
        <p:txBody>
          <a:bodyPr>
            <a:normAutofit/>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Double hashing uses a secondary hash function </a:t>
            </a:r>
            <a:r>
              <a:rPr lang="en-US" sz="2400" b="1"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and handles collisions by placing an item in the first available cell of the series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i</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jd</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mod </a:t>
            </a:r>
            <a:r>
              <a:rPr lang="en-US" sz="2400" b="1" i="1" dirty="0">
                <a:latin typeface="Times New Roman" panose="02020603050405020304" pitchFamily="18" charset="0"/>
                <a:cs typeface="Times New Roman" panose="02020603050405020304" pitchFamily="18" charset="0"/>
              </a:rPr>
              <a:t>N</a:t>
            </a:r>
            <a:br>
              <a:rPr lang="en-US" sz="2400" b="1" i="1" dirty="0">
                <a:latin typeface="Times New Roman" panose="02020603050405020304" pitchFamily="18" charset="0"/>
                <a:cs typeface="Times New Roman" panose="02020603050405020304" pitchFamily="18" charset="0"/>
              </a:rPr>
            </a:b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a:t>
            </a:r>
            <a:r>
              <a:rPr lang="en-US" sz="2400" b="1" i="1" dirty="0">
                <a:latin typeface="Times New Roman" panose="02020603050405020304" pitchFamily="18" charset="0"/>
                <a:cs typeface="Times New Roman" panose="02020603050405020304" pitchFamily="18" charset="0"/>
              </a:rPr>
              <a:t>j</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0,  1, … , </a:t>
            </a:r>
            <a:r>
              <a:rPr lang="en-US" sz="2400" b="1"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- 1</a:t>
            </a:r>
          </a:p>
          <a:p>
            <a:pPr eaLnBrk="1" hangingPunct="1">
              <a:lnSpc>
                <a:spcPct val="90000"/>
              </a:lnSpc>
            </a:pPr>
            <a:r>
              <a:rPr lang="en-US" sz="2400" dirty="0">
                <a:latin typeface="Times New Roman" panose="02020603050405020304" pitchFamily="18" charset="0"/>
                <a:cs typeface="Times New Roman" panose="02020603050405020304" pitchFamily="18" charset="0"/>
              </a:rPr>
              <a:t>The secondary hash function </a:t>
            </a:r>
            <a:r>
              <a:rPr lang="en-US" sz="2400" b="1" i="1"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cannot have zero values</a:t>
            </a:r>
          </a:p>
          <a:p>
            <a:pPr eaLnBrk="1" hangingPunct="1">
              <a:lnSpc>
                <a:spcPct val="90000"/>
              </a:lnSpc>
            </a:pPr>
            <a:r>
              <a:rPr lang="en-US" sz="2400" dirty="0">
                <a:latin typeface="Times New Roman" panose="02020603050405020304" pitchFamily="18" charset="0"/>
                <a:cs typeface="Times New Roman" panose="02020603050405020304" pitchFamily="18" charset="0"/>
              </a:rPr>
              <a:t>The table size </a:t>
            </a:r>
            <a:r>
              <a:rPr lang="en-US" sz="2400" b="1"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must be a prime to allow probing of all the cells</a:t>
            </a:r>
          </a:p>
        </p:txBody>
      </p:sp>
      <p:sp>
        <p:nvSpPr>
          <p:cNvPr id="7175" name="Rectangle 4" descr="Rectangle: Click to edit Master text styles&#10;Second level&#10;Third level&#10;Fourth level&#10;Fifth level"/>
          <p:cNvSpPr>
            <a:spLocks noGrp="1" noChangeArrowheads="1"/>
          </p:cNvSpPr>
          <p:nvPr>
            <p:ph type="body" sz="half" idx="2"/>
          </p:nvPr>
        </p:nvSpPr>
        <p:spPr>
          <a:xfrm>
            <a:off x="4800600" y="1828800"/>
            <a:ext cx="3962400" cy="4038600"/>
          </a:xfrm>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Common choice of compression function for the secondary hash function: 	</a:t>
            </a:r>
          </a:p>
          <a:p>
            <a:pPr lvl="1" eaLnBrk="1" hangingPunct="1">
              <a:lnSpc>
                <a:spcPct val="90000"/>
              </a:lnSpc>
              <a:buFont typeface="Wingdings" charset="0"/>
              <a:buNone/>
            </a:pPr>
            <a:r>
              <a:rPr lang="en-US" b="1" i="1" dirty="0">
                <a:latin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q</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mod </a:t>
            </a:r>
            <a:r>
              <a:rPr lang="en-US" b="1" i="1" dirty="0">
                <a:latin typeface="Times New Roman" panose="02020603050405020304" pitchFamily="18" charset="0"/>
                <a:cs typeface="Times New Roman" panose="02020603050405020304" pitchFamily="18" charset="0"/>
              </a:rPr>
              <a:t>q</a:t>
            </a:r>
          </a:p>
          <a:p>
            <a:pPr eaLnBrk="1" hangingPunct="1">
              <a:lnSpc>
                <a:spcPct val="90000"/>
              </a:lnSpc>
              <a:buFont typeface="Wingdings" charset="0"/>
              <a:buNone/>
            </a:pPr>
            <a:r>
              <a:rPr lang="en-US" sz="2400" dirty="0">
                <a:latin typeface="Times New Roman" panose="02020603050405020304" pitchFamily="18" charset="0"/>
                <a:cs typeface="Times New Roman" panose="02020603050405020304" pitchFamily="18" charset="0"/>
              </a:rPr>
              <a:t>		where</a:t>
            </a:r>
          </a:p>
          <a:p>
            <a:pPr lvl="1" eaLnBrk="1" hangingPunct="1">
              <a:lnSpc>
                <a:spcPct val="90000"/>
              </a:lnSpc>
            </a:pPr>
            <a:r>
              <a:rPr lang="en-US" b="1" i="1" dirty="0">
                <a:latin typeface="Times New Roman" panose="02020603050405020304" pitchFamily="18" charset="0"/>
                <a:cs typeface="Times New Roman" panose="02020603050405020304" pitchFamily="18" charset="0"/>
              </a:rPr>
              <a:t>q</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 </a:t>
            </a:r>
            <a:r>
              <a:rPr lang="en-US" b="1" i="1" dirty="0">
                <a:latin typeface="Times New Roman" panose="02020603050405020304" pitchFamily="18" charset="0"/>
                <a:cs typeface="Times New Roman" panose="02020603050405020304" pitchFamily="18" charset="0"/>
              </a:rPr>
              <a:t>N</a:t>
            </a:r>
          </a:p>
          <a:p>
            <a:pPr lvl="1" eaLnBrk="1" hangingPunct="1">
              <a:lnSpc>
                <a:spcPct val="90000"/>
              </a:lnSpc>
            </a:pPr>
            <a:r>
              <a:rPr lang="en-US" b="1"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is a prime</a:t>
            </a:r>
          </a:p>
          <a:p>
            <a:pPr eaLnBrk="1" hangingPunct="1">
              <a:lnSpc>
                <a:spcPct val="90000"/>
              </a:lnSpc>
            </a:pPr>
            <a:r>
              <a:rPr lang="en-US" sz="2400" dirty="0">
                <a:latin typeface="Times New Roman" panose="02020603050405020304" pitchFamily="18" charset="0"/>
                <a:cs typeface="Times New Roman" panose="02020603050405020304" pitchFamily="18" charset="0"/>
              </a:rPr>
              <a:t>The possible values for </a:t>
            </a:r>
            <a:r>
              <a:rPr lang="en-US" sz="2400" b="1" i="1" dirty="0">
                <a:latin typeface="Times New Roman" panose="02020603050405020304" pitchFamily="18" charset="0"/>
                <a:cs typeface="Times New Roman" panose="02020603050405020304" pitchFamily="18" charset="0"/>
              </a:rPr>
              <a:t>d</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 2, … , </a:t>
            </a:r>
            <a:r>
              <a:rPr lang="en-US" sz="2400" b="1" i="1" dirty="0">
                <a:latin typeface="Times New Roman" panose="02020603050405020304" pitchFamily="18" charset="0"/>
                <a:cs typeface="Times New Roman" panose="02020603050405020304" pitchFamily="18" charset="0"/>
              </a:rPr>
              <a:t>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32D76DE-255F-C146-8415-357604E47A3A}" type="slidenum">
              <a:rPr lang="en-US" sz="1400"/>
              <a:pPr eaLnBrk="1" hangingPunct="1"/>
              <a:t>35</a:t>
            </a:fld>
            <a:endParaRPr lang="en-US" sz="1400"/>
          </a:p>
        </p:txBody>
      </p:sp>
      <p:sp>
        <p:nvSpPr>
          <p:cNvPr id="8197" name="Rectangle 2" descr="Rectangle: Click to edit Master text styles&#10;Second level&#10;Third level&#10;Fourth level&#10;Fifth level"/>
          <p:cNvSpPr>
            <a:spLocks noGrp="1" noChangeArrowheads="1"/>
          </p:cNvSpPr>
          <p:nvPr>
            <p:ph type="body" idx="1"/>
          </p:nvPr>
        </p:nvSpPr>
        <p:spPr>
          <a:xfrm>
            <a:off x="609600" y="1524000"/>
            <a:ext cx="3657600" cy="4648200"/>
          </a:xfrm>
        </p:spPr>
        <p:txBody>
          <a:bodyPr/>
          <a:lstStyle/>
          <a:p>
            <a:pPr eaLnBrk="1" hangingPunct="1"/>
            <a:r>
              <a:rPr lang="en-US" sz="2400" dirty="0">
                <a:latin typeface="Times New Roman" panose="02020603050405020304" pitchFamily="18" charset="0"/>
                <a:cs typeface="Times New Roman" panose="02020603050405020304" pitchFamily="18" charset="0"/>
              </a:rPr>
              <a:t>Consider a hash table storing integer keys that handles collision with double hashing</a:t>
            </a:r>
          </a:p>
          <a:p>
            <a:pPr lvl="1" eaLnBrk="1" hangingPunct="1"/>
            <a:r>
              <a:rPr lang="en-US" sz="2000" b="1" i="1"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 13 </a:t>
            </a:r>
          </a:p>
          <a:p>
            <a:pPr lvl="1" eaLnBrk="1" hangingPunct="1"/>
            <a:r>
              <a:rPr lang="en-US" sz="2000" b="1" i="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k </a:t>
            </a:r>
            <a:r>
              <a:rPr lang="en-US" sz="2000" dirty="0">
                <a:latin typeface="Times New Roman" panose="02020603050405020304" pitchFamily="18" charset="0"/>
                <a:cs typeface="Times New Roman" panose="02020603050405020304" pitchFamily="18" charset="0"/>
              </a:rPr>
              <a:t>mod</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13 </a:t>
            </a:r>
          </a:p>
          <a:p>
            <a:pPr lvl="1" eaLnBrk="1" hangingPunct="1"/>
            <a:r>
              <a:rPr lang="en-US" sz="2000" b="1" i="1"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7 -</a:t>
            </a:r>
            <a:r>
              <a:rPr lang="en-US" sz="2000" b="1" i="1" dirty="0">
                <a:latin typeface="Times New Roman" panose="02020603050405020304" pitchFamily="18" charset="0"/>
                <a:cs typeface="Times New Roman" panose="02020603050405020304" pitchFamily="18" charset="0"/>
              </a:rPr>
              <a:t> k </a:t>
            </a:r>
            <a:r>
              <a:rPr lang="en-US" sz="2000" dirty="0">
                <a:latin typeface="Times New Roman" panose="02020603050405020304" pitchFamily="18" charset="0"/>
                <a:cs typeface="Times New Roman" panose="02020603050405020304" pitchFamily="18" charset="0"/>
              </a:rPr>
              <a:t>mod</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7</a:t>
            </a:r>
            <a:r>
              <a:rPr lang="en-US" sz="2000" b="1" i="1" dirty="0">
                <a:latin typeface="Times New Roman" panose="02020603050405020304" pitchFamily="18" charset="0"/>
                <a:cs typeface="Times New Roman" panose="02020603050405020304" pitchFamily="18" charset="0"/>
              </a:rPr>
              <a:t> </a:t>
            </a:r>
          </a:p>
          <a:p>
            <a:pPr eaLnBrk="1" hangingPunct="1"/>
            <a:r>
              <a:rPr lang="en-US" sz="2400" dirty="0">
                <a:latin typeface="Times New Roman" panose="02020603050405020304" pitchFamily="18" charset="0"/>
                <a:cs typeface="Times New Roman" panose="02020603050405020304" pitchFamily="18" charset="0"/>
              </a:rPr>
              <a:t>Insert keys 18, 41, 22, 44, 59, 32, 31, 73, in this order</a:t>
            </a:r>
          </a:p>
        </p:txBody>
      </p:sp>
      <p:sp>
        <p:nvSpPr>
          <p:cNvPr id="8198" name="Rectangle 3"/>
          <p:cNvSpPr>
            <a:spLocks noGrp="1" noChangeArrowheads="1"/>
          </p:cNvSpPr>
          <p:nvPr>
            <p:ph type="title"/>
          </p:nvPr>
        </p:nvSpPr>
        <p:spPr>
          <a:xfrm>
            <a:off x="609600" y="304800"/>
            <a:ext cx="8001000" cy="762000"/>
          </a:xfrm>
        </p:spPr>
        <p:txBody>
          <a:bodyPr/>
          <a:lstStyle/>
          <a:p>
            <a:pPr eaLnBrk="1" hangingPunct="1"/>
            <a:r>
              <a:rPr lang="en-US" sz="3200" dirty="0">
                <a:latin typeface="Times New Roman" panose="02020603050405020304" pitchFamily="18" charset="0"/>
                <a:cs typeface="Times New Roman" panose="02020603050405020304" pitchFamily="18" charset="0"/>
              </a:rPr>
              <a:t>Example of Double Hashing</a:t>
            </a:r>
          </a:p>
        </p:txBody>
      </p:sp>
      <p:sp>
        <p:nvSpPr>
          <p:cNvPr id="8199" name="Rectangle 4"/>
          <p:cNvSpPr>
            <a:spLocks noChangeArrowheads="1"/>
          </p:cNvSpPr>
          <p:nvPr/>
        </p:nvSpPr>
        <p:spPr bwMode="auto">
          <a:xfrm>
            <a:off x="42672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0" name="Rectangle 5"/>
          <p:cNvSpPr>
            <a:spLocks noChangeArrowheads="1"/>
          </p:cNvSpPr>
          <p:nvPr/>
        </p:nvSpPr>
        <p:spPr bwMode="auto">
          <a:xfrm>
            <a:off x="45720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1" name="Rectangle 6"/>
          <p:cNvSpPr>
            <a:spLocks noChangeArrowheads="1"/>
          </p:cNvSpPr>
          <p:nvPr/>
        </p:nvSpPr>
        <p:spPr bwMode="auto">
          <a:xfrm>
            <a:off x="48768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2" name="Rectangle 7"/>
          <p:cNvSpPr>
            <a:spLocks noChangeArrowheads="1"/>
          </p:cNvSpPr>
          <p:nvPr/>
        </p:nvSpPr>
        <p:spPr bwMode="auto">
          <a:xfrm>
            <a:off x="51816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3" name="Rectangle 8"/>
          <p:cNvSpPr>
            <a:spLocks noChangeArrowheads="1"/>
          </p:cNvSpPr>
          <p:nvPr/>
        </p:nvSpPr>
        <p:spPr bwMode="auto">
          <a:xfrm>
            <a:off x="54864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4" name="Rectangle 9"/>
          <p:cNvSpPr>
            <a:spLocks noChangeArrowheads="1"/>
          </p:cNvSpPr>
          <p:nvPr/>
        </p:nvSpPr>
        <p:spPr bwMode="auto">
          <a:xfrm>
            <a:off x="57912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5" name="Rectangle 10"/>
          <p:cNvSpPr>
            <a:spLocks noChangeArrowheads="1"/>
          </p:cNvSpPr>
          <p:nvPr/>
        </p:nvSpPr>
        <p:spPr bwMode="auto">
          <a:xfrm>
            <a:off x="60960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6" name="Rectangle 11"/>
          <p:cNvSpPr>
            <a:spLocks noChangeArrowheads="1"/>
          </p:cNvSpPr>
          <p:nvPr/>
        </p:nvSpPr>
        <p:spPr bwMode="auto">
          <a:xfrm>
            <a:off x="64008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7" name="Rectangle 12"/>
          <p:cNvSpPr>
            <a:spLocks noChangeArrowheads="1"/>
          </p:cNvSpPr>
          <p:nvPr/>
        </p:nvSpPr>
        <p:spPr bwMode="auto">
          <a:xfrm>
            <a:off x="67056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8" name="Rectangle 13"/>
          <p:cNvSpPr>
            <a:spLocks noChangeArrowheads="1"/>
          </p:cNvSpPr>
          <p:nvPr/>
        </p:nvSpPr>
        <p:spPr bwMode="auto">
          <a:xfrm>
            <a:off x="70104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09" name="Rectangle 14"/>
          <p:cNvSpPr>
            <a:spLocks noChangeArrowheads="1"/>
          </p:cNvSpPr>
          <p:nvPr/>
        </p:nvSpPr>
        <p:spPr bwMode="auto">
          <a:xfrm>
            <a:off x="73152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10" name="Rectangle 15"/>
          <p:cNvSpPr>
            <a:spLocks noChangeArrowheads="1"/>
          </p:cNvSpPr>
          <p:nvPr/>
        </p:nvSpPr>
        <p:spPr bwMode="auto">
          <a:xfrm>
            <a:off x="76200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11" name="Rectangle 16"/>
          <p:cNvSpPr>
            <a:spLocks noChangeArrowheads="1"/>
          </p:cNvSpPr>
          <p:nvPr/>
        </p:nvSpPr>
        <p:spPr bwMode="auto">
          <a:xfrm>
            <a:off x="7924800" y="42672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12" name="Text Box 17"/>
          <p:cNvSpPr txBox="1">
            <a:spLocks noChangeArrowheads="1"/>
          </p:cNvSpPr>
          <p:nvPr/>
        </p:nvSpPr>
        <p:spPr bwMode="auto">
          <a:xfrm>
            <a:off x="427037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0</a:t>
            </a:r>
          </a:p>
        </p:txBody>
      </p:sp>
      <p:sp>
        <p:nvSpPr>
          <p:cNvPr id="8213" name="Text Box 18"/>
          <p:cNvSpPr txBox="1">
            <a:spLocks noChangeArrowheads="1"/>
          </p:cNvSpPr>
          <p:nvPr/>
        </p:nvSpPr>
        <p:spPr bwMode="auto">
          <a:xfrm>
            <a:off x="457200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8214" name="Text Box 19"/>
          <p:cNvSpPr txBox="1">
            <a:spLocks noChangeArrowheads="1"/>
          </p:cNvSpPr>
          <p:nvPr/>
        </p:nvSpPr>
        <p:spPr bwMode="auto">
          <a:xfrm>
            <a:off x="487362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p>
        </p:txBody>
      </p:sp>
      <p:sp>
        <p:nvSpPr>
          <p:cNvPr id="8215" name="Text Box 20"/>
          <p:cNvSpPr txBox="1">
            <a:spLocks noChangeArrowheads="1"/>
          </p:cNvSpPr>
          <p:nvPr/>
        </p:nvSpPr>
        <p:spPr bwMode="auto">
          <a:xfrm>
            <a:off x="517525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3</a:t>
            </a:r>
          </a:p>
        </p:txBody>
      </p:sp>
      <p:sp>
        <p:nvSpPr>
          <p:cNvPr id="8216" name="Text Box 21"/>
          <p:cNvSpPr txBox="1">
            <a:spLocks noChangeArrowheads="1"/>
          </p:cNvSpPr>
          <p:nvPr/>
        </p:nvSpPr>
        <p:spPr bwMode="auto">
          <a:xfrm>
            <a:off x="547687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4</a:t>
            </a:r>
          </a:p>
        </p:txBody>
      </p:sp>
      <p:sp>
        <p:nvSpPr>
          <p:cNvPr id="8217" name="Text Box 22"/>
          <p:cNvSpPr txBox="1">
            <a:spLocks noChangeArrowheads="1"/>
          </p:cNvSpPr>
          <p:nvPr/>
        </p:nvSpPr>
        <p:spPr bwMode="auto">
          <a:xfrm>
            <a:off x="577850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5</a:t>
            </a:r>
          </a:p>
        </p:txBody>
      </p:sp>
      <p:sp>
        <p:nvSpPr>
          <p:cNvPr id="8218" name="Text Box 23"/>
          <p:cNvSpPr txBox="1">
            <a:spLocks noChangeArrowheads="1"/>
          </p:cNvSpPr>
          <p:nvPr/>
        </p:nvSpPr>
        <p:spPr bwMode="auto">
          <a:xfrm>
            <a:off x="608012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6</a:t>
            </a:r>
          </a:p>
        </p:txBody>
      </p:sp>
      <p:sp>
        <p:nvSpPr>
          <p:cNvPr id="8219" name="Text Box 24"/>
          <p:cNvSpPr txBox="1">
            <a:spLocks noChangeArrowheads="1"/>
          </p:cNvSpPr>
          <p:nvPr/>
        </p:nvSpPr>
        <p:spPr bwMode="auto">
          <a:xfrm>
            <a:off x="638175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7</a:t>
            </a:r>
          </a:p>
        </p:txBody>
      </p:sp>
      <p:sp>
        <p:nvSpPr>
          <p:cNvPr id="8220" name="Text Box 25"/>
          <p:cNvSpPr txBox="1">
            <a:spLocks noChangeArrowheads="1"/>
          </p:cNvSpPr>
          <p:nvPr/>
        </p:nvSpPr>
        <p:spPr bwMode="auto">
          <a:xfrm>
            <a:off x="6683375"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8</a:t>
            </a:r>
          </a:p>
        </p:txBody>
      </p:sp>
      <p:sp>
        <p:nvSpPr>
          <p:cNvPr id="8221" name="Text Box 26"/>
          <p:cNvSpPr txBox="1">
            <a:spLocks noChangeArrowheads="1"/>
          </p:cNvSpPr>
          <p:nvPr/>
        </p:nvSpPr>
        <p:spPr bwMode="auto">
          <a:xfrm>
            <a:off x="6985000" y="45339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9</a:t>
            </a:r>
          </a:p>
        </p:txBody>
      </p:sp>
      <p:sp>
        <p:nvSpPr>
          <p:cNvPr id="8222" name="Text Box 27"/>
          <p:cNvSpPr txBox="1">
            <a:spLocks noChangeArrowheads="1"/>
          </p:cNvSpPr>
          <p:nvPr/>
        </p:nvSpPr>
        <p:spPr bwMode="auto">
          <a:xfrm>
            <a:off x="7229475" y="45339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10</a:t>
            </a:r>
          </a:p>
        </p:txBody>
      </p:sp>
      <p:sp>
        <p:nvSpPr>
          <p:cNvPr id="8223" name="Text Box 28"/>
          <p:cNvSpPr txBox="1">
            <a:spLocks noChangeArrowheads="1"/>
          </p:cNvSpPr>
          <p:nvPr/>
        </p:nvSpPr>
        <p:spPr bwMode="auto">
          <a:xfrm>
            <a:off x="7531100" y="45339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11</a:t>
            </a:r>
          </a:p>
        </p:txBody>
      </p:sp>
      <p:sp>
        <p:nvSpPr>
          <p:cNvPr id="8224" name="Text Box 29"/>
          <p:cNvSpPr txBox="1">
            <a:spLocks noChangeArrowheads="1"/>
          </p:cNvSpPr>
          <p:nvPr/>
        </p:nvSpPr>
        <p:spPr bwMode="auto">
          <a:xfrm>
            <a:off x="7832725" y="45339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12</a:t>
            </a:r>
          </a:p>
        </p:txBody>
      </p:sp>
      <p:sp>
        <p:nvSpPr>
          <p:cNvPr id="8225" name="Rectangle 30"/>
          <p:cNvSpPr>
            <a:spLocks noChangeArrowheads="1"/>
          </p:cNvSpPr>
          <p:nvPr/>
        </p:nvSpPr>
        <p:spPr bwMode="auto">
          <a:xfrm>
            <a:off x="42672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31</a:t>
            </a:r>
          </a:p>
        </p:txBody>
      </p:sp>
      <p:sp>
        <p:nvSpPr>
          <p:cNvPr id="8226" name="Rectangle 31"/>
          <p:cNvSpPr>
            <a:spLocks noChangeArrowheads="1"/>
          </p:cNvSpPr>
          <p:nvPr/>
        </p:nvSpPr>
        <p:spPr bwMode="auto">
          <a:xfrm>
            <a:off x="45720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27" name="Rectangle 32"/>
          <p:cNvSpPr>
            <a:spLocks noChangeArrowheads="1"/>
          </p:cNvSpPr>
          <p:nvPr/>
        </p:nvSpPr>
        <p:spPr bwMode="auto">
          <a:xfrm>
            <a:off x="48768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41</a:t>
            </a:r>
          </a:p>
        </p:txBody>
      </p:sp>
      <p:sp>
        <p:nvSpPr>
          <p:cNvPr id="8228" name="Rectangle 33"/>
          <p:cNvSpPr>
            <a:spLocks noChangeArrowheads="1"/>
          </p:cNvSpPr>
          <p:nvPr/>
        </p:nvSpPr>
        <p:spPr bwMode="auto">
          <a:xfrm>
            <a:off x="51816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29" name="Rectangle 34"/>
          <p:cNvSpPr>
            <a:spLocks noChangeArrowheads="1"/>
          </p:cNvSpPr>
          <p:nvPr/>
        </p:nvSpPr>
        <p:spPr bwMode="auto">
          <a:xfrm>
            <a:off x="54864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30" name="Rectangle 35"/>
          <p:cNvSpPr>
            <a:spLocks noChangeArrowheads="1"/>
          </p:cNvSpPr>
          <p:nvPr/>
        </p:nvSpPr>
        <p:spPr bwMode="auto">
          <a:xfrm>
            <a:off x="57912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18</a:t>
            </a:r>
          </a:p>
        </p:txBody>
      </p:sp>
      <p:sp>
        <p:nvSpPr>
          <p:cNvPr id="8231" name="Rectangle 36"/>
          <p:cNvSpPr>
            <a:spLocks noChangeArrowheads="1"/>
          </p:cNvSpPr>
          <p:nvPr/>
        </p:nvSpPr>
        <p:spPr bwMode="auto">
          <a:xfrm>
            <a:off x="60960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32</a:t>
            </a:r>
          </a:p>
        </p:txBody>
      </p:sp>
      <p:sp>
        <p:nvSpPr>
          <p:cNvPr id="8232" name="Rectangle 37"/>
          <p:cNvSpPr>
            <a:spLocks noChangeArrowheads="1"/>
          </p:cNvSpPr>
          <p:nvPr/>
        </p:nvSpPr>
        <p:spPr bwMode="auto">
          <a:xfrm>
            <a:off x="64008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59</a:t>
            </a:r>
          </a:p>
        </p:txBody>
      </p:sp>
      <p:sp>
        <p:nvSpPr>
          <p:cNvPr id="8233" name="Rectangle 38"/>
          <p:cNvSpPr>
            <a:spLocks noChangeArrowheads="1"/>
          </p:cNvSpPr>
          <p:nvPr/>
        </p:nvSpPr>
        <p:spPr bwMode="auto">
          <a:xfrm>
            <a:off x="67056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73</a:t>
            </a:r>
          </a:p>
        </p:txBody>
      </p:sp>
      <p:sp>
        <p:nvSpPr>
          <p:cNvPr id="8234" name="Rectangle 39"/>
          <p:cNvSpPr>
            <a:spLocks noChangeArrowheads="1"/>
          </p:cNvSpPr>
          <p:nvPr/>
        </p:nvSpPr>
        <p:spPr bwMode="auto">
          <a:xfrm>
            <a:off x="70104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22</a:t>
            </a:r>
          </a:p>
        </p:txBody>
      </p:sp>
      <p:sp>
        <p:nvSpPr>
          <p:cNvPr id="8235" name="Rectangle 40"/>
          <p:cNvSpPr>
            <a:spLocks noChangeArrowheads="1"/>
          </p:cNvSpPr>
          <p:nvPr/>
        </p:nvSpPr>
        <p:spPr bwMode="auto">
          <a:xfrm>
            <a:off x="73152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44</a:t>
            </a:r>
          </a:p>
        </p:txBody>
      </p:sp>
      <p:sp>
        <p:nvSpPr>
          <p:cNvPr id="8236" name="Rectangle 41"/>
          <p:cNvSpPr>
            <a:spLocks noChangeArrowheads="1"/>
          </p:cNvSpPr>
          <p:nvPr/>
        </p:nvSpPr>
        <p:spPr bwMode="auto">
          <a:xfrm>
            <a:off x="7620000" y="5486400"/>
            <a:ext cx="304800" cy="304800"/>
          </a:xfrm>
          <a:prstGeom prst="rect">
            <a:avLst/>
          </a:prstGeom>
          <a:solidFill>
            <a:schemeClr val="accent1"/>
          </a:solidFill>
          <a:ln w="19050">
            <a:solidFill>
              <a:schemeClr val="tx1"/>
            </a:solidFill>
            <a:miter lim="800000"/>
            <a:headEnd/>
            <a:tailEnd/>
          </a:ln>
        </p:spPr>
        <p:txBody>
          <a:bodyPr wrap="none" anchor="ctr"/>
          <a:lstStyle/>
          <a:p>
            <a:endParaRPr lang="en-US" sz="1800"/>
          </a:p>
        </p:txBody>
      </p:sp>
      <p:sp>
        <p:nvSpPr>
          <p:cNvPr id="8237" name="Rectangle 42"/>
          <p:cNvSpPr>
            <a:spLocks noChangeArrowheads="1"/>
          </p:cNvSpPr>
          <p:nvPr/>
        </p:nvSpPr>
        <p:spPr bwMode="auto">
          <a:xfrm>
            <a:off x="7924800" y="5486400"/>
            <a:ext cx="304800" cy="304800"/>
          </a:xfrm>
          <a:prstGeom prst="rect">
            <a:avLst/>
          </a:prstGeom>
          <a:solidFill>
            <a:schemeClr val="accent1"/>
          </a:solidFill>
          <a:ln w="19050">
            <a:solidFill>
              <a:schemeClr val="tx1"/>
            </a:solidFill>
            <a:miter lim="800000"/>
            <a:headEnd/>
            <a:tailEnd/>
          </a:ln>
        </p:spPr>
        <p:txBody>
          <a:bodyPr wrap="none" anchor="ctr"/>
          <a:lstStyle/>
          <a:p>
            <a:r>
              <a:rPr lang="en-US" sz="1800"/>
              <a:t> </a:t>
            </a:r>
          </a:p>
        </p:txBody>
      </p:sp>
      <p:sp>
        <p:nvSpPr>
          <p:cNvPr id="8238" name="Text Box 43"/>
          <p:cNvSpPr txBox="1">
            <a:spLocks noChangeArrowheads="1"/>
          </p:cNvSpPr>
          <p:nvPr/>
        </p:nvSpPr>
        <p:spPr bwMode="auto">
          <a:xfrm>
            <a:off x="427037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0</a:t>
            </a:r>
          </a:p>
        </p:txBody>
      </p:sp>
      <p:sp>
        <p:nvSpPr>
          <p:cNvPr id="8239" name="Text Box 44"/>
          <p:cNvSpPr txBox="1">
            <a:spLocks noChangeArrowheads="1"/>
          </p:cNvSpPr>
          <p:nvPr/>
        </p:nvSpPr>
        <p:spPr bwMode="auto">
          <a:xfrm>
            <a:off x="457200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8240" name="Text Box 45"/>
          <p:cNvSpPr txBox="1">
            <a:spLocks noChangeArrowheads="1"/>
          </p:cNvSpPr>
          <p:nvPr/>
        </p:nvSpPr>
        <p:spPr bwMode="auto">
          <a:xfrm>
            <a:off x="487362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p>
        </p:txBody>
      </p:sp>
      <p:sp>
        <p:nvSpPr>
          <p:cNvPr id="8241" name="Text Box 46"/>
          <p:cNvSpPr txBox="1">
            <a:spLocks noChangeArrowheads="1"/>
          </p:cNvSpPr>
          <p:nvPr/>
        </p:nvSpPr>
        <p:spPr bwMode="auto">
          <a:xfrm>
            <a:off x="517525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3</a:t>
            </a:r>
          </a:p>
        </p:txBody>
      </p:sp>
      <p:sp>
        <p:nvSpPr>
          <p:cNvPr id="8242" name="Text Box 47"/>
          <p:cNvSpPr txBox="1">
            <a:spLocks noChangeArrowheads="1"/>
          </p:cNvSpPr>
          <p:nvPr/>
        </p:nvSpPr>
        <p:spPr bwMode="auto">
          <a:xfrm>
            <a:off x="547687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4</a:t>
            </a:r>
          </a:p>
        </p:txBody>
      </p:sp>
      <p:sp>
        <p:nvSpPr>
          <p:cNvPr id="8243" name="Text Box 48"/>
          <p:cNvSpPr txBox="1">
            <a:spLocks noChangeArrowheads="1"/>
          </p:cNvSpPr>
          <p:nvPr/>
        </p:nvSpPr>
        <p:spPr bwMode="auto">
          <a:xfrm>
            <a:off x="577850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5</a:t>
            </a:r>
          </a:p>
        </p:txBody>
      </p:sp>
      <p:sp>
        <p:nvSpPr>
          <p:cNvPr id="8244" name="Text Box 49"/>
          <p:cNvSpPr txBox="1">
            <a:spLocks noChangeArrowheads="1"/>
          </p:cNvSpPr>
          <p:nvPr/>
        </p:nvSpPr>
        <p:spPr bwMode="auto">
          <a:xfrm>
            <a:off x="608012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6</a:t>
            </a:r>
          </a:p>
        </p:txBody>
      </p:sp>
      <p:sp>
        <p:nvSpPr>
          <p:cNvPr id="8245" name="Text Box 50"/>
          <p:cNvSpPr txBox="1">
            <a:spLocks noChangeArrowheads="1"/>
          </p:cNvSpPr>
          <p:nvPr/>
        </p:nvSpPr>
        <p:spPr bwMode="auto">
          <a:xfrm>
            <a:off x="638175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7</a:t>
            </a:r>
          </a:p>
        </p:txBody>
      </p:sp>
      <p:sp>
        <p:nvSpPr>
          <p:cNvPr id="8246" name="Text Box 51"/>
          <p:cNvSpPr txBox="1">
            <a:spLocks noChangeArrowheads="1"/>
          </p:cNvSpPr>
          <p:nvPr/>
        </p:nvSpPr>
        <p:spPr bwMode="auto">
          <a:xfrm>
            <a:off x="6683375"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8</a:t>
            </a:r>
          </a:p>
        </p:txBody>
      </p:sp>
      <p:sp>
        <p:nvSpPr>
          <p:cNvPr id="8247" name="Text Box 52"/>
          <p:cNvSpPr txBox="1">
            <a:spLocks noChangeArrowheads="1"/>
          </p:cNvSpPr>
          <p:nvPr/>
        </p:nvSpPr>
        <p:spPr bwMode="auto">
          <a:xfrm>
            <a:off x="6985000" y="5753100"/>
            <a:ext cx="298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9</a:t>
            </a:r>
          </a:p>
        </p:txBody>
      </p:sp>
      <p:sp>
        <p:nvSpPr>
          <p:cNvPr id="8248" name="Text Box 53"/>
          <p:cNvSpPr txBox="1">
            <a:spLocks noChangeArrowheads="1"/>
          </p:cNvSpPr>
          <p:nvPr/>
        </p:nvSpPr>
        <p:spPr bwMode="auto">
          <a:xfrm>
            <a:off x="7229475" y="57531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10</a:t>
            </a:r>
          </a:p>
        </p:txBody>
      </p:sp>
      <p:sp>
        <p:nvSpPr>
          <p:cNvPr id="8249" name="Text Box 54"/>
          <p:cNvSpPr txBox="1">
            <a:spLocks noChangeArrowheads="1"/>
          </p:cNvSpPr>
          <p:nvPr/>
        </p:nvSpPr>
        <p:spPr bwMode="auto">
          <a:xfrm>
            <a:off x="7531100" y="57531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11</a:t>
            </a:r>
          </a:p>
        </p:txBody>
      </p:sp>
      <p:sp>
        <p:nvSpPr>
          <p:cNvPr id="8250" name="Text Box 55"/>
          <p:cNvSpPr txBox="1">
            <a:spLocks noChangeArrowheads="1"/>
          </p:cNvSpPr>
          <p:nvPr/>
        </p:nvSpPr>
        <p:spPr bwMode="auto">
          <a:xfrm>
            <a:off x="7832725" y="5753100"/>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12</a:t>
            </a:r>
          </a:p>
        </p:txBody>
      </p:sp>
      <p:sp>
        <p:nvSpPr>
          <p:cNvPr id="8251" name="AutoShape 56"/>
          <p:cNvSpPr>
            <a:spLocks noChangeArrowheads="1"/>
          </p:cNvSpPr>
          <p:nvPr/>
        </p:nvSpPr>
        <p:spPr bwMode="auto">
          <a:xfrm>
            <a:off x="6096000" y="4953000"/>
            <a:ext cx="304800" cy="304800"/>
          </a:xfrm>
          <a:prstGeom prst="downArrow">
            <a:avLst>
              <a:gd name="adj1" fmla="val 50000"/>
              <a:gd name="adj2" fmla="val 25000"/>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aphicFrame>
        <p:nvGraphicFramePr>
          <p:cNvPr id="8194" name="Object 57"/>
          <p:cNvGraphicFramePr>
            <a:graphicFrameLocks noChangeAspect="1"/>
          </p:cNvGraphicFramePr>
          <p:nvPr/>
        </p:nvGraphicFramePr>
        <p:xfrm>
          <a:off x="4724400" y="1676400"/>
          <a:ext cx="2933700" cy="2305050"/>
        </p:xfrm>
        <a:graphic>
          <a:graphicData uri="http://schemas.openxmlformats.org/presentationml/2006/ole">
            <mc:AlternateContent xmlns:mc="http://schemas.openxmlformats.org/markup-compatibility/2006">
              <mc:Choice xmlns:v="urn:schemas-microsoft-com:vml" Requires="v">
                <p:oleObj spid="_x0000_s8277" name="Worksheet" r:id="rId3" imgW="2934081" imgH="2305507" progId="Excel.Sheet.8">
                  <p:embed/>
                </p:oleObj>
              </mc:Choice>
              <mc:Fallback>
                <p:oleObj name="Worksheet" r:id="rId3" imgW="2934081" imgH="2305507" progId="Excel.Sheet.8">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76400"/>
                        <a:ext cx="2933700" cy="2305050"/>
                      </a:xfrm>
                      <a:prstGeom prst="rect">
                        <a:avLst/>
                      </a:prstGeom>
                      <a:solidFill>
                        <a:schemeClr val="bg1"/>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0337939-18EE-BF45-9628-C1F4D2E3A679}" type="slidenum">
              <a:rPr lang="en-US" sz="1400"/>
              <a:pPr eaLnBrk="1" hangingPunct="1"/>
              <a:t>36</a:t>
            </a:fld>
            <a:endParaRPr lang="en-US" sz="1400"/>
          </a:p>
        </p:txBody>
      </p:sp>
      <p:sp>
        <p:nvSpPr>
          <p:cNvPr id="152578" name="Rectangle 2"/>
          <p:cNvSpPr>
            <a:spLocks noGrp="1" noChangeArrowheads="1"/>
          </p:cNvSpPr>
          <p:nvPr>
            <p:ph type="title"/>
          </p:nvPr>
        </p:nvSpPr>
        <p:spPr>
          <a:xfrm>
            <a:off x="838200" y="381000"/>
            <a:ext cx="5562600" cy="838200"/>
          </a:xfrm>
        </p:spPr>
        <p:txBody>
          <a:bodyPr>
            <a:normAutofit/>
          </a:bodyPr>
          <a:lstStyle/>
          <a:p>
            <a:pPr eaLnBrk="1" hangingPunct="1">
              <a:defRPr/>
            </a:pPr>
            <a:r>
              <a:rPr lang="en-US" sz="3200" dirty="0">
                <a:latin typeface="Times New Roman" panose="02020603050405020304" pitchFamily="18" charset="0"/>
                <a:ea typeface="+mj-ea"/>
                <a:cs typeface="Times New Roman" panose="02020603050405020304" pitchFamily="18" charset="0"/>
              </a:rPr>
              <a:t>Performance of Hashing</a:t>
            </a:r>
          </a:p>
        </p:txBody>
      </p:sp>
      <p:sp>
        <p:nvSpPr>
          <p:cNvPr id="9222" name="Rectangle 3" descr="Rectangle: Click to edit Master text styles&#10;Second level&#10;Third level&#10;Fourth level&#10;Fifth level"/>
          <p:cNvSpPr>
            <a:spLocks noGrp="1" noChangeArrowheads="1"/>
          </p:cNvSpPr>
          <p:nvPr>
            <p:ph type="body" sz="half" idx="1"/>
          </p:nvPr>
        </p:nvSpPr>
        <p:spPr>
          <a:xfrm>
            <a:off x="585787" y="1371600"/>
            <a:ext cx="4138613" cy="4876800"/>
          </a:xfrm>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In the worst case, searches, insertions and removals on a hash table take </a:t>
            </a:r>
            <a:r>
              <a:rPr lang="en-US" sz="2400" b="1"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time</a:t>
            </a:r>
          </a:p>
          <a:p>
            <a:pPr eaLnBrk="1" hangingPunct="1">
              <a:lnSpc>
                <a:spcPct val="90000"/>
              </a:lnSpc>
            </a:pPr>
            <a:r>
              <a:rPr lang="en-US" sz="2400" dirty="0">
                <a:latin typeface="Times New Roman" panose="02020603050405020304" pitchFamily="18" charset="0"/>
                <a:cs typeface="Times New Roman" panose="02020603050405020304" pitchFamily="18" charset="0"/>
              </a:rPr>
              <a:t>The worst case occurs when all the keys inserted into the map collide</a:t>
            </a:r>
          </a:p>
          <a:p>
            <a:pPr eaLnBrk="1" hangingPunct="1">
              <a:lnSpc>
                <a:spcPct val="90000"/>
              </a:lnSpc>
            </a:pPr>
            <a:r>
              <a:rPr lang="en-US" sz="2400" dirty="0">
                <a:latin typeface="Times New Roman" panose="02020603050405020304" pitchFamily="18" charset="0"/>
                <a:cs typeface="Times New Roman" panose="02020603050405020304" pitchFamily="18" charset="0"/>
              </a:rPr>
              <a:t>The load factor </a:t>
            </a:r>
            <a:r>
              <a:rPr lang="en-US" sz="2400" b="1"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b="1"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affects the performance of a hash table</a:t>
            </a:r>
          </a:p>
          <a:p>
            <a:pPr eaLnBrk="1" hangingPunct="1">
              <a:lnSpc>
                <a:spcPct val="90000"/>
              </a:lnSpc>
            </a:pPr>
            <a:r>
              <a:rPr lang="en-US" sz="2400" dirty="0">
                <a:latin typeface="Times New Roman" panose="02020603050405020304" pitchFamily="18" charset="0"/>
                <a:cs typeface="Times New Roman" panose="02020603050405020304" pitchFamily="18" charset="0"/>
              </a:rPr>
              <a:t>Assuming that the hash values are like random numbers, it can be shown that the expected number of probes for an insertion with open addressing is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(1 -</a:t>
            </a:r>
            <a:r>
              <a:rPr lang="en-US" sz="2400" b="1" i="1" dirty="0">
                <a:latin typeface="Times New Roman" panose="02020603050405020304" pitchFamily="18" charset="0"/>
                <a:cs typeface="Times New Roman" panose="02020603050405020304" pitchFamily="18" charset="0"/>
              </a:rPr>
              <a:t> a</a:t>
            </a:r>
            <a:r>
              <a:rPr lang="en-US" sz="2400" dirty="0">
                <a:latin typeface="Times New Roman" panose="02020603050405020304" pitchFamily="18" charset="0"/>
                <a:cs typeface="Times New Roman" panose="02020603050405020304" pitchFamily="18" charset="0"/>
              </a:rPr>
              <a:t>) </a:t>
            </a:r>
          </a:p>
        </p:txBody>
      </p:sp>
      <p:sp>
        <p:nvSpPr>
          <p:cNvPr id="9223" name="Rectangle 4" descr="Rectangle: Click to edit Master text styles&#10;Second level&#10;Third level&#10;Fourth level&#10;Fifth level"/>
          <p:cNvSpPr>
            <a:spLocks noGrp="1" noChangeArrowheads="1"/>
          </p:cNvSpPr>
          <p:nvPr>
            <p:ph type="body" sz="half" idx="2"/>
          </p:nvPr>
        </p:nvSpPr>
        <p:spPr>
          <a:xfrm>
            <a:off x="4800600" y="1524000"/>
            <a:ext cx="3810000" cy="4648200"/>
          </a:xfrm>
        </p:spPr>
        <p:txBody>
          <a:bodyPr/>
          <a:lstStyle/>
          <a:p>
            <a:pPr eaLnBrk="1" hangingPunct="1">
              <a:lnSpc>
                <a:spcPct val="90000"/>
              </a:lnSpc>
            </a:pPr>
            <a:r>
              <a:rPr lang="en-US" sz="2400" dirty="0">
                <a:latin typeface="Times New Roman" panose="02020603050405020304" pitchFamily="18" charset="0"/>
                <a:cs typeface="Times New Roman" panose="02020603050405020304" pitchFamily="18" charset="0"/>
              </a:rPr>
              <a:t>The expected running time of all the dictionary ADT operations in a hash table is </a:t>
            </a:r>
            <a:r>
              <a:rPr lang="en-US" sz="2400" b="1"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(1) </a:t>
            </a:r>
          </a:p>
          <a:p>
            <a:pPr eaLnBrk="1" hangingPunct="1">
              <a:lnSpc>
                <a:spcPct val="90000"/>
              </a:lnSpc>
            </a:pPr>
            <a:r>
              <a:rPr lang="en-US" sz="2400" dirty="0">
                <a:latin typeface="Times New Roman" panose="02020603050405020304" pitchFamily="18" charset="0"/>
                <a:cs typeface="Times New Roman" panose="02020603050405020304" pitchFamily="18" charset="0"/>
              </a:rPr>
              <a:t>In practice, hashing is very fast provided the load factor is not close to 100%</a:t>
            </a:r>
          </a:p>
          <a:p>
            <a:pPr eaLnBrk="1" hangingPunct="1">
              <a:lnSpc>
                <a:spcPct val="90000"/>
              </a:lnSpc>
            </a:pPr>
            <a:r>
              <a:rPr lang="en-US" sz="2400" dirty="0">
                <a:latin typeface="Times New Roman" panose="02020603050405020304" pitchFamily="18" charset="0"/>
                <a:cs typeface="Times New Roman" panose="02020603050405020304" pitchFamily="18" charset="0"/>
              </a:rPr>
              <a:t>Applications of hash tables:</a:t>
            </a:r>
          </a:p>
          <a:p>
            <a:pPr lvl="1" eaLnBrk="1" hangingPunct="1">
              <a:lnSpc>
                <a:spcPct val="90000"/>
              </a:lnSpc>
            </a:pPr>
            <a:r>
              <a:rPr lang="en-US" dirty="0">
                <a:latin typeface="Times New Roman" panose="02020603050405020304" pitchFamily="18" charset="0"/>
                <a:cs typeface="Times New Roman" panose="02020603050405020304" pitchFamily="18" charset="0"/>
              </a:rPr>
              <a:t>small databases</a:t>
            </a:r>
          </a:p>
          <a:p>
            <a:pPr lvl="1" eaLnBrk="1" hangingPunct="1">
              <a:lnSpc>
                <a:spcPct val="90000"/>
              </a:lnSpc>
            </a:pPr>
            <a:r>
              <a:rPr lang="en-US" dirty="0">
                <a:latin typeface="Times New Roman" panose="02020603050405020304" pitchFamily="18" charset="0"/>
                <a:cs typeface="Times New Roman" panose="02020603050405020304" pitchFamily="18" charset="0"/>
              </a:rPr>
              <a:t>compilers</a:t>
            </a:r>
          </a:p>
          <a:p>
            <a:pPr lvl="1" eaLnBrk="1" hangingPunct="1">
              <a:lnSpc>
                <a:spcPct val="90000"/>
              </a:lnSpc>
            </a:pPr>
            <a:r>
              <a:rPr lang="en-US" dirty="0">
                <a:latin typeface="Times New Roman" panose="02020603050405020304" pitchFamily="18" charset="0"/>
                <a:cs typeface="Times New Roman" panose="02020603050405020304" pitchFamily="18" charset="0"/>
              </a:rPr>
              <a:t>browser caches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609600" y="304800"/>
            <a:ext cx="8001000" cy="838200"/>
          </a:xfrm>
        </p:spPr>
        <p:txBody>
          <a:bodyPr/>
          <a:lstStyle/>
          <a:p>
            <a:r>
              <a:rPr lang="en-US" sz="3200" dirty="0">
                <a:latin typeface="Times New Roman" panose="02020603050405020304" pitchFamily="18" charset="0"/>
                <a:cs typeface="Times New Roman" panose="02020603050405020304" pitchFamily="18" charset="0"/>
              </a:rPr>
              <a:t>More General Kinds of Keys</a:t>
            </a:r>
          </a:p>
        </p:txBody>
      </p:sp>
      <p:sp>
        <p:nvSpPr>
          <p:cNvPr id="10242" name="Content Placeholder 2" descr="Rectangle: Click to edit Master text styles&#10;Second level&#10;Third level&#10;Fourth level&#10;Fifth level"/>
          <p:cNvSpPr>
            <a:spLocks noGrp="1"/>
          </p:cNvSpPr>
          <p:nvPr>
            <p:ph idx="1"/>
          </p:nvPr>
        </p:nvSpPr>
        <p:spPr>
          <a:xfrm>
            <a:off x="457200" y="1295400"/>
            <a:ext cx="8382000" cy="5105400"/>
          </a:xfrm>
        </p:spPr>
        <p:txBody>
          <a:bodyPr/>
          <a:lstStyle/>
          <a:p>
            <a:r>
              <a:rPr lang="en-US" sz="2800" dirty="0">
                <a:latin typeface="Times New Roman" panose="02020603050405020304" pitchFamily="18" charset="0"/>
                <a:cs typeface="Times New Roman" panose="02020603050405020304" pitchFamily="18" charset="0"/>
              </a:rPr>
              <a:t>But what should we do if our keys are not integers in the range from 0 to N – 1?</a:t>
            </a:r>
          </a:p>
          <a:p>
            <a:pPr lvl="1"/>
            <a:r>
              <a:rPr lang="en-US" dirty="0">
                <a:latin typeface="Times New Roman" panose="02020603050405020304" pitchFamily="18" charset="0"/>
                <a:cs typeface="Times New Roman" panose="02020603050405020304" pitchFamily="18" charset="0"/>
              </a:rPr>
              <a:t>Use a </a:t>
            </a:r>
            <a:r>
              <a:rPr lang="en-US" b="1" dirty="0">
                <a:latin typeface="Times New Roman" panose="02020603050405020304" pitchFamily="18" charset="0"/>
                <a:cs typeface="Times New Roman" panose="02020603050405020304" pitchFamily="18" charset="0"/>
              </a:rPr>
              <a:t>hash function </a:t>
            </a:r>
            <a:r>
              <a:rPr lang="en-US" dirty="0">
                <a:latin typeface="Times New Roman" panose="02020603050405020304" pitchFamily="18" charset="0"/>
                <a:cs typeface="Times New Roman" panose="02020603050405020304" pitchFamily="18" charset="0"/>
              </a:rPr>
              <a:t>to map general keys to corresponding indices in a table.</a:t>
            </a:r>
          </a:p>
          <a:p>
            <a:pPr lvl="1"/>
            <a:r>
              <a:rPr lang="en-US" dirty="0">
                <a:latin typeface="Times New Roman" panose="02020603050405020304" pitchFamily="18" charset="0"/>
                <a:cs typeface="Times New Roman" panose="02020603050405020304" pitchFamily="18" charset="0"/>
              </a:rPr>
              <a:t>For instance, the last four digits of a Social Security number.</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8880455-608B-4D49-A079-025340FE0590}" type="slidenum">
              <a:rPr lang="en-US" sz="1400"/>
              <a:pPr eaLnBrk="1" hangingPunct="1"/>
              <a:t>4</a:t>
            </a:fld>
            <a:endParaRPr lang="en-US" sz="1400"/>
          </a:p>
        </p:txBody>
      </p:sp>
      <p:sp>
        <p:nvSpPr>
          <p:cNvPr id="10246" name="Rectangle 384"/>
          <p:cNvSpPr>
            <a:spLocks noChangeArrowheads="1"/>
          </p:cNvSpPr>
          <p:nvPr/>
        </p:nvSpPr>
        <p:spPr bwMode="auto">
          <a:xfrm>
            <a:off x="3765550" y="41148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dirty="0">
                <a:sym typeface="Symbol" charset="0"/>
              </a:rPr>
              <a:t></a:t>
            </a:r>
            <a:endParaRPr lang="en-US" sz="1800" dirty="0"/>
          </a:p>
        </p:txBody>
      </p:sp>
      <p:sp>
        <p:nvSpPr>
          <p:cNvPr id="10247" name="Rectangle 385"/>
          <p:cNvSpPr>
            <a:spLocks noChangeArrowheads="1"/>
          </p:cNvSpPr>
          <p:nvPr/>
        </p:nvSpPr>
        <p:spPr bwMode="auto">
          <a:xfrm>
            <a:off x="3765550" y="44196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48" name="Rectangle 386"/>
          <p:cNvSpPr>
            <a:spLocks noChangeArrowheads="1"/>
          </p:cNvSpPr>
          <p:nvPr/>
        </p:nvSpPr>
        <p:spPr bwMode="auto">
          <a:xfrm>
            <a:off x="3765550" y="47244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sym typeface="Symbol" charset="0"/>
            </a:endParaRPr>
          </a:p>
        </p:txBody>
      </p:sp>
      <p:sp>
        <p:nvSpPr>
          <p:cNvPr id="10249" name="Rectangle 387"/>
          <p:cNvSpPr>
            <a:spLocks noChangeArrowheads="1"/>
          </p:cNvSpPr>
          <p:nvPr/>
        </p:nvSpPr>
        <p:spPr bwMode="auto">
          <a:xfrm>
            <a:off x="3765550" y="50292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800">
                <a:sym typeface="Symbol" charset="0"/>
              </a:rPr>
              <a:t></a:t>
            </a:r>
          </a:p>
        </p:txBody>
      </p:sp>
      <p:sp>
        <p:nvSpPr>
          <p:cNvPr id="10250" name="Rectangle 388"/>
          <p:cNvSpPr>
            <a:spLocks noChangeArrowheads="1"/>
          </p:cNvSpPr>
          <p:nvPr/>
        </p:nvSpPr>
        <p:spPr bwMode="auto">
          <a:xfrm>
            <a:off x="3765550" y="5334000"/>
            <a:ext cx="304800" cy="304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251" name="Text Box 392"/>
          <p:cNvSpPr txBox="1">
            <a:spLocks noChangeArrowheads="1"/>
          </p:cNvSpPr>
          <p:nvPr/>
        </p:nvSpPr>
        <p:spPr bwMode="auto">
          <a:xfrm>
            <a:off x="3429000" y="40386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0</a:t>
            </a:r>
          </a:p>
        </p:txBody>
      </p:sp>
      <p:sp>
        <p:nvSpPr>
          <p:cNvPr id="10252" name="Text Box 393"/>
          <p:cNvSpPr txBox="1">
            <a:spLocks noChangeArrowheads="1"/>
          </p:cNvSpPr>
          <p:nvPr/>
        </p:nvSpPr>
        <p:spPr bwMode="auto">
          <a:xfrm>
            <a:off x="3429000" y="43434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1</a:t>
            </a:r>
          </a:p>
        </p:txBody>
      </p:sp>
      <p:sp>
        <p:nvSpPr>
          <p:cNvPr id="10253" name="Text Box 394"/>
          <p:cNvSpPr txBox="1">
            <a:spLocks noChangeArrowheads="1"/>
          </p:cNvSpPr>
          <p:nvPr/>
        </p:nvSpPr>
        <p:spPr bwMode="auto">
          <a:xfrm>
            <a:off x="3429000" y="46482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2</a:t>
            </a:r>
          </a:p>
        </p:txBody>
      </p:sp>
      <p:sp>
        <p:nvSpPr>
          <p:cNvPr id="10254" name="Text Box 395"/>
          <p:cNvSpPr txBox="1">
            <a:spLocks noChangeArrowheads="1"/>
          </p:cNvSpPr>
          <p:nvPr/>
        </p:nvSpPr>
        <p:spPr bwMode="auto">
          <a:xfrm>
            <a:off x="3429000" y="49530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3</a:t>
            </a:r>
          </a:p>
        </p:txBody>
      </p:sp>
      <p:sp>
        <p:nvSpPr>
          <p:cNvPr id="10255" name="Text Box 396"/>
          <p:cNvSpPr txBox="1">
            <a:spLocks noChangeArrowheads="1"/>
          </p:cNvSpPr>
          <p:nvPr/>
        </p:nvSpPr>
        <p:spPr bwMode="auto">
          <a:xfrm>
            <a:off x="3429000" y="5257800"/>
            <a:ext cx="336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4</a:t>
            </a:r>
          </a:p>
        </p:txBody>
      </p:sp>
      <p:sp>
        <p:nvSpPr>
          <p:cNvPr id="10256" name="AutoShape 401"/>
          <p:cNvSpPr>
            <a:spLocks noChangeArrowheads="1"/>
          </p:cNvSpPr>
          <p:nvPr/>
        </p:nvSpPr>
        <p:spPr bwMode="auto">
          <a:xfrm>
            <a:off x="4343400" y="53340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451-229-0004</a:t>
            </a:r>
          </a:p>
        </p:txBody>
      </p:sp>
      <p:sp>
        <p:nvSpPr>
          <p:cNvPr id="10257" name="AutoShape 402"/>
          <p:cNvSpPr>
            <a:spLocks noChangeArrowheads="1"/>
          </p:cNvSpPr>
          <p:nvPr/>
        </p:nvSpPr>
        <p:spPr bwMode="auto">
          <a:xfrm>
            <a:off x="4343400" y="47244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981-101-0002</a:t>
            </a:r>
          </a:p>
        </p:txBody>
      </p:sp>
      <p:sp>
        <p:nvSpPr>
          <p:cNvPr id="10258" name="Line 403"/>
          <p:cNvSpPr>
            <a:spLocks noChangeShapeType="1"/>
          </p:cNvSpPr>
          <p:nvPr/>
        </p:nvSpPr>
        <p:spPr bwMode="auto">
          <a:xfrm>
            <a:off x="3917950" y="54864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59" name="AutoShape 406"/>
          <p:cNvSpPr>
            <a:spLocks noChangeArrowheads="1"/>
          </p:cNvSpPr>
          <p:nvPr/>
        </p:nvSpPr>
        <p:spPr bwMode="auto">
          <a:xfrm>
            <a:off x="4343400" y="4419600"/>
            <a:ext cx="1600200" cy="304800"/>
          </a:xfrm>
          <a:prstGeom prst="roundRect">
            <a:avLst>
              <a:gd name="adj" fmla="val 16667"/>
            </a:avLst>
          </a:prstGeom>
          <a:solidFill>
            <a:schemeClr val="accent1"/>
          </a:solidFill>
          <a:ln w="19050">
            <a:solidFill>
              <a:schemeClr val="tx1"/>
            </a:solidFill>
            <a:round/>
            <a:headEnd/>
            <a:tailEnd/>
          </a:ln>
        </p:spPr>
        <p:txBody>
          <a:bodyPr wrap="none" anchor="ctr"/>
          <a:lstStyle/>
          <a:p>
            <a:r>
              <a:rPr lang="en-US" sz="1600" b="1"/>
              <a:t>025-612-0001</a:t>
            </a:r>
          </a:p>
        </p:txBody>
      </p:sp>
      <p:sp>
        <p:nvSpPr>
          <p:cNvPr id="10260" name="Line 407"/>
          <p:cNvSpPr>
            <a:spLocks noChangeShapeType="1"/>
          </p:cNvSpPr>
          <p:nvPr/>
        </p:nvSpPr>
        <p:spPr bwMode="auto">
          <a:xfrm>
            <a:off x="3917950" y="45720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61" name="Line 408"/>
          <p:cNvSpPr>
            <a:spLocks noChangeShapeType="1"/>
          </p:cNvSpPr>
          <p:nvPr/>
        </p:nvSpPr>
        <p:spPr bwMode="auto">
          <a:xfrm>
            <a:off x="3886200" y="4876800"/>
            <a:ext cx="425450"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262" name="Text Box 20"/>
          <p:cNvSpPr txBox="1">
            <a:spLocks noChangeArrowheads="1"/>
          </p:cNvSpPr>
          <p:nvPr/>
        </p:nvSpPr>
        <p:spPr bwMode="auto">
          <a:xfrm rot="5400000">
            <a:off x="3794125" y="5730875"/>
            <a:ext cx="488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latin typeface="Times New Roman" charset="0"/>
              </a:rPr>
              <a:t>…</a:t>
            </a:r>
          </a:p>
        </p:txBody>
      </p:sp>
    </p:spTree>
    <p:extLst>
      <p:ext uri="{BB962C8B-B14F-4D97-AF65-F5344CB8AC3E}">
        <p14:creationId xmlns:p14="http://schemas.microsoft.com/office/powerpoint/2010/main" val="29833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F7EA5-240D-4C13-9E71-2D94FEADA537}"/>
              </a:ext>
            </a:extLst>
          </p:cNvPr>
          <p:cNvSpPr>
            <a:spLocks noGrp="1"/>
          </p:cNvSpPr>
          <p:nvPr>
            <p:ph idx="1"/>
          </p:nvPr>
        </p:nvSpPr>
        <p:spPr>
          <a:xfrm>
            <a:off x="152400" y="152400"/>
            <a:ext cx="8458200" cy="5867400"/>
          </a:xfrm>
        </p:spPr>
        <p:txBody>
          <a:bodyPr/>
          <a:lstStyle/>
          <a:p>
            <a:r>
              <a:rPr lang="en-US" sz="2800" dirty="0">
                <a:latin typeface="Times New Roman" panose="02020603050405020304" pitchFamily="18" charset="0"/>
                <a:cs typeface="Times New Roman" panose="02020603050405020304" pitchFamily="18" charset="0"/>
              </a:rPr>
              <a:t>Suppose we want to design a system for storing employee records keyed using phone numbers. And, we want following queries to be performed efficiently:</a:t>
            </a:r>
          </a:p>
          <a:p>
            <a:r>
              <a:rPr lang="en-US" sz="2800" dirty="0">
                <a:latin typeface="Times New Roman" panose="02020603050405020304" pitchFamily="18" charset="0"/>
                <a:cs typeface="Times New Roman" panose="02020603050405020304" pitchFamily="18" charset="0"/>
              </a:rPr>
              <a:t>Insert a phone number and corresponding information.</a:t>
            </a:r>
          </a:p>
          <a:p>
            <a:r>
              <a:rPr lang="en-US" sz="2800" dirty="0">
                <a:latin typeface="Times New Roman" panose="02020603050405020304" pitchFamily="18" charset="0"/>
                <a:cs typeface="Times New Roman" panose="02020603050405020304" pitchFamily="18" charset="0"/>
              </a:rPr>
              <a:t>Search a phone number and fetch the information.</a:t>
            </a:r>
          </a:p>
          <a:p>
            <a:r>
              <a:rPr lang="en-US" sz="2800" dirty="0">
                <a:latin typeface="Times New Roman" panose="02020603050405020304" pitchFamily="18" charset="0"/>
                <a:cs typeface="Times New Roman" panose="02020603050405020304" pitchFamily="18" charset="0"/>
              </a:rPr>
              <a:t>Delete a phone number and related information.</a:t>
            </a:r>
          </a:p>
          <a:p>
            <a:r>
              <a:rPr lang="en-US" sz="2800" dirty="0">
                <a:latin typeface="Times New Roman" panose="02020603050405020304" pitchFamily="18" charset="0"/>
                <a:cs typeface="Times New Roman" panose="02020603050405020304" pitchFamily="18" charset="0"/>
              </a:rPr>
              <a:t>We can think of using the following data structures to maintain information about different phone numbers.</a:t>
            </a:r>
          </a:p>
          <a:p>
            <a:r>
              <a:rPr lang="en-US" sz="2800" dirty="0">
                <a:latin typeface="Times New Roman" panose="02020603050405020304" pitchFamily="18" charset="0"/>
                <a:cs typeface="Times New Roman" panose="02020603050405020304" pitchFamily="18" charset="0"/>
              </a:rPr>
              <a:t>Array of phone numbers and records.</a:t>
            </a:r>
          </a:p>
          <a:p>
            <a:r>
              <a:rPr lang="en-US" sz="2800" dirty="0">
                <a:latin typeface="Times New Roman" panose="02020603050405020304" pitchFamily="18" charset="0"/>
                <a:cs typeface="Times New Roman" panose="02020603050405020304" pitchFamily="18" charset="0"/>
              </a:rPr>
              <a:t>Linked List of phone numbers and records.</a:t>
            </a:r>
          </a:p>
          <a:p>
            <a:r>
              <a:rPr lang="en-US" sz="2800" dirty="0">
                <a:latin typeface="Times New Roman" panose="02020603050405020304" pitchFamily="18" charset="0"/>
                <a:cs typeface="Times New Roman" panose="02020603050405020304" pitchFamily="18" charset="0"/>
              </a:rPr>
              <a:t>Balanced binary search tree with phone numbers as keys.</a:t>
            </a:r>
          </a:p>
          <a:p>
            <a:r>
              <a:rPr lang="en-US" sz="2800" dirty="0">
                <a:latin typeface="Times New Roman" panose="02020603050405020304" pitchFamily="18" charset="0"/>
                <a:cs typeface="Times New Roman" panose="02020603050405020304" pitchFamily="18" charset="0"/>
              </a:rPr>
              <a:t>Direct Access Table.</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472AA71-DF80-4EAF-820F-31E67EFC5C30}"/>
              </a:ext>
            </a:extLst>
          </p:cNvPr>
          <p:cNvSpPr>
            <a:spLocks noGrp="1"/>
          </p:cNvSpPr>
          <p:nvPr>
            <p:ph type="sldNum" sz="quarter" idx="12"/>
          </p:nvPr>
        </p:nvSpPr>
        <p:spPr/>
        <p:txBody>
          <a:bodyPr/>
          <a:lstStyle/>
          <a:p>
            <a:fld id="{1311E49A-E298-A84E-AD6E-6BDA603E44CC}" type="slidenum">
              <a:rPr lang="en-US" smtClean="0"/>
              <a:pPr/>
              <a:t>5</a:t>
            </a:fld>
            <a:endParaRPr lang="en-US"/>
          </a:p>
        </p:txBody>
      </p:sp>
    </p:spTree>
    <p:extLst>
      <p:ext uri="{BB962C8B-B14F-4D97-AF65-F5344CB8AC3E}">
        <p14:creationId xmlns:p14="http://schemas.microsoft.com/office/powerpoint/2010/main" val="81440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78E63-CEC3-40C3-93F2-0599D08C0C98}"/>
              </a:ext>
            </a:extLst>
          </p:cNvPr>
          <p:cNvSpPr>
            <a:spLocks noGrp="1"/>
          </p:cNvSpPr>
          <p:nvPr>
            <p:ph idx="1"/>
          </p:nvPr>
        </p:nvSpPr>
        <p:spPr>
          <a:xfrm>
            <a:off x="228600" y="228600"/>
            <a:ext cx="8763000" cy="5791200"/>
          </a:xfrm>
        </p:spPr>
        <p:txBody>
          <a:bodyPr/>
          <a:lstStyle/>
          <a:p>
            <a:r>
              <a:rPr lang="en-US" sz="2600" dirty="0">
                <a:latin typeface="Times New Roman" panose="02020603050405020304" pitchFamily="18" charset="0"/>
                <a:cs typeface="Times New Roman" panose="02020603050405020304" pitchFamily="18" charset="0"/>
              </a:rPr>
              <a:t>For </a:t>
            </a:r>
            <a:r>
              <a:rPr lang="en-US" sz="2600" b="1" dirty="0">
                <a:latin typeface="Times New Roman" panose="02020603050405020304" pitchFamily="18" charset="0"/>
                <a:cs typeface="Times New Roman" panose="02020603050405020304" pitchFamily="18" charset="0"/>
              </a:rPr>
              <a:t>arrays and linked lists</a:t>
            </a:r>
            <a:r>
              <a:rPr lang="en-US" sz="2600" dirty="0">
                <a:latin typeface="Times New Roman" panose="02020603050405020304" pitchFamily="18" charset="0"/>
                <a:cs typeface="Times New Roman" panose="02020603050405020304" pitchFamily="18" charset="0"/>
              </a:rPr>
              <a:t>, we need to search in a linear fashion, which can be costly in practice. If we use arrays and keep the data sorted, then a phone number can be searched in O(</a:t>
            </a:r>
            <a:r>
              <a:rPr lang="en-US" sz="2600" dirty="0" err="1">
                <a:latin typeface="Times New Roman" panose="02020603050405020304" pitchFamily="18" charset="0"/>
                <a:cs typeface="Times New Roman" panose="02020603050405020304" pitchFamily="18" charset="0"/>
              </a:rPr>
              <a:t>Logn</a:t>
            </a:r>
            <a:r>
              <a:rPr lang="en-US" sz="2600" dirty="0">
                <a:latin typeface="Times New Roman" panose="02020603050405020304" pitchFamily="18" charset="0"/>
                <a:cs typeface="Times New Roman" panose="02020603050405020304" pitchFamily="18" charset="0"/>
              </a:rPr>
              <a:t>) time using Binary Search, but insert and delete operations become costly as we have to maintain sorted order.</a:t>
            </a:r>
          </a:p>
          <a:p>
            <a:r>
              <a:rPr lang="en-US" sz="2600" dirty="0">
                <a:latin typeface="Times New Roman" panose="02020603050405020304" pitchFamily="18" charset="0"/>
                <a:cs typeface="Times New Roman" panose="02020603050405020304" pitchFamily="18" charset="0"/>
              </a:rPr>
              <a:t>With</a:t>
            </a:r>
            <a:r>
              <a:rPr lang="en-US" sz="2600" b="1" dirty="0">
                <a:latin typeface="Times New Roman" panose="02020603050405020304" pitchFamily="18" charset="0"/>
                <a:cs typeface="Times New Roman" panose="02020603050405020304" pitchFamily="18" charset="0"/>
              </a:rPr>
              <a:t> balanced binary search tree</a:t>
            </a:r>
            <a:r>
              <a:rPr lang="en-US" sz="2600" dirty="0">
                <a:latin typeface="Times New Roman" panose="02020603050405020304" pitchFamily="18" charset="0"/>
                <a:cs typeface="Times New Roman" panose="02020603050405020304" pitchFamily="18" charset="0"/>
              </a:rPr>
              <a:t>, we get moderate search, insert and delete times. All of these operations can be guaranteed to be in O(</a:t>
            </a:r>
            <a:r>
              <a:rPr lang="en-US" sz="2600" dirty="0" err="1">
                <a:latin typeface="Times New Roman" panose="02020603050405020304" pitchFamily="18" charset="0"/>
                <a:cs typeface="Times New Roman" panose="02020603050405020304" pitchFamily="18" charset="0"/>
              </a:rPr>
              <a:t>Logn</a:t>
            </a:r>
            <a:r>
              <a:rPr lang="en-US" sz="2600" dirty="0">
                <a:latin typeface="Times New Roman" panose="02020603050405020304" pitchFamily="18" charset="0"/>
                <a:cs typeface="Times New Roman" panose="02020603050405020304" pitchFamily="18" charset="0"/>
              </a:rPr>
              <a:t>) time.</a:t>
            </a:r>
          </a:p>
          <a:p>
            <a:r>
              <a:rPr lang="en-US" sz="2600" dirty="0">
                <a:latin typeface="Times New Roman" panose="02020603050405020304" pitchFamily="18" charset="0"/>
                <a:cs typeface="Times New Roman" panose="02020603050405020304" pitchFamily="18" charset="0"/>
              </a:rPr>
              <a:t>Another solution that one can think of is to use a </a:t>
            </a:r>
            <a:r>
              <a:rPr lang="en-US" sz="2600" b="1" dirty="0">
                <a:latin typeface="Times New Roman" panose="02020603050405020304" pitchFamily="18" charset="0"/>
                <a:cs typeface="Times New Roman" panose="02020603050405020304" pitchFamily="18" charset="0"/>
              </a:rPr>
              <a:t>direct access table</a:t>
            </a:r>
            <a:r>
              <a:rPr lang="en-US" sz="2600" dirty="0">
                <a:latin typeface="Times New Roman" panose="02020603050405020304" pitchFamily="18" charset="0"/>
                <a:cs typeface="Times New Roman" panose="02020603050405020304" pitchFamily="18" charset="0"/>
              </a:rPr>
              <a:t> where we make a big array and use phone numbers as index in the array. </a:t>
            </a:r>
          </a:p>
          <a:p>
            <a:r>
              <a:rPr lang="en-US" sz="2600" dirty="0">
                <a:latin typeface="Times New Roman" panose="02020603050405020304" pitchFamily="18" charset="0"/>
                <a:cs typeface="Times New Roman" panose="02020603050405020304" pitchFamily="18" charset="0"/>
              </a:rPr>
              <a:t>An entry in array is NIL if phone number is not present, else the array entry stores pointer to records corresponding to phone number. Time complexity wise this solution is the best among all, we can do all operations in O(1) time. </a:t>
            </a:r>
            <a:endParaRPr lang="en-US" sz="2600" dirty="0"/>
          </a:p>
        </p:txBody>
      </p:sp>
      <p:sp>
        <p:nvSpPr>
          <p:cNvPr id="6" name="Slide Number Placeholder 5">
            <a:extLst>
              <a:ext uri="{FF2B5EF4-FFF2-40B4-BE49-F238E27FC236}">
                <a16:creationId xmlns:a16="http://schemas.microsoft.com/office/drawing/2014/main" id="{FEA500DD-D66F-4BC3-8D8A-680EE6B1F91F}"/>
              </a:ext>
            </a:extLst>
          </p:cNvPr>
          <p:cNvSpPr>
            <a:spLocks noGrp="1"/>
          </p:cNvSpPr>
          <p:nvPr>
            <p:ph type="sldNum" sz="quarter" idx="12"/>
          </p:nvPr>
        </p:nvSpPr>
        <p:spPr/>
        <p:txBody>
          <a:bodyPr/>
          <a:lstStyle/>
          <a:p>
            <a:fld id="{1311E49A-E298-A84E-AD6E-6BDA603E44CC}" type="slidenum">
              <a:rPr lang="en-US" smtClean="0"/>
              <a:pPr/>
              <a:t>6</a:t>
            </a:fld>
            <a:endParaRPr lang="en-US"/>
          </a:p>
        </p:txBody>
      </p:sp>
    </p:spTree>
    <p:extLst>
      <p:ext uri="{BB962C8B-B14F-4D97-AF65-F5344CB8AC3E}">
        <p14:creationId xmlns:p14="http://schemas.microsoft.com/office/powerpoint/2010/main" val="230934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F16A7-BA2E-4197-9B58-8364BBEFF607}"/>
              </a:ext>
            </a:extLst>
          </p:cNvPr>
          <p:cNvSpPr>
            <a:spLocks noGrp="1"/>
          </p:cNvSpPr>
          <p:nvPr>
            <p:ph idx="1"/>
          </p:nvPr>
        </p:nvSpPr>
        <p:spPr>
          <a:xfrm>
            <a:off x="152400" y="228600"/>
            <a:ext cx="8839200" cy="5791200"/>
          </a:xfrm>
        </p:spPr>
        <p:txBody>
          <a:bodyPr/>
          <a:lstStyle/>
          <a:p>
            <a:r>
              <a:rPr lang="en-US" sz="2600" dirty="0">
                <a:latin typeface="Times New Roman" panose="02020603050405020304" pitchFamily="18" charset="0"/>
                <a:cs typeface="Times New Roman" panose="02020603050405020304" pitchFamily="18" charset="0"/>
              </a:rPr>
              <a:t>For example to insert a phone number, we create a record with details of given phone number, use phone number as index and store the pointer to the created record in table.</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This solution has many practical limitations. First problem with this solution is extra space required is huge. For example if phone number is n digits, we need O(m * 10</a:t>
            </a:r>
            <a:r>
              <a:rPr lang="en-US" sz="2600" baseline="30000"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 space for table where m is size of a pointer to record. Another problem is an integer in a programming language may not store n digits.</a:t>
            </a:r>
          </a:p>
          <a:p>
            <a:r>
              <a:rPr lang="en-US" sz="2600" dirty="0">
                <a:latin typeface="Times New Roman" panose="02020603050405020304" pitchFamily="18" charset="0"/>
                <a:cs typeface="Times New Roman" panose="02020603050405020304" pitchFamily="18" charset="0"/>
              </a:rPr>
              <a:t>Due to above limitations Direct Access Table cannot always be used. </a:t>
            </a:r>
            <a:r>
              <a:rPr lang="en-US" sz="2600" b="1" dirty="0">
                <a:latin typeface="Times New Roman" panose="02020603050405020304" pitchFamily="18" charset="0"/>
                <a:cs typeface="Times New Roman" panose="02020603050405020304" pitchFamily="18" charset="0"/>
              </a:rPr>
              <a:t>Hashing</a:t>
            </a:r>
            <a:r>
              <a:rPr lang="en-US" sz="2600" dirty="0">
                <a:latin typeface="Times New Roman" panose="02020603050405020304" pitchFamily="18" charset="0"/>
                <a:cs typeface="Times New Roman" panose="02020603050405020304" pitchFamily="18" charset="0"/>
              </a:rPr>
              <a:t> is the solution that can be used in almost all such situations and performs extremely well compared to above data structures like Array, Linked List, Balanced BST in practice. With hashing we get O(1) search time on average (under reasonable assumptions) and O(n) in worst case.</a:t>
            </a:r>
          </a:p>
          <a:p>
            <a:endParaRPr lang="en-US" sz="2600" dirty="0"/>
          </a:p>
        </p:txBody>
      </p:sp>
      <p:sp>
        <p:nvSpPr>
          <p:cNvPr id="6" name="Slide Number Placeholder 5">
            <a:extLst>
              <a:ext uri="{FF2B5EF4-FFF2-40B4-BE49-F238E27FC236}">
                <a16:creationId xmlns:a16="http://schemas.microsoft.com/office/drawing/2014/main" id="{D1E7D450-631B-459E-A11C-035AC82944A2}"/>
              </a:ext>
            </a:extLst>
          </p:cNvPr>
          <p:cNvSpPr>
            <a:spLocks noGrp="1"/>
          </p:cNvSpPr>
          <p:nvPr>
            <p:ph type="sldNum" sz="quarter" idx="12"/>
          </p:nvPr>
        </p:nvSpPr>
        <p:spPr/>
        <p:txBody>
          <a:bodyPr/>
          <a:lstStyle/>
          <a:p>
            <a:fld id="{1311E49A-E298-A84E-AD6E-6BDA603E44CC}" type="slidenum">
              <a:rPr lang="en-US" smtClean="0"/>
              <a:pPr/>
              <a:t>7</a:t>
            </a:fld>
            <a:endParaRPr lang="en-US"/>
          </a:p>
        </p:txBody>
      </p:sp>
    </p:spTree>
    <p:extLst>
      <p:ext uri="{BB962C8B-B14F-4D97-AF65-F5344CB8AC3E}">
        <p14:creationId xmlns:p14="http://schemas.microsoft.com/office/powerpoint/2010/main" val="69110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17C65-84FA-4777-A76E-BA271F0E0A3F}"/>
              </a:ext>
            </a:extLst>
          </p:cNvPr>
          <p:cNvSpPr>
            <a:spLocks noGrp="1"/>
          </p:cNvSpPr>
          <p:nvPr>
            <p:ph idx="1"/>
          </p:nvPr>
        </p:nvSpPr>
        <p:spPr>
          <a:xfrm>
            <a:off x="457200" y="685800"/>
            <a:ext cx="8153400" cy="5334000"/>
          </a:xfrm>
        </p:spPr>
        <p:txBody>
          <a:bodyPr/>
          <a:lstStyle/>
          <a:p>
            <a:r>
              <a:rPr lang="en-US" sz="2800" b="1" i="1" dirty="0">
                <a:latin typeface="Times New Roman" panose="02020603050405020304" pitchFamily="18" charset="0"/>
                <a:cs typeface="Times New Roman" panose="02020603050405020304" pitchFamily="18" charset="0"/>
              </a:rPr>
              <a:t>Hashing</a:t>
            </a:r>
            <a:r>
              <a:rPr lang="en-US" sz="2800" i="1" dirty="0">
                <a:latin typeface="Times New Roman" panose="02020603050405020304" pitchFamily="18" charset="0"/>
                <a:cs typeface="Times New Roman" panose="02020603050405020304" pitchFamily="18" charset="0"/>
              </a:rPr>
              <a:t> is an improvement over Direct Access Table. The idea is to use hash function that converts a given phone number or any other key to a smaller number and uses the small number as index in a table called hash table.</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Hash Function:</a:t>
            </a:r>
            <a:r>
              <a:rPr lang="en-US" sz="2800" dirty="0">
                <a:latin typeface="Times New Roman" panose="02020603050405020304" pitchFamily="18" charset="0"/>
                <a:cs typeface="Times New Roman" panose="02020603050405020304" pitchFamily="18" charset="0"/>
              </a:rPr>
              <a:t> A function that converts a given big phone number to a small practical integer value. </a:t>
            </a:r>
          </a:p>
          <a:p>
            <a:r>
              <a:rPr lang="en-US" sz="2800" dirty="0">
                <a:latin typeface="Times New Roman" panose="02020603050405020304" pitchFamily="18" charset="0"/>
                <a:cs typeface="Times New Roman" panose="02020603050405020304" pitchFamily="18" charset="0"/>
              </a:rPr>
              <a:t>The mapped integer value is used as an index in hash table. </a:t>
            </a:r>
          </a:p>
          <a:p>
            <a:r>
              <a:rPr lang="en-US" sz="2800" dirty="0">
                <a:latin typeface="Times New Roman" panose="02020603050405020304" pitchFamily="18" charset="0"/>
                <a:cs typeface="Times New Roman" panose="02020603050405020304" pitchFamily="18" charset="0"/>
              </a:rPr>
              <a:t>In simple terms, a hash function maps a big number or string to a small integer that can be used as index in hash table.</a:t>
            </a:r>
            <a:br>
              <a:rPr lang="en-US" sz="2800" dirty="0">
                <a:latin typeface="Times New Roman" panose="02020603050405020304" pitchFamily="18" charset="0"/>
                <a:cs typeface="Times New Roman" panose="02020603050405020304" pitchFamily="18" charset="0"/>
              </a:rPr>
            </a:br>
            <a:endParaRPr lang="en-US" sz="2800" dirty="0"/>
          </a:p>
        </p:txBody>
      </p:sp>
      <p:sp>
        <p:nvSpPr>
          <p:cNvPr id="6" name="Slide Number Placeholder 5">
            <a:extLst>
              <a:ext uri="{FF2B5EF4-FFF2-40B4-BE49-F238E27FC236}">
                <a16:creationId xmlns:a16="http://schemas.microsoft.com/office/drawing/2014/main" id="{97AD1C63-459F-4237-BD9D-50BCE69DAB04}"/>
              </a:ext>
            </a:extLst>
          </p:cNvPr>
          <p:cNvSpPr>
            <a:spLocks noGrp="1"/>
          </p:cNvSpPr>
          <p:nvPr>
            <p:ph type="sldNum" sz="quarter" idx="12"/>
          </p:nvPr>
        </p:nvSpPr>
        <p:spPr/>
        <p:txBody>
          <a:bodyPr/>
          <a:lstStyle/>
          <a:p>
            <a:fld id="{1311E49A-E298-A84E-AD6E-6BDA603E44CC}" type="slidenum">
              <a:rPr lang="en-US" smtClean="0"/>
              <a:pPr/>
              <a:t>8</a:t>
            </a:fld>
            <a:endParaRPr lang="en-US"/>
          </a:p>
        </p:txBody>
      </p:sp>
    </p:spTree>
    <p:extLst>
      <p:ext uri="{BB962C8B-B14F-4D97-AF65-F5344CB8AC3E}">
        <p14:creationId xmlns:p14="http://schemas.microsoft.com/office/powerpoint/2010/main" val="24705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3AC26-5456-4E34-89B8-AA7472644E03}"/>
              </a:ext>
            </a:extLst>
          </p:cNvPr>
          <p:cNvSpPr>
            <a:spLocks noGrp="1"/>
          </p:cNvSpPr>
          <p:nvPr>
            <p:ph idx="1"/>
          </p:nvPr>
        </p:nvSpPr>
        <p:spPr>
          <a:xfrm>
            <a:off x="228600" y="381000"/>
            <a:ext cx="8382000" cy="5638800"/>
          </a:xfrm>
        </p:spPr>
        <p:txBody>
          <a:bodyPr/>
          <a:lstStyle/>
          <a:p>
            <a:r>
              <a:rPr lang="en-US" sz="2800" dirty="0">
                <a:latin typeface="Times New Roman" panose="02020603050405020304" pitchFamily="18" charset="0"/>
                <a:cs typeface="Times New Roman" panose="02020603050405020304" pitchFamily="18" charset="0"/>
              </a:rPr>
              <a:t>A good hash function should have following properties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Efficiently computable.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Should uniformly distribute the keys (Each table position equally likely for each key)</a:t>
            </a:r>
          </a:p>
          <a:p>
            <a:r>
              <a:rPr lang="en-US" sz="2800" dirty="0">
                <a:latin typeface="Times New Roman" panose="02020603050405020304" pitchFamily="18" charset="0"/>
                <a:cs typeface="Times New Roman" panose="02020603050405020304" pitchFamily="18" charset="0"/>
              </a:rPr>
              <a:t>For example for phone numbers a bad hash function is to take first three digits. A better function is consider last three digits. </a:t>
            </a:r>
          </a:p>
          <a:p>
            <a:r>
              <a:rPr lang="en-US" sz="2800" dirty="0">
                <a:latin typeface="Times New Roman" panose="02020603050405020304" pitchFamily="18" charset="0"/>
                <a:cs typeface="Times New Roman" panose="02020603050405020304" pitchFamily="18" charset="0"/>
              </a:rPr>
              <a:t>Please note that this may not be the best hash function. There may be better ways.</a:t>
            </a:r>
          </a:p>
          <a:p>
            <a:r>
              <a:rPr lang="en-US" sz="2800" b="1" dirty="0">
                <a:latin typeface="Times New Roman" panose="02020603050405020304" pitchFamily="18" charset="0"/>
                <a:cs typeface="Times New Roman" panose="02020603050405020304" pitchFamily="18" charset="0"/>
              </a:rPr>
              <a:t>Hash Table:</a:t>
            </a:r>
            <a:r>
              <a:rPr lang="en-US" sz="2800" dirty="0">
                <a:latin typeface="Times New Roman" panose="02020603050405020304" pitchFamily="18" charset="0"/>
                <a:cs typeface="Times New Roman" panose="02020603050405020304" pitchFamily="18" charset="0"/>
              </a:rPr>
              <a:t> An array that stores pointers to records corresponding to a given phone number. An entry in hash table is NIL if no existing phone number has hash function value equal to the index for the entry.</a:t>
            </a:r>
          </a:p>
          <a:p>
            <a:pPr marL="0" indent="0">
              <a:buNone/>
            </a:pPr>
            <a:endParaRPr lang="en-US" sz="2800" dirty="0"/>
          </a:p>
        </p:txBody>
      </p:sp>
      <p:sp>
        <p:nvSpPr>
          <p:cNvPr id="6" name="Slide Number Placeholder 5">
            <a:extLst>
              <a:ext uri="{FF2B5EF4-FFF2-40B4-BE49-F238E27FC236}">
                <a16:creationId xmlns:a16="http://schemas.microsoft.com/office/drawing/2014/main" id="{7CE4FF4D-8867-41D1-A152-47A9E0D7BB08}"/>
              </a:ext>
            </a:extLst>
          </p:cNvPr>
          <p:cNvSpPr>
            <a:spLocks noGrp="1"/>
          </p:cNvSpPr>
          <p:nvPr>
            <p:ph type="sldNum" sz="quarter" idx="12"/>
          </p:nvPr>
        </p:nvSpPr>
        <p:spPr/>
        <p:txBody>
          <a:bodyPr/>
          <a:lstStyle/>
          <a:p>
            <a:fld id="{1311E49A-E298-A84E-AD6E-6BDA603E44CC}" type="slidenum">
              <a:rPr lang="en-US" smtClean="0"/>
              <a:pPr/>
              <a:t>9</a:t>
            </a:fld>
            <a:endParaRPr lang="en-US"/>
          </a:p>
        </p:txBody>
      </p:sp>
    </p:spTree>
    <p:extLst>
      <p:ext uri="{BB962C8B-B14F-4D97-AF65-F5344CB8AC3E}">
        <p14:creationId xmlns:p14="http://schemas.microsoft.com/office/powerpoint/2010/main" val="2120356313"/>
      </p:ext>
    </p:extLst>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5220</TotalTime>
  <Words>2266</Words>
  <Application>Microsoft Office PowerPoint</Application>
  <PresentationFormat>On-screen Show (4:3)</PresentationFormat>
  <Paragraphs>405</Paragraphs>
  <Slides>36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5" baseType="lpstr">
      <vt:lpstr>MS PGothic</vt:lpstr>
      <vt:lpstr>Arial</vt:lpstr>
      <vt:lpstr>Symbol</vt:lpstr>
      <vt:lpstr>Tahoma</vt:lpstr>
      <vt:lpstr>Times New Roman</vt:lpstr>
      <vt:lpstr>Wingdings</vt:lpstr>
      <vt:lpstr>Blueprint</vt:lpstr>
      <vt:lpstr>Clip</vt:lpstr>
      <vt:lpstr>Worksheet</vt:lpstr>
      <vt:lpstr>Hashing, Hash Functions, Hash Tables</vt:lpstr>
      <vt:lpstr>Recall the Map ADT</vt:lpstr>
      <vt:lpstr>Intuitive Notion of a Map</vt:lpstr>
      <vt:lpstr>More General Kinds of Keys</vt:lpstr>
      <vt:lpstr>PowerPoint Presentation</vt:lpstr>
      <vt:lpstr>PowerPoint Presentation</vt:lpstr>
      <vt:lpstr>PowerPoint Presentation</vt:lpstr>
      <vt:lpstr>PowerPoint Presentation</vt:lpstr>
      <vt:lpstr>PowerPoint Presentation</vt:lpstr>
      <vt:lpstr>PowerPoint Presentation</vt:lpstr>
      <vt:lpstr>Hashing</vt:lpstr>
      <vt:lpstr>PowerPoint Presentation</vt:lpstr>
      <vt:lpstr>PowerPoint Presentation</vt:lpstr>
      <vt:lpstr>Hash Table</vt:lpstr>
      <vt:lpstr>Hash Function</vt:lpstr>
      <vt:lpstr>Hash Functions and Hash Tables</vt:lpstr>
      <vt:lpstr>Example</vt:lpstr>
      <vt:lpstr>Hash Functions</vt:lpstr>
      <vt:lpstr>Hash Codes</vt:lpstr>
      <vt:lpstr>Hash Codes (cont.)</vt:lpstr>
      <vt:lpstr>Compression Functions</vt:lpstr>
      <vt:lpstr>Abstract Hash Map in Java</vt:lpstr>
      <vt:lpstr>Abstract Hash Map in Java, 2</vt:lpstr>
      <vt:lpstr>Collision Handling</vt:lpstr>
      <vt:lpstr>Map with Separate Chaining</vt:lpstr>
      <vt:lpstr>Hash Table with Chaining</vt:lpstr>
      <vt:lpstr>Hash Table with Chaining, 2</vt:lpstr>
      <vt:lpstr>Linear Probing</vt:lpstr>
      <vt:lpstr>Search with Linear Probing</vt:lpstr>
      <vt:lpstr>Updates with Linear Probing</vt:lpstr>
      <vt:lpstr>Probe Hash Map in Java</vt:lpstr>
      <vt:lpstr>Probe Hash Map in Java, 2</vt:lpstr>
      <vt:lpstr>Probe Hash Map in Java, 3</vt:lpstr>
      <vt:lpstr>Double Hashing</vt:lpstr>
      <vt:lpstr>Example of Double Hashing</vt:lpstr>
      <vt:lpstr>Performance of Hashing</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Dictionaries and Hash Tables</dc:title>
  <dc:creator>Michael Goodrich and Roberto Tamassia</dc:creator>
  <cp:lastModifiedBy>Abini Cross</cp:lastModifiedBy>
  <cp:revision>880</cp:revision>
  <cp:lastPrinted>2014-03-20T01:25:57Z</cp:lastPrinted>
  <dcterms:created xsi:type="dcterms:W3CDTF">2002-01-21T02:22:10Z</dcterms:created>
  <dcterms:modified xsi:type="dcterms:W3CDTF">2018-09-25T13:45:26Z</dcterms:modified>
</cp:coreProperties>
</file>