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2" r:id="rId3"/>
    <p:sldId id="353" r:id="rId4"/>
    <p:sldId id="354" r:id="rId5"/>
    <p:sldId id="360" r:id="rId6"/>
    <p:sldId id="310" r:id="rId7"/>
    <p:sldId id="330" r:id="rId8"/>
    <p:sldId id="358" r:id="rId9"/>
    <p:sldId id="333" r:id="rId10"/>
    <p:sldId id="316" r:id="rId11"/>
    <p:sldId id="334" r:id="rId12"/>
    <p:sldId id="361" r:id="rId13"/>
    <p:sldId id="362" r:id="rId14"/>
    <p:sldId id="335" r:id="rId15"/>
    <p:sldId id="317" r:id="rId16"/>
    <p:sldId id="336" r:id="rId17"/>
    <p:sldId id="318" r:id="rId18"/>
    <p:sldId id="357" r:id="rId19"/>
    <p:sldId id="352" r:id="rId20"/>
    <p:sldId id="337" r:id="rId21"/>
    <p:sldId id="343" r:id="rId22"/>
    <p:sldId id="359" r:id="rId23"/>
  </p:sldIdLst>
  <p:sldSz cx="9144000" cy="6858000" type="screen4x3"/>
  <p:notesSz cx="7302500" cy="9588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60" autoAdjust="0"/>
  </p:normalViewPr>
  <p:slideViewPr>
    <p:cSldViewPr>
      <p:cViewPr>
        <p:scale>
          <a:sx n="88" d="100"/>
          <a:sy n="88" d="100"/>
        </p:scale>
        <p:origin x="822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41ABB1DF-ED12-5E42-843A-E263E4E852F0}" type="datetime8">
              <a:rPr lang="en-US"/>
              <a:pPr>
                <a:defRPr/>
              </a:pPr>
              <a:t>1/18/2018 2:24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EFAB5508-3369-F344-84DD-A68DBF187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3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4CDC5F77-A1B5-FB44-AF01-7ED84044CBA7}" type="datetime8">
              <a:rPr lang="en-US"/>
              <a:pPr>
                <a:defRPr/>
              </a:pPr>
              <a:t>1/18/2018 2:24 PM</a:t>
            </a:fld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99FDBDB3-B060-8645-8990-A5EE355B0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545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17F54C8-526F-AE42-B077-5B11EF1ADDF8}" type="datetime8">
              <a:rPr lang="en-US"/>
              <a:pPr>
                <a:defRPr/>
              </a:pPr>
              <a:t>1/18/2018 2:24 PM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E2B13-AA8C-684C-92D8-E5640C5EFAC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DE7F-B66A-471A-8D2E-86C770FC59B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65CE9-10C6-F64E-9CF3-552ACC454A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Box 68"/>
          <p:cNvSpPr txBox="1">
            <a:spLocks noChangeArrowheads="1"/>
          </p:cNvSpPr>
          <p:nvPr userDrawn="1"/>
        </p:nvSpPr>
        <p:spPr bwMode="auto">
          <a:xfrm>
            <a:off x="255588" y="6400800"/>
            <a:ext cx="3402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79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D0868-D886-2B45-A3B0-AB7719533D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D16A5-8DFF-DF42-BC01-750B9D6DB2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5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8E176-B0B5-A846-BF0F-C4D4FBC6BF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A01AD-7268-1644-BFA3-70C7188031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E22C3-F7B0-894A-8438-6785735A57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1D216-4731-9048-ABF5-BCEB2B6118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17C7E-BF83-964A-9273-B73E2BE876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57508-2D35-494A-9884-0380BE456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827-6D80-524B-8B77-BE63AFBF14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DE7F-B66A-471A-8D2E-86C770FC59B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6870BA-0503-A249-98D7-27DF6CF05A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Box 68"/>
          <p:cNvSpPr txBox="1">
            <a:spLocks noChangeArrowheads="1"/>
          </p:cNvSpPr>
          <p:nvPr userDrawn="1"/>
        </p:nvSpPr>
        <p:spPr bwMode="auto">
          <a:xfrm>
            <a:off x="255588" y="6400800"/>
            <a:ext cx="3402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26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Lists</a:t>
            </a:r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464B1-9A36-3A42-BA9A-A4CE366EA0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322" name="Line 250"/>
          <p:cNvSpPr>
            <a:spLocks noChangeShapeType="1"/>
          </p:cNvSpPr>
          <p:nvPr/>
        </p:nvSpPr>
        <p:spPr bwMode="auto">
          <a:xfrm>
            <a:off x="2709863" y="4264025"/>
            <a:ext cx="441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871538" cy="10604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7" name="Picture 2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8" y="3752850"/>
            <a:ext cx="871537" cy="10207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8" name="Picture 2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3873500"/>
            <a:ext cx="873125" cy="7794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9" name="Picture 2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3841750"/>
            <a:ext cx="871537" cy="8429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19200"/>
            <a:ext cx="6124099" cy="420539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at the Head</a:t>
            </a:r>
          </a:p>
        </p:txBody>
      </p:sp>
      <p:sp>
        <p:nvSpPr>
          <p:cNvPr id="809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09600" y="1600199"/>
            <a:ext cx="2514600" cy="4756151"/>
          </a:xfrm>
        </p:spPr>
        <p:txBody>
          <a:bodyPr>
            <a:noAutofit/>
          </a:bodyPr>
          <a:lstStyle/>
          <a:p>
            <a:pPr eaLnBrk="1" hangingPunct="1">
              <a:buFont typeface="Arial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new node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new element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new node point to old head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head to point to new node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insertion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a new node is created and linked to the existing head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reassignment of the head reference to the newest node.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8BC69-93EB-FE4E-A66D-5628BCD68BC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72E8-21A8-444D-85A8-42AFEECF0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609600"/>
            <a:ext cx="8134350" cy="556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newest = Node(e) {create new node instance storing reference to element e}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newest.next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head {set new node’s next to reference the old head node}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 = newest {set variable head to reference the new node}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size+1 {increment the node count}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new element at the beginning of a singly linked list.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set the next pointer of the new node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reassign variable head to it.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list were initially empty (i.e., head is null), the new node has its next reference set to null.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5A66-42BB-4D1E-AF37-082693B1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A01AD-7268-1644-BFA3-70C71880314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BA3A-86B8-424A-8473-D9A07BBE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Insertion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573D57-BBB4-4FE4-8DEA-72240200A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939" y="1825625"/>
            <a:ext cx="6002121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C8703-A034-4086-91CD-5244721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7AD7A-B800-AC4D-8A41-722672342C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B23-3F61-497C-9B0C-95FB122F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5800"/>
            <a:ext cx="7886700" cy="5491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linked list insertion process.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(a) The linked list before insertion.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(b) The linked list after insertion.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marks the element field of the new link node.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marks the next field of the new link node, which is set to point to what used to be the current node (the node with value 12).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marks the next field of the node preceding the current position. It used to point to the node containing 12; now it points to the new node containing 10.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Method:</a:t>
            </a:r>
          </a:p>
          <a:p>
            <a:pPr marL="0" indent="0">
              <a:buNone/>
            </a:pP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curr.setNext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 Link&lt;E&gt; (it,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curr.next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()));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CAE45-6A6B-4E8E-9038-C31CE930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47AD7A-B800-AC4D-8A41-722672342C3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9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AD24-4E36-484A-8AB7-F454727C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 Element at the Tail of 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B4DF-45A7-44F5-A289-CFDB410E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easily insert an element at the tail of the list, provided we keep a reference to the tail node.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 Element at the Tail of a Singly Linked List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a new node.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 its next reference to null.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reference of the tail to point to this new node.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update the tail reference itself to this new node.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E31F1-D067-4E1C-B5F5-BD92EFB7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A01AD-7268-1644-BFA3-70C71880314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0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36" y="1668104"/>
            <a:ext cx="6102164" cy="3943482"/>
          </a:xfrm>
          <a:prstGeom prst="rect">
            <a:avLst/>
          </a:prstGeom>
        </p:spPr>
      </p:pic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at the Tail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19200"/>
            <a:ext cx="2895600" cy="5105400"/>
          </a:xfrm>
        </p:spPr>
        <p:txBody>
          <a:bodyPr>
            <a:normAutofit fontScale="25000" lnSpcReduction="20000"/>
          </a:bodyPr>
          <a:lstStyle/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a new node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new element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new node point to null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old last node point to new node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tail to point to new node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tail of a singly linked list: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before the insertion; (b) after creation of a new node; (c) after reassignment of the tail reference. 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must set the next link of the tail node in (b) before we assign the tail variable to point to the new node in (c).</a:t>
            </a:r>
          </a:p>
          <a:p>
            <a:pPr marL="164592" indent="-164592">
              <a:lnSpc>
                <a:spcPct val="130000"/>
              </a:lnSpc>
              <a:buNone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DBD51-81D5-A640-98A5-53A0A04368B2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D6AA-9536-4D3E-A7B3-02675652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4800"/>
            <a:ext cx="7886700" cy="587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newest = Node(e) {create new node instance storing reference to element e}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newest.next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{set new node’s next to reference the null object}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tail.next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newest {make old tail node point to new node}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= newest {set variable tail to reference the new node}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size+1 {increment the node count}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new node at the end of a singly linked list.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set the next pointer for the old tail node before we make variable tail point to the new node.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would need to be adjusted for inserting onto an empty list, since there would not be an existing tail node.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2A641-8F32-4567-846F-2D36BF19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15"/>
          <a:stretch/>
        </p:blipFill>
        <p:spPr>
          <a:xfrm>
            <a:off x="2568417" y="1524001"/>
            <a:ext cx="6346983" cy="4434558"/>
          </a:xfrm>
          <a:prstGeom prst="rect">
            <a:avLst/>
          </a:prstGeom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6057" y="89573"/>
            <a:ext cx="7886700" cy="83820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an Element from a Singly Linked List</a:t>
            </a:r>
            <a:br>
              <a:rPr lang="en-US" b="1" dirty="0"/>
            </a:br>
            <a:br>
              <a:rPr lang="en-US" b="1" dirty="0"/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27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899441"/>
            <a:ext cx="2133600" cy="5348959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an element at the head of a singly linked list: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(a) before the removal;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(b) after “linking out” the old head; 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final configuration.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3EECF-45F9-C847-AE8D-CA1CB9ED80CC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D2CE-9AEE-4320-9888-A3489A52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18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linked list removal process: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The linked list before removing the node with value 10.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The linked list after removal.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marks the list node being removed. it is set to point to the element.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marks the next field of the preceding list node, which is set to point to the node following the one being deleted.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Method: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it =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curr.next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().element(); // Remember value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curr.setNext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curr.next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().next()); // Remove from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18670-C8ED-4FC7-A6B2-221E61FC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5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5ADE-0B80-4D23-9036-EEB2595F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Linked list removal process.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529FE9-D879-44A3-BF9F-2E7C8262F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94029"/>
            <a:ext cx="7886700" cy="40145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5B65B-3067-44F3-A13A-386463C8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0AE1-D812-4F48-864C-C3A6FBD9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534400" cy="579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list,  provides an alternative to an array-based structure.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approach to implementing lists makes use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called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linked list uses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(it allocates memory for new list elements as needed)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is made up of a series of objects, called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list.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a list node is a distinct object ,it is good practice to make a separate list node class.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additional benefit to creating a list node class is that it can be reused by the linked implementations for the stack and queue data structures.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026ED-DB14-4249-BD0F-19B55C22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6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8177-2D69-44F3-B8A8-701718DE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9600"/>
            <a:ext cx="7886700" cy="5567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head == null then the list is empty. head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head.next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head point to next node (or null)}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size−1 {decrement the node count}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node at the beginning of a singly linked list: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operation of inserting a new element at the head.</a:t>
            </a:r>
          </a:p>
          <a:p>
            <a:pPr>
              <a:lnSpc>
                <a:spcPct val="130000"/>
              </a:lnSpc>
              <a:buFont typeface="Arial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head to point to next node in the list</a:t>
            </a:r>
          </a:p>
          <a:p>
            <a:pPr>
              <a:lnSpc>
                <a:spcPct val="130000"/>
              </a:lnSpc>
              <a:buFont typeface="Arial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garbage collector to reclaim the former first node</a:t>
            </a: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A54DF-02DE-491D-880C-8D5E2AF3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31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at the Tail </a:t>
            </a:r>
          </a:p>
        </p:txBody>
      </p:sp>
      <p:sp>
        <p:nvSpPr>
          <p:cNvPr id="91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7696200" cy="4419600"/>
          </a:xfrm>
        </p:spPr>
        <p:txBody>
          <a:bodyPr>
            <a:normAutofit/>
          </a:bodyPr>
          <a:lstStyle/>
          <a:p>
            <a:pPr eaLnBrk="1" hangingPunct="1">
              <a:buFont typeface="Arial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at the tail of a singly linked list is not efficient!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constant-time way to update the tail to point to the previous node.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we maintain a tail reference directly to the last node of the list, we must be able to access the node before the last node in order to remove the last node.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cannot reach the node before the tail by following next links from the tail.</a:t>
            </a:r>
          </a:p>
          <a:p>
            <a:pPr marL="0" indent="0">
              <a:buNone/>
            </a:pPr>
            <a:endParaRPr lang="en-US" sz="2800" dirty="0">
              <a:cs typeface="+mn-cs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7DD964-6A90-F944-BF58-C277EA93D231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491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566D9-A136-4C9D-B291-733D5269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D33AF6-A87E-4D5D-9299-8279B07D5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4572000"/>
            <a:ext cx="7886700" cy="12107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340286-6A8D-4C45-9150-1F508E0C6583}"/>
              </a:ext>
            </a:extLst>
          </p:cNvPr>
          <p:cNvSpPr/>
          <p:nvPr/>
        </p:nvSpPr>
        <p:spPr>
          <a:xfrm>
            <a:off x="685800" y="457200"/>
            <a:ext cx="7886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way to access this node is to start from the head of the list and search all the way through the list.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such a sequence of link-hopping operations could take a long 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support such an operation efficiently, we will need to make our list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</a:t>
            </a:r>
          </a:p>
        </p:txBody>
      </p:sp>
    </p:spTree>
    <p:extLst>
      <p:ext uri="{BB962C8B-B14F-4D97-AF65-F5344CB8AC3E}">
        <p14:creationId xmlns:p14="http://schemas.microsoft.com/office/powerpoint/2010/main" val="24878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DB2-EBB0-4D01-8A30-82BC1CF5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Linked list prior to inserting element with value 10.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(b) Desired effect of inserting element with value 10.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C88E3D-5AFC-4E9F-87DD-E17C31AE50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413442"/>
            <a:ext cx="7296150" cy="325190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A9726-5D7F-4C24-AEF7-883C74F8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A01AD-7268-1644-BFA3-70C71880314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00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8F30-9BC2-4AD6-B0B8-B7332A3FF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8458200" cy="5414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stored in a pointer variable is indicated by an arrow “pointing” to something.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uses the special symbol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pointer value that points nowhere, such as for the last list node’s next field.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pointer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indicated graphically by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 slash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 pointer variable’s box.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line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nodes indicates the current position.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list’s first node is accessed from a pointer named head.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68BE7-534F-44FE-8570-F3559B49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A01AD-7268-1644-BFA3-70C71880314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76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7C88-8FC9-4940-A353-68C2C45A1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4957763"/>
          </a:xfrm>
        </p:spPr>
        <p:txBody>
          <a:bodyPr numCol="1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speed access to the end of the list, and to allow the append method to be performed in constant time, a pointer named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kept to the last link of the list.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position of the current element is indicated by another pointer, named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value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the length of the list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D646-7F39-45C2-9F7F-1A24A65D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A01AD-7268-1644-BFA3-70C7188031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530350"/>
            <a:ext cx="4114800" cy="29654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singly linked list is a concrete data structure consisting of a sequence of nodes, starting from a head pointer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stores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or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the next node or reference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07C54-B5E4-E246-B28A-376B00F65C3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next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242821" y="3438525"/>
            <a:ext cx="10951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2"/>
                </a:solidFill>
                <a:cs typeface="+mn-cs"/>
              </a:rPr>
              <a:t>element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6858000" y="335280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cs typeface="+mn-cs"/>
              </a:rPr>
              <a:t>node</a:t>
            </a:r>
          </a:p>
        </p:txBody>
      </p:sp>
      <p:sp>
        <p:nvSpPr>
          <p:cNvPr id="73742" name="AutoShape 14"/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1309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4541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A</a:t>
            </a: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1919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16144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V="1">
            <a:off x="22240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3151982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3748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 flipV="1">
            <a:off x="40528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4967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55768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 flipV="1">
            <a:off x="58816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796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7405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 flipV="1">
            <a:off x="77104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32829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B</a:t>
            </a:r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>
            <a:off x="34432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51117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C</a:t>
            </a:r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52720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6931025" y="5927725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D</a:t>
            </a:r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>
            <a:off x="71008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71" name="Text Box 43"/>
          <p:cNvSpPr txBox="1">
            <a:spLocks noChangeArrowheads="1"/>
          </p:cNvSpPr>
          <p:nvPr/>
        </p:nvSpPr>
        <p:spPr bwMode="auto">
          <a:xfrm>
            <a:off x="8597900" y="482441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>
                <a:cs typeface="+mn-cs"/>
                <a:sym typeface="Symbol" charset="0"/>
              </a:rPr>
              <a:t></a:t>
            </a:r>
            <a:endParaRPr lang="en-US" sz="2000" b="1">
              <a:cs typeface="+mn-cs"/>
            </a:endParaRP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533400" y="464820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93675" y="4267200"/>
            <a:ext cx="739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BADC-5112-4E30-AD3C-537FF3E2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8200"/>
            <a:ext cx="8286750" cy="57912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list, is a collection of nodes that collectively form a linear sequence.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singly linked list, each node stores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an object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an element of the sequence, as well as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the next node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list.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list’s representation relies on the collaboration of many objects.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instance must keep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the first node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list, known as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 explicit reference to the head, there would be no way to locate that node (or indirectly, any others).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last node of the list is known as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B462E-8BF3-41E2-B64E-67756200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5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8229-2C81-4505-BBF2-5BD73834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414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tail of a list can be found by traversing the linked list— starting at the head and moving from one node to another by following each node’s next reference.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identify the tail as the node having null as its next reference. This process is also known 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hopping or pointer hopping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storing an explicit reference to the tail node is a common efficiency to avoid such a traversal.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similar regard, it is common for a linked list instance to keep a count of the total number of nodes that comprise the list (also known as the size of the list), to avoid traversing the list to count the nodes.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35528-BE81-4F44-A3E2-C2BF245A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3D72-52FD-4931-A09F-1DB14A6C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7"/>
            <a:ext cx="8686800" cy="9302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 Element at the Head of 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C465-0F03-49F7-8238-084BE6A7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8610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property of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is that it does not have a predetermined fixed size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it uses space proportional to its current number of elements.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using a singly linked list, we can easily insert an element at the head of the list.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is that we create a new node, set its element to the new element, set its next link to refer to the current head, and set the list’s head to point to the new node.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22655-B802-4CD0-A34D-413EA4C8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9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4413</TotalTime>
  <Words>1707</Words>
  <Application>Microsoft Office PowerPoint</Application>
  <PresentationFormat>On-screen Show (4:3)</PresentationFormat>
  <Paragraphs>165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Symbol</vt:lpstr>
      <vt:lpstr>Times New Roman</vt:lpstr>
      <vt:lpstr>Office Theme</vt:lpstr>
      <vt:lpstr>Singly Linked Lists</vt:lpstr>
      <vt:lpstr>PowerPoint Presentation</vt:lpstr>
      <vt:lpstr>(a) Linked list prior to inserting element with value 10.   (b) Desired effect of inserting element with value 10. </vt:lpstr>
      <vt:lpstr>PowerPoint Presentation</vt:lpstr>
      <vt:lpstr>PowerPoint Presentation</vt:lpstr>
      <vt:lpstr>Singly Linked List</vt:lpstr>
      <vt:lpstr>PowerPoint Presentation</vt:lpstr>
      <vt:lpstr>PowerPoint Presentation</vt:lpstr>
      <vt:lpstr>Inserting an Element at the Head of a Singly Linked List</vt:lpstr>
      <vt:lpstr>Inserting at the Head</vt:lpstr>
      <vt:lpstr>PowerPoint Presentation</vt:lpstr>
      <vt:lpstr>Linked List Insertion process</vt:lpstr>
      <vt:lpstr>PowerPoint Presentation</vt:lpstr>
      <vt:lpstr>Inserting an Element at the Tail of a Singly Linked List</vt:lpstr>
      <vt:lpstr>Inserting at the Tail</vt:lpstr>
      <vt:lpstr>PowerPoint Presentation</vt:lpstr>
      <vt:lpstr>Removing an Element from a Singly Linked List  </vt:lpstr>
      <vt:lpstr>PowerPoint Presentation</vt:lpstr>
      <vt:lpstr>The Linked list removal process.</vt:lpstr>
      <vt:lpstr>PowerPoint Presentation</vt:lpstr>
      <vt:lpstr>Removing at the Tail 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Abini Cross</cp:lastModifiedBy>
  <cp:revision>517</cp:revision>
  <cp:lastPrinted>2014-03-19T01:33:26Z</cp:lastPrinted>
  <dcterms:created xsi:type="dcterms:W3CDTF">2002-01-21T02:22:10Z</dcterms:created>
  <dcterms:modified xsi:type="dcterms:W3CDTF">2018-01-18T19:40:14Z</dcterms:modified>
</cp:coreProperties>
</file>