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7" r:id="rId3"/>
    <p:sldId id="306" r:id="rId4"/>
    <p:sldId id="308" r:id="rId5"/>
    <p:sldId id="309" r:id="rId6"/>
    <p:sldId id="32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p:scale>
          <a:sx n="55" d="100"/>
          <a:sy n="55" d="100"/>
        </p:scale>
        <p:origin x="45"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AB523-A17C-4650-A458-0E773B2B29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CE5DD4-4C34-4E39-9BEA-C4BA6D73F5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669F1E-93D6-41BD-AF34-02B664F5EF4B}"/>
              </a:ext>
            </a:extLst>
          </p:cNvPr>
          <p:cNvSpPr>
            <a:spLocks noGrp="1"/>
          </p:cNvSpPr>
          <p:nvPr>
            <p:ph type="dt" sz="half" idx="10"/>
          </p:nvPr>
        </p:nvSpPr>
        <p:spPr/>
        <p:txBody>
          <a:bodyPr/>
          <a:lstStyle/>
          <a:p>
            <a:fld id="{B99EA921-53B7-4B43-8BE4-5C85F413987B}" type="datetimeFigureOut">
              <a:rPr lang="en-US" smtClean="0"/>
              <a:t>10/4/2018</a:t>
            </a:fld>
            <a:endParaRPr lang="en-US"/>
          </a:p>
        </p:txBody>
      </p:sp>
      <p:sp>
        <p:nvSpPr>
          <p:cNvPr id="5" name="Footer Placeholder 4">
            <a:extLst>
              <a:ext uri="{FF2B5EF4-FFF2-40B4-BE49-F238E27FC236}">
                <a16:creationId xmlns:a16="http://schemas.microsoft.com/office/drawing/2014/main" id="{22A5DBE0-E824-42CF-800F-A1CAAED547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18F621-0880-4785-AEDF-BB41CD60D643}"/>
              </a:ext>
            </a:extLst>
          </p:cNvPr>
          <p:cNvSpPr>
            <a:spLocks noGrp="1"/>
          </p:cNvSpPr>
          <p:nvPr>
            <p:ph type="sldNum" sz="quarter" idx="12"/>
          </p:nvPr>
        </p:nvSpPr>
        <p:spPr/>
        <p:txBody>
          <a:bodyPr/>
          <a:lstStyle/>
          <a:p>
            <a:fld id="{5A322FE1-D607-4C63-B5C0-9A6D6BC24A32}" type="slidenum">
              <a:rPr lang="en-US" smtClean="0"/>
              <a:t>‹#›</a:t>
            </a:fld>
            <a:endParaRPr lang="en-US"/>
          </a:p>
        </p:txBody>
      </p:sp>
    </p:spTree>
    <p:extLst>
      <p:ext uri="{BB962C8B-B14F-4D97-AF65-F5344CB8AC3E}">
        <p14:creationId xmlns:p14="http://schemas.microsoft.com/office/powerpoint/2010/main" val="278442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199CF-68B8-4460-86D4-98F5548F9F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A905C6-FE51-4CF6-8CB2-2F7639F2A63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476E1B-A991-4E5F-AC48-5AB9D62EE15E}"/>
              </a:ext>
            </a:extLst>
          </p:cNvPr>
          <p:cNvSpPr>
            <a:spLocks noGrp="1"/>
          </p:cNvSpPr>
          <p:nvPr>
            <p:ph type="dt" sz="half" idx="10"/>
          </p:nvPr>
        </p:nvSpPr>
        <p:spPr/>
        <p:txBody>
          <a:bodyPr/>
          <a:lstStyle/>
          <a:p>
            <a:fld id="{B99EA921-53B7-4B43-8BE4-5C85F413987B}" type="datetimeFigureOut">
              <a:rPr lang="en-US" smtClean="0"/>
              <a:t>10/4/2018</a:t>
            </a:fld>
            <a:endParaRPr lang="en-US"/>
          </a:p>
        </p:txBody>
      </p:sp>
      <p:sp>
        <p:nvSpPr>
          <p:cNvPr id="5" name="Footer Placeholder 4">
            <a:extLst>
              <a:ext uri="{FF2B5EF4-FFF2-40B4-BE49-F238E27FC236}">
                <a16:creationId xmlns:a16="http://schemas.microsoft.com/office/drawing/2014/main" id="{45FC99ED-4976-4F61-B414-B6113A18F2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7304E5-F060-446E-B03C-7786DDAC5C55}"/>
              </a:ext>
            </a:extLst>
          </p:cNvPr>
          <p:cNvSpPr>
            <a:spLocks noGrp="1"/>
          </p:cNvSpPr>
          <p:nvPr>
            <p:ph type="sldNum" sz="quarter" idx="12"/>
          </p:nvPr>
        </p:nvSpPr>
        <p:spPr/>
        <p:txBody>
          <a:bodyPr/>
          <a:lstStyle/>
          <a:p>
            <a:fld id="{5A322FE1-D607-4C63-B5C0-9A6D6BC24A32}" type="slidenum">
              <a:rPr lang="en-US" smtClean="0"/>
              <a:t>‹#›</a:t>
            </a:fld>
            <a:endParaRPr lang="en-US"/>
          </a:p>
        </p:txBody>
      </p:sp>
    </p:spTree>
    <p:extLst>
      <p:ext uri="{BB962C8B-B14F-4D97-AF65-F5344CB8AC3E}">
        <p14:creationId xmlns:p14="http://schemas.microsoft.com/office/powerpoint/2010/main" val="1449890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3114FE-37E2-4BA0-A371-4FBFDAC371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3D8280-6DFD-435F-9E44-C78C59C9C4B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8545E2-4E51-443A-9487-038C0DD23EF4}"/>
              </a:ext>
            </a:extLst>
          </p:cNvPr>
          <p:cNvSpPr>
            <a:spLocks noGrp="1"/>
          </p:cNvSpPr>
          <p:nvPr>
            <p:ph type="dt" sz="half" idx="10"/>
          </p:nvPr>
        </p:nvSpPr>
        <p:spPr/>
        <p:txBody>
          <a:bodyPr/>
          <a:lstStyle/>
          <a:p>
            <a:fld id="{B99EA921-53B7-4B43-8BE4-5C85F413987B}" type="datetimeFigureOut">
              <a:rPr lang="en-US" smtClean="0"/>
              <a:t>10/4/2018</a:t>
            </a:fld>
            <a:endParaRPr lang="en-US"/>
          </a:p>
        </p:txBody>
      </p:sp>
      <p:sp>
        <p:nvSpPr>
          <p:cNvPr id="5" name="Footer Placeholder 4">
            <a:extLst>
              <a:ext uri="{FF2B5EF4-FFF2-40B4-BE49-F238E27FC236}">
                <a16:creationId xmlns:a16="http://schemas.microsoft.com/office/drawing/2014/main" id="{062D6645-F8FE-413D-B6E7-4ADF23DED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B130F7-3D33-40D7-8E33-7E011AA505DF}"/>
              </a:ext>
            </a:extLst>
          </p:cNvPr>
          <p:cNvSpPr>
            <a:spLocks noGrp="1"/>
          </p:cNvSpPr>
          <p:nvPr>
            <p:ph type="sldNum" sz="quarter" idx="12"/>
          </p:nvPr>
        </p:nvSpPr>
        <p:spPr/>
        <p:txBody>
          <a:bodyPr/>
          <a:lstStyle/>
          <a:p>
            <a:fld id="{5A322FE1-D607-4C63-B5C0-9A6D6BC24A32}" type="slidenum">
              <a:rPr lang="en-US" smtClean="0"/>
              <a:t>‹#›</a:t>
            </a:fld>
            <a:endParaRPr lang="en-US"/>
          </a:p>
        </p:txBody>
      </p:sp>
    </p:spTree>
    <p:extLst>
      <p:ext uri="{BB962C8B-B14F-4D97-AF65-F5344CB8AC3E}">
        <p14:creationId xmlns:p14="http://schemas.microsoft.com/office/powerpoint/2010/main" val="1621622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911E2-0E89-456E-871B-5073351217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D88080-4215-4F88-82AC-6CF12EABD9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C62AD4-B766-4CF8-B77C-B29C33BCD3B2}"/>
              </a:ext>
            </a:extLst>
          </p:cNvPr>
          <p:cNvSpPr>
            <a:spLocks noGrp="1"/>
          </p:cNvSpPr>
          <p:nvPr>
            <p:ph type="dt" sz="half" idx="10"/>
          </p:nvPr>
        </p:nvSpPr>
        <p:spPr/>
        <p:txBody>
          <a:bodyPr/>
          <a:lstStyle/>
          <a:p>
            <a:fld id="{B99EA921-53B7-4B43-8BE4-5C85F413987B}" type="datetimeFigureOut">
              <a:rPr lang="en-US" smtClean="0"/>
              <a:t>10/4/2018</a:t>
            </a:fld>
            <a:endParaRPr lang="en-US"/>
          </a:p>
        </p:txBody>
      </p:sp>
      <p:sp>
        <p:nvSpPr>
          <p:cNvPr id="5" name="Footer Placeholder 4">
            <a:extLst>
              <a:ext uri="{FF2B5EF4-FFF2-40B4-BE49-F238E27FC236}">
                <a16:creationId xmlns:a16="http://schemas.microsoft.com/office/drawing/2014/main" id="{2DA33CD3-4491-4604-8554-C91C93453D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4F2CF8-A308-4B9B-9D90-786D11201567}"/>
              </a:ext>
            </a:extLst>
          </p:cNvPr>
          <p:cNvSpPr>
            <a:spLocks noGrp="1"/>
          </p:cNvSpPr>
          <p:nvPr>
            <p:ph type="sldNum" sz="quarter" idx="12"/>
          </p:nvPr>
        </p:nvSpPr>
        <p:spPr/>
        <p:txBody>
          <a:bodyPr/>
          <a:lstStyle/>
          <a:p>
            <a:fld id="{5A322FE1-D607-4C63-B5C0-9A6D6BC24A32}" type="slidenum">
              <a:rPr lang="en-US" smtClean="0"/>
              <a:t>‹#›</a:t>
            </a:fld>
            <a:endParaRPr lang="en-US"/>
          </a:p>
        </p:txBody>
      </p:sp>
    </p:spTree>
    <p:extLst>
      <p:ext uri="{BB962C8B-B14F-4D97-AF65-F5344CB8AC3E}">
        <p14:creationId xmlns:p14="http://schemas.microsoft.com/office/powerpoint/2010/main" val="359067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9C8E9-3BE6-46DB-9602-7BC0BDEE01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993B9B-9BA4-4DCE-A31E-2BF1674D08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2D4A15D-7C50-4DF4-A999-275E2FD40F3E}"/>
              </a:ext>
            </a:extLst>
          </p:cNvPr>
          <p:cNvSpPr>
            <a:spLocks noGrp="1"/>
          </p:cNvSpPr>
          <p:nvPr>
            <p:ph type="dt" sz="half" idx="10"/>
          </p:nvPr>
        </p:nvSpPr>
        <p:spPr/>
        <p:txBody>
          <a:bodyPr/>
          <a:lstStyle/>
          <a:p>
            <a:fld id="{B99EA921-53B7-4B43-8BE4-5C85F413987B}" type="datetimeFigureOut">
              <a:rPr lang="en-US" smtClean="0"/>
              <a:t>10/4/2018</a:t>
            </a:fld>
            <a:endParaRPr lang="en-US"/>
          </a:p>
        </p:txBody>
      </p:sp>
      <p:sp>
        <p:nvSpPr>
          <p:cNvPr id="5" name="Footer Placeholder 4">
            <a:extLst>
              <a:ext uri="{FF2B5EF4-FFF2-40B4-BE49-F238E27FC236}">
                <a16:creationId xmlns:a16="http://schemas.microsoft.com/office/drawing/2014/main" id="{614F2118-2B6E-480A-BE74-E72157ACBF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B87AEA-BFA4-4BA9-A39E-6A925CE19A62}"/>
              </a:ext>
            </a:extLst>
          </p:cNvPr>
          <p:cNvSpPr>
            <a:spLocks noGrp="1"/>
          </p:cNvSpPr>
          <p:nvPr>
            <p:ph type="sldNum" sz="quarter" idx="12"/>
          </p:nvPr>
        </p:nvSpPr>
        <p:spPr/>
        <p:txBody>
          <a:bodyPr/>
          <a:lstStyle/>
          <a:p>
            <a:fld id="{5A322FE1-D607-4C63-B5C0-9A6D6BC24A32}" type="slidenum">
              <a:rPr lang="en-US" smtClean="0"/>
              <a:t>‹#›</a:t>
            </a:fld>
            <a:endParaRPr lang="en-US"/>
          </a:p>
        </p:txBody>
      </p:sp>
    </p:spTree>
    <p:extLst>
      <p:ext uri="{BB962C8B-B14F-4D97-AF65-F5344CB8AC3E}">
        <p14:creationId xmlns:p14="http://schemas.microsoft.com/office/powerpoint/2010/main" val="2539864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B5F84-F264-4711-9B58-167A7D0BF7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C31EFB-D7E6-4C6A-84B0-27E32C8B502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09C9AB-E7F3-41B6-8A87-97815F7E6EE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F3F939-0469-41E9-B9AC-A76DF1D30DF0}"/>
              </a:ext>
            </a:extLst>
          </p:cNvPr>
          <p:cNvSpPr>
            <a:spLocks noGrp="1"/>
          </p:cNvSpPr>
          <p:nvPr>
            <p:ph type="dt" sz="half" idx="10"/>
          </p:nvPr>
        </p:nvSpPr>
        <p:spPr/>
        <p:txBody>
          <a:bodyPr/>
          <a:lstStyle/>
          <a:p>
            <a:fld id="{B99EA921-53B7-4B43-8BE4-5C85F413987B}" type="datetimeFigureOut">
              <a:rPr lang="en-US" smtClean="0"/>
              <a:t>10/4/2018</a:t>
            </a:fld>
            <a:endParaRPr lang="en-US"/>
          </a:p>
        </p:txBody>
      </p:sp>
      <p:sp>
        <p:nvSpPr>
          <p:cNvPr id="6" name="Footer Placeholder 5">
            <a:extLst>
              <a:ext uri="{FF2B5EF4-FFF2-40B4-BE49-F238E27FC236}">
                <a16:creationId xmlns:a16="http://schemas.microsoft.com/office/drawing/2014/main" id="{BB7705D5-06E5-4CEF-A4A3-4CE959D9A4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0EFBC5-1ED0-4184-BFA0-E80FD42487AC}"/>
              </a:ext>
            </a:extLst>
          </p:cNvPr>
          <p:cNvSpPr>
            <a:spLocks noGrp="1"/>
          </p:cNvSpPr>
          <p:nvPr>
            <p:ph type="sldNum" sz="quarter" idx="12"/>
          </p:nvPr>
        </p:nvSpPr>
        <p:spPr/>
        <p:txBody>
          <a:bodyPr/>
          <a:lstStyle/>
          <a:p>
            <a:fld id="{5A322FE1-D607-4C63-B5C0-9A6D6BC24A32}" type="slidenum">
              <a:rPr lang="en-US" smtClean="0"/>
              <a:t>‹#›</a:t>
            </a:fld>
            <a:endParaRPr lang="en-US"/>
          </a:p>
        </p:txBody>
      </p:sp>
    </p:spTree>
    <p:extLst>
      <p:ext uri="{BB962C8B-B14F-4D97-AF65-F5344CB8AC3E}">
        <p14:creationId xmlns:p14="http://schemas.microsoft.com/office/powerpoint/2010/main" val="1839359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3CA44-9F05-4BA8-A5C6-A47A643B99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BB3D64-E414-4924-9FEC-283CD33A13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2C0305-42F8-4FE4-BF9E-84AB7FEA8B4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533EAF-ADB3-439E-AC7D-D9A23A2749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3AE2D0E-44C3-4AC7-8D75-061483FBBDD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F6B828-D769-484A-93FC-A4733E3EA4E4}"/>
              </a:ext>
            </a:extLst>
          </p:cNvPr>
          <p:cNvSpPr>
            <a:spLocks noGrp="1"/>
          </p:cNvSpPr>
          <p:nvPr>
            <p:ph type="dt" sz="half" idx="10"/>
          </p:nvPr>
        </p:nvSpPr>
        <p:spPr/>
        <p:txBody>
          <a:bodyPr/>
          <a:lstStyle/>
          <a:p>
            <a:fld id="{B99EA921-53B7-4B43-8BE4-5C85F413987B}" type="datetimeFigureOut">
              <a:rPr lang="en-US" smtClean="0"/>
              <a:t>10/4/2018</a:t>
            </a:fld>
            <a:endParaRPr lang="en-US"/>
          </a:p>
        </p:txBody>
      </p:sp>
      <p:sp>
        <p:nvSpPr>
          <p:cNvPr id="8" name="Footer Placeholder 7">
            <a:extLst>
              <a:ext uri="{FF2B5EF4-FFF2-40B4-BE49-F238E27FC236}">
                <a16:creationId xmlns:a16="http://schemas.microsoft.com/office/drawing/2014/main" id="{091E6EEC-5534-44B7-8F2A-F3ED75AAA1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5AB913-FAE9-41B1-85DD-E461E1A296E7}"/>
              </a:ext>
            </a:extLst>
          </p:cNvPr>
          <p:cNvSpPr>
            <a:spLocks noGrp="1"/>
          </p:cNvSpPr>
          <p:nvPr>
            <p:ph type="sldNum" sz="quarter" idx="12"/>
          </p:nvPr>
        </p:nvSpPr>
        <p:spPr/>
        <p:txBody>
          <a:bodyPr/>
          <a:lstStyle/>
          <a:p>
            <a:fld id="{5A322FE1-D607-4C63-B5C0-9A6D6BC24A32}" type="slidenum">
              <a:rPr lang="en-US" smtClean="0"/>
              <a:t>‹#›</a:t>
            </a:fld>
            <a:endParaRPr lang="en-US"/>
          </a:p>
        </p:txBody>
      </p:sp>
    </p:spTree>
    <p:extLst>
      <p:ext uri="{BB962C8B-B14F-4D97-AF65-F5344CB8AC3E}">
        <p14:creationId xmlns:p14="http://schemas.microsoft.com/office/powerpoint/2010/main" val="1258953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29E8-8FA4-4DA5-98DD-8466BB474D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7744AA-6A48-483A-A185-E355F5C8839A}"/>
              </a:ext>
            </a:extLst>
          </p:cNvPr>
          <p:cNvSpPr>
            <a:spLocks noGrp="1"/>
          </p:cNvSpPr>
          <p:nvPr>
            <p:ph type="dt" sz="half" idx="10"/>
          </p:nvPr>
        </p:nvSpPr>
        <p:spPr/>
        <p:txBody>
          <a:bodyPr/>
          <a:lstStyle/>
          <a:p>
            <a:fld id="{B99EA921-53B7-4B43-8BE4-5C85F413987B}" type="datetimeFigureOut">
              <a:rPr lang="en-US" smtClean="0"/>
              <a:t>10/4/2018</a:t>
            </a:fld>
            <a:endParaRPr lang="en-US"/>
          </a:p>
        </p:txBody>
      </p:sp>
      <p:sp>
        <p:nvSpPr>
          <p:cNvPr id="4" name="Footer Placeholder 3">
            <a:extLst>
              <a:ext uri="{FF2B5EF4-FFF2-40B4-BE49-F238E27FC236}">
                <a16:creationId xmlns:a16="http://schemas.microsoft.com/office/drawing/2014/main" id="{F09EFC4D-049A-47E4-AE77-EAF745CBB3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94A059-22D6-4083-9585-FF12E5BA81C5}"/>
              </a:ext>
            </a:extLst>
          </p:cNvPr>
          <p:cNvSpPr>
            <a:spLocks noGrp="1"/>
          </p:cNvSpPr>
          <p:nvPr>
            <p:ph type="sldNum" sz="quarter" idx="12"/>
          </p:nvPr>
        </p:nvSpPr>
        <p:spPr/>
        <p:txBody>
          <a:bodyPr/>
          <a:lstStyle/>
          <a:p>
            <a:fld id="{5A322FE1-D607-4C63-B5C0-9A6D6BC24A32}" type="slidenum">
              <a:rPr lang="en-US" smtClean="0"/>
              <a:t>‹#›</a:t>
            </a:fld>
            <a:endParaRPr lang="en-US"/>
          </a:p>
        </p:txBody>
      </p:sp>
    </p:spTree>
    <p:extLst>
      <p:ext uri="{BB962C8B-B14F-4D97-AF65-F5344CB8AC3E}">
        <p14:creationId xmlns:p14="http://schemas.microsoft.com/office/powerpoint/2010/main" val="3188043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8BE9B6-3823-4DAA-9D2E-951F5C803C3C}"/>
              </a:ext>
            </a:extLst>
          </p:cNvPr>
          <p:cNvSpPr>
            <a:spLocks noGrp="1"/>
          </p:cNvSpPr>
          <p:nvPr>
            <p:ph type="dt" sz="half" idx="10"/>
          </p:nvPr>
        </p:nvSpPr>
        <p:spPr/>
        <p:txBody>
          <a:bodyPr/>
          <a:lstStyle/>
          <a:p>
            <a:fld id="{B99EA921-53B7-4B43-8BE4-5C85F413987B}" type="datetimeFigureOut">
              <a:rPr lang="en-US" smtClean="0"/>
              <a:t>10/4/2018</a:t>
            </a:fld>
            <a:endParaRPr lang="en-US"/>
          </a:p>
        </p:txBody>
      </p:sp>
      <p:sp>
        <p:nvSpPr>
          <p:cNvPr id="3" name="Footer Placeholder 2">
            <a:extLst>
              <a:ext uri="{FF2B5EF4-FFF2-40B4-BE49-F238E27FC236}">
                <a16:creationId xmlns:a16="http://schemas.microsoft.com/office/drawing/2014/main" id="{46C91A9C-32AC-48B0-8A73-85B396024E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DE715A-AC9E-4511-A545-CCE346ADEA65}"/>
              </a:ext>
            </a:extLst>
          </p:cNvPr>
          <p:cNvSpPr>
            <a:spLocks noGrp="1"/>
          </p:cNvSpPr>
          <p:nvPr>
            <p:ph type="sldNum" sz="quarter" idx="12"/>
          </p:nvPr>
        </p:nvSpPr>
        <p:spPr/>
        <p:txBody>
          <a:bodyPr/>
          <a:lstStyle/>
          <a:p>
            <a:fld id="{5A322FE1-D607-4C63-B5C0-9A6D6BC24A32}" type="slidenum">
              <a:rPr lang="en-US" smtClean="0"/>
              <a:t>‹#›</a:t>
            </a:fld>
            <a:endParaRPr lang="en-US"/>
          </a:p>
        </p:txBody>
      </p:sp>
    </p:spTree>
    <p:extLst>
      <p:ext uri="{BB962C8B-B14F-4D97-AF65-F5344CB8AC3E}">
        <p14:creationId xmlns:p14="http://schemas.microsoft.com/office/powerpoint/2010/main" val="1355682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21D55-60AF-4240-8502-F7C5F306C9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E401DC-18D6-4839-B8F9-E575E97D47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482237-2D74-4DD2-A9CD-4A31B5B264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07CAED-3801-4E9C-970A-FCF058C6DA4A}"/>
              </a:ext>
            </a:extLst>
          </p:cNvPr>
          <p:cNvSpPr>
            <a:spLocks noGrp="1"/>
          </p:cNvSpPr>
          <p:nvPr>
            <p:ph type="dt" sz="half" idx="10"/>
          </p:nvPr>
        </p:nvSpPr>
        <p:spPr/>
        <p:txBody>
          <a:bodyPr/>
          <a:lstStyle/>
          <a:p>
            <a:fld id="{B99EA921-53B7-4B43-8BE4-5C85F413987B}" type="datetimeFigureOut">
              <a:rPr lang="en-US" smtClean="0"/>
              <a:t>10/4/2018</a:t>
            </a:fld>
            <a:endParaRPr lang="en-US"/>
          </a:p>
        </p:txBody>
      </p:sp>
      <p:sp>
        <p:nvSpPr>
          <p:cNvPr id="6" name="Footer Placeholder 5">
            <a:extLst>
              <a:ext uri="{FF2B5EF4-FFF2-40B4-BE49-F238E27FC236}">
                <a16:creationId xmlns:a16="http://schemas.microsoft.com/office/drawing/2014/main" id="{FC3AC118-56B7-4A05-A597-1CFC75F402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727B38-EF3A-4A95-9182-0F2C372B4509}"/>
              </a:ext>
            </a:extLst>
          </p:cNvPr>
          <p:cNvSpPr>
            <a:spLocks noGrp="1"/>
          </p:cNvSpPr>
          <p:nvPr>
            <p:ph type="sldNum" sz="quarter" idx="12"/>
          </p:nvPr>
        </p:nvSpPr>
        <p:spPr/>
        <p:txBody>
          <a:bodyPr/>
          <a:lstStyle/>
          <a:p>
            <a:fld id="{5A322FE1-D607-4C63-B5C0-9A6D6BC24A32}" type="slidenum">
              <a:rPr lang="en-US" smtClean="0"/>
              <a:t>‹#›</a:t>
            </a:fld>
            <a:endParaRPr lang="en-US"/>
          </a:p>
        </p:txBody>
      </p:sp>
    </p:spTree>
    <p:extLst>
      <p:ext uri="{BB962C8B-B14F-4D97-AF65-F5344CB8AC3E}">
        <p14:creationId xmlns:p14="http://schemas.microsoft.com/office/powerpoint/2010/main" val="3529616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08631-97AE-4513-BB07-80DB0F3EDC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EAACB5-5E6F-4AD5-872C-17D5FE42E8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B1BF73-46E0-45E3-861C-F0EBDC9621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8787E9E-547A-41B5-BAA9-8B9BE1540489}"/>
              </a:ext>
            </a:extLst>
          </p:cNvPr>
          <p:cNvSpPr>
            <a:spLocks noGrp="1"/>
          </p:cNvSpPr>
          <p:nvPr>
            <p:ph type="dt" sz="half" idx="10"/>
          </p:nvPr>
        </p:nvSpPr>
        <p:spPr/>
        <p:txBody>
          <a:bodyPr/>
          <a:lstStyle/>
          <a:p>
            <a:fld id="{B99EA921-53B7-4B43-8BE4-5C85F413987B}" type="datetimeFigureOut">
              <a:rPr lang="en-US" smtClean="0"/>
              <a:t>10/4/2018</a:t>
            </a:fld>
            <a:endParaRPr lang="en-US"/>
          </a:p>
        </p:txBody>
      </p:sp>
      <p:sp>
        <p:nvSpPr>
          <p:cNvPr id="6" name="Footer Placeholder 5">
            <a:extLst>
              <a:ext uri="{FF2B5EF4-FFF2-40B4-BE49-F238E27FC236}">
                <a16:creationId xmlns:a16="http://schemas.microsoft.com/office/drawing/2014/main" id="{F450DA31-7F41-4C3E-90FA-EA60A7F72E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AE6261-2085-4C63-A7C8-0163FDCF1219}"/>
              </a:ext>
            </a:extLst>
          </p:cNvPr>
          <p:cNvSpPr>
            <a:spLocks noGrp="1"/>
          </p:cNvSpPr>
          <p:nvPr>
            <p:ph type="sldNum" sz="quarter" idx="12"/>
          </p:nvPr>
        </p:nvSpPr>
        <p:spPr/>
        <p:txBody>
          <a:bodyPr/>
          <a:lstStyle/>
          <a:p>
            <a:fld id="{5A322FE1-D607-4C63-B5C0-9A6D6BC24A32}" type="slidenum">
              <a:rPr lang="en-US" smtClean="0"/>
              <a:t>‹#›</a:t>
            </a:fld>
            <a:endParaRPr lang="en-US"/>
          </a:p>
        </p:txBody>
      </p:sp>
    </p:spTree>
    <p:extLst>
      <p:ext uri="{BB962C8B-B14F-4D97-AF65-F5344CB8AC3E}">
        <p14:creationId xmlns:p14="http://schemas.microsoft.com/office/powerpoint/2010/main" val="3990463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7AAD5D-F7E9-4E3A-AD30-2B9C00200B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AD3EDA-82CD-491A-83F5-4E58361133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B6F76E-29B0-48BF-83C9-988A851553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EA921-53B7-4B43-8BE4-5C85F413987B}" type="datetimeFigureOut">
              <a:rPr lang="en-US" smtClean="0"/>
              <a:t>10/4/2018</a:t>
            </a:fld>
            <a:endParaRPr lang="en-US"/>
          </a:p>
        </p:txBody>
      </p:sp>
      <p:sp>
        <p:nvSpPr>
          <p:cNvPr id="5" name="Footer Placeholder 4">
            <a:extLst>
              <a:ext uri="{FF2B5EF4-FFF2-40B4-BE49-F238E27FC236}">
                <a16:creationId xmlns:a16="http://schemas.microsoft.com/office/drawing/2014/main" id="{F46F2C59-13EB-47B3-8088-603C0C7064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E9266C-3F56-4347-818D-B60D1ADACA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22FE1-D607-4C63-B5C0-9A6D6BC24A32}" type="slidenum">
              <a:rPr lang="en-US" smtClean="0"/>
              <a:t>‹#›</a:t>
            </a:fld>
            <a:endParaRPr lang="en-US"/>
          </a:p>
        </p:txBody>
      </p:sp>
    </p:spTree>
    <p:extLst>
      <p:ext uri="{BB962C8B-B14F-4D97-AF65-F5344CB8AC3E}">
        <p14:creationId xmlns:p14="http://schemas.microsoft.com/office/powerpoint/2010/main" val="958889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1E341-EEBA-4735-BCE5-60A1CC01BC95}"/>
              </a:ext>
            </a:extLst>
          </p:cNvPr>
          <p:cNvSpPr>
            <a:spLocks noGrp="1"/>
          </p:cNvSpPr>
          <p:nvPr>
            <p:ph type="ctrTitle"/>
          </p:nvPr>
        </p:nvSpPr>
        <p:spPr>
          <a:xfrm>
            <a:off x="971195" y="215821"/>
            <a:ext cx="10452179" cy="1669774"/>
          </a:xfrm>
        </p:spPr>
        <p:txBody>
          <a:bodyPr>
            <a:normAutofit/>
          </a:bodyPr>
          <a:lstStyle/>
          <a:p>
            <a:r>
              <a:rPr lang="en-US" sz="3200" b="1" dirty="0">
                <a:latin typeface="Times New Roman" panose="02020603050405020304" pitchFamily="18" charset="0"/>
                <a:cs typeface="Times New Roman" panose="02020603050405020304" pitchFamily="18" charset="0"/>
              </a:rPr>
              <a:t>Greedy Algorithms</a:t>
            </a:r>
            <a:br>
              <a:rPr lang="en-US" b="1" dirty="0"/>
            </a:br>
            <a:endParaRPr lang="en-US" b="1" dirty="0"/>
          </a:p>
        </p:txBody>
      </p:sp>
      <p:sp>
        <p:nvSpPr>
          <p:cNvPr id="3" name="Subtitle 2">
            <a:extLst>
              <a:ext uri="{FF2B5EF4-FFF2-40B4-BE49-F238E27FC236}">
                <a16:creationId xmlns:a16="http://schemas.microsoft.com/office/drawing/2014/main" id="{F0B6A137-6153-4EF1-A99D-E31484C39BBF}"/>
              </a:ext>
            </a:extLst>
          </p:cNvPr>
          <p:cNvSpPr>
            <a:spLocks noGrp="1"/>
          </p:cNvSpPr>
          <p:nvPr>
            <p:ph type="subTitle" idx="1"/>
          </p:nvPr>
        </p:nvSpPr>
        <p:spPr>
          <a:xfrm>
            <a:off x="215821" y="1294927"/>
            <a:ext cx="11909918" cy="5520477"/>
          </a:xfrm>
        </p:spPr>
        <p:txBody>
          <a:bodyPr>
            <a:noAutofit/>
          </a:bodyPr>
          <a:lstStyle/>
          <a:p>
            <a:pPr marL="457200" indent="-457200" algn="l" fontAlgn="base">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Greedy is an algorithmic paradigm that builds up a solution piece by piece, always choosing the next piece that offers the most obvious and immediate benefit.</a:t>
            </a:r>
          </a:p>
          <a:p>
            <a:pPr marL="457200" indent="-457200" algn="l" fontAlgn="base">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Greedy algorithms are used for optimization problems. </a:t>
            </a:r>
          </a:p>
          <a:p>
            <a:pPr marL="457200" indent="-457200" algn="l" fontAlgn="base">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An optimization problem can be solved using Greedy if the problem has the following property: </a:t>
            </a:r>
          </a:p>
          <a:p>
            <a:pPr marL="457200" indent="-457200" algn="l" fontAlgn="base">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At every step, we can make a choice that looks best at the moment, and we get the optimal solution of the complete problem.</a:t>
            </a:r>
          </a:p>
          <a:p>
            <a:pPr marL="457200" indent="-457200" algn="l" fontAlgn="base">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If a Greedy Algorithm can solve a problem, then it generally becomes the best method to solve that problem as the Greedy algorithms are in general more efficient than other techniques like Dynamic Programming. </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5215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4CB0D1B-D3C9-4DDC-9999-D6E23011FA8C}"/>
              </a:ext>
            </a:extLst>
          </p:cNvPr>
          <p:cNvPicPr>
            <a:picLocks noGrp="1" noChangeAspect="1"/>
          </p:cNvPicPr>
          <p:nvPr>
            <p:ph idx="1"/>
          </p:nvPr>
        </p:nvPicPr>
        <p:blipFill>
          <a:blip r:embed="rId2"/>
          <a:stretch>
            <a:fillRect/>
          </a:stretch>
        </p:blipFill>
        <p:spPr>
          <a:xfrm>
            <a:off x="760106" y="519674"/>
            <a:ext cx="10671787" cy="6338326"/>
          </a:xfrm>
          <a:prstGeom prst="rect">
            <a:avLst/>
          </a:prstGeom>
        </p:spPr>
      </p:pic>
    </p:spTree>
    <p:extLst>
      <p:ext uri="{BB962C8B-B14F-4D97-AF65-F5344CB8AC3E}">
        <p14:creationId xmlns:p14="http://schemas.microsoft.com/office/powerpoint/2010/main" val="3757766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9E6C016-F19F-415D-85E1-A6F77E6731A6}"/>
              </a:ext>
            </a:extLst>
          </p:cNvPr>
          <p:cNvPicPr>
            <a:picLocks noGrp="1" noChangeAspect="1"/>
          </p:cNvPicPr>
          <p:nvPr>
            <p:ph idx="1"/>
          </p:nvPr>
        </p:nvPicPr>
        <p:blipFill>
          <a:blip r:embed="rId2"/>
          <a:stretch>
            <a:fillRect/>
          </a:stretch>
        </p:blipFill>
        <p:spPr>
          <a:xfrm>
            <a:off x="545232" y="169716"/>
            <a:ext cx="10921685" cy="6390109"/>
          </a:xfrm>
          <a:prstGeom prst="rect">
            <a:avLst/>
          </a:prstGeom>
        </p:spPr>
      </p:pic>
    </p:spTree>
    <p:extLst>
      <p:ext uri="{BB962C8B-B14F-4D97-AF65-F5344CB8AC3E}">
        <p14:creationId xmlns:p14="http://schemas.microsoft.com/office/powerpoint/2010/main" val="2525224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2070C06-CEEE-4729-9FDE-4492378BB5EB}"/>
              </a:ext>
            </a:extLst>
          </p:cNvPr>
          <p:cNvPicPr>
            <a:picLocks noGrp="1" noChangeAspect="1"/>
          </p:cNvPicPr>
          <p:nvPr>
            <p:ph idx="1"/>
          </p:nvPr>
        </p:nvPicPr>
        <p:blipFill>
          <a:blip r:embed="rId2"/>
          <a:stretch>
            <a:fillRect/>
          </a:stretch>
        </p:blipFill>
        <p:spPr>
          <a:xfrm>
            <a:off x="847547" y="695467"/>
            <a:ext cx="11278192" cy="5580383"/>
          </a:xfrm>
          <a:prstGeom prst="rect">
            <a:avLst/>
          </a:prstGeom>
        </p:spPr>
      </p:pic>
    </p:spTree>
    <p:extLst>
      <p:ext uri="{BB962C8B-B14F-4D97-AF65-F5344CB8AC3E}">
        <p14:creationId xmlns:p14="http://schemas.microsoft.com/office/powerpoint/2010/main" val="2242308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D900523-9AAA-4371-8AEA-4F0D72B04EDB}"/>
              </a:ext>
            </a:extLst>
          </p:cNvPr>
          <p:cNvPicPr>
            <a:picLocks noGrp="1" noChangeAspect="1"/>
          </p:cNvPicPr>
          <p:nvPr>
            <p:ph idx="1"/>
          </p:nvPr>
        </p:nvPicPr>
        <p:blipFill>
          <a:blip r:embed="rId2"/>
          <a:stretch>
            <a:fillRect/>
          </a:stretch>
        </p:blipFill>
        <p:spPr>
          <a:xfrm>
            <a:off x="817404" y="1172329"/>
            <a:ext cx="11421349" cy="4484456"/>
          </a:xfrm>
          <a:prstGeom prst="rect">
            <a:avLst/>
          </a:prstGeom>
        </p:spPr>
      </p:pic>
    </p:spTree>
    <p:extLst>
      <p:ext uri="{BB962C8B-B14F-4D97-AF65-F5344CB8AC3E}">
        <p14:creationId xmlns:p14="http://schemas.microsoft.com/office/powerpoint/2010/main" val="789982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72286E7-87A8-44CE-A836-9AA1F3755FDD}"/>
              </a:ext>
            </a:extLst>
          </p:cNvPr>
          <p:cNvPicPr>
            <a:picLocks noGrp="1" noChangeAspect="1"/>
          </p:cNvPicPr>
          <p:nvPr>
            <p:ph idx="1"/>
          </p:nvPr>
        </p:nvPicPr>
        <p:blipFill>
          <a:blip r:embed="rId2"/>
          <a:stretch>
            <a:fillRect/>
          </a:stretch>
        </p:blipFill>
        <p:spPr>
          <a:xfrm>
            <a:off x="151161" y="1221093"/>
            <a:ext cx="10597021" cy="4955870"/>
          </a:xfrm>
          <a:prstGeom prst="rect">
            <a:avLst/>
          </a:prstGeom>
        </p:spPr>
      </p:pic>
    </p:spTree>
    <p:extLst>
      <p:ext uri="{BB962C8B-B14F-4D97-AF65-F5344CB8AC3E}">
        <p14:creationId xmlns:p14="http://schemas.microsoft.com/office/powerpoint/2010/main" val="2911039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3C5F7-FF1D-47A7-81A2-E64DE7DC22F5}"/>
              </a:ext>
            </a:extLst>
          </p:cNvPr>
          <p:cNvSpPr>
            <a:spLocks noGrp="1"/>
          </p:cNvSpPr>
          <p:nvPr>
            <p:ph type="title"/>
          </p:nvPr>
        </p:nvSpPr>
        <p:spPr>
          <a:xfrm>
            <a:off x="838200" y="85194"/>
            <a:ext cx="10515600" cy="1527786"/>
          </a:xfrm>
        </p:spPr>
        <p:txBody>
          <a:bodyPr>
            <a:normAutofit/>
          </a:bodyPr>
          <a:lstStyle/>
          <a:p>
            <a:r>
              <a:rPr lang="en-US" sz="3200" b="1" dirty="0">
                <a:latin typeface="Times New Roman" panose="02020603050405020304" pitchFamily="18" charset="0"/>
                <a:cs typeface="Times New Roman" panose="02020603050405020304" pitchFamily="18" charset="0"/>
              </a:rPr>
              <a:t>Greedy Algorithms (Dijkstra’s shortest path algorithm)</a:t>
            </a:r>
            <a:br>
              <a:rPr lang="en-US" sz="3200" b="1" dirty="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6FEF6A0-70EA-42DD-B3FF-9FD369A0F515}"/>
              </a:ext>
            </a:extLst>
          </p:cNvPr>
          <p:cNvSpPr>
            <a:spLocks noGrp="1"/>
          </p:cNvSpPr>
          <p:nvPr>
            <p:ph idx="1"/>
          </p:nvPr>
        </p:nvSpPr>
        <p:spPr>
          <a:xfrm>
            <a:off x="838200" y="1181337"/>
            <a:ext cx="10515600" cy="4995626"/>
          </a:xfrm>
        </p:spPr>
        <p:txBody>
          <a:bodyPr>
            <a:noAutofit/>
          </a:bodyPr>
          <a:lstStyle/>
          <a:p>
            <a:pPr fontAlgn="base"/>
            <a:r>
              <a:rPr lang="en-US" dirty="0">
                <a:latin typeface="Times New Roman" panose="02020603050405020304" pitchFamily="18" charset="0"/>
                <a:cs typeface="Times New Roman" panose="02020603050405020304" pitchFamily="18" charset="0"/>
              </a:rPr>
              <a:t>Given a graph and a source vertex in graph, find shortest paths from source to all vertices in the given graph.</a:t>
            </a:r>
          </a:p>
          <a:p>
            <a:pPr fontAlgn="base"/>
            <a:r>
              <a:rPr lang="en-US" dirty="0">
                <a:latin typeface="Times New Roman" panose="02020603050405020304" pitchFamily="18" charset="0"/>
                <a:cs typeface="Times New Roman" panose="02020603050405020304" pitchFamily="18" charset="0"/>
              </a:rPr>
              <a:t>Below are the detailed steps used in Dijkstra’s algorithm to find the shortest path from a single source vertex to all other vertices in the given graph.</a:t>
            </a:r>
          </a:p>
          <a:p>
            <a:pPr marL="0" indent="0" fontAlgn="base">
              <a:buNone/>
            </a:pP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Algorithm:</a:t>
            </a:r>
          </a:p>
          <a:p>
            <a:pPr marL="0" indent="0" fontAlgn="base">
              <a:buNone/>
            </a:pP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Create a set </a:t>
            </a:r>
            <a:r>
              <a:rPr lang="en-US" i="1" dirty="0" err="1">
                <a:latin typeface="Times New Roman" panose="02020603050405020304" pitchFamily="18" charset="0"/>
                <a:cs typeface="Times New Roman" panose="02020603050405020304" pitchFamily="18" charset="0"/>
              </a:rPr>
              <a:t>sptSet</a:t>
            </a:r>
            <a:r>
              <a:rPr lang="en-US" dirty="0">
                <a:latin typeface="Times New Roman" panose="02020603050405020304" pitchFamily="18" charset="0"/>
                <a:cs typeface="Times New Roman" panose="02020603050405020304" pitchFamily="18" charset="0"/>
              </a:rPr>
              <a:t> (shortest path tree set) that keeps track of vertices included in shortest path tree, i.e., whose minimum distance from source is calculated and finalized. Initially, this set is empty.</a:t>
            </a:r>
          </a:p>
          <a:p>
            <a:pPr marL="0" indent="0" fontAlgn="base">
              <a:buNone/>
            </a:pP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7899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FEF6A0-70EA-42DD-B3FF-9FD369A0F515}"/>
              </a:ext>
            </a:extLst>
          </p:cNvPr>
          <p:cNvSpPr>
            <a:spLocks noGrp="1"/>
          </p:cNvSpPr>
          <p:nvPr>
            <p:ph idx="1"/>
          </p:nvPr>
        </p:nvSpPr>
        <p:spPr>
          <a:xfrm>
            <a:off x="838199" y="511154"/>
            <a:ext cx="11037641" cy="6077069"/>
          </a:xfrm>
        </p:spPr>
        <p:txBody>
          <a:bodyPr>
            <a:normAutofit/>
          </a:bodyPr>
          <a:lstStyle/>
          <a:p>
            <a:pPr marL="0" indent="0" fontAlgn="base">
              <a:buNone/>
            </a:pPr>
            <a:r>
              <a:rPr lang="en-US" b="1"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Assign a distance value to all vertices in the input graph. Initialize all distance values as INFINITE. Assign distance value as 0 for the source vertex so that it is picked first.</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a:p>
            <a:pPr marL="0" indent="0" fontAlgn="base">
              <a:buNone/>
            </a:pPr>
            <a:r>
              <a:rPr lang="en-US" b="1"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While </a:t>
            </a:r>
            <a:r>
              <a:rPr lang="en-US" i="1" dirty="0" err="1">
                <a:latin typeface="Times New Roman" panose="02020603050405020304" pitchFamily="18" charset="0"/>
                <a:cs typeface="Times New Roman" panose="02020603050405020304" pitchFamily="18" charset="0"/>
              </a:rPr>
              <a:t>sptSet</a:t>
            </a:r>
            <a:r>
              <a:rPr lang="en-US" dirty="0">
                <a:latin typeface="Times New Roman" panose="02020603050405020304" pitchFamily="18" charset="0"/>
                <a:cs typeface="Times New Roman" panose="02020603050405020304" pitchFamily="18" charset="0"/>
              </a:rPr>
              <a:t> doesn’t include all vertices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Pick a vertex u which is not there in </a:t>
            </a:r>
            <a:r>
              <a:rPr lang="en-US" i="1" dirty="0" err="1">
                <a:latin typeface="Times New Roman" panose="02020603050405020304" pitchFamily="18" charset="0"/>
                <a:cs typeface="Times New Roman" panose="02020603050405020304" pitchFamily="18" charset="0"/>
              </a:rPr>
              <a:t>sptSet</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has minimum distance value.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Include u to </a:t>
            </a:r>
            <a:r>
              <a:rPr lang="en-US" i="1" dirty="0" err="1">
                <a:latin typeface="Times New Roman" panose="02020603050405020304" pitchFamily="18" charset="0"/>
                <a:cs typeface="Times New Roman" panose="02020603050405020304" pitchFamily="18" charset="0"/>
              </a:rPr>
              <a:t>sptSet</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 Update distance value of all adjacent vertices of u. </a:t>
            </a:r>
          </a:p>
          <a:p>
            <a:pPr fontAlgn="base"/>
            <a:r>
              <a:rPr lang="en-US" dirty="0">
                <a:latin typeface="Times New Roman" panose="02020603050405020304" pitchFamily="18" charset="0"/>
                <a:cs typeface="Times New Roman" panose="02020603050405020304" pitchFamily="18" charset="0"/>
              </a:rPr>
              <a:t>To update the distance values, iterate through all adjacent vertices. </a:t>
            </a:r>
          </a:p>
          <a:p>
            <a:pPr fontAlgn="base"/>
            <a:r>
              <a:rPr lang="en-US" dirty="0">
                <a:latin typeface="Times New Roman" panose="02020603050405020304" pitchFamily="18" charset="0"/>
                <a:cs typeface="Times New Roman" panose="02020603050405020304" pitchFamily="18" charset="0"/>
              </a:rPr>
              <a:t>For every adjacent vertex v, if sum of distance value of u (from source) and weight of edge u-v, is less than the distance value of v, then update the distance value of v.</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9266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14FDC0A-3F96-44F4-94C3-6727CF7C4B18}"/>
              </a:ext>
            </a:extLst>
          </p:cNvPr>
          <p:cNvPicPr>
            <a:picLocks noGrp="1" noChangeAspect="1"/>
          </p:cNvPicPr>
          <p:nvPr>
            <p:ph idx="1"/>
          </p:nvPr>
        </p:nvPicPr>
        <p:blipFill>
          <a:blip r:embed="rId2"/>
          <a:stretch>
            <a:fillRect/>
          </a:stretch>
        </p:blipFill>
        <p:spPr>
          <a:xfrm>
            <a:off x="941910" y="999592"/>
            <a:ext cx="10064078" cy="5032039"/>
          </a:xfrm>
          <a:prstGeom prst="rect">
            <a:avLst/>
          </a:prstGeom>
        </p:spPr>
      </p:pic>
    </p:spTree>
    <p:extLst>
      <p:ext uri="{BB962C8B-B14F-4D97-AF65-F5344CB8AC3E}">
        <p14:creationId xmlns:p14="http://schemas.microsoft.com/office/powerpoint/2010/main" val="2919483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AD71760-B886-444D-B9A4-017CDF573256}"/>
              </a:ext>
            </a:extLst>
          </p:cNvPr>
          <p:cNvPicPr>
            <a:picLocks noGrp="1" noChangeAspect="1"/>
          </p:cNvPicPr>
          <p:nvPr>
            <p:ph idx="1"/>
          </p:nvPr>
        </p:nvPicPr>
        <p:blipFill>
          <a:blip r:embed="rId2"/>
          <a:stretch>
            <a:fillRect/>
          </a:stretch>
        </p:blipFill>
        <p:spPr>
          <a:xfrm>
            <a:off x="838200" y="2147456"/>
            <a:ext cx="10515600" cy="3707675"/>
          </a:xfrm>
          <a:prstGeom prst="rect">
            <a:avLst/>
          </a:prstGeom>
        </p:spPr>
      </p:pic>
      <p:pic>
        <p:nvPicPr>
          <p:cNvPr id="5" name="Picture 4">
            <a:extLst>
              <a:ext uri="{FF2B5EF4-FFF2-40B4-BE49-F238E27FC236}">
                <a16:creationId xmlns:a16="http://schemas.microsoft.com/office/drawing/2014/main" id="{B3355BAC-7DF1-48E0-AEF9-C5CC9510259B}"/>
              </a:ext>
            </a:extLst>
          </p:cNvPr>
          <p:cNvPicPr>
            <a:picLocks noChangeAspect="1"/>
          </p:cNvPicPr>
          <p:nvPr/>
        </p:nvPicPr>
        <p:blipFill>
          <a:blip r:embed="rId3"/>
          <a:stretch>
            <a:fillRect/>
          </a:stretch>
        </p:blipFill>
        <p:spPr>
          <a:xfrm>
            <a:off x="0" y="634622"/>
            <a:ext cx="12192000" cy="5588755"/>
          </a:xfrm>
          <a:prstGeom prst="rect">
            <a:avLst/>
          </a:prstGeom>
        </p:spPr>
      </p:pic>
    </p:spTree>
    <p:extLst>
      <p:ext uri="{BB962C8B-B14F-4D97-AF65-F5344CB8AC3E}">
        <p14:creationId xmlns:p14="http://schemas.microsoft.com/office/powerpoint/2010/main" val="635928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C6DD24B-08BA-45FE-B6F8-ACA7D5BCB8AE}"/>
              </a:ext>
            </a:extLst>
          </p:cNvPr>
          <p:cNvPicPr>
            <a:picLocks noGrp="1" noChangeAspect="1"/>
          </p:cNvPicPr>
          <p:nvPr>
            <p:ph idx="1"/>
          </p:nvPr>
        </p:nvPicPr>
        <p:blipFill>
          <a:blip r:embed="rId2"/>
          <a:stretch>
            <a:fillRect/>
          </a:stretch>
        </p:blipFill>
        <p:spPr>
          <a:xfrm>
            <a:off x="263429" y="283974"/>
            <a:ext cx="11691925" cy="6485993"/>
          </a:xfrm>
          <a:prstGeom prst="rect">
            <a:avLst/>
          </a:prstGeom>
        </p:spPr>
      </p:pic>
    </p:spTree>
    <p:extLst>
      <p:ext uri="{BB962C8B-B14F-4D97-AF65-F5344CB8AC3E}">
        <p14:creationId xmlns:p14="http://schemas.microsoft.com/office/powerpoint/2010/main" val="3572395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099995-F495-4BB5-B6FC-07A9AA2B3DEE}"/>
              </a:ext>
            </a:extLst>
          </p:cNvPr>
          <p:cNvSpPr>
            <a:spLocks noGrp="1"/>
          </p:cNvSpPr>
          <p:nvPr>
            <p:ph idx="1"/>
          </p:nvPr>
        </p:nvSpPr>
        <p:spPr>
          <a:xfrm>
            <a:off x="838200" y="318052"/>
            <a:ext cx="10515600" cy="6366723"/>
          </a:xfrm>
        </p:spPr>
        <p:txBody>
          <a:bodyPr>
            <a:noAutofit/>
          </a:bodyPr>
          <a:lstStyle/>
          <a:p>
            <a:r>
              <a:rPr lang="en-US" dirty="0">
                <a:latin typeface="Times New Roman" panose="02020603050405020304" pitchFamily="18" charset="0"/>
                <a:cs typeface="Times New Roman" panose="02020603050405020304" pitchFamily="18" charset="0"/>
              </a:rPr>
              <a:t>But Greedy algorithms cannot always be applied. For example, Fractional Knapsack problem can be solved using Greedy, but 0-1 Knapsack cannot be solved using Greedy.</a:t>
            </a:r>
          </a:p>
          <a:p>
            <a:r>
              <a:rPr lang="en-US" dirty="0">
                <a:latin typeface="Times New Roman" panose="02020603050405020304" pitchFamily="18" charset="0"/>
                <a:cs typeface="Times New Roman" panose="02020603050405020304" pitchFamily="18" charset="0"/>
              </a:rPr>
              <a:t>Following are some standard algorithms that are Greedy algorithms.</a:t>
            </a:r>
          </a:p>
          <a:p>
            <a:pPr marL="0" indent="0">
              <a:buNone/>
            </a:pP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1) Kruskal’s Minimum Spanning Tree (MST): </a:t>
            </a:r>
            <a:r>
              <a:rPr lang="en-US" dirty="0">
                <a:latin typeface="Times New Roman" panose="02020603050405020304" pitchFamily="18" charset="0"/>
                <a:cs typeface="Times New Roman" panose="02020603050405020304" pitchFamily="18" charset="0"/>
              </a:rPr>
              <a:t>In Kruskal’s algorithm, we create a MST by picking edges one by one. The Greedy Choice is to pick the smallest weight edge that doesn’t cause a cycle in the MST constructed so far.</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2) Prim’s Minimum Spanning Tree:</a:t>
            </a:r>
            <a:r>
              <a:rPr lang="en-US" dirty="0">
                <a:latin typeface="Times New Roman" panose="02020603050405020304" pitchFamily="18" charset="0"/>
                <a:cs typeface="Times New Roman" panose="02020603050405020304" pitchFamily="18" charset="0"/>
              </a:rPr>
              <a:t> In Prim’s algorithm also, we create a MST by picking edges one by one. </a:t>
            </a:r>
          </a:p>
          <a:p>
            <a:r>
              <a:rPr lang="en-US" dirty="0">
                <a:latin typeface="Times New Roman" panose="02020603050405020304" pitchFamily="18" charset="0"/>
                <a:cs typeface="Times New Roman" panose="02020603050405020304" pitchFamily="18" charset="0"/>
              </a:rPr>
              <a:t>We maintain two sets: set of the vertices already included in MST and the set of the vertices not yet included. </a:t>
            </a:r>
          </a:p>
          <a:p>
            <a:r>
              <a:rPr lang="en-US" dirty="0">
                <a:latin typeface="Times New Roman" panose="02020603050405020304" pitchFamily="18" charset="0"/>
                <a:cs typeface="Times New Roman" panose="02020603050405020304" pitchFamily="18" charset="0"/>
              </a:rPr>
              <a:t>The Greedy Choice is to pick the smallest weight edge that connects the two sets.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7764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434A1D6-9522-46EF-A6BA-8DDCCEAEA7CE}"/>
              </a:ext>
            </a:extLst>
          </p:cNvPr>
          <p:cNvPicPr>
            <a:picLocks noGrp="1" noChangeAspect="1"/>
          </p:cNvPicPr>
          <p:nvPr>
            <p:ph idx="1"/>
          </p:nvPr>
        </p:nvPicPr>
        <p:blipFill>
          <a:blip r:embed="rId2"/>
          <a:stretch>
            <a:fillRect/>
          </a:stretch>
        </p:blipFill>
        <p:spPr>
          <a:xfrm>
            <a:off x="499860" y="516836"/>
            <a:ext cx="11086325" cy="5883964"/>
          </a:xfrm>
          <a:prstGeom prst="rect">
            <a:avLst/>
          </a:prstGeom>
        </p:spPr>
      </p:pic>
    </p:spTree>
    <p:extLst>
      <p:ext uri="{BB962C8B-B14F-4D97-AF65-F5344CB8AC3E}">
        <p14:creationId xmlns:p14="http://schemas.microsoft.com/office/powerpoint/2010/main" val="1561111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FEF6A0-70EA-42DD-B3FF-9FD369A0F515}"/>
              </a:ext>
            </a:extLst>
          </p:cNvPr>
          <p:cNvSpPr>
            <a:spLocks noGrp="1"/>
          </p:cNvSpPr>
          <p:nvPr>
            <p:ph idx="1"/>
          </p:nvPr>
        </p:nvSpPr>
        <p:spPr>
          <a:xfrm>
            <a:off x="838199" y="965516"/>
            <a:ext cx="10969487" cy="5211447"/>
          </a:xfrm>
        </p:spPr>
        <p:txBody>
          <a:bodyPr/>
          <a:lstStyle/>
          <a:p>
            <a:r>
              <a:rPr lang="en-US" dirty="0">
                <a:latin typeface="Times New Roman" panose="02020603050405020304" pitchFamily="18" charset="0"/>
                <a:cs typeface="Times New Roman" panose="02020603050405020304" pitchFamily="18" charset="0"/>
              </a:rPr>
              <a:t>Dijkstra’s algorithm doesn’t work for graphs with negative weight edges.</a:t>
            </a:r>
          </a:p>
          <a:p>
            <a:r>
              <a:rPr lang="en-US" dirty="0">
                <a:latin typeface="Times New Roman" panose="02020603050405020304" pitchFamily="18" charset="0"/>
                <a:cs typeface="Times New Roman" panose="02020603050405020304" pitchFamily="18" charset="0"/>
              </a:rPr>
              <a:t>For graphs with negative weight edges, </a:t>
            </a:r>
            <a:r>
              <a:rPr lang="en-US" b="1" dirty="0">
                <a:latin typeface="Times New Roman" panose="02020603050405020304" pitchFamily="18" charset="0"/>
                <a:cs typeface="Times New Roman" panose="02020603050405020304" pitchFamily="18" charset="0"/>
              </a:rPr>
              <a:t>Bellman–Ford algorithm</a:t>
            </a:r>
            <a:r>
              <a:rPr lang="en-US" dirty="0">
                <a:latin typeface="Times New Roman" panose="02020603050405020304" pitchFamily="18" charset="0"/>
                <a:cs typeface="Times New Roman" panose="02020603050405020304" pitchFamily="18" charset="0"/>
              </a:rPr>
              <a:t> can be used.</a:t>
            </a:r>
          </a:p>
        </p:txBody>
      </p:sp>
    </p:spTree>
    <p:extLst>
      <p:ext uri="{BB962C8B-B14F-4D97-AF65-F5344CB8AC3E}">
        <p14:creationId xmlns:p14="http://schemas.microsoft.com/office/powerpoint/2010/main" val="312591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0B6A137-6153-4EF1-A99D-E31484C39BBF}"/>
              </a:ext>
            </a:extLst>
          </p:cNvPr>
          <p:cNvSpPr>
            <a:spLocks noGrp="1"/>
          </p:cNvSpPr>
          <p:nvPr>
            <p:ph type="subTitle" idx="1"/>
          </p:nvPr>
        </p:nvSpPr>
        <p:spPr>
          <a:xfrm>
            <a:off x="357810" y="726976"/>
            <a:ext cx="11387402" cy="5838530"/>
          </a:xfrm>
        </p:spPr>
        <p:txBody>
          <a:bodyPr>
            <a:noAutofit/>
          </a:bodyPr>
          <a:lstStyle/>
          <a:p>
            <a:pPr algn="l" fontAlgn="base"/>
            <a:r>
              <a:rPr lang="en-US" sz="2800" b="1" dirty="0">
                <a:latin typeface="Times New Roman" panose="02020603050405020304" pitchFamily="18" charset="0"/>
                <a:cs typeface="Times New Roman" panose="02020603050405020304" pitchFamily="18" charset="0"/>
              </a:rPr>
              <a:t>3) Dijkstra’s Shortest Path: </a:t>
            </a:r>
            <a:r>
              <a:rPr lang="en-US" sz="2800" dirty="0">
                <a:latin typeface="Times New Roman" panose="02020603050405020304" pitchFamily="18" charset="0"/>
                <a:cs typeface="Times New Roman" panose="02020603050405020304" pitchFamily="18" charset="0"/>
              </a:rPr>
              <a:t>The Dijkstra’s algorithm is very similar to Prim’s algorithm. </a:t>
            </a:r>
          </a:p>
          <a:p>
            <a:pPr algn="l" fontAlgn="base"/>
            <a:r>
              <a:rPr lang="en-US" sz="2800" dirty="0">
                <a:latin typeface="Times New Roman" panose="02020603050405020304" pitchFamily="18" charset="0"/>
                <a:cs typeface="Times New Roman" panose="02020603050405020304" pitchFamily="18" charset="0"/>
              </a:rPr>
              <a:t>The shortest path tree is built up, edge by edge. </a:t>
            </a:r>
          </a:p>
          <a:p>
            <a:pPr algn="l" fontAlgn="base"/>
            <a:r>
              <a:rPr lang="en-US" sz="2800" dirty="0">
                <a:latin typeface="Times New Roman" panose="02020603050405020304" pitchFamily="18" charset="0"/>
                <a:cs typeface="Times New Roman" panose="02020603050405020304" pitchFamily="18" charset="0"/>
              </a:rPr>
              <a:t>We maintain two sets: set of the vertices already included in the tree and the set of the vertices not yet included. </a:t>
            </a:r>
          </a:p>
          <a:p>
            <a:pPr algn="l" fontAlgn="base"/>
            <a:r>
              <a:rPr lang="en-US" sz="2800" dirty="0">
                <a:latin typeface="Times New Roman" panose="02020603050405020304" pitchFamily="18" charset="0"/>
                <a:cs typeface="Times New Roman" panose="02020603050405020304" pitchFamily="18" charset="0"/>
              </a:rPr>
              <a:t>The Greedy Choice is to pick the edge that connects the two sets and is on the smallest weight path from source to the set that contains not yet included vertices.</a:t>
            </a: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4) Huffman Coding:</a:t>
            </a:r>
            <a:r>
              <a:rPr lang="en-US" sz="2800" dirty="0">
                <a:latin typeface="Times New Roman" panose="02020603050405020304" pitchFamily="18" charset="0"/>
                <a:cs typeface="Times New Roman" panose="02020603050405020304" pitchFamily="18" charset="0"/>
              </a:rPr>
              <a:t> Huffman Coding is a loss-less compression technique. </a:t>
            </a:r>
          </a:p>
          <a:p>
            <a:pPr algn="l" fontAlgn="base"/>
            <a:r>
              <a:rPr lang="en-US" sz="2800" dirty="0">
                <a:latin typeface="Times New Roman" panose="02020603050405020304" pitchFamily="18" charset="0"/>
                <a:cs typeface="Times New Roman" panose="02020603050405020304" pitchFamily="18" charset="0"/>
              </a:rPr>
              <a:t>It assigns variable length bit codes to different characters.</a:t>
            </a:r>
          </a:p>
          <a:p>
            <a:pPr algn="l" fontAlgn="base"/>
            <a:r>
              <a:rPr lang="en-US" sz="2800" dirty="0">
                <a:latin typeface="Times New Roman" panose="02020603050405020304" pitchFamily="18" charset="0"/>
                <a:cs typeface="Times New Roman" panose="02020603050405020304" pitchFamily="18" charset="0"/>
              </a:rPr>
              <a:t> The Greedy Choice is to assign least bit length code to the most frequent character.</a:t>
            </a:r>
          </a:p>
          <a:p>
            <a:pPr algn="l"/>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1194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FEF6A0-70EA-42DD-B3FF-9FD369A0F515}"/>
              </a:ext>
            </a:extLst>
          </p:cNvPr>
          <p:cNvSpPr>
            <a:spLocks noGrp="1"/>
          </p:cNvSpPr>
          <p:nvPr>
            <p:ph idx="1"/>
          </p:nvPr>
        </p:nvSpPr>
        <p:spPr>
          <a:xfrm>
            <a:off x="516835" y="505476"/>
            <a:ext cx="10836965" cy="5671487"/>
          </a:xfrm>
        </p:spPr>
        <p:txBody>
          <a:bodyPr/>
          <a:lstStyle/>
          <a:p>
            <a:r>
              <a:rPr lang="en-US" dirty="0">
                <a:latin typeface="Times New Roman" panose="02020603050405020304" pitchFamily="18" charset="0"/>
                <a:cs typeface="Times New Roman" panose="02020603050405020304" pitchFamily="18" charset="0"/>
              </a:rPr>
              <a:t>The greedy algorithms are sometimes also used to get an approximation for Hard optimization problems. </a:t>
            </a:r>
          </a:p>
          <a:p>
            <a:r>
              <a:rPr lang="en-US" dirty="0">
                <a:latin typeface="Times New Roman" panose="02020603050405020304" pitchFamily="18" charset="0"/>
                <a:cs typeface="Times New Roman" panose="02020603050405020304" pitchFamily="18" charset="0"/>
              </a:rPr>
              <a:t>For example, Traveling Salesman Problem is a NP (Nondeterministic Polynomial time) Hard problem. </a:t>
            </a:r>
          </a:p>
          <a:p>
            <a:r>
              <a:rPr lang="en-US" dirty="0">
                <a:latin typeface="Times New Roman" panose="02020603050405020304" pitchFamily="18" charset="0"/>
                <a:cs typeface="Times New Roman" panose="02020603050405020304" pitchFamily="18" charset="0"/>
              </a:rPr>
              <a:t>A Greedy choice for this problem is to pick the nearest unvisited city from the current city at every step.</a:t>
            </a:r>
          </a:p>
          <a:p>
            <a:r>
              <a:rPr lang="en-US" dirty="0">
                <a:latin typeface="Times New Roman" panose="02020603050405020304" pitchFamily="18" charset="0"/>
                <a:cs typeface="Times New Roman" panose="02020603050405020304" pitchFamily="18" charset="0"/>
              </a:rPr>
              <a:t> This solutions doesn’t always produce the best optimal solution, but can be used to get an approximate optimal solution.</a:t>
            </a:r>
          </a:p>
          <a:p>
            <a:endParaRPr lang="en-US" dirty="0"/>
          </a:p>
        </p:txBody>
      </p:sp>
    </p:spTree>
    <p:extLst>
      <p:ext uri="{BB962C8B-B14F-4D97-AF65-F5344CB8AC3E}">
        <p14:creationId xmlns:p14="http://schemas.microsoft.com/office/powerpoint/2010/main" val="550224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3C5F7-FF1D-47A7-81A2-E64DE7DC22F5}"/>
              </a:ext>
            </a:extLst>
          </p:cNvPr>
          <p:cNvSpPr>
            <a:spLocks noGrp="1"/>
          </p:cNvSpPr>
          <p:nvPr>
            <p:ph type="title"/>
          </p:nvPr>
        </p:nvSpPr>
        <p:spPr>
          <a:xfrm>
            <a:off x="283975" y="365124"/>
            <a:ext cx="11699777" cy="1302351"/>
          </a:xfrm>
        </p:spPr>
        <p:txBody>
          <a:bodyPr>
            <a:normAutofit/>
          </a:bodyPr>
          <a:lstStyle/>
          <a:p>
            <a:r>
              <a:rPr lang="en-US" altLang="en-US" sz="3200" b="1" dirty="0">
                <a:latin typeface="Times New Roman" panose="02020603050405020304" pitchFamily="18" charset="0"/>
                <a:cs typeface="Times New Roman" panose="02020603050405020304" pitchFamily="18" charset="0"/>
              </a:rPr>
              <a:t>Greedy Algorithms (Kruskal’s Minimum Spanning Tree Algorithm)</a:t>
            </a:r>
            <a:endParaRPr lang="en-US" sz="3200"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6F3B1147-9048-42BC-A022-C8AD3487D8E5}"/>
              </a:ext>
            </a:extLst>
          </p:cNvPr>
          <p:cNvSpPr>
            <a:spLocks noGrp="1" noChangeArrowheads="1"/>
          </p:cNvSpPr>
          <p:nvPr>
            <p:ph idx="1"/>
          </p:nvPr>
        </p:nvSpPr>
        <p:spPr bwMode="auto">
          <a:xfrm>
            <a:off x="607707" y="1667476"/>
            <a:ext cx="11120467" cy="51706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nSpc>
                <a:spcPct val="100000"/>
              </a:lnSpc>
              <a:buNone/>
            </a:pPr>
            <a:r>
              <a:rPr kumimoji="0" lang="en-US" altLang="en-US"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Minimum Spanning Tree:</a:t>
            </a:r>
          </a:p>
          <a:p>
            <a:pPr marL="0" indent="0">
              <a:lnSpc>
                <a:spcPct val="100000"/>
              </a:lnSpc>
              <a:buNone/>
            </a:pPr>
            <a:endParaRPr lang="en-US" altLang="en-US" dirty="0">
              <a:solidFill>
                <a:srgbClr val="000000"/>
              </a:solidFill>
              <a:latin typeface="Times New Roman" panose="02020603050405020304" pitchFamily="18" charset="0"/>
              <a:cs typeface="Times New Roman" panose="02020603050405020304" pitchFamily="18" charset="0"/>
            </a:endParaRPr>
          </a:p>
          <a:p>
            <a:pPr>
              <a:lnSpc>
                <a:spcPct val="100000"/>
              </a:lnSpc>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Given a connected and undirected graph, a </a:t>
            </a:r>
            <a:r>
              <a:rPr kumimoji="0" lang="en-US" altLang="en-US"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spanning tree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of that graph is a subgraph that is a tree and connects all the vertices together. </a:t>
            </a:r>
          </a:p>
          <a:p>
            <a:pPr>
              <a:lnSpc>
                <a:spcPct val="100000"/>
              </a:lnSpc>
            </a:pPr>
            <a:endPar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a:lnSpc>
                <a:spcPct val="100000"/>
              </a:lnSpc>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 single graph can have many different spanning trees.</a:t>
            </a:r>
          </a:p>
          <a:p>
            <a:pPr marL="0" indent="0">
              <a:lnSpc>
                <a:spcPct val="100000"/>
              </a:lnSpc>
              <a:buNone/>
            </a:pPr>
            <a:endPar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a:lnSpc>
                <a:spcPct val="100000"/>
              </a:lnSpc>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 </a:t>
            </a:r>
            <a:r>
              <a:rPr kumimoji="0" lang="en-US" altLang="en-US"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minimum spanning tree (MST)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or minimum weight spanning tree for a weighted, connected and undirected graph is a spanning tree with weight less than or equal to the weight of every other spanning tree. </a:t>
            </a:r>
          </a:p>
          <a:p>
            <a:pPr>
              <a:lnSpc>
                <a:spcPct val="100000"/>
              </a:lnSpc>
            </a:pPr>
            <a:endPar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indent="0">
              <a:lnSpc>
                <a:spcPct val="100000"/>
              </a:lnSpc>
              <a:buNone/>
            </a:pPr>
            <a:endPar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5740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686563-6354-42A4-BCEC-DEFA6027D58B}"/>
              </a:ext>
            </a:extLst>
          </p:cNvPr>
          <p:cNvSpPr>
            <a:spLocks noGrp="1"/>
          </p:cNvSpPr>
          <p:nvPr>
            <p:ph idx="1"/>
          </p:nvPr>
        </p:nvSpPr>
        <p:spPr>
          <a:xfrm>
            <a:off x="838200" y="386206"/>
            <a:ext cx="10515600" cy="5790757"/>
          </a:xfrm>
        </p:spPr>
        <p:txBody>
          <a:bodyPr>
            <a:normAutofit fontScale="92500" lnSpcReduction="10000"/>
          </a:bodyPr>
          <a:lstStyle/>
          <a:p>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weight of a spanning tree is the sum of weights given to each edge of the spanning tree.</a:t>
            </a:r>
          </a:p>
          <a:p>
            <a:pPr marL="0" indent="0">
              <a:buNone/>
            </a:pPr>
            <a:endPar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US" altLang="en-US"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How many edges does a minimum spanning tree has?</a:t>
            </a:r>
            <a:endParaRPr lang="en-US" altLang="en-US" dirty="0">
              <a:solidFill>
                <a:srgbClr val="000000"/>
              </a:solidFill>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 minimum spanning tree has (V – 1) edges where V is the number of vertices in the given graph.</a:t>
            </a:r>
          </a:p>
          <a:p>
            <a:pPr marL="0" lvl="0" indent="0" eaLnBrk="0" fontAlgn="base" hangingPunct="0">
              <a:lnSpc>
                <a:spcPct val="100000"/>
              </a:lnSpc>
              <a:spcBef>
                <a:spcPct val="0"/>
              </a:spcBef>
              <a:spcAft>
                <a:spcPct val="0"/>
              </a:spcAft>
              <a:buNone/>
            </a:pPr>
            <a:endParaRPr lang="en-US" altLang="en-US" i="1" dirty="0">
              <a:solidFill>
                <a:srgbClr val="000000"/>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b="1" i="1" dirty="0">
                <a:solidFill>
                  <a:srgbClr val="000000"/>
                </a:solidFill>
                <a:latin typeface="Times New Roman" panose="02020603050405020304" pitchFamily="18" charset="0"/>
                <a:cs typeface="Times New Roman" panose="02020603050405020304" pitchFamily="18" charset="0"/>
              </a:rPr>
              <a:t>A</a:t>
            </a:r>
            <a:r>
              <a:rPr kumimoji="0" lang="en-US" altLang="en-US"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pplications of Minimum Spanning Tree:</a:t>
            </a:r>
            <a:b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Below are the steps for finding MST using Kruskal’s algorithm</a:t>
            </a:r>
          </a:p>
          <a:p>
            <a:pPr marL="0" lvl="0" indent="0" eaLnBrk="0" fontAlgn="base" hangingPunct="0">
              <a:lnSpc>
                <a:spcPct val="100000"/>
              </a:lnSpc>
              <a:spcBef>
                <a:spcPct val="0"/>
              </a:spcBef>
              <a:spcAft>
                <a:spcPct val="0"/>
              </a:spcAft>
              <a:buNone/>
            </a:pPr>
            <a:endPar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Sort all the edges in non-decreasing order of their weight.</a:t>
            </a:r>
            <a:b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2.</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Pick the smallest edge. Check if it forms a cycle with the spanning tree formed so far. If cycle is not formed, include this edge. Else, discard it.</a:t>
            </a:r>
            <a:b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3.</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Repeat step#2 until there are (V-1) edges in the spanning tree.</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63881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3C5F7-FF1D-47A7-81A2-E64DE7DC22F5}"/>
              </a:ext>
            </a:extLst>
          </p:cNvPr>
          <p:cNvSpPr>
            <a:spLocks noGrp="1"/>
          </p:cNvSpPr>
          <p:nvPr>
            <p:ph type="title"/>
          </p:nvPr>
        </p:nvSpPr>
        <p:spPr>
          <a:xfrm>
            <a:off x="838200" y="365125"/>
            <a:ext cx="10515600" cy="1071789"/>
          </a:xfrm>
        </p:spPr>
        <p:txBody>
          <a:bodyPr>
            <a:normAutofit/>
          </a:bodyPr>
          <a:lstStyle/>
          <a:p>
            <a:r>
              <a:rPr lang="en-US" sz="3200" b="1" dirty="0">
                <a:latin typeface="Times New Roman" panose="02020603050405020304" pitchFamily="18" charset="0"/>
                <a:cs typeface="Times New Roman" panose="02020603050405020304" pitchFamily="18" charset="0"/>
              </a:rPr>
              <a:t>Example:</a:t>
            </a:r>
          </a:p>
        </p:txBody>
      </p:sp>
      <p:pic>
        <p:nvPicPr>
          <p:cNvPr id="2050" name="Picture 2" descr="http://www.geeksforgeeks.org/wp-content/uploads/Fig-0.jpg">
            <a:extLst>
              <a:ext uri="{FF2B5EF4-FFF2-40B4-BE49-F238E27FC236}">
                <a16:creationId xmlns:a16="http://schemas.microsoft.com/office/drawing/2014/main" id="{ACD0EE66-1BF7-4F88-89CE-986B911073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62100" y="1886744"/>
            <a:ext cx="9067800" cy="422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389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FEF6A0-70EA-42DD-B3FF-9FD369A0F515}"/>
              </a:ext>
            </a:extLst>
          </p:cNvPr>
          <p:cNvSpPr>
            <a:spLocks noGrp="1"/>
          </p:cNvSpPr>
          <p:nvPr>
            <p:ph idx="1"/>
          </p:nvPr>
        </p:nvSpPr>
        <p:spPr>
          <a:xfrm>
            <a:off x="838200" y="874643"/>
            <a:ext cx="10515600" cy="5302320"/>
          </a:xfrm>
        </p:spPr>
        <p:txBody>
          <a:bodyPr/>
          <a:lstStyle/>
          <a:p>
            <a:r>
              <a:rPr lang="en-US" dirty="0">
                <a:latin typeface="Times New Roman" panose="02020603050405020304" pitchFamily="18" charset="0"/>
                <a:cs typeface="Times New Roman" panose="02020603050405020304" pitchFamily="18" charset="0"/>
              </a:rPr>
              <a:t>The algorithm is a Greedy Algorithm. </a:t>
            </a:r>
          </a:p>
          <a:p>
            <a:r>
              <a:rPr lang="en-US" dirty="0">
                <a:latin typeface="Times New Roman" panose="02020603050405020304" pitchFamily="18" charset="0"/>
                <a:cs typeface="Times New Roman" panose="02020603050405020304" pitchFamily="18" charset="0"/>
              </a:rPr>
              <a:t>The Greedy Choice is to pick the smallest weight edge that does not cause a cycle in the MST constructed so far. </a:t>
            </a:r>
          </a:p>
          <a:p>
            <a:r>
              <a:rPr lang="en-US" dirty="0">
                <a:latin typeface="Times New Roman" panose="02020603050405020304" pitchFamily="18" charset="0"/>
                <a:cs typeface="Times New Roman" panose="02020603050405020304" pitchFamily="18" charset="0"/>
              </a:rPr>
              <a:t>The graph contains 9 vertices and 14 edges. So, the minimum spanning tree formed will be having (9 – 1) = 8 edges.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8133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0BD83D7-63F3-4D44-9C0F-6900C35C5821}"/>
              </a:ext>
            </a:extLst>
          </p:cNvPr>
          <p:cNvPicPr>
            <a:picLocks noGrp="1" noChangeAspect="1"/>
          </p:cNvPicPr>
          <p:nvPr>
            <p:ph idx="1"/>
          </p:nvPr>
        </p:nvPicPr>
        <p:blipFill>
          <a:blip r:embed="rId2"/>
          <a:stretch>
            <a:fillRect/>
          </a:stretch>
        </p:blipFill>
        <p:spPr>
          <a:xfrm>
            <a:off x="408924" y="443002"/>
            <a:ext cx="11625943" cy="5606168"/>
          </a:xfrm>
          <a:prstGeom prst="rect">
            <a:avLst/>
          </a:prstGeom>
        </p:spPr>
      </p:pic>
    </p:spTree>
    <p:extLst>
      <p:ext uri="{BB962C8B-B14F-4D97-AF65-F5344CB8AC3E}">
        <p14:creationId xmlns:p14="http://schemas.microsoft.com/office/powerpoint/2010/main" val="2332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TotalTime>
  <Words>316</Words>
  <Application>Microsoft Office PowerPoint</Application>
  <PresentationFormat>Widescreen</PresentationFormat>
  <Paragraphs>54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Greedy Algorithms </vt:lpstr>
      <vt:lpstr>PowerPoint Presentation</vt:lpstr>
      <vt:lpstr>PowerPoint Presentation</vt:lpstr>
      <vt:lpstr>PowerPoint Presentation</vt:lpstr>
      <vt:lpstr>Greedy Algorithms (Kruskal’s Minimum Spanning Tree Algorithm)</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Greedy Algorithms (Dijkstra’s shortest path algorithm)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Greedy Algorithms</dc:title>
  <dc:creator>Abini Cross</dc:creator>
  <cp:lastModifiedBy>Abini Cross</cp:lastModifiedBy>
  <cp:revision>20</cp:revision>
  <dcterms:created xsi:type="dcterms:W3CDTF">2017-12-12T12:00:27Z</dcterms:created>
  <dcterms:modified xsi:type="dcterms:W3CDTF">2018-10-04T13:26:17Z</dcterms:modified>
</cp:coreProperties>
</file>