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7" r:id="rId3"/>
    <p:sldId id="260" r:id="rId4"/>
    <p:sldId id="274" r:id="rId5"/>
    <p:sldId id="275" r:id="rId6"/>
    <p:sldId id="278" r:id="rId7"/>
    <p:sldId id="261" r:id="rId8"/>
    <p:sldId id="276" r:id="rId9"/>
    <p:sldId id="263" r:id="rId10"/>
    <p:sldId id="266" r:id="rId11"/>
    <p:sldId id="265" r:id="rId12"/>
    <p:sldId id="264" r:id="rId13"/>
    <p:sldId id="262" r:id="rId14"/>
    <p:sldId id="259" r:id="rId15"/>
    <p:sldId id="267" r:id="rId16"/>
    <p:sldId id="271" r:id="rId17"/>
    <p:sldId id="268" r:id="rId18"/>
    <p:sldId id="269"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1" d="100"/>
          <a:sy n="81" d="100"/>
        </p:scale>
        <p:origin x="60" y="1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59474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23255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65870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421635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89384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357447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85193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137288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316979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2299284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x-none"/>
              <a:t>Copyright © 2017 Pearson Education, Inc.</a:t>
            </a:r>
          </a:p>
        </p:txBody>
      </p:sp>
    </p:spTree>
    <p:extLst>
      <p:ext uri="{BB962C8B-B14F-4D97-AF65-F5344CB8AC3E}">
        <p14:creationId xmlns:p14="http://schemas.microsoft.com/office/powerpoint/2010/main" val="415719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11582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Heading</a:t>
            </a:r>
          </a:p>
        </p:txBody>
      </p:sp>
      <p:sp>
        <p:nvSpPr>
          <p:cNvPr id="1027" name="Rectangle 3"/>
          <p:cNvSpPr>
            <a:spLocks noGrp="1" noChangeArrowheads="1"/>
          </p:cNvSpPr>
          <p:nvPr>
            <p:ph type="body" idx="1"/>
          </p:nvPr>
        </p:nvSpPr>
        <p:spPr bwMode="auto">
          <a:xfrm>
            <a:off x="304800" y="1066800"/>
            <a:ext cx="1158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3319" name="Rectangle 7"/>
          <p:cNvSpPr>
            <a:spLocks noGrp="1" noChangeArrowheads="1"/>
          </p:cNvSpPr>
          <p:nvPr>
            <p:ph type="ftr" sz="quarter" idx="3"/>
          </p:nvPr>
        </p:nvSpPr>
        <p:spPr bwMode="auto">
          <a:xfrm>
            <a:off x="4470400" y="6477001"/>
            <a:ext cx="74168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r>
              <a:rPr lang="en-US" altLang="x-none"/>
              <a:t>Copyright © 2017 Pearson Education, Inc.</a:t>
            </a:r>
          </a:p>
        </p:txBody>
      </p:sp>
    </p:spTree>
    <p:extLst>
      <p:ext uri="{BB962C8B-B14F-4D97-AF65-F5344CB8AC3E}">
        <p14:creationId xmlns:p14="http://schemas.microsoft.com/office/powerpoint/2010/main" val="2861071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ea typeface="Arial" charset="0"/>
          <a:cs typeface="Arial" charset="0"/>
        </a:defRPr>
      </a:lvl2pPr>
      <a:lvl3pPr algn="l" rtl="0" eaLnBrk="0" fontAlgn="base" hangingPunct="0">
        <a:spcBef>
          <a:spcPct val="0"/>
        </a:spcBef>
        <a:spcAft>
          <a:spcPct val="0"/>
        </a:spcAft>
        <a:defRPr sz="4000">
          <a:solidFill>
            <a:schemeClr val="tx2"/>
          </a:solidFill>
          <a:latin typeface="Arial" charset="0"/>
          <a:ea typeface="Arial" charset="0"/>
          <a:cs typeface="Arial" charset="0"/>
        </a:defRPr>
      </a:lvl3pPr>
      <a:lvl4pPr algn="l" rtl="0" eaLnBrk="0" fontAlgn="base" hangingPunct="0">
        <a:spcBef>
          <a:spcPct val="0"/>
        </a:spcBef>
        <a:spcAft>
          <a:spcPct val="0"/>
        </a:spcAft>
        <a:defRPr sz="4000">
          <a:solidFill>
            <a:schemeClr val="tx2"/>
          </a:solidFill>
          <a:latin typeface="Arial" charset="0"/>
          <a:ea typeface="Arial" charset="0"/>
          <a:cs typeface="Arial" charset="0"/>
        </a:defRPr>
      </a:lvl4pPr>
      <a:lvl5pPr algn="l" rtl="0" eaLnBrk="0" fontAlgn="base" hangingPunct="0">
        <a:spcBef>
          <a:spcPct val="0"/>
        </a:spcBef>
        <a:spcAft>
          <a:spcPct val="0"/>
        </a:spcAft>
        <a:defRPr sz="40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EB5-BA13-4DC6-AF7D-C6393D04B921}"/>
              </a:ext>
            </a:extLst>
          </p:cNvPr>
          <p:cNvSpPr>
            <a:spLocks noGrp="1"/>
          </p:cNvSpPr>
          <p:nvPr>
            <p:ph type="ctrTitle"/>
          </p:nvPr>
        </p:nvSpPr>
        <p:spPr>
          <a:xfrm>
            <a:off x="2424635" y="1645920"/>
            <a:ext cx="7816646" cy="2754999"/>
          </a:xfrm>
        </p:spPr>
        <p:txBody>
          <a:bodyPr/>
          <a:lstStyle/>
          <a:p>
            <a:pPr algn="ctr"/>
            <a:r>
              <a:rPr lang="en-US" sz="4800" b="1" dirty="0">
                <a:latin typeface="Times New Roman" panose="02020603050405020304" pitchFamily="18" charset="0"/>
                <a:cs typeface="Times New Roman" panose="02020603050405020304" pitchFamily="18" charset="0"/>
              </a:rPr>
              <a:t>Queues</a:t>
            </a:r>
          </a:p>
        </p:txBody>
      </p:sp>
    </p:spTree>
    <p:extLst>
      <p:ext uri="{BB962C8B-B14F-4D97-AF65-F5344CB8AC3E}">
        <p14:creationId xmlns:p14="http://schemas.microsoft.com/office/powerpoint/2010/main" val="16406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4B89D-E798-44F0-8E18-526B87D93359}"/>
              </a:ext>
            </a:extLst>
          </p:cNvPr>
          <p:cNvSpPr>
            <a:spLocks noGrp="1"/>
          </p:cNvSpPr>
          <p:nvPr>
            <p:ph idx="1"/>
          </p:nvPr>
        </p:nvSpPr>
        <p:spPr>
          <a:xfrm>
            <a:off x="304800" y="489646"/>
            <a:ext cx="11582400" cy="5911154"/>
          </a:xfrm>
        </p:spPr>
        <p:txBody>
          <a:bodyPr/>
          <a:lstStyle/>
          <a:p>
            <a:r>
              <a:rPr lang="en-US" sz="3200" dirty="0">
                <a:latin typeface="Times New Roman" panose="02020603050405020304" pitchFamily="18" charset="0"/>
                <a:cs typeface="Times New Roman" panose="02020603050405020304" pitchFamily="18" charset="0"/>
              </a:rPr>
              <a:t>This implementation raises a new problem. </a:t>
            </a:r>
          </a:p>
          <a:p>
            <a:r>
              <a:rPr lang="en-US" sz="3200" dirty="0">
                <a:latin typeface="Times New Roman" panose="02020603050405020304" pitchFamily="18" charset="0"/>
                <a:cs typeface="Times New Roman" panose="02020603050405020304" pitchFamily="18" charset="0"/>
              </a:rPr>
              <a:t>Assume that the front element of the queue is initially at position 0, and that elements are added to successively higher-numbered positions in the array. </a:t>
            </a:r>
          </a:p>
          <a:p>
            <a:r>
              <a:rPr lang="en-US" sz="3200" dirty="0">
                <a:latin typeface="Times New Roman" panose="02020603050405020304" pitchFamily="18" charset="0"/>
                <a:cs typeface="Times New Roman" panose="02020603050405020304" pitchFamily="18" charset="0"/>
              </a:rPr>
              <a:t>When elements are removed from the queue, the front index increases. </a:t>
            </a:r>
          </a:p>
          <a:p>
            <a:r>
              <a:rPr lang="en-US" sz="3200" dirty="0">
                <a:latin typeface="Times New Roman" panose="02020603050405020304" pitchFamily="18" charset="0"/>
                <a:cs typeface="Times New Roman" panose="02020603050405020304" pitchFamily="18" charset="0"/>
              </a:rPr>
              <a:t>Over time, the entire queue will drift toward the higher-numbered positions in the array. </a:t>
            </a:r>
          </a:p>
          <a:p>
            <a:r>
              <a:rPr lang="en-US" sz="3200" dirty="0">
                <a:latin typeface="Times New Roman" panose="02020603050405020304" pitchFamily="18" charset="0"/>
                <a:cs typeface="Times New Roman" panose="02020603050405020304" pitchFamily="18" charset="0"/>
              </a:rPr>
              <a:t>Once an element is inserted into the highest-numbered position in the array, the queue has to run out of space.</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74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4B89D-E798-44F0-8E18-526B87D93359}"/>
              </a:ext>
            </a:extLst>
          </p:cNvPr>
          <p:cNvSpPr>
            <a:spLocks noGrp="1"/>
          </p:cNvSpPr>
          <p:nvPr>
            <p:ph idx="1"/>
          </p:nvPr>
        </p:nvSpPr>
        <p:spPr>
          <a:xfrm>
            <a:off x="304800" y="466049"/>
            <a:ext cx="11582400" cy="6135329"/>
          </a:xfrm>
        </p:spPr>
        <p:txBody>
          <a:bodyPr/>
          <a:lstStyle/>
          <a:p>
            <a:r>
              <a:rPr lang="en-US" sz="3200" dirty="0">
                <a:latin typeface="Times New Roman" panose="02020603050405020304" pitchFamily="18" charset="0"/>
                <a:cs typeface="Times New Roman" panose="02020603050405020304" pitchFamily="18" charset="0"/>
              </a:rPr>
              <a:t>This happens despite the fact that, there might be free positions at the low end of the array where elements have previously been removed from the queue. </a:t>
            </a:r>
          </a:p>
          <a:p>
            <a:r>
              <a:rPr lang="en-US" sz="3200" dirty="0">
                <a:latin typeface="Times New Roman" panose="02020603050405020304" pitchFamily="18" charset="0"/>
                <a:cs typeface="Times New Roman" panose="02020603050405020304" pitchFamily="18" charset="0"/>
              </a:rPr>
              <a:t>The “drifting queue” problem can be solved by pretending that the array is circular and so allow the queue to continue directly from the highest-numbered position in the array to the lowest-numbered position. </a:t>
            </a:r>
          </a:p>
          <a:p>
            <a:r>
              <a:rPr lang="en-US" sz="3200" dirty="0">
                <a:latin typeface="Times New Roman" panose="02020603050405020304" pitchFamily="18" charset="0"/>
                <a:cs typeface="Times New Roman" panose="02020603050405020304" pitchFamily="18" charset="0"/>
              </a:rPr>
              <a:t>This is easily implemented through use of the modulus operator (denoted by % in Java). </a:t>
            </a:r>
          </a:p>
          <a:p>
            <a:r>
              <a:rPr lang="en-US" sz="3200" dirty="0">
                <a:latin typeface="Times New Roman" panose="02020603050405020304" pitchFamily="18" charset="0"/>
                <a:cs typeface="Times New Roman" panose="02020603050405020304" pitchFamily="18" charset="0"/>
              </a:rPr>
              <a:t>In this way, positions in the array are numbered from 0 through size−1, and position size−1 is defined to immediately preceded position 0 (which is equivalent to position size % size). </a:t>
            </a:r>
          </a:p>
        </p:txBody>
      </p:sp>
    </p:spTree>
    <p:extLst>
      <p:ext uri="{BB962C8B-B14F-4D97-AF65-F5344CB8AC3E}">
        <p14:creationId xmlns:p14="http://schemas.microsoft.com/office/powerpoint/2010/main" val="311790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957C65-0A12-4B01-83EA-423CD4D78A86}"/>
              </a:ext>
            </a:extLst>
          </p:cNvPr>
          <p:cNvPicPr>
            <a:picLocks noGrp="1" noChangeAspect="1"/>
          </p:cNvPicPr>
          <p:nvPr>
            <p:ph idx="1"/>
          </p:nvPr>
        </p:nvPicPr>
        <p:blipFill>
          <a:blip r:embed="rId2"/>
          <a:stretch>
            <a:fillRect/>
          </a:stretch>
        </p:blipFill>
        <p:spPr>
          <a:xfrm>
            <a:off x="1740311" y="3952568"/>
            <a:ext cx="6518786" cy="2801426"/>
          </a:xfrm>
          <a:prstGeom prst="rect">
            <a:avLst/>
          </a:prstGeom>
        </p:spPr>
      </p:pic>
      <p:sp>
        <p:nvSpPr>
          <p:cNvPr id="6" name="Rectangle 5">
            <a:extLst>
              <a:ext uri="{FF2B5EF4-FFF2-40B4-BE49-F238E27FC236}">
                <a16:creationId xmlns:a16="http://schemas.microsoft.com/office/drawing/2014/main" id="{B7AE322E-A297-45D1-BC09-6CCC8EB7D56A}"/>
              </a:ext>
            </a:extLst>
          </p:cNvPr>
          <p:cNvSpPr/>
          <p:nvPr/>
        </p:nvSpPr>
        <p:spPr>
          <a:xfrm>
            <a:off x="578136" y="643029"/>
            <a:ext cx="11309063" cy="304698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The circular queue with array positions increasing in the clockwise direction.</a:t>
            </a:r>
          </a:p>
          <a:p>
            <a:r>
              <a:rPr lang="en-US" sz="3200" dirty="0">
                <a:latin typeface="Times New Roman" panose="02020603050405020304" pitchFamily="18" charset="0"/>
                <a:cs typeface="Times New Roman" panose="02020603050405020304" pitchFamily="18" charset="0"/>
              </a:rPr>
              <a:t> (a) The queue after the initial four numbers 20, 5, 12, and 17 have been inserted. </a:t>
            </a:r>
          </a:p>
          <a:p>
            <a:r>
              <a:rPr lang="en-US" sz="3200" dirty="0">
                <a:latin typeface="Times New Roman" panose="02020603050405020304" pitchFamily="18" charset="0"/>
                <a:cs typeface="Times New Roman" panose="02020603050405020304" pitchFamily="18" charset="0"/>
              </a:rPr>
              <a:t>(b) The queue after elements 20 and 5 are deleted, following which 3, 30, and 4 are inserted.</a:t>
            </a:r>
          </a:p>
        </p:txBody>
      </p:sp>
    </p:spTree>
    <p:extLst>
      <p:ext uri="{BB962C8B-B14F-4D97-AF65-F5344CB8AC3E}">
        <p14:creationId xmlns:p14="http://schemas.microsoft.com/office/powerpoint/2010/main" val="317567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4B89D-E798-44F0-8E18-526B87D93359}"/>
              </a:ext>
            </a:extLst>
          </p:cNvPr>
          <p:cNvSpPr>
            <a:spLocks noGrp="1"/>
          </p:cNvSpPr>
          <p:nvPr>
            <p:ph idx="1"/>
          </p:nvPr>
        </p:nvSpPr>
        <p:spPr>
          <a:xfrm>
            <a:off x="304800" y="542741"/>
            <a:ext cx="11582400" cy="5858059"/>
          </a:xfrm>
        </p:spPr>
        <p:txBody>
          <a:bodyPr/>
          <a:lstStyle/>
          <a:p>
            <a:r>
              <a:rPr lang="en-US" sz="3200" dirty="0">
                <a:latin typeface="Times New Roman" panose="02020603050405020304" pitchFamily="18" charset="0"/>
                <a:cs typeface="Times New Roman" panose="02020603050405020304" pitchFamily="18" charset="0"/>
              </a:rPr>
              <a:t>There remains one more serious, though subtle, problem to the array-based queue implementation. </a:t>
            </a:r>
          </a:p>
          <a:p>
            <a:r>
              <a:rPr lang="en-US" sz="3200" dirty="0">
                <a:latin typeface="Times New Roman" panose="02020603050405020304" pitchFamily="18" charset="0"/>
                <a:cs typeface="Times New Roman" panose="02020603050405020304" pitchFamily="18" charset="0"/>
              </a:rPr>
              <a:t>How can we recognize when the queue is empty or full? </a:t>
            </a:r>
          </a:p>
          <a:p>
            <a:r>
              <a:rPr lang="en-US" sz="3200" dirty="0">
                <a:latin typeface="Times New Roman" panose="02020603050405020304" pitchFamily="18" charset="0"/>
                <a:cs typeface="Times New Roman" panose="02020603050405020304" pitchFamily="18" charset="0"/>
              </a:rPr>
              <a:t>Assume that front stores the array index for the front element in the queue, and rear stores the array index for the rear element. </a:t>
            </a:r>
          </a:p>
          <a:p>
            <a:r>
              <a:rPr lang="en-US" sz="3200" dirty="0">
                <a:latin typeface="Times New Roman" panose="02020603050405020304" pitchFamily="18" charset="0"/>
                <a:cs typeface="Times New Roman" panose="02020603050405020304" pitchFamily="18" charset="0"/>
              </a:rPr>
              <a:t>If both front and rear have the same position, then with this scheme there must be one element in the queue. </a:t>
            </a:r>
          </a:p>
          <a:p>
            <a:r>
              <a:rPr lang="en-US" sz="3200" dirty="0">
                <a:latin typeface="Times New Roman" panose="02020603050405020304" pitchFamily="18" charset="0"/>
                <a:cs typeface="Times New Roman" panose="02020603050405020304" pitchFamily="18" charset="0"/>
              </a:rPr>
              <a:t>Thus, an empty queue would be recognized by having rear be one less than front (taking into account the fact that the queue is circular, so position size−1 is actually considered to be one less than position 0). </a:t>
            </a:r>
          </a:p>
        </p:txBody>
      </p:sp>
    </p:spTree>
    <p:extLst>
      <p:ext uri="{BB962C8B-B14F-4D97-AF65-F5344CB8AC3E}">
        <p14:creationId xmlns:p14="http://schemas.microsoft.com/office/powerpoint/2010/main" val="167280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EEA22-32BB-4FF2-A6EE-9D9B5A8F4BB3}"/>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What is the situation when a queue with n array positions available contains n elements? </a:t>
            </a:r>
          </a:p>
          <a:p>
            <a:r>
              <a:rPr lang="en-US" sz="3200" dirty="0">
                <a:latin typeface="Times New Roman" panose="02020603050405020304" pitchFamily="18" charset="0"/>
                <a:cs typeface="Times New Roman" panose="02020603050405020304" pitchFamily="18" charset="0"/>
              </a:rPr>
              <a:t>In this case, if the front element is in position 0, then the rear element is in position size−1. </a:t>
            </a:r>
          </a:p>
          <a:p>
            <a:r>
              <a:rPr lang="en-US" sz="3200" dirty="0">
                <a:latin typeface="Times New Roman" panose="02020603050405020304" pitchFamily="18" charset="0"/>
                <a:cs typeface="Times New Roman" panose="02020603050405020304" pitchFamily="18" charset="0"/>
              </a:rPr>
              <a:t>This means that the value for rear is one less than the value for front when the circular nature of the queue is taken. </a:t>
            </a:r>
          </a:p>
          <a:p>
            <a:r>
              <a:rPr lang="en-US" sz="3200" dirty="0">
                <a:latin typeface="Times New Roman" panose="02020603050405020304" pitchFamily="18" charset="0"/>
                <a:cs typeface="Times New Roman" panose="02020603050405020304" pitchFamily="18" charset="0"/>
              </a:rPr>
              <a:t>In other words, the full queue is indistinguishable from the empty queue!</a:t>
            </a:r>
          </a:p>
          <a:p>
            <a:endParaRPr lang="en-US" dirty="0"/>
          </a:p>
        </p:txBody>
      </p:sp>
    </p:spTree>
    <p:extLst>
      <p:ext uri="{BB962C8B-B14F-4D97-AF65-F5344CB8AC3E}">
        <p14:creationId xmlns:p14="http://schemas.microsoft.com/office/powerpoint/2010/main" val="417176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E2F0-41F6-4C14-A209-EA6E50D34E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Array-based queue implementation</a:t>
            </a:r>
          </a:p>
        </p:txBody>
      </p:sp>
      <p:sp>
        <p:nvSpPr>
          <p:cNvPr id="3" name="Content Placeholder 2">
            <a:extLst>
              <a:ext uri="{FF2B5EF4-FFF2-40B4-BE49-F238E27FC236}">
                <a16:creationId xmlns:a16="http://schemas.microsoft.com/office/drawing/2014/main" id="{97A7B2A4-3E31-46AF-AD1C-26718D678F99}"/>
              </a:ext>
            </a:extLst>
          </p:cNvPr>
          <p:cNvSpPr>
            <a:spLocks noGrp="1"/>
          </p:cNvSpPr>
          <p:nvPr>
            <p:ph idx="1"/>
          </p:nvPr>
        </p:nvSpPr>
        <p:spPr/>
        <p:txBody>
          <a:bodyPr/>
          <a:lstStyle/>
          <a:p>
            <a:r>
              <a:rPr lang="en-US" sz="3200" dirty="0" err="1">
                <a:latin typeface="Times New Roman" panose="02020603050405020304" pitchFamily="18" charset="0"/>
                <a:cs typeface="Times New Roman" panose="02020603050405020304" pitchFamily="18" charset="0"/>
              </a:rPr>
              <a:t>ListArray</a:t>
            </a:r>
            <a:r>
              <a:rPr lang="en-US" sz="3200" dirty="0">
                <a:latin typeface="Times New Roman" panose="02020603050405020304" pitchFamily="18" charset="0"/>
                <a:cs typeface="Times New Roman" panose="02020603050405020304" pitchFamily="18" charset="0"/>
              </a:rPr>
              <a:t> holds the queue elements, and as usual, the queue constructor allows an optional parameter to set the maximum size of the queue.</a:t>
            </a:r>
          </a:p>
          <a:p>
            <a:r>
              <a:rPr lang="en-US" sz="3200" dirty="0">
                <a:latin typeface="Times New Roman" panose="02020603050405020304" pitchFamily="18" charset="0"/>
                <a:cs typeface="Times New Roman" panose="02020603050405020304" pitchFamily="18" charset="0"/>
              </a:rPr>
              <a:t> The array created is actually large enough to hold one element more than the queue will allow, so that empty queues can be distinguished from full queues. </a:t>
            </a:r>
          </a:p>
          <a:p>
            <a:r>
              <a:rPr lang="en-US" sz="3200" dirty="0">
                <a:latin typeface="Times New Roman" panose="02020603050405020304" pitchFamily="18" charset="0"/>
                <a:cs typeface="Times New Roman" panose="02020603050405020304" pitchFamily="18" charset="0"/>
              </a:rPr>
              <a:t>Member </a:t>
            </a:r>
            <a:r>
              <a:rPr lang="en-US" sz="3200" dirty="0" err="1">
                <a:latin typeface="Times New Roman" panose="02020603050405020304" pitchFamily="18" charset="0"/>
                <a:cs typeface="Times New Roman" panose="02020603050405020304" pitchFamily="18" charset="0"/>
              </a:rPr>
              <a:t>maxSize</a:t>
            </a:r>
            <a:r>
              <a:rPr lang="en-US" sz="3200" dirty="0">
                <a:latin typeface="Times New Roman" panose="02020603050405020304" pitchFamily="18" charset="0"/>
                <a:cs typeface="Times New Roman" panose="02020603050405020304" pitchFamily="18" charset="0"/>
              </a:rPr>
              <a:t> is used to control the circular motion of the queue.</a:t>
            </a:r>
          </a:p>
          <a:p>
            <a:r>
              <a:rPr lang="en-US" sz="3200" dirty="0">
                <a:latin typeface="Times New Roman" panose="02020603050405020304" pitchFamily="18" charset="0"/>
                <a:cs typeface="Times New Roman" panose="02020603050405020304" pitchFamily="18" charset="0"/>
              </a:rPr>
              <a:t> Member rear is set to the position of the current rear element, while front is the position of the current front element. </a:t>
            </a:r>
          </a:p>
          <a:p>
            <a:pPr marL="0" indent="0">
              <a:buNone/>
            </a:pPr>
            <a:endParaRPr lang="en-US" dirty="0"/>
          </a:p>
        </p:txBody>
      </p:sp>
    </p:spTree>
    <p:extLst>
      <p:ext uri="{BB962C8B-B14F-4D97-AF65-F5344CB8AC3E}">
        <p14:creationId xmlns:p14="http://schemas.microsoft.com/office/powerpoint/2010/main" val="281875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D851-477B-45A4-90E6-A4AD98CF7747}"/>
              </a:ext>
            </a:extLst>
          </p:cNvPr>
          <p:cNvSpPr>
            <a:spLocks noGrp="1"/>
          </p:cNvSpPr>
          <p:nvPr>
            <p:ph idx="1"/>
          </p:nvPr>
        </p:nvSpPr>
        <p:spPr>
          <a:xfrm>
            <a:off x="304800" y="920299"/>
            <a:ext cx="11582400" cy="5480501"/>
          </a:xfrm>
        </p:spPr>
        <p:txBody>
          <a:bodyPr/>
          <a:lstStyle/>
          <a:p>
            <a:r>
              <a:rPr lang="en-US" sz="3200" dirty="0">
                <a:latin typeface="Times New Roman" panose="02020603050405020304" pitchFamily="18" charset="0"/>
                <a:cs typeface="Times New Roman" panose="02020603050405020304" pitchFamily="18" charset="0"/>
              </a:rPr>
              <a:t>In this implementation, the front of the queue is defined to be toward the lower numbered positions in the array (in the counter-clockwise direction), and the rear is defined to be toward the higher-numbered positions. </a:t>
            </a:r>
          </a:p>
          <a:p>
            <a:r>
              <a:rPr lang="en-US" sz="3200" dirty="0">
                <a:latin typeface="Times New Roman" panose="02020603050405020304" pitchFamily="18" charset="0"/>
                <a:cs typeface="Times New Roman" panose="02020603050405020304" pitchFamily="18" charset="0"/>
              </a:rPr>
              <a:t>Thus, enqueue increments the rear pointer (modulus size), and dequeue increments the front pointer. </a:t>
            </a:r>
          </a:p>
          <a:p>
            <a:r>
              <a:rPr lang="en-US" sz="3200" dirty="0">
                <a:latin typeface="Times New Roman" panose="02020603050405020304" pitchFamily="18" charset="0"/>
                <a:cs typeface="Times New Roman" panose="02020603050405020304" pitchFamily="18" charset="0"/>
              </a:rPr>
              <a:t>Implementation of all member functions is straightforward</a:t>
            </a:r>
            <a:r>
              <a:rPr lang="en-US" dirty="0"/>
              <a:t>.</a:t>
            </a:r>
          </a:p>
        </p:txBody>
      </p:sp>
    </p:spTree>
    <p:extLst>
      <p:ext uri="{BB962C8B-B14F-4D97-AF65-F5344CB8AC3E}">
        <p14:creationId xmlns:p14="http://schemas.microsoft.com/office/powerpoint/2010/main" val="416836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E25F-F540-4F92-8F1F-A73FB2C8DBED}"/>
              </a:ext>
            </a:extLst>
          </p:cNvPr>
          <p:cNvSpPr>
            <a:spLocks noGrp="1"/>
          </p:cNvSpPr>
          <p:nvPr>
            <p:ph type="title"/>
          </p:nvPr>
        </p:nvSpPr>
        <p:spPr>
          <a:xfrm>
            <a:off x="304800" y="274638"/>
            <a:ext cx="11582400" cy="563070"/>
          </a:xfrm>
        </p:spPr>
        <p:txBody>
          <a:bodyPr/>
          <a:lstStyle/>
          <a:p>
            <a:r>
              <a:rPr lang="en-US" sz="3600" b="1" dirty="0">
                <a:latin typeface="Times New Roman" panose="02020603050405020304" pitchFamily="18" charset="0"/>
                <a:cs typeface="Times New Roman" panose="02020603050405020304" pitchFamily="18" charset="0"/>
              </a:rPr>
              <a:t>Linked Queues</a:t>
            </a:r>
          </a:p>
        </p:txBody>
      </p:sp>
      <p:sp>
        <p:nvSpPr>
          <p:cNvPr id="3" name="Content Placeholder 2">
            <a:extLst>
              <a:ext uri="{FF2B5EF4-FFF2-40B4-BE49-F238E27FC236}">
                <a16:creationId xmlns:a16="http://schemas.microsoft.com/office/drawing/2014/main" id="{78AE5674-D1E0-42D3-A325-CAE9CA455039}"/>
              </a:ext>
            </a:extLst>
          </p:cNvPr>
          <p:cNvSpPr>
            <a:spLocks noGrp="1"/>
          </p:cNvSpPr>
          <p:nvPr>
            <p:ph idx="1"/>
          </p:nvPr>
        </p:nvSpPr>
        <p:spPr>
          <a:xfrm>
            <a:off x="528976" y="1020588"/>
            <a:ext cx="11582400" cy="5304011"/>
          </a:xfrm>
        </p:spPr>
        <p:txBody>
          <a:bodyPr/>
          <a:lstStyle/>
          <a:p>
            <a:r>
              <a:rPr lang="en-US" sz="3200" dirty="0">
                <a:latin typeface="Times New Roman" panose="02020603050405020304" pitchFamily="18" charset="0"/>
                <a:cs typeface="Times New Roman" panose="02020603050405020304" pitchFamily="18" charset="0"/>
              </a:rPr>
              <a:t>The linked queue implementation is a straightforward adaptation of the linked list. </a:t>
            </a:r>
          </a:p>
          <a:p>
            <a:r>
              <a:rPr lang="en-US" sz="3200" dirty="0">
                <a:latin typeface="Times New Roman" panose="02020603050405020304" pitchFamily="18" charset="0"/>
                <a:cs typeface="Times New Roman" panose="02020603050405020304" pitchFamily="18" charset="0"/>
              </a:rPr>
              <a:t>Methods front and rear are pointers to the front and rear queue elements, respectively. </a:t>
            </a:r>
          </a:p>
          <a:p>
            <a:r>
              <a:rPr lang="en-US" sz="3200" dirty="0">
                <a:latin typeface="Times New Roman" panose="02020603050405020304" pitchFamily="18" charset="0"/>
                <a:cs typeface="Times New Roman" panose="02020603050405020304" pitchFamily="18" charset="0"/>
              </a:rPr>
              <a:t>We will use a header link node, which allows for a simpler implementation of the enqueue operation by avoiding any special cases when the queue is empty. </a:t>
            </a:r>
          </a:p>
        </p:txBody>
      </p:sp>
    </p:spTree>
    <p:extLst>
      <p:ext uri="{BB962C8B-B14F-4D97-AF65-F5344CB8AC3E}">
        <p14:creationId xmlns:p14="http://schemas.microsoft.com/office/powerpoint/2010/main" val="328647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8220A-7DE8-4C5D-AC9C-D4FE0B10F019}"/>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On initialization, the front and rear pointers will point to the header node, and front will always point to the header node while rear points to the true last link node in the queue. </a:t>
            </a:r>
          </a:p>
          <a:p>
            <a:r>
              <a:rPr lang="en-US" sz="3200" dirty="0">
                <a:latin typeface="Times New Roman" panose="02020603050405020304" pitchFamily="18" charset="0"/>
                <a:cs typeface="Times New Roman" panose="02020603050405020304" pitchFamily="18" charset="0"/>
              </a:rPr>
              <a:t>Method enqueue places the new element in a link node at the end of the linked list (i.e., the node that rear points to) and then advances rear to point to the new link node. </a:t>
            </a:r>
          </a:p>
          <a:p>
            <a:r>
              <a:rPr lang="en-US" sz="3200" dirty="0">
                <a:latin typeface="Times New Roman" panose="02020603050405020304" pitchFamily="18" charset="0"/>
                <a:cs typeface="Times New Roman" panose="02020603050405020304" pitchFamily="18" charset="0"/>
              </a:rPr>
              <a:t>Method dequeue removes and returns the first element of the list.</a:t>
            </a:r>
          </a:p>
          <a:p>
            <a:endParaRPr lang="en-US" dirty="0"/>
          </a:p>
        </p:txBody>
      </p:sp>
    </p:spTree>
    <p:extLst>
      <p:ext uri="{BB962C8B-B14F-4D97-AF65-F5344CB8AC3E}">
        <p14:creationId xmlns:p14="http://schemas.microsoft.com/office/powerpoint/2010/main" val="167634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8442-0F8D-4207-9454-46E8D06DB141}"/>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Comparison of Array-Based and Linked Queues</a:t>
            </a:r>
          </a:p>
        </p:txBody>
      </p:sp>
      <p:sp>
        <p:nvSpPr>
          <p:cNvPr id="3" name="Content Placeholder 2">
            <a:extLst>
              <a:ext uri="{FF2B5EF4-FFF2-40B4-BE49-F238E27FC236}">
                <a16:creationId xmlns:a16="http://schemas.microsoft.com/office/drawing/2014/main" id="{27D736CB-E26C-4399-A726-D751FC902B99}"/>
              </a:ext>
            </a:extLst>
          </p:cNvPr>
          <p:cNvSpPr>
            <a:spLocks noGrp="1"/>
          </p:cNvSpPr>
          <p:nvPr>
            <p:ph idx="1"/>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All member functions for both the array-based and linked queue implementations require constant time. </a:t>
            </a:r>
          </a:p>
          <a:p>
            <a:r>
              <a:rPr lang="en-US" sz="3200" dirty="0">
                <a:latin typeface="Times New Roman" panose="02020603050405020304" pitchFamily="18" charset="0"/>
                <a:cs typeface="Times New Roman" panose="02020603050405020304" pitchFamily="18" charset="0"/>
              </a:rPr>
              <a:t>The space comparison issues are the same as for the equivalent stack implementations.</a:t>
            </a:r>
          </a:p>
          <a:p>
            <a:r>
              <a:rPr lang="en-US" sz="3200" dirty="0">
                <a:latin typeface="Times New Roman" panose="02020603050405020304" pitchFamily="18" charset="0"/>
                <a:cs typeface="Times New Roman" panose="02020603050405020304" pitchFamily="18" charset="0"/>
              </a:rPr>
              <a:t> Unlike the array-based stack implementation, there is no convenient way to store two queues in the same array, unless items are always transferred directly from one queue to the other. </a:t>
            </a:r>
          </a:p>
        </p:txBody>
      </p:sp>
    </p:spTree>
    <p:extLst>
      <p:ext uri="{BB962C8B-B14F-4D97-AF65-F5344CB8AC3E}">
        <p14:creationId xmlns:p14="http://schemas.microsoft.com/office/powerpoint/2010/main" val="240919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9EAB33-4ACD-41FD-AD41-3DFB090009E6}"/>
              </a:ext>
            </a:extLst>
          </p:cNvPr>
          <p:cNvPicPr>
            <a:picLocks noChangeAspect="1"/>
          </p:cNvPicPr>
          <p:nvPr/>
        </p:nvPicPr>
        <p:blipFill>
          <a:blip r:embed="rId2"/>
          <a:stretch>
            <a:fillRect/>
          </a:stretch>
        </p:blipFill>
        <p:spPr>
          <a:xfrm>
            <a:off x="515204" y="1380449"/>
            <a:ext cx="10174427" cy="4365523"/>
          </a:xfrm>
          <a:prstGeom prst="rect">
            <a:avLst/>
          </a:prstGeom>
        </p:spPr>
      </p:pic>
    </p:spTree>
    <p:extLst>
      <p:ext uri="{BB962C8B-B14F-4D97-AF65-F5344CB8AC3E}">
        <p14:creationId xmlns:p14="http://schemas.microsoft.com/office/powerpoint/2010/main" val="369006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4B89D-E798-44F0-8E18-526B87D93359}"/>
              </a:ext>
            </a:extLst>
          </p:cNvPr>
          <p:cNvSpPr>
            <a:spLocks noGrp="1"/>
          </p:cNvSpPr>
          <p:nvPr>
            <p:ph idx="1"/>
          </p:nvPr>
        </p:nvSpPr>
        <p:spPr>
          <a:xfrm>
            <a:off x="304800" y="766916"/>
            <a:ext cx="11582400" cy="5633884"/>
          </a:xfrm>
        </p:spPr>
        <p:txBody>
          <a:bodyPr/>
          <a:lstStyle/>
          <a:p>
            <a:r>
              <a:rPr lang="en-US" sz="3200" dirty="0">
                <a:latin typeface="Times New Roman" panose="02020603050405020304" pitchFamily="18" charset="0"/>
                <a:cs typeface="Times New Roman" panose="02020603050405020304" pitchFamily="18" charset="0"/>
              </a:rPr>
              <a:t>Queue is a list-like structure that provides restricted access to its elements. </a:t>
            </a:r>
          </a:p>
          <a:p>
            <a:r>
              <a:rPr lang="en-US" sz="3200" dirty="0">
                <a:latin typeface="Times New Roman" panose="02020603050405020304" pitchFamily="18" charset="0"/>
                <a:cs typeface="Times New Roman" panose="02020603050405020304" pitchFamily="18" charset="0"/>
              </a:rPr>
              <a:t>Queue elements may only be inserted at the back (called an </a:t>
            </a:r>
            <a:r>
              <a:rPr lang="en-US" sz="3200" b="1" dirty="0">
                <a:latin typeface="Times New Roman" panose="02020603050405020304" pitchFamily="18" charset="0"/>
                <a:cs typeface="Times New Roman" panose="02020603050405020304" pitchFamily="18" charset="0"/>
              </a:rPr>
              <a:t>enqueue </a:t>
            </a:r>
            <a:r>
              <a:rPr lang="en-US" sz="3200" dirty="0">
                <a:latin typeface="Times New Roman" panose="02020603050405020304" pitchFamily="18" charset="0"/>
                <a:cs typeface="Times New Roman" panose="02020603050405020304" pitchFamily="18" charset="0"/>
              </a:rPr>
              <a:t>operation) and removed from the front (called a </a:t>
            </a:r>
            <a:r>
              <a:rPr lang="en-US" sz="3200" b="1" dirty="0">
                <a:latin typeface="Times New Roman" panose="02020603050405020304" pitchFamily="18" charset="0"/>
                <a:cs typeface="Times New Roman" panose="02020603050405020304" pitchFamily="18" charset="0"/>
              </a:rPr>
              <a:t>dequeue</a:t>
            </a:r>
            <a:r>
              <a:rPr lang="en-US" sz="3200" dirty="0">
                <a:latin typeface="Times New Roman" panose="02020603050405020304" pitchFamily="18" charset="0"/>
                <a:cs typeface="Times New Roman" panose="02020603050405020304" pitchFamily="18" charset="0"/>
              </a:rPr>
              <a:t> operation).</a:t>
            </a:r>
          </a:p>
          <a:p>
            <a:r>
              <a:rPr lang="en-US" sz="3200" dirty="0">
                <a:latin typeface="Times New Roman" panose="02020603050405020304" pitchFamily="18" charset="0"/>
                <a:cs typeface="Times New Roman" panose="02020603050405020304" pitchFamily="18" charset="0"/>
              </a:rPr>
              <a:t>Queues operate like standing in line at a movie theater ticket counter.</a:t>
            </a:r>
          </a:p>
          <a:p>
            <a:r>
              <a:rPr lang="en-US" sz="3200" dirty="0">
                <a:latin typeface="Times New Roman" panose="02020603050405020304" pitchFamily="18" charset="0"/>
                <a:cs typeface="Times New Roman" panose="02020603050405020304" pitchFamily="18" charset="0"/>
              </a:rPr>
              <a:t> If nobody cheats, then newcomers go to the back of the line. The person at the front of the line is the next to be served. </a:t>
            </a:r>
          </a:p>
          <a:p>
            <a:r>
              <a:rPr lang="en-US" sz="3200" dirty="0">
                <a:latin typeface="Times New Roman" panose="02020603050405020304" pitchFamily="18" charset="0"/>
                <a:cs typeface="Times New Roman" panose="02020603050405020304" pitchFamily="18" charset="0"/>
              </a:rPr>
              <a:t>Thus, queues release their elements in order of arrival. </a:t>
            </a:r>
          </a:p>
        </p:txBody>
      </p:sp>
    </p:spTree>
    <p:extLst>
      <p:ext uri="{BB962C8B-B14F-4D97-AF65-F5344CB8AC3E}">
        <p14:creationId xmlns:p14="http://schemas.microsoft.com/office/powerpoint/2010/main" val="367612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24F78-C7AD-4AA8-B7D9-0F5FB1514307}"/>
              </a:ext>
            </a:extLst>
          </p:cNvPr>
          <p:cNvSpPr>
            <a:spLocks noGrp="1"/>
          </p:cNvSpPr>
          <p:nvPr>
            <p:ph idx="1"/>
          </p:nvPr>
        </p:nvSpPr>
        <p:spPr>
          <a:xfrm>
            <a:off x="412955" y="1066799"/>
            <a:ext cx="11126183" cy="5139321"/>
          </a:xfrm>
        </p:spPr>
        <p:txBody>
          <a:bodyPr/>
          <a:lstStyle/>
          <a:p>
            <a:r>
              <a:rPr lang="en-US" sz="3200" b="1" dirty="0">
                <a:latin typeface="Times New Roman" panose="02020603050405020304" pitchFamily="18" charset="0"/>
                <a:cs typeface="Times New Roman" panose="02020603050405020304" pitchFamily="18" charset="0"/>
              </a:rPr>
              <a:t>Stores, theaters, reservation centers</a:t>
            </a:r>
            <a:r>
              <a:rPr lang="en-US" sz="3200" dirty="0">
                <a:latin typeface="Times New Roman" panose="02020603050405020304" pitchFamily="18" charset="0"/>
                <a:cs typeface="Times New Roman" panose="02020603050405020304" pitchFamily="18" charset="0"/>
              </a:rPr>
              <a:t>, and other similar services typically process customer requests according to the FIFO principle. </a:t>
            </a:r>
          </a:p>
          <a:p>
            <a:r>
              <a:rPr lang="en-US" sz="3200" dirty="0">
                <a:latin typeface="Times New Roman" panose="02020603050405020304" pitchFamily="18" charset="0"/>
                <a:cs typeface="Times New Roman" panose="02020603050405020304" pitchFamily="18" charset="0"/>
              </a:rPr>
              <a:t>A queue would therefore be a logical choice for a data structure to handle </a:t>
            </a:r>
            <a:r>
              <a:rPr lang="en-US" sz="3200" b="1" dirty="0">
                <a:latin typeface="Times New Roman" panose="02020603050405020304" pitchFamily="18" charset="0"/>
                <a:cs typeface="Times New Roman" panose="02020603050405020304" pitchFamily="18" charset="0"/>
              </a:rPr>
              <a:t>calls to a customer service center, </a:t>
            </a:r>
            <a:r>
              <a:rPr lang="en-US" sz="3200" dirty="0">
                <a:latin typeface="Times New Roman" panose="02020603050405020304" pitchFamily="18" charset="0"/>
                <a:cs typeface="Times New Roman" panose="02020603050405020304" pitchFamily="18" charset="0"/>
              </a:rPr>
              <a:t>or a </a:t>
            </a:r>
            <a:r>
              <a:rPr lang="en-US" sz="3200" b="1" dirty="0">
                <a:latin typeface="Times New Roman" panose="02020603050405020304" pitchFamily="18" charset="0"/>
                <a:cs typeface="Times New Roman" panose="02020603050405020304" pitchFamily="18" charset="0"/>
              </a:rPr>
              <a:t>wait-list at a restaurant</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FIFO queues are also used by many computing devices, such as a </a:t>
            </a:r>
            <a:r>
              <a:rPr lang="en-US" sz="3200" b="1" dirty="0">
                <a:latin typeface="Times New Roman" panose="02020603050405020304" pitchFamily="18" charset="0"/>
                <a:cs typeface="Times New Roman" panose="02020603050405020304" pitchFamily="18" charset="0"/>
              </a:rPr>
              <a:t>networked printer, or a Web server responding to requests.</a:t>
            </a:r>
            <a:endParaRPr lang="en-US" sz="3200" b="1" dirty="0"/>
          </a:p>
        </p:txBody>
      </p:sp>
      <p:sp>
        <p:nvSpPr>
          <p:cNvPr id="5" name="Slide Number Placeholder 4">
            <a:extLst>
              <a:ext uri="{FF2B5EF4-FFF2-40B4-BE49-F238E27FC236}">
                <a16:creationId xmlns:a16="http://schemas.microsoft.com/office/drawing/2014/main" id="{06B133AB-98DC-4271-971C-00CB3196C61D}"/>
              </a:ext>
            </a:extLst>
          </p:cNvPr>
          <p:cNvSpPr>
            <a:spLocks noGrp="1"/>
          </p:cNvSpPr>
          <p:nvPr>
            <p:ph type="sldNum" sz="quarter" idx="11"/>
          </p:nvPr>
        </p:nvSpPr>
        <p:spPr/>
        <p:txBody>
          <a:bodyPr/>
          <a:lstStyle/>
          <a:p>
            <a:fld id="{E38928D3-5836-D34A-958F-14258FF24A4A}" type="slidenum">
              <a:rPr lang="en-US" smtClean="0"/>
              <a:pPr/>
              <a:t>4</a:t>
            </a:fld>
            <a:endParaRPr lang="en-US"/>
          </a:p>
        </p:txBody>
      </p:sp>
    </p:spTree>
    <p:extLst>
      <p:ext uri="{BB962C8B-B14F-4D97-AF65-F5344CB8AC3E}">
        <p14:creationId xmlns:p14="http://schemas.microsoft.com/office/powerpoint/2010/main" val="374267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CD60C-8568-42F4-AAF2-898963332123}"/>
              </a:ext>
            </a:extLst>
          </p:cNvPr>
          <p:cNvSpPr>
            <a:spLocks noGrp="1"/>
          </p:cNvSpPr>
          <p:nvPr>
            <p:ph idx="1"/>
          </p:nvPr>
        </p:nvSpPr>
        <p:spPr>
          <a:xfrm>
            <a:off x="731519" y="838200"/>
            <a:ext cx="10194085" cy="5715000"/>
          </a:xfrm>
        </p:spPr>
        <p:txBody>
          <a:bodyPr/>
          <a:lstStyle/>
          <a:p>
            <a:r>
              <a:rPr lang="en-US" dirty="0">
                <a:latin typeface="Times New Roman" panose="02020603050405020304" pitchFamily="18" charset="0"/>
                <a:cs typeface="Times New Roman" panose="02020603050405020304" pitchFamily="18" charset="0"/>
              </a:rPr>
              <a:t>The Queue Abstract Data Type defines a collection that keeps objects in a sequence, where element </a:t>
            </a:r>
            <a:r>
              <a:rPr lang="en-US" b="1" dirty="0">
                <a:latin typeface="Times New Roman" panose="02020603050405020304" pitchFamily="18" charset="0"/>
                <a:cs typeface="Times New Roman" panose="02020603050405020304" pitchFamily="18" charset="0"/>
              </a:rPr>
              <a:t>access and deletion are restricted to the first element in the queue, and element insertion is restricted to the back of the sequence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restriction enforces the rule that items are inserted and deleted in a queue according to the </a:t>
            </a:r>
            <a:r>
              <a:rPr lang="en-US" b="1" dirty="0">
                <a:latin typeface="Times New Roman" panose="02020603050405020304" pitchFamily="18" charset="0"/>
                <a:cs typeface="Times New Roman" panose="02020603050405020304" pitchFamily="18" charset="0"/>
              </a:rPr>
              <a:t>first-in, first-out (FIFO) </a:t>
            </a:r>
            <a:r>
              <a:rPr lang="en-US" dirty="0">
                <a:latin typeface="Times New Roman" panose="02020603050405020304" pitchFamily="18" charset="0"/>
                <a:cs typeface="Times New Roman" panose="02020603050405020304" pitchFamily="18" charset="0"/>
              </a:rPr>
              <a:t>principle.</a:t>
            </a:r>
          </a:p>
          <a:p>
            <a:r>
              <a:rPr lang="en-US" dirty="0">
                <a:latin typeface="Times New Roman" panose="02020603050405020304" pitchFamily="18" charset="0"/>
                <a:cs typeface="Times New Roman" panose="02020603050405020304" pitchFamily="18" charset="0"/>
              </a:rPr>
              <a:t> The queue abstract data type (ADT) supports the following </a:t>
            </a:r>
            <a:r>
              <a:rPr lang="en-US" b="1" dirty="0">
                <a:latin typeface="Times New Roman" panose="02020603050405020304" pitchFamily="18" charset="0"/>
                <a:cs typeface="Times New Roman" panose="02020603050405020304" pitchFamily="18" charset="0"/>
              </a:rPr>
              <a:t>two update methods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enqueue(e): Adds element e to the back of queue. </a:t>
            </a:r>
          </a:p>
          <a:p>
            <a:r>
              <a:rPr lang="en-US" dirty="0">
                <a:latin typeface="Times New Roman" panose="02020603050405020304" pitchFamily="18" charset="0"/>
                <a:cs typeface="Times New Roman" panose="02020603050405020304" pitchFamily="18" charset="0"/>
              </a:rPr>
              <a:t>dequeue( ): Removes and returns the first element from the queue (or null if the queue is empty). </a:t>
            </a:r>
          </a:p>
        </p:txBody>
      </p:sp>
      <p:sp>
        <p:nvSpPr>
          <p:cNvPr id="5" name="Slide Number Placeholder 4">
            <a:extLst>
              <a:ext uri="{FF2B5EF4-FFF2-40B4-BE49-F238E27FC236}">
                <a16:creationId xmlns:a16="http://schemas.microsoft.com/office/drawing/2014/main" id="{DF51B819-EDF9-4587-9629-CFD949045277}"/>
              </a:ext>
            </a:extLst>
          </p:cNvPr>
          <p:cNvSpPr>
            <a:spLocks noGrp="1"/>
          </p:cNvSpPr>
          <p:nvPr>
            <p:ph type="sldNum" sz="quarter" idx="11"/>
          </p:nvPr>
        </p:nvSpPr>
        <p:spPr/>
        <p:txBody>
          <a:bodyPr/>
          <a:lstStyle/>
          <a:p>
            <a:fld id="{E38928D3-5836-D34A-958F-14258FF24A4A}" type="slidenum">
              <a:rPr lang="en-US" smtClean="0"/>
              <a:pPr/>
              <a:t>5</a:t>
            </a:fld>
            <a:endParaRPr lang="en-US"/>
          </a:p>
        </p:txBody>
      </p:sp>
    </p:spTree>
    <p:extLst>
      <p:ext uri="{BB962C8B-B14F-4D97-AF65-F5344CB8AC3E}">
        <p14:creationId xmlns:p14="http://schemas.microsoft.com/office/powerpoint/2010/main" val="419050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A5675-C8A5-4ED1-89F9-FDB6C4251F9E}"/>
              </a:ext>
            </a:extLst>
          </p:cNvPr>
          <p:cNvSpPr>
            <a:spLocks noGrp="1"/>
          </p:cNvSpPr>
          <p:nvPr>
            <p:ph idx="1"/>
          </p:nvPr>
        </p:nvSpPr>
        <p:spPr>
          <a:xfrm>
            <a:off x="304799" y="820010"/>
            <a:ext cx="11682689" cy="5580790"/>
          </a:xfrm>
        </p:spPr>
        <p:txBody>
          <a:bodyPr/>
          <a:lstStyle/>
          <a:p>
            <a:pPr marL="0" indent="0">
              <a:buNone/>
            </a:pPr>
            <a:r>
              <a:rPr lang="en-US" b="1" dirty="0">
                <a:latin typeface="Times New Roman" panose="02020603050405020304" pitchFamily="18" charset="0"/>
                <a:cs typeface="Times New Roman" panose="02020603050405020304" pitchFamily="18" charset="0"/>
              </a:rPr>
              <a:t>Overflow State:</a:t>
            </a:r>
            <a:r>
              <a:rPr lang="en-US" dirty="0">
                <a:latin typeface="Times New Roman" panose="02020603050405020304" pitchFamily="18" charset="0"/>
                <a:cs typeface="Times New Roman" panose="02020603050405020304" pitchFamily="18" charset="0"/>
              </a:rPr>
              <a:t> A queue may be implemented to have a bounded capacity.</a:t>
            </a:r>
          </a:p>
          <a:p>
            <a:r>
              <a:rPr lang="en-US" dirty="0">
                <a:latin typeface="Times New Roman" panose="02020603050405020304" pitchFamily="18" charset="0"/>
                <a:cs typeface="Times New Roman" panose="02020603050405020304" pitchFamily="18" charset="0"/>
              </a:rPr>
              <a:t>If the queue is full and does not contain enough space to accept an entity to be pushed, the queue is then considered to be in an overflow state.</a:t>
            </a:r>
          </a:p>
          <a:p>
            <a:pPr marL="0" indent="0">
              <a:buNone/>
            </a:pPr>
            <a:r>
              <a:rPr lang="en-US" b="1" dirty="0">
                <a:latin typeface="Times New Roman" panose="02020603050405020304" pitchFamily="18" charset="0"/>
                <a:cs typeface="Times New Roman" panose="02020603050405020304" pitchFamily="18" charset="0"/>
              </a:rPr>
              <a:t>Underflow State:</a:t>
            </a:r>
            <a:r>
              <a:rPr lang="en-US" dirty="0">
                <a:latin typeface="Times New Roman" panose="02020603050405020304" pitchFamily="18" charset="0"/>
                <a:cs typeface="Times New Roman" panose="02020603050405020304" pitchFamily="18" charset="0"/>
              </a:rPr>
              <a:t> The dequeue operation removes an item from the top of the queue. </a:t>
            </a:r>
          </a:p>
          <a:p>
            <a:r>
              <a:rPr lang="en-US" dirty="0">
                <a:latin typeface="Times New Roman" panose="02020603050405020304" pitchFamily="18" charset="0"/>
                <a:cs typeface="Times New Roman" panose="02020603050405020304" pitchFamily="18" charset="0"/>
              </a:rPr>
              <a:t>A dequeue operation either reveals previously concealed items or results in an empty queue, but, if the queue is empty, it goes into underflow state, which means no items are present in queue to be removed.</a:t>
            </a:r>
          </a:p>
          <a:p>
            <a:pPr marL="0" indent="0">
              <a:buNone/>
            </a:pPr>
            <a:r>
              <a:rPr lang="en-US" b="1" dirty="0">
                <a:latin typeface="Times New Roman" panose="02020603050405020304" pitchFamily="18" charset="0"/>
                <a:cs typeface="Times New Roman" panose="02020603050405020304" pitchFamily="18" charset="0"/>
              </a:rPr>
              <a:t>front:</a:t>
            </a:r>
            <a:r>
              <a:rPr lang="en-US" dirty="0">
                <a:latin typeface="Times New Roman" panose="02020603050405020304" pitchFamily="18" charset="0"/>
                <a:cs typeface="Times New Roman" panose="02020603050405020304" pitchFamily="18" charset="0"/>
              </a:rPr>
              <a:t> Returns the item at the front of the queue.</a:t>
            </a:r>
          </a:p>
        </p:txBody>
      </p:sp>
    </p:spTree>
    <p:extLst>
      <p:ext uri="{BB962C8B-B14F-4D97-AF65-F5344CB8AC3E}">
        <p14:creationId xmlns:p14="http://schemas.microsoft.com/office/powerpoint/2010/main" val="381529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4B89D-E798-44F0-8E18-526B87D93359}"/>
              </a:ext>
            </a:extLst>
          </p:cNvPr>
          <p:cNvSpPr>
            <a:spLocks noGrp="1"/>
          </p:cNvSpPr>
          <p:nvPr>
            <p:ph idx="1"/>
          </p:nvPr>
        </p:nvSpPr>
        <p:spPr>
          <a:xfrm>
            <a:off x="304800" y="861306"/>
            <a:ext cx="11582400" cy="5539494"/>
          </a:xfrm>
        </p:spPr>
        <p:txBody>
          <a:bodyPr/>
          <a:lstStyle/>
          <a:p>
            <a:r>
              <a:rPr lang="en-US" dirty="0">
                <a:latin typeface="Times New Roman" panose="02020603050405020304" pitchFamily="18" charset="0"/>
                <a:cs typeface="Times New Roman" panose="02020603050405020304" pitchFamily="18" charset="0"/>
              </a:rPr>
              <a:t>Accountants have used queues since long before the existence of computers. </a:t>
            </a:r>
          </a:p>
          <a:p>
            <a:r>
              <a:rPr lang="en-US" dirty="0">
                <a:latin typeface="Times New Roman" panose="02020603050405020304" pitchFamily="18" charset="0"/>
                <a:cs typeface="Times New Roman" panose="02020603050405020304" pitchFamily="18" charset="0"/>
              </a:rPr>
              <a:t>They call a queue a “</a:t>
            </a:r>
            <a:r>
              <a:rPr lang="en-US" b="1" dirty="0">
                <a:latin typeface="Times New Roman" panose="02020603050405020304" pitchFamily="18" charset="0"/>
                <a:cs typeface="Times New Roman" panose="02020603050405020304" pitchFamily="18" charset="0"/>
              </a:rPr>
              <a:t>FIFO</a:t>
            </a:r>
            <a:r>
              <a:rPr lang="en-US" dirty="0">
                <a:latin typeface="Times New Roman" panose="02020603050405020304" pitchFamily="18" charset="0"/>
                <a:cs typeface="Times New Roman" panose="02020603050405020304" pitchFamily="18" charset="0"/>
              </a:rPr>
              <a:t>” list, which stands for “First-In, First-Out.” </a:t>
            </a:r>
          </a:p>
          <a:p>
            <a:pPr marL="0" indent="0">
              <a:buNone/>
            </a:pPr>
            <a:r>
              <a:rPr lang="en-US" dirty="0">
                <a:latin typeface="Times New Roman" panose="02020603050405020304" pitchFamily="18" charset="0"/>
                <a:cs typeface="Times New Roman" panose="02020603050405020304" pitchFamily="18" charset="0"/>
              </a:rPr>
              <a:t>There are two implementations for queues:</a:t>
            </a:r>
          </a:p>
          <a:p>
            <a:r>
              <a:rPr lang="en-US" dirty="0">
                <a:latin typeface="Times New Roman" panose="02020603050405020304" pitchFamily="18" charset="0"/>
                <a:cs typeface="Times New Roman" panose="02020603050405020304" pitchFamily="18" charset="0"/>
              </a:rPr>
              <a:t>Array-based queue </a:t>
            </a:r>
          </a:p>
          <a:p>
            <a:r>
              <a:rPr lang="en-US" dirty="0">
                <a:latin typeface="Times New Roman" panose="02020603050405020304" pitchFamily="18" charset="0"/>
                <a:cs typeface="Times New Roman" panose="02020603050405020304" pitchFamily="18" charset="0"/>
              </a:rPr>
              <a:t> Linked queue.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Time Complexity: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Time complexity of all operations like enqueue(), dequeue(), </a:t>
            </a:r>
            <a:r>
              <a:rPr lang="en-US" dirty="0" err="1">
                <a:latin typeface="Times New Roman" panose="02020603050405020304" pitchFamily="18" charset="0"/>
                <a:cs typeface="Times New Roman" panose="02020603050405020304" pitchFamily="18" charset="0"/>
              </a:rPr>
              <a:t>isFull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front() and rear() is O(1). </a:t>
            </a:r>
          </a:p>
          <a:p>
            <a:r>
              <a:rPr lang="en-US" dirty="0">
                <a:latin typeface="Times New Roman" panose="02020603050405020304" pitchFamily="18" charset="0"/>
                <a:cs typeface="Times New Roman" panose="02020603050405020304" pitchFamily="18" charset="0"/>
              </a:rPr>
              <a:t>There is no loop in any of the operations.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94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endParaRPr lang="en-US" sz="1400" dirty="0"/>
          </a:p>
        </p:txBody>
      </p:sp>
      <p:sp>
        <p:nvSpPr>
          <p:cNvPr id="8196" name="Rectangle 2"/>
          <p:cNvSpPr>
            <a:spLocks noGrp="1" noChangeArrowheads="1"/>
          </p:cNvSpPr>
          <p:nvPr>
            <p:ph type="title"/>
          </p:nvPr>
        </p:nvSpPr>
        <p:spPr>
          <a:xfrm>
            <a:off x="1262463" y="165182"/>
            <a:ext cx="8643538" cy="825418"/>
          </a:xfrm>
        </p:spPr>
        <p:txBody>
          <a:bodyPr/>
          <a:lstStyle/>
          <a:p>
            <a:pPr eaLnBrk="1" hangingPunct="1"/>
            <a:r>
              <a:rPr lang="en-US" sz="3600" b="1" dirty="0">
                <a:latin typeface="Times New Roman" panose="02020603050405020304" pitchFamily="18" charset="0"/>
                <a:cs typeface="Times New Roman" panose="02020603050405020304" pitchFamily="18" charset="0"/>
              </a:rPr>
              <a:t>Example</a:t>
            </a:r>
          </a:p>
        </p:txBody>
      </p:sp>
      <p:sp>
        <p:nvSpPr>
          <p:cNvPr id="8197" name="Rectangle 3" descr="Rectangle: Click to edit Master text styles&#10;Second level&#10;Third level&#10;Fourth level&#10;Fifth level"/>
          <p:cNvSpPr>
            <a:spLocks noGrp="1" noChangeArrowheads="1"/>
          </p:cNvSpPr>
          <p:nvPr>
            <p:ph type="body" idx="1"/>
          </p:nvPr>
        </p:nvSpPr>
        <p:spPr>
          <a:xfrm>
            <a:off x="1439443" y="1109079"/>
            <a:ext cx="8695157" cy="5291721"/>
          </a:xfrm>
        </p:spPr>
        <p:txBody>
          <a:bodyPr/>
          <a:lstStyle/>
          <a:p>
            <a:pPr eaLnBrk="1" hangingPunct="1">
              <a:lnSpc>
                <a:spcPct val="90000"/>
              </a:lnSpc>
              <a:buFont typeface="Wingdings" charset="0"/>
              <a:buNone/>
            </a:pPr>
            <a:r>
              <a:rPr lang="en-US" sz="1800" b="1" i="1" dirty="0">
                <a:solidFill>
                  <a:srgbClr val="000000"/>
                </a:solidFill>
                <a:latin typeface="Times New Roman" panose="02020603050405020304" pitchFamily="18" charset="0"/>
                <a:cs typeface="Times New Roman" panose="02020603050405020304" pitchFamily="18" charset="0"/>
              </a:rPr>
              <a:t>Operation			Output	</a:t>
            </a:r>
            <a:r>
              <a:rPr lang="en-US" sz="1800" i="1" dirty="0">
                <a:solidFill>
                  <a:srgbClr val="000000"/>
                </a:solidFill>
                <a:latin typeface="Times New Roman" panose="02020603050405020304" pitchFamily="18" charset="0"/>
                <a:cs typeface="Times New Roman" panose="02020603050405020304" pitchFamily="18" charset="0"/>
              </a:rPr>
              <a:t>Q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enqueue(5)		</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(5)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enqueue(3)		</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(5</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3)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dequeue()		</a:t>
            </a:r>
            <a:r>
              <a:rPr lang="en-US" sz="1800" i="1" dirty="0">
                <a:solidFill>
                  <a:srgbClr val="000000"/>
                </a:solidFill>
                <a:latin typeface="Times New Roman" panose="02020603050405020304" pitchFamily="18" charset="0"/>
                <a:cs typeface="Times New Roman" panose="02020603050405020304" pitchFamily="18" charset="0"/>
              </a:rPr>
              <a:t>5	</a:t>
            </a:r>
            <a:r>
              <a:rPr lang="en-US" sz="1800" dirty="0">
                <a:solidFill>
                  <a:srgbClr val="000000"/>
                </a:solidFill>
                <a:latin typeface="Times New Roman" panose="02020603050405020304" pitchFamily="18" charset="0"/>
                <a:cs typeface="Times New Roman" panose="02020603050405020304" pitchFamily="18" charset="0"/>
              </a:rPr>
              <a:t>(3)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enqueue(7)		</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(3</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7)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dequeue()		</a:t>
            </a:r>
            <a:r>
              <a:rPr lang="en-US" sz="1800" i="1" dirty="0">
                <a:solidFill>
                  <a:srgbClr val="000000"/>
                </a:solidFill>
                <a:latin typeface="Times New Roman" panose="02020603050405020304" pitchFamily="18" charset="0"/>
                <a:cs typeface="Times New Roman" panose="02020603050405020304" pitchFamily="18" charset="0"/>
              </a:rPr>
              <a:t>3	</a:t>
            </a:r>
            <a:r>
              <a:rPr lang="en-US" sz="1800" dirty="0">
                <a:solidFill>
                  <a:srgbClr val="000000"/>
                </a:solidFill>
                <a:latin typeface="Times New Roman" panose="02020603050405020304" pitchFamily="18" charset="0"/>
                <a:cs typeface="Times New Roman" panose="02020603050405020304" pitchFamily="18" charset="0"/>
              </a:rPr>
              <a:t>(7)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first()			</a:t>
            </a:r>
            <a:r>
              <a:rPr lang="en-US" sz="1800" i="1" dirty="0">
                <a:solidFill>
                  <a:srgbClr val="000000"/>
                </a:solidFill>
                <a:latin typeface="Times New Roman" panose="02020603050405020304" pitchFamily="18" charset="0"/>
                <a:cs typeface="Times New Roman" panose="02020603050405020304" pitchFamily="18" charset="0"/>
              </a:rPr>
              <a:t>7	</a:t>
            </a:r>
            <a:r>
              <a:rPr lang="en-US" sz="1800" dirty="0">
                <a:solidFill>
                  <a:srgbClr val="000000"/>
                </a:solidFill>
                <a:latin typeface="Times New Roman" panose="02020603050405020304" pitchFamily="18" charset="0"/>
                <a:cs typeface="Times New Roman" panose="02020603050405020304" pitchFamily="18" charset="0"/>
              </a:rPr>
              <a:t>(7)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dequeue()		</a:t>
            </a:r>
            <a:r>
              <a:rPr lang="en-US" sz="1800" i="1" dirty="0">
                <a:solidFill>
                  <a:srgbClr val="000000"/>
                </a:solidFill>
                <a:latin typeface="Times New Roman" panose="02020603050405020304" pitchFamily="18" charset="0"/>
                <a:cs typeface="Times New Roman" panose="02020603050405020304" pitchFamily="18" charset="0"/>
              </a:rPr>
              <a:t>7	</a:t>
            </a:r>
            <a:r>
              <a:rPr lang="en-US" sz="1800" dirty="0">
                <a:solidFill>
                  <a:srgbClr val="000000"/>
                </a:solidFill>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dequeue()		</a:t>
            </a:r>
            <a:r>
              <a:rPr lang="en-US" altLang="ja-JP" sz="1800" i="1" dirty="0">
                <a:solidFill>
                  <a:srgbClr val="000000"/>
                </a:solidFill>
                <a:latin typeface="Times New Roman" panose="02020603050405020304" pitchFamily="18" charset="0"/>
                <a:cs typeface="Times New Roman" panose="02020603050405020304" pitchFamily="18" charset="0"/>
              </a:rPr>
              <a:t>null</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pPr>
            <a:r>
              <a:rPr lang="en-US" sz="1800" dirty="0" err="1">
                <a:solidFill>
                  <a:srgbClr val="000000"/>
                </a:solidFill>
                <a:latin typeface="Times New Roman" panose="02020603050405020304" pitchFamily="18" charset="0"/>
                <a:cs typeface="Times New Roman" panose="02020603050405020304" pitchFamily="18" charset="0"/>
              </a:rPr>
              <a:t>isEmpty</a:t>
            </a:r>
            <a:r>
              <a:rPr lang="en-US" sz="1800" dirty="0">
                <a:solidFill>
                  <a:srgbClr val="000000"/>
                </a:solidFill>
                <a:latin typeface="Times New Roman" panose="02020603050405020304" pitchFamily="18" charset="0"/>
                <a:cs typeface="Times New Roman" panose="02020603050405020304" pitchFamily="18" charset="0"/>
              </a:rPr>
              <a:t>()		</a:t>
            </a:r>
            <a:r>
              <a:rPr lang="en-US" sz="1800" i="1" dirty="0">
                <a:solidFill>
                  <a:srgbClr val="000000"/>
                </a:solidFill>
                <a:latin typeface="Times New Roman" panose="02020603050405020304" pitchFamily="18" charset="0"/>
                <a:cs typeface="Times New Roman" panose="02020603050405020304" pitchFamily="18" charset="0"/>
              </a:rPr>
              <a:t>true	</a:t>
            </a:r>
            <a:r>
              <a:rPr lang="en-US" sz="1800" dirty="0">
                <a:solidFill>
                  <a:srgbClr val="000000"/>
                </a:solidFill>
                <a:latin typeface="Times New Roman" panose="02020603050405020304" pitchFamily="18" charset="0"/>
                <a:cs typeface="Times New Roman" panose="02020603050405020304" pitchFamily="18" charset="0"/>
              </a:rPr>
              <a:t>()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enqueue(9)		</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(9)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enqueue(7)		</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(9</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7)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size(</a:t>
            </a:r>
            <a:r>
              <a:rPr lang="en-US" sz="1800" i="1" dirty="0">
                <a:solidFill>
                  <a:srgbClr val="000000"/>
                </a:solidFill>
                <a:latin typeface="Times New Roman" panose="02020603050405020304" pitchFamily="18" charset="0"/>
                <a:cs typeface="Times New Roman" panose="02020603050405020304" pitchFamily="18" charset="0"/>
              </a:rPr>
              <a:t>)			2	</a:t>
            </a:r>
            <a:r>
              <a:rPr lang="en-US" sz="1800" dirty="0">
                <a:solidFill>
                  <a:srgbClr val="000000"/>
                </a:solidFill>
                <a:latin typeface="Times New Roman" panose="02020603050405020304" pitchFamily="18" charset="0"/>
                <a:cs typeface="Times New Roman" panose="02020603050405020304" pitchFamily="18" charset="0"/>
              </a:rPr>
              <a:t>(9</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7)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enqueue(3)		</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(9</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7</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3)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enqueue(5)		</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(9</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7</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3</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5)	</a:t>
            </a:r>
          </a:p>
          <a:p>
            <a:pPr eaLnBrk="1" hangingPunct="1">
              <a:lnSpc>
                <a:spcPct val="90000"/>
              </a:lnSpc>
              <a:buFont typeface="Wingdings" charset="0"/>
              <a:buNone/>
            </a:pPr>
            <a:r>
              <a:rPr lang="en-US" sz="1800" dirty="0">
                <a:solidFill>
                  <a:srgbClr val="000000"/>
                </a:solidFill>
                <a:latin typeface="Times New Roman" panose="02020603050405020304" pitchFamily="18" charset="0"/>
                <a:cs typeface="Times New Roman" panose="02020603050405020304" pitchFamily="18" charset="0"/>
              </a:rPr>
              <a:t>dequeue()		</a:t>
            </a:r>
            <a:r>
              <a:rPr lang="en-US" sz="1800" i="1" dirty="0">
                <a:solidFill>
                  <a:srgbClr val="000000"/>
                </a:solidFill>
                <a:latin typeface="Times New Roman" panose="02020603050405020304" pitchFamily="18" charset="0"/>
                <a:cs typeface="Times New Roman" panose="02020603050405020304" pitchFamily="18" charset="0"/>
              </a:rPr>
              <a:t>9	</a:t>
            </a:r>
            <a:r>
              <a:rPr lang="en-US" sz="1800" dirty="0">
                <a:solidFill>
                  <a:srgbClr val="000000"/>
                </a:solidFill>
                <a:latin typeface="Times New Roman" panose="02020603050405020304" pitchFamily="18" charset="0"/>
                <a:cs typeface="Times New Roman" panose="02020603050405020304" pitchFamily="18" charset="0"/>
              </a:rPr>
              <a:t>(7</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3</a:t>
            </a:r>
            <a:r>
              <a:rPr lang="en-US" sz="1800" i="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5)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91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EB95-6B39-44DE-9317-57050FDA330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Array-Based Queues</a:t>
            </a:r>
          </a:p>
        </p:txBody>
      </p:sp>
      <p:sp>
        <p:nvSpPr>
          <p:cNvPr id="3" name="Content Placeholder 2">
            <a:extLst>
              <a:ext uri="{FF2B5EF4-FFF2-40B4-BE49-F238E27FC236}">
                <a16:creationId xmlns:a16="http://schemas.microsoft.com/office/drawing/2014/main" id="{1314B89D-E798-44F0-8E18-526B87D93359}"/>
              </a:ext>
            </a:extLst>
          </p:cNvPr>
          <p:cNvSpPr>
            <a:spLocks noGrp="1"/>
          </p:cNvSpPr>
          <p:nvPr>
            <p:ph idx="1"/>
          </p:nvPr>
        </p:nvSpPr>
        <p:spPr>
          <a:xfrm>
            <a:off x="304800" y="990600"/>
            <a:ext cx="11582400" cy="5410200"/>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simple conversion of the array-based list implementation is not efficient.</a:t>
            </a:r>
          </a:p>
          <a:p>
            <a:endParaRPr lang="en-US" dirty="0"/>
          </a:p>
        </p:txBody>
      </p:sp>
      <p:pic>
        <p:nvPicPr>
          <p:cNvPr id="5" name="Picture 4">
            <a:extLst>
              <a:ext uri="{FF2B5EF4-FFF2-40B4-BE49-F238E27FC236}">
                <a16:creationId xmlns:a16="http://schemas.microsoft.com/office/drawing/2014/main" id="{AD55344A-4F91-4C47-A7E9-EBD35E9580EB}"/>
              </a:ext>
            </a:extLst>
          </p:cNvPr>
          <p:cNvPicPr>
            <a:picLocks noChangeAspect="1"/>
          </p:cNvPicPr>
          <p:nvPr/>
        </p:nvPicPr>
        <p:blipFill>
          <a:blip r:embed="rId2"/>
          <a:stretch>
            <a:fillRect/>
          </a:stretch>
        </p:blipFill>
        <p:spPr>
          <a:xfrm>
            <a:off x="2135566" y="4784377"/>
            <a:ext cx="6371304" cy="2003260"/>
          </a:xfrm>
          <a:prstGeom prst="rect">
            <a:avLst/>
          </a:prstGeom>
        </p:spPr>
      </p:pic>
      <p:sp>
        <p:nvSpPr>
          <p:cNvPr id="6" name="Rectangle 5">
            <a:extLst>
              <a:ext uri="{FF2B5EF4-FFF2-40B4-BE49-F238E27FC236}">
                <a16:creationId xmlns:a16="http://schemas.microsoft.com/office/drawing/2014/main" id="{78085330-A886-442C-9938-129745F6B744}"/>
              </a:ext>
            </a:extLst>
          </p:cNvPr>
          <p:cNvSpPr/>
          <p:nvPr/>
        </p:nvSpPr>
        <p:spPr>
          <a:xfrm>
            <a:off x="304800" y="2218157"/>
            <a:ext cx="11452614" cy="2677656"/>
          </a:xfrm>
          <a:prstGeom prst="rect">
            <a:avLst/>
          </a:prstGeom>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repeated use, elements in the array-based queue will drift to the back of the array.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 The queue after the initial four numbers 20, 5, 12, and 17 have been inserted.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 The queue after elements 20 and 5 are deleted, following which 3, 30, and 4 are inserted.</a:t>
            </a:r>
          </a:p>
        </p:txBody>
      </p:sp>
    </p:spTree>
    <p:extLst>
      <p:ext uri="{BB962C8B-B14F-4D97-AF65-F5344CB8AC3E}">
        <p14:creationId xmlns:p14="http://schemas.microsoft.com/office/powerpoint/2010/main" val="28467068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796</TotalTime>
  <Words>1263</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ＭＳ Ｐゴシック</vt:lpstr>
      <vt:lpstr>Arial</vt:lpstr>
      <vt:lpstr>Tahoma</vt:lpstr>
      <vt:lpstr>Times New Roman</vt:lpstr>
      <vt:lpstr>Wingdings</vt:lpstr>
      <vt:lpstr>Default Design</vt:lpstr>
      <vt:lpstr>Queues</vt:lpstr>
      <vt:lpstr>PowerPoint Presentation</vt:lpstr>
      <vt:lpstr>PowerPoint Presentation</vt:lpstr>
      <vt:lpstr>PowerPoint Presentation</vt:lpstr>
      <vt:lpstr>PowerPoint Presentation</vt:lpstr>
      <vt:lpstr>PowerPoint Presentation</vt:lpstr>
      <vt:lpstr>PowerPoint Presentation</vt:lpstr>
      <vt:lpstr>Example</vt:lpstr>
      <vt:lpstr>Array-Based Queues</vt:lpstr>
      <vt:lpstr>PowerPoint Presentation</vt:lpstr>
      <vt:lpstr>PowerPoint Presentation</vt:lpstr>
      <vt:lpstr>PowerPoint Presentation</vt:lpstr>
      <vt:lpstr>PowerPoint Presentation</vt:lpstr>
      <vt:lpstr>PowerPoint Presentation</vt:lpstr>
      <vt:lpstr>Array-based queue implementation</vt:lpstr>
      <vt:lpstr>PowerPoint Presentation</vt:lpstr>
      <vt:lpstr>Linked Queues</vt:lpstr>
      <vt:lpstr>PowerPoint Presentation</vt:lpstr>
      <vt:lpstr>Comparison of Array-Based and Linked Queues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Abini Cross</dc:creator>
  <cp:lastModifiedBy>Abini Cross</cp:lastModifiedBy>
  <cp:revision>40</cp:revision>
  <dcterms:created xsi:type="dcterms:W3CDTF">2017-10-15T23:40:52Z</dcterms:created>
  <dcterms:modified xsi:type="dcterms:W3CDTF">2018-09-23T23:53:58Z</dcterms:modified>
</cp:coreProperties>
</file>