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8" r:id="rId2"/>
    <p:sldId id="283" r:id="rId3"/>
    <p:sldId id="282" r:id="rId4"/>
    <p:sldId id="284" r:id="rId5"/>
    <p:sldId id="285" r:id="rId6"/>
    <p:sldId id="260" r:id="rId7"/>
    <p:sldId id="271" r:id="rId8"/>
    <p:sldId id="273" r:id="rId9"/>
    <p:sldId id="286" r:id="rId10"/>
    <p:sldId id="287" r:id="rId11"/>
    <p:sldId id="275" r:id="rId12"/>
    <p:sldId id="276" r:id="rId13"/>
    <p:sldId id="277" r:id="rId14"/>
    <p:sldId id="259" r:id="rId15"/>
    <p:sldId id="270" r:id="rId16"/>
    <p:sldId id="281" r:id="rId17"/>
    <p:sldId id="269" r:id="rId18"/>
    <p:sldId id="268" r:id="rId19"/>
    <p:sldId id="265" r:id="rId20"/>
    <p:sldId id="28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1" d="100"/>
          <a:sy n="81" d="100"/>
        </p:scale>
        <p:origin x="81" y="19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A03888-87A0-475D-ACC8-8B0B3C1BEFDD}" type="datetimeFigureOut">
              <a:rPr lang="en-US" smtClean="0"/>
              <a:t>9/17/2018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C6399-43E5-4D64-94E6-EE5F1CEFB208}" type="slidenum">
              <a:rPr lang="en-US" smtClean="0"/>
              <a:t>‹#›</a:t>
            </a:fld>
            <a:endParaRPr lang="en-US"/>
          </a:p>
        </p:txBody>
      </p:sp>
    </p:spTree>
    <p:extLst>
      <p:ext uri="{BB962C8B-B14F-4D97-AF65-F5344CB8AC3E}">
        <p14:creationId xmlns:p14="http://schemas.microsoft.com/office/powerpoint/2010/main" val="4266090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t>Stacks</a:t>
            </a:r>
          </a:p>
        </p:txBody>
      </p:sp>
      <p:sp>
        <p:nvSpPr>
          <p:cNvPr id="5" name="Date Placeholder 4"/>
          <p:cNvSpPr>
            <a:spLocks noGrp="1"/>
          </p:cNvSpPr>
          <p:nvPr>
            <p:ph type="dt" idx="11"/>
          </p:nvPr>
        </p:nvSpPr>
        <p:spPr/>
        <p:txBody>
          <a:bodyPr/>
          <a:lstStyle/>
          <a:p>
            <a:pPr>
              <a:defRPr/>
            </a:pPr>
            <a:fld id="{60740C07-AAB4-B245-8031-DC1F36D63B50}" type="datetime1">
              <a:rPr lang="en-US" smtClean="0"/>
              <a:t>9/17/2018</a:t>
            </a:fld>
            <a:endParaRPr lang="en-US"/>
          </a:p>
        </p:txBody>
      </p:sp>
      <p:sp>
        <p:nvSpPr>
          <p:cNvPr id="6" name="Slide Number Placeholder 5"/>
          <p:cNvSpPr>
            <a:spLocks noGrp="1"/>
          </p:cNvSpPr>
          <p:nvPr>
            <p:ph type="sldNum" sz="quarter" idx="12"/>
          </p:nvPr>
        </p:nvSpPr>
        <p:spPr/>
        <p:txBody>
          <a:bodyPr/>
          <a:lstStyle/>
          <a:p>
            <a:fld id="{C9DB2375-A743-6646-8A3D-0DF1990C0872}" type="slidenum">
              <a:rPr lang="en-US" smtClean="0"/>
              <a:pPr/>
              <a:t>7</a:t>
            </a:fld>
            <a:endParaRPr lang="en-US"/>
          </a:p>
        </p:txBody>
      </p:sp>
    </p:spTree>
    <p:extLst>
      <p:ext uri="{BB962C8B-B14F-4D97-AF65-F5344CB8AC3E}">
        <p14:creationId xmlns:p14="http://schemas.microsoft.com/office/powerpoint/2010/main" val="3589249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1669331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1478405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1584405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714605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2087782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290999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15694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2654971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179812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1021658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2596970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gs>
            <a:gs pos="100000">
              <a:srgbClr val="FFFF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74638"/>
            <a:ext cx="11582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x-none"/>
              <a:t>Heading</a:t>
            </a:r>
          </a:p>
        </p:txBody>
      </p:sp>
      <p:sp>
        <p:nvSpPr>
          <p:cNvPr id="1027" name="Rectangle 3"/>
          <p:cNvSpPr>
            <a:spLocks noGrp="1" noChangeArrowheads="1"/>
          </p:cNvSpPr>
          <p:nvPr>
            <p:ph type="body" idx="1"/>
          </p:nvPr>
        </p:nvSpPr>
        <p:spPr bwMode="auto">
          <a:xfrm>
            <a:off x="304800" y="1066800"/>
            <a:ext cx="115824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3319" name="Rectangle 7"/>
          <p:cNvSpPr>
            <a:spLocks noGrp="1" noChangeArrowheads="1"/>
          </p:cNvSpPr>
          <p:nvPr>
            <p:ph type="ftr" sz="quarter" idx="3"/>
          </p:nvPr>
        </p:nvSpPr>
        <p:spPr bwMode="auto">
          <a:xfrm>
            <a:off x="4470400" y="6477001"/>
            <a:ext cx="7416800"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r>
              <a:rPr lang="en-US" altLang="x-none"/>
              <a:t>Copyright © 2017 Pearson Education, Inc.</a:t>
            </a:r>
          </a:p>
        </p:txBody>
      </p:sp>
    </p:spTree>
    <p:extLst>
      <p:ext uri="{BB962C8B-B14F-4D97-AF65-F5344CB8AC3E}">
        <p14:creationId xmlns:p14="http://schemas.microsoft.com/office/powerpoint/2010/main" val="13028946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ea typeface="Arial" charset="0"/>
          <a:cs typeface="Arial" charset="0"/>
        </a:defRPr>
      </a:lvl2pPr>
      <a:lvl3pPr algn="l" rtl="0" eaLnBrk="0" fontAlgn="base" hangingPunct="0">
        <a:spcBef>
          <a:spcPct val="0"/>
        </a:spcBef>
        <a:spcAft>
          <a:spcPct val="0"/>
        </a:spcAft>
        <a:defRPr sz="4000">
          <a:solidFill>
            <a:schemeClr val="tx2"/>
          </a:solidFill>
          <a:latin typeface="Arial" charset="0"/>
          <a:ea typeface="Arial" charset="0"/>
          <a:cs typeface="Arial" charset="0"/>
        </a:defRPr>
      </a:lvl3pPr>
      <a:lvl4pPr algn="l" rtl="0" eaLnBrk="0" fontAlgn="base" hangingPunct="0">
        <a:spcBef>
          <a:spcPct val="0"/>
        </a:spcBef>
        <a:spcAft>
          <a:spcPct val="0"/>
        </a:spcAft>
        <a:defRPr sz="4000">
          <a:solidFill>
            <a:schemeClr val="tx2"/>
          </a:solidFill>
          <a:latin typeface="Arial" charset="0"/>
          <a:ea typeface="Arial" charset="0"/>
          <a:cs typeface="Arial" charset="0"/>
        </a:defRPr>
      </a:lvl4pPr>
      <a:lvl5pPr algn="l" rtl="0" eaLnBrk="0" fontAlgn="base" hangingPunct="0">
        <a:spcBef>
          <a:spcPct val="0"/>
        </a:spcBef>
        <a:spcAft>
          <a:spcPct val="0"/>
        </a:spcAft>
        <a:defRPr sz="4000">
          <a:solidFill>
            <a:schemeClr val="tx2"/>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FA944-57C9-4B76-A6F6-FB941AE85D87}"/>
              </a:ext>
            </a:extLst>
          </p:cNvPr>
          <p:cNvSpPr>
            <a:spLocks noGrp="1"/>
          </p:cNvSpPr>
          <p:nvPr>
            <p:ph type="title"/>
          </p:nvPr>
        </p:nvSpPr>
        <p:spPr>
          <a:xfrm>
            <a:off x="1704914" y="2412836"/>
            <a:ext cx="9545157" cy="2206360"/>
          </a:xfrm>
        </p:spPr>
        <p:txBody>
          <a:bodyPr/>
          <a:lstStyle/>
          <a:p>
            <a:r>
              <a:rPr lang="en-US" sz="4800" b="1" dirty="0">
                <a:latin typeface="Times New Roman" panose="02020603050405020304" pitchFamily="18" charset="0"/>
                <a:cs typeface="Times New Roman" panose="02020603050405020304" pitchFamily="18" charset="0"/>
              </a:rPr>
              <a:t>                         Stack</a:t>
            </a:r>
          </a:p>
        </p:txBody>
      </p:sp>
    </p:spTree>
    <p:extLst>
      <p:ext uri="{BB962C8B-B14F-4D97-AF65-F5344CB8AC3E}">
        <p14:creationId xmlns:p14="http://schemas.microsoft.com/office/powerpoint/2010/main" val="3177751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961414-5E54-4637-98A9-19FEC43DAD82}"/>
              </a:ext>
            </a:extLst>
          </p:cNvPr>
          <p:cNvSpPr>
            <a:spLocks noGrp="1"/>
          </p:cNvSpPr>
          <p:nvPr>
            <p:ph idx="1"/>
          </p:nvPr>
        </p:nvSpPr>
        <p:spPr>
          <a:xfrm>
            <a:off x="304800" y="814111"/>
            <a:ext cx="11582400" cy="5586689"/>
          </a:xfrm>
        </p:spPr>
        <p:txBody>
          <a:bodyPr/>
          <a:lstStyle/>
          <a:p>
            <a:pPr marL="0" indent="0">
              <a:buNone/>
            </a:pPr>
            <a:r>
              <a:rPr lang="en-US" sz="3200" b="1" dirty="0">
                <a:latin typeface="Times New Roman" panose="02020603050405020304" pitchFamily="18" charset="0"/>
                <a:cs typeface="Times New Roman" panose="02020603050405020304" pitchFamily="18" charset="0"/>
              </a:rPr>
              <a:t>Stack ADT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 stack is an abstract data type (ADT) that supports the following two update methods:</a:t>
            </a:r>
          </a:p>
          <a:p>
            <a:pPr marL="0" indent="0">
              <a:buNone/>
            </a:pPr>
            <a:r>
              <a:rPr lang="en-US" b="1" dirty="0">
                <a:latin typeface="Times New Roman" panose="02020603050405020304" pitchFamily="18" charset="0"/>
                <a:cs typeface="Times New Roman" panose="02020603050405020304" pitchFamily="18" charset="0"/>
              </a:rPr>
              <a:t>push():</a:t>
            </a:r>
            <a:r>
              <a:rPr lang="en-US" dirty="0">
                <a:latin typeface="Times New Roman" panose="02020603050405020304" pitchFamily="18" charset="0"/>
                <a:cs typeface="Times New Roman" panose="02020603050405020304" pitchFamily="18" charset="0"/>
              </a:rPr>
              <a:t> Adds an item in the stack.</a:t>
            </a:r>
          </a:p>
          <a:p>
            <a:r>
              <a:rPr lang="en-US" dirty="0">
                <a:latin typeface="Times New Roman" panose="02020603050405020304" pitchFamily="18" charset="0"/>
                <a:cs typeface="Times New Roman" panose="02020603050405020304" pitchFamily="18" charset="0"/>
              </a:rPr>
              <a:t> If the stack is full, then it is said to be an Overflow condition.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Pop():</a:t>
            </a:r>
            <a:r>
              <a:rPr lang="en-US" dirty="0">
                <a:latin typeface="Times New Roman" panose="02020603050405020304" pitchFamily="18" charset="0"/>
                <a:cs typeface="Times New Roman" panose="02020603050405020304" pitchFamily="18" charset="0"/>
              </a:rPr>
              <a:t> Removes an item from the stack. </a:t>
            </a:r>
          </a:p>
          <a:p>
            <a:r>
              <a:rPr lang="en-US" dirty="0">
                <a:latin typeface="Times New Roman" panose="02020603050405020304" pitchFamily="18" charset="0"/>
                <a:cs typeface="Times New Roman" panose="02020603050405020304" pitchFamily="18" charset="0"/>
              </a:rPr>
              <a:t>The items are popped in the reversed order in which they are pushed.</a:t>
            </a:r>
          </a:p>
          <a:p>
            <a:r>
              <a:rPr lang="en-US" dirty="0">
                <a:latin typeface="Times New Roman" panose="02020603050405020304" pitchFamily="18" charset="0"/>
                <a:cs typeface="Times New Roman" panose="02020603050405020304" pitchFamily="18" charset="0"/>
              </a:rPr>
              <a:t> If the stack is empty, then it is said to be an Underflow condition.</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35715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C6C01C-A4AF-4746-908B-51CEA8602253}"/>
              </a:ext>
            </a:extLst>
          </p:cNvPr>
          <p:cNvSpPr>
            <a:spLocks noGrp="1"/>
          </p:cNvSpPr>
          <p:nvPr>
            <p:ph idx="1"/>
          </p:nvPr>
        </p:nvSpPr>
        <p:spPr>
          <a:xfrm>
            <a:off x="684325" y="762000"/>
            <a:ext cx="10701430" cy="5257800"/>
          </a:xfrm>
        </p:spPr>
        <p:txBody>
          <a:bodyPr/>
          <a:lstStyle/>
          <a:p>
            <a:pPr marL="0" indent="0">
              <a:buNone/>
            </a:pPr>
            <a:r>
              <a:rPr lang="en-US" dirty="0">
                <a:latin typeface="Times New Roman" panose="02020603050405020304" pitchFamily="18" charset="0"/>
                <a:cs typeface="Times New Roman" panose="02020603050405020304" pitchFamily="18" charset="0"/>
              </a:rPr>
              <a:t>Additionally, a stack supports the following accessor methods for convenience: </a:t>
            </a:r>
          </a:p>
          <a:p>
            <a:pPr marL="0" indent="0">
              <a:buNone/>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Peek or </a:t>
            </a:r>
            <a:r>
              <a:rPr lang="en-US" b="1" dirty="0" err="1">
                <a:latin typeface="Times New Roman" panose="02020603050405020304" pitchFamily="18" charset="0"/>
                <a:cs typeface="Times New Roman" panose="02020603050405020304" pitchFamily="18" charset="0"/>
              </a:rPr>
              <a:t>topValue</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Returns the top element of the stack, without removing it (or null if the stack is empty). </a:t>
            </a:r>
          </a:p>
          <a:p>
            <a:r>
              <a:rPr lang="en-US" b="1" dirty="0">
                <a:latin typeface="Times New Roman" panose="02020603050405020304" pitchFamily="18" charset="0"/>
                <a:cs typeface="Times New Roman" panose="02020603050405020304" pitchFamily="18" charset="0"/>
              </a:rPr>
              <a:t>length( ): </a:t>
            </a:r>
            <a:r>
              <a:rPr lang="en-US" dirty="0">
                <a:latin typeface="Times New Roman" panose="02020603050405020304" pitchFamily="18" charset="0"/>
                <a:cs typeface="Times New Roman" panose="02020603050405020304" pitchFamily="18" charset="0"/>
              </a:rPr>
              <a:t>Returns the number of elements in the stack. </a:t>
            </a:r>
          </a:p>
          <a:p>
            <a:r>
              <a:rPr lang="en-US" b="1" dirty="0" err="1">
                <a:latin typeface="Times New Roman" panose="02020603050405020304" pitchFamily="18" charset="0"/>
                <a:cs typeface="Times New Roman" panose="02020603050405020304" pitchFamily="18" charset="0"/>
              </a:rPr>
              <a:t>isEmpty</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Returns a Boolean indicating whether the stack is empty. </a:t>
            </a:r>
          </a:p>
          <a:p>
            <a:r>
              <a:rPr lang="en-US" dirty="0">
                <a:latin typeface="Times New Roman" panose="02020603050405020304" pitchFamily="18" charset="0"/>
                <a:cs typeface="Times New Roman" panose="02020603050405020304" pitchFamily="18" charset="0"/>
              </a:rPr>
              <a:t>By convention, we assume that elements added to the stack can have arbitrary type and that a newly created stack is empty.</a:t>
            </a:r>
            <a:endParaRPr lang="en-US" dirty="0"/>
          </a:p>
        </p:txBody>
      </p:sp>
      <p:sp>
        <p:nvSpPr>
          <p:cNvPr id="5" name="Slide Number Placeholder 4">
            <a:extLst>
              <a:ext uri="{FF2B5EF4-FFF2-40B4-BE49-F238E27FC236}">
                <a16:creationId xmlns:a16="http://schemas.microsoft.com/office/drawing/2014/main" id="{345B8F23-BD5C-41E9-BC9F-DBC8E6EB5A61}"/>
              </a:ext>
            </a:extLst>
          </p:cNvPr>
          <p:cNvSpPr>
            <a:spLocks noGrp="1"/>
          </p:cNvSpPr>
          <p:nvPr>
            <p:ph type="sldNum" sz="quarter" idx="11"/>
          </p:nvPr>
        </p:nvSpPr>
        <p:spPr/>
        <p:txBody>
          <a:bodyPr/>
          <a:lstStyle/>
          <a:p>
            <a:fld id="{3DA9CF00-2E40-4B4F-9F53-DC88D6343B94}" type="slidenum">
              <a:rPr lang="en-US" smtClean="0"/>
              <a:pPr/>
              <a:t>11</a:t>
            </a:fld>
            <a:endParaRPr lang="en-US"/>
          </a:p>
        </p:txBody>
      </p:sp>
    </p:spTree>
    <p:extLst>
      <p:ext uri="{BB962C8B-B14F-4D97-AF65-F5344CB8AC3E}">
        <p14:creationId xmlns:p14="http://schemas.microsoft.com/office/powerpoint/2010/main" val="419681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r" eaLnBrk="1" fontAlgn="base" hangingPunct="1">
              <a:spcBef>
                <a:spcPct val="0"/>
              </a:spcBef>
              <a:spcAft>
                <a:spcPct val="0"/>
              </a:spcAft>
              <a:defRPr/>
            </a:pPr>
            <a:fld id="{BEB3199B-BD09-334A-813A-DF2120258BD2}" type="slidenum">
              <a:rPr lang="en-US" sz="1400">
                <a:solidFill>
                  <a:srgbClr val="40458C"/>
                </a:solidFill>
              </a:rPr>
              <a:pPr algn="r" eaLnBrk="1" fontAlgn="base" hangingPunct="1">
                <a:spcBef>
                  <a:spcPct val="0"/>
                </a:spcBef>
                <a:spcAft>
                  <a:spcPct val="0"/>
                </a:spcAft>
                <a:defRPr/>
              </a:pPr>
              <a:t>12</a:t>
            </a:fld>
            <a:endParaRPr lang="en-US" sz="1400">
              <a:solidFill>
                <a:srgbClr val="40458C"/>
              </a:solidFill>
            </a:endParaRPr>
          </a:p>
        </p:txBody>
      </p:sp>
      <p:sp>
        <p:nvSpPr>
          <p:cNvPr id="12291" name="Rectangle 2"/>
          <p:cNvSpPr>
            <a:spLocks noGrp="1" noChangeArrowheads="1"/>
          </p:cNvSpPr>
          <p:nvPr>
            <p:ph type="title"/>
          </p:nvPr>
        </p:nvSpPr>
        <p:spPr>
          <a:xfrm>
            <a:off x="943897" y="304800"/>
            <a:ext cx="8962103" cy="685800"/>
          </a:xfrm>
        </p:spPr>
        <p:txBody>
          <a:bodyPr/>
          <a:lstStyle/>
          <a:p>
            <a:pPr eaLnBrk="1" hangingPunct="1"/>
            <a:r>
              <a:rPr lang="en-US" sz="3200" b="1" dirty="0">
                <a:latin typeface="Times New Roman" panose="02020603050405020304" pitchFamily="18" charset="0"/>
                <a:cs typeface="Times New Roman" panose="02020603050405020304" pitchFamily="18" charset="0"/>
              </a:rPr>
              <a:t>Example</a:t>
            </a:r>
          </a:p>
        </p:txBody>
      </p:sp>
      <p:pic>
        <p:nvPicPr>
          <p:cNvPr id="2" name="Picture 1"/>
          <p:cNvPicPr>
            <a:picLocks noChangeAspect="1"/>
          </p:cNvPicPr>
          <p:nvPr/>
        </p:nvPicPr>
        <p:blipFill>
          <a:blip r:embed="rId2"/>
          <a:stretch>
            <a:fillRect/>
          </a:stretch>
        </p:blipFill>
        <p:spPr>
          <a:xfrm>
            <a:off x="4191000" y="1490189"/>
            <a:ext cx="4254134" cy="4800600"/>
          </a:xfrm>
          <a:prstGeom prst="rect">
            <a:avLst/>
          </a:prstGeom>
        </p:spPr>
      </p:pic>
    </p:spTree>
    <p:extLst>
      <p:ext uri="{BB962C8B-B14F-4D97-AF65-F5344CB8AC3E}">
        <p14:creationId xmlns:p14="http://schemas.microsoft.com/office/powerpoint/2010/main" val="2675456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83B9B0F-E436-46CC-B399-AEA4A0EE9C4A}"/>
              </a:ext>
            </a:extLst>
          </p:cNvPr>
          <p:cNvPicPr>
            <a:picLocks noGrp="1" noChangeAspect="1"/>
          </p:cNvPicPr>
          <p:nvPr>
            <p:ph idx="1"/>
          </p:nvPr>
        </p:nvPicPr>
        <p:blipFill>
          <a:blip r:embed="rId2"/>
          <a:stretch>
            <a:fillRect/>
          </a:stretch>
        </p:blipFill>
        <p:spPr>
          <a:xfrm>
            <a:off x="1103179" y="1032988"/>
            <a:ext cx="9704439" cy="5473999"/>
          </a:xfrm>
          <a:prstGeom prst="rect">
            <a:avLst/>
          </a:prstGeom>
        </p:spPr>
      </p:pic>
      <p:sp>
        <p:nvSpPr>
          <p:cNvPr id="5" name="Slide Number Placeholder 4">
            <a:extLst>
              <a:ext uri="{FF2B5EF4-FFF2-40B4-BE49-F238E27FC236}">
                <a16:creationId xmlns:a16="http://schemas.microsoft.com/office/drawing/2014/main" id="{2157F450-10E6-44CF-ADF3-CCCCC4DA5313}"/>
              </a:ext>
            </a:extLst>
          </p:cNvPr>
          <p:cNvSpPr>
            <a:spLocks noGrp="1"/>
          </p:cNvSpPr>
          <p:nvPr>
            <p:ph type="sldNum" sz="quarter" idx="11"/>
          </p:nvPr>
        </p:nvSpPr>
        <p:spPr/>
        <p:txBody>
          <a:bodyPr/>
          <a:lstStyle/>
          <a:p>
            <a:fld id="{3DA9CF00-2E40-4B4F-9F53-DC88D6343B94}" type="slidenum">
              <a:rPr lang="en-US" smtClean="0"/>
              <a:pPr/>
              <a:t>13</a:t>
            </a:fld>
            <a:endParaRPr lang="en-US"/>
          </a:p>
        </p:txBody>
      </p:sp>
      <p:sp>
        <p:nvSpPr>
          <p:cNvPr id="8" name="Rectangle 7">
            <a:extLst>
              <a:ext uri="{FF2B5EF4-FFF2-40B4-BE49-F238E27FC236}">
                <a16:creationId xmlns:a16="http://schemas.microsoft.com/office/drawing/2014/main" id="{AD83447D-41E7-42E1-9CB0-982F61FC3A79}"/>
              </a:ext>
            </a:extLst>
          </p:cNvPr>
          <p:cNvSpPr/>
          <p:nvPr/>
        </p:nvSpPr>
        <p:spPr>
          <a:xfrm>
            <a:off x="1156274" y="152400"/>
            <a:ext cx="8521126" cy="523220"/>
          </a:xfrm>
          <a:prstGeom prst="rect">
            <a:avLst/>
          </a:prstGeom>
        </p:spPr>
        <p:txBody>
          <a:bodyPr wrap="square">
            <a:spAutoFit/>
          </a:bodyPr>
          <a:lstStyle/>
          <a:p>
            <a:r>
              <a:rPr lang="en-US" dirty="0"/>
              <a:t> </a:t>
            </a:r>
            <a:r>
              <a:rPr lang="en-US" sz="2800" b="1" dirty="0">
                <a:latin typeface="Times New Roman" panose="02020603050405020304" pitchFamily="18" charset="0"/>
                <a:cs typeface="Times New Roman" panose="02020603050405020304" pitchFamily="18" charset="0"/>
              </a:rPr>
              <a:t>Sample usage of our </a:t>
            </a:r>
            <a:r>
              <a:rPr lang="en-US" sz="2800" b="1" dirty="0" err="1">
                <a:latin typeface="Times New Roman" panose="02020603050405020304" pitchFamily="18" charset="0"/>
                <a:cs typeface="Times New Roman" panose="02020603050405020304" pitchFamily="18" charset="0"/>
              </a:rPr>
              <a:t>ArrayStack</a:t>
            </a:r>
            <a:r>
              <a:rPr lang="en-US" sz="2800" b="1" dirty="0">
                <a:latin typeface="Times New Roman" panose="02020603050405020304" pitchFamily="18" charset="0"/>
                <a:cs typeface="Times New Roman" panose="02020603050405020304" pitchFamily="18" charset="0"/>
              </a:rPr>
              <a:t> class.</a:t>
            </a:r>
          </a:p>
        </p:txBody>
      </p:sp>
    </p:spTree>
    <p:extLst>
      <p:ext uri="{BB962C8B-B14F-4D97-AF65-F5344CB8AC3E}">
        <p14:creationId xmlns:p14="http://schemas.microsoft.com/office/powerpoint/2010/main" val="2299105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30E7-5536-4FD9-9FB3-84560B74E479}"/>
              </a:ext>
            </a:extLst>
          </p:cNvPr>
          <p:cNvSpPr>
            <a:spLocks noGrp="1"/>
          </p:cNvSpPr>
          <p:nvPr>
            <p:ph type="title"/>
          </p:nvPr>
        </p:nvSpPr>
        <p:spPr>
          <a:xfrm>
            <a:off x="304800" y="501444"/>
            <a:ext cx="11582400" cy="578138"/>
          </a:xfrm>
        </p:spPr>
        <p:txBody>
          <a:bodyPr/>
          <a:lstStyle/>
          <a:p>
            <a:r>
              <a:rPr lang="en-US" sz="3200" b="1" dirty="0">
                <a:latin typeface="Times New Roman" panose="02020603050405020304" pitchFamily="18" charset="0"/>
                <a:cs typeface="Times New Roman" panose="02020603050405020304" pitchFamily="18" charset="0"/>
              </a:rPr>
              <a:t>Array-Based Stacks</a:t>
            </a:r>
          </a:p>
        </p:txBody>
      </p:sp>
      <p:sp>
        <p:nvSpPr>
          <p:cNvPr id="3" name="Content Placeholder 2">
            <a:extLst>
              <a:ext uri="{FF2B5EF4-FFF2-40B4-BE49-F238E27FC236}">
                <a16:creationId xmlns:a16="http://schemas.microsoft.com/office/drawing/2014/main" id="{BF21E714-AB46-4811-A9E6-D349144D20C0}"/>
              </a:ext>
            </a:extLst>
          </p:cNvPr>
          <p:cNvSpPr>
            <a:spLocks noGrp="1"/>
          </p:cNvSpPr>
          <p:nvPr>
            <p:ph idx="1"/>
          </p:nvPr>
        </p:nvSpPr>
        <p:spPr>
          <a:xfrm>
            <a:off x="304800" y="1557430"/>
            <a:ext cx="11582400" cy="4843369"/>
          </a:xfrm>
        </p:spPr>
        <p:txBody>
          <a:bodyPr/>
          <a:lstStyle/>
          <a:p>
            <a:r>
              <a:rPr lang="en-US" dirty="0">
                <a:latin typeface="Times New Roman" panose="02020603050405020304" pitchFamily="18" charset="0"/>
                <a:cs typeface="Times New Roman" panose="02020603050405020304" pitchFamily="18" charset="0"/>
              </a:rPr>
              <a:t>The array-based stack implementation is essentially a simplified version of the array-based list. </a:t>
            </a:r>
          </a:p>
          <a:p>
            <a:r>
              <a:rPr lang="en-US" dirty="0">
                <a:latin typeface="Times New Roman" panose="02020603050405020304" pitchFamily="18" charset="0"/>
                <a:cs typeface="Times New Roman" panose="02020603050405020304" pitchFamily="18" charset="0"/>
              </a:rPr>
              <a:t>With the array-based list implementation, </a:t>
            </a:r>
            <a:r>
              <a:rPr lang="en-US" dirty="0" err="1">
                <a:latin typeface="Times New Roman" panose="02020603050405020304" pitchFamily="18" charset="0"/>
                <a:cs typeface="Times New Roman" panose="02020603050405020304" pitchFamily="18" charset="0"/>
              </a:rPr>
              <a:t>listArray</a:t>
            </a:r>
            <a:r>
              <a:rPr lang="en-US" dirty="0">
                <a:latin typeface="Times New Roman" panose="02020603050405020304" pitchFamily="18" charset="0"/>
                <a:cs typeface="Times New Roman" panose="02020603050405020304" pitchFamily="18" charset="0"/>
              </a:rPr>
              <a:t> must be declared of fixed size when the stack is created. </a:t>
            </a:r>
          </a:p>
          <a:p>
            <a:r>
              <a:rPr lang="en-US" dirty="0">
                <a:latin typeface="Times New Roman" panose="02020603050405020304" pitchFamily="18" charset="0"/>
                <a:cs typeface="Times New Roman" panose="02020603050405020304" pitchFamily="18" charset="0"/>
              </a:rPr>
              <a:t>In the stack constructor, </a:t>
            </a:r>
            <a:r>
              <a:rPr lang="en-US" b="1" dirty="0">
                <a:latin typeface="Times New Roman" panose="02020603050405020304" pitchFamily="18" charset="0"/>
                <a:cs typeface="Times New Roman" panose="02020603050405020304" pitchFamily="18" charset="0"/>
              </a:rPr>
              <a:t>size</a:t>
            </a:r>
            <a:r>
              <a:rPr lang="en-US" dirty="0">
                <a:latin typeface="Times New Roman" panose="02020603050405020304" pitchFamily="18" charset="0"/>
                <a:cs typeface="Times New Roman" panose="02020603050405020304" pitchFamily="18" charset="0"/>
              </a:rPr>
              <a:t> serves to indicate this size. </a:t>
            </a:r>
          </a:p>
          <a:p>
            <a:r>
              <a:rPr lang="en-US" dirty="0">
                <a:latin typeface="Times New Roman" panose="02020603050405020304" pitchFamily="18" charset="0"/>
                <a:cs typeface="Times New Roman" panose="02020603050405020304" pitchFamily="18" charset="0"/>
              </a:rPr>
              <a:t>Method </a:t>
            </a:r>
            <a:r>
              <a:rPr lang="en-US" b="1" dirty="0">
                <a:latin typeface="Times New Roman" panose="02020603050405020304" pitchFamily="18" charset="0"/>
                <a:cs typeface="Times New Roman" panose="02020603050405020304" pitchFamily="18" charset="0"/>
              </a:rPr>
              <a:t>top</a:t>
            </a:r>
            <a:r>
              <a:rPr lang="en-US" dirty="0">
                <a:latin typeface="Times New Roman" panose="02020603050405020304" pitchFamily="18" charset="0"/>
                <a:cs typeface="Times New Roman" panose="02020603050405020304" pitchFamily="18" charset="0"/>
              </a:rPr>
              <a:t> acts somewhat like a </a:t>
            </a:r>
            <a:r>
              <a:rPr lang="en-US" b="1" dirty="0">
                <a:latin typeface="Times New Roman" panose="02020603050405020304" pitchFamily="18" charset="0"/>
                <a:cs typeface="Times New Roman" panose="02020603050405020304" pitchFamily="18" charset="0"/>
              </a:rPr>
              <a:t>current position value </a:t>
            </a:r>
            <a:r>
              <a:rPr lang="en-US" dirty="0">
                <a:latin typeface="Times New Roman" panose="02020603050405020304" pitchFamily="18" charset="0"/>
                <a:cs typeface="Times New Roman" panose="02020603050405020304" pitchFamily="18" charset="0"/>
              </a:rPr>
              <a:t>(because the “current” position is always at the top of the stack), as well as indicating the </a:t>
            </a:r>
            <a:r>
              <a:rPr lang="en-US" b="1" dirty="0">
                <a:latin typeface="Times New Roman" panose="02020603050405020304" pitchFamily="18" charset="0"/>
                <a:cs typeface="Times New Roman" panose="02020603050405020304" pitchFamily="18" charset="0"/>
              </a:rPr>
              <a:t>number of elements currently in the stack</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64904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AE1E-923E-43E5-A4C6-89B4EA42396D}"/>
              </a:ext>
            </a:extLst>
          </p:cNvPr>
          <p:cNvSpPr>
            <a:spLocks noGrp="1"/>
          </p:cNvSpPr>
          <p:nvPr>
            <p:ph type="title"/>
          </p:nvPr>
        </p:nvSpPr>
        <p:spPr>
          <a:xfrm>
            <a:off x="304800" y="436552"/>
            <a:ext cx="11582400" cy="554048"/>
          </a:xfrm>
        </p:spPr>
        <p:txBody>
          <a:bodyPr/>
          <a:lstStyle/>
          <a:p>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Linked Stacks</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BFEAAF-5741-484E-8F7A-12823A97790A}"/>
              </a:ext>
            </a:extLst>
          </p:cNvPr>
          <p:cNvSpPr>
            <a:spLocks noGrp="1"/>
          </p:cNvSpPr>
          <p:nvPr>
            <p:ph idx="1"/>
          </p:nvPr>
        </p:nvSpPr>
        <p:spPr>
          <a:xfrm>
            <a:off x="304800" y="1066800"/>
            <a:ext cx="11582400" cy="5717458"/>
          </a:xfrm>
        </p:spPr>
        <p: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linked stack implementation is quite simple.</a:t>
            </a:r>
          </a:p>
          <a:p>
            <a:r>
              <a:rPr lang="en-US" dirty="0">
                <a:latin typeface="Times New Roman" panose="02020603050405020304" pitchFamily="18" charset="0"/>
                <a:cs typeface="Times New Roman" panose="02020603050405020304" pitchFamily="18" charset="0"/>
              </a:rPr>
              <a:t>Elements are inserted and removed only from the head of the list. </a:t>
            </a:r>
          </a:p>
          <a:p>
            <a:r>
              <a:rPr lang="en-US" dirty="0">
                <a:latin typeface="Times New Roman" panose="02020603050405020304" pitchFamily="18" charset="0"/>
                <a:cs typeface="Times New Roman" panose="02020603050405020304" pitchFamily="18" charset="0"/>
              </a:rPr>
              <a:t>A header node is not used because no special-case code is required for lists of zero or one elements. </a:t>
            </a:r>
          </a:p>
          <a:p>
            <a:r>
              <a:rPr lang="en-US" dirty="0">
                <a:latin typeface="Times New Roman" panose="02020603050405020304" pitchFamily="18" charset="0"/>
                <a:cs typeface="Times New Roman" panose="02020603050405020304" pitchFamily="18" charset="0"/>
              </a:rPr>
              <a:t>The only data member is top, a pointer to the first (top) link node of the stack. </a:t>
            </a:r>
          </a:p>
          <a:p>
            <a:r>
              <a:rPr lang="en-US" dirty="0">
                <a:latin typeface="Times New Roman" panose="02020603050405020304" pitchFamily="18" charset="0"/>
                <a:cs typeface="Times New Roman" panose="02020603050405020304" pitchFamily="18" charset="0"/>
              </a:rPr>
              <a:t>Method push first modifies the next field of the newly created link node to point to the top of the stack and then sets top to point to the new link node. </a:t>
            </a:r>
          </a:p>
          <a:p>
            <a:r>
              <a:rPr lang="en-US" dirty="0">
                <a:latin typeface="Times New Roman" panose="02020603050405020304" pitchFamily="18" charset="0"/>
                <a:cs typeface="Times New Roman" panose="02020603050405020304" pitchFamily="18" charset="0"/>
              </a:rPr>
              <a:t>Method pop is also quite simple. </a:t>
            </a:r>
          </a:p>
        </p:txBody>
      </p:sp>
    </p:spTree>
    <p:extLst>
      <p:ext uri="{BB962C8B-B14F-4D97-AF65-F5344CB8AC3E}">
        <p14:creationId xmlns:p14="http://schemas.microsoft.com/office/powerpoint/2010/main" val="544017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0546A-21B5-41D0-AB4E-3DDDD66B7C57}"/>
              </a:ext>
            </a:extLst>
          </p:cNvPr>
          <p:cNvSpPr>
            <a:spLocks noGrp="1"/>
          </p:cNvSpPr>
          <p:nvPr>
            <p:ph idx="1"/>
          </p:nvPr>
        </p:nvSpPr>
        <p:spPr>
          <a:xfrm>
            <a:off x="304800" y="743319"/>
            <a:ext cx="11582400" cy="5657481"/>
          </a:xfrm>
        </p:spPr>
        <p: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Variable temp stores the top nodes’ value, while </a:t>
            </a:r>
            <a:r>
              <a:rPr lang="en-US" dirty="0" err="1">
                <a:latin typeface="Times New Roman" panose="02020603050405020304" pitchFamily="18" charset="0"/>
                <a:cs typeface="Times New Roman" panose="02020603050405020304" pitchFamily="18" charset="0"/>
              </a:rPr>
              <a:t>ltemp</a:t>
            </a:r>
            <a:r>
              <a:rPr lang="en-US" dirty="0">
                <a:latin typeface="Times New Roman" panose="02020603050405020304" pitchFamily="18" charset="0"/>
                <a:cs typeface="Times New Roman" panose="02020603050405020304" pitchFamily="18" charset="0"/>
              </a:rPr>
              <a:t> links to the top node as it is removed from the stack. </a:t>
            </a:r>
          </a:p>
          <a:p>
            <a:r>
              <a:rPr lang="en-US" dirty="0">
                <a:latin typeface="Times New Roman" panose="02020603050405020304" pitchFamily="18" charset="0"/>
                <a:cs typeface="Times New Roman" panose="02020603050405020304" pitchFamily="18" charset="0"/>
              </a:rPr>
              <a:t>The stack is updated by setting top to point to the next link in the stack. </a:t>
            </a:r>
          </a:p>
          <a:p>
            <a:r>
              <a:rPr lang="en-US" dirty="0">
                <a:latin typeface="Times New Roman" panose="02020603050405020304" pitchFamily="18" charset="0"/>
                <a:cs typeface="Times New Roman" panose="02020603050405020304" pitchFamily="18" charset="0"/>
              </a:rPr>
              <a:t>The old top node is then returned to free store and the element value is returned.</a:t>
            </a:r>
          </a:p>
          <a:p>
            <a:endParaRPr lang="en-US" dirty="0"/>
          </a:p>
        </p:txBody>
      </p:sp>
    </p:spTree>
    <p:extLst>
      <p:ext uri="{BB962C8B-B14F-4D97-AF65-F5344CB8AC3E}">
        <p14:creationId xmlns:p14="http://schemas.microsoft.com/office/powerpoint/2010/main" val="2023997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32E74-5739-4A1C-B9C0-4CA470C93936}"/>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 Comparison of Array-Based and Linked Stacks</a:t>
            </a:r>
          </a:p>
        </p:txBody>
      </p:sp>
      <p:sp>
        <p:nvSpPr>
          <p:cNvPr id="3" name="Content Placeholder 2">
            <a:extLst>
              <a:ext uri="{FF2B5EF4-FFF2-40B4-BE49-F238E27FC236}">
                <a16:creationId xmlns:a16="http://schemas.microsoft.com/office/drawing/2014/main" id="{98734300-9461-4A6F-B360-22378DEDB93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All operations for the array-based and linked stack implementations take constant time, so from a </a:t>
            </a:r>
            <a:r>
              <a:rPr lang="en-US" b="1" dirty="0">
                <a:latin typeface="Times New Roman" panose="02020603050405020304" pitchFamily="18" charset="0"/>
                <a:cs typeface="Times New Roman" panose="02020603050405020304" pitchFamily="18" charset="0"/>
              </a:rPr>
              <a:t>time efficiency </a:t>
            </a:r>
            <a:r>
              <a:rPr lang="en-US" dirty="0">
                <a:latin typeface="Times New Roman" panose="02020603050405020304" pitchFamily="18" charset="0"/>
                <a:cs typeface="Times New Roman" panose="02020603050405020304" pitchFamily="18" charset="0"/>
              </a:rPr>
              <a:t>perspective, neither has a significant advantage. </a:t>
            </a:r>
          </a:p>
          <a:p>
            <a:r>
              <a:rPr lang="en-US" dirty="0">
                <a:latin typeface="Times New Roman" panose="02020603050405020304" pitchFamily="18" charset="0"/>
                <a:cs typeface="Times New Roman" panose="02020603050405020304" pitchFamily="18" charset="0"/>
              </a:rPr>
              <a:t>Another basis for comparison is the total </a:t>
            </a:r>
            <a:r>
              <a:rPr lang="en-US" b="1" dirty="0">
                <a:latin typeface="Times New Roman" panose="02020603050405020304" pitchFamily="18" charset="0"/>
                <a:cs typeface="Times New Roman" panose="02020603050405020304" pitchFamily="18" charset="0"/>
              </a:rPr>
              <a:t>space</a:t>
            </a:r>
            <a:r>
              <a:rPr lang="en-US" dirty="0">
                <a:latin typeface="Times New Roman" panose="02020603050405020304" pitchFamily="18" charset="0"/>
                <a:cs typeface="Times New Roman" panose="02020603050405020304" pitchFamily="18" charset="0"/>
              </a:rPr>
              <a:t> required. The analysis is similar to that done for list implementations. </a:t>
            </a:r>
          </a:p>
          <a:p>
            <a:r>
              <a:rPr lang="en-US" dirty="0">
                <a:latin typeface="Times New Roman" panose="02020603050405020304" pitchFamily="18" charset="0"/>
                <a:cs typeface="Times New Roman" panose="02020603050405020304" pitchFamily="18" charset="0"/>
              </a:rPr>
              <a:t>The array-based stack must declare a fixed-size array initially, and some of that space is wasted whenever the stack is not full. </a:t>
            </a:r>
          </a:p>
          <a:p>
            <a:r>
              <a:rPr lang="en-US" dirty="0">
                <a:latin typeface="Times New Roman" panose="02020603050405020304" pitchFamily="18" charset="0"/>
                <a:cs typeface="Times New Roman" panose="02020603050405020304" pitchFamily="18" charset="0"/>
              </a:rPr>
              <a:t>The linked stack can shrink and grow but requires the overhead of a link field for every element. </a:t>
            </a:r>
          </a:p>
          <a:p>
            <a:r>
              <a:rPr lang="en-US" dirty="0">
                <a:latin typeface="Times New Roman" panose="02020603050405020304" pitchFamily="18" charset="0"/>
                <a:cs typeface="Times New Roman" panose="02020603050405020304" pitchFamily="18" charset="0"/>
              </a:rPr>
              <a:t>When multiple stacks are to be implemented, it is possible to take advantage of the one-way growth of the array-based stack. </a:t>
            </a:r>
          </a:p>
          <a:p>
            <a:r>
              <a:rPr lang="en-US" dirty="0">
                <a:latin typeface="Times New Roman" panose="02020603050405020304" pitchFamily="18" charset="0"/>
                <a:cs typeface="Times New Roman" panose="02020603050405020304" pitchFamily="18" charset="0"/>
              </a:rPr>
              <a:t>This can be done by using a single array to store two stacks. </a:t>
            </a:r>
          </a:p>
        </p:txBody>
      </p:sp>
    </p:spTree>
    <p:extLst>
      <p:ext uri="{BB962C8B-B14F-4D97-AF65-F5344CB8AC3E}">
        <p14:creationId xmlns:p14="http://schemas.microsoft.com/office/powerpoint/2010/main" val="1440104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4E3BC-8DFC-4585-8465-D128CCD85E42}"/>
              </a:ext>
            </a:extLst>
          </p:cNvPr>
          <p:cNvSpPr>
            <a:spLocks noGrp="1"/>
          </p:cNvSpPr>
          <p:nvPr>
            <p:ph type="title"/>
          </p:nvPr>
        </p:nvSpPr>
        <p:spPr>
          <a:xfrm>
            <a:off x="304800" y="274637"/>
            <a:ext cx="11582400" cy="1270993"/>
          </a:xfrm>
        </p:spPr>
        <p:txBody>
          <a:bodyPr/>
          <a:lstStyle/>
          <a:p>
            <a:r>
              <a:rPr lang="en-US" sz="2800" b="1" dirty="0">
                <a:latin typeface="Times New Roman" panose="02020603050405020304" pitchFamily="18" charset="0"/>
                <a:cs typeface="Times New Roman" panose="02020603050405020304" pitchFamily="18" charset="0"/>
              </a:rPr>
              <a:t>Two Stacks implemented within a single array, both growing towards the middle.</a:t>
            </a:r>
          </a:p>
        </p:txBody>
      </p:sp>
      <p:pic>
        <p:nvPicPr>
          <p:cNvPr id="5" name="Content Placeholder 4">
            <a:extLst>
              <a:ext uri="{FF2B5EF4-FFF2-40B4-BE49-F238E27FC236}">
                <a16:creationId xmlns:a16="http://schemas.microsoft.com/office/drawing/2014/main" id="{2D8EC685-896C-4B56-978A-0D21461D4F4C}"/>
              </a:ext>
            </a:extLst>
          </p:cNvPr>
          <p:cNvPicPr>
            <a:picLocks noGrp="1" noChangeAspect="1"/>
          </p:cNvPicPr>
          <p:nvPr>
            <p:ph idx="1"/>
          </p:nvPr>
        </p:nvPicPr>
        <p:blipFill>
          <a:blip r:embed="rId2"/>
          <a:stretch>
            <a:fillRect/>
          </a:stretch>
        </p:blipFill>
        <p:spPr>
          <a:xfrm>
            <a:off x="1512386" y="2420179"/>
            <a:ext cx="8058150" cy="1400175"/>
          </a:xfrm>
          <a:prstGeom prst="rect">
            <a:avLst/>
          </a:prstGeom>
        </p:spPr>
      </p:pic>
    </p:spTree>
    <p:extLst>
      <p:ext uri="{BB962C8B-B14F-4D97-AF65-F5344CB8AC3E}">
        <p14:creationId xmlns:p14="http://schemas.microsoft.com/office/powerpoint/2010/main" val="2815843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79AFD1-C199-4BF1-8946-D8D72CFE081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One stack grows inward from each end, leading to less wasted space.</a:t>
            </a:r>
          </a:p>
          <a:p>
            <a:r>
              <a:rPr lang="en-US" dirty="0">
                <a:latin typeface="Times New Roman" panose="02020603050405020304" pitchFamily="18" charset="0"/>
                <a:cs typeface="Times New Roman" panose="02020603050405020304" pitchFamily="18" charset="0"/>
              </a:rPr>
              <a:t>However, this only works well when the space requirements of the </a:t>
            </a:r>
            <a:r>
              <a:rPr lang="en-US" b="1" dirty="0">
                <a:latin typeface="Times New Roman" panose="02020603050405020304" pitchFamily="18" charset="0"/>
                <a:cs typeface="Times New Roman" panose="02020603050405020304" pitchFamily="18" charset="0"/>
              </a:rPr>
              <a:t>two stacks are inversely correlated</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In other words, </a:t>
            </a:r>
            <a:r>
              <a:rPr lang="en-US" b="1" dirty="0">
                <a:latin typeface="Times New Roman" panose="02020603050405020304" pitchFamily="18" charset="0"/>
                <a:cs typeface="Times New Roman" panose="02020603050405020304" pitchFamily="18" charset="0"/>
              </a:rPr>
              <a:t>ideally when one stack grows, the other will shrink</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This is particularly effective when elements are taken from one stack and given to the other. </a:t>
            </a:r>
          </a:p>
          <a:p>
            <a:r>
              <a:rPr lang="en-US" dirty="0">
                <a:latin typeface="Times New Roman" panose="02020603050405020304" pitchFamily="18" charset="0"/>
                <a:cs typeface="Times New Roman" panose="02020603050405020304" pitchFamily="18" charset="0"/>
              </a:rPr>
              <a:t>If instead both stacks grow at the same time, then the free space in the middle of the array will be exhausted quickly.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1857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4A0B4-EB95-47D4-9350-D8C1DB2C8A9E}"/>
              </a:ext>
            </a:extLst>
          </p:cNvPr>
          <p:cNvSpPr>
            <a:spLocks noGrp="1"/>
          </p:cNvSpPr>
          <p:nvPr>
            <p:ph idx="1"/>
          </p:nvPr>
        </p:nvSpPr>
        <p:spPr>
          <a:xfrm>
            <a:off x="304800" y="306766"/>
            <a:ext cx="11582400" cy="6094034"/>
          </a:xfrm>
        </p:spPr>
        <p: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Stacks are a </a:t>
            </a:r>
            <a:r>
              <a:rPr lang="en-US" b="1" dirty="0">
                <a:latin typeface="Times New Roman" panose="02020603050405020304" pitchFamily="18" charset="0"/>
                <a:cs typeface="Times New Roman" panose="02020603050405020304" pitchFamily="18" charset="0"/>
              </a:rPr>
              <a:t>fundamental and linear</a:t>
            </a:r>
            <a:r>
              <a:rPr lang="en-US" dirty="0">
                <a:latin typeface="Times New Roman" panose="02020603050405020304" pitchFamily="18" charset="0"/>
                <a:cs typeface="Times New Roman" panose="02020603050405020304" pitchFamily="18" charset="0"/>
              </a:rPr>
              <a:t> data structure which follows a particular order in which the operations are performed. The order may be LIFO(Last In First Out) or FILO(First In Last Out).</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2" descr="Image result">
            <a:extLst>
              <a:ext uri="{FF2B5EF4-FFF2-40B4-BE49-F238E27FC236}">
                <a16:creationId xmlns:a16="http://schemas.microsoft.com/office/drawing/2014/main" id="{EF012C15-FB19-495D-BD1C-28B960769D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418" y="2637012"/>
            <a:ext cx="8435440" cy="29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239645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14500-F507-446C-A251-F6B89A897F24}"/>
              </a:ext>
            </a:extLst>
          </p:cNvPr>
          <p:cNvSpPr>
            <a:spLocks noGrp="1"/>
          </p:cNvSpPr>
          <p:nvPr>
            <p:ph type="title"/>
          </p:nvPr>
        </p:nvSpPr>
        <p:spPr>
          <a:xfrm>
            <a:off x="1109079" y="304800"/>
            <a:ext cx="8796921" cy="838200"/>
          </a:xfrm>
        </p:spPr>
        <p:txBody>
          <a:bodyPr/>
          <a:lstStyle/>
          <a:p>
            <a:r>
              <a:rPr lang="en-US" sz="2800" b="1" dirty="0">
                <a:latin typeface="Times New Roman" panose="02020603050405020304" pitchFamily="18" charset="0"/>
                <a:cs typeface="Times New Roman" panose="02020603050405020304" pitchFamily="18" charset="0"/>
              </a:rPr>
              <a:t>A test of the reverse method using two arrays.</a:t>
            </a:r>
          </a:p>
        </p:txBody>
      </p:sp>
      <p:sp>
        <p:nvSpPr>
          <p:cNvPr id="5" name="Slide Number Placeholder 4">
            <a:extLst>
              <a:ext uri="{FF2B5EF4-FFF2-40B4-BE49-F238E27FC236}">
                <a16:creationId xmlns:a16="http://schemas.microsoft.com/office/drawing/2014/main" id="{3F55AC10-104C-41B8-B183-1C28AE7096C7}"/>
              </a:ext>
            </a:extLst>
          </p:cNvPr>
          <p:cNvSpPr>
            <a:spLocks noGrp="1"/>
          </p:cNvSpPr>
          <p:nvPr>
            <p:ph type="sldNum" sz="quarter" idx="11"/>
          </p:nvPr>
        </p:nvSpPr>
        <p:spPr/>
        <p:txBody>
          <a:bodyPr/>
          <a:lstStyle/>
          <a:p>
            <a:fld id="{3DA9CF00-2E40-4B4F-9F53-DC88D6343B94}" type="slidenum">
              <a:rPr lang="en-US" smtClean="0"/>
              <a:pPr/>
              <a:t>20</a:t>
            </a:fld>
            <a:endParaRPr lang="en-US"/>
          </a:p>
        </p:txBody>
      </p:sp>
      <p:sp>
        <p:nvSpPr>
          <p:cNvPr id="4" name="Content Placeholder 3">
            <a:extLst>
              <a:ext uri="{FF2B5EF4-FFF2-40B4-BE49-F238E27FC236}">
                <a16:creationId xmlns:a16="http://schemas.microsoft.com/office/drawing/2014/main" id="{CBA9AFEC-4CEF-4CEB-88E2-0160FE4E62E8}"/>
              </a:ext>
            </a:extLst>
          </p:cNvPr>
          <p:cNvSpPr>
            <a:spLocks noGrp="1"/>
          </p:cNvSpPr>
          <p:nvPr>
            <p:ph idx="1"/>
          </p:nvPr>
        </p:nvSpPr>
        <p:spPr/>
        <p:txBody>
          <a:bodyPr numCol="2"/>
          <a:lstStyle/>
          <a:p>
            <a:pPr marL="0" indent="0">
              <a:buNone/>
            </a:pPr>
            <a:r>
              <a:rPr lang="en-US" sz="2000" dirty="0">
                <a:latin typeface="Times New Roman" panose="02020603050405020304" pitchFamily="18" charset="0"/>
                <a:cs typeface="Times New Roman" panose="02020603050405020304" pitchFamily="18" charset="0"/>
              </a:rPr>
              <a:t>import java.io.*;</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ReverseArray</a:t>
            </a: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 Function to reverse </a:t>
            </a:r>
            <a:r>
              <a:rPr lang="en-US" sz="2000" b="1" dirty="0" err="1">
                <a:latin typeface="Times New Roman" panose="02020603050405020304" pitchFamily="18" charset="0"/>
                <a:cs typeface="Times New Roman" panose="02020603050405020304" pitchFamily="18" charset="0"/>
              </a:rPr>
              <a:t>arr</a:t>
            </a:r>
            <a:r>
              <a:rPr lang="en-US" sz="2000" b="1" dirty="0">
                <a:latin typeface="Times New Roman" panose="02020603050405020304" pitchFamily="18" charset="0"/>
                <a:cs typeface="Times New Roman" panose="02020603050405020304" pitchFamily="18" charset="0"/>
              </a:rPr>
              <a:t>[] from start to end*/</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static void </a:t>
            </a:r>
            <a:r>
              <a:rPr lang="en-US" sz="2000" dirty="0" err="1">
                <a:latin typeface="Times New Roman" panose="02020603050405020304" pitchFamily="18" charset="0"/>
                <a:cs typeface="Times New Roman" panose="02020603050405020304" pitchFamily="18" charset="0"/>
              </a:rPr>
              <a:t>rvereseArray</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start,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end)</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temp;</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if (start &gt;= end)</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return;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temp = </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[start];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[start] = </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[end];</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[end] = temp;</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rvereseArray</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 start+1, end-1);</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p>
          <a:p>
            <a:pPr marL="0" indent="0">
              <a:buNone/>
            </a:pPr>
            <a:r>
              <a:rPr lang="en-US" sz="2000" b="1" dirty="0">
                <a:latin typeface="Times New Roman" panose="02020603050405020304" pitchFamily="18" charset="0"/>
                <a:cs typeface="Times New Roman" panose="02020603050405020304" pitchFamily="18" charset="0"/>
              </a:rPr>
              <a:t>/* Utility that prints out an array on a line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static void </a:t>
            </a:r>
            <a:r>
              <a:rPr lang="en-US" sz="2000" dirty="0" err="1">
                <a:latin typeface="Times New Roman" panose="02020603050405020304" pitchFamily="18" charset="0"/>
                <a:cs typeface="Times New Roman" panose="02020603050405020304" pitchFamily="18" charset="0"/>
              </a:rPr>
              <a:t>printArray</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size)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=0;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&lt; size;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/*Driver function to check for above functions*/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public static void main (String[]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 = {1, 2, 3, 4, 5, 6};</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printArray</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 6);</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rvereseArray</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 0, 5);</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("Reversed array is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printArray</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 6);</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10617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B3C881D-A873-C445-96D3-7F326FB33391}" type="slidenum">
              <a:rPr lang="en-US" sz="1400"/>
              <a:pPr eaLnBrk="1" hangingPunct="1"/>
              <a:t>21</a:t>
            </a:fld>
            <a:endParaRPr lang="en-US" sz="1400"/>
          </a:p>
        </p:txBody>
      </p:sp>
      <p:sp>
        <p:nvSpPr>
          <p:cNvPr id="21508" name="Rectangle 2"/>
          <p:cNvSpPr>
            <a:spLocks noGrp="1" noChangeArrowheads="1"/>
          </p:cNvSpPr>
          <p:nvPr>
            <p:ph type="title"/>
          </p:nvPr>
        </p:nvSpPr>
        <p:spPr>
          <a:xfrm>
            <a:off x="448351" y="262412"/>
            <a:ext cx="9457649" cy="651989"/>
          </a:xfrm>
        </p:spPr>
        <p:txBody>
          <a:bodyPr/>
          <a:lstStyle/>
          <a:p>
            <a:pPr eaLnBrk="1" hangingPunct="1"/>
            <a:r>
              <a:rPr lang="en-US" sz="3200" b="1" dirty="0">
                <a:latin typeface="Times New Roman" panose="02020603050405020304" pitchFamily="18" charset="0"/>
                <a:cs typeface="Times New Roman" panose="02020603050405020304" pitchFamily="18" charset="0"/>
              </a:rPr>
              <a:t>Parentheses Matching (Example </a:t>
            </a:r>
            <a:r>
              <a:rPr lang="en-US" sz="3200" b="1">
                <a:latin typeface="Times New Roman" panose="02020603050405020304" pitchFamily="18" charset="0"/>
                <a:cs typeface="Times New Roman" panose="02020603050405020304" pitchFamily="18" charset="0"/>
              </a:rPr>
              <a:t>&amp; Algorithm)</a:t>
            </a:r>
            <a:endParaRPr lang="en-US" sz="3200" b="1" dirty="0">
              <a:latin typeface="Times New Roman" panose="02020603050405020304" pitchFamily="18" charset="0"/>
              <a:cs typeface="Times New Roman" panose="02020603050405020304" pitchFamily="18" charset="0"/>
            </a:endParaRPr>
          </a:p>
        </p:txBody>
      </p:sp>
      <p:sp>
        <p:nvSpPr>
          <p:cNvPr id="21509" name="Rectangle 3" descr="Rectangle: Click to edit Master text styles&#10;Second level&#10;Third level&#10;Fourth level&#10;Fifth level"/>
          <p:cNvSpPr>
            <a:spLocks noGrp="1" noChangeArrowheads="1"/>
          </p:cNvSpPr>
          <p:nvPr>
            <p:ph type="body" idx="1"/>
          </p:nvPr>
        </p:nvSpPr>
        <p:spPr>
          <a:xfrm>
            <a:off x="294968" y="719721"/>
            <a:ext cx="11592232" cy="6046839"/>
          </a:xfrm>
        </p:spPr>
        <p:txBody>
          <a:bodyPr/>
          <a:lstStyle/>
          <a:p>
            <a:pPr marL="0" indent="0" eaLnBrk="1" hangingPunct="1">
              <a:buNone/>
            </a:pPr>
            <a:endParaRPr lang="en-US" sz="2400" dirty="0">
              <a:latin typeface="Times New Roman" panose="02020603050405020304" pitchFamily="18" charset="0"/>
              <a:cs typeface="Times New Roman" panose="02020603050405020304" pitchFamily="18" charset="0"/>
            </a:endParaRPr>
          </a:p>
          <a:p>
            <a:pPr marL="0" indent="0" eaLnBrk="1" hangingPunct="1">
              <a:buNone/>
            </a:pPr>
            <a:r>
              <a:rPr lang="en-US" sz="2400" dirty="0">
                <a:latin typeface="Times New Roman" panose="02020603050405020304" pitchFamily="18" charset="0"/>
                <a:cs typeface="Times New Roman" panose="02020603050405020304" pitchFamily="18" charset="0"/>
              </a:rPr>
              <a:t>Each </a:t>
            </a:r>
            <a:r>
              <a:rPr lang="ja-JP"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r>
              <a:rPr lang="ja-JP"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ja-JP"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r>
              <a:rPr lang="ja-JP"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or </a:t>
            </a:r>
            <a:r>
              <a:rPr lang="ja-JP"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r>
              <a:rPr lang="ja-JP"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must be paired with a matching </a:t>
            </a:r>
            <a:r>
              <a:rPr lang="ja-JP"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r>
              <a:rPr lang="ja-JP"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ja-JP"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r>
              <a:rPr lang="ja-JP"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or </a:t>
            </a:r>
            <a:r>
              <a:rPr lang="ja-JP" altLang="en-US" sz="2400" dirty="0">
                <a:latin typeface="Times New Roman" panose="02020603050405020304" pitchFamily="18" charset="0"/>
                <a:cs typeface="Times New Roman" panose="02020603050405020304" pitchFamily="18" charset="0"/>
              </a:rPr>
              <a:t>“</a:t>
            </a:r>
            <a:r>
              <a:rPr lang="en-US" altLang="ja-JP" sz="2400" dirty="0">
                <a:latin typeface="Times New Roman" panose="02020603050405020304" pitchFamily="18" charset="0"/>
                <a:cs typeface="Times New Roman" panose="02020603050405020304" pitchFamily="18" charset="0"/>
              </a:rPr>
              <a:t>]</a:t>
            </a:r>
            <a:r>
              <a:rPr lang="ja-JP" alt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lvl="1" eaLnBrk="1" hangingPunct="1"/>
            <a:r>
              <a:rPr lang="en-US" dirty="0">
                <a:solidFill>
                  <a:srgbClr val="000000"/>
                </a:solidFill>
                <a:latin typeface="Times New Roman" panose="02020603050405020304" pitchFamily="18" charset="0"/>
                <a:cs typeface="Times New Roman" panose="02020603050405020304" pitchFamily="18" charset="0"/>
              </a:rPr>
              <a:t>correct: ( )(( )){([( )])}	</a:t>
            </a:r>
          </a:p>
          <a:p>
            <a:pPr lvl="1" eaLnBrk="1" hangingPunct="1"/>
            <a:r>
              <a:rPr lang="en-US" dirty="0">
                <a:solidFill>
                  <a:srgbClr val="000000"/>
                </a:solidFill>
                <a:latin typeface="Times New Roman" panose="02020603050405020304" pitchFamily="18" charset="0"/>
                <a:cs typeface="Times New Roman" panose="02020603050405020304" pitchFamily="18" charset="0"/>
              </a:rPr>
              <a:t>correct: ((( )(( )){([( )])}))	</a:t>
            </a:r>
          </a:p>
          <a:p>
            <a:pPr lvl="1" eaLnBrk="1" hangingPunct="1"/>
            <a:r>
              <a:rPr lang="en-US" dirty="0">
                <a:solidFill>
                  <a:srgbClr val="000000"/>
                </a:solidFill>
                <a:latin typeface="Times New Roman" panose="02020603050405020304" pitchFamily="18" charset="0"/>
                <a:cs typeface="Times New Roman" panose="02020603050405020304" pitchFamily="18" charset="0"/>
              </a:rPr>
              <a:t>incorrect: )(( )){([( )])}</a:t>
            </a:r>
            <a:r>
              <a:rPr lang="en-US" i="1" dirty="0">
                <a:solidFill>
                  <a:srgbClr val="000000"/>
                </a:solidFill>
                <a:latin typeface="Times New Roman" panose="02020603050405020304" pitchFamily="18" charset="0"/>
                <a:cs typeface="Times New Roman" panose="02020603050405020304" pitchFamily="18" charset="0"/>
              </a:rPr>
              <a:t>	</a:t>
            </a:r>
          </a:p>
          <a:p>
            <a:pPr lvl="1" eaLnBrk="1" hangingPunct="1"/>
            <a:r>
              <a:rPr lang="en-US" dirty="0">
                <a:solidFill>
                  <a:srgbClr val="000000"/>
                </a:solidFill>
                <a:latin typeface="Times New Roman" panose="02020603050405020304" pitchFamily="18" charset="0"/>
                <a:cs typeface="Times New Roman" panose="02020603050405020304" pitchFamily="18" charset="0"/>
              </a:rPr>
              <a:t>incorrect: ({[ ])}	</a:t>
            </a:r>
          </a:p>
          <a:p>
            <a:pPr lvl="1" eaLnBrk="1" hangingPunct="1"/>
            <a:r>
              <a:rPr lang="en-US" dirty="0">
                <a:solidFill>
                  <a:srgbClr val="000000"/>
                </a:solidFill>
                <a:latin typeface="Times New Roman" panose="02020603050405020304" pitchFamily="18" charset="0"/>
                <a:cs typeface="Times New Roman" panose="02020603050405020304" pitchFamily="18" charset="0"/>
              </a:rPr>
              <a:t>incorrect: (</a:t>
            </a:r>
          </a:p>
          <a:p>
            <a:pPr marL="457200" lvl="1" indent="0" eaLnBrk="1" hangingPunct="1">
              <a:buNone/>
            </a:pPr>
            <a:r>
              <a:rPr lang="en-US" dirty="0">
                <a:latin typeface="Times New Roman" panose="02020603050405020304" pitchFamily="18" charset="0"/>
                <a:cs typeface="Times New Roman" panose="02020603050405020304" pitchFamily="18" charset="0"/>
              </a:rPr>
              <a:t>1) Declare a character stack 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2) Now traverse the expression string exp.</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 If the current character is a starting bracket (‘(‘ or ‘{‘ or ‘[‘) then push it to stack.</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b) If the current character is a closing bracket (‘)’ or ‘}’ or ‘]’) then pop from stack and if the popped character is the matching starting bracket then fine else parenthesis are not balanced.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3) After complete traversal, if there is some starting bracket left in stack then “not balanced”</a:t>
            </a:r>
            <a:r>
              <a:rPr lang="en-US" dirty="0">
                <a:solidFill>
                  <a:srgbClr val="000000"/>
                </a:solidFill>
                <a:latin typeface="Times New Roman" panose="02020603050405020304" pitchFamily="18" charset="0"/>
                <a:cs typeface="Times New Roman" panose="02020603050405020304" pitchFamily="18" charset="0"/>
              </a:rPr>
              <a:t>	</a:t>
            </a:r>
          </a:p>
          <a:p>
            <a:pPr eaLnBrk="1" hangingPunct="1">
              <a:buFont typeface="Wingdings" charse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196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ADAC66-A796-415C-AAAF-096EA3C2E890}"/>
              </a:ext>
            </a:extLst>
          </p:cNvPr>
          <p:cNvSpPr/>
          <p:nvPr/>
        </p:nvSpPr>
        <p:spPr>
          <a:xfrm>
            <a:off x="513244" y="1362751"/>
            <a:ext cx="11273668" cy="3539430"/>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user may insert objects into a stack at any time, but may only access or remove the most recently inserted object that remains (at the so-called “top” of the stack).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stack is a list-like structure in which elements may be </a:t>
            </a:r>
            <a:r>
              <a:rPr lang="en-US" sz="2800" b="1" dirty="0">
                <a:latin typeface="Times New Roman" panose="02020603050405020304" pitchFamily="18" charset="0"/>
                <a:cs typeface="Times New Roman" panose="02020603050405020304" pitchFamily="18" charset="0"/>
              </a:rPr>
              <a:t>inserted or removed from only one end.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While this restriction makes stacks less flexible than lists, it also makes stacks both </a:t>
            </a:r>
            <a:r>
              <a:rPr lang="en-US" sz="2800" b="1" dirty="0">
                <a:latin typeface="Times New Roman" panose="02020603050405020304" pitchFamily="18" charset="0"/>
                <a:cs typeface="Times New Roman" panose="02020603050405020304" pitchFamily="18" charset="0"/>
              </a:rPr>
              <a:t>efficient</a:t>
            </a:r>
            <a:r>
              <a:rPr lang="en-US" sz="2800" dirty="0">
                <a:latin typeface="Times New Roman" panose="02020603050405020304" pitchFamily="18" charset="0"/>
                <a:cs typeface="Times New Roman" panose="02020603050405020304" pitchFamily="18" charset="0"/>
              </a:rPr>
              <a:t> (for those operations they can do) and </a:t>
            </a:r>
            <a:r>
              <a:rPr lang="en-US" sz="2800" b="1" dirty="0">
                <a:latin typeface="Times New Roman" panose="02020603050405020304" pitchFamily="18" charset="0"/>
                <a:cs typeface="Times New Roman" panose="02020603050405020304" pitchFamily="18" charset="0"/>
              </a:rPr>
              <a:t>easy to implement.</a:t>
            </a:r>
          </a:p>
        </p:txBody>
      </p:sp>
    </p:spTree>
    <p:extLst>
      <p:ext uri="{BB962C8B-B14F-4D97-AF65-F5344CB8AC3E}">
        <p14:creationId xmlns:p14="http://schemas.microsoft.com/office/powerpoint/2010/main" val="3555408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81ED35-F75F-45DD-9253-DC46C76ACF07}"/>
              </a:ext>
            </a:extLst>
          </p:cNvPr>
          <p:cNvSpPr>
            <a:spLocks noGrp="1"/>
          </p:cNvSpPr>
          <p:nvPr>
            <p:ph idx="1"/>
          </p:nvPr>
        </p:nvSpPr>
        <p:spPr>
          <a:xfrm>
            <a:off x="304800" y="525043"/>
            <a:ext cx="11582400" cy="5875757"/>
          </a:xfrm>
        </p:spPr>
        <p:txBody>
          <a:bodyPr/>
          <a:lstStyle/>
          <a:p>
            <a:pPr marL="0" indent="0">
              <a:buNone/>
            </a:pPr>
            <a:r>
              <a:rPr lang="en-US" b="1" dirty="0">
                <a:latin typeface="Times New Roman" panose="02020603050405020304" pitchFamily="18" charset="0"/>
                <a:cs typeface="Times New Roman" panose="02020603050405020304" pitchFamily="18" charset="0"/>
              </a:rPr>
              <a:t> How to understand a stack practically?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There are many real life examples of stack. </a:t>
            </a:r>
          </a:p>
          <a:p>
            <a:r>
              <a:rPr lang="en-US" dirty="0">
                <a:latin typeface="Times New Roman" panose="02020603050405020304" pitchFamily="18" charset="0"/>
                <a:cs typeface="Times New Roman" panose="02020603050405020304" pitchFamily="18" charset="0"/>
              </a:rPr>
              <a:t>Consider the simple example of </a:t>
            </a:r>
            <a:r>
              <a:rPr lang="en-US" b="1" dirty="0">
                <a:latin typeface="Times New Roman" panose="02020603050405020304" pitchFamily="18" charset="0"/>
                <a:cs typeface="Times New Roman" panose="02020603050405020304" pitchFamily="18" charset="0"/>
              </a:rPr>
              <a:t>plates stacked over one another</a:t>
            </a:r>
            <a:r>
              <a:rPr lang="en-US" dirty="0">
                <a:latin typeface="Times New Roman" panose="02020603050405020304" pitchFamily="18" charset="0"/>
                <a:cs typeface="Times New Roman" panose="02020603050405020304" pitchFamily="18" charset="0"/>
              </a:rPr>
              <a:t> in canteen.</a:t>
            </a:r>
          </a:p>
          <a:p>
            <a:r>
              <a:rPr lang="en-US" dirty="0">
                <a:latin typeface="Times New Roman" panose="02020603050405020304" pitchFamily="18" charset="0"/>
                <a:cs typeface="Times New Roman" panose="02020603050405020304" pitchFamily="18" charset="0"/>
              </a:rPr>
              <a:t>The plate which is at the top is the first one to be removed, i.e. the plate which has been placed at the bottommost position remains in the stack for the longest period of time. So, it can be simply seen to follow LIFO/FILO order.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Time Complexities of operations on stack:</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push(), pop(), </a:t>
            </a:r>
            <a:r>
              <a:rPr lang="en-US" dirty="0" err="1">
                <a:latin typeface="Times New Roman" panose="02020603050405020304" pitchFamily="18" charset="0"/>
                <a:cs typeface="Times New Roman" panose="02020603050405020304" pitchFamily="18" charset="0"/>
              </a:rPr>
              <a:t>isEmpty</a:t>
            </a:r>
            <a:r>
              <a:rPr lang="en-US" dirty="0">
                <a:latin typeface="Times New Roman" panose="02020603050405020304" pitchFamily="18" charset="0"/>
                <a:cs typeface="Times New Roman" panose="02020603050405020304" pitchFamily="18" charset="0"/>
              </a:rPr>
              <a:t>() and peek() all take O(1) time. We do not run any loop in any of these operations.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2376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17616B-7ABE-4F33-8448-ECEB20E93694}"/>
              </a:ext>
            </a:extLst>
          </p:cNvPr>
          <p:cNvSpPr>
            <a:spLocks noGrp="1"/>
          </p:cNvSpPr>
          <p:nvPr>
            <p:ph idx="1"/>
          </p:nvPr>
        </p:nvSpPr>
        <p:spPr>
          <a:xfrm>
            <a:off x="770849" y="607634"/>
            <a:ext cx="11275634" cy="5456903"/>
          </a:xfrm>
        </p:spPr>
        <p:txBody>
          <a:bodyPr/>
          <a:lstStyle/>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Applications of stack:</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Balancing of symbols</a:t>
            </a:r>
          </a:p>
          <a:p>
            <a:r>
              <a:rPr lang="en-US" dirty="0">
                <a:latin typeface="Times New Roman" panose="02020603050405020304" pitchFamily="18" charset="0"/>
                <a:cs typeface="Times New Roman" panose="02020603050405020304" pitchFamily="18" charset="0"/>
              </a:rPr>
              <a:t>Infix to Postfix /Prefix conversion</a:t>
            </a:r>
          </a:p>
          <a:p>
            <a:r>
              <a:rPr lang="en-US" dirty="0">
                <a:latin typeface="Times New Roman" panose="02020603050405020304" pitchFamily="18" charset="0"/>
                <a:cs typeface="Times New Roman" panose="02020603050405020304" pitchFamily="18" charset="0"/>
              </a:rPr>
              <a:t>Redo-undo features at many places like editors, photoshop.</a:t>
            </a:r>
          </a:p>
          <a:p>
            <a:r>
              <a:rPr lang="en-US" dirty="0">
                <a:latin typeface="Times New Roman" panose="02020603050405020304" pitchFamily="18" charset="0"/>
                <a:cs typeface="Times New Roman" panose="02020603050405020304" pitchFamily="18" charset="0"/>
              </a:rPr>
              <a:t>Forward and backward feature in web browsers</a:t>
            </a:r>
          </a:p>
          <a:p>
            <a:r>
              <a:rPr lang="en-US" dirty="0">
                <a:latin typeface="Times New Roman" panose="02020603050405020304" pitchFamily="18" charset="0"/>
                <a:cs typeface="Times New Roman" panose="02020603050405020304" pitchFamily="18" charset="0"/>
              </a:rPr>
              <a:t>Used in many algorithms like Tower of Hanoi, tree traversals, stock span problem, histogram problem.</a:t>
            </a:r>
          </a:p>
          <a:p>
            <a:r>
              <a:rPr lang="en-US" dirty="0">
                <a:latin typeface="Times New Roman" panose="02020603050405020304" pitchFamily="18" charset="0"/>
                <a:cs typeface="Times New Roman" panose="02020603050405020304" pitchFamily="18" charset="0"/>
              </a:rPr>
              <a:t>Other applications can be Backtracking, Knight tour problem, rat in a maze, N queen problem.</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5680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F7ADD2-1AB9-4BD5-BEB0-82A52991B780}"/>
              </a:ext>
            </a:extLst>
          </p:cNvPr>
          <p:cNvSpPr>
            <a:spLocks noGrp="1"/>
          </p:cNvSpPr>
          <p:nvPr>
            <p:ph idx="1"/>
          </p:nvPr>
        </p:nvSpPr>
        <p:spPr>
          <a:xfrm>
            <a:off x="304800" y="666627"/>
            <a:ext cx="11582400" cy="5958348"/>
          </a:xfrm>
        </p:spPr>
        <p:txBody>
          <a:bodyPr/>
          <a:lstStyle/>
          <a:p>
            <a:pPr marL="0" indent="0">
              <a:buNone/>
            </a:pPr>
            <a:r>
              <a:rPr lang="en-US" dirty="0">
                <a:latin typeface="Times New Roman" panose="02020603050405020304" pitchFamily="18" charset="0"/>
                <a:cs typeface="Times New Roman" panose="02020603050405020304" pitchFamily="18" charset="0"/>
              </a:rPr>
              <a:t>Many applications require only the </a:t>
            </a:r>
            <a:r>
              <a:rPr lang="en-US" b="1" dirty="0">
                <a:latin typeface="Times New Roman" panose="02020603050405020304" pitchFamily="18" charset="0"/>
                <a:cs typeface="Times New Roman" panose="02020603050405020304" pitchFamily="18" charset="0"/>
              </a:rPr>
              <a:t>limited form of insert and remove operations</a:t>
            </a:r>
            <a:r>
              <a:rPr lang="en-US" dirty="0">
                <a:latin typeface="Times New Roman" panose="02020603050405020304" pitchFamily="18" charset="0"/>
                <a:cs typeface="Times New Roman" panose="02020603050405020304" pitchFamily="18" charset="0"/>
              </a:rPr>
              <a:t> that stacks provide.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Accountants used stacks long before the invention of the computer.</a:t>
            </a:r>
          </a:p>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accessible element of the stack </a:t>
            </a:r>
            <a:r>
              <a:rPr lang="en-US" dirty="0">
                <a:latin typeface="Times New Roman" panose="02020603050405020304" pitchFamily="18" charset="0"/>
                <a:cs typeface="Times New Roman" panose="02020603050405020304" pitchFamily="18" charset="0"/>
              </a:rPr>
              <a:t>is called the </a:t>
            </a:r>
            <a:r>
              <a:rPr lang="en-US" b="1" dirty="0">
                <a:latin typeface="Times New Roman" panose="02020603050405020304" pitchFamily="18" charset="0"/>
                <a:cs typeface="Times New Roman" panose="02020603050405020304" pitchFamily="18" charset="0"/>
              </a:rPr>
              <a:t>top element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Elements are not said to be inserted, they are </a:t>
            </a:r>
            <a:r>
              <a:rPr lang="en-US" b="1" dirty="0">
                <a:latin typeface="Times New Roman" panose="02020603050405020304" pitchFamily="18" charset="0"/>
                <a:cs typeface="Times New Roman" panose="02020603050405020304" pitchFamily="18" charset="0"/>
              </a:rPr>
              <a:t>pushed</a:t>
            </a:r>
            <a:r>
              <a:rPr lang="en-US" dirty="0">
                <a:latin typeface="Times New Roman" panose="02020603050405020304" pitchFamily="18" charset="0"/>
                <a:cs typeface="Times New Roman" panose="02020603050405020304" pitchFamily="18" charset="0"/>
              </a:rPr>
              <a:t> onto the stack.</a:t>
            </a:r>
          </a:p>
          <a:p>
            <a:r>
              <a:rPr lang="en-US" dirty="0">
                <a:latin typeface="Times New Roman" panose="02020603050405020304" pitchFamily="18" charset="0"/>
                <a:cs typeface="Times New Roman" panose="02020603050405020304" pitchFamily="18" charset="0"/>
              </a:rPr>
              <a:t>When removed, an element is said to be </a:t>
            </a:r>
            <a:r>
              <a:rPr lang="en-US" b="1" dirty="0">
                <a:latin typeface="Times New Roman" panose="02020603050405020304" pitchFamily="18" charset="0"/>
                <a:cs typeface="Times New Roman" panose="02020603050405020304" pitchFamily="18" charset="0"/>
              </a:rPr>
              <a:t>popped</a:t>
            </a:r>
            <a:r>
              <a:rPr lang="en-US" dirty="0">
                <a:latin typeface="Times New Roman" panose="02020603050405020304" pitchFamily="18" charset="0"/>
                <a:cs typeface="Times New Roman" panose="02020603050405020304" pitchFamily="18" charset="0"/>
              </a:rPr>
              <a:t> from the stack.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632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5B07F3-6BB6-4475-8E8C-14AC0B66296D}"/>
              </a:ext>
            </a:extLst>
          </p:cNvPr>
          <p:cNvSpPr>
            <a:spLocks noGrp="1"/>
          </p:cNvSpPr>
          <p:nvPr>
            <p:ph idx="1"/>
          </p:nvPr>
        </p:nvSpPr>
        <p:spPr>
          <a:xfrm>
            <a:off x="513244" y="460150"/>
            <a:ext cx="10984599" cy="6169250"/>
          </a:xfrm>
        </p:spPr>
        <p:txBody>
          <a:bodyPr/>
          <a:lstStyle/>
          <a:p>
            <a:r>
              <a:rPr lang="en-US" dirty="0">
                <a:latin typeface="Times New Roman" panose="02020603050405020304" pitchFamily="18" charset="0"/>
                <a:cs typeface="Times New Roman" panose="02020603050405020304" pitchFamily="18" charset="0"/>
              </a:rPr>
              <a:t>The name “stack” is derived from the metaphor of a </a:t>
            </a:r>
            <a:r>
              <a:rPr lang="en-US" b="1" dirty="0">
                <a:latin typeface="Times New Roman" panose="02020603050405020304" pitchFamily="18" charset="0"/>
                <a:cs typeface="Times New Roman" panose="02020603050405020304" pitchFamily="18" charset="0"/>
              </a:rPr>
              <a:t>stack of plates in a spring-loaded</a:t>
            </a:r>
            <a:r>
              <a:rPr lang="en-US" dirty="0">
                <a:latin typeface="Times New Roman" panose="02020603050405020304" pitchFamily="18" charset="0"/>
                <a:cs typeface="Times New Roman" panose="02020603050405020304" pitchFamily="18" charset="0"/>
              </a:rPr>
              <a:t>, cafeteria plate dispenser.</a:t>
            </a:r>
          </a:p>
          <a:p>
            <a:r>
              <a:rPr lang="en-US" dirty="0">
                <a:latin typeface="Times New Roman" panose="02020603050405020304" pitchFamily="18" charset="0"/>
                <a:cs typeface="Times New Roman" panose="02020603050405020304" pitchFamily="18" charset="0"/>
              </a:rPr>
              <a:t> Fundamental operations involve the “pushing” and “popping” of plates on the stack. </a:t>
            </a:r>
          </a:p>
          <a:p>
            <a:r>
              <a:rPr lang="en-US" dirty="0">
                <a:latin typeface="Times New Roman" panose="02020603050405020304" pitchFamily="18" charset="0"/>
                <a:cs typeface="Times New Roman" panose="02020603050405020304" pitchFamily="18" charset="0"/>
              </a:rPr>
              <a:t>When we need a new plate from the dispenser, we “pop” the top plate off the stack, and when we add a plate, we “push” it down on the stack to become the new top plate.</a:t>
            </a:r>
          </a:p>
          <a:p>
            <a:r>
              <a:rPr lang="en-US" dirty="0">
                <a:latin typeface="Times New Roman" panose="02020603050405020304" pitchFamily="18" charset="0"/>
                <a:cs typeface="Times New Roman" panose="02020603050405020304" pitchFamily="18" charset="0"/>
              </a:rPr>
              <a:t>An even more amusing example is a </a:t>
            </a:r>
            <a:r>
              <a:rPr lang="en-US" b="1" dirty="0">
                <a:latin typeface="Times New Roman" panose="02020603050405020304" pitchFamily="18" charset="0"/>
                <a:cs typeface="Times New Roman" panose="02020603050405020304" pitchFamily="18" charset="0"/>
              </a:rPr>
              <a:t>PEZ candy dispenser</a:t>
            </a:r>
            <a:r>
              <a:rPr lang="en-US" dirty="0">
                <a:latin typeface="Times New Roman" panose="02020603050405020304" pitchFamily="18" charset="0"/>
                <a:cs typeface="Times New Roman" panose="02020603050405020304" pitchFamily="18" charset="0"/>
              </a:rPr>
              <a:t>, which stores mint candies in a spring-loaded container that “pops” out the topmost candy in the stack when the top of the dispenser is lifted.</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Internet Web browsers </a:t>
            </a:r>
            <a:r>
              <a:rPr lang="en-US" dirty="0">
                <a:latin typeface="Times New Roman" panose="02020603050405020304" pitchFamily="18" charset="0"/>
                <a:cs typeface="Times New Roman" panose="02020603050405020304" pitchFamily="18" charset="0"/>
              </a:rPr>
              <a:t>store the addresses of recently visited sites on a stack.</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9DA42FF-AF31-4D8E-B7C4-77AE77F70A33}"/>
              </a:ext>
            </a:extLst>
          </p:cNvPr>
          <p:cNvSpPr>
            <a:spLocks noGrp="1"/>
          </p:cNvSpPr>
          <p:nvPr>
            <p:ph type="sldNum" sz="quarter" idx="11"/>
          </p:nvPr>
        </p:nvSpPr>
        <p:spPr/>
        <p:txBody>
          <a:bodyPr/>
          <a:lstStyle/>
          <a:p>
            <a:fld id="{3DA9CF00-2E40-4B4F-9F53-DC88D6343B94}" type="slidenum">
              <a:rPr lang="en-US" smtClean="0"/>
              <a:pPr/>
              <a:t>7</a:t>
            </a:fld>
            <a:endParaRPr lang="en-US"/>
          </a:p>
        </p:txBody>
      </p:sp>
    </p:spTree>
    <p:extLst>
      <p:ext uri="{BB962C8B-B14F-4D97-AF65-F5344CB8AC3E}">
        <p14:creationId xmlns:p14="http://schemas.microsoft.com/office/powerpoint/2010/main" val="883877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24A814-CBE5-410E-B62E-9FDB17B09C06}"/>
              </a:ext>
            </a:extLst>
          </p:cNvPr>
          <p:cNvSpPr>
            <a:spLocks noGrp="1"/>
          </p:cNvSpPr>
          <p:nvPr>
            <p:ph idx="1"/>
          </p:nvPr>
        </p:nvSpPr>
        <p:spPr>
          <a:xfrm>
            <a:off x="389357" y="838200"/>
            <a:ext cx="11214673" cy="5181600"/>
          </a:xfrm>
        </p:spPr>
        <p:txBody>
          <a:bodyPr/>
          <a:lstStyle/>
          <a:p>
            <a:r>
              <a:rPr lang="en-US" dirty="0">
                <a:latin typeface="Times New Roman" panose="02020603050405020304" pitchFamily="18" charset="0"/>
                <a:cs typeface="Times New Roman" panose="02020603050405020304" pitchFamily="18" charset="0"/>
              </a:rPr>
              <a:t>Each time a user visits a new site, that site’s address is “pushed” onto the stack of addresses. </a:t>
            </a:r>
          </a:p>
          <a:p>
            <a:r>
              <a:rPr lang="en-US" dirty="0">
                <a:latin typeface="Times New Roman" panose="02020603050405020304" pitchFamily="18" charset="0"/>
                <a:cs typeface="Times New Roman" panose="02020603050405020304" pitchFamily="18" charset="0"/>
              </a:rPr>
              <a:t>The browser then allows the user to “pop” back to previously visited sites using the “back” button. </a:t>
            </a:r>
          </a:p>
          <a:p>
            <a:r>
              <a:rPr lang="en-US" b="1" dirty="0">
                <a:latin typeface="Times New Roman" panose="02020603050405020304" pitchFamily="18" charset="0"/>
                <a:cs typeface="Times New Roman" panose="02020603050405020304" pitchFamily="18" charset="0"/>
              </a:rPr>
              <a:t>Text editors </a:t>
            </a:r>
            <a:r>
              <a:rPr lang="en-US" dirty="0">
                <a:latin typeface="Times New Roman" panose="02020603050405020304" pitchFamily="18" charset="0"/>
                <a:cs typeface="Times New Roman" panose="02020603050405020304" pitchFamily="18" charset="0"/>
              </a:rPr>
              <a:t>usually provide an “undo” mechanism that cancels recent editing operations and reverts to former states of a document.</a:t>
            </a:r>
          </a:p>
          <a:p>
            <a:r>
              <a:rPr lang="en-US" dirty="0">
                <a:latin typeface="Times New Roman" panose="02020603050405020304" pitchFamily="18" charset="0"/>
                <a:cs typeface="Times New Roman" panose="02020603050405020304" pitchFamily="18" charset="0"/>
              </a:rPr>
              <a:t> This undo operation can be accomplished by keeping text changes in a stack.</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4F58971-ED58-4AF6-8AA4-A0B23891EFF2}"/>
              </a:ext>
            </a:extLst>
          </p:cNvPr>
          <p:cNvSpPr>
            <a:spLocks noGrp="1"/>
          </p:cNvSpPr>
          <p:nvPr>
            <p:ph type="sldNum" sz="quarter" idx="11"/>
          </p:nvPr>
        </p:nvSpPr>
        <p:spPr/>
        <p:txBody>
          <a:bodyPr/>
          <a:lstStyle/>
          <a:p>
            <a:fld id="{3DA9CF00-2E40-4B4F-9F53-DC88D6343B94}" type="slidenum">
              <a:rPr lang="en-US" smtClean="0"/>
              <a:pPr/>
              <a:t>8</a:t>
            </a:fld>
            <a:endParaRPr lang="en-US"/>
          </a:p>
        </p:txBody>
      </p:sp>
    </p:spTree>
    <p:extLst>
      <p:ext uri="{BB962C8B-B14F-4D97-AF65-F5344CB8AC3E}">
        <p14:creationId xmlns:p14="http://schemas.microsoft.com/office/powerpoint/2010/main" val="4167173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629A9C-D6D6-48D0-9CDC-65F165DE31D9}"/>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Implementation:</a:t>
            </a:r>
          </a:p>
          <a:p>
            <a:pPr marL="0" indent="0">
              <a:buNone/>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There are two ways to implement a stack:</a:t>
            </a:r>
          </a:p>
          <a:p>
            <a:r>
              <a:rPr lang="en-US" dirty="0">
                <a:latin typeface="Times New Roman" panose="02020603050405020304" pitchFamily="18" charset="0"/>
                <a:cs typeface="Times New Roman" panose="02020603050405020304" pitchFamily="18" charset="0"/>
              </a:rPr>
              <a:t>Using array   </a:t>
            </a:r>
          </a:p>
          <a:p>
            <a:r>
              <a:rPr lang="en-US" dirty="0">
                <a:latin typeface="Times New Roman" panose="02020603050405020304" pitchFamily="18" charset="0"/>
                <a:cs typeface="Times New Roman" panose="02020603050405020304" pitchFamily="18" charset="0"/>
              </a:rPr>
              <a:t>Using linked list</a:t>
            </a:r>
          </a:p>
          <a:p>
            <a:endParaRPr lang="en-US" dirty="0"/>
          </a:p>
        </p:txBody>
      </p:sp>
    </p:spTree>
    <p:extLst>
      <p:ext uri="{BB962C8B-B14F-4D97-AF65-F5344CB8AC3E}">
        <p14:creationId xmlns:p14="http://schemas.microsoft.com/office/powerpoint/2010/main" val="341485800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1431</TotalTime>
  <Words>1126</Words>
  <Application>Microsoft Office PowerPoint</Application>
  <PresentationFormat>Widescreen</PresentationFormat>
  <Paragraphs>109</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ＭＳ Ｐゴシック</vt:lpstr>
      <vt:lpstr>Arial</vt:lpstr>
      <vt:lpstr>Calibri</vt:lpstr>
      <vt:lpstr>Tahoma</vt:lpstr>
      <vt:lpstr>Times New Roman</vt:lpstr>
      <vt:lpstr>Wingdings</vt:lpstr>
      <vt:lpstr>Default Design</vt:lpstr>
      <vt:lpstr>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Array-Based Stacks</vt:lpstr>
      <vt:lpstr> Linked Stacks </vt:lpstr>
      <vt:lpstr>PowerPoint Presentation</vt:lpstr>
      <vt:lpstr> Comparison of Array-Based and Linked Stacks</vt:lpstr>
      <vt:lpstr>Two Stacks implemented within a single array, both growing towards the middle.</vt:lpstr>
      <vt:lpstr>PowerPoint Presentation</vt:lpstr>
      <vt:lpstr>A test of the reverse method using two arrays.</vt:lpstr>
      <vt:lpstr>Parentheses Matching (Example &amp;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Abini Cross</dc:creator>
  <cp:lastModifiedBy>Abini Cross</cp:lastModifiedBy>
  <cp:revision>60</cp:revision>
  <dcterms:created xsi:type="dcterms:W3CDTF">2017-10-11T02:17:02Z</dcterms:created>
  <dcterms:modified xsi:type="dcterms:W3CDTF">2018-09-18T13:09:01Z</dcterms:modified>
</cp:coreProperties>
</file>