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b14872e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14872e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b14872ea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b14872ea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b14872e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b14872e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b14872e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b14872e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b14872e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b14872e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b14872ea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b14872ea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b14872e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b14872e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b14872e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b14872e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b14872ea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b14872ea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b14872e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b14872e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b14872e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b14872e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b14872e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b14872e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b14872e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b14872e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b14872e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b14872e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b14872ea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b14872ea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14872e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14872e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b14872ea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b14872ea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tackoverflow.com/questions/50595831/google-colab-api" TargetMode="External"/><Relationship Id="rId4" Type="http://schemas.openxmlformats.org/officeDocument/2006/relationships/hyperlink" Target="https://research.google.com/colaboratory/faq.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51750"/>
            <a:ext cx="8520600" cy="41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CA" sz="2300">
                <a:solidFill>
                  <a:schemeClr val="accent4"/>
                </a:solidFill>
                <a:latin typeface="Century Gothic"/>
                <a:ea typeface="Century Gothic"/>
                <a:cs typeface="Century Gothic"/>
                <a:sym typeface="Century Gothic"/>
              </a:rPr>
              <a:t>User Guide: Automated Cloud AI Model Training</a:t>
            </a:r>
            <a:r>
              <a:rPr lang="en-CA" sz="1700">
                <a:solidFill>
                  <a:schemeClr val="accent4"/>
                </a:solidFill>
              </a:rPr>
              <a:t> </a:t>
            </a:r>
            <a:br>
              <a:rPr lang="en-CA" sz="1000">
                <a:solidFill>
                  <a:schemeClr val="dk2"/>
                </a:solidFill>
              </a:rPr>
            </a:br>
            <a:r>
              <a:rPr lang="en-CA" sz="1000">
                <a:solidFill>
                  <a:schemeClr val="dk2"/>
                </a:solidFill>
                <a:latin typeface="Century Gothic"/>
                <a:ea typeface="Century Gothic"/>
                <a:cs typeface="Century Gothic"/>
                <a:sym typeface="Century Gothic"/>
              </a:rPr>
              <a:t>T</a:t>
            </a:r>
            <a:r>
              <a:rPr lang="en-CA" sz="1600">
                <a:solidFill>
                  <a:schemeClr val="dk2"/>
                </a:solidFill>
                <a:latin typeface="Century Gothic"/>
                <a:ea typeface="Century Gothic"/>
                <a:cs typeface="Century Gothic"/>
                <a:sym typeface="Century Gothic"/>
              </a:rPr>
              <a:t>able of Contents</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 Introduction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System Requirements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Getting Started</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 Uploading Dataset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               Setting Training Parameters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 Software Specifications Documentation</a:t>
            </a:r>
            <a:endParaRPr sz="1600">
              <a:solidFill>
                <a:schemeClr val="dk2"/>
              </a:solidFill>
              <a:latin typeface="Century Gothic"/>
              <a:ea typeface="Century Gothic"/>
              <a:cs typeface="Century Gothic"/>
              <a:sym typeface="Century Gothic"/>
            </a:endParaRPr>
          </a:p>
          <a:p>
            <a:pPr indent="0" lvl="0" marL="0" rtl="0" algn="ctr">
              <a:spcBef>
                <a:spcPts val="0"/>
              </a:spcBef>
              <a:spcAft>
                <a:spcPts val="0"/>
              </a:spcAft>
              <a:buSzPts val="990"/>
              <a:buNone/>
            </a:pPr>
            <a:r>
              <a:rPr lang="en-CA" sz="1600">
                <a:solidFill>
                  <a:schemeClr val="dk2"/>
                </a:solidFill>
                <a:latin typeface="Century Gothic"/>
                <a:ea typeface="Century Gothic"/>
                <a:cs typeface="Century Gothic"/>
                <a:sym typeface="Century Gothic"/>
              </a:rPr>
              <a:t> Blockers and Workarounds</a:t>
            </a:r>
            <a:endParaRPr sz="1600">
              <a:solidFill>
                <a:schemeClr val="dk2"/>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Documentation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Training results and evaluation.</a:t>
            </a:r>
            <a:endParaRPr/>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433575" y="1534426"/>
            <a:ext cx="7606576" cy="3457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06525" y="24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Duration of the training when deployed online.</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535050" y="1152475"/>
            <a:ext cx="8263551" cy="348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Blockers and Workarounds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Google Collab Permission Prompt: When using different Google accounts, Collab may ask for permission, causing issues with Selenium automation. Current workaround: Manually handle the permission prompt.</a:t>
            </a:r>
            <a:endParaRPr/>
          </a:p>
        </p:txBody>
      </p:sp>
      <p:pic>
        <p:nvPicPr>
          <p:cNvPr id="132" name="Google Shape;132;p24"/>
          <p:cNvPicPr preferRelativeResize="0"/>
          <p:nvPr/>
        </p:nvPicPr>
        <p:blipFill>
          <a:blip r:embed="rId3">
            <a:alphaModFix/>
          </a:blip>
          <a:stretch>
            <a:fillRect/>
          </a:stretch>
        </p:blipFill>
        <p:spPr>
          <a:xfrm>
            <a:off x="1105850" y="2407550"/>
            <a:ext cx="6577076" cy="273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Blockers and Workarounds</a:t>
            </a:r>
            <a:endParaRPr/>
          </a:p>
        </p:txBody>
      </p:sp>
      <p:sp>
        <p:nvSpPr>
          <p:cNvPr id="138" name="Google Shape;138;p25"/>
          <p:cNvSpPr txBox="1"/>
          <p:nvPr>
            <p:ph idx="1" type="body"/>
          </p:nvPr>
        </p:nvSpPr>
        <p:spPr>
          <a:xfrm>
            <a:off x="383325" y="9375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Google Chrome New Window Popup: Adding a new user as an editor in Collab triggers a new Chrome window, prompting the user again. Current workaround: Manually click the prompt in the new Chrome window.</a:t>
            </a:r>
            <a:endParaRPr/>
          </a:p>
        </p:txBody>
      </p:sp>
      <p:pic>
        <p:nvPicPr>
          <p:cNvPr id="139" name="Google Shape;139;p25"/>
          <p:cNvPicPr preferRelativeResize="0"/>
          <p:nvPr/>
        </p:nvPicPr>
        <p:blipFill>
          <a:blip r:embed="rId3">
            <a:alphaModFix/>
          </a:blip>
          <a:stretch>
            <a:fillRect/>
          </a:stretch>
        </p:blipFill>
        <p:spPr>
          <a:xfrm>
            <a:off x="311700" y="2051200"/>
            <a:ext cx="5456926" cy="2621275"/>
          </a:xfrm>
          <a:prstGeom prst="rect">
            <a:avLst/>
          </a:prstGeom>
          <a:noFill/>
          <a:ln>
            <a:noFill/>
          </a:ln>
        </p:spPr>
      </p:pic>
      <p:pic>
        <p:nvPicPr>
          <p:cNvPr id="140" name="Google Shape;140;p25"/>
          <p:cNvPicPr preferRelativeResize="0"/>
          <p:nvPr/>
        </p:nvPicPr>
        <p:blipFill>
          <a:blip r:embed="rId4">
            <a:alphaModFix/>
          </a:blip>
          <a:stretch>
            <a:fillRect/>
          </a:stretch>
        </p:blipFill>
        <p:spPr>
          <a:xfrm>
            <a:off x="5878025" y="1922950"/>
            <a:ext cx="2708475" cy="274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CA"/>
              <a:t>Blockers and Workarounds</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2643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Security Measures in Google Prompt: A new window of Chrome for user verification and checking boxes can't be automated or hidden. Researching API solutions for communication with Google's security measures</a:t>
            </a:r>
            <a:endParaRPr/>
          </a:p>
        </p:txBody>
      </p:sp>
      <p:pic>
        <p:nvPicPr>
          <p:cNvPr id="147" name="Google Shape;147;p26"/>
          <p:cNvPicPr preferRelativeResize="0"/>
          <p:nvPr/>
        </p:nvPicPr>
        <p:blipFill>
          <a:blip r:embed="rId3">
            <a:alphaModFix/>
          </a:blip>
          <a:stretch>
            <a:fillRect/>
          </a:stretch>
        </p:blipFill>
        <p:spPr>
          <a:xfrm>
            <a:off x="846150" y="2008475"/>
            <a:ext cx="7253050" cy="298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No Current Solutions for this Blockers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rgbClr val="000000"/>
                </a:solidFill>
                <a:latin typeface="Arial"/>
                <a:ea typeface="Arial"/>
                <a:cs typeface="Arial"/>
                <a:sym typeface="Arial"/>
              </a:rPr>
              <a:t>Currently Working and Researching for Blockers solution and heres the result for my update last week. Here im looking for API to communicate to google Security measures which selenium cant do.</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CA" sz="1400">
                <a:solidFill>
                  <a:srgbClr val="000000"/>
                </a:solidFill>
                <a:latin typeface="Arial"/>
                <a:ea typeface="Arial"/>
                <a:cs typeface="Arial"/>
                <a:sym typeface="Arial"/>
              </a:rPr>
              <a:t>Using ChatGPT -Results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221275" y="2340325"/>
            <a:ext cx="8611027" cy="180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No Current Solutions for this Blockers</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rgbClr val="000000"/>
                </a:solidFill>
                <a:latin typeface="Arial"/>
                <a:ea typeface="Arial"/>
                <a:cs typeface="Arial"/>
                <a:sym typeface="Arial"/>
              </a:rPr>
              <a:t>StackOverflow-Results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762825" y="1996149"/>
            <a:ext cx="7618351" cy="2328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No Current Solutions for this Blockers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rgbClr val="000000"/>
                </a:solidFill>
                <a:latin typeface="Arial"/>
                <a:ea typeface="Arial"/>
                <a:cs typeface="Arial"/>
                <a:sym typeface="Arial"/>
              </a:rPr>
              <a:t>Google Collab Documentation-Results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CA" sz="1400">
                <a:solidFill>
                  <a:srgbClr val="000000"/>
                </a:solidFill>
                <a:latin typeface="Arial"/>
                <a:ea typeface="Arial"/>
                <a:cs typeface="Arial"/>
                <a:sym typeface="Arial"/>
              </a:rPr>
              <a:t>During research I found out that file hosting is not possible to control collab</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55300" y="2135575"/>
            <a:ext cx="8304648" cy="235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Reference</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u="sng">
                <a:solidFill>
                  <a:schemeClr val="hlink"/>
                </a:solidFill>
                <a:latin typeface="Arial"/>
                <a:ea typeface="Arial"/>
                <a:cs typeface="Arial"/>
                <a:sym typeface="Arial"/>
                <a:hlinkClick r:id="rId3"/>
              </a:rPr>
              <a:t>https://stackoverflow.com/questions/50595831/google-colab-api</a:t>
            </a:r>
            <a:endParaRPr sz="1400" u="sng">
              <a:solidFill>
                <a:schemeClr val="hlink"/>
              </a:solidFill>
              <a:latin typeface="Arial"/>
              <a:ea typeface="Arial"/>
              <a:cs typeface="Arial"/>
              <a:sym typeface="Arial"/>
            </a:endParaRPr>
          </a:p>
          <a:p>
            <a:pPr indent="0" lvl="0" marL="0" rtl="0" algn="l">
              <a:spcBef>
                <a:spcPts val="0"/>
              </a:spcBef>
              <a:spcAft>
                <a:spcPts val="0"/>
              </a:spcAft>
              <a:buNone/>
            </a:pPr>
            <a:r>
              <a:rPr lang="en-CA" sz="1400" u="sng">
                <a:solidFill>
                  <a:schemeClr val="hlink"/>
                </a:solidFill>
                <a:latin typeface="Arial"/>
                <a:ea typeface="Arial"/>
                <a:cs typeface="Arial"/>
                <a:sym typeface="Arial"/>
                <a:hlinkClick r:id="rId4"/>
              </a:rPr>
              <a:t>https://research.google.com/colaboratory/faq.html</a:t>
            </a:r>
            <a:endParaRPr sz="1400" u="sng">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Welcome to the Automated Cloud AI Model Training user guide. This guide will walk you through the steps to use the C# Windows Form application to train an AI model online. The trained model will be in the .onnx format, using the YOLOv5 model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System Requirements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Operating System: Windows 10/11</a:t>
            </a:r>
            <a:endParaRPr/>
          </a:p>
          <a:p>
            <a:pPr indent="-342900" lvl="0" marL="457200" rtl="0" algn="l">
              <a:spcBef>
                <a:spcPts val="0"/>
              </a:spcBef>
              <a:spcAft>
                <a:spcPts val="0"/>
              </a:spcAft>
              <a:buSzPts val="1800"/>
              <a:buChar char="●"/>
            </a:pPr>
            <a:r>
              <a:rPr lang="en-CA"/>
              <a:t> Target .NET Framework: 4.8 </a:t>
            </a:r>
            <a:endParaRPr/>
          </a:p>
          <a:p>
            <a:pPr indent="-342900" lvl="0" marL="457200" rtl="0" algn="l">
              <a:spcBef>
                <a:spcPts val="0"/>
              </a:spcBef>
              <a:spcAft>
                <a:spcPts val="0"/>
              </a:spcAft>
              <a:buSzPts val="1800"/>
              <a:buChar char="●"/>
            </a:pPr>
            <a:r>
              <a:rPr lang="en-CA"/>
              <a:t>AI Training-capable PC </a:t>
            </a:r>
            <a:endParaRPr/>
          </a:p>
          <a:p>
            <a:pPr indent="-342900" lvl="0" marL="457200" rtl="0" algn="l">
              <a:spcBef>
                <a:spcPts val="0"/>
              </a:spcBef>
              <a:spcAft>
                <a:spcPts val="0"/>
              </a:spcAft>
              <a:buSzPts val="1800"/>
              <a:buChar char="●"/>
            </a:pPr>
            <a:r>
              <a:rPr lang="en-CA"/>
              <a:t>Internet connection for online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Getting Started</a:t>
            </a:r>
            <a:endParaRPr/>
          </a:p>
        </p:txBody>
      </p:sp>
      <p:sp>
        <p:nvSpPr>
          <p:cNvPr id="74" name="Google Shape;74;p16"/>
          <p:cNvSpPr txBox="1"/>
          <p:nvPr>
            <p:ph idx="1" type="body"/>
          </p:nvPr>
        </p:nvSpPr>
        <p:spPr>
          <a:xfrm>
            <a:off x="311700" y="1152475"/>
            <a:ext cx="6436500" cy="236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Install </a:t>
            </a:r>
            <a:r>
              <a:rPr lang="en-CA"/>
              <a:t>Launch the C# Windows Form application. </a:t>
            </a:r>
            <a:endParaRPr/>
          </a:p>
          <a:p>
            <a:pPr indent="-342900" lvl="0" marL="457200" rtl="0" algn="l">
              <a:spcBef>
                <a:spcPts val="0"/>
              </a:spcBef>
              <a:spcAft>
                <a:spcPts val="0"/>
              </a:spcAft>
              <a:buSzPts val="1800"/>
              <a:buChar char="●"/>
            </a:pPr>
            <a:r>
              <a:rPr lang="en-CA"/>
              <a:t>Navigate to the "Upload Dataset" section. </a:t>
            </a:r>
            <a:endParaRPr/>
          </a:p>
          <a:p>
            <a:pPr indent="-342900" lvl="0" marL="457200" rtl="0" algn="l">
              <a:spcBef>
                <a:spcPts val="0"/>
              </a:spcBef>
              <a:spcAft>
                <a:spcPts val="0"/>
              </a:spcAft>
              <a:buSzPts val="1800"/>
              <a:buChar char="●"/>
            </a:pPr>
            <a:r>
              <a:rPr lang="en-CA"/>
              <a:t>Click on the "Browse" button to select the dataset to be used for training. </a:t>
            </a:r>
            <a:endParaRPr/>
          </a:p>
          <a:p>
            <a:pPr indent="0" lvl="0" marL="45720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867950" y="2250450"/>
            <a:ext cx="4964350" cy="275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Setting Training Parameters</a:t>
            </a:r>
            <a:endParaRPr/>
          </a:p>
        </p:txBody>
      </p:sp>
      <p:sp>
        <p:nvSpPr>
          <p:cNvPr id="81" name="Google Shape;81;p17"/>
          <p:cNvSpPr txBox="1"/>
          <p:nvPr>
            <p:ph idx="1" type="body"/>
          </p:nvPr>
        </p:nvSpPr>
        <p:spPr>
          <a:xfrm>
            <a:off x="453925" y="1081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Move to the "Training Parameters" section. </a:t>
            </a:r>
            <a:endParaRPr/>
          </a:p>
          <a:p>
            <a:pPr indent="-342900" lvl="0" marL="457200" rtl="0" algn="l">
              <a:spcBef>
                <a:spcPts val="0"/>
              </a:spcBef>
              <a:spcAft>
                <a:spcPts val="0"/>
              </a:spcAft>
              <a:buSzPts val="1800"/>
              <a:buChar char="●"/>
            </a:pPr>
            <a:r>
              <a:rPr lang="en-CA"/>
              <a:t>Set the desired training parameters, including epochs, batch size, and any other settings required for training. </a:t>
            </a:r>
            <a:endParaRPr/>
          </a:p>
          <a:p>
            <a:pPr indent="-342900" lvl="0" marL="457200" rtl="0" algn="l">
              <a:spcBef>
                <a:spcPts val="0"/>
              </a:spcBef>
              <a:spcAft>
                <a:spcPts val="0"/>
              </a:spcAft>
              <a:buSzPts val="1800"/>
              <a:buChar char="●"/>
            </a:pPr>
            <a:r>
              <a:t/>
            </a:r>
            <a:endParaRPr/>
          </a:p>
        </p:txBody>
      </p:sp>
      <p:pic>
        <p:nvPicPr>
          <p:cNvPr id="82" name="Google Shape;82;p17"/>
          <p:cNvPicPr preferRelativeResize="0"/>
          <p:nvPr/>
        </p:nvPicPr>
        <p:blipFill>
          <a:blip r:embed="rId3">
            <a:alphaModFix/>
          </a:blip>
          <a:stretch>
            <a:fillRect/>
          </a:stretch>
        </p:blipFill>
        <p:spPr>
          <a:xfrm>
            <a:off x="3984302" y="2407275"/>
            <a:ext cx="4470775" cy="17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Log In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rgbClr val="000000"/>
                </a:solidFill>
                <a:latin typeface="Arial"/>
                <a:ea typeface="Arial"/>
                <a:cs typeface="Arial"/>
                <a:sym typeface="Arial"/>
              </a:rPr>
              <a:t>Click train and </a:t>
            </a:r>
            <a:r>
              <a:rPr lang="en-CA" sz="1400">
                <a:solidFill>
                  <a:srgbClr val="000000"/>
                </a:solidFill>
                <a:latin typeface="Arial"/>
                <a:ea typeface="Arial"/>
                <a:cs typeface="Arial"/>
                <a:sym typeface="Arial"/>
              </a:rPr>
              <a:t> Log in Screen </a:t>
            </a:r>
            <a:r>
              <a:rPr lang="en-CA" sz="1400">
                <a:solidFill>
                  <a:srgbClr val="000000"/>
                </a:solidFill>
                <a:latin typeface="Arial"/>
                <a:ea typeface="Arial"/>
                <a:cs typeface="Arial"/>
                <a:sym typeface="Arial"/>
              </a:rPr>
              <a:t>it will prompt the user to sign its google account and if the user successfully log in it will display its email and Name in forms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CA" sz="1400">
                <a:solidFill>
                  <a:srgbClr val="000000"/>
                </a:solidFill>
                <a:latin typeface="Arial"/>
                <a:ea typeface="Arial"/>
                <a:cs typeface="Arial"/>
                <a:sym typeface="Arial"/>
              </a:rPr>
              <a:t>And I the button connect to Google collab will enabled</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477625" y="2357125"/>
            <a:ext cx="4260301" cy="2246969"/>
          </a:xfrm>
          <a:prstGeom prst="rect">
            <a:avLst/>
          </a:prstGeom>
          <a:noFill/>
          <a:ln>
            <a:noFill/>
          </a:ln>
        </p:spPr>
      </p:pic>
      <p:pic>
        <p:nvPicPr>
          <p:cNvPr id="90" name="Google Shape;90;p18"/>
          <p:cNvPicPr preferRelativeResize="0"/>
          <p:nvPr/>
        </p:nvPicPr>
        <p:blipFill>
          <a:blip r:embed="rId4">
            <a:alphaModFix/>
          </a:blip>
          <a:stretch>
            <a:fillRect/>
          </a:stretch>
        </p:blipFill>
        <p:spPr>
          <a:xfrm>
            <a:off x="4737925" y="2371925"/>
            <a:ext cx="4325551" cy="221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Connect to collab</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Click connect to Collab and Refresh and press train</a:t>
            </a:r>
            <a:endParaRPr/>
          </a:p>
        </p:txBody>
      </p:sp>
      <p:pic>
        <p:nvPicPr>
          <p:cNvPr id="97" name="Google Shape;97;p19"/>
          <p:cNvPicPr preferRelativeResize="0"/>
          <p:nvPr/>
        </p:nvPicPr>
        <p:blipFill>
          <a:blip r:embed="rId3">
            <a:alphaModFix/>
          </a:blip>
          <a:stretch>
            <a:fillRect/>
          </a:stretch>
        </p:blipFill>
        <p:spPr>
          <a:xfrm>
            <a:off x="907350" y="1638500"/>
            <a:ext cx="6733675" cy="293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Connect to collab</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A dataset will show press train</a:t>
            </a:r>
            <a:endParaRPr/>
          </a:p>
        </p:txBody>
      </p:sp>
      <p:pic>
        <p:nvPicPr>
          <p:cNvPr id="104" name="Google Shape;104;p20"/>
          <p:cNvPicPr preferRelativeResize="0"/>
          <p:nvPr/>
        </p:nvPicPr>
        <p:blipFill>
          <a:blip r:embed="rId3">
            <a:alphaModFix/>
          </a:blip>
          <a:stretch>
            <a:fillRect/>
          </a:stretch>
        </p:blipFill>
        <p:spPr>
          <a:xfrm>
            <a:off x="629925" y="1811975"/>
            <a:ext cx="6857551" cy="296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Download Onnx File</a:t>
            </a:r>
            <a:endParaRPr/>
          </a:p>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After that press Download Button to download Onnx file</a:t>
            </a:r>
            <a:endParaRPr/>
          </a:p>
        </p:txBody>
      </p:sp>
      <p:pic>
        <p:nvPicPr>
          <p:cNvPr id="111" name="Google Shape;111;p21"/>
          <p:cNvPicPr preferRelativeResize="0"/>
          <p:nvPr/>
        </p:nvPicPr>
        <p:blipFill>
          <a:blip r:embed="rId3">
            <a:alphaModFix/>
          </a:blip>
          <a:stretch>
            <a:fillRect/>
          </a:stretch>
        </p:blipFill>
        <p:spPr>
          <a:xfrm>
            <a:off x="824750" y="1447125"/>
            <a:ext cx="7279601" cy="348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