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66" r:id="rId2"/>
    <p:sldId id="303" r:id="rId3"/>
    <p:sldId id="267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263" r:id="rId15"/>
    <p:sldId id="304" r:id="rId16"/>
    <p:sldId id="264" r:id="rId17"/>
    <p:sldId id="265" r:id="rId18"/>
    <p:sldId id="302" r:id="rId19"/>
  </p:sldIdLst>
  <p:sldSz cx="12192000" cy="6858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4DDDE1B-7C92-402C-BA77-BBBCB7E41B81}">
          <p14:sldIdLst>
            <p14:sldId id="266"/>
          </p14:sldIdLst>
        </p14:section>
        <p14:section name="data source" id="{63E02873-6A59-418A-9263-61C028D5E490}">
          <p14:sldIdLst>
            <p14:sldId id="303"/>
          </p14:sldIdLst>
        </p14:section>
        <p14:section name="annotation environment" id="{78BD31B6-C68E-482C-98A8-9F1A37F9F18C}">
          <p14:sldIdLst>
            <p14:sldId id="267"/>
            <p14:sldId id="292"/>
            <p14:sldId id="293"/>
            <p14:sldId id="294"/>
            <p14:sldId id="295"/>
          </p14:sldIdLst>
        </p14:section>
        <p14:section name="annotation guidelines" id="{2F4DBE66-96D1-4D67-A959-5596E0092E6C}">
          <p14:sldIdLst>
            <p14:sldId id="296"/>
            <p14:sldId id="297"/>
            <p14:sldId id="298"/>
            <p14:sldId id="299"/>
            <p14:sldId id="300"/>
          </p14:sldIdLst>
        </p14:section>
        <p14:section name="inter-annotator agreement" id="{3472F340-815C-4544-987A-C2B5E2216843}">
          <p14:sldIdLst>
            <p14:sldId id="301"/>
            <p14:sldId id="263"/>
          </p14:sldIdLst>
        </p14:section>
        <p14:section name="corpus statistics" id="{4746C020-E1D0-4F18-B41A-21D243771D5C}">
          <p14:sldIdLst>
            <p14:sldId id="304"/>
            <p14:sldId id="264"/>
            <p14:sldId id="265"/>
          </p14:sldIdLst>
        </p14:section>
        <p14:section name="take away/conclusion" id="{ACE14E9D-32EF-495E-B297-C1BE1EE23A6E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17:56:44.028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58,'945'0,"-932"0,0-2,-1 0,6-1,-5 0,0 1,0 0,5 1,64-6,-51 4,26 0,-44 2,-1 0,1-1,5-1,38-5,725 8,-362 1,-403-2,0-1,16-3,-16 2,1 1,13 0,806 1,-388 2,-436-1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17:57:15.52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41,'59'1,"-11"1,29-5,-31-3,-29 3,1 0,12 1,1722 1,-841 3,-755-10,3 1,-132 7,39 0,-1-2,31-7,-82 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BE9C-AAEB-46BF-9047-18B3831519BE}" type="datetimeFigureOut">
              <a:rPr lang="de-DE" smtClean="0"/>
              <a:t>29.11.2020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D79F-5F1C-4022-A95E-5F41D14F0F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28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58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026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34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971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638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126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387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644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147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15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1421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008" y="-1"/>
            <a:ext cx="10456385" cy="5645695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7600288" y="3459029"/>
            <a:ext cx="2732193" cy="27312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872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72" t="52913" r="38079" b="30629"/>
          <a:stretch/>
        </p:blipFill>
        <p:spPr>
          <a:xfrm>
            <a:off x="8051982" y="4185595"/>
            <a:ext cx="1646636" cy="1298604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60800" y="861391"/>
            <a:ext cx="6446168" cy="248454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267" b="1" baseline="0">
                <a:solidFill>
                  <a:schemeClr val="bg1"/>
                </a:solidFill>
              </a:defRPr>
            </a:lvl1pPr>
            <a:lvl2pPr>
              <a:defRPr sz="4533" b="1">
                <a:solidFill>
                  <a:schemeClr val="bg1"/>
                </a:solidFill>
              </a:defRPr>
            </a:lvl2pPr>
            <a:lvl3pPr>
              <a:defRPr sz="4533" b="1">
                <a:solidFill>
                  <a:schemeClr val="bg1"/>
                </a:solidFill>
              </a:defRPr>
            </a:lvl3pPr>
            <a:lvl4pPr>
              <a:defRPr sz="4533" b="1">
                <a:solidFill>
                  <a:schemeClr val="bg1"/>
                </a:solidFill>
              </a:defRPr>
            </a:lvl4pPr>
            <a:lvl5pPr>
              <a:defRPr sz="45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260805" y="3628802"/>
            <a:ext cx="5074295" cy="5567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086A93-C998-4DD4-907D-8C07509A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22A565F-39ED-4357-84FF-EA0985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5BB86C6-1C9A-466D-9CE1-51ACECEC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24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280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267" y="1344000"/>
            <a:ext cx="5280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C1CE2-380C-47E9-8B35-F134CD44F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59A20B-DB44-4B88-8F73-16D397003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2D1C785-1D2F-41C8-A2D0-E08EFC817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81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000" y="134400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" y="1728000"/>
            <a:ext cx="5280000" cy="45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336267" y="134400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6336267" y="1728000"/>
            <a:ext cx="5280000" cy="45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0AF344-C881-4077-8537-07C2F8DC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369630-FBC8-4C3D-BCE7-36D2FE5C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CFDF553-C627-44C0-80CA-525DD4D48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60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568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344000"/>
            <a:ext cx="5088683" cy="23871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6527584" y="3818384"/>
            <a:ext cx="5088683" cy="2462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5B685E-EB8C-4F4E-80A6-C9FD90B4C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794A1E-3BA0-4D9C-A222-8EBDB4DA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83C74-DCE9-454D-9C95-024DD98F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35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569147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344000"/>
            <a:ext cx="5088683" cy="4944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32AC5-E9DE-4649-B1AC-9A62A340C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5FC210-A7D0-48A0-965B-FED973105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CA4BF4-EDC6-4CFF-AE4B-CB671709F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0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268731"/>
            <a:ext cx="4320000" cy="276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320005" y="1268731"/>
            <a:ext cx="4319999" cy="276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32000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8640000" y="1268733"/>
            <a:ext cx="3552000" cy="558927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5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642968" y="1276393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424000" y="1276393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642968" y="304543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424000" y="3045432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642968" y="481447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2424000" y="4814471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3799E2-3C23-4EE3-8932-7D8BEC42B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AAF8D85-2BDA-4B6B-9739-948CC7B45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B14986-AEF7-4911-8AC9-241E2F853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84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35000" y="1278160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858814" y="1278161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35000" y="3059473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858814" y="3059473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35000" y="4840788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858814" y="4840788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4AC54E-2FE8-44FD-8448-789AC527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D788027-74D9-4A2C-99EF-860F4806E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7A0A4-F964-4E95-B836-83B9DA514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360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3" y="2805446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49688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95306" y="2778942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11133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512335" y="3857760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512335" y="4320002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891870-DFB4-45E6-9383-4A10E76B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B04DB42-8004-4EC2-BA6C-C35BBD8F5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375FE-0D6A-422E-9BA2-D4859CDA8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310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1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5366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7127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167127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68812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768812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0592" y="2778940"/>
            <a:ext cx="3360000" cy="3501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8980592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577624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577624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737E52-6A3C-46DC-946E-C8C9351FA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045F5D0-F689-442E-B9D8-1F4BAD70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0B96AE-C8F3-44FA-AE7D-D6C08699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90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FA95F8-4C38-47AD-B78D-922128FF9B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1F45CE-77AB-42E5-9FEE-A248E037CC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C077CA-E2B0-4D08-9AC5-928BCCA05B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401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305" y="2778942"/>
            <a:ext cx="2708668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10237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93308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93308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8840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886440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669511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669511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4708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652308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5379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5379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40576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418176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201247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201247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D2061A-F7B9-4066-8B32-A1C3482EF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3FA1FEC-5452-4CA7-AC29-AAC289A6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F134CF-6C49-4AA3-AF75-2A80F4C0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067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C91D90-14FB-4048-90C7-46ECAAC1A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EB3F55-4D9D-4868-AB1E-72DEFF732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23070B-2BFB-4265-B171-72C9AFED1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7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B4CBF2-CB08-4260-9880-58E2CB81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6F32DB-70F8-46A0-9893-754D621F6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8AB4C-9B2E-45E8-ADE4-94712E4C9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858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A65769C-F1B2-46A8-BE29-7BDA2926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36D8DB-9367-4FF1-A5AE-E9BB1F8D0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>
              <a:buNone/>
              <a:tabLst>
                <a:tab pos="717533" algn="l"/>
              </a:tabLst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1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45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B752999-B480-46AD-86AB-B98CEC62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94CF37-DF83-4EB6-B7FC-3A54F0E0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9201" y="875213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9649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000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1775667-CF64-48AD-BB4D-F55AF1DD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 defTabSz="717533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20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E346FCD1-C77C-481D-AFE7-B381E785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2001" y="866101"/>
            <a:ext cx="4749217" cy="64456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7533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8168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95FFB44E-D170-4685-AF14-F44ADD5311B7}"/>
              </a:ext>
            </a:extLst>
          </p:cNvPr>
          <p:cNvSpPr/>
          <p:nvPr userDrawn="1"/>
        </p:nvSpPr>
        <p:spPr>
          <a:xfrm>
            <a:off x="1" y="6501601"/>
            <a:ext cx="12192000" cy="356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18FF21A-5A94-4EE4-AA8A-5C93943E2A9F}"/>
              </a:ext>
            </a:extLst>
          </p:cNvPr>
          <p:cNvSpPr/>
          <p:nvPr userDrawn="1"/>
        </p:nvSpPr>
        <p:spPr>
          <a:xfrm>
            <a:off x="0" y="0"/>
            <a:ext cx="12192000" cy="112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8FBF0-C7A1-4FC3-9D0F-0A20C9830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22" y="1494920"/>
            <a:ext cx="10991849" cy="4941845"/>
          </a:xfrm>
        </p:spPr>
        <p:txBody>
          <a:bodyPr/>
          <a:lstStyle>
            <a:lvl1pPr>
              <a:buSzPct val="110000"/>
              <a:buFont typeface="Wingdings" panose="05000000000000000000" pitchFamily="2" charset="2"/>
              <a:buChar char="§"/>
              <a:defRPr sz="2200"/>
            </a:lvl1pPr>
            <a:lvl2pPr>
              <a:buClr>
                <a:schemeClr val="accent2"/>
              </a:buClr>
              <a:buSzPct val="105000"/>
              <a:buFont typeface="Wingdings" panose="05000000000000000000" pitchFamily="2" charset="2"/>
              <a:buChar char="§"/>
              <a:defRPr sz="2200"/>
            </a:lvl2pPr>
            <a:lvl3pPr>
              <a:buClr>
                <a:schemeClr val="accent1"/>
              </a:buClr>
              <a:defRPr sz="2200"/>
            </a:lvl3pPr>
            <a:lvl4pPr>
              <a:buClr>
                <a:schemeClr val="accent2"/>
              </a:buClr>
              <a:defRPr sz="2200"/>
            </a:lvl4pPr>
            <a:lvl5pPr>
              <a:buClr>
                <a:schemeClr val="accent1"/>
              </a:buClr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5B22406F-FF0D-4F70-892F-07C20449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61" y="194512"/>
            <a:ext cx="10993967" cy="336000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A2E43B27-C7A0-454A-94C9-47DA58BC4AA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3361" y="612586"/>
            <a:ext cx="7099300" cy="322263"/>
          </a:xfrm>
        </p:spPr>
        <p:txBody>
          <a:bodyPr/>
          <a:lstStyle>
            <a:lvl1pPr>
              <a:buNone/>
              <a:defRPr sz="2800"/>
            </a:lvl1pPr>
          </a:lstStyle>
          <a:p>
            <a:pPr lvl="0"/>
            <a:r>
              <a:rPr lang="de-DE" dirty="0"/>
              <a:t>Masteruntertitel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883291-4A72-48D5-BB62-C85FBC80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362" y="6583674"/>
            <a:ext cx="7099299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de-DE" dirty="0"/>
              <a:t>Emotion Analysis | Corpus </a:t>
            </a:r>
            <a:r>
              <a:rPr lang="de-DE" dirty="0" err="1"/>
              <a:t>Creation</a:t>
            </a:r>
            <a:r>
              <a:rPr lang="de-DE" dirty="0"/>
              <a:t>				Felix Bühler | Max Wegge | Carlotta Quensel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D2762A-9641-4C71-9712-69CAB6EB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978" y="6583674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66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855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A70C5C8-1CB6-4CC4-A9D8-081FC52E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399213" y="4612080"/>
            <a:ext cx="2064000" cy="2064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12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8942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BE638A-719E-41CB-B435-44353E555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44064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2012" y="651579"/>
            <a:ext cx="5217600" cy="52176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3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78489" y="3842658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731507" y="6259680"/>
            <a:ext cx="1887880" cy="440640"/>
          </a:xfrm>
        </p:spPr>
        <p:txBody>
          <a:bodyPr/>
          <a:lstStyle>
            <a:lvl1pPr marL="0" indent="0">
              <a:buFontTx/>
              <a:buNone/>
              <a:defRPr sz="146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987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ECCF2D-7F06-458A-8901-505FDDCD93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875632-27F2-4790-9988-A67105977D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022F37-9421-42C0-B7D8-5850C66EB8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344000"/>
            <a:ext cx="10991849" cy="49418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E35B32-06B2-48EF-A04A-BC3F5F417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A40F854-10E0-4E29-BF41-53A0539FC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5A3FC3-7E0C-4829-99EC-583BF5DA6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7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6599" y="0"/>
            <a:ext cx="8724967" cy="4710853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675" y="755794"/>
            <a:ext cx="5490813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675" y="1079999"/>
            <a:ext cx="5490813" cy="2471583"/>
          </a:xfrm>
          <a:prstGeom prst="rect">
            <a:avLst/>
          </a:prstGeom>
        </p:spPr>
        <p:txBody>
          <a:bodyPr anchor="t" anchorCtr="0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4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0405" y="2332803"/>
            <a:ext cx="4035639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03" y="2700000"/>
            <a:ext cx="7368775" cy="1080000"/>
          </a:xfrm>
          <a:prstGeom prst="rect">
            <a:avLst/>
          </a:prstGeom>
        </p:spPr>
        <p:txBody>
          <a:bodyPr anchor="t" anchorCtr="0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5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22" y="1344000"/>
            <a:ext cx="10991849" cy="49418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301" y="6501601"/>
            <a:ext cx="8084668" cy="1641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1067">
                <a:solidFill>
                  <a:schemeClr val="tx1"/>
                </a:solidFill>
              </a:defRPr>
            </a:lvl1pPr>
          </a:lstStyle>
          <a:p>
            <a:r>
              <a:rPr lang="de-DE"/>
              <a:t>Emotion Analysis | Corpus Creation    Felix Bühler | Max Wegge | Carlotta Quensel</a:t>
            </a:r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39200" y="6501601"/>
            <a:ext cx="7104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1067" smtClean="0"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667" y="6501601"/>
            <a:ext cx="2976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4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8" r:id="rId27"/>
  </p:sldLayoutIdLst>
  <p:hf hdr="0" dt="0"/>
  <p:txStyles>
    <p:titleStyle>
      <a:lvl1pPr algn="l" defTabSz="91436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8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80468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715409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960933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195875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>
          <p15:clr>
            <a:srgbClr val="F26B43"/>
          </p15:clr>
        </p15:guide>
        <p15:guide id="2" pos="295">
          <p15:clr>
            <a:srgbClr val="F26B43"/>
          </p15:clr>
        </p15:guide>
        <p15:guide id="3" orient="horz" pos="2967">
          <p15:clr>
            <a:srgbClr val="F26B43"/>
          </p15:clr>
        </p15:guide>
        <p15:guide id="4" pos="54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F3A09C24-0ADE-4F98-BE77-66D186E6A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71021"/>
            <a:ext cx="12192000" cy="6964531"/>
          </a:xfrm>
          <a:solidFill>
            <a:schemeClr val="accent1"/>
          </a:solidFill>
        </p:spPr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EF2F93-13BC-4DA0-9004-250CBC14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316913"/>
            <a:ext cx="5520000" cy="5520000"/>
          </a:xfrm>
          <a:solidFill>
            <a:schemeClr val="bg1"/>
          </a:solidFill>
        </p:spPr>
        <p:txBody>
          <a:bodyPr bIns="0" anchor="ctr"/>
          <a:lstStyle/>
          <a:p>
            <a:r>
              <a:rPr lang="de-DE" sz="3800" dirty="0">
                <a:solidFill>
                  <a:schemeClr val="tx1"/>
                </a:solidFill>
              </a:rPr>
              <a:t>Corpus </a:t>
            </a:r>
            <a:r>
              <a:rPr lang="de-DE" sz="3800" dirty="0" err="1">
                <a:solidFill>
                  <a:schemeClr val="tx1"/>
                </a:solidFill>
              </a:rPr>
              <a:t>Creation</a:t>
            </a:r>
            <a:br>
              <a:rPr lang="de-DE" sz="3800" dirty="0">
                <a:solidFill>
                  <a:schemeClr val="tx1"/>
                </a:solidFill>
              </a:rPr>
            </a:br>
            <a:r>
              <a:rPr lang="de-DE" sz="2400" b="0" dirty="0">
                <a:solidFill>
                  <a:schemeClr val="tx1"/>
                </a:solidFill>
              </a:rPr>
              <a:t>Emotion Analysis</a:t>
            </a:r>
            <a:br>
              <a:rPr lang="de-DE" sz="2400" b="0" dirty="0">
                <a:solidFill>
                  <a:schemeClr val="tx1"/>
                </a:solidFill>
              </a:rPr>
            </a:br>
            <a:r>
              <a:rPr lang="de-DE" sz="2400" b="0" dirty="0" err="1">
                <a:solidFill>
                  <a:schemeClr val="tx1"/>
                </a:solidFill>
              </a:rPr>
              <a:t>Assignment</a:t>
            </a:r>
            <a:r>
              <a:rPr lang="de-DE" sz="2400" b="0" dirty="0">
                <a:solidFill>
                  <a:schemeClr val="tx1"/>
                </a:solidFill>
              </a:rPr>
              <a:t> 1</a:t>
            </a:r>
            <a:br>
              <a:rPr lang="de-DE" sz="2400" b="0" dirty="0">
                <a:solidFill>
                  <a:schemeClr val="tx1"/>
                </a:solidFill>
              </a:rPr>
            </a:br>
            <a:endParaRPr lang="de-DE" sz="2400" b="0" dirty="0">
              <a:solidFill>
                <a:schemeClr val="tx1"/>
              </a:solidFill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B2E18B-9278-442C-B4CC-8D7B5CEF98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6800" y="4137712"/>
            <a:ext cx="1980000" cy="1980000"/>
          </a:xfrm>
          <a:solidFill>
            <a:schemeClr val="accent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Felix Bühler 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Carlotta Quensel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Max Wegge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0F28910-08C6-49E3-93C2-9F95678CC4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5653"/>
          <a:stretch/>
        </p:blipFill>
        <p:spPr>
          <a:xfrm>
            <a:off x="7920216" y="-71021"/>
            <a:ext cx="3161489" cy="109356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2D3285B-AFA9-4EEC-9D65-3C3599656C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 r="73890"/>
          <a:stretch/>
        </p:blipFill>
        <p:spPr>
          <a:xfrm>
            <a:off x="11081705" y="-71021"/>
            <a:ext cx="1110295" cy="10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93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6">
            <a:extLst>
              <a:ext uri="{FF2B5EF4-FFF2-40B4-BE49-F238E27FC236}">
                <a16:creationId xmlns:a16="http://schemas.microsoft.com/office/drawing/2014/main" id="{491A18BC-F1F0-4B21-8138-DE20CDCFB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311" y="1311551"/>
            <a:ext cx="5084666" cy="498857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0F67BD5-3AB0-4C0C-8C35-C1D3E0B0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2" y="236155"/>
            <a:ext cx="10993967" cy="336000"/>
          </a:xfrm>
        </p:spPr>
        <p:txBody>
          <a:bodyPr/>
          <a:lstStyle/>
          <a:p>
            <a:r>
              <a:rPr lang="de-DE" dirty="0"/>
              <a:t>Annotation Task</a:t>
            </a:r>
            <a:br>
              <a:rPr lang="de-DE" dirty="0"/>
            </a:br>
            <a:r>
              <a:rPr lang="de-DE" sz="2400" b="0" dirty="0" err="1"/>
              <a:t>define</a:t>
            </a:r>
            <a:r>
              <a:rPr lang="de-DE" sz="2400" b="0" dirty="0"/>
              <a:t> </a:t>
            </a:r>
            <a:r>
              <a:rPr lang="de-DE" sz="2400" b="0" dirty="0" err="1"/>
              <a:t>annotation</a:t>
            </a:r>
            <a:r>
              <a:rPr lang="de-DE" sz="2400" b="0" dirty="0"/>
              <a:t> </a:t>
            </a:r>
            <a:r>
              <a:rPr lang="de-DE" sz="2400" b="0" dirty="0" err="1"/>
              <a:t>guidelines</a:t>
            </a:r>
            <a:endParaRPr lang="de-DE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D183C-AF25-4DE3-BCA9-8B22762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10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52DA5E-F399-4E07-90D0-164E2039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766A6666-6643-40E0-BF14-48EA623F666D}"/>
              </a:ext>
            </a:extLst>
          </p:cNvPr>
          <p:cNvSpPr txBox="1">
            <a:spLocks/>
          </p:cNvSpPr>
          <p:nvPr/>
        </p:nvSpPr>
        <p:spPr>
          <a:xfrm>
            <a:off x="6336267" y="1344000"/>
            <a:ext cx="5280000" cy="4944000"/>
          </a:xfrm>
          <a:prstGeom prst="rect">
            <a:avLst/>
          </a:prstGeom>
        </p:spPr>
        <p:txBody>
          <a:bodyPr/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/>
              <a:t>for every instance, each emotion is annotated with a value between 0 and 3</a:t>
            </a:r>
          </a:p>
          <a:p>
            <a:r>
              <a:rPr lang="de-DE" sz="1600"/>
              <a:t>the intensity of an emotion is not linked to the specific emotion in plutchik‘s wheel</a:t>
            </a:r>
          </a:p>
          <a:p>
            <a:r>
              <a:rPr lang="de-DE" sz="1600"/>
              <a:t>the annotation of one emotion does not necessarily exclude its opposed emotion</a:t>
            </a:r>
          </a:p>
          <a:p>
            <a:r>
              <a:rPr lang="de-DE" sz="1600"/>
              <a:t>emotions are not assigned only to trigger combinations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38596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6">
            <a:extLst>
              <a:ext uri="{FF2B5EF4-FFF2-40B4-BE49-F238E27FC236}">
                <a16:creationId xmlns:a16="http://schemas.microsoft.com/office/drawing/2014/main" id="{491A18BC-F1F0-4B21-8138-DE20CDCFB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311" y="3283281"/>
            <a:ext cx="5084666" cy="104511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0F67BD5-3AB0-4C0C-8C35-C1D3E0B0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2" y="236155"/>
            <a:ext cx="10993967" cy="336000"/>
          </a:xfrm>
        </p:spPr>
        <p:txBody>
          <a:bodyPr/>
          <a:lstStyle/>
          <a:p>
            <a:r>
              <a:rPr lang="de-DE" dirty="0"/>
              <a:t>Annotation Task</a:t>
            </a:r>
            <a:br>
              <a:rPr lang="de-DE" dirty="0"/>
            </a:br>
            <a:r>
              <a:rPr lang="de-DE" sz="2400" b="0" dirty="0" err="1"/>
              <a:t>define</a:t>
            </a:r>
            <a:r>
              <a:rPr lang="de-DE" sz="2400" b="0" dirty="0"/>
              <a:t> </a:t>
            </a:r>
            <a:r>
              <a:rPr lang="de-DE" sz="2400" b="0" dirty="0" err="1"/>
              <a:t>annotation</a:t>
            </a:r>
            <a:r>
              <a:rPr lang="de-DE" sz="2400" b="0" dirty="0"/>
              <a:t> </a:t>
            </a:r>
            <a:r>
              <a:rPr lang="de-DE" sz="2400" b="0" dirty="0" err="1"/>
              <a:t>guidelines</a:t>
            </a:r>
            <a:endParaRPr lang="de-DE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D183C-AF25-4DE3-BCA9-8B22762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11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52DA5E-F399-4E07-90D0-164E2039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8FDB07BC-48E7-438A-991F-6C5C16264133}"/>
                  </a:ext>
                </a:extLst>
              </p14:cNvPr>
              <p14:cNvContentPartPr/>
              <p14:nvPr/>
            </p14:nvContentPartPr>
            <p14:xfrm>
              <a:off x="3119000" y="3626400"/>
              <a:ext cx="1427040" cy="2124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8FDB07BC-48E7-438A-991F-6C5C162641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3360" y="3554400"/>
                <a:ext cx="14986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222EF7B7-6816-4C44-817A-0F8814B3A8F2}"/>
                  </a:ext>
                </a:extLst>
              </p14:cNvPr>
              <p14:cNvContentPartPr/>
              <p14:nvPr/>
            </p14:nvContentPartPr>
            <p14:xfrm>
              <a:off x="1025760" y="3794880"/>
              <a:ext cx="1275120" cy="1584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222EF7B7-6816-4C44-817A-0F8814B3A8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0120" y="3722880"/>
                <a:ext cx="1346760" cy="1594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Inhaltsplatzhalter 4">
            <a:extLst>
              <a:ext uri="{FF2B5EF4-FFF2-40B4-BE49-F238E27FC236}">
                <a16:creationId xmlns:a16="http://schemas.microsoft.com/office/drawing/2014/main" id="{5A97BB1C-6009-464A-905C-7E597E4F175E}"/>
              </a:ext>
            </a:extLst>
          </p:cNvPr>
          <p:cNvSpPr txBox="1">
            <a:spLocks/>
          </p:cNvSpPr>
          <p:nvPr/>
        </p:nvSpPr>
        <p:spPr>
          <a:xfrm>
            <a:off x="6336267" y="1344000"/>
            <a:ext cx="5280000" cy="4944000"/>
          </a:xfrm>
          <a:prstGeom prst="rect">
            <a:avLst/>
          </a:prstGeom>
        </p:spPr>
        <p:txBody>
          <a:bodyPr/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/>
              <a:t>for every instance, each emotion is annotated with a value between 0 and 3</a:t>
            </a:r>
          </a:p>
          <a:p>
            <a:r>
              <a:rPr lang="de-DE" sz="1600"/>
              <a:t>the intensity of an emotion is not linked to the specific emotion in plutchik‘s wheel</a:t>
            </a:r>
          </a:p>
          <a:p>
            <a:r>
              <a:rPr lang="de-DE" sz="1600"/>
              <a:t>the annotation of one emotion does not necessarily exclude its opposed emotion</a:t>
            </a:r>
          </a:p>
          <a:p>
            <a:r>
              <a:rPr lang="de-DE" sz="1600"/>
              <a:t>emotions are not assigned only to trigger combinations</a:t>
            </a:r>
          </a:p>
          <a:p>
            <a:r>
              <a:rPr lang="de-DE" sz="1600"/>
              <a:t>do not annotate emotions that are only implied by the background of the data but not present within the instance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7950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67BD5-3AB0-4C0C-8C35-C1D3E0B0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2" y="236155"/>
            <a:ext cx="10993967" cy="336000"/>
          </a:xfrm>
        </p:spPr>
        <p:txBody>
          <a:bodyPr/>
          <a:lstStyle/>
          <a:p>
            <a:r>
              <a:rPr lang="de-DE" dirty="0"/>
              <a:t>Annotation Task</a:t>
            </a:r>
            <a:br>
              <a:rPr lang="de-DE" dirty="0"/>
            </a:br>
            <a:r>
              <a:rPr lang="de-DE" sz="2400" b="0" dirty="0" err="1"/>
              <a:t>define</a:t>
            </a:r>
            <a:r>
              <a:rPr lang="de-DE" sz="2400" b="0" dirty="0"/>
              <a:t> </a:t>
            </a:r>
            <a:r>
              <a:rPr lang="de-DE" sz="2400" b="0" dirty="0" err="1"/>
              <a:t>annotation</a:t>
            </a:r>
            <a:r>
              <a:rPr lang="de-DE" sz="2400" b="0" dirty="0"/>
              <a:t> </a:t>
            </a:r>
            <a:r>
              <a:rPr lang="de-DE" sz="2400" b="0" dirty="0" err="1"/>
              <a:t>guidelines</a:t>
            </a:r>
            <a:endParaRPr lang="de-DE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D183C-AF25-4DE3-BCA9-8B22762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12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52DA5E-F399-4E07-90D0-164E2039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591C3BFD-C56F-42FF-8F32-35DB379D398F}"/>
              </a:ext>
            </a:extLst>
          </p:cNvPr>
          <p:cNvSpPr txBox="1">
            <a:spLocks/>
          </p:cNvSpPr>
          <p:nvPr/>
        </p:nvSpPr>
        <p:spPr>
          <a:xfrm>
            <a:off x="6336267" y="1344000"/>
            <a:ext cx="5280000" cy="4944000"/>
          </a:xfrm>
          <a:prstGeom prst="rect">
            <a:avLst/>
          </a:prstGeom>
        </p:spPr>
        <p:txBody>
          <a:bodyPr/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every</a:t>
            </a:r>
            <a:r>
              <a:rPr lang="de-DE" sz="1600" dirty="0"/>
              <a:t> </a:t>
            </a:r>
            <a:r>
              <a:rPr lang="de-DE" sz="1600" dirty="0" err="1"/>
              <a:t>instance</a:t>
            </a:r>
            <a:r>
              <a:rPr lang="de-DE" sz="1600" dirty="0"/>
              <a:t>,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annotated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a </a:t>
            </a:r>
            <a:r>
              <a:rPr lang="de-DE" sz="1600" dirty="0" err="1"/>
              <a:t>value</a:t>
            </a:r>
            <a:r>
              <a:rPr lang="de-DE" sz="1600" dirty="0"/>
              <a:t> </a:t>
            </a:r>
            <a:r>
              <a:rPr lang="de-DE" sz="1600" dirty="0" err="1"/>
              <a:t>between</a:t>
            </a:r>
            <a:r>
              <a:rPr lang="de-DE" sz="1600" dirty="0"/>
              <a:t> 0 and 3</a:t>
            </a:r>
          </a:p>
          <a:p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intensity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an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not </a:t>
            </a:r>
            <a:r>
              <a:rPr lang="de-DE" sz="1600" dirty="0" err="1"/>
              <a:t>linked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specific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in </a:t>
            </a:r>
            <a:r>
              <a:rPr lang="de-DE" sz="1600" dirty="0" err="1"/>
              <a:t>plutchik‘s</a:t>
            </a:r>
            <a:r>
              <a:rPr lang="de-DE" sz="1600" dirty="0"/>
              <a:t> </a:t>
            </a:r>
            <a:r>
              <a:rPr lang="de-DE" sz="1600" dirty="0" err="1"/>
              <a:t>wheel</a:t>
            </a:r>
            <a:endParaRPr lang="de-DE" sz="1600" dirty="0"/>
          </a:p>
          <a:p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annotation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does</a:t>
            </a:r>
            <a:r>
              <a:rPr lang="de-DE" sz="1600" dirty="0"/>
              <a:t> not </a:t>
            </a:r>
            <a:r>
              <a:rPr lang="de-DE" sz="1600" dirty="0" err="1"/>
              <a:t>necessarily</a:t>
            </a:r>
            <a:r>
              <a:rPr lang="de-DE" sz="1600" dirty="0"/>
              <a:t> </a:t>
            </a:r>
            <a:r>
              <a:rPr lang="de-DE" sz="1600" dirty="0" err="1"/>
              <a:t>exclude</a:t>
            </a:r>
            <a:r>
              <a:rPr lang="de-DE" sz="1600" dirty="0"/>
              <a:t> </a:t>
            </a:r>
            <a:r>
              <a:rPr lang="de-DE" sz="1600" dirty="0" err="1"/>
              <a:t>its</a:t>
            </a:r>
            <a:r>
              <a:rPr lang="de-DE" sz="1600" dirty="0"/>
              <a:t> </a:t>
            </a:r>
            <a:r>
              <a:rPr lang="de-DE" sz="1600" dirty="0" err="1"/>
              <a:t>opposed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endParaRPr lang="de-DE" sz="1600" dirty="0"/>
          </a:p>
          <a:p>
            <a:r>
              <a:rPr lang="de-DE" sz="1600" dirty="0" err="1"/>
              <a:t>emotions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not </a:t>
            </a:r>
            <a:r>
              <a:rPr lang="de-DE" sz="1600" dirty="0" err="1"/>
              <a:t>assigned</a:t>
            </a:r>
            <a:r>
              <a:rPr lang="de-DE" sz="1600" dirty="0"/>
              <a:t>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trigger</a:t>
            </a:r>
            <a:r>
              <a:rPr lang="de-DE" sz="1600" dirty="0"/>
              <a:t> </a:t>
            </a:r>
            <a:r>
              <a:rPr lang="de-DE" sz="1600" dirty="0" err="1"/>
              <a:t>combinations</a:t>
            </a:r>
            <a:endParaRPr lang="de-DE" sz="1600" dirty="0"/>
          </a:p>
          <a:p>
            <a:r>
              <a:rPr lang="de-DE" sz="1600" dirty="0"/>
              <a:t>do not </a:t>
            </a:r>
            <a:r>
              <a:rPr lang="de-DE" sz="1600" dirty="0" err="1"/>
              <a:t>annotate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implied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background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but not </a:t>
            </a:r>
            <a:r>
              <a:rPr lang="de-DE" sz="1600" dirty="0" err="1"/>
              <a:t>present</a:t>
            </a:r>
            <a:r>
              <a:rPr lang="de-DE" sz="1600" dirty="0"/>
              <a:t> </a:t>
            </a:r>
            <a:r>
              <a:rPr lang="de-DE" sz="1600" dirty="0" err="1"/>
              <a:t>within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instance</a:t>
            </a:r>
            <a:endParaRPr lang="de-DE" sz="1600" dirty="0"/>
          </a:p>
          <a:p>
            <a:r>
              <a:rPr lang="de-DE" sz="1600" dirty="0" err="1"/>
              <a:t>every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mentioned</a:t>
            </a:r>
            <a:r>
              <a:rPr lang="de-DE" sz="1600" dirty="0"/>
              <a:t> </a:t>
            </a:r>
            <a:r>
              <a:rPr lang="de-DE" sz="1600" dirty="0" err="1"/>
              <a:t>within</a:t>
            </a:r>
            <a:r>
              <a:rPr lang="de-DE" sz="1600" dirty="0"/>
              <a:t> an </a:t>
            </a:r>
            <a:r>
              <a:rPr lang="de-DE" sz="1600" dirty="0" err="1"/>
              <a:t>instance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annotated</a:t>
            </a:r>
            <a:r>
              <a:rPr lang="de-DE" sz="1600" dirty="0"/>
              <a:t> </a:t>
            </a:r>
            <a:r>
              <a:rPr lang="de-DE" sz="1600" dirty="0" err="1"/>
              <a:t>accordingly</a:t>
            </a:r>
            <a:endParaRPr lang="de-DE" sz="1600" dirty="0"/>
          </a:p>
          <a:p>
            <a:pPr lvl="1"/>
            <a:r>
              <a:rPr lang="de-DE" sz="1600" dirty="0"/>
              <a:t>not </a:t>
            </a:r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assign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author</a:t>
            </a:r>
            <a:r>
              <a:rPr lang="de-DE" sz="1600" dirty="0"/>
              <a:t> </a:t>
            </a:r>
            <a:r>
              <a:rPr lang="de-DE" sz="1600" dirty="0" err="1"/>
              <a:t>experienced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moment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writing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comment</a:t>
            </a:r>
            <a:endParaRPr lang="de-DE" sz="1600" dirty="0"/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18B78694-7BC9-42DF-9B30-A7F3EC1EC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280000" cy="49440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550" i="1" dirty="0"/>
              <a:t>I remember the first time I tripped over her shoes at my place, it was adorable. A real "I'm not alone," warm and fuzzy feeling.</a:t>
            </a:r>
            <a:br>
              <a:rPr lang="en-US" sz="1550" i="1" dirty="0"/>
            </a:br>
            <a:br>
              <a:rPr lang="en-US" sz="1550" i="1" dirty="0"/>
            </a:br>
            <a:r>
              <a:rPr lang="en-US" sz="1550" i="1" dirty="0"/>
              <a:t>That's gone. She's just a slob now. </a:t>
            </a:r>
            <a:r>
              <a:rPr lang="en-US" sz="1550" dirty="0"/>
              <a:t>[ID 006]</a:t>
            </a:r>
            <a:endParaRPr lang="de-DE" sz="15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592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923F6C-39D2-4AE9-BABC-36D9FA58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13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06109E-C8E9-42A3-896F-4E56AC8D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FA57CCD9-5849-41AF-818F-F5005CBF6D13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Evaluation</a:t>
            </a:r>
            <a:br>
              <a:rPr lang="de-DE" dirty="0"/>
            </a:br>
            <a:r>
              <a:rPr lang="de-DE" sz="2400" b="0" dirty="0"/>
              <a:t>inter-</a:t>
            </a:r>
            <a:r>
              <a:rPr lang="de-DE" sz="2400" b="0" dirty="0" err="1"/>
              <a:t>annotator</a:t>
            </a:r>
            <a:r>
              <a:rPr lang="de-DE" sz="2400" b="0" dirty="0"/>
              <a:t> </a:t>
            </a:r>
            <a:r>
              <a:rPr lang="de-DE" sz="2400" b="0" dirty="0" err="1"/>
              <a:t>agreement</a:t>
            </a:r>
            <a:endParaRPr lang="de-DE" b="0" dirty="0"/>
          </a:p>
        </p:txBody>
      </p:sp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A0B307E8-9D89-4A09-BD78-0E3FBA2C9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5316" y="1520886"/>
            <a:ext cx="8221367" cy="45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2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071D9-C152-4B4C-8670-17953DFA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agreed</a:t>
            </a:r>
            <a:r>
              <a:rPr lang="de-DE" dirty="0"/>
              <a:t> </a:t>
            </a:r>
            <a:r>
              <a:rPr lang="de-DE" dirty="0" err="1"/>
              <a:t>pretty</a:t>
            </a:r>
            <a:r>
              <a:rPr lang="de-DE" dirty="0"/>
              <a:t> </a:t>
            </a:r>
            <a:r>
              <a:rPr lang="de-DE" dirty="0" err="1"/>
              <a:t>strongly</a:t>
            </a:r>
            <a:endParaRPr lang="de-DE" dirty="0"/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disgreed</a:t>
            </a:r>
            <a:r>
              <a:rPr lang="de-DE" dirty="0"/>
              <a:t> </a:t>
            </a:r>
            <a:r>
              <a:rPr lang="de-DE" dirty="0" err="1"/>
              <a:t>despite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an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guideline</a:t>
            </a:r>
            <a:endParaRPr lang="de-DE" dirty="0"/>
          </a:p>
          <a:p>
            <a:pPr lvl="1"/>
            <a:r>
              <a:rPr lang="de-DE" dirty="0"/>
              <a:t>026: </a:t>
            </a:r>
            <a:r>
              <a:rPr lang="de-DE" dirty="0" err="1"/>
              <a:t>wife</a:t>
            </a:r>
            <a:r>
              <a:rPr lang="de-DE" dirty="0"/>
              <a:t> </a:t>
            </a:r>
            <a:r>
              <a:rPr lang="de-DE" dirty="0" err="1"/>
              <a:t>died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A0AB04-E529-4D5B-8313-25777FD9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14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F77C2B-6752-4230-AD30-9EA2731C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030E1C4A-A844-41C0-9D98-62558EDA55DC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Evaluation</a:t>
            </a:r>
            <a:br>
              <a:rPr lang="de-DE" dirty="0"/>
            </a:br>
            <a:r>
              <a:rPr lang="de-DE" sz="2400" b="0" dirty="0" err="1"/>
              <a:t>anter-annotator</a:t>
            </a:r>
            <a:r>
              <a:rPr lang="de-DE" sz="2400" b="0" dirty="0"/>
              <a:t> </a:t>
            </a:r>
            <a:r>
              <a:rPr lang="de-DE" sz="2400" b="0" dirty="0" err="1"/>
              <a:t>agreement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018521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15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Evaluation</a:t>
            </a:r>
            <a:br>
              <a:rPr lang="de-DE" dirty="0"/>
            </a:br>
            <a:r>
              <a:rPr lang="de-DE" sz="2400" b="0" dirty="0" err="1"/>
              <a:t>corpus</a:t>
            </a:r>
            <a:r>
              <a:rPr lang="de-DE" sz="2400" b="0" dirty="0"/>
              <a:t> </a:t>
            </a:r>
            <a:r>
              <a:rPr lang="de-DE" sz="2400" b="0" dirty="0" err="1"/>
              <a:t>statistics</a:t>
            </a:r>
            <a:r>
              <a:rPr lang="de-DE" sz="2400" b="0" dirty="0"/>
              <a:t> - quantitative</a:t>
            </a:r>
            <a:endParaRPr lang="de-DE" b="0" dirty="0"/>
          </a:p>
        </p:txBody>
      </p:sp>
      <p:graphicFrame>
        <p:nvGraphicFramePr>
          <p:cNvPr id="7" name="Inhaltsplatzhalter 1">
            <a:extLst>
              <a:ext uri="{FF2B5EF4-FFF2-40B4-BE49-F238E27FC236}">
                <a16:creationId xmlns:a16="http://schemas.microsoft.com/office/drawing/2014/main" id="{EBA934A4-6C0A-4CD9-BD84-CD3A6BBC47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346370"/>
              </p:ext>
            </p:extLst>
          </p:nvPr>
        </p:nvGraphicFramePr>
        <p:xfrm>
          <a:off x="2669173" y="1886625"/>
          <a:ext cx="6853654" cy="3382579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077278">
                  <a:extLst>
                    <a:ext uri="{9D8B030D-6E8A-4147-A177-3AD203B41FA5}">
                      <a16:colId xmlns:a16="http://schemas.microsoft.com/office/drawing/2014/main" val="3937803798"/>
                    </a:ext>
                  </a:extLst>
                </a:gridCol>
                <a:gridCol w="422721">
                  <a:extLst>
                    <a:ext uri="{9D8B030D-6E8A-4147-A177-3AD203B41FA5}">
                      <a16:colId xmlns:a16="http://schemas.microsoft.com/office/drawing/2014/main" val="2752857444"/>
                    </a:ext>
                  </a:extLst>
                </a:gridCol>
                <a:gridCol w="892922">
                  <a:extLst>
                    <a:ext uri="{9D8B030D-6E8A-4147-A177-3AD203B41FA5}">
                      <a16:colId xmlns:a16="http://schemas.microsoft.com/office/drawing/2014/main" val="1446306026"/>
                    </a:ext>
                  </a:extLst>
                </a:gridCol>
                <a:gridCol w="524178">
                  <a:extLst>
                    <a:ext uri="{9D8B030D-6E8A-4147-A177-3AD203B41FA5}">
                      <a16:colId xmlns:a16="http://schemas.microsoft.com/office/drawing/2014/main" val="1883644168"/>
                    </a:ext>
                  </a:extLst>
                </a:gridCol>
                <a:gridCol w="799569">
                  <a:extLst>
                    <a:ext uri="{9D8B030D-6E8A-4147-A177-3AD203B41FA5}">
                      <a16:colId xmlns:a16="http://schemas.microsoft.com/office/drawing/2014/main" val="856347553"/>
                    </a:ext>
                  </a:extLst>
                </a:gridCol>
                <a:gridCol w="491782">
                  <a:extLst>
                    <a:ext uri="{9D8B030D-6E8A-4147-A177-3AD203B41FA5}">
                      <a16:colId xmlns:a16="http://schemas.microsoft.com/office/drawing/2014/main" val="1688670559"/>
                    </a:ext>
                  </a:extLst>
                </a:gridCol>
                <a:gridCol w="649894">
                  <a:extLst>
                    <a:ext uri="{9D8B030D-6E8A-4147-A177-3AD203B41FA5}">
                      <a16:colId xmlns:a16="http://schemas.microsoft.com/office/drawing/2014/main" val="392094431"/>
                    </a:ext>
                  </a:extLst>
                </a:gridCol>
                <a:gridCol w="775653">
                  <a:extLst>
                    <a:ext uri="{9D8B030D-6E8A-4147-A177-3AD203B41FA5}">
                      <a16:colId xmlns:a16="http://schemas.microsoft.com/office/drawing/2014/main" val="2213119794"/>
                    </a:ext>
                  </a:extLst>
                </a:gridCol>
                <a:gridCol w="1219657">
                  <a:extLst>
                    <a:ext uri="{9D8B030D-6E8A-4147-A177-3AD203B41FA5}">
                      <a16:colId xmlns:a16="http://schemas.microsoft.com/office/drawing/2014/main" val="1660269044"/>
                    </a:ext>
                  </a:extLst>
                </a:gridCol>
              </a:tblGrid>
              <a:tr h="375874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Joy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Sadness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 dirty="0">
                          <a:solidFill>
                            <a:schemeClr val="bg1"/>
                          </a:solidFill>
                          <a:effectLst/>
                        </a:rPr>
                        <a:t>Trust</a:t>
                      </a:r>
                      <a:endParaRPr lang="en-US" sz="14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Disgust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Fear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Anger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Surprise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Anticipation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5282963"/>
                  </a:ext>
                </a:extLst>
              </a:tr>
              <a:tr h="375874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Anticipation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557692"/>
                  </a:ext>
                </a:extLst>
              </a:tr>
              <a:tr h="37583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Surprise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166104"/>
                  </a:ext>
                </a:extLst>
              </a:tr>
              <a:tr h="37583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Anger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735580"/>
                  </a:ext>
                </a:extLst>
              </a:tr>
              <a:tr h="37583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Fear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686231"/>
                  </a:ext>
                </a:extLst>
              </a:tr>
              <a:tr h="37583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Disgust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52676"/>
                  </a:ext>
                </a:extLst>
              </a:tr>
              <a:tr h="37583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Trust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515586"/>
                  </a:ext>
                </a:extLst>
              </a:tr>
              <a:tr h="37583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Sadness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289482"/>
                  </a:ext>
                </a:extLst>
              </a:tr>
              <a:tr h="37583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Joy</a:t>
                      </a:r>
                      <a:endParaRPr lang="en-US" sz="14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4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585175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DDAA39B0-3A20-4D00-9744-79EA77338366}"/>
              </a:ext>
            </a:extLst>
          </p:cNvPr>
          <p:cNvSpPr txBox="1"/>
          <p:nvPr/>
        </p:nvSpPr>
        <p:spPr>
          <a:xfrm>
            <a:off x="3048691" y="5269204"/>
            <a:ext cx="6310702" cy="2682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Co-annotation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r>
              <a:rPr lang="de-DE" sz="1600" dirty="0"/>
              <a:t> </a:t>
            </a:r>
            <a:r>
              <a:rPr lang="de-DE" sz="1600" dirty="0" err="1"/>
              <a:t>taken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average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all </a:t>
            </a:r>
            <a:r>
              <a:rPr lang="de-DE" sz="1600" dirty="0" err="1"/>
              <a:t>annotators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9645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16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Evaluation</a:t>
            </a:r>
            <a:br>
              <a:rPr lang="de-DE" dirty="0"/>
            </a:br>
            <a:r>
              <a:rPr lang="de-DE" sz="2400" b="0" dirty="0" err="1"/>
              <a:t>corpus</a:t>
            </a:r>
            <a:r>
              <a:rPr lang="de-DE" sz="2400" b="0" dirty="0"/>
              <a:t> </a:t>
            </a:r>
            <a:r>
              <a:rPr lang="de-DE" sz="2400" b="0" dirty="0" err="1"/>
              <a:t>statistics</a:t>
            </a:r>
            <a:r>
              <a:rPr lang="de-DE" sz="2400" b="0" dirty="0"/>
              <a:t> - quantitative</a:t>
            </a:r>
            <a:endParaRPr lang="de-DE" b="0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CA47321-D94E-4065-921D-8DC6EF5FB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114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071D9-C152-4B4C-8670-17953DFA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irony</a:t>
            </a:r>
            <a:r>
              <a:rPr lang="de-DE" dirty="0"/>
              <a:t>/</a:t>
            </a:r>
            <a:r>
              <a:rPr lang="de-DE" dirty="0" err="1"/>
              <a:t>gags</a:t>
            </a:r>
            <a:r>
              <a:rPr lang="de-DE" dirty="0"/>
              <a:t>/</a:t>
            </a:r>
            <a:r>
              <a:rPr lang="de-DE" dirty="0" err="1"/>
              <a:t>neutrality</a:t>
            </a:r>
            <a:endParaRPr lang="de-DE" dirty="0"/>
          </a:p>
          <a:p>
            <a:pPr lvl="1"/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emotions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anticipation</a:t>
            </a:r>
            <a:r>
              <a:rPr lang="de-DE" dirty="0"/>
              <a:t> (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surprise</a:t>
            </a:r>
            <a:r>
              <a:rPr lang="de-DE" dirty="0"/>
              <a:t>)</a:t>
            </a:r>
          </a:p>
          <a:p>
            <a:r>
              <a:rPr lang="de-DE" dirty="0"/>
              <a:t>easy </a:t>
            </a:r>
            <a:r>
              <a:rPr lang="de-DE" dirty="0" err="1"/>
              <a:t>emotions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joy</a:t>
            </a:r>
            <a:r>
              <a:rPr lang="de-DE" dirty="0"/>
              <a:t>, </a:t>
            </a:r>
            <a:r>
              <a:rPr lang="de-DE" dirty="0" err="1"/>
              <a:t>trust</a:t>
            </a:r>
            <a:r>
              <a:rPr lang="de-DE" dirty="0"/>
              <a:t>, </a:t>
            </a:r>
            <a:r>
              <a:rPr lang="de-DE" dirty="0" err="1"/>
              <a:t>anger</a:t>
            </a:r>
            <a:endParaRPr lang="de-DE" dirty="0"/>
          </a:p>
          <a:p>
            <a:pPr lvl="2"/>
            <a:r>
              <a:rPr lang="de-DE" dirty="0" err="1"/>
              <a:t>fear</a:t>
            </a:r>
            <a:endParaRPr lang="de-DE" dirty="0"/>
          </a:p>
          <a:p>
            <a:pPr lvl="2"/>
            <a:r>
              <a:rPr lang="de-DE" dirty="0" err="1"/>
              <a:t>disgust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64C534-9C1C-4CBF-85F3-CF17E0F2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17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C70A51-FCB6-47DA-BDB0-87AF5D90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D41F250-E767-4A7A-94B4-BCD8DFEC5E88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Evaluation</a:t>
            </a:r>
            <a:br>
              <a:rPr lang="de-DE" dirty="0"/>
            </a:br>
            <a:r>
              <a:rPr lang="de-DE" sz="2400" b="0" dirty="0" err="1"/>
              <a:t>corpus</a:t>
            </a:r>
            <a:r>
              <a:rPr lang="de-DE" sz="2400" b="0" dirty="0"/>
              <a:t> </a:t>
            </a:r>
            <a:r>
              <a:rPr lang="de-DE" sz="2400" b="0" dirty="0" err="1"/>
              <a:t>statistics</a:t>
            </a:r>
            <a:r>
              <a:rPr lang="de-DE" sz="2400" b="0" dirty="0"/>
              <a:t> - qualitative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55585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C071D9-C152-4B4C-8670-17953DFA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subjective</a:t>
            </a:r>
            <a:r>
              <a:rPr lang="de-DE" dirty="0"/>
              <a:t> and so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annotation</a:t>
            </a:r>
            <a:endParaRPr lang="de-DE" dirty="0"/>
          </a:p>
          <a:p>
            <a:pPr lvl="1"/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intensity</a:t>
            </a:r>
            <a:endParaRPr lang="de-DE" dirty="0"/>
          </a:p>
          <a:p>
            <a:pPr lvl="1"/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guidelines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imperative</a:t>
            </a:r>
          </a:p>
          <a:p>
            <a:pPr lvl="1"/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guidelines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,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debatable</a:t>
            </a:r>
            <a:endParaRPr lang="de-DE" dirty="0"/>
          </a:p>
          <a:p>
            <a:pPr lvl="1"/>
            <a:r>
              <a:rPr lang="de-DE" dirty="0" err="1"/>
              <a:t>annotators</a:t>
            </a:r>
            <a:r>
              <a:rPr lang="de-DE" dirty="0"/>
              <a:t> </a:t>
            </a:r>
            <a:r>
              <a:rPr lang="de-DE" dirty="0" err="1"/>
              <a:t>agree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on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on </a:t>
            </a:r>
            <a:r>
              <a:rPr lang="de-DE" dirty="0" err="1"/>
              <a:t>others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64C534-9C1C-4CBF-85F3-CF17E0F2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18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C70A51-FCB6-47DA-BDB0-87AF5D90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D41F250-E767-4A7A-94B4-BCD8DFEC5E88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Conclusion</a:t>
            </a:r>
            <a:br>
              <a:rPr lang="de-DE" dirty="0"/>
            </a:br>
            <a:r>
              <a:rPr lang="de-DE" sz="2400" b="0" dirty="0" err="1"/>
              <a:t>take</a:t>
            </a:r>
            <a:r>
              <a:rPr lang="de-DE" sz="2400" b="0" dirty="0"/>
              <a:t> </a:t>
            </a:r>
            <a:r>
              <a:rPr lang="de-DE" sz="2400" b="0" dirty="0" err="1"/>
              <a:t>away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704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8677E2-3871-4EB1-9638-C60EABE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2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F8C20-2557-41C5-939A-FD6E581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A04DA2A-1F61-41DE-BA08-44B7F1730FE9}"/>
              </a:ext>
            </a:extLst>
          </p:cNvPr>
          <p:cNvSpPr txBox="1">
            <a:spLocks/>
          </p:cNvSpPr>
          <p:nvPr/>
        </p:nvSpPr>
        <p:spPr>
          <a:xfrm>
            <a:off x="624422" y="236155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Preparation</a:t>
            </a:r>
            <a:br>
              <a:rPr lang="de-DE" dirty="0"/>
            </a:br>
            <a:r>
              <a:rPr lang="en-US" sz="2000" b="0" dirty="0"/>
              <a:t>selecting a data source</a:t>
            </a:r>
            <a:endParaRPr lang="en-US" sz="2400" b="0" dirty="0"/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14DE648-80A0-4EF3-AB1B-044DAFBD5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7120" y="1346877"/>
            <a:ext cx="5569147" cy="4944000"/>
          </a:xfrm>
        </p:spPr>
        <p:txBody>
          <a:bodyPr anchor="t"/>
          <a:lstStyle/>
          <a:p>
            <a:r>
              <a:rPr lang="en-US" dirty="0"/>
              <a:t>topic encourages a variety of emotional responses</a:t>
            </a:r>
          </a:p>
          <a:p>
            <a:r>
              <a:rPr lang="en-US" dirty="0"/>
              <a:t>sufficient amount of relevant data</a:t>
            </a:r>
          </a:p>
          <a:p>
            <a:r>
              <a:rPr lang="en-US" dirty="0"/>
              <a:t>ca. 500 stand-alone comments </a:t>
            </a:r>
          </a:p>
          <a:p>
            <a:r>
              <a:rPr lang="en-US" dirty="0"/>
              <a:t>further answers/questions/ conversations, deleted users and bots were ignored</a:t>
            </a:r>
          </a:p>
          <a:p>
            <a:r>
              <a:rPr lang="en-US" dirty="0"/>
              <a:t>first 100 comments used for annotation</a:t>
            </a:r>
          </a:p>
        </p:txBody>
      </p:sp>
      <p:pic>
        <p:nvPicPr>
          <p:cNvPr id="9" name="Bildplatzhalter 6">
            <a:extLst>
              <a:ext uri="{FF2B5EF4-FFF2-40B4-BE49-F238E27FC236}">
                <a16:creationId xmlns:a16="http://schemas.microsoft.com/office/drawing/2014/main" id="{7491F9E7-82B5-4875-8561-662FB4343A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813" y="2751791"/>
            <a:ext cx="5460419" cy="165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67BD5-3AB0-4C0C-8C35-C1D3E0B0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2" y="236155"/>
            <a:ext cx="10993967" cy="336000"/>
          </a:xfrm>
        </p:spPr>
        <p:txBody>
          <a:bodyPr/>
          <a:lstStyle/>
          <a:p>
            <a:r>
              <a:rPr lang="de-DE" dirty="0" err="1"/>
              <a:t>Preparation</a:t>
            </a:r>
            <a:br>
              <a:rPr lang="de-DE" dirty="0"/>
            </a:br>
            <a:r>
              <a:rPr lang="de-DE" sz="2400" b="0" dirty="0" err="1"/>
              <a:t>choosing</a:t>
            </a:r>
            <a:r>
              <a:rPr lang="de-DE" sz="2400" b="0" dirty="0"/>
              <a:t> an </a:t>
            </a:r>
            <a:r>
              <a:rPr lang="de-DE" sz="2400" b="0" dirty="0" err="1"/>
              <a:t>emotion</a:t>
            </a:r>
            <a:r>
              <a:rPr lang="de-DE" sz="2400" b="0" dirty="0"/>
              <a:t> </a:t>
            </a:r>
            <a:r>
              <a:rPr lang="de-DE" sz="2400" b="0" dirty="0" err="1"/>
              <a:t>model</a:t>
            </a:r>
            <a:endParaRPr lang="de-DE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D183C-AF25-4DE3-BCA9-8B22762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3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52DA5E-F399-4E07-90D0-164E2039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43DC6BDE-3CC9-40EC-B16C-CB43B0EC02D8}"/>
              </a:ext>
            </a:extLst>
          </p:cNvPr>
          <p:cNvSpPr txBox="1">
            <a:spLocks/>
          </p:cNvSpPr>
          <p:nvPr/>
        </p:nvSpPr>
        <p:spPr>
          <a:xfrm>
            <a:off x="6047120" y="1333840"/>
            <a:ext cx="5569147" cy="53154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2"/>
              </a:buClr>
              <a:buSzPct val="105000"/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/>
              <a:t>why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decided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:</a:t>
            </a:r>
          </a:p>
          <a:p>
            <a:pPr lvl="1"/>
            <a:r>
              <a:rPr lang="de-DE" sz="1600" dirty="0" err="1"/>
              <a:t>eight</a:t>
            </a:r>
            <a:r>
              <a:rPr lang="de-DE" sz="1600" dirty="0"/>
              <a:t> </a:t>
            </a:r>
            <a:r>
              <a:rPr lang="de-DE" sz="1600" dirty="0" err="1"/>
              <a:t>basic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endParaRPr lang="de-DE" sz="1600" dirty="0"/>
          </a:p>
          <a:p>
            <a:pPr lvl="1"/>
            <a:r>
              <a:rPr lang="de-DE" sz="1600" dirty="0"/>
              <a:t> </a:t>
            </a:r>
            <a:r>
              <a:rPr lang="de-DE" sz="1600" dirty="0" err="1"/>
              <a:t>combinations</a:t>
            </a:r>
            <a:r>
              <a:rPr lang="de-DE" sz="1600" dirty="0"/>
              <a:t> (e.g. </a:t>
            </a:r>
            <a:r>
              <a:rPr lang="de-DE" sz="1600" dirty="0" err="1"/>
              <a:t>joy</a:t>
            </a:r>
            <a:r>
              <a:rPr lang="de-DE" sz="1600" dirty="0"/>
              <a:t> + </a:t>
            </a:r>
            <a:r>
              <a:rPr lang="de-DE" sz="1600" dirty="0" err="1"/>
              <a:t>trust</a:t>
            </a:r>
            <a:r>
              <a:rPr lang="de-DE" sz="1600" dirty="0"/>
              <a:t> = </a:t>
            </a:r>
            <a:r>
              <a:rPr lang="de-DE" sz="1600" dirty="0" err="1"/>
              <a:t>love</a:t>
            </a:r>
            <a:r>
              <a:rPr lang="de-DE" sz="1600" dirty="0"/>
              <a:t>) open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err="1"/>
              <a:t>possibilites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further</a:t>
            </a:r>
            <a:r>
              <a:rPr lang="de-DE" sz="1600" dirty="0"/>
              <a:t> </a:t>
            </a:r>
            <a:r>
              <a:rPr lang="de-DE" sz="1600" dirty="0" err="1"/>
              <a:t>analyze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endParaRPr lang="de-DE" sz="1600" dirty="0"/>
          </a:p>
          <a:p>
            <a:pPr lvl="1"/>
            <a:r>
              <a:rPr lang="de-DE" sz="1600" dirty="0" err="1"/>
              <a:t>provides</a:t>
            </a:r>
            <a:r>
              <a:rPr lang="de-DE" sz="1600" dirty="0"/>
              <a:t> different </a:t>
            </a:r>
            <a:r>
              <a:rPr lang="de-DE" sz="1600" dirty="0" err="1"/>
              <a:t>intensities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endParaRPr lang="de-DE" sz="1600" dirty="0"/>
          </a:p>
          <a:p>
            <a:pPr lvl="1"/>
            <a:r>
              <a:rPr lang="de-DE" sz="1600" dirty="0" err="1"/>
              <a:t>opposing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r>
              <a:rPr lang="de-DE" sz="1600" dirty="0"/>
              <a:t> </a:t>
            </a:r>
            <a:r>
              <a:rPr lang="de-DE" sz="1600" dirty="0" err="1"/>
              <a:t>exclude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other</a:t>
            </a:r>
            <a:endParaRPr lang="de-DE" sz="1600" dirty="0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2D099F13-AD0B-4B9C-B8E3-C5B9C927B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" b="445"/>
          <a:stretch>
            <a:fillRect/>
          </a:stretch>
        </p:blipFill>
        <p:spPr>
          <a:xfrm>
            <a:off x="622303" y="1333840"/>
            <a:ext cx="5088683" cy="4944000"/>
          </a:xfrm>
          <a:prstGeom prst="rect">
            <a:avLst/>
          </a:prstGeom>
        </p:spPr>
      </p:pic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C345378E-878A-4EC0-800C-19C6FB8B30CB}"/>
              </a:ext>
            </a:extLst>
          </p:cNvPr>
          <p:cNvSpPr txBox="1">
            <a:spLocks/>
          </p:cNvSpPr>
          <p:nvPr/>
        </p:nvSpPr>
        <p:spPr>
          <a:xfrm>
            <a:off x="622303" y="6018540"/>
            <a:ext cx="5088683" cy="2748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200" i="1" dirty="0" err="1"/>
              <a:t>plutchik‘s</a:t>
            </a:r>
            <a:r>
              <a:rPr lang="de-DE" sz="1200" i="1" dirty="0"/>
              <a:t> </a:t>
            </a:r>
            <a:r>
              <a:rPr lang="de-DE" sz="1200" i="1" dirty="0" err="1"/>
              <a:t>wheel</a:t>
            </a:r>
            <a:r>
              <a:rPr lang="de-DE" sz="1200" i="1" dirty="0"/>
              <a:t> </a:t>
            </a:r>
            <a:r>
              <a:rPr lang="de-DE" sz="1200" i="1" dirty="0" err="1"/>
              <a:t>of</a:t>
            </a:r>
            <a:r>
              <a:rPr lang="de-DE" sz="1200" i="1" dirty="0"/>
              <a:t> </a:t>
            </a:r>
            <a:r>
              <a:rPr lang="de-DE" sz="1200" i="1" dirty="0" err="1"/>
              <a:t>emotions</a:t>
            </a:r>
            <a:endParaRPr lang="de-DE" sz="1200" i="1" dirty="0"/>
          </a:p>
        </p:txBody>
      </p:sp>
    </p:spTree>
    <p:extLst>
      <p:ext uri="{BB962C8B-B14F-4D97-AF65-F5344CB8AC3E}">
        <p14:creationId xmlns:p14="http://schemas.microsoft.com/office/powerpoint/2010/main" val="188963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D183C-AF25-4DE3-BCA9-8B22762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4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52DA5E-F399-4E07-90D0-164E2039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2D099F13-AD0B-4B9C-B8E3-C5B9C927B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" b="445"/>
          <a:stretch>
            <a:fillRect/>
          </a:stretch>
        </p:blipFill>
        <p:spPr>
          <a:xfrm>
            <a:off x="622303" y="1333840"/>
            <a:ext cx="5088683" cy="4944000"/>
          </a:xfrm>
          <a:prstGeom prst="rect">
            <a:avLst/>
          </a:prstGeom>
        </p:spPr>
      </p:pic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C345378E-878A-4EC0-800C-19C6FB8B30CB}"/>
              </a:ext>
            </a:extLst>
          </p:cNvPr>
          <p:cNvSpPr txBox="1">
            <a:spLocks/>
          </p:cNvSpPr>
          <p:nvPr/>
        </p:nvSpPr>
        <p:spPr>
          <a:xfrm>
            <a:off x="622303" y="6018540"/>
            <a:ext cx="5088683" cy="2748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200" i="1" dirty="0" err="1"/>
              <a:t>plutchik‘s</a:t>
            </a:r>
            <a:r>
              <a:rPr lang="de-DE" sz="1200" i="1" dirty="0"/>
              <a:t> </a:t>
            </a:r>
            <a:r>
              <a:rPr lang="de-DE" sz="1200" i="1" dirty="0" err="1"/>
              <a:t>wheel</a:t>
            </a:r>
            <a:r>
              <a:rPr lang="de-DE" sz="1200" i="1" dirty="0"/>
              <a:t> </a:t>
            </a:r>
            <a:r>
              <a:rPr lang="de-DE" sz="1200" i="1" dirty="0" err="1"/>
              <a:t>of</a:t>
            </a:r>
            <a:r>
              <a:rPr lang="de-DE" sz="1200" i="1" dirty="0"/>
              <a:t> </a:t>
            </a:r>
            <a:r>
              <a:rPr lang="de-DE" sz="1200" i="1" dirty="0" err="1"/>
              <a:t>emotions</a:t>
            </a:r>
            <a:endParaRPr lang="de-DE" sz="1200" i="1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95645FC8-00B8-477E-9FCC-666AE62DF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7120" y="1333840"/>
            <a:ext cx="5569147" cy="5315438"/>
          </a:xfrm>
        </p:spPr>
        <p:txBody>
          <a:bodyPr anchor="t"/>
          <a:lstStyle/>
          <a:p>
            <a:r>
              <a:rPr lang="de-DE" sz="1600" dirty="0" err="1"/>
              <a:t>why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decided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:</a:t>
            </a:r>
          </a:p>
          <a:p>
            <a:pPr lvl="1"/>
            <a:r>
              <a:rPr lang="de-DE" sz="1600" dirty="0" err="1"/>
              <a:t>eight</a:t>
            </a:r>
            <a:r>
              <a:rPr lang="de-DE" sz="1600" dirty="0"/>
              <a:t> </a:t>
            </a:r>
            <a:r>
              <a:rPr lang="de-DE" sz="1600" dirty="0" err="1"/>
              <a:t>basic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endParaRPr lang="de-DE" sz="1600" dirty="0"/>
          </a:p>
          <a:p>
            <a:pPr lvl="1"/>
            <a:r>
              <a:rPr lang="de-DE" sz="1600" dirty="0"/>
              <a:t> </a:t>
            </a:r>
            <a:r>
              <a:rPr lang="de-DE" sz="1600" dirty="0" err="1"/>
              <a:t>combinations</a:t>
            </a:r>
            <a:r>
              <a:rPr lang="de-DE" sz="1600" dirty="0"/>
              <a:t> (e.g. </a:t>
            </a:r>
            <a:r>
              <a:rPr lang="de-DE" sz="1600" dirty="0" err="1"/>
              <a:t>joy</a:t>
            </a:r>
            <a:r>
              <a:rPr lang="de-DE" sz="1600" dirty="0"/>
              <a:t> + </a:t>
            </a:r>
            <a:r>
              <a:rPr lang="de-DE" sz="1600" dirty="0" err="1"/>
              <a:t>trust</a:t>
            </a:r>
            <a:r>
              <a:rPr lang="de-DE" sz="1600" dirty="0"/>
              <a:t> = </a:t>
            </a:r>
            <a:r>
              <a:rPr lang="de-DE" sz="1600" dirty="0" err="1"/>
              <a:t>love</a:t>
            </a:r>
            <a:r>
              <a:rPr lang="de-DE" sz="1600" dirty="0"/>
              <a:t>) open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err="1"/>
              <a:t>possibilites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further</a:t>
            </a:r>
            <a:r>
              <a:rPr lang="de-DE" sz="1600" dirty="0"/>
              <a:t> </a:t>
            </a:r>
            <a:r>
              <a:rPr lang="de-DE" sz="1600" dirty="0" err="1"/>
              <a:t>analyze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endParaRPr lang="de-DE" sz="1600" dirty="0"/>
          </a:p>
          <a:p>
            <a:pPr lvl="1"/>
            <a:r>
              <a:rPr lang="de-DE" sz="1600" dirty="0" err="1"/>
              <a:t>provides</a:t>
            </a:r>
            <a:r>
              <a:rPr lang="de-DE" sz="1600" dirty="0"/>
              <a:t> different </a:t>
            </a:r>
            <a:r>
              <a:rPr lang="de-DE" sz="1600" dirty="0" err="1"/>
              <a:t>intensities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endParaRPr lang="de-DE" sz="1600" dirty="0"/>
          </a:p>
          <a:p>
            <a:pPr lvl="1"/>
            <a:r>
              <a:rPr lang="de-DE" sz="1600" dirty="0" err="1"/>
              <a:t>opposing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r>
              <a:rPr lang="de-DE" sz="1600" dirty="0"/>
              <a:t> </a:t>
            </a:r>
            <a:r>
              <a:rPr lang="de-DE" sz="1600" dirty="0" err="1"/>
              <a:t>exclude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other</a:t>
            </a:r>
            <a:endParaRPr lang="de-DE" sz="1600" dirty="0"/>
          </a:p>
          <a:p>
            <a:r>
              <a:rPr lang="de-DE" sz="1600" dirty="0" err="1"/>
              <a:t>problems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encountered</a:t>
            </a:r>
            <a:r>
              <a:rPr lang="de-DE" sz="1600" dirty="0"/>
              <a:t> </a:t>
            </a:r>
            <a:r>
              <a:rPr lang="de-DE" sz="1600" dirty="0" err="1"/>
              <a:t>while</a:t>
            </a:r>
            <a:r>
              <a:rPr lang="de-DE" sz="1600" dirty="0"/>
              <a:t> </a:t>
            </a:r>
            <a:r>
              <a:rPr lang="de-DE" sz="1600" dirty="0" err="1"/>
              <a:t>annotating</a:t>
            </a:r>
            <a:r>
              <a:rPr lang="de-DE" sz="1600" dirty="0"/>
              <a:t>: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84C873C9-A7EF-44F1-A09A-F438EC4E5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2" y="236155"/>
            <a:ext cx="10993967" cy="336000"/>
          </a:xfrm>
        </p:spPr>
        <p:txBody>
          <a:bodyPr/>
          <a:lstStyle/>
          <a:p>
            <a:r>
              <a:rPr lang="de-DE" dirty="0" err="1"/>
              <a:t>Preparation</a:t>
            </a:r>
            <a:br>
              <a:rPr lang="de-DE" dirty="0"/>
            </a:br>
            <a:r>
              <a:rPr lang="de-DE" sz="2400" b="0" dirty="0" err="1"/>
              <a:t>choosing</a:t>
            </a:r>
            <a:r>
              <a:rPr lang="de-DE" sz="2400" b="0" dirty="0"/>
              <a:t> an </a:t>
            </a:r>
            <a:r>
              <a:rPr lang="de-DE" sz="2400" b="0" dirty="0" err="1"/>
              <a:t>emotion</a:t>
            </a:r>
            <a:r>
              <a:rPr lang="de-DE" sz="2400" b="0" dirty="0"/>
              <a:t> </a:t>
            </a:r>
            <a:r>
              <a:rPr lang="de-DE" sz="2400" b="0" dirty="0" err="1"/>
              <a:t>model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4452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67BD5-3AB0-4C0C-8C35-C1D3E0B0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2" y="236155"/>
            <a:ext cx="10993967" cy="336000"/>
          </a:xfrm>
        </p:spPr>
        <p:txBody>
          <a:bodyPr/>
          <a:lstStyle/>
          <a:p>
            <a:r>
              <a:rPr lang="de-DE" dirty="0" err="1"/>
              <a:t>Preparation</a:t>
            </a:r>
            <a:br>
              <a:rPr lang="de-DE" dirty="0"/>
            </a:br>
            <a:r>
              <a:rPr lang="de-DE" sz="2400" b="0" dirty="0" err="1"/>
              <a:t>choosing</a:t>
            </a:r>
            <a:r>
              <a:rPr lang="de-DE" sz="2400" b="0" dirty="0"/>
              <a:t> an </a:t>
            </a:r>
            <a:r>
              <a:rPr lang="de-DE" sz="2400" b="0" dirty="0" err="1"/>
              <a:t>emotion</a:t>
            </a:r>
            <a:r>
              <a:rPr lang="de-DE" sz="2400" b="0" dirty="0"/>
              <a:t> </a:t>
            </a:r>
            <a:r>
              <a:rPr lang="de-DE" sz="2400" b="0" dirty="0" err="1"/>
              <a:t>model</a:t>
            </a:r>
            <a:endParaRPr lang="de-DE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D183C-AF25-4DE3-BCA9-8B22762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5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52DA5E-F399-4E07-90D0-164E2039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2D099F13-AD0B-4B9C-B8E3-C5B9C927B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" b="445"/>
          <a:stretch>
            <a:fillRect/>
          </a:stretch>
        </p:blipFill>
        <p:spPr>
          <a:xfrm>
            <a:off x="622303" y="1333840"/>
            <a:ext cx="5088683" cy="4944000"/>
          </a:xfrm>
          <a:prstGeom prst="rect">
            <a:avLst/>
          </a:prstGeom>
        </p:spPr>
      </p:pic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C345378E-878A-4EC0-800C-19C6FB8B30CB}"/>
              </a:ext>
            </a:extLst>
          </p:cNvPr>
          <p:cNvSpPr txBox="1">
            <a:spLocks/>
          </p:cNvSpPr>
          <p:nvPr/>
        </p:nvSpPr>
        <p:spPr>
          <a:xfrm>
            <a:off x="622303" y="6018540"/>
            <a:ext cx="5088683" cy="2748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200" i="1" dirty="0" err="1"/>
              <a:t>plutchik‘s</a:t>
            </a:r>
            <a:r>
              <a:rPr lang="de-DE" sz="1200" i="1" dirty="0"/>
              <a:t> </a:t>
            </a:r>
            <a:r>
              <a:rPr lang="de-DE" sz="1200" i="1" dirty="0" err="1"/>
              <a:t>wheel</a:t>
            </a:r>
            <a:r>
              <a:rPr lang="de-DE" sz="1200" i="1" dirty="0"/>
              <a:t> </a:t>
            </a:r>
            <a:r>
              <a:rPr lang="de-DE" sz="1200" i="1" dirty="0" err="1"/>
              <a:t>of</a:t>
            </a:r>
            <a:r>
              <a:rPr lang="de-DE" sz="1200" i="1" dirty="0"/>
              <a:t> </a:t>
            </a:r>
            <a:r>
              <a:rPr lang="de-DE" sz="1200" i="1" dirty="0" err="1"/>
              <a:t>emotions</a:t>
            </a:r>
            <a:endParaRPr lang="de-DE" sz="1200" i="1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95645FC8-00B8-477E-9FCC-666AE62DF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7120" y="1333840"/>
            <a:ext cx="5569147" cy="5315438"/>
          </a:xfrm>
        </p:spPr>
        <p:txBody>
          <a:bodyPr anchor="t"/>
          <a:lstStyle/>
          <a:p>
            <a:r>
              <a:rPr lang="de-DE" sz="1600" dirty="0" err="1"/>
              <a:t>why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decided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:</a:t>
            </a:r>
          </a:p>
          <a:p>
            <a:pPr lvl="1"/>
            <a:r>
              <a:rPr lang="de-DE" sz="1600" dirty="0" err="1"/>
              <a:t>eight</a:t>
            </a:r>
            <a:r>
              <a:rPr lang="de-DE" sz="1600" dirty="0"/>
              <a:t> </a:t>
            </a:r>
            <a:r>
              <a:rPr lang="de-DE" sz="1600" dirty="0" err="1"/>
              <a:t>basic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endParaRPr lang="de-DE" sz="1600" dirty="0"/>
          </a:p>
          <a:p>
            <a:pPr lvl="1"/>
            <a:r>
              <a:rPr lang="de-DE" sz="1600" dirty="0"/>
              <a:t> </a:t>
            </a:r>
            <a:r>
              <a:rPr lang="de-DE" sz="1600" dirty="0" err="1"/>
              <a:t>combinations</a:t>
            </a:r>
            <a:r>
              <a:rPr lang="de-DE" sz="1600" dirty="0"/>
              <a:t> (e.g. </a:t>
            </a:r>
            <a:r>
              <a:rPr lang="de-DE" sz="1600" dirty="0" err="1"/>
              <a:t>joy</a:t>
            </a:r>
            <a:r>
              <a:rPr lang="de-DE" sz="1600" dirty="0"/>
              <a:t> + </a:t>
            </a:r>
            <a:r>
              <a:rPr lang="de-DE" sz="1600" dirty="0" err="1"/>
              <a:t>trust</a:t>
            </a:r>
            <a:r>
              <a:rPr lang="de-DE" sz="1600" dirty="0"/>
              <a:t> = </a:t>
            </a:r>
            <a:r>
              <a:rPr lang="de-DE" sz="1600" dirty="0" err="1"/>
              <a:t>love</a:t>
            </a:r>
            <a:r>
              <a:rPr lang="de-DE" sz="1600" dirty="0"/>
              <a:t>) open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err="1"/>
              <a:t>possibilites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further</a:t>
            </a:r>
            <a:r>
              <a:rPr lang="de-DE" sz="1600" dirty="0"/>
              <a:t> </a:t>
            </a:r>
            <a:r>
              <a:rPr lang="de-DE" sz="1600" dirty="0" err="1"/>
              <a:t>analyze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endParaRPr lang="de-DE" sz="1600" dirty="0"/>
          </a:p>
          <a:p>
            <a:pPr lvl="1"/>
            <a:r>
              <a:rPr lang="de-DE" sz="1600" dirty="0" err="1"/>
              <a:t>provides</a:t>
            </a:r>
            <a:r>
              <a:rPr lang="de-DE" sz="1600" dirty="0"/>
              <a:t> different </a:t>
            </a:r>
            <a:r>
              <a:rPr lang="de-DE" sz="1600" dirty="0" err="1"/>
              <a:t>intensities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endParaRPr lang="de-DE" sz="1600" dirty="0"/>
          </a:p>
          <a:p>
            <a:pPr lvl="1"/>
            <a:r>
              <a:rPr lang="de-DE" sz="1600" dirty="0" err="1"/>
              <a:t>opposing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r>
              <a:rPr lang="de-DE" sz="1600" dirty="0"/>
              <a:t> </a:t>
            </a:r>
            <a:r>
              <a:rPr lang="de-DE" sz="1600" dirty="0" err="1"/>
              <a:t>exclude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other</a:t>
            </a:r>
            <a:endParaRPr lang="de-DE" sz="1600" dirty="0"/>
          </a:p>
          <a:p>
            <a:r>
              <a:rPr lang="de-DE" sz="1600" dirty="0" err="1"/>
              <a:t>problems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encountered</a:t>
            </a:r>
            <a:r>
              <a:rPr lang="de-DE" sz="1600" dirty="0"/>
              <a:t> </a:t>
            </a:r>
            <a:r>
              <a:rPr lang="de-DE" sz="1600" dirty="0" err="1"/>
              <a:t>while</a:t>
            </a:r>
            <a:r>
              <a:rPr lang="de-DE" sz="1600" dirty="0"/>
              <a:t> </a:t>
            </a:r>
            <a:r>
              <a:rPr lang="de-DE" sz="1600" dirty="0" err="1"/>
              <a:t>annotating</a:t>
            </a:r>
            <a:r>
              <a:rPr lang="de-DE" sz="1600" dirty="0"/>
              <a:t>: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7912BA57-644A-48AE-9BE0-2EFC26497B27}"/>
              </a:ext>
            </a:extLst>
          </p:cNvPr>
          <p:cNvSpPr txBox="1">
            <a:spLocks/>
          </p:cNvSpPr>
          <p:nvPr/>
        </p:nvSpPr>
        <p:spPr>
          <a:xfrm>
            <a:off x="5142660" y="4860157"/>
            <a:ext cx="6734601" cy="12298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43" lvl="1" indent="0">
              <a:buNone/>
            </a:pPr>
            <a:r>
              <a:rPr lang="en-US" sz="1550" i="1" dirty="0">
                <a:solidFill>
                  <a:schemeClr val="accent2"/>
                </a:solidFill>
              </a:rPr>
              <a:t>[…] When I lived alone, I would […] have disordered eating or hours-long crying spells […]</a:t>
            </a:r>
            <a:r>
              <a:rPr lang="en-US" sz="1550" i="1" dirty="0">
                <a:solidFill>
                  <a:srgbClr val="392353"/>
                </a:solidFill>
              </a:rPr>
              <a:t>.</a:t>
            </a:r>
            <a:r>
              <a:rPr lang="en-US" sz="155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550" i="1" dirty="0"/>
              <a:t>I was forced to be a lot more honest about problems […] and I had to actually fix them. I can't present as ideal an image of myself anymore, but </a:t>
            </a:r>
            <a:r>
              <a:rPr lang="en-US" sz="155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person I actually am has improved. </a:t>
            </a:r>
            <a:r>
              <a:rPr lang="en-US" sz="1550" dirty="0">
                <a:solidFill>
                  <a:schemeClr val="tx2"/>
                </a:solidFill>
              </a:rPr>
              <a:t>[ID 002]</a:t>
            </a:r>
            <a:endParaRPr lang="de-DE" sz="15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70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67BD5-3AB0-4C0C-8C35-C1D3E0B0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2" y="236155"/>
            <a:ext cx="10993967" cy="336000"/>
          </a:xfrm>
        </p:spPr>
        <p:txBody>
          <a:bodyPr/>
          <a:lstStyle/>
          <a:p>
            <a:r>
              <a:rPr lang="en-US" dirty="0"/>
              <a:t>Preparation</a:t>
            </a:r>
            <a:br>
              <a:rPr lang="en-US" b="0" dirty="0"/>
            </a:br>
            <a:r>
              <a:rPr lang="en-US" sz="2400" b="0" dirty="0"/>
              <a:t>choosing an emotion model</a:t>
            </a:r>
            <a:endParaRPr lang="de-DE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D183C-AF25-4DE3-BCA9-8B22762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6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52DA5E-F399-4E07-90D0-164E2039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2D099F13-AD0B-4B9C-B8E3-C5B9C927B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" b="445"/>
          <a:stretch>
            <a:fillRect/>
          </a:stretch>
        </p:blipFill>
        <p:spPr>
          <a:xfrm>
            <a:off x="622303" y="1333840"/>
            <a:ext cx="5088683" cy="4944000"/>
          </a:xfrm>
          <a:prstGeom prst="rect">
            <a:avLst/>
          </a:prstGeom>
        </p:spPr>
      </p:pic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C345378E-878A-4EC0-800C-19C6FB8B30CB}"/>
              </a:ext>
            </a:extLst>
          </p:cNvPr>
          <p:cNvSpPr txBox="1">
            <a:spLocks/>
          </p:cNvSpPr>
          <p:nvPr/>
        </p:nvSpPr>
        <p:spPr>
          <a:xfrm>
            <a:off x="622303" y="6018540"/>
            <a:ext cx="5088683" cy="2748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200" i="1" dirty="0" err="1"/>
              <a:t>plutchik‘s</a:t>
            </a:r>
            <a:r>
              <a:rPr lang="de-DE" sz="1200" i="1" dirty="0"/>
              <a:t> </a:t>
            </a:r>
            <a:r>
              <a:rPr lang="de-DE" sz="1200" i="1" dirty="0" err="1"/>
              <a:t>wheel</a:t>
            </a:r>
            <a:r>
              <a:rPr lang="de-DE" sz="1200" i="1" dirty="0"/>
              <a:t> </a:t>
            </a:r>
            <a:r>
              <a:rPr lang="de-DE" sz="1200" i="1" dirty="0" err="1"/>
              <a:t>of</a:t>
            </a:r>
            <a:r>
              <a:rPr lang="de-DE" sz="1200" i="1" dirty="0"/>
              <a:t> </a:t>
            </a:r>
            <a:r>
              <a:rPr lang="de-DE" sz="1200" i="1" dirty="0" err="1"/>
              <a:t>emotions</a:t>
            </a:r>
            <a:endParaRPr lang="de-DE" sz="1200" i="1" dirty="0"/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B939D900-8483-491E-A12E-CA6CBF1F0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7120" y="1333840"/>
            <a:ext cx="5569147" cy="5315438"/>
          </a:xfrm>
        </p:spPr>
        <p:txBody>
          <a:bodyPr anchor="t"/>
          <a:lstStyle/>
          <a:p>
            <a:r>
              <a:rPr lang="de-DE" sz="1600" dirty="0" err="1"/>
              <a:t>why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decided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:</a:t>
            </a:r>
          </a:p>
          <a:p>
            <a:pPr lvl="1"/>
            <a:r>
              <a:rPr lang="de-DE" sz="1600" dirty="0" err="1"/>
              <a:t>eight</a:t>
            </a:r>
            <a:r>
              <a:rPr lang="de-DE" sz="1600" dirty="0"/>
              <a:t> </a:t>
            </a:r>
            <a:r>
              <a:rPr lang="de-DE" sz="1600" dirty="0" err="1"/>
              <a:t>basic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endParaRPr lang="de-DE" sz="1600" dirty="0"/>
          </a:p>
          <a:p>
            <a:pPr lvl="1"/>
            <a:r>
              <a:rPr lang="de-DE" sz="1600" dirty="0"/>
              <a:t> </a:t>
            </a:r>
            <a:r>
              <a:rPr lang="de-DE" sz="1600" dirty="0" err="1"/>
              <a:t>combinations</a:t>
            </a:r>
            <a:r>
              <a:rPr lang="de-DE" sz="1600" dirty="0"/>
              <a:t> (e.g. </a:t>
            </a:r>
            <a:r>
              <a:rPr lang="de-DE" sz="1600" dirty="0" err="1"/>
              <a:t>joy</a:t>
            </a:r>
            <a:r>
              <a:rPr lang="de-DE" sz="1600" dirty="0"/>
              <a:t> + </a:t>
            </a:r>
            <a:r>
              <a:rPr lang="de-DE" sz="1600" dirty="0" err="1"/>
              <a:t>trust</a:t>
            </a:r>
            <a:r>
              <a:rPr lang="de-DE" sz="1600" dirty="0"/>
              <a:t> = </a:t>
            </a:r>
            <a:r>
              <a:rPr lang="de-DE" sz="1600" dirty="0" err="1"/>
              <a:t>love</a:t>
            </a:r>
            <a:r>
              <a:rPr lang="de-DE" sz="1600" dirty="0"/>
              <a:t>) open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err="1"/>
              <a:t>possibilites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further</a:t>
            </a:r>
            <a:r>
              <a:rPr lang="de-DE" sz="1600" dirty="0"/>
              <a:t> </a:t>
            </a:r>
            <a:r>
              <a:rPr lang="de-DE" sz="1600" dirty="0" err="1"/>
              <a:t>analyze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endParaRPr lang="de-DE" sz="1600" dirty="0"/>
          </a:p>
          <a:p>
            <a:pPr lvl="1"/>
            <a:r>
              <a:rPr lang="de-DE" sz="1600" dirty="0" err="1"/>
              <a:t>provides</a:t>
            </a:r>
            <a:r>
              <a:rPr lang="de-DE" sz="1600" dirty="0"/>
              <a:t> different </a:t>
            </a:r>
            <a:r>
              <a:rPr lang="de-DE" sz="1600" dirty="0" err="1"/>
              <a:t>intensities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endParaRPr lang="de-DE" sz="1600" dirty="0"/>
          </a:p>
          <a:p>
            <a:pPr lvl="1"/>
            <a:r>
              <a:rPr lang="de-DE" sz="1600" dirty="0" err="1"/>
              <a:t>opposing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r>
              <a:rPr lang="de-DE" sz="1600" dirty="0"/>
              <a:t> </a:t>
            </a:r>
            <a:r>
              <a:rPr lang="de-DE" sz="1600" dirty="0" err="1"/>
              <a:t>exclude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other</a:t>
            </a:r>
            <a:endParaRPr lang="de-DE" sz="1600" dirty="0"/>
          </a:p>
          <a:p>
            <a:r>
              <a:rPr lang="de-DE" sz="1600" dirty="0" err="1"/>
              <a:t>problems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encountered</a:t>
            </a:r>
            <a:r>
              <a:rPr lang="de-DE" sz="1600" dirty="0"/>
              <a:t> </a:t>
            </a:r>
            <a:r>
              <a:rPr lang="de-DE" sz="1600" dirty="0" err="1"/>
              <a:t>while</a:t>
            </a:r>
            <a:r>
              <a:rPr lang="de-DE" sz="1600" dirty="0"/>
              <a:t> </a:t>
            </a:r>
            <a:r>
              <a:rPr lang="de-DE" sz="1600" dirty="0" err="1"/>
              <a:t>annotating</a:t>
            </a:r>
            <a:r>
              <a:rPr lang="de-DE" sz="1600" dirty="0"/>
              <a:t>:</a:t>
            </a:r>
          </a:p>
          <a:p>
            <a:pPr lvl="1"/>
            <a:r>
              <a:rPr lang="de-DE" sz="1600" dirty="0" err="1"/>
              <a:t>some</a:t>
            </a:r>
            <a:r>
              <a:rPr lang="de-DE" sz="1600" dirty="0"/>
              <a:t> </a:t>
            </a:r>
            <a:r>
              <a:rPr lang="de-DE" sz="1600" dirty="0" err="1"/>
              <a:t>instances</a:t>
            </a:r>
            <a:r>
              <a:rPr lang="de-DE" sz="1600" dirty="0"/>
              <a:t> </a:t>
            </a:r>
            <a:r>
              <a:rPr lang="de-DE" sz="1600" dirty="0" err="1"/>
              <a:t>contain</a:t>
            </a:r>
            <a:r>
              <a:rPr lang="de-DE" sz="1600" dirty="0"/>
              <a:t> </a:t>
            </a:r>
            <a:r>
              <a:rPr lang="de-DE" sz="1600" dirty="0" err="1"/>
              <a:t>opposing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endParaRPr lang="de-DE" sz="1600" dirty="0"/>
          </a:p>
          <a:p>
            <a:pPr lvl="1"/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intensity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an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does</a:t>
            </a:r>
            <a:r>
              <a:rPr lang="de-DE" sz="1600" dirty="0"/>
              <a:t> not </a:t>
            </a:r>
            <a:r>
              <a:rPr lang="de-DE" sz="1600" dirty="0" err="1"/>
              <a:t>necessarily</a:t>
            </a:r>
            <a:r>
              <a:rPr lang="de-DE" sz="1600" dirty="0"/>
              <a:t> </a:t>
            </a:r>
            <a:r>
              <a:rPr lang="de-DE" sz="1600" dirty="0" err="1"/>
              <a:t>correspond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wheel</a:t>
            </a:r>
            <a:endParaRPr lang="de-DE" sz="1600" dirty="0"/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4D0D8F37-0EBB-4FA8-AD93-3DCEBE77961E}"/>
              </a:ext>
            </a:extLst>
          </p:cNvPr>
          <p:cNvSpPr txBox="1">
            <a:spLocks/>
          </p:cNvSpPr>
          <p:nvPr/>
        </p:nvSpPr>
        <p:spPr>
          <a:xfrm>
            <a:off x="5710986" y="5457006"/>
            <a:ext cx="3057939" cy="2566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43" lvl="1" indent="0">
              <a:buNone/>
            </a:pPr>
            <a:r>
              <a:rPr lang="en-US" sz="1550" i="1" dirty="0">
                <a:solidFill>
                  <a:srgbClr val="7030A0"/>
                </a:solidFill>
              </a:rPr>
              <a:t>Hair. Hair everywhere. </a:t>
            </a:r>
            <a:r>
              <a:rPr lang="en-US" sz="1550" dirty="0">
                <a:solidFill>
                  <a:schemeClr val="tx2"/>
                </a:solidFill>
              </a:rPr>
              <a:t>[ID 004]</a:t>
            </a:r>
            <a:endParaRPr lang="de-DE" sz="1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95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67BD5-3AB0-4C0C-8C35-C1D3E0B0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2" y="236155"/>
            <a:ext cx="10993967" cy="336000"/>
          </a:xfrm>
        </p:spPr>
        <p:txBody>
          <a:bodyPr/>
          <a:lstStyle/>
          <a:p>
            <a:r>
              <a:rPr lang="de-DE" dirty="0" err="1"/>
              <a:t>Preparation</a:t>
            </a:r>
            <a:br>
              <a:rPr lang="de-DE" dirty="0"/>
            </a:br>
            <a:r>
              <a:rPr lang="de-DE" sz="2400" b="0" dirty="0" err="1"/>
              <a:t>choosing</a:t>
            </a:r>
            <a:r>
              <a:rPr lang="de-DE" sz="2400" b="0" dirty="0"/>
              <a:t> an </a:t>
            </a:r>
            <a:r>
              <a:rPr lang="de-DE" sz="2400" b="0" dirty="0" err="1"/>
              <a:t>emotion</a:t>
            </a:r>
            <a:r>
              <a:rPr lang="de-DE" sz="2400" b="0" dirty="0"/>
              <a:t> </a:t>
            </a:r>
            <a:r>
              <a:rPr lang="de-DE" sz="2400" b="0" dirty="0" err="1"/>
              <a:t>model</a:t>
            </a:r>
            <a:endParaRPr lang="de-DE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D183C-AF25-4DE3-BCA9-8B22762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7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52DA5E-F399-4E07-90D0-164E2039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2D099F13-AD0B-4B9C-B8E3-C5B9C927B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" b="445"/>
          <a:stretch>
            <a:fillRect/>
          </a:stretch>
        </p:blipFill>
        <p:spPr>
          <a:xfrm>
            <a:off x="622303" y="1333840"/>
            <a:ext cx="5088683" cy="4944000"/>
          </a:xfrm>
          <a:prstGeom prst="rect">
            <a:avLst/>
          </a:prstGeom>
        </p:spPr>
      </p:pic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C345378E-878A-4EC0-800C-19C6FB8B30CB}"/>
              </a:ext>
            </a:extLst>
          </p:cNvPr>
          <p:cNvSpPr txBox="1">
            <a:spLocks/>
          </p:cNvSpPr>
          <p:nvPr/>
        </p:nvSpPr>
        <p:spPr>
          <a:xfrm>
            <a:off x="622303" y="6018540"/>
            <a:ext cx="5088683" cy="2748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200" i="1" dirty="0" err="1"/>
              <a:t>plutchik‘s</a:t>
            </a:r>
            <a:r>
              <a:rPr lang="de-DE" sz="1200" i="1" dirty="0"/>
              <a:t> </a:t>
            </a:r>
            <a:r>
              <a:rPr lang="de-DE" sz="1200" i="1" dirty="0" err="1"/>
              <a:t>wheel</a:t>
            </a:r>
            <a:r>
              <a:rPr lang="de-DE" sz="1200" i="1" dirty="0"/>
              <a:t> </a:t>
            </a:r>
            <a:r>
              <a:rPr lang="de-DE" sz="1200" i="1" dirty="0" err="1"/>
              <a:t>of</a:t>
            </a:r>
            <a:r>
              <a:rPr lang="de-DE" sz="1200" i="1" dirty="0"/>
              <a:t> </a:t>
            </a:r>
            <a:r>
              <a:rPr lang="de-DE" sz="1200" i="1" dirty="0" err="1"/>
              <a:t>emotions</a:t>
            </a:r>
            <a:endParaRPr lang="de-DE" sz="1200" i="1" dirty="0"/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BDC491CD-3A45-4038-87D0-F42740BE2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7120" y="1333840"/>
            <a:ext cx="5569147" cy="5315438"/>
          </a:xfrm>
        </p:spPr>
        <p:txBody>
          <a:bodyPr anchor="t"/>
          <a:lstStyle/>
          <a:p>
            <a:r>
              <a:rPr lang="de-DE" sz="1600" dirty="0" err="1"/>
              <a:t>why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decided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:</a:t>
            </a:r>
          </a:p>
          <a:p>
            <a:pPr lvl="1"/>
            <a:r>
              <a:rPr lang="de-DE" sz="1600" dirty="0" err="1"/>
              <a:t>eight</a:t>
            </a:r>
            <a:r>
              <a:rPr lang="de-DE" sz="1600" dirty="0"/>
              <a:t> </a:t>
            </a:r>
            <a:r>
              <a:rPr lang="de-DE" sz="1600" dirty="0" err="1"/>
              <a:t>basic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endParaRPr lang="de-DE" sz="1600" dirty="0"/>
          </a:p>
          <a:p>
            <a:pPr lvl="1"/>
            <a:r>
              <a:rPr lang="de-DE" sz="1600" dirty="0"/>
              <a:t> </a:t>
            </a:r>
            <a:r>
              <a:rPr lang="de-DE" sz="1600" dirty="0" err="1"/>
              <a:t>combinations</a:t>
            </a:r>
            <a:r>
              <a:rPr lang="de-DE" sz="1600" dirty="0"/>
              <a:t> (e.g. </a:t>
            </a:r>
            <a:r>
              <a:rPr lang="de-DE" sz="1600" dirty="0" err="1"/>
              <a:t>joy</a:t>
            </a:r>
            <a:r>
              <a:rPr lang="de-DE" sz="1600" dirty="0"/>
              <a:t> + </a:t>
            </a:r>
            <a:r>
              <a:rPr lang="de-DE" sz="1600" dirty="0" err="1"/>
              <a:t>trust</a:t>
            </a:r>
            <a:r>
              <a:rPr lang="de-DE" sz="1600" dirty="0"/>
              <a:t> = </a:t>
            </a:r>
            <a:r>
              <a:rPr lang="de-DE" sz="1600" dirty="0" err="1"/>
              <a:t>love</a:t>
            </a:r>
            <a:r>
              <a:rPr lang="de-DE" sz="1600" dirty="0"/>
              <a:t>) open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err="1"/>
              <a:t>possibilites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further</a:t>
            </a:r>
            <a:r>
              <a:rPr lang="de-DE" sz="1600" dirty="0"/>
              <a:t> </a:t>
            </a:r>
            <a:r>
              <a:rPr lang="de-DE" sz="1600" dirty="0" err="1"/>
              <a:t>analyze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endParaRPr lang="de-DE" sz="1600" dirty="0"/>
          </a:p>
          <a:p>
            <a:pPr lvl="1"/>
            <a:r>
              <a:rPr lang="de-DE" sz="1600" dirty="0" err="1"/>
              <a:t>provides</a:t>
            </a:r>
            <a:r>
              <a:rPr lang="de-DE" sz="1600" dirty="0"/>
              <a:t> different </a:t>
            </a:r>
            <a:r>
              <a:rPr lang="de-DE" sz="1600" dirty="0" err="1"/>
              <a:t>intensities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endParaRPr lang="de-DE" sz="1600" dirty="0"/>
          </a:p>
          <a:p>
            <a:pPr lvl="1"/>
            <a:r>
              <a:rPr lang="de-DE" sz="1600" dirty="0" err="1"/>
              <a:t>opposing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r>
              <a:rPr lang="de-DE" sz="1600" dirty="0"/>
              <a:t> </a:t>
            </a:r>
            <a:r>
              <a:rPr lang="de-DE" sz="1600" dirty="0" err="1"/>
              <a:t>exclude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other</a:t>
            </a:r>
            <a:endParaRPr lang="de-DE" sz="1600" dirty="0"/>
          </a:p>
          <a:p>
            <a:r>
              <a:rPr lang="de-DE" sz="1600" dirty="0" err="1"/>
              <a:t>problems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encountered</a:t>
            </a:r>
            <a:r>
              <a:rPr lang="de-DE" sz="1600" dirty="0"/>
              <a:t> </a:t>
            </a:r>
            <a:r>
              <a:rPr lang="de-DE" sz="1600" dirty="0" err="1"/>
              <a:t>while</a:t>
            </a:r>
            <a:r>
              <a:rPr lang="de-DE" sz="1600" dirty="0"/>
              <a:t> </a:t>
            </a:r>
            <a:r>
              <a:rPr lang="de-DE" sz="1600" dirty="0" err="1"/>
              <a:t>annotating</a:t>
            </a:r>
            <a:r>
              <a:rPr lang="de-DE" sz="1600" dirty="0"/>
              <a:t>:</a:t>
            </a:r>
          </a:p>
          <a:p>
            <a:pPr lvl="1"/>
            <a:r>
              <a:rPr lang="de-DE" sz="1600" dirty="0" err="1"/>
              <a:t>some</a:t>
            </a:r>
            <a:r>
              <a:rPr lang="de-DE" sz="1600" dirty="0"/>
              <a:t> </a:t>
            </a:r>
            <a:r>
              <a:rPr lang="de-DE" sz="1600" dirty="0" err="1"/>
              <a:t>instances</a:t>
            </a:r>
            <a:r>
              <a:rPr lang="de-DE" sz="1600" dirty="0"/>
              <a:t> </a:t>
            </a:r>
            <a:r>
              <a:rPr lang="de-DE" sz="1600" dirty="0" err="1"/>
              <a:t>contain</a:t>
            </a:r>
            <a:r>
              <a:rPr lang="de-DE" sz="1600" dirty="0"/>
              <a:t> </a:t>
            </a:r>
            <a:r>
              <a:rPr lang="de-DE" sz="1600" dirty="0" err="1"/>
              <a:t>opposing</a:t>
            </a:r>
            <a:r>
              <a:rPr lang="de-DE" sz="1600" dirty="0"/>
              <a:t> </a:t>
            </a:r>
            <a:r>
              <a:rPr lang="de-DE" sz="1600" dirty="0" err="1"/>
              <a:t>emotions</a:t>
            </a:r>
            <a:endParaRPr lang="de-DE" sz="1600" dirty="0"/>
          </a:p>
          <a:p>
            <a:pPr lvl="1"/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intensity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an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does</a:t>
            </a:r>
            <a:r>
              <a:rPr lang="de-DE" sz="1600" dirty="0"/>
              <a:t> not </a:t>
            </a:r>
            <a:r>
              <a:rPr lang="de-DE" sz="1600" dirty="0" err="1"/>
              <a:t>necessarily</a:t>
            </a:r>
            <a:r>
              <a:rPr lang="de-DE" sz="1600" dirty="0"/>
              <a:t> </a:t>
            </a:r>
            <a:r>
              <a:rPr lang="de-DE" sz="1600" dirty="0" err="1"/>
              <a:t>correspond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wheel</a:t>
            </a:r>
            <a:endParaRPr lang="de-DE" sz="1600" dirty="0"/>
          </a:p>
          <a:p>
            <a:r>
              <a:rPr lang="de-DE" sz="1600" dirty="0" err="1"/>
              <a:t>adjustments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:</a:t>
            </a:r>
          </a:p>
          <a:p>
            <a:pPr lvl="1"/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annotation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does</a:t>
            </a:r>
            <a:r>
              <a:rPr lang="de-DE" sz="1600" dirty="0"/>
              <a:t> not </a:t>
            </a:r>
            <a:r>
              <a:rPr lang="de-DE" sz="1600" dirty="0" err="1"/>
              <a:t>necessarily</a:t>
            </a:r>
            <a:r>
              <a:rPr lang="de-DE" sz="1600" dirty="0"/>
              <a:t> </a:t>
            </a:r>
            <a:r>
              <a:rPr lang="de-DE" sz="1600" dirty="0" err="1"/>
              <a:t>exclude</a:t>
            </a:r>
            <a:r>
              <a:rPr lang="de-DE" sz="1600" dirty="0"/>
              <a:t> </a:t>
            </a:r>
            <a:r>
              <a:rPr lang="de-DE" sz="1600" dirty="0" err="1"/>
              <a:t>its</a:t>
            </a:r>
            <a:r>
              <a:rPr lang="de-DE" sz="1600" dirty="0"/>
              <a:t> </a:t>
            </a:r>
            <a:r>
              <a:rPr lang="de-DE" sz="1600" dirty="0" err="1"/>
              <a:t>opposed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endParaRPr lang="de-DE" sz="1600" dirty="0"/>
          </a:p>
          <a:p>
            <a:pPr lvl="1"/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intensity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an </a:t>
            </a:r>
            <a:r>
              <a:rPr lang="de-DE" sz="1600" dirty="0" err="1"/>
              <a:t>emotion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not </a:t>
            </a:r>
            <a:r>
              <a:rPr lang="de-DE" sz="1600" dirty="0" err="1"/>
              <a:t>linked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specific</a:t>
            </a:r>
            <a:r>
              <a:rPr lang="de-DE" sz="1600" dirty="0"/>
              <a:t> </a:t>
            </a:r>
            <a:r>
              <a:rPr lang="de-DE" sz="1600" dirty="0" err="1"/>
              <a:t>emotion</a:t>
            </a:r>
            <a:r>
              <a:rPr lang="de-DE" sz="1600" dirty="0"/>
              <a:t> in </a:t>
            </a:r>
            <a:r>
              <a:rPr lang="de-DE" sz="1600" dirty="0" err="1"/>
              <a:t>plutchik‘s</a:t>
            </a:r>
            <a:r>
              <a:rPr lang="de-DE" sz="1600" dirty="0"/>
              <a:t> </a:t>
            </a:r>
            <a:r>
              <a:rPr lang="de-DE" sz="1600" dirty="0" err="1"/>
              <a:t>wheel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03125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6">
            <a:extLst>
              <a:ext uri="{FF2B5EF4-FFF2-40B4-BE49-F238E27FC236}">
                <a16:creationId xmlns:a16="http://schemas.microsoft.com/office/drawing/2014/main" id="{491A18BC-F1F0-4B21-8138-DE20CDCFB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303" y="1311551"/>
            <a:ext cx="5088683" cy="498857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0F67BD5-3AB0-4C0C-8C35-C1D3E0B0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2" y="236155"/>
            <a:ext cx="10993967" cy="336000"/>
          </a:xfrm>
        </p:spPr>
        <p:txBody>
          <a:bodyPr/>
          <a:lstStyle/>
          <a:p>
            <a:r>
              <a:rPr lang="de-DE" dirty="0"/>
              <a:t>Annotation Task</a:t>
            </a:r>
            <a:br>
              <a:rPr lang="de-DE" dirty="0"/>
            </a:br>
            <a:r>
              <a:rPr lang="de-DE" sz="2400" b="0" dirty="0" err="1"/>
              <a:t>define</a:t>
            </a:r>
            <a:r>
              <a:rPr lang="de-DE" sz="2400" b="0" dirty="0"/>
              <a:t> </a:t>
            </a:r>
            <a:r>
              <a:rPr lang="de-DE" sz="2400" b="0" dirty="0" err="1"/>
              <a:t>annotation</a:t>
            </a:r>
            <a:r>
              <a:rPr lang="de-DE" sz="2400" b="0" dirty="0"/>
              <a:t> </a:t>
            </a:r>
            <a:r>
              <a:rPr lang="de-DE" sz="2400" b="0" dirty="0" err="1"/>
              <a:t>guidelines</a:t>
            </a:r>
            <a:endParaRPr lang="de-DE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D183C-AF25-4DE3-BCA9-8B22762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8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52DA5E-F399-4E07-90D0-164E2039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13" name="Inhaltsplatzhalter 4">
            <a:extLst>
              <a:ext uri="{FF2B5EF4-FFF2-40B4-BE49-F238E27FC236}">
                <a16:creationId xmlns:a16="http://schemas.microsoft.com/office/drawing/2014/main" id="{F11CC6D9-9530-4712-BE69-8C564B7596C9}"/>
              </a:ext>
            </a:extLst>
          </p:cNvPr>
          <p:cNvSpPr txBox="1">
            <a:spLocks/>
          </p:cNvSpPr>
          <p:nvPr/>
        </p:nvSpPr>
        <p:spPr>
          <a:xfrm>
            <a:off x="6336267" y="1344000"/>
            <a:ext cx="5280000" cy="4944000"/>
          </a:xfrm>
          <a:prstGeom prst="rect">
            <a:avLst/>
          </a:prstGeom>
        </p:spPr>
        <p:txBody>
          <a:bodyPr/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/>
              <a:t>for every instance, each emotion is annotated with a value between 0 and 3</a:t>
            </a:r>
          </a:p>
          <a:p>
            <a:r>
              <a:rPr lang="de-DE" sz="1600"/>
              <a:t>the intensity of an emotion is not linked to the specific emotion in plutchik‘s wheel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90275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6">
            <a:extLst>
              <a:ext uri="{FF2B5EF4-FFF2-40B4-BE49-F238E27FC236}">
                <a16:creationId xmlns:a16="http://schemas.microsoft.com/office/drawing/2014/main" id="{491A18BC-F1F0-4B21-8138-DE20CDCFB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311" y="1311551"/>
            <a:ext cx="5084666" cy="498857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0F67BD5-3AB0-4C0C-8C35-C1D3E0B0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2" y="236155"/>
            <a:ext cx="10993967" cy="336000"/>
          </a:xfrm>
        </p:spPr>
        <p:txBody>
          <a:bodyPr/>
          <a:lstStyle/>
          <a:p>
            <a:r>
              <a:rPr lang="de-DE" dirty="0"/>
              <a:t>Annotation Task</a:t>
            </a:r>
            <a:br>
              <a:rPr lang="de-DE" dirty="0"/>
            </a:br>
            <a:r>
              <a:rPr lang="de-DE" sz="2400" b="0" dirty="0" err="1"/>
              <a:t>define</a:t>
            </a:r>
            <a:r>
              <a:rPr lang="de-DE" sz="2400" b="0" dirty="0"/>
              <a:t> </a:t>
            </a:r>
            <a:r>
              <a:rPr lang="de-DE" sz="2400" b="0" dirty="0" err="1"/>
              <a:t>annotation</a:t>
            </a:r>
            <a:r>
              <a:rPr lang="de-DE" sz="2400" b="0" dirty="0"/>
              <a:t> </a:t>
            </a:r>
            <a:r>
              <a:rPr lang="de-DE" sz="2400" b="0" dirty="0" err="1"/>
              <a:t>guidelines</a:t>
            </a:r>
            <a:endParaRPr lang="de-DE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D183C-AF25-4DE3-BCA9-8B227625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9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52DA5E-F399-4E07-90D0-164E2039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Emotion Analysis | Corpus Creation				Felix Bühler | Max Wegge | Carlotta Quensel</a:t>
            </a:r>
            <a:endParaRPr lang="de-DE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B32728B9-754A-4F5E-9516-9F80163778A9}"/>
              </a:ext>
            </a:extLst>
          </p:cNvPr>
          <p:cNvSpPr txBox="1">
            <a:spLocks/>
          </p:cNvSpPr>
          <p:nvPr/>
        </p:nvSpPr>
        <p:spPr>
          <a:xfrm>
            <a:off x="6336267" y="1344000"/>
            <a:ext cx="5280000" cy="4944000"/>
          </a:xfrm>
          <a:prstGeom prst="rect">
            <a:avLst/>
          </a:prstGeom>
        </p:spPr>
        <p:txBody>
          <a:bodyPr/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/>
              <a:t>for every instance, each emotion is annotated with a value between 0 and 3</a:t>
            </a:r>
          </a:p>
          <a:p>
            <a:r>
              <a:rPr lang="de-DE" sz="1600"/>
              <a:t>the intensity of an emotion is not linked to the specific emotion in plutchik‘s wheel</a:t>
            </a:r>
          </a:p>
          <a:p>
            <a:r>
              <a:rPr lang="de-DE" sz="1600"/>
              <a:t>the annotation of one emotion does not necessarily exclude its opposed emotion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38380831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wegge_3531576_assignment1</Template>
  <TotalTime>0</TotalTime>
  <Words>1368</Words>
  <Application>Microsoft Office PowerPoint</Application>
  <PresentationFormat>Breitbild</PresentationFormat>
  <Paragraphs>203</Paragraphs>
  <Slides>18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Uni_Stuttgart</vt:lpstr>
      <vt:lpstr>Corpus Creation Emotion Analysis Assignment 1 </vt:lpstr>
      <vt:lpstr>PowerPoint-Präsentation</vt:lpstr>
      <vt:lpstr>Preparation choosing an emotion model</vt:lpstr>
      <vt:lpstr>Preparation choosing an emotion model</vt:lpstr>
      <vt:lpstr>Preparation choosing an emotion model</vt:lpstr>
      <vt:lpstr>Preparation choosing an emotion model</vt:lpstr>
      <vt:lpstr>Preparation choosing an emotion model</vt:lpstr>
      <vt:lpstr>Annotation Task define annotation guidelines</vt:lpstr>
      <vt:lpstr>Annotation Task define annotation guidelines</vt:lpstr>
      <vt:lpstr>Annotation Task define annotation guidelines</vt:lpstr>
      <vt:lpstr>Annotation Task define annotation guidelines</vt:lpstr>
      <vt:lpstr>Annotation Task define annotation guidelines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Wegge</dc:creator>
  <cp:lastModifiedBy>Carlotta Quensel</cp:lastModifiedBy>
  <cp:revision>50</cp:revision>
  <dcterms:created xsi:type="dcterms:W3CDTF">2020-11-27T16:00:59Z</dcterms:created>
  <dcterms:modified xsi:type="dcterms:W3CDTF">2020-11-29T18:43:57Z</dcterms:modified>
</cp:coreProperties>
</file>