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70" r:id="rId3"/>
    <p:sldId id="275" r:id="rId4"/>
    <p:sldId id="276" r:id="rId5"/>
    <p:sldId id="278" r:id="rId6"/>
    <p:sldId id="279" r:id="rId7"/>
    <p:sldId id="277" r:id="rId8"/>
    <p:sldId id="281" r:id="rId9"/>
    <p:sldId id="282" r:id="rId10"/>
    <p:sldId id="284" r:id="rId11"/>
    <p:sldId id="285" r:id="rId12"/>
    <p:sldId id="287" r:id="rId13"/>
    <p:sldId id="262" r:id="rId14"/>
    <p:sldId id="263" r:id="rId15"/>
    <p:sldId id="264" r:id="rId16"/>
    <p:sldId id="265" r:id="rId17"/>
    <p:sldId id="269" r:id="rId18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37206A0-28AE-4B69-AB1D-53038E7B13C6}">
          <p14:sldIdLst>
            <p14:sldId id="266"/>
          </p14:sldIdLst>
        </p14:section>
        <p14:section name="data source" id="{30611123-E5A9-4095-B9AE-36AAF9E7DCE1}">
          <p14:sldIdLst>
            <p14:sldId id="270"/>
          </p14:sldIdLst>
        </p14:section>
        <p14:section name="annotation environment" id="{933107E5-798C-46D4-A4A5-513F205E2C51}">
          <p14:sldIdLst>
            <p14:sldId id="275"/>
            <p14:sldId id="276"/>
            <p14:sldId id="278"/>
            <p14:sldId id="279"/>
            <p14:sldId id="277"/>
          </p14:sldIdLst>
        </p14:section>
        <p14:section name="annotation guideline" id="{D0BFD336-EEFC-4B27-BD79-EFE8DC06B5DE}">
          <p14:sldIdLst>
            <p14:sldId id="281"/>
            <p14:sldId id="282"/>
            <p14:sldId id="284"/>
            <p14:sldId id="285"/>
            <p14:sldId id="287"/>
          </p14:sldIdLst>
        </p14:section>
        <p14:section name="inter-annotator-agreement" id="{BEC05AB8-3755-4834-805C-2A9441222C03}">
          <p14:sldIdLst>
            <p14:sldId id="262"/>
            <p14:sldId id="263"/>
          </p14:sldIdLst>
        </p14:section>
        <p14:section name="corpus statistics" id="{88802BD8-B65F-4615-9671-C6C8FD03D926}">
          <p14:sldIdLst>
            <p14:sldId id="264"/>
            <p14:sldId id="265"/>
          </p14:sldIdLst>
        </p14:section>
        <p14:section name="take-away/conclusion" id="{64506912-4CE8-431F-BF6E-1832FCFD04CE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2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16:40:01.39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25,'1103'0,"-993"-7,-34 1,60-4,-118 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16:40:05.927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26,'49'-9,"276"-7,78 16,-160 2,2755-2,-2978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8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18384"/>
            <a:ext cx="5088683" cy="2462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9147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494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268731"/>
            <a:ext cx="4320000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268731"/>
            <a:ext cx="4319999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268733"/>
            <a:ext cx="3552000" cy="558927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276393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4000" y="1276393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04543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4000" y="3045432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278160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278161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059473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059473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3" y="2805446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49688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5306" y="2778942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11133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512335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512335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29.11.2020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72AE5-B188-4D5D-A58E-826D892E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8FBF0-C7A1-4FC3-9D0F-0A20C983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CEBEC5-4855-44C0-BD48-D869DEDA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883291-4A72-48D5-BB62-C85FBC80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2762A-9641-4C71-9712-69CAB6EB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66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CCF2D-7F06-458A-8901-505FDDCD93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75632-27F2-4790-9988-A67105977D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022F37-9421-42C0-B7D8-5850C66EB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344000"/>
            <a:ext cx="10991849" cy="49418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fld id="{0544F1BD-0589-47BF-8EEB-87AC421320C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8" r:id="rId27"/>
  </p:sldLayoutIdLst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F3A09C24-0ADE-4F98-BE77-66D186E6A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EF2F93-13BC-4DA0-9004-250CBC14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dirty="0"/>
              <a:t>Corpus </a:t>
            </a:r>
            <a:r>
              <a:rPr lang="de-DE" dirty="0" err="1"/>
              <a:t>Creation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329C58F-5D30-440F-9D67-D5BB30F3B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Emotion </a:t>
            </a:r>
            <a:r>
              <a:rPr lang="de-DE" dirty="0" err="1"/>
              <a:t>analysis</a:t>
            </a:r>
            <a:br>
              <a:rPr lang="de-DE" dirty="0"/>
            </a:br>
            <a:r>
              <a:rPr lang="de-DE" dirty="0" err="1"/>
              <a:t>assignment</a:t>
            </a:r>
            <a:r>
              <a:rPr lang="de-DE" dirty="0"/>
              <a:t> 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B2E18B-9278-442C-B4CC-8D7B5CEF9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Quensel</a:t>
            </a:r>
            <a:r>
              <a:rPr lang="de-DE" dirty="0"/>
              <a:t>, C.</a:t>
            </a:r>
            <a:br>
              <a:rPr lang="de-DE" dirty="0"/>
            </a:br>
            <a:r>
              <a:rPr lang="de-DE" dirty="0"/>
              <a:t>Bühler, F.</a:t>
            </a:r>
            <a:br>
              <a:rPr lang="de-DE" dirty="0"/>
            </a:br>
            <a:r>
              <a:rPr lang="de-DE" dirty="0"/>
              <a:t>Wegge, M.</a:t>
            </a:r>
          </a:p>
        </p:txBody>
      </p:sp>
    </p:spTree>
    <p:extLst>
      <p:ext uri="{BB962C8B-B14F-4D97-AF65-F5344CB8AC3E}">
        <p14:creationId xmlns:p14="http://schemas.microsoft.com/office/powerpoint/2010/main" val="184089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97516-0FA8-4221-BF62-CFAB04F6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guideline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CB5FBB-F8F2-49D6-A2CA-F07595805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869C3F4-3D1E-4DC7-B777-0FF6CDDC75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7051" y="1917603"/>
            <a:ext cx="3873699" cy="3797495"/>
          </a:xfr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52C37D-E255-411A-A2B6-C8434BD545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every</a:t>
            </a:r>
            <a:r>
              <a:rPr lang="de-DE" sz="1600" dirty="0"/>
              <a:t> </a:t>
            </a:r>
            <a:r>
              <a:rPr lang="de-DE" sz="1600" dirty="0" err="1"/>
              <a:t>instance</a:t>
            </a:r>
            <a:r>
              <a:rPr lang="de-DE" sz="1600" dirty="0"/>
              <a:t>,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annotated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a </a:t>
            </a:r>
            <a:r>
              <a:rPr lang="de-DE" sz="1600" dirty="0" err="1"/>
              <a:t>value</a:t>
            </a:r>
            <a:r>
              <a:rPr lang="de-DE" sz="1600" dirty="0"/>
              <a:t> </a:t>
            </a:r>
            <a:r>
              <a:rPr lang="de-DE" sz="1600" dirty="0" err="1"/>
              <a:t>between</a:t>
            </a:r>
            <a:r>
              <a:rPr lang="de-DE" sz="1600" dirty="0"/>
              <a:t> 0 and 3</a:t>
            </a:r>
          </a:p>
          <a:p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intensity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not </a:t>
            </a:r>
            <a:r>
              <a:rPr lang="de-DE" sz="1600" dirty="0" err="1"/>
              <a:t>linked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in </a:t>
            </a:r>
            <a:r>
              <a:rPr lang="de-DE" sz="1600" dirty="0" err="1"/>
              <a:t>plutchik‘s</a:t>
            </a:r>
            <a:r>
              <a:rPr lang="de-DE" sz="1600" dirty="0"/>
              <a:t> </a:t>
            </a:r>
            <a:r>
              <a:rPr lang="de-DE" sz="1600" dirty="0" err="1"/>
              <a:t>wheel</a:t>
            </a:r>
            <a:endParaRPr lang="de-DE" sz="1600" dirty="0"/>
          </a:p>
          <a:p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annotation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does</a:t>
            </a:r>
            <a:r>
              <a:rPr lang="de-DE" sz="1600" dirty="0"/>
              <a:t> not </a:t>
            </a:r>
            <a:r>
              <a:rPr lang="de-DE" sz="1600" dirty="0" err="1"/>
              <a:t>necessarily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its</a:t>
            </a:r>
            <a:r>
              <a:rPr lang="de-DE" sz="1600" dirty="0"/>
              <a:t> </a:t>
            </a:r>
            <a:r>
              <a:rPr lang="de-DE" sz="1600" dirty="0" err="1"/>
              <a:t>opposed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not </a:t>
            </a:r>
            <a:r>
              <a:rPr lang="de-DE" sz="1600" dirty="0" err="1"/>
              <a:t>assigned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trigger</a:t>
            </a:r>
            <a:r>
              <a:rPr lang="de-DE" sz="1600" dirty="0"/>
              <a:t> </a:t>
            </a:r>
            <a:r>
              <a:rPr lang="de-DE" sz="1600" dirty="0" err="1"/>
              <a:t>combinations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89837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97516-0FA8-4221-BF62-CFAB04F6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guideline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CB5FBB-F8F2-49D6-A2CA-F07595805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52C37D-E255-411A-A2B6-C8434BD545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every</a:t>
            </a:r>
            <a:r>
              <a:rPr lang="de-DE" sz="1600" dirty="0"/>
              <a:t> </a:t>
            </a:r>
            <a:r>
              <a:rPr lang="de-DE" sz="1600" dirty="0" err="1"/>
              <a:t>instance</a:t>
            </a:r>
            <a:r>
              <a:rPr lang="de-DE" sz="1600" dirty="0"/>
              <a:t>,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annotated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a </a:t>
            </a:r>
            <a:r>
              <a:rPr lang="de-DE" sz="1600" dirty="0" err="1"/>
              <a:t>value</a:t>
            </a:r>
            <a:r>
              <a:rPr lang="de-DE" sz="1600" dirty="0"/>
              <a:t> </a:t>
            </a:r>
            <a:r>
              <a:rPr lang="de-DE" sz="1600" dirty="0" err="1"/>
              <a:t>between</a:t>
            </a:r>
            <a:r>
              <a:rPr lang="de-DE" sz="1600" dirty="0"/>
              <a:t> 0 and 3</a:t>
            </a:r>
          </a:p>
          <a:p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intensity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not </a:t>
            </a:r>
            <a:r>
              <a:rPr lang="de-DE" sz="1600" dirty="0" err="1"/>
              <a:t>linked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in </a:t>
            </a:r>
            <a:r>
              <a:rPr lang="de-DE" sz="1600" dirty="0" err="1"/>
              <a:t>plutchik‘s</a:t>
            </a:r>
            <a:r>
              <a:rPr lang="de-DE" sz="1600" dirty="0"/>
              <a:t> </a:t>
            </a:r>
            <a:r>
              <a:rPr lang="de-DE" sz="1600" dirty="0" err="1"/>
              <a:t>wheel</a:t>
            </a:r>
            <a:endParaRPr lang="de-DE" sz="1600" dirty="0"/>
          </a:p>
          <a:p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annotation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does</a:t>
            </a:r>
            <a:r>
              <a:rPr lang="de-DE" sz="1600" dirty="0"/>
              <a:t> not </a:t>
            </a:r>
            <a:r>
              <a:rPr lang="de-DE" sz="1600" dirty="0" err="1"/>
              <a:t>necessarily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its</a:t>
            </a:r>
            <a:r>
              <a:rPr lang="de-DE" sz="1600" dirty="0"/>
              <a:t> </a:t>
            </a:r>
            <a:r>
              <a:rPr lang="de-DE" sz="1600" dirty="0" err="1"/>
              <a:t>opposed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not </a:t>
            </a:r>
            <a:r>
              <a:rPr lang="de-DE" sz="1600" dirty="0" err="1"/>
              <a:t>assigned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trigger</a:t>
            </a:r>
            <a:r>
              <a:rPr lang="de-DE" sz="1600" dirty="0"/>
              <a:t> </a:t>
            </a:r>
            <a:r>
              <a:rPr lang="de-DE" sz="1600" dirty="0" err="1"/>
              <a:t>combinations</a:t>
            </a:r>
            <a:endParaRPr lang="de-DE" sz="1600" dirty="0"/>
          </a:p>
          <a:p>
            <a:r>
              <a:rPr lang="de-DE" sz="1600" dirty="0"/>
              <a:t>do not </a:t>
            </a:r>
            <a:r>
              <a:rPr lang="de-DE" sz="1600" dirty="0" err="1"/>
              <a:t>annotate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implied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background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but not </a:t>
            </a:r>
            <a:r>
              <a:rPr lang="de-DE" sz="1600" dirty="0" err="1"/>
              <a:t>present</a:t>
            </a:r>
            <a:r>
              <a:rPr lang="de-DE" sz="1600" dirty="0"/>
              <a:t> </a:t>
            </a:r>
            <a:r>
              <a:rPr lang="de-DE" sz="1600" dirty="0" err="1"/>
              <a:t>within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instance</a:t>
            </a:r>
            <a:endParaRPr lang="de-DE" sz="1600" dirty="0"/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C6F28594-A99F-47D4-B18A-5E9CED8C70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3275032"/>
            <a:ext cx="5280025" cy="108263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F0C5974A-ED69-4BF0-8C99-DE8154EB5076}"/>
                  </a:ext>
                </a:extLst>
              </p14:cNvPr>
              <p14:cNvContentPartPr/>
              <p14:nvPr/>
            </p14:nvContentPartPr>
            <p14:xfrm>
              <a:off x="1659240" y="3822187"/>
              <a:ext cx="519840" cy="900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F0C5974A-ED69-4BF0-8C99-DE8154EB50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3600" y="3750547"/>
                <a:ext cx="5914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A20EA5A8-1F1D-4F9F-BBD9-836567BB01E7}"/>
                  </a:ext>
                </a:extLst>
              </p14:cNvPr>
              <p14:cNvContentPartPr/>
              <p14:nvPr/>
            </p14:nvContentPartPr>
            <p14:xfrm>
              <a:off x="3229920" y="3643987"/>
              <a:ext cx="1454040" cy="93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A20EA5A8-1F1D-4F9F-BBD9-836567BB01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93920" y="3572347"/>
                <a:ext cx="152568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802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97516-0FA8-4221-BF62-CFAB04F6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guideline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CB5FBB-F8F2-49D6-A2CA-F07595805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52C37D-E255-411A-A2B6-C8434BD545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every</a:t>
            </a:r>
            <a:r>
              <a:rPr lang="de-DE" sz="1600" dirty="0"/>
              <a:t> </a:t>
            </a:r>
            <a:r>
              <a:rPr lang="de-DE" sz="1600" dirty="0" err="1"/>
              <a:t>instance</a:t>
            </a:r>
            <a:r>
              <a:rPr lang="de-DE" sz="1600" dirty="0"/>
              <a:t>,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annotated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a </a:t>
            </a:r>
            <a:r>
              <a:rPr lang="de-DE" sz="1600" dirty="0" err="1"/>
              <a:t>value</a:t>
            </a:r>
            <a:r>
              <a:rPr lang="de-DE" sz="1600" dirty="0"/>
              <a:t> </a:t>
            </a:r>
            <a:r>
              <a:rPr lang="de-DE" sz="1600" dirty="0" err="1"/>
              <a:t>between</a:t>
            </a:r>
            <a:r>
              <a:rPr lang="de-DE" sz="1600" dirty="0"/>
              <a:t> 0 and 3</a:t>
            </a:r>
          </a:p>
          <a:p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intensity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not </a:t>
            </a:r>
            <a:r>
              <a:rPr lang="de-DE" sz="1600" dirty="0" err="1"/>
              <a:t>linked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in </a:t>
            </a:r>
            <a:r>
              <a:rPr lang="de-DE" sz="1600" dirty="0" err="1"/>
              <a:t>plutchik‘s</a:t>
            </a:r>
            <a:r>
              <a:rPr lang="de-DE" sz="1600" dirty="0"/>
              <a:t> </a:t>
            </a:r>
            <a:r>
              <a:rPr lang="de-DE" sz="1600" dirty="0" err="1"/>
              <a:t>wheel</a:t>
            </a:r>
            <a:endParaRPr lang="de-DE" sz="1600" dirty="0"/>
          </a:p>
          <a:p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annotation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does</a:t>
            </a:r>
            <a:r>
              <a:rPr lang="de-DE" sz="1600" dirty="0"/>
              <a:t> not </a:t>
            </a:r>
            <a:r>
              <a:rPr lang="de-DE" sz="1600" dirty="0" err="1"/>
              <a:t>necessarily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its</a:t>
            </a:r>
            <a:r>
              <a:rPr lang="de-DE" sz="1600" dirty="0"/>
              <a:t> </a:t>
            </a:r>
            <a:r>
              <a:rPr lang="de-DE" sz="1600" dirty="0" err="1"/>
              <a:t>opposed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not </a:t>
            </a:r>
            <a:r>
              <a:rPr lang="de-DE" sz="1600" dirty="0" err="1"/>
              <a:t>assigned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trigger</a:t>
            </a:r>
            <a:r>
              <a:rPr lang="de-DE" sz="1600" dirty="0"/>
              <a:t> </a:t>
            </a:r>
            <a:r>
              <a:rPr lang="de-DE" sz="1600" dirty="0" err="1"/>
              <a:t>combinations</a:t>
            </a:r>
            <a:endParaRPr lang="de-DE" sz="1600" dirty="0"/>
          </a:p>
          <a:p>
            <a:r>
              <a:rPr lang="de-DE" sz="1600" dirty="0"/>
              <a:t>do not </a:t>
            </a:r>
            <a:r>
              <a:rPr lang="de-DE" sz="1600" dirty="0" err="1"/>
              <a:t>annotate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implied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background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but not </a:t>
            </a:r>
            <a:r>
              <a:rPr lang="de-DE" sz="1600" dirty="0" err="1"/>
              <a:t>present</a:t>
            </a:r>
            <a:r>
              <a:rPr lang="de-DE" sz="1600" dirty="0"/>
              <a:t> </a:t>
            </a:r>
            <a:r>
              <a:rPr lang="de-DE" sz="1600" dirty="0" err="1"/>
              <a:t>within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instance</a:t>
            </a:r>
            <a:endParaRPr lang="de-DE" sz="1600" dirty="0"/>
          </a:p>
          <a:p>
            <a:r>
              <a:rPr lang="de-DE" sz="1600" dirty="0" err="1"/>
              <a:t>every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mentioned</a:t>
            </a:r>
            <a:r>
              <a:rPr lang="de-DE" sz="1600" dirty="0"/>
              <a:t> </a:t>
            </a:r>
            <a:r>
              <a:rPr lang="de-DE" sz="1600" dirty="0" err="1"/>
              <a:t>within</a:t>
            </a:r>
            <a:r>
              <a:rPr lang="de-DE" sz="1600" dirty="0"/>
              <a:t> an </a:t>
            </a:r>
            <a:r>
              <a:rPr lang="de-DE" sz="1600" dirty="0" err="1"/>
              <a:t>instance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annotated</a:t>
            </a:r>
            <a:r>
              <a:rPr lang="de-DE" sz="1600" dirty="0"/>
              <a:t> </a:t>
            </a:r>
            <a:r>
              <a:rPr lang="de-DE" sz="1600" dirty="0" err="1"/>
              <a:t>accordingly</a:t>
            </a:r>
            <a:endParaRPr lang="de-DE" sz="1600" dirty="0"/>
          </a:p>
          <a:p>
            <a:pPr lvl="1"/>
            <a:r>
              <a:rPr lang="de-DE" sz="1600" dirty="0"/>
              <a:t>not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assign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author</a:t>
            </a:r>
            <a:r>
              <a:rPr lang="de-DE" sz="1600" dirty="0"/>
              <a:t> </a:t>
            </a:r>
            <a:r>
              <a:rPr lang="de-DE" sz="1600" dirty="0" err="1"/>
              <a:t>experienced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moment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writing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comment</a:t>
            </a:r>
            <a:endParaRPr lang="de-DE" sz="16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4735EBD-58AB-478B-BB51-3CE123709D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1550" i="1" dirty="0"/>
              <a:t>I remember the first time I tripped over her shoes at my place, it was adorable. A real "I'm not alone," warm and fuzzy feeling.</a:t>
            </a:r>
            <a:br>
              <a:rPr lang="en-US" sz="1550" i="1" dirty="0"/>
            </a:br>
            <a:br>
              <a:rPr lang="en-US" sz="1550" i="1" dirty="0"/>
            </a:br>
            <a:r>
              <a:rPr lang="en-US" sz="1550" i="1" dirty="0"/>
              <a:t>That's gone. She's just a slob now. </a:t>
            </a:r>
            <a:r>
              <a:rPr lang="en-US" sz="1550" dirty="0"/>
              <a:t>[ID 006]</a:t>
            </a:r>
            <a:endParaRPr lang="de-DE" sz="15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93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55470-0B9D-46D1-BA8E-D1D25136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inter-</a:t>
            </a:r>
            <a:r>
              <a:rPr lang="de-DE" dirty="0" err="1"/>
              <a:t>annotator</a:t>
            </a:r>
            <a:r>
              <a:rPr lang="de-DE" dirty="0"/>
              <a:t> </a:t>
            </a:r>
            <a:r>
              <a:rPr lang="de-DE" dirty="0" err="1"/>
              <a:t>agreement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/</a:t>
            </a:r>
            <a:r>
              <a:rPr lang="de-DE" dirty="0" err="1"/>
              <a:t>diagrams</a:t>
            </a:r>
            <a:r>
              <a:rPr lang="de-DE" dirty="0"/>
              <a:t> (</a:t>
            </a:r>
            <a:r>
              <a:rPr lang="de-DE" dirty="0" err="1"/>
              <a:t>cohen‘s</a:t>
            </a:r>
            <a:r>
              <a:rPr lang="de-DE" dirty="0"/>
              <a:t> </a:t>
            </a:r>
            <a:r>
              <a:rPr lang="de-DE" dirty="0" err="1"/>
              <a:t>kappa</a:t>
            </a:r>
            <a:r>
              <a:rPr lang="de-DE" dirty="0"/>
              <a:t>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402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55470-0B9D-46D1-BA8E-D1D25136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inter-</a:t>
            </a:r>
            <a:r>
              <a:rPr lang="de-DE" dirty="0" err="1"/>
              <a:t>annotator</a:t>
            </a:r>
            <a:r>
              <a:rPr lang="de-DE" dirty="0"/>
              <a:t> </a:t>
            </a:r>
            <a:r>
              <a:rPr lang="de-DE" dirty="0" err="1"/>
              <a:t>agreement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agreed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strongly</a:t>
            </a:r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disgreed</a:t>
            </a:r>
            <a:r>
              <a:rPr lang="de-DE" dirty="0"/>
              <a:t> </a:t>
            </a:r>
            <a:r>
              <a:rPr lang="de-DE" dirty="0" err="1"/>
              <a:t>despite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an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guideline</a:t>
            </a:r>
            <a:endParaRPr lang="de-DE" dirty="0"/>
          </a:p>
          <a:p>
            <a:pPr lvl="1"/>
            <a:r>
              <a:rPr lang="de-DE" dirty="0"/>
              <a:t>026: </a:t>
            </a:r>
            <a:r>
              <a:rPr lang="de-DE" dirty="0" err="1"/>
              <a:t>wife</a:t>
            </a:r>
            <a:r>
              <a:rPr lang="de-DE" dirty="0"/>
              <a:t> </a:t>
            </a:r>
            <a:r>
              <a:rPr lang="de-DE" dirty="0" err="1"/>
              <a:t>died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167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55470-0B9D-46D1-BA8E-D1D25136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corpus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(quantitative)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8114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55470-0B9D-46D1-BA8E-D1D25136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corpus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(qualitative)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r>
              <a:rPr lang="de-DE"/>
              <a:t>:</a:t>
            </a:r>
            <a:endParaRPr lang="de-DE" dirty="0"/>
          </a:p>
          <a:p>
            <a:pPr lvl="1"/>
            <a:r>
              <a:rPr lang="de-DE" dirty="0" err="1"/>
              <a:t>irony</a:t>
            </a:r>
            <a:r>
              <a:rPr lang="de-DE" dirty="0"/>
              <a:t>/</a:t>
            </a:r>
            <a:r>
              <a:rPr lang="de-DE" dirty="0" err="1"/>
              <a:t>gags</a:t>
            </a:r>
            <a:r>
              <a:rPr lang="de-DE" dirty="0"/>
              <a:t>/</a:t>
            </a:r>
            <a:r>
              <a:rPr lang="de-DE" dirty="0" err="1"/>
              <a:t>neutrality</a:t>
            </a:r>
            <a:endParaRPr lang="de-DE" dirty="0"/>
          </a:p>
          <a:p>
            <a:pPr lvl="1"/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anticipation</a:t>
            </a:r>
            <a:endParaRPr lang="de-DE" dirty="0"/>
          </a:p>
          <a:p>
            <a:pPr lvl="1"/>
            <a:r>
              <a:rPr lang="de-DE" dirty="0"/>
              <a:t>easy </a:t>
            </a:r>
            <a:r>
              <a:rPr lang="de-DE" dirty="0" err="1"/>
              <a:t>emotions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joy</a:t>
            </a:r>
            <a:r>
              <a:rPr lang="de-DE" dirty="0"/>
              <a:t>, </a:t>
            </a:r>
            <a:r>
              <a:rPr lang="de-DE" dirty="0" err="1"/>
              <a:t>trust</a:t>
            </a:r>
            <a:r>
              <a:rPr lang="de-DE" dirty="0"/>
              <a:t>, </a:t>
            </a:r>
            <a:r>
              <a:rPr lang="de-DE" dirty="0" err="1"/>
              <a:t>anger</a:t>
            </a:r>
            <a:endParaRPr lang="de-DE" dirty="0"/>
          </a:p>
          <a:p>
            <a:pPr lvl="2"/>
            <a:r>
              <a:rPr lang="de-DE" dirty="0" err="1"/>
              <a:t>fear</a:t>
            </a:r>
            <a:endParaRPr lang="de-DE" dirty="0"/>
          </a:p>
          <a:p>
            <a:pPr lvl="2"/>
            <a:r>
              <a:rPr lang="de-DE" dirty="0" err="1"/>
              <a:t>disgust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585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3C831-C88B-4D3B-831F-28A4BF46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away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24C363-CEB7-4B7C-82A7-BFD10692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subjective</a:t>
            </a:r>
            <a:r>
              <a:rPr lang="de-DE" dirty="0"/>
              <a:t> and so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annotation</a:t>
            </a:r>
            <a:endParaRPr lang="de-DE" dirty="0"/>
          </a:p>
          <a:p>
            <a:pPr lvl="1"/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intensity</a:t>
            </a:r>
            <a:endParaRPr lang="de-DE" dirty="0"/>
          </a:p>
          <a:p>
            <a:pPr lvl="1"/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guidelines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imperative</a:t>
            </a:r>
          </a:p>
          <a:p>
            <a:pPr lvl="1"/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guidelines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,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debatable</a:t>
            </a:r>
            <a:endParaRPr lang="de-DE" dirty="0"/>
          </a:p>
          <a:p>
            <a:pPr lvl="1"/>
            <a:r>
              <a:rPr lang="de-DE" dirty="0" err="1"/>
              <a:t>annotators</a:t>
            </a:r>
            <a:r>
              <a:rPr lang="de-DE" dirty="0"/>
              <a:t> </a:t>
            </a:r>
            <a:r>
              <a:rPr lang="de-DE" dirty="0" err="1"/>
              <a:t>agree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on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on </a:t>
            </a:r>
            <a:r>
              <a:rPr lang="de-DE" dirty="0" err="1"/>
              <a:t>others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97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32008-5D07-4DE8-B90F-BD723CAC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</a:t>
            </a:r>
            <a:r>
              <a:rPr lang="de-DE" dirty="0"/>
              <a:t> source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70665E-8520-4D6C-BB66-44F646358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/>
              <a:t>selection</a:t>
            </a:r>
            <a:r>
              <a:rPr lang="de-DE" sz="2000" dirty="0"/>
              <a:t> and </a:t>
            </a:r>
            <a:r>
              <a:rPr lang="de-DE" sz="2000" dirty="0" err="1"/>
              <a:t>preprocessing</a:t>
            </a:r>
            <a:endParaRPr lang="de-DE" sz="20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A62C0D-4CAC-4930-B817-669A72536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7120" y="1346877"/>
            <a:ext cx="5569147" cy="4944000"/>
          </a:xfrm>
        </p:spPr>
        <p:txBody>
          <a:bodyPr anchor="t"/>
          <a:lstStyle/>
          <a:p>
            <a:r>
              <a:rPr lang="de-DE" dirty="0" err="1"/>
              <a:t>only</a:t>
            </a:r>
            <a:r>
              <a:rPr lang="de-DE" dirty="0"/>
              <a:t> stand-</a:t>
            </a:r>
            <a:r>
              <a:rPr lang="de-DE" dirty="0" err="1"/>
              <a:t>alone</a:t>
            </a:r>
            <a:r>
              <a:rPr lang="de-DE" dirty="0"/>
              <a:t> </a:t>
            </a:r>
            <a:r>
              <a:rPr lang="de-DE" dirty="0" err="1"/>
              <a:t>comments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collected</a:t>
            </a:r>
            <a:endParaRPr lang="de-DE" dirty="0"/>
          </a:p>
          <a:p>
            <a:pPr lvl="1"/>
            <a:r>
              <a:rPr lang="de-DE" dirty="0" err="1"/>
              <a:t>answers</a:t>
            </a:r>
            <a:r>
              <a:rPr lang="de-DE" dirty="0"/>
              <a:t>/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comments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ignored</a:t>
            </a:r>
            <a:endParaRPr lang="de-DE" dirty="0"/>
          </a:p>
          <a:p>
            <a:pPr lvl="1"/>
            <a:r>
              <a:rPr lang="de-DE" dirty="0" err="1"/>
              <a:t>around</a:t>
            </a:r>
            <a:r>
              <a:rPr lang="de-DE" dirty="0"/>
              <a:t> 500 </a:t>
            </a:r>
            <a:r>
              <a:rPr lang="de-DE" dirty="0" err="1"/>
              <a:t>instances</a:t>
            </a:r>
            <a:endParaRPr lang="de-DE" dirty="0"/>
          </a:p>
        </p:txBody>
      </p:sp>
      <p:pic>
        <p:nvPicPr>
          <p:cNvPr id="7" name="Bild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2288CD6D-D78F-4E35-BAAC-ADC1FE3B462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-18915" r="1258" b="-18915"/>
          <a:stretch/>
        </p:blipFill>
        <p:spPr>
          <a:xfrm>
            <a:off x="622303" y="1346877"/>
            <a:ext cx="5088683" cy="1438957"/>
          </a:xfrm>
        </p:spPr>
      </p:pic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986308DD-B83F-4687-ACF0-612EC94ECD9E}"/>
              </a:ext>
            </a:extLst>
          </p:cNvPr>
          <p:cNvSpPr txBox="1">
            <a:spLocks/>
          </p:cNvSpPr>
          <p:nvPr/>
        </p:nvSpPr>
        <p:spPr>
          <a:xfrm>
            <a:off x="622303" y="3120887"/>
            <a:ext cx="5088683" cy="316711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emotional </a:t>
            </a:r>
            <a:r>
              <a:rPr lang="de-DE" dirty="0" err="1"/>
              <a:t>topic</a:t>
            </a:r>
            <a:endParaRPr lang="de-DE" dirty="0"/>
          </a:p>
          <a:p>
            <a:r>
              <a:rPr lang="de-DE" dirty="0" err="1"/>
              <a:t>broad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emotions</a:t>
            </a:r>
            <a:endParaRPr lang="de-DE" dirty="0"/>
          </a:p>
          <a:p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instances</a:t>
            </a:r>
            <a:r>
              <a:rPr lang="de-DE" dirty="0"/>
              <a:t> (</a:t>
            </a:r>
            <a:r>
              <a:rPr lang="de-DE" dirty="0" err="1"/>
              <a:t>comments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63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0F240-9689-4FB4-BBB1-47E5B02E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659787-C989-40DD-B292-D88E8EE038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plutchik‘s</a:t>
            </a:r>
            <a:r>
              <a:rPr lang="de-DE" sz="2000" dirty="0"/>
              <a:t> </a:t>
            </a:r>
            <a:r>
              <a:rPr lang="de-DE" sz="2000" dirty="0" err="1"/>
              <a:t>wheel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emotions</a:t>
            </a:r>
            <a:endParaRPr lang="de-DE" sz="20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E1BB74-74CC-49D6-84F8-8C284608B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7120" y="1333840"/>
            <a:ext cx="5569147" cy="5315438"/>
          </a:xfrm>
        </p:spPr>
        <p:txBody>
          <a:bodyPr anchor="t"/>
          <a:lstStyle/>
          <a:p>
            <a:r>
              <a:rPr lang="de-DE" sz="1650" dirty="0" err="1"/>
              <a:t>why</a:t>
            </a:r>
            <a:r>
              <a:rPr lang="de-DE" sz="1650" dirty="0"/>
              <a:t> </a:t>
            </a:r>
            <a:r>
              <a:rPr lang="de-DE" sz="1650" dirty="0" err="1"/>
              <a:t>we</a:t>
            </a:r>
            <a:r>
              <a:rPr lang="de-DE" sz="1650" dirty="0"/>
              <a:t> </a:t>
            </a:r>
            <a:r>
              <a:rPr lang="de-DE" sz="1650" dirty="0" err="1"/>
              <a:t>decided</a:t>
            </a:r>
            <a:r>
              <a:rPr lang="de-DE" sz="1650" dirty="0"/>
              <a:t> </a:t>
            </a:r>
            <a:r>
              <a:rPr lang="de-DE" sz="1650" dirty="0" err="1"/>
              <a:t>to</a:t>
            </a:r>
            <a:r>
              <a:rPr lang="de-DE" sz="1650" dirty="0"/>
              <a:t> </a:t>
            </a:r>
            <a:r>
              <a:rPr lang="de-DE" sz="1650" dirty="0" err="1"/>
              <a:t>use</a:t>
            </a:r>
            <a:r>
              <a:rPr lang="de-DE" sz="1650" dirty="0"/>
              <a:t> </a:t>
            </a:r>
            <a:r>
              <a:rPr lang="de-DE" sz="1650" dirty="0" err="1"/>
              <a:t>this</a:t>
            </a:r>
            <a:r>
              <a:rPr lang="de-DE" sz="1650" dirty="0"/>
              <a:t> </a:t>
            </a:r>
            <a:r>
              <a:rPr lang="de-DE" sz="1650" dirty="0" err="1"/>
              <a:t>model</a:t>
            </a:r>
            <a:r>
              <a:rPr lang="de-DE" sz="1650" dirty="0"/>
              <a:t>:</a:t>
            </a:r>
          </a:p>
          <a:p>
            <a:pPr lvl="1"/>
            <a:r>
              <a:rPr lang="de-DE" sz="1650" dirty="0" err="1"/>
              <a:t>eight</a:t>
            </a:r>
            <a:r>
              <a:rPr lang="de-DE" sz="1650" dirty="0"/>
              <a:t> </a:t>
            </a:r>
            <a:r>
              <a:rPr lang="de-DE" sz="1650" dirty="0" err="1"/>
              <a:t>basic</a:t>
            </a:r>
            <a:r>
              <a:rPr lang="de-DE" sz="1650" dirty="0"/>
              <a:t> </a:t>
            </a:r>
            <a:r>
              <a:rPr lang="de-DE" sz="1650" dirty="0" err="1"/>
              <a:t>emotions</a:t>
            </a:r>
            <a:endParaRPr lang="de-DE" sz="1650" dirty="0"/>
          </a:p>
          <a:p>
            <a:pPr lvl="1"/>
            <a:r>
              <a:rPr lang="de-DE" sz="1650" dirty="0"/>
              <a:t> </a:t>
            </a:r>
            <a:r>
              <a:rPr lang="de-DE" sz="1650" dirty="0" err="1"/>
              <a:t>combinations</a:t>
            </a:r>
            <a:r>
              <a:rPr lang="de-DE" sz="1650" dirty="0"/>
              <a:t> (e.g. </a:t>
            </a:r>
            <a:r>
              <a:rPr lang="de-DE" sz="1650" dirty="0" err="1"/>
              <a:t>joy</a:t>
            </a:r>
            <a:r>
              <a:rPr lang="de-DE" sz="1650" dirty="0"/>
              <a:t> + </a:t>
            </a:r>
            <a:r>
              <a:rPr lang="de-DE" sz="1650" dirty="0" err="1"/>
              <a:t>trust</a:t>
            </a:r>
            <a:r>
              <a:rPr lang="de-DE" sz="1650" dirty="0"/>
              <a:t> = </a:t>
            </a:r>
            <a:r>
              <a:rPr lang="de-DE" sz="1650" dirty="0" err="1"/>
              <a:t>love</a:t>
            </a:r>
            <a:r>
              <a:rPr lang="de-DE" sz="1650" dirty="0"/>
              <a:t>) open </a:t>
            </a:r>
            <a:r>
              <a:rPr lang="de-DE" sz="1650" dirty="0" err="1"/>
              <a:t>up</a:t>
            </a:r>
            <a:r>
              <a:rPr lang="de-DE" sz="1650" dirty="0"/>
              <a:t> </a:t>
            </a:r>
            <a:r>
              <a:rPr lang="de-DE" sz="1650" dirty="0" err="1"/>
              <a:t>possibilites</a:t>
            </a:r>
            <a:r>
              <a:rPr lang="de-DE" sz="1650" dirty="0"/>
              <a:t> </a:t>
            </a:r>
            <a:r>
              <a:rPr lang="de-DE" sz="1650" dirty="0" err="1"/>
              <a:t>to</a:t>
            </a:r>
            <a:r>
              <a:rPr lang="de-DE" sz="1650" dirty="0"/>
              <a:t> </a:t>
            </a:r>
            <a:r>
              <a:rPr lang="de-DE" sz="1650" dirty="0" err="1"/>
              <a:t>further</a:t>
            </a:r>
            <a:r>
              <a:rPr lang="de-DE" sz="1650" dirty="0"/>
              <a:t> </a:t>
            </a:r>
            <a:r>
              <a:rPr lang="de-DE" sz="1650" dirty="0" err="1"/>
              <a:t>analyze</a:t>
            </a:r>
            <a:r>
              <a:rPr lang="de-DE" sz="1650" dirty="0"/>
              <a:t> </a:t>
            </a:r>
            <a:r>
              <a:rPr lang="de-DE" sz="1650" dirty="0" err="1"/>
              <a:t>the</a:t>
            </a:r>
            <a:r>
              <a:rPr lang="de-DE" sz="1650" dirty="0"/>
              <a:t> </a:t>
            </a:r>
            <a:r>
              <a:rPr lang="de-DE" sz="1650" dirty="0" err="1"/>
              <a:t>data</a:t>
            </a:r>
            <a:endParaRPr lang="de-DE" sz="1650" dirty="0"/>
          </a:p>
          <a:p>
            <a:pPr lvl="1"/>
            <a:r>
              <a:rPr lang="de-DE" sz="1650" dirty="0" err="1"/>
              <a:t>provides</a:t>
            </a:r>
            <a:r>
              <a:rPr lang="de-DE" sz="1650" dirty="0"/>
              <a:t> different </a:t>
            </a:r>
            <a:r>
              <a:rPr lang="de-DE" sz="1650" dirty="0" err="1"/>
              <a:t>intensities</a:t>
            </a:r>
            <a:r>
              <a:rPr lang="de-DE" sz="1650" dirty="0"/>
              <a:t> </a:t>
            </a:r>
            <a:r>
              <a:rPr lang="de-DE" sz="1650" dirty="0" err="1"/>
              <a:t>for</a:t>
            </a:r>
            <a:r>
              <a:rPr lang="de-DE" sz="1650" dirty="0"/>
              <a:t> </a:t>
            </a:r>
            <a:r>
              <a:rPr lang="de-DE" sz="1650" dirty="0" err="1"/>
              <a:t>each</a:t>
            </a:r>
            <a:r>
              <a:rPr lang="de-DE" sz="1650" dirty="0"/>
              <a:t> </a:t>
            </a:r>
            <a:r>
              <a:rPr lang="de-DE" sz="1650" dirty="0" err="1"/>
              <a:t>emotion</a:t>
            </a:r>
            <a:endParaRPr lang="de-DE" sz="1650" dirty="0"/>
          </a:p>
          <a:p>
            <a:pPr lvl="1"/>
            <a:r>
              <a:rPr lang="de-DE" sz="1650" dirty="0" err="1"/>
              <a:t>opposing</a:t>
            </a:r>
            <a:r>
              <a:rPr lang="de-DE" sz="1650" dirty="0"/>
              <a:t> </a:t>
            </a:r>
            <a:r>
              <a:rPr lang="de-DE" sz="1650" dirty="0" err="1"/>
              <a:t>emotions</a:t>
            </a:r>
            <a:r>
              <a:rPr lang="de-DE" sz="1650" dirty="0"/>
              <a:t> </a:t>
            </a:r>
            <a:r>
              <a:rPr lang="de-DE" sz="1650" dirty="0" err="1"/>
              <a:t>exclude</a:t>
            </a:r>
            <a:r>
              <a:rPr lang="de-DE" sz="1650" dirty="0"/>
              <a:t> </a:t>
            </a:r>
            <a:r>
              <a:rPr lang="de-DE" sz="1650" dirty="0" err="1"/>
              <a:t>each</a:t>
            </a:r>
            <a:r>
              <a:rPr lang="de-DE" sz="1650" dirty="0"/>
              <a:t> </a:t>
            </a:r>
            <a:r>
              <a:rPr lang="de-DE" sz="1650" dirty="0" err="1"/>
              <a:t>other</a:t>
            </a:r>
            <a:endParaRPr lang="de-DE" sz="1650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5287DF67-303A-45E1-BC64-CBFD7FEBDB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>
            <a:fillRect/>
          </a:stretch>
        </p:blipFill>
        <p:spPr>
          <a:xfrm>
            <a:off x="622303" y="1333840"/>
            <a:ext cx="5088683" cy="4944000"/>
          </a:xfrm>
        </p:spPr>
      </p:pic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EC2EF59-00AB-421D-90A0-951C636196A1}"/>
              </a:ext>
            </a:extLst>
          </p:cNvPr>
          <p:cNvSpPr txBox="1">
            <a:spLocks/>
          </p:cNvSpPr>
          <p:nvPr/>
        </p:nvSpPr>
        <p:spPr>
          <a:xfrm>
            <a:off x="622303" y="6151189"/>
            <a:ext cx="5088683" cy="2748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i="1" dirty="0" err="1"/>
              <a:t>plutchik‘s</a:t>
            </a:r>
            <a:r>
              <a:rPr lang="de-DE" sz="1200" i="1" dirty="0"/>
              <a:t> </a:t>
            </a:r>
            <a:r>
              <a:rPr lang="de-DE" sz="1200" i="1" dirty="0" err="1"/>
              <a:t>wheel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emotions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427672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0F240-9689-4FB4-BBB1-47E5B02E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659787-C989-40DD-B292-D88E8EE038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plutchik‘s</a:t>
            </a:r>
            <a:r>
              <a:rPr lang="de-DE" sz="2000" dirty="0"/>
              <a:t> </a:t>
            </a:r>
            <a:r>
              <a:rPr lang="de-DE" sz="2000" dirty="0" err="1"/>
              <a:t>wheel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emotions</a:t>
            </a:r>
            <a:endParaRPr lang="de-DE" sz="20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E1BB74-74CC-49D6-84F8-8C284608B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7120" y="1333840"/>
            <a:ext cx="5569147" cy="5315438"/>
          </a:xfrm>
        </p:spPr>
        <p:txBody>
          <a:bodyPr anchor="t"/>
          <a:lstStyle/>
          <a:p>
            <a:r>
              <a:rPr lang="de-DE" sz="1650" dirty="0" err="1"/>
              <a:t>why</a:t>
            </a:r>
            <a:r>
              <a:rPr lang="de-DE" sz="1650" dirty="0"/>
              <a:t> </a:t>
            </a:r>
            <a:r>
              <a:rPr lang="de-DE" sz="1650" dirty="0" err="1"/>
              <a:t>we</a:t>
            </a:r>
            <a:r>
              <a:rPr lang="de-DE" sz="1650" dirty="0"/>
              <a:t> </a:t>
            </a:r>
            <a:r>
              <a:rPr lang="de-DE" sz="1650" dirty="0" err="1"/>
              <a:t>decided</a:t>
            </a:r>
            <a:r>
              <a:rPr lang="de-DE" sz="1650" dirty="0"/>
              <a:t> </a:t>
            </a:r>
            <a:r>
              <a:rPr lang="de-DE" sz="1650" dirty="0" err="1"/>
              <a:t>to</a:t>
            </a:r>
            <a:r>
              <a:rPr lang="de-DE" sz="1650" dirty="0"/>
              <a:t> </a:t>
            </a:r>
            <a:r>
              <a:rPr lang="de-DE" sz="1650" dirty="0" err="1"/>
              <a:t>use</a:t>
            </a:r>
            <a:r>
              <a:rPr lang="de-DE" sz="1650" dirty="0"/>
              <a:t> </a:t>
            </a:r>
            <a:r>
              <a:rPr lang="de-DE" sz="1650" dirty="0" err="1"/>
              <a:t>this</a:t>
            </a:r>
            <a:r>
              <a:rPr lang="de-DE" sz="1650" dirty="0"/>
              <a:t> </a:t>
            </a:r>
            <a:r>
              <a:rPr lang="de-DE" sz="1650" dirty="0" err="1"/>
              <a:t>model</a:t>
            </a:r>
            <a:r>
              <a:rPr lang="de-DE" sz="1650" dirty="0"/>
              <a:t>:</a:t>
            </a:r>
          </a:p>
          <a:p>
            <a:pPr lvl="1"/>
            <a:r>
              <a:rPr lang="de-DE" sz="1650" dirty="0" err="1"/>
              <a:t>eight</a:t>
            </a:r>
            <a:r>
              <a:rPr lang="de-DE" sz="1650" dirty="0"/>
              <a:t> </a:t>
            </a:r>
            <a:r>
              <a:rPr lang="de-DE" sz="1650" dirty="0" err="1"/>
              <a:t>basic</a:t>
            </a:r>
            <a:r>
              <a:rPr lang="de-DE" sz="1650" dirty="0"/>
              <a:t> </a:t>
            </a:r>
            <a:r>
              <a:rPr lang="de-DE" sz="1650" dirty="0" err="1"/>
              <a:t>emotions</a:t>
            </a:r>
            <a:endParaRPr lang="de-DE" sz="1650" dirty="0"/>
          </a:p>
          <a:p>
            <a:pPr lvl="1"/>
            <a:r>
              <a:rPr lang="de-DE" sz="1650" dirty="0"/>
              <a:t> </a:t>
            </a:r>
            <a:r>
              <a:rPr lang="de-DE" sz="1650" dirty="0" err="1"/>
              <a:t>combinations</a:t>
            </a:r>
            <a:r>
              <a:rPr lang="de-DE" sz="1650" dirty="0"/>
              <a:t> (e.g. </a:t>
            </a:r>
            <a:r>
              <a:rPr lang="de-DE" sz="1650" dirty="0" err="1"/>
              <a:t>joy</a:t>
            </a:r>
            <a:r>
              <a:rPr lang="de-DE" sz="1650" dirty="0"/>
              <a:t> + </a:t>
            </a:r>
            <a:r>
              <a:rPr lang="de-DE" sz="1650" dirty="0" err="1"/>
              <a:t>trust</a:t>
            </a:r>
            <a:r>
              <a:rPr lang="de-DE" sz="1650" dirty="0"/>
              <a:t> = </a:t>
            </a:r>
            <a:r>
              <a:rPr lang="de-DE" sz="1650" dirty="0" err="1"/>
              <a:t>love</a:t>
            </a:r>
            <a:r>
              <a:rPr lang="de-DE" sz="1650" dirty="0"/>
              <a:t>) open </a:t>
            </a:r>
            <a:r>
              <a:rPr lang="de-DE" sz="1650" dirty="0" err="1"/>
              <a:t>up</a:t>
            </a:r>
            <a:r>
              <a:rPr lang="de-DE" sz="1650" dirty="0"/>
              <a:t> </a:t>
            </a:r>
            <a:r>
              <a:rPr lang="de-DE" sz="1650" dirty="0" err="1"/>
              <a:t>possibilites</a:t>
            </a:r>
            <a:r>
              <a:rPr lang="de-DE" sz="1650" dirty="0"/>
              <a:t> </a:t>
            </a:r>
            <a:r>
              <a:rPr lang="de-DE" sz="1650" dirty="0" err="1"/>
              <a:t>to</a:t>
            </a:r>
            <a:r>
              <a:rPr lang="de-DE" sz="1650" dirty="0"/>
              <a:t> </a:t>
            </a:r>
            <a:r>
              <a:rPr lang="de-DE" sz="1650" dirty="0" err="1"/>
              <a:t>further</a:t>
            </a:r>
            <a:r>
              <a:rPr lang="de-DE" sz="1650" dirty="0"/>
              <a:t> </a:t>
            </a:r>
            <a:r>
              <a:rPr lang="de-DE" sz="1650" dirty="0" err="1"/>
              <a:t>analyze</a:t>
            </a:r>
            <a:r>
              <a:rPr lang="de-DE" sz="1650" dirty="0"/>
              <a:t> </a:t>
            </a:r>
            <a:r>
              <a:rPr lang="de-DE" sz="1650" dirty="0" err="1"/>
              <a:t>the</a:t>
            </a:r>
            <a:r>
              <a:rPr lang="de-DE" sz="1650" dirty="0"/>
              <a:t> </a:t>
            </a:r>
            <a:r>
              <a:rPr lang="de-DE" sz="1650" dirty="0" err="1"/>
              <a:t>data</a:t>
            </a:r>
            <a:endParaRPr lang="de-DE" sz="1650" dirty="0"/>
          </a:p>
          <a:p>
            <a:pPr lvl="1"/>
            <a:r>
              <a:rPr lang="de-DE" sz="1650" dirty="0" err="1"/>
              <a:t>provides</a:t>
            </a:r>
            <a:r>
              <a:rPr lang="de-DE" sz="1650" dirty="0"/>
              <a:t> different </a:t>
            </a:r>
            <a:r>
              <a:rPr lang="de-DE" sz="1650" dirty="0" err="1"/>
              <a:t>intensities</a:t>
            </a:r>
            <a:r>
              <a:rPr lang="de-DE" sz="1650" dirty="0"/>
              <a:t> </a:t>
            </a:r>
            <a:r>
              <a:rPr lang="de-DE" sz="1650" dirty="0" err="1"/>
              <a:t>for</a:t>
            </a:r>
            <a:r>
              <a:rPr lang="de-DE" sz="1650" dirty="0"/>
              <a:t> </a:t>
            </a:r>
            <a:r>
              <a:rPr lang="de-DE" sz="1650" dirty="0" err="1"/>
              <a:t>each</a:t>
            </a:r>
            <a:r>
              <a:rPr lang="de-DE" sz="1650" dirty="0"/>
              <a:t> </a:t>
            </a:r>
            <a:r>
              <a:rPr lang="de-DE" sz="1650" dirty="0" err="1"/>
              <a:t>emotion</a:t>
            </a:r>
            <a:endParaRPr lang="de-DE" sz="1650" dirty="0"/>
          </a:p>
          <a:p>
            <a:pPr lvl="1"/>
            <a:r>
              <a:rPr lang="de-DE" sz="1650" dirty="0" err="1"/>
              <a:t>opposing</a:t>
            </a:r>
            <a:r>
              <a:rPr lang="de-DE" sz="1650" dirty="0"/>
              <a:t> </a:t>
            </a:r>
            <a:r>
              <a:rPr lang="de-DE" sz="1650" dirty="0" err="1"/>
              <a:t>emotions</a:t>
            </a:r>
            <a:r>
              <a:rPr lang="de-DE" sz="1650" dirty="0"/>
              <a:t> </a:t>
            </a:r>
            <a:r>
              <a:rPr lang="de-DE" sz="1650" dirty="0" err="1"/>
              <a:t>exclude</a:t>
            </a:r>
            <a:r>
              <a:rPr lang="de-DE" sz="1650" dirty="0"/>
              <a:t> </a:t>
            </a:r>
            <a:r>
              <a:rPr lang="de-DE" sz="1650" dirty="0" err="1"/>
              <a:t>each</a:t>
            </a:r>
            <a:r>
              <a:rPr lang="de-DE" sz="1650" dirty="0"/>
              <a:t> </a:t>
            </a:r>
            <a:r>
              <a:rPr lang="de-DE" sz="1650" dirty="0" err="1"/>
              <a:t>other</a:t>
            </a:r>
            <a:endParaRPr lang="de-DE" sz="1650" dirty="0"/>
          </a:p>
          <a:p>
            <a:r>
              <a:rPr lang="de-DE" sz="1650" dirty="0" err="1"/>
              <a:t>problems</a:t>
            </a:r>
            <a:r>
              <a:rPr lang="de-DE" sz="1650" dirty="0"/>
              <a:t> </a:t>
            </a:r>
            <a:r>
              <a:rPr lang="de-DE" sz="1650" dirty="0" err="1"/>
              <a:t>we</a:t>
            </a:r>
            <a:r>
              <a:rPr lang="de-DE" sz="1650" dirty="0"/>
              <a:t> </a:t>
            </a:r>
            <a:r>
              <a:rPr lang="de-DE" sz="1650" dirty="0" err="1"/>
              <a:t>encountered</a:t>
            </a:r>
            <a:r>
              <a:rPr lang="de-DE" sz="1650" dirty="0"/>
              <a:t> </a:t>
            </a:r>
            <a:r>
              <a:rPr lang="de-DE" sz="1650" dirty="0" err="1"/>
              <a:t>while</a:t>
            </a:r>
            <a:r>
              <a:rPr lang="de-DE" sz="1650" dirty="0"/>
              <a:t> </a:t>
            </a:r>
            <a:r>
              <a:rPr lang="de-DE" sz="1650" dirty="0" err="1"/>
              <a:t>annotating</a:t>
            </a:r>
            <a:r>
              <a:rPr lang="de-DE" sz="1650" dirty="0"/>
              <a:t>:</a:t>
            </a:r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5287DF67-303A-45E1-BC64-CBFD7FEBDB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>
            <a:fillRect/>
          </a:stretch>
        </p:blipFill>
        <p:spPr>
          <a:xfrm>
            <a:off x="622303" y="1333840"/>
            <a:ext cx="5088683" cy="4944000"/>
          </a:xfrm>
        </p:spPr>
      </p:pic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EC2EF59-00AB-421D-90A0-951C636196A1}"/>
              </a:ext>
            </a:extLst>
          </p:cNvPr>
          <p:cNvSpPr txBox="1">
            <a:spLocks/>
          </p:cNvSpPr>
          <p:nvPr/>
        </p:nvSpPr>
        <p:spPr>
          <a:xfrm>
            <a:off x="622303" y="6151189"/>
            <a:ext cx="5088683" cy="2748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i="1" dirty="0" err="1"/>
              <a:t>plutchik‘s</a:t>
            </a:r>
            <a:r>
              <a:rPr lang="de-DE" sz="1200" i="1" dirty="0"/>
              <a:t> </a:t>
            </a:r>
            <a:r>
              <a:rPr lang="de-DE" sz="1200" i="1" dirty="0" err="1"/>
              <a:t>wheel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emotions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285509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0F240-9689-4FB4-BBB1-47E5B02E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659787-C989-40DD-B292-D88E8EE038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plutchik‘s</a:t>
            </a:r>
            <a:r>
              <a:rPr lang="de-DE" sz="2000" dirty="0"/>
              <a:t> </a:t>
            </a:r>
            <a:r>
              <a:rPr lang="de-DE" sz="2000" dirty="0" err="1"/>
              <a:t>wheel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emotions</a:t>
            </a:r>
            <a:endParaRPr lang="de-DE" sz="20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E1BB74-74CC-49D6-84F8-8C284608B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7120" y="1333840"/>
            <a:ext cx="5569147" cy="2959864"/>
          </a:xfrm>
        </p:spPr>
        <p:txBody>
          <a:bodyPr anchor="t"/>
          <a:lstStyle/>
          <a:p>
            <a:r>
              <a:rPr lang="de-DE" sz="1650" dirty="0" err="1"/>
              <a:t>why</a:t>
            </a:r>
            <a:r>
              <a:rPr lang="de-DE" sz="1650" dirty="0"/>
              <a:t> </a:t>
            </a:r>
            <a:r>
              <a:rPr lang="de-DE" sz="1650" dirty="0" err="1"/>
              <a:t>we</a:t>
            </a:r>
            <a:r>
              <a:rPr lang="de-DE" sz="1650" dirty="0"/>
              <a:t> </a:t>
            </a:r>
            <a:r>
              <a:rPr lang="de-DE" sz="1650" dirty="0" err="1"/>
              <a:t>decided</a:t>
            </a:r>
            <a:r>
              <a:rPr lang="de-DE" sz="1650" dirty="0"/>
              <a:t> </a:t>
            </a:r>
            <a:r>
              <a:rPr lang="de-DE" sz="1650" dirty="0" err="1"/>
              <a:t>to</a:t>
            </a:r>
            <a:r>
              <a:rPr lang="de-DE" sz="1650" dirty="0"/>
              <a:t> </a:t>
            </a:r>
            <a:r>
              <a:rPr lang="de-DE" sz="1650" dirty="0" err="1"/>
              <a:t>use</a:t>
            </a:r>
            <a:r>
              <a:rPr lang="de-DE" sz="1650" dirty="0"/>
              <a:t> </a:t>
            </a:r>
            <a:r>
              <a:rPr lang="de-DE" sz="1650" dirty="0" err="1"/>
              <a:t>this</a:t>
            </a:r>
            <a:r>
              <a:rPr lang="de-DE" sz="1650" dirty="0"/>
              <a:t> </a:t>
            </a:r>
            <a:r>
              <a:rPr lang="de-DE" sz="1650" dirty="0" err="1"/>
              <a:t>model</a:t>
            </a:r>
            <a:r>
              <a:rPr lang="de-DE" sz="1650" dirty="0"/>
              <a:t>:</a:t>
            </a:r>
          </a:p>
          <a:p>
            <a:pPr lvl="1"/>
            <a:r>
              <a:rPr lang="de-DE" sz="1650" dirty="0" err="1"/>
              <a:t>eight</a:t>
            </a:r>
            <a:r>
              <a:rPr lang="de-DE" sz="1650" dirty="0"/>
              <a:t> </a:t>
            </a:r>
            <a:r>
              <a:rPr lang="de-DE" sz="1650" dirty="0" err="1"/>
              <a:t>basic</a:t>
            </a:r>
            <a:r>
              <a:rPr lang="de-DE" sz="1650" dirty="0"/>
              <a:t> </a:t>
            </a:r>
            <a:r>
              <a:rPr lang="de-DE" sz="1650" dirty="0" err="1"/>
              <a:t>emotions</a:t>
            </a:r>
            <a:endParaRPr lang="de-DE" sz="1650" dirty="0"/>
          </a:p>
          <a:p>
            <a:pPr lvl="1"/>
            <a:r>
              <a:rPr lang="de-DE" sz="1650" dirty="0"/>
              <a:t> </a:t>
            </a:r>
            <a:r>
              <a:rPr lang="de-DE" sz="1650" dirty="0" err="1"/>
              <a:t>combinations</a:t>
            </a:r>
            <a:r>
              <a:rPr lang="de-DE" sz="1650" dirty="0"/>
              <a:t> (e.g. </a:t>
            </a:r>
            <a:r>
              <a:rPr lang="de-DE" sz="1650" dirty="0" err="1"/>
              <a:t>joy</a:t>
            </a:r>
            <a:r>
              <a:rPr lang="de-DE" sz="1650" dirty="0"/>
              <a:t> + </a:t>
            </a:r>
            <a:r>
              <a:rPr lang="de-DE" sz="1650" dirty="0" err="1"/>
              <a:t>trust</a:t>
            </a:r>
            <a:r>
              <a:rPr lang="de-DE" sz="1650" dirty="0"/>
              <a:t> = </a:t>
            </a:r>
            <a:r>
              <a:rPr lang="de-DE" sz="1650" dirty="0" err="1"/>
              <a:t>love</a:t>
            </a:r>
            <a:r>
              <a:rPr lang="de-DE" sz="1650" dirty="0"/>
              <a:t>) open </a:t>
            </a:r>
            <a:r>
              <a:rPr lang="de-DE" sz="1650" dirty="0" err="1"/>
              <a:t>up</a:t>
            </a:r>
            <a:r>
              <a:rPr lang="de-DE" sz="1650" dirty="0"/>
              <a:t> </a:t>
            </a:r>
            <a:r>
              <a:rPr lang="de-DE" sz="1650" dirty="0" err="1"/>
              <a:t>possibilites</a:t>
            </a:r>
            <a:r>
              <a:rPr lang="de-DE" sz="1650" dirty="0"/>
              <a:t> </a:t>
            </a:r>
            <a:r>
              <a:rPr lang="de-DE" sz="1650" dirty="0" err="1"/>
              <a:t>to</a:t>
            </a:r>
            <a:r>
              <a:rPr lang="de-DE" sz="1650" dirty="0"/>
              <a:t> </a:t>
            </a:r>
            <a:r>
              <a:rPr lang="de-DE" sz="1650" dirty="0" err="1"/>
              <a:t>further</a:t>
            </a:r>
            <a:r>
              <a:rPr lang="de-DE" sz="1650" dirty="0"/>
              <a:t> </a:t>
            </a:r>
            <a:r>
              <a:rPr lang="de-DE" sz="1650" dirty="0" err="1"/>
              <a:t>analyze</a:t>
            </a:r>
            <a:r>
              <a:rPr lang="de-DE" sz="1650" dirty="0"/>
              <a:t> </a:t>
            </a:r>
            <a:r>
              <a:rPr lang="de-DE" sz="1650" dirty="0" err="1"/>
              <a:t>the</a:t>
            </a:r>
            <a:r>
              <a:rPr lang="de-DE" sz="1650" dirty="0"/>
              <a:t> </a:t>
            </a:r>
            <a:r>
              <a:rPr lang="de-DE" sz="1650" dirty="0" err="1"/>
              <a:t>data</a:t>
            </a:r>
            <a:endParaRPr lang="de-DE" sz="1650" dirty="0"/>
          </a:p>
          <a:p>
            <a:pPr lvl="1"/>
            <a:r>
              <a:rPr lang="de-DE" sz="1650" dirty="0" err="1"/>
              <a:t>provides</a:t>
            </a:r>
            <a:r>
              <a:rPr lang="de-DE" sz="1650" dirty="0"/>
              <a:t> different </a:t>
            </a:r>
            <a:r>
              <a:rPr lang="de-DE" sz="1650" dirty="0" err="1"/>
              <a:t>intensities</a:t>
            </a:r>
            <a:r>
              <a:rPr lang="de-DE" sz="1650" dirty="0"/>
              <a:t> </a:t>
            </a:r>
            <a:r>
              <a:rPr lang="de-DE" sz="1650" dirty="0" err="1"/>
              <a:t>for</a:t>
            </a:r>
            <a:r>
              <a:rPr lang="de-DE" sz="1650" dirty="0"/>
              <a:t> </a:t>
            </a:r>
            <a:r>
              <a:rPr lang="de-DE" sz="1650" dirty="0" err="1"/>
              <a:t>each</a:t>
            </a:r>
            <a:r>
              <a:rPr lang="de-DE" sz="1650" dirty="0"/>
              <a:t> </a:t>
            </a:r>
            <a:r>
              <a:rPr lang="de-DE" sz="1650" dirty="0" err="1"/>
              <a:t>emotion</a:t>
            </a:r>
            <a:endParaRPr lang="de-DE" sz="1650" dirty="0"/>
          </a:p>
          <a:p>
            <a:pPr lvl="1"/>
            <a:r>
              <a:rPr lang="de-DE" sz="1650" dirty="0" err="1"/>
              <a:t>opposing</a:t>
            </a:r>
            <a:r>
              <a:rPr lang="de-DE" sz="1650" dirty="0"/>
              <a:t> </a:t>
            </a:r>
            <a:r>
              <a:rPr lang="de-DE" sz="1650" dirty="0" err="1"/>
              <a:t>emotions</a:t>
            </a:r>
            <a:r>
              <a:rPr lang="de-DE" sz="1650" dirty="0"/>
              <a:t> </a:t>
            </a:r>
            <a:r>
              <a:rPr lang="de-DE" sz="1650" dirty="0" err="1"/>
              <a:t>exclude</a:t>
            </a:r>
            <a:r>
              <a:rPr lang="de-DE" sz="1650" dirty="0"/>
              <a:t> </a:t>
            </a:r>
            <a:r>
              <a:rPr lang="de-DE" sz="1650" dirty="0" err="1"/>
              <a:t>each</a:t>
            </a:r>
            <a:r>
              <a:rPr lang="de-DE" sz="1650" dirty="0"/>
              <a:t> </a:t>
            </a:r>
            <a:r>
              <a:rPr lang="de-DE" sz="1650" dirty="0" err="1"/>
              <a:t>other</a:t>
            </a:r>
            <a:endParaRPr lang="de-DE" sz="1650" dirty="0"/>
          </a:p>
          <a:p>
            <a:r>
              <a:rPr lang="de-DE" sz="1650" dirty="0" err="1"/>
              <a:t>problems</a:t>
            </a:r>
            <a:r>
              <a:rPr lang="de-DE" sz="1650" dirty="0"/>
              <a:t> </a:t>
            </a:r>
            <a:r>
              <a:rPr lang="de-DE" sz="1650" dirty="0" err="1"/>
              <a:t>we</a:t>
            </a:r>
            <a:r>
              <a:rPr lang="de-DE" sz="1650" dirty="0"/>
              <a:t> </a:t>
            </a:r>
            <a:r>
              <a:rPr lang="de-DE" sz="1650" dirty="0" err="1"/>
              <a:t>encountered</a:t>
            </a:r>
            <a:r>
              <a:rPr lang="de-DE" sz="1650" dirty="0"/>
              <a:t> </a:t>
            </a:r>
            <a:r>
              <a:rPr lang="de-DE" sz="1650" dirty="0" err="1"/>
              <a:t>while</a:t>
            </a:r>
            <a:r>
              <a:rPr lang="de-DE" sz="1650" dirty="0"/>
              <a:t> </a:t>
            </a:r>
            <a:r>
              <a:rPr lang="de-DE" sz="1650" dirty="0" err="1"/>
              <a:t>annotating</a:t>
            </a:r>
            <a:r>
              <a:rPr lang="de-DE" sz="1650" dirty="0"/>
              <a:t>:</a:t>
            </a:r>
          </a:p>
          <a:p>
            <a:pPr lvl="1"/>
            <a:r>
              <a:rPr lang="de-DE" sz="1650" dirty="0" err="1"/>
              <a:t>some</a:t>
            </a:r>
            <a:r>
              <a:rPr lang="de-DE" sz="1650" dirty="0"/>
              <a:t> </a:t>
            </a:r>
            <a:r>
              <a:rPr lang="de-DE" sz="1650" dirty="0" err="1"/>
              <a:t>instances</a:t>
            </a:r>
            <a:r>
              <a:rPr lang="de-DE" sz="1650" dirty="0"/>
              <a:t> </a:t>
            </a:r>
            <a:r>
              <a:rPr lang="de-DE" sz="1650" dirty="0" err="1"/>
              <a:t>contain</a:t>
            </a:r>
            <a:r>
              <a:rPr lang="de-DE" sz="1650" dirty="0"/>
              <a:t> </a:t>
            </a:r>
            <a:r>
              <a:rPr lang="de-DE" sz="1650" dirty="0" err="1"/>
              <a:t>opposing</a:t>
            </a:r>
            <a:r>
              <a:rPr lang="de-DE" sz="1650" dirty="0"/>
              <a:t> </a:t>
            </a:r>
            <a:r>
              <a:rPr lang="de-DE" sz="1650" dirty="0" err="1"/>
              <a:t>emotions</a:t>
            </a:r>
            <a:endParaRPr lang="de-DE" sz="1650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5287DF67-303A-45E1-BC64-CBFD7FEBDB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>
            <a:fillRect/>
          </a:stretch>
        </p:blipFill>
        <p:spPr>
          <a:xfrm>
            <a:off x="622303" y="1333840"/>
            <a:ext cx="5088683" cy="4944000"/>
          </a:xfrm>
        </p:spPr>
      </p:pic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EC2EF59-00AB-421D-90A0-951C636196A1}"/>
              </a:ext>
            </a:extLst>
          </p:cNvPr>
          <p:cNvSpPr txBox="1">
            <a:spLocks/>
          </p:cNvSpPr>
          <p:nvPr/>
        </p:nvSpPr>
        <p:spPr>
          <a:xfrm>
            <a:off x="622303" y="6151189"/>
            <a:ext cx="5088683" cy="2748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i="1" dirty="0" err="1"/>
              <a:t>plutchik‘s</a:t>
            </a:r>
            <a:r>
              <a:rPr lang="de-DE" sz="1200" i="1" dirty="0"/>
              <a:t> </a:t>
            </a:r>
            <a:r>
              <a:rPr lang="de-DE" sz="1200" i="1" dirty="0" err="1"/>
              <a:t>wheel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emotions</a:t>
            </a:r>
            <a:endParaRPr lang="de-DE" sz="1200" i="1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4F4D2A0-93AD-4753-93D1-80E866A41463}"/>
              </a:ext>
            </a:extLst>
          </p:cNvPr>
          <p:cNvSpPr txBox="1">
            <a:spLocks/>
          </p:cNvSpPr>
          <p:nvPr/>
        </p:nvSpPr>
        <p:spPr>
          <a:xfrm>
            <a:off x="5142660" y="4860157"/>
            <a:ext cx="6734601" cy="12298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43" lvl="1" indent="0">
              <a:buNone/>
            </a:pPr>
            <a:r>
              <a:rPr lang="en-US" sz="1550" i="1" dirty="0">
                <a:solidFill>
                  <a:schemeClr val="accent2"/>
                </a:solidFill>
              </a:rPr>
              <a:t>[…] When I lived alone, I would […] have disordered eating or hours-long crying spells […]</a:t>
            </a:r>
            <a:r>
              <a:rPr lang="en-US" sz="1550" i="1" dirty="0">
                <a:solidFill>
                  <a:srgbClr val="392353"/>
                </a:solidFill>
              </a:rPr>
              <a:t>.</a:t>
            </a:r>
            <a:r>
              <a:rPr lang="en-US" sz="155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550" i="1" dirty="0"/>
              <a:t>I was forced to be a lot more honest about problems […] and I had to actually fix them. I can't present as ideal an image of myself anymore, but </a:t>
            </a:r>
            <a:r>
              <a:rPr lang="en-US" sz="155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person I actually am has improved. </a:t>
            </a:r>
            <a:r>
              <a:rPr lang="en-US" sz="1550" dirty="0">
                <a:solidFill>
                  <a:schemeClr val="tx2"/>
                </a:solidFill>
              </a:rPr>
              <a:t>[ID 002]</a:t>
            </a:r>
            <a:endParaRPr lang="de-DE" sz="15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2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0F240-9689-4FB4-BBB1-47E5B02E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659787-C989-40DD-B292-D88E8EE038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plutchik‘s</a:t>
            </a:r>
            <a:r>
              <a:rPr lang="de-DE" sz="2000" dirty="0"/>
              <a:t> </a:t>
            </a:r>
            <a:r>
              <a:rPr lang="de-DE" sz="2000" dirty="0" err="1"/>
              <a:t>wheel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emotions</a:t>
            </a:r>
            <a:endParaRPr lang="de-DE" sz="20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E1BB74-74CC-49D6-84F8-8C284608B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7120" y="1333840"/>
            <a:ext cx="5569147" cy="5315438"/>
          </a:xfrm>
        </p:spPr>
        <p:txBody>
          <a:bodyPr anchor="t"/>
          <a:lstStyle/>
          <a:p>
            <a:r>
              <a:rPr lang="de-DE" sz="1650" dirty="0" err="1"/>
              <a:t>why</a:t>
            </a:r>
            <a:r>
              <a:rPr lang="de-DE" sz="1650" dirty="0"/>
              <a:t> </a:t>
            </a:r>
            <a:r>
              <a:rPr lang="de-DE" sz="1650" dirty="0" err="1"/>
              <a:t>we</a:t>
            </a:r>
            <a:r>
              <a:rPr lang="de-DE" sz="1650" dirty="0"/>
              <a:t> </a:t>
            </a:r>
            <a:r>
              <a:rPr lang="de-DE" sz="1650" dirty="0" err="1"/>
              <a:t>decided</a:t>
            </a:r>
            <a:r>
              <a:rPr lang="de-DE" sz="1650" dirty="0"/>
              <a:t> </a:t>
            </a:r>
            <a:r>
              <a:rPr lang="de-DE" sz="1650" dirty="0" err="1"/>
              <a:t>to</a:t>
            </a:r>
            <a:r>
              <a:rPr lang="de-DE" sz="1650" dirty="0"/>
              <a:t> </a:t>
            </a:r>
            <a:r>
              <a:rPr lang="de-DE" sz="1650" dirty="0" err="1"/>
              <a:t>use</a:t>
            </a:r>
            <a:r>
              <a:rPr lang="de-DE" sz="1650" dirty="0"/>
              <a:t> </a:t>
            </a:r>
            <a:r>
              <a:rPr lang="de-DE" sz="1650" dirty="0" err="1"/>
              <a:t>this</a:t>
            </a:r>
            <a:r>
              <a:rPr lang="de-DE" sz="1650" dirty="0"/>
              <a:t> </a:t>
            </a:r>
            <a:r>
              <a:rPr lang="de-DE" sz="1650" dirty="0" err="1"/>
              <a:t>model</a:t>
            </a:r>
            <a:r>
              <a:rPr lang="de-DE" sz="1650" dirty="0"/>
              <a:t>:</a:t>
            </a:r>
          </a:p>
          <a:p>
            <a:pPr lvl="1"/>
            <a:r>
              <a:rPr lang="de-DE" sz="1650" dirty="0" err="1"/>
              <a:t>eight</a:t>
            </a:r>
            <a:r>
              <a:rPr lang="de-DE" sz="1650" dirty="0"/>
              <a:t> </a:t>
            </a:r>
            <a:r>
              <a:rPr lang="de-DE" sz="1650" dirty="0" err="1"/>
              <a:t>basic</a:t>
            </a:r>
            <a:r>
              <a:rPr lang="de-DE" sz="1650" dirty="0"/>
              <a:t> </a:t>
            </a:r>
            <a:r>
              <a:rPr lang="de-DE" sz="1650" dirty="0" err="1"/>
              <a:t>emotions</a:t>
            </a:r>
            <a:endParaRPr lang="de-DE" sz="1650" dirty="0"/>
          </a:p>
          <a:p>
            <a:pPr lvl="1"/>
            <a:r>
              <a:rPr lang="de-DE" sz="1650" dirty="0"/>
              <a:t> </a:t>
            </a:r>
            <a:r>
              <a:rPr lang="de-DE" sz="1650" dirty="0" err="1"/>
              <a:t>combinations</a:t>
            </a:r>
            <a:r>
              <a:rPr lang="de-DE" sz="1650" dirty="0"/>
              <a:t> (e.g. </a:t>
            </a:r>
            <a:r>
              <a:rPr lang="de-DE" sz="1650" dirty="0" err="1"/>
              <a:t>joy</a:t>
            </a:r>
            <a:r>
              <a:rPr lang="de-DE" sz="1650" dirty="0"/>
              <a:t> + </a:t>
            </a:r>
            <a:r>
              <a:rPr lang="de-DE" sz="1650" dirty="0" err="1"/>
              <a:t>trust</a:t>
            </a:r>
            <a:r>
              <a:rPr lang="de-DE" sz="1650" dirty="0"/>
              <a:t> = </a:t>
            </a:r>
            <a:r>
              <a:rPr lang="de-DE" sz="1650" dirty="0" err="1"/>
              <a:t>love</a:t>
            </a:r>
            <a:r>
              <a:rPr lang="de-DE" sz="1650" dirty="0"/>
              <a:t>) open </a:t>
            </a:r>
            <a:r>
              <a:rPr lang="de-DE" sz="1650" dirty="0" err="1"/>
              <a:t>up</a:t>
            </a:r>
            <a:r>
              <a:rPr lang="de-DE" sz="1650" dirty="0"/>
              <a:t> </a:t>
            </a:r>
            <a:r>
              <a:rPr lang="de-DE" sz="1650" dirty="0" err="1"/>
              <a:t>possibilites</a:t>
            </a:r>
            <a:r>
              <a:rPr lang="de-DE" sz="1650" dirty="0"/>
              <a:t> </a:t>
            </a:r>
            <a:r>
              <a:rPr lang="de-DE" sz="1650" dirty="0" err="1"/>
              <a:t>to</a:t>
            </a:r>
            <a:r>
              <a:rPr lang="de-DE" sz="1650" dirty="0"/>
              <a:t> </a:t>
            </a:r>
            <a:r>
              <a:rPr lang="de-DE" sz="1650" dirty="0" err="1"/>
              <a:t>further</a:t>
            </a:r>
            <a:r>
              <a:rPr lang="de-DE" sz="1650" dirty="0"/>
              <a:t> </a:t>
            </a:r>
            <a:r>
              <a:rPr lang="de-DE" sz="1650" dirty="0" err="1"/>
              <a:t>analyze</a:t>
            </a:r>
            <a:r>
              <a:rPr lang="de-DE" sz="1650" dirty="0"/>
              <a:t> </a:t>
            </a:r>
            <a:r>
              <a:rPr lang="de-DE" sz="1650" dirty="0" err="1"/>
              <a:t>the</a:t>
            </a:r>
            <a:r>
              <a:rPr lang="de-DE" sz="1650" dirty="0"/>
              <a:t> </a:t>
            </a:r>
            <a:r>
              <a:rPr lang="de-DE" sz="1650" dirty="0" err="1"/>
              <a:t>data</a:t>
            </a:r>
            <a:endParaRPr lang="de-DE" sz="1650" dirty="0"/>
          </a:p>
          <a:p>
            <a:pPr lvl="1"/>
            <a:r>
              <a:rPr lang="de-DE" sz="1650" dirty="0" err="1"/>
              <a:t>provides</a:t>
            </a:r>
            <a:r>
              <a:rPr lang="de-DE" sz="1650" dirty="0"/>
              <a:t> different </a:t>
            </a:r>
            <a:r>
              <a:rPr lang="de-DE" sz="1650" dirty="0" err="1"/>
              <a:t>intensities</a:t>
            </a:r>
            <a:r>
              <a:rPr lang="de-DE" sz="1650" dirty="0"/>
              <a:t> </a:t>
            </a:r>
            <a:r>
              <a:rPr lang="de-DE" sz="1650" dirty="0" err="1"/>
              <a:t>for</a:t>
            </a:r>
            <a:r>
              <a:rPr lang="de-DE" sz="1650" dirty="0"/>
              <a:t> </a:t>
            </a:r>
            <a:r>
              <a:rPr lang="de-DE" sz="1650" dirty="0" err="1"/>
              <a:t>each</a:t>
            </a:r>
            <a:r>
              <a:rPr lang="de-DE" sz="1650" dirty="0"/>
              <a:t> </a:t>
            </a:r>
            <a:r>
              <a:rPr lang="de-DE" sz="1650" dirty="0" err="1"/>
              <a:t>emotion</a:t>
            </a:r>
            <a:endParaRPr lang="de-DE" sz="1650" dirty="0"/>
          </a:p>
          <a:p>
            <a:pPr lvl="1"/>
            <a:r>
              <a:rPr lang="de-DE" sz="1650" dirty="0" err="1"/>
              <a:t>opposing</a:t>
            </a:r>
            <a:r>
              <a:rPr lang="de-DE" sz="1650" dirty="0"/>
              <a:t> </a:t>
            </a:r>
            <a:r>
              <a:rPr lang="de-DE" sz="1650" dirty="0" err="1"/>
              <a:t>emotions</a:t>
            </a:r>
            <a:r>
              <a:rPr lang="de-DE" sz="1650" dirty="0"/>
              <a:t> </a:t>
            </a:r>
            <a:r>
              <a:rPr lang="de-DE" sz="1650" dirty="0" err="1"/>
              <a:t>exclude</a:t>
            </a:r>
            <a:r>
              <a:rPr lang="de-DE" sz="1650" dirty="0"/>
              <a:t> </a:t>
            </a:r>
            <a:r>
              <a:rPr lang="de-DE" sz="1650" dirty="0" err="1"/>
              <a:t>each</a:t>
            </a:r>
            <a:r>
              <a:rPr lang="de-DE" sz="1650" dirty="0"/>
              <a:t> </a:t>
            </a:r>
            <a:r>
              <a:rPr lang="de-DE" sz="1650" dirty="0" err="1"/>
              <a:t>other</a:t>
            </a:r>
            <a:endParaRPr lang="de-DE" sz="1650" dirty="0"/>
          </a:p>
          <a:p>
            <a:r>
              <a:rPr lang="de-DE" sz="1650" dirty="0" err="1"/>
              <a:t>problems</a:t>
            </a:r>
            <a:r>
              <a:rPr lang="de-DE" sz="1650" dirty="0"/>
              <a:t> </a:t>
            </a:r>
            <a:r>
              <a:rPr lang="de-DE" sz="1650" dirty="0" err="1"/>
              <a:t>we</a:t>
            </a:r>
            <a:r>
              <a:rPr lang="de-DE" sz="1650" dirty="0"/>
              <a:t> </a:t>
            </a:r>
            <a:r>
              <a:rPr lang="de-DE" sz="1650" dirty="0" err="1"/>
              <a:t>encountered</a:t>
            </a:r>
            <a:r>
              <a:rPr lang="de-DE" sz="1650" dirty="0"/>
              <a:t> </a:t>
            </a:r>
            <a:r>
              <a:rPr lang="de-DE" sz="1650" dirty="0" err="1"/>
              <a:t>while</a:t>
            </a:r>
            <a:r>
              <a:rPr lang="de-DE" sz="1650" dirty="0"/>
              <a:t> </a:t>
            </a:r>
            <a:r>
              <a:rPr lang="de-DE" sz="1650" dirty="0" err="1"/>
              <a:t>annotating</a:t>
            </a:r>
            <a:r>
              <a:rPr lang="de-DE" sz="1650" dirty="0"/>
              <a:t>:</a:t>
            </a:r>
          </a:p>
          <a:p>
            <a:pPr lvl="1"/>
            <a:r>
              <a:rPr lang="de-DE" sz="1650" dirty="0" err="1"/>
              <a:t>some</a:t>
            </a:r>
            <a:r>
              <a:rPr lang="de-DE" sz="1650" dirty="0"/>
              <a:t> </a:t>
            </a:r>
            <a:r>
              <a:rPr lang="de-DE" sz="1650" dirty="0" err="1"/>
              <a:t>instances</a:t>
            </a:r>
            <a:r>
              <a:rPr lang="de-DE" sz="1650" dirty="0"/>
              <a:t> </a:t>
            </a:r>
            <a:r>
              <a:rPr lang="de-DE" sz="1650" dirty="0" err="1"/>
              <a:t>contain</a:t>
            </a:r>
            <a:r>
              <a:rPr lang="de-DE" sz="1650" dirty="0"/>
              <a:t> </a:t>
            </a:r>
            <a:r>
              <a:rPr lang="de-DE" sz="1650" dirty="0" err="1"/>
              <a:t>opposing</a:t>
            </a:r>
            <a:r>
              <a:rPr lang="de-DE" sz="1650" dirty="0"/>
              <a:t> </a:t>
            </a:r>
            <a:r>
              <a:rPr lang="de-DE" sz="1650" dirty="0" err="1"/>
              <a:t>emotions</a:t>
            </a:r>
            <a:endParaRPr lang="de-DE" sz="1650" dirty="0"/>
          </a:p>
          <a:p>
            <a:pPr lvl="1"/>
            <a:r>
              <a:rPr lang="de-DE" sz="1650" dirty="0" err="1"/>
              <a:t>the</a:t>
            </a:r>
            <a:r>
              <a:rPr lang="de-DE" sz="1650" dirty="0"/>
              <a:t> </a:t>
            </a:r>
            <a:r>
              <a:rPr lang="de-DE" sz="1650" dirty="0" err="1"/>
              <a:t>intensity</a:t>
            </a:r>
            <a:r>
              <a:rPr lang="de-DE" sz="1650" dirty="0"/>
              <a:t> </a:t>
            </a:r>
            <a:r>
              <a:rPr lang="de-DE" sz="1650" dirty="0" err="1"/>
              <a:t>of</a:t>
            </a:r>
            <a:r>
              <a:rPr lang="de-DE" sz="1650" dirty="0"/>
              <a:t> an </a:t>
            </a:r>
            <a:r>
              <a:rPr lang="de-DE" sz="1650" dirty="0" err="1"/>
              <a:t>emotion</a:t>
            </a:r>
            <a:r>
              <a:rPr lang="de-DE" sz="1650" dirty="0"/>
              <a:t> </a:t>
            </a:r>
            <a:r>
              <a:rPr lang="de-DE" sz="1650" dirty="0" err="1"/>
              <a:t>does</a:t>
            </a:r>
            <a:r>
              <a:rPr lang="de-DE" sz="1650" dirty="0"/>
              <a:t> not </a:t>
            </a:r>
            <a:r>
              <a:rPr lang="de-DE" sz="1650" dirty="0" err="1"/>
              <a:t>necessarily</a:t>
            </a:r>
            <a:r>
              <a:rPr lang="de-DE" sz="1650" dirty="0"/>
              <a:t> </a:t>
            </a:r>
            <a:r>
              <a:rPr lang="de-DE" sz="1650" dirty="0" err="1"/>
              <a:t>correspond</a:t>
            </a:r>
            <a:r>
              <a:rPr lang="de-DE" sz="1650" dirty="0"/>
              <a:t> </a:t>
            </a:r>
            <a:r>
              <a:rPr lang="de-DE" sz="1650" dirty="0" err="1"/>
              <a:t>to</a:t>
            </a:r>
            <a:r>
              <a:rPr lang="de-DE" sz="1650" dirty="0"/>
              <a:t> </a:t>
            </a:r>
            <a:r>
              <a:rPr lang="de-DE" sz="1650" dirty="0" err="1"/>
              <a:t>the</a:t>
            </a:r>
            <a:r>
              <a:rPr lang="de-DE" sz="1650" dirty="0"/>
              <a:t> </a:t>
            </a:r>
            <a:r>
              <a:rPr lang="de-DE" sz="1650" dirty="0" err="1"/>
              <a:t>emotion</a:t>
            </a:r>
            <a:r>
              <a:rPr lang="de-DE" sz="1650" dirty="0"/>
              <a:t> in </a:t>
            </a:r>
            <a:r>
              <a:rPr lang="de-DE" sz="1650" dirty="0" err="1"/>
              <a:t>the</a:t>
            </a:r>
            <a:r>
              <a:rPr lang="de-DE" sz="1650" dirty="0"/>
              <a:t> </a:t>
            </a:r>
            <a:r>
              <a:rPr lang="de-DE" sz="1650" dirty="0" err="1"/>
              <a:t>wheel</a:t>
            </a:r>
            <a:endParaRPr lang="de-DE" sz="1650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5287DF67-303A-45E1-BC64-CBFD7FEBDB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>
            <a:fillRect/>
          </a:stretch>
        </p:blipFill>
        <p:spPr>
          <a:xfrm>
            <a:off x="622303" y="1333840"/>
            <a:ext cx="5088683" cy="4944000"/>
          </a:xfrm>
        </p:spPr>
      </p:pic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EC2EF59-00AB-421D-90A0-951C636196A1}"/>
              </a:ext>
            </a:extLst>
          </p:cNvPr>
          <p:cNvSpPr txBox="1">
            <a:spLocks/>
          </p:cNvSpPr>
          <p:nvPr/>
        </p:nvSpPr>
        <p:spPr>
          <a:xfrm>
            <a:off x="622303" y="6151189"/>
            <a:ext cx="5088683" cy="2748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i="1" dirty="0" err="1"/>
              <a:t>plutchik‘s</a:t>
            </a:r>
            <a:r>
              <a:rPr lang="de-DE" sz="1200" i="1" dirty="0"/>
              <a:t> </a:t>
            </a:r>
            <a:r>
              <a:rPr lang="de-DE" sz="1200" i="1" dirty="0" err="1"/>
              <a:t>wheel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emotions</a:t>
            </a:r>
            <a:endParaRPr lang="de-DE" sz="1200" i="1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E4492DB6-55A4-4517-85E0-A02083A69270}"/>
              </a:ext>
            </a:extLst>
          </p:cNvPr>
          <p:cNvSpPr txBox="1">
            <a:spLocks/>
          </p:cNvSpPr>
          <p:nvPr/>
        </p:nvSpPr>
        <p:spPr>
          <a:xfrm>
            <a:off x="5710986" y="5457006"/>
            <a:ext cx="3057939" cy="2566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43" lvl="1" indent="0">
              <a:buNone/>
            </a:pPr>
            <a:r>
              <a:rPr lang="en-US" sz="1550" i="1" dirty="0">
                <a:solidFill>
                  <a:srgbClr val="7030A0"/>
                </a:solidFill>
              </a:rPr>
              <a:t>Hair. Hair everywhere. </a:t>
            </a:r>
            <a:r>
              <a:rPr lang="en-US" sz="1550" dirty="0">
                <a:solidFill>
                  <a:schemeClr val="tx2"/>
                </a:solidFill>
              </a:rPr>
              <a:t>[ID 004]</a:t>
            </a:r>
            <a:endParaRPr lang="de-DE" sz="1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7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0F240-9689-4FB4-BBB1-47E5B02E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659787-C989-40DD-B292-D88E8EE038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2303" y="768000"/>
            <a:ext cx="10992267" cy="369600"/>
          </a:xfrm>
        </p:spPr>
        <p:txBody>
          <a:bodyPr/>
          <a:lstStyle/>
          <a:p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plutchik‘s</a:t>
            </a:r>
            <a:r>
              <a:rPr lang="de-DE" sz="2000" dirty="0"/>
              <a:t> </a:t>
            </a:r>
            <a:r>
              <a:rPr lang="de-DE" sz="2000" dirty="0" err="1"/>
              <a:t>wheel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emotions</a:t>
            </a:r>
            <a:endParaRPr lang="de-DE" sz="20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E1BB74-74CC-49D6-84F8-8C284608B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7120" y="1333840"/>
            <a:ext cx="5569147" cy="5315438"/>
          </a:xfrm>
        </p:spPr>
        <p:txBody>
          <a:bodyPr anchor="t"/>
          <a:lstStyle/>
          <a:p>
            <a:r>
              <a:rPr lang="de-DE" sz="1650" dirty="0" err="1"/>
              <a:t>why</a:t>
            </a:r>
            <a:r>
              <a:rPr lang="de-DE" sz="1650" dirty="0"/>
              <a:t> </a:t>
            </a:r>
            <a:r>
              <a:rPr lang="de-DE" sz="1650" dirty="0" err="1"/>
              <a:t>we</a:t>
            </a:r>
            <a:r>
              <a:rPr lang="de-DE" sz="1650" dirty="0"/>
              <a:t> </a:t>
            </a:r>
            <a:r>
              <a:rPr lang="de-DE" sz="1650" dirty="0" err="1"/>
              <a:t>decided</a:t>
            </a:r>
            <a:r>
              <a:rPr lang="de-DE" sz="1650" dirty="0"/>
              <a:t> </a:t>
            </a:r>
            <a:r>
              <a:rPr lang="de-DE" sz="1650" dirty="0" err="1"/>
              <a:t>to</a:t>
            </a:r>
            <a:r>
              <a:rPr lang="de-DE" sz="1650" dirty="0"/>
              <a:t> </a:t>
            </a:r>
            <a:r>
              <a:rPr lang="de-DE" sz="1650" dirty="0" err="1"/>
              <a:t>use</a:t>
            </a:r>
            <a:r>
              <a:rPr lang="de-DE" sz="1650" dirty="0"/>
              <a:t> </a:t>
            </a:r>
            <a:r>
              <a:rPr lang="de-DE" sz="1650" dirty="0" err="1"/>
              <a:t>this</a:t>
            </a:r>
            <a:r>
              <a:rPr lang="de-DE" sz="1650" dirty="0"/>
              <a:t> </a:t>
            </a:r>
            <a:r>
              <a:rPr lang="de-DE" sz="1650" dirty="0" err="1"/>
              <a:t>model</a:t>
            </a:r>
            <a:r>
              <a:rPr lang="de-DE" sz="1650" dirty="0"/>
              <a:t>:</a:t>
            </a:r>
          </a:p>
          <a:p>
            <a:pPr lvl="1"/>
            <a:r>
              <a:rPr lang="de-DE" sz="1650" dirty="0" err="1"/>
              <a:t>eight</a:t>
            </a:r>
            <a:r>
              <a:rPr lang="de-DE" sz="1650" dirty="0"/>
              <a:t> </a:t>
            </a:r>
            <a:r>
              <a:rPr lang="de-DE" sz="1650" dirty="0" err="1"/>
              <a:t>basic</a:t>
            </a:r>
            <a:r>
              <a:rPr lang="de-DE" sz="1650" dirty="0"/>
              <a:t> </a:t>
            </a:r>
            <a:r>
              <a:rPr lang="de-DE" sz="1650" dirty="0" err="1"/>
              <a:t>emotions</a:t>
            </a:r>
            <a:endParaRPr lang="de-DE" sz="1650" dirty="0"/>
          </a:p>
          <a:p>
            <a:pPr lvl="1"/>
            <a:r>
              <a:rPr lang="de-DE" sz="1650" dirty="0"/>
              <a:t> </a:t>
            </a:r>
            <a:r>
              <a:rPr lang="de-DE" sz="1650" dirty="0" err="1"/>
              <a:t>combinations</a:t>
            </a:r>
            <a:r>
              <a:rPr lang="de-DE" sz="1650" dirty="0"/>
              <a:t> (e.g. </a:t>
            </a:r>
            <a:r>
              <a:rPr lang="de-DE" sz="1650" dirty="0" err="1"/>
              <a:t>joy</a:t>
            </a:r>
            <a:r>
              <a:rPr lang="de-DE" sz="1650" dirty="0"/>
              <a:t> + </a:t>
            </a:r>
            <a:r>
              <a:rPr lang="de-DE" sz="1650" dirty="0" err="1"/>
              <a:t>trust</a:t>
            </a:r>
            <a:r>
              <a:rPr lang="de-DE" sz="1650" dirty="0"/>
              <a:t> = </a:t>
            </a:r>
            <a:r>
              <a:rPr lang="de-DE" sz="1650" dirty="0" err="1"/>
              <a:t>love</a:t>
            </a:r>
            <a:r>
              <a:rPr lang="de-DE" sz="1650" dirty="0"/>
              <a:t>) open </a:t>
            </a:r>
            <a:r>
              <a:rPr lang="de-DE" sz="1650" dirty="0" err="1"/>
              <a:t>up</a:t>
            </a:r>
            <a:r>
              <a:rPr lang="de-DE" sz="1650" dirty="0"/>
              <a:t> </a:t>
            </a:r>
            <a:r>
              <a:rPr lang="de-DE" sz="1650" dirty="0" err="1"/>
              <a:t>possibilites</a:t>
            </a:r>
            <a:r>
              <a:rPr lang="de-DE" sz="1650" dirty="0"/>
              <a:t> </a:t>
            </a:r>
            <a:r>
              <a:rPr lang="de-DE" sz="1650" dirty="0" err="1"/>
              <a:t>to</a:t>
            </a:r>
            <a:r>
              <a:rPr lang="de-DE" sz="1650" dirty="0"/>
              <a:t> </a:t>
            </a:r>
            <a:r>
              <a:rPr lang="de-DE" sz="1650" dirty="0" err="1"/>
              <a:t>further</a:t>
            </a:r>
            <a:r>
              <a:rPr lang="de-DE" sz="1650" dirty="0"/>
              <a:t> </a:t>
            </a:r>
            <a:r>
              <a:rPr lang="de-DE" sz="1650" dirty="0" err="1"/>
              <a:t>analyze</a:t>
            </a:r>
            <a:r>
              <a:rPr lang="de-DE" sz="1650" dirty="0"/>
              <a:t> </a:t>
            </a:r>
            <a:r>
              <a:rPr lang="de-DE" sz="1650" dirty="0" err="1"/>
              <a:t>the</a:t>
            </a:r>
            <a:r>
              <a:rPr lang="de-DE" sz="1650" dirty="0"/>
              <a:t> </a:t>
            </a:r>
            <a:r>
              <a:rPr lang="de-DE" sz="1650" dirty="0" err="1"/>
              <a:t>data</a:t>
            </a:r>
            <a:endParaRPr lang="de-DE" sz="1650" dirty="0"/>
          </a:p>
          <a:p>
            <a:pPr lvl="1"/>
            <a:r>
              <a:rPr lang="de-DE" sz="1650" dirty="0" err="1"/>
              <a:t>provides</a:t>
            </a:r>
            <a:r>
              <a:rPr lang="de-DE" sz="1650" dirty="0"/>
              <a:t> different </a:t>
            </a:r>
            <a:r>
              <a:rPr lang="de-DE" sz="1650" dirty="0" err="1"/>
              <a:t>intensities</a:t>
            </a:r>
            <a:r>
              <a:rPr lang="de-DE" sz="1650" dirty="0"/>
              <a:t> </a:t>
            </a:r>
            <a:r>
              <a:rPr lang="de-DE" sz="1650" dirty="0" err="1"/>
              <a:t>for</a:t>
            </a:r>
            <a:r>
              <a:rPr lang="de-DE" sz="1650" dirty="0"/>
              <a:t> </a:t>
            </a:r>
            <a:r>
              <a:rPr lang="de-DE" sz="1650" dirty="0" err="1"/>
              <a:t>each</a:t>
            </a:r>
            <a:r>
              <a:rPr lang="de-DE" sz="1650" dirty="0"/>
              <a:t> </a:t>
            </a:r>
            <a:r>
              <a:rPr lang="de-DE" sz="1650" dirty="0" err="1"/>
              <a:t>emotion</a:t>
            </a:r>
            <a:endParaRPr lang="de-DE" sz="1650" dirty="0"/>
          </a:p>
          <a:p>
            <a:pPr lvl="1"/>
            <a:r>
              <a:rPr lang="de-DE" sz="1650" dirty="0" err="1"/>
              <a:t>opposing</a:t>
            </a:r>
            <a:r>
              <a:rPr lang="de-DE" sz="1650" dirty="0"/>
              <a:t> </a:t>
            </a:r>
            <a:r>
              <a:rPr lang="de-DE" sz="1650" dirty="0" err="1"/>
              <a:t>emotions</a:t>
            </a:r>
            <a:r>
              <a:rPr lang="de-DE" sz="1650" dirty="0"/>
              <a:t> </a:t>
            </a:r>
            <a:r>
              <a:rPr lang="de-DE" sz="1650" dirty="0" err="1"/>
              <a:t>exclude</a:t>
            </a:r>
            <a:r>
              <a:rPr lang="de-DE" sz="1650" dirty="0"/>
              <a:t> </a:t>
            </a:r>
            <a:r>
              <a:rPr lang="de-DE" sz="1650" dirty="0" err="1"/>
              <a:t>each</a:t>
            </a:r>
            <a:r>
              <a:rPr lang="de-DE" sz="1650" dirty="0"/>
              <a:t> </a:t>
            </a:r>
            <a:r>
              <a:rPr lang="de-DE" sz="1650" dirty="0" err="1"/>
              <a:t>other</a:t>
            </a:r>
            <a:endParaRPr lang="de-DE" sz="1650" dirty="0"/>
          </a:p>
          <a:p>
            <a:r>
              <a:rPr lang="de-DE" sz="1650" dirty="0" err="1"/>
              <a:t>problems</a:t>
            </a:r>
            <a:r>
              <a:rPr lang="de-DE" sz="1650" dirty="0"/>
              <a:t> </a:t>
            </a:r>
            <a:r>
              <a:rPr lang="de-DE" sz="1650" dirty="0" err="1"/>
              <a:t>we</a:t>
            </a:r>
            <a:r>
              <a:rPr lang="de-DE" sz="1650" dirty="0"/>
              <a:t> </a:t>
            </a:r>
            <a:r>
              <a:rPr lang="de-DE" sz="1650" dirty="0" err="1"/>
              <a:t>encountered</a:t>
            </a:r>
            <a:r>
              <a:rPr lang="de-DE" sz="1650" dirty="0"/>
              <a:t> </a:t>
            </a:r>
            <a:r>
              <a:rPr lang="de-DE" sz="1650" dirty="0" err="1"/>
              <a:t>while</a:t>
            </a:r>
            <a:r>
              <a:rPr lang="de-DE" sz="1650" dirty="0"/>
              <a:t> </a:t>
            </a:r>
            <a:r>
              <a:rPr lang="de-DE" sz="1650" dirty="0" err="1"/>
              <a:t>annotating</a:t>
            </a:r>
            <a:r>
              <a:rPr lang="de-DE" sz="1650" dirty="0"/>
              <a:t>:</a:t>
            </a:r>
          </a:p>
          <a:p>
            <a:pPr lvl="1"/>
            <a:r>
              <a:rPr lang="de-DE" sz="1650" dirty="0" err="1"/>
              <a:t>some</a:t>
            </a:r>
            <a:r>
              <a:rPr lang="de-DE" sz="1650" dirty="0"/>
              <a:t> </a:t>
            </a:r>
            <a:r>
              <a:rPr lang="de-DE" sz="1650" dirty="0" err="1"/>
              <a:t>instances</a:t>
            </a:r>
            <a:r>
              <a:rPr lang="de-DE" sz="1650" dirty="0"/>
              <a:t> </a:t>
            </a:r>
            <a:r>
              <a:rPr lang="de-DE" sz="1650" dirty="0" err="1"/>
              <a:t>contain</a:t>
            </a:r>
            <a:r>
              <a:rPr lang="de-DE" sz="1650" dirty="0"/>
              <a:t> </a:t>
            </a:r>
            <a:r>
              <a:rPr lang="de-DE" sz="1650" dirty="0" err="1"/>
              <a:t>opposing</a:t>
            </a:r>
            <a:r>
              <a:rPr lang="de-DE" sz="1650" dirty="0"/>
              <a:t> </a:t>
            </a:r>
            <a:r>
              <a:rPr lang="de-DE" sz="1650" dirty="0" err="1"/>
              <a:t>emotions</a:t>
            </a:r>
            <a:endParaRPr lang="de-DE" sz="1650" dirty="0"/>
          </a:p>
          <a:p>
            <a:pPr lvl="1"/>
            <a:r>
              <a:rPr lang="de-DE" sz="1650" dirty="0" err="1"/>
              <a:t>the</a:t>
            </a:r>
            <a:r>
              <a:rPr lang="de-DE" sz="1650" dirty="0"/>
              <a:t> </a:t>
            </a:r>
            <a:r>
              <a:rPr lang="de-DE" sz="1650" dirty="0" err="1"/>
              <a:t>intensity</a:t>
            </a:r>
            <a:r>
              <a:rPr lang="de-DE" sz="1650" dirty="0"/>
              <a:t> </a:t>
            </a:r>
            <a:r>
              <a:rPr lang="de-DE" sz="1650" dirty="0" err="1"/>
              <a:t>of</a:t>
            </a:r>
            <a:r>
              <a:rPr lang="de-DE" sz="1650" dirty="0"/>
              <a:t> an </a:t>
            </a:r>
            <a:r>
              <a:rPr lang="de-DE" sz="1650" dirty="0" err="1"/>
              <a:t>emotion</a:t>
            </a:r>
            <a:r>
              <a:rPr lang="de-DE" sz="1650" dirty="0"/>
              <a:t> </a:t>
            </a:r>
            <a:r>
              <a:rPr lang="de-DE" sz="1650" dirty="0" err="1"/>
              <a:t>does</a:t>
            </a:r>
            <a:r>
              <a:rPr lang="de-DE" sz="1650" dirty="0"/>
              <a:t> not </a:t>
            </a:r>
            <a:r>
              <a:rPr lang="de-DE" sz="1650" dirty="0" err="1"/>
              <a:t>necessarily</a:t>
            </a:r>
            <a:r>
              <a:rPr lang="de-DE" sz="1650" dirty="0"/>
              <a:t> </a:t>
            </a:r>
            <a:r>
              <a:rPr lang="de-DE" sz="1650" dirty="0" err="1"/>
              <a:t>correspond</a:t>
            </a:r>
            <a:r>
              <a:rPr lang="de-DE" sz="1650" dirty="0"/>
              <a:t> </a:t>
            </a:r>
            <a:r>
              <a:rPr lang="de-DE" sz="1650" dirty="0" err="1"/>
              <a:t>to</a:t>
            </a:r>
            <a:r>
              <a:rPr lang="de-DE" sz="1650" dirty="0"/>
              <a:t> </a:t>
            </a:r>
            <a:r>
              <a:rPr lang="de-DE" sz="1650" dirty="0" err="1"/>
              <a:t>the</a:t>
            </a:r>
            <a:r>
              <a:rPr lang="de-DE" sz="1650" dirty="0"/>
              <a:t> </a:t>
            </a:r>
            <a:r>
              <a:rPr lang="de-DE" sz="1650" dirty="0" err="1"/>
              <a:t>emotion</a:t>
            </a:r>
            <a:r>
              <a:rPr lang="de-DE" sz="1650" dirty="0"/>
              <a:t> in </a:t>
            </a:r>
            <a:r>
              <a:rPr lang="de-DE" sz="1650" dirty="0" err="1"/>
              <a:t>the</a:t>
            </a:r>
            <a:r>
              <a:rPr lang="de-DE" sz="1650" dirty="0"/>
              <a:t> </a:t>
            </a:r>
            <a:r>
              <a:rPr lang="de-DE" sz="1650" dirty="0" err="1"/>
              <a:t>wheel</a:t>
            </a:r>
            <a:endParaRPr lang="de-DE" sz="1650" dirty="0"/>
          </a:p>
          <a:p>
            <a:r>
              <a:rPr lang="de-DE" sz="1650" dirty="0" err="1"/>
              <a:t>adjustments</a:t>
            </a:r>
            <a:r>
              <a:rPr lang="de-DE" sz="1650" dirty="0"/>
              <a:t> </a:t>
            </a:r>
            <a:r>
              <a:rPr lang="de-DE" sz="1650" dirty="0" err="1"/>
              <a:t>of</a:t>
            </a:r>
            <a:r>
              <a:rPr lang="de-DE" sz="1650" dirty="0"/>
              <a:t> </a:t>
            </a:r>
            <a:r>
              <a:rPr lang="de-DE" sz="1650" dirty="0" err="1"/>
              <a:t>the</a:t>
            </a:r>
            <a:r>
              <a:rPr lang="de-DE" sz="1650" dirty="0"/>
              <a:t> </a:t>
            </a:r>
            <a:r>
              <a:rPr lang="de-DE" sz="1650" dirty="0" err="1"/>
              <a:t>model</a:t>
            </a:r>
            <a:r>
              <a:rPr lang="de-DE" sz="1650" dirty="0"/>
              <a:t>:</a:t>
            </a:r>
          </a:p>
          <a:p>
            <a:pPr lvl="1"/>
            <a:r>
              <a:rPr lang="de-DE" sz="1650" dirty="0" err="1"/>
              <a:t>the</a:t>
            </a:r>
            <a:r>
              <a:rPr lang="de-DE" sz="1650" dirty="0"/>
              <a:t> </a:t>
            </a:r>
            <a:r>
              <a:rPr lang="de-DE" sz="1650" dirty="0" err="1"/>
              <a:t>annotation</a:t>
            </a:r>
            <a:r>
              <a:rPr lang="de-DE" sz="1650" dirty="0"/>
              <a:t> </a:t>
            </a:r>
            <a:r>
              <a:rPr lang="de-DE" sz="1650" dirty="0" err="1"/>
              <a:t>of</a:t>
            </a:r>
            <a:r>
              <a:rPr lang="de-DE" sz="1650" dirty="0"/>
              <a:t> </a:t>
            </a:r>
            <a:r>
              <a:rPr lang="de-DE" sz="1650" dirty="0" err="1"/>
              <a:t>one</a:t>
            </a:r>
            <a:r>
              <a:rPr lang="de-DE" sz="1650" dirty="0"/>
              <a:t> </a:t>
            </a:r>
            <a:r>
              <a:rPr lang="de-DE" sz="1650" dirty="0" err="1"/>
              <a:t>emotion</a:t>
            </a:r>
            <a:r>
              <a:rPr lang="de-DE" sz="1650" dirty="0"/>
              <a:t> </a:t>
            </a:r>
            <a:r>
              <a:rPr lang="de-DE" sz="1650" dirty="0" err="1"/>
              <a:t>does</a:t>
            </a:r>
            <a:r>
              <a:rPr lang="de-DE" sz="1650" dirty="0"/>
              <a:t> not </a:t>
            </a:r>
            <a:r>
              <a:rPr lang="de-DE" sz="1650" dirty="0" err="1"/>
              <a:t>necessarily</a:t>
            </a:r>
            <a:r>
              <a:rPr lang="de-DE" sz="1650" dirty="0"/>
              <a:t> </a:t>
            </a:r>
            <a:r>
              <a:rPr lang="de-DE" sz="1650" dirty="0" err="1"/>
              <a:t>exclude</a:t>
            </a:r>
            <a:r>
              <a:rPr lang="de-DE" sz="1650" dirty="0"/>
              <a:t> </a:t>
            </a:r>
            <a:r>
              <a:rPr lang="de-DE" sz="1650" dirty="0" err="1"/>
              <a:t>its</a:t>
            </a:r>
            <a:r>
              <a:rPr lang="de-DE" sz="1650" dirty="0"/>
              <a:t> </a:t>
            </a:r>
            <a:r>
              <a:rPr lang="de-DE" sz="1650" dirty="0" err="1"/>
              <a:t>opposed</a:t>
            </a:r>
            <a:r>
              <a:rPr lang="de-DE" sz="1650" dirty="0"/>
              <a:t> </a:t>
            </a:r>
            <a:r>
              <a:rPr lang="de-DE" sz="1650" dirty="0" err="1"/>
              <a:t>emotion</a:t>
            </a:r>
            <a:endParaRPr lang="de-DE" sz="1650" dirty="0"/>
          </a:p>
          <a:p>
            <a:pPr lvl="1"/>
            <a:r>
              <a:rPr lang="de-DE" sz="1650" dirty="0" err="1"/>
              <a:t>the</a:t>
            </a:r>
            <a:r>
              <a:rPr lang="de-DE" sz="1650" dirty="0"/>
              <a:t> </a:t>
            </a:r>
            <a:r>
              <a:rPr lang="de-DE" sz="1650" dirty="0" err="1"/>
              <a:t>intensity</a:t>
            </a:r>
            <a:r>
              <a:rPr lang="de-DE" sz="1650" dirty="0"/>
              <a:t> </a:t>
            </a:r>
            <a:r>
              <a:rPr lang="de-DE" sz="1650" dirty="0" err="1"/>
              <a:t>of</a:t>
            </a:r>
            <a:r>
              <a:rPr lang="de-DE" sz="1650" dirty="0"/>
              <a:t> an </a:t>
            </a:r>
            <a:r>
              <a:rPr lang="de-DE" sz="1650" dirty="0" err="1"/>
              <a:t>emotion</a:t>
            </a:r>
            <a:r>
              <a:rPr lang="de-DE" sz="1650" dirty="0"/>
              <a:t> </a:t>
            </a:r>
            <a:r>
              <a:rPr lang="de-DE" sz="1650" dirty="0" err="1"/>
              <a:t>is</a:t>
            </a:r>
            <a:r>
              <a:rPr lang="de-DE" sz="1650" dirty="0"/>
              <a:t> not </a:t>
            </a:r>
            <a:r>
              <a:rPr lang="de-DE" sz="1650" dirty="0" err="1"/>
              <a:t>linked</a:t>
            </a:r>
            <a:r>
              <a:rPr lang="de-DE" sz="1650" dirty="0"/>
              <a:t> </a:t>
            </a:r>
            <a:r>
              <a:rPr lang="de-DE" sz="1650" dirty="0" err="1"/>
              <a:t>to</a:t>
            </a:r>
            <a:r>
              <a:rPr lang="de-DE" sz="1650" dirty="0"/>
              <a:t> </a:t>
            </a:r>
            <a:r>
              <a:rPr lang="de-DE" sz="1650" dirty="0" err="1"/>
              <a:t>the</a:t>
            </a:r>
            <a:r>
              <a:rPr lang="de-DE" sz="1650" dirty="0"/>
              <a:t> </a:t>
            </a:r>
            <a:r>
              <a:rPr lang="de-DE" sz="1650" dirty="0" err="1"/>
              <a:t>specific</a:t>
            </a:r>
            <a:r>
              <a:rPr lang="de-DE" sz="1650" dirty="0"/>
              <a:t> </a:t>
            </a:r>
            <a:r>
              <a:rPr lang="de-DE" sz="1650" dirty="0" err="1"/>
              <a:t>emotion</a:t>
            </a:r>
            <a:r>
              <a:rPr lang="de-DE" sz="1650" dirty="0"/>
              <a:t> in </a:t>
            </a:r>
            <a:r>
              <a:rPr lang="de-DE" sz="1650" dirty="0" err="1"/>
              <a:t>plutchik‘s</a:t>
            </a:r>
            <a:r>
              <a:rPr lang="de-DE" sz="1650" dirty="0"/>
              <a:t> </a:t>
            </a:r>
            <a:r>
              <a:rPr lang="de-DE" sz="1650" dirty="0" err="1"/>
              <a:t>wheel</a:t>
            </a:r>
            <a:endParaRPr lang="de-DE" sz="1650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5287DF67-303A-45E1-BC64-CBFD7FEBDB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>
            <a:fillRect/>
          </a:stretch>
        </p:blipFill>
        <p:spPr>
          <a:xfrm>
            <a:off x="622303" y="1333840"/>
            <a:ext cx="5088683" cy="4944000"/>
          </a:xfrm>
        </p:spPr>
      </p:pic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EC2EF59-00AB-421D-90A0-951C636196A1}"/>
              </a:ext>
            </a:extLst>
          </p:cNvPr>
          <p:cNvSpPr txBox="1">
            <a:spLocks/>
          </p:cNvSpPr>
          <p:nvPr/>
        </p:nvSpPr>
        <p:spPr>
          <a:xfrm>
            <a:off x="622303" y="6151189"/>
            <a:ext cx="5088683" cy="2748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i="1" dirty="0" err="1"/>
              <a:t>plutchik‘s</a:t>
            </a:r>
            <a:r>
              <a:rPr lang="de-DE" sz="1200" i="1" dirty="0"/>
              <a:t> </a:t>
            </a:r>
            <a:r>
              <a:rPr lang="de-DE" sz="1200" i="1" dirty="0" err="1"/>
              <a:t>wheel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emotions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416282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97516-0FA8-4221-BF62-CFAB04F6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guideline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CB5FBB-F8F2-49D6-A2CA-F07595805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342651C-2B87-42AE-A5B6-E3F6806F56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7051" y="1917603"/>
            <a:ext cx="3873699" cy="3797495"/>
          </a:xfr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52C37D-E255-411A-A2B6-C8434BD545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every</a:t>
            </a:r>
            <a:r>
              <a:rPr lang="de-DE" sz="1600" dirty="0"/>
              <a:t> </a:t>
            </a:r>
            <a:r>
              <a:rPr lang="de-DE" sz="1600" dirty="0" err="1"/>
              <a:t>instance</a:t>
            </a:r>
            <a:r>
              <a:rPr lang="de-DE" sz="1600" dirty="0"/>
              <a:t>,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annotated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a </a:t>
            </a:r>
            <a:r>
              <a:rPr lang="de-DE" sz="1600" dirty="0" err="1"/>
              <a:t>value</a:t>
            </a:r>
            <a:r>
              <a:rPr lang="de-DE" sz="1600" dirty="0"/>
              <a:t> </a:t>
            </a:r>
            <a:r>
              <a:rPr lang="de-DE" sz="1600" dirty="0" err="1"/>
              <a:t>between</a:t>
            </a:r>
            <a:r>
              <a:rPr lang="de-DE" sz="1600" dirty="0"/>
              <a:t> 0 and 3</a:t>
            </a:r>
          </a:p>
          <a:p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intensity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not </a:t>
            </a:r>
            <a:r>
              <a:rPr lang="de-DE" sz="1600" dirty="0" err="1"/>
              <a:t>linked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in </a:t>
            </a:r>
            <a:r>
              <a:rPr lang="de-DE" sz="1600" dirty="0" err="1"/>
              <a:t>plutchik‘s</a:t>
            </a:r>
            <a:r>
              <a:rPr lang="de-DE" sz="1600" dirty="0"/>
              <a:t> </a:t>
            </a:r>
            <a:r>
              <a:rPr lang="de-DE" sz="1600" dirty="0" err="1"/>
              <a:t>wheel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748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97516-0FA8-4221-BF62-CFAB04F6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guideline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CB5FBB-F8F2-49D6-A2CA-F07595805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869C3F4-3D1E-4DC7-B777-0FF6CDDC75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7051" y="1917603"/>
            <a:ext cx="3873699" cy="3797495"/>
          </a:xfr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52C37D-E255-411A-A2B6-C8434BD545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every</a:t>
            </a:r>
            <a:r>
              <a:rPr lang="de-DE" sz="1600" dirty="0"/>
              <a:t> </a:t>
            </a:r>
            <a:r>
              <a:rPr lang="de-DE" sz="1600" dirty="0" err="1"/>
              <a:t>instance</a:t>
            </a:r>
            <a:r>
              <a:rPr lang="de-DE" sz="1600" dirty="0"/>
              <a:t>,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annotated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a </a:t>
            </a:r>
            <a:r>
              <a:rPr lang="de-DE" sz="1600" dirty="0" err="1"/>
              <a:t>value</a:t>
            </a:r>
            <a:r>
              <a:rPr lang="de-DE" sz="1600" dirty="0"/>
              <a:t> </a:t>
            </a:r>
            <a:r>
              <a:rPr lang="de-DE" sz="1600" dirty="0" err="1"/>
              <a:t>between</a:t>
            </a:r>
            <a:r>
              <a:rPr lang="de-DE" sz="1600" dirty="0"/>
              <a:t> 0 and 3</a:t>
            </a:r>
          </a:p>
          <a:p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intensity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not </a:t>
            </a:r>
            <a:r>
              <a:rPr lang="de-DE" sz="1600" dirty="0" err="1"/>
              <a:t>linked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in </a:t>
            </a:r>
            <a:r>
              <a:rPr lang="de-DE" sz="1600" dirty="0" err="1"/>
              <a:t>plutchik‘s</a:t>
            </a:r>
            <a:r>
              <a:rPr lang="de-DE" sz="1600" dirty="0"/>
              <a:t> </a:t>
            </a:r>
            <a:r>
              <a:rPr lang="de-DE" sz="1600" dirty="0" err="1"/>
              <a:t>wheel</a:t>
            </a:r>
            <a:endParaRPr lang="de-DE" sz="1600" dirty="0"/>
          </a:p>
          <a:p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annotation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does</a:t>
            </a:r>
            <a:r>
              <a:rPr lang="de-DE" sz="1600" dirty="0"/>
              <a:t> not </a:t>
            </a:r>
            <a:r>
              <a:rPr lang="de-DE" sz="1600" dirty="0" err="1"/>
              <a:t>necessarily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its</a:t>
            </a:r>
            <a:r>
              <a:rPr lang="de-DE" sz="1600" dirty="0"/>
              <a:t> </a:t>
            </a:r>
            <a:r>
              <a:rPr lang="de-DE" sz="1600" dirty="0" err="1"/>
              <a:t>opposed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22010796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986</Words>
  <Application>Microsoft Office PowerPoint</Application>
  <PresentationFormat>Breitbild</PresentationFormat>
  <Paragraphs>114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Arial</vt:lpstr>
      <vt:lpstr>Uni_Stuttgart</vt:lpstr>
      <vt:lpstr>Corpus Creation</vt:lpstr>
      <vt:lpstr>data source</vt:lpstr>
      <vt:lpstr>annotation environment</vt:lpstr>
      <vt:lpstr>annotation environment</vt:lpstr>
      <vt:lpstr>annotation environment</vt:lpstr>
      <vt:lpstr>annotation environment</vt:lpstr>
      <vt:lpstr>annotation environment</vt:lpstr>
      <vt:lpstr>annotation guideline</vt:lpstr>
      <vt:lpstr>annotation guideline</vt:lpstr>
      <vt:lpstr>annotation guideline</vt:lpstr>
      <vt:lpstr>annotation guideline</vt:lpstr>
      <vt:lpstr>annotation guideline</vt:lpstr>
      <vt:lpstr>inter-annotator agreement</vt:lpstr>
      <vt:lpstr>inter-annotator agreement</vt:lpstr>
      <vt:lpstr>corpus statistics (quantitative)</vt:lpstr>
      <vt:lpstr>corpus statistics (qualitative)</vt:lpstr>
      <vt:lpstr>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Maximilian Wegge</cp:lastModifiedBy>
  <cp:revision>94</cp:revision>
  <dcterms:created xsi:type="dcterms:W3CDTF">2020-11-27T16:00:59Z</dcterms:created>
  <dcterms:modified xsi:type="dcterms:W3CDTF">2020-11-29T17:23:14Z</dcterms:modified>
</cp:coreProperties>
</file>