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6" r:id="rId2"/>
    <p:sldId id="303" r:id="rId3"/>
    <p:sldId id="327" r:id="rId4"/>
    <p:sldId id="328" r:id="rId5"/>
    <p:sldId id="329" r:id="rId6"/>
    <p:sldId id="330" r:id="rId7"/>
    <p:sldId id="331" r:id="rId8"/>
    <p:sldId id="324" r:id="rId9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/Method choice" id="{63E02873-6A59-418A-9263-61C028D5E490}">
          <p14:sldIdLst>
            <p14:sldId id="303"/>
            <p14:sldId id="327"/>
          </p14:sldIdLst>
        </p14:section>
        <p14:section name="Method" id="{07119454-1C33-415B-A93E-428734FE7412}">
          <p14:sldIdLst>
            <p14:sldId id="328"/>
            <p14:sldId id="329"/>
          </p14:sldIdLst>
        </p14:section>
        <p14:section name="Evaluation" id="{E91F97AE-84D6-461E-8805-A74E81053EAF}">
          <p14:sldIdLst>
            <p14:sldId id="330"/>
            <p14:sldId id="331"/>
          </p14:sldIdLst>
        </p14:section>
        <p14:section name="Conclusion" id="{D901612B-E6E4-4455-8FFB-2D1AF2FCFAA5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9" autoAdjust="0"/>
  </p:normalViewPr>
  <p:slideViewPr>
    <p:cSldViewPr snapToGrid="0">
      <p:cViewPr>
        <p:scale>
          <a:sx n="83" d="100"/>
          <a:sy n="83" d="100"/>
        </p:scale>
        <p:origin x="1109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-908915" y="-638668"/>
            <a:ext cx="13464641" cy="1714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FAA1E8A-D43C-4F97-8259-6B14D0CDFC82}"/>
              </a:ext>
            </a:extLst>
          </p:cNvPr>
          <p:cNvSpPr/>
          <p:nvPr userDrawn="1"/>
        </p:nvSpPr>
        <p:spPr>
          <a:xfrm>
            <a:off x="-3325632" y="-10431224"/>
            <a:ext cx="11521367" cy="11762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-294754" y="6597725"/>
            <a:ext cx="12486754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BC5679-ECC6-4887-AF25-6CBC396D7045}"/>
              </a:ext>
            </a:extLst>
          </p:cNvPr>
          <p:cNvSpPr/>
          <p:nvPr userDrawn="1"/>
        </p:nvSpPr>
        <p:spPr>
          <a:xfrm>
            <a:off x="11454013" y="6287362"/>
            <a:ext cx="949024" cy="949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271" y="6597726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33287">
            <a:off x="-1499157" y="1773119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338000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ML-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Emotion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Labelling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b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9377" y="3993651"/>
            <a:ext cx="2563326" cy="2563326"/>
          </a:xfrm>
          <a:solidFill>
            <a:schemeClr val="accent2"/>
          </a:solidFill>
        </p:spPr>
        <p:txBody>
          <a:bodyPr anchor="ctr"/>
          <a:lstStyle/>
          <a:p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Felix Bühler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Carlotta Quensel</a:t>
            </a:r>
            <a:b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Wegge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3230A-BBA7-4D26-8213-B48F9F4C08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81C6B-0F1B-4113-9D04-994067102D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4"/>
    </mc:Choice>
    <mc:Fallback xmlns="">
      <p:transition advTm="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data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emotion roles are determined semantically but this information is partially included in the syntactic structure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label the emotion target which is often an NP (for example the person or institution, the emotion is directed at)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will corpora with very different syntax change the trained algorithm: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GoodNewsEveryone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news headlines, which are abbreviated and include ‘ungrammatical’ telegram style sentences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Reman: complex sentences with three segments from literature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Electoral Tweets: everyday language usage from twitter users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65000"/>
              <a:buFont typeface="Wingdings" panose="05000000000000000000" pitchFamily="2" charset="2"/>
              <a:buChar char="è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train and evaluate our target classifier on all three of these very different corpora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Does the choice of training data influence the result of the classifier and how?</a:t>
            </a:r>
          </a:p>
        </p:txBody>
      </p:sp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method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sequence labelling is harder than nominal classification and needs context information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a naïve approach without much context to a complex method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 – takes the context of prior labels but not of tokens into account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 – uses ???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do a naïve and a complex algorithm differ in their labelling results?</a:t>
            </a:r>
          </a:p>
        </p:txBody>
      </p:sp>
    </p:spTree>
    <p:extLst>
      <p:ext uri="{BB962C8B-B14F-4D97-AF65-F5344CB8AC3E}">
        <p14:creationId xmlns:p14="http://schemas.microsoft.com/office/powerpoint/2010/main" val="1183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Hidden Markov/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viterbi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</p:spPr>
            <p:txBody>
              <a:bodyPr anchor="t" anchorCtr="0"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Hidden Markov model is trained on observations in the training data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easily trained only with frequencies: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emission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pair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overall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all tokens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transition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bigram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1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every tag O, B and I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prior probabilities – compute the relative frequency of each tag as the first tag</a:t>
                </a:r>
              </a:p>
              <a:p>
                <a:pPr lvl="1"/>
                <a:endParaRPr lang="en-US" sz="2000" dirty="0"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the best labels for a token sequence are the ones with the highest product of probabilities</a:t>
                </a: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Viterbi is used to determine the labels with the maximum sequence probability</a:t>
                </a:r>
              </a:p>
            </p:txBody>
          </p:sp>
        </mc:Choice>
        <mc:Fallback xmlns="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  <a:blipFill>
                <a:blip r:embed="rId2"/>
                <a:stretch>
                  <a:fillRect l="-1516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9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508085"/>
            <a:ext cx="10456443" cy="4948134"/>
          </a:xfrm>
        </p:spPr>
        <p:txBody>
          <a:bodyPr anchor="t" anchorCtr="0"/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Labelling</a:t>
            </a:r>
            <a:r>
              <a:rPr lang="de-DE" dirty="0"/>
              <a:t>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508085"/>
            <a:ext cx="10456443" cy="4948134"/>
          </a:xfrm>
        </p:spPr>
        <p:txBody>
          <a:bodyPr anchor="t" anchorCtr="0"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intersections between predicted and real target sequence are counted as true positives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empty intersections are counted as false classifications 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sequences mapped onto one are only counted once</a:t>
            </a:r>
            <a:endParaRPr lang="en-GB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Labelling</a:t>
            </a:r>
            <a:r>
              <a:rPr lang="de-DE" dirty="0"/>
              <a:t>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Hidden Markov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1" y="1508085"/>
            <a:ext cx="2970644" cy="2321845"/>
          </a:xfrm>
        </p:spPr>
        <p:txBody>
          <a:bodyPr anchor="t" anchorCtr="0"/>
          <a:lstStyle/>
          <a:p>
            <a:r>
              <a:rPr lang="en-GB" sz="2000" dirty="0">
                <a:cs typeface="Calibri" panose="020F0502020204030204" pitchFamily="34" charset="0"/>
              </a:rPr>
              <a:t>trained on Reman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0D6D55-9CA3-4770-BFF2-40B2964F611B}"/>
              </a:ext>
            </a:extLst>
          </p:cNvPr>
          <p:cNvSpPr txBox="1"/>
          <p:nvPr/>
        </p:nvSpPr>
        <p:spPr>
          <a:xfrm>
            <a:off x="3982605" y="1510643"/>
            <a:ext cx="3620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cs typeface="Calibri" panose="020F0502020204030204" pitchFamily="34" charset="0"/>
              </a:rPr>
              <a:t>trained on GNE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A46390-3C0B-4E00-9CCA-E2AA5DF85B59}"/>
              </a:ext>
            </a:extLst>
          </p:cNvPr>
          <p:cNvSpPr txBox="1"/>
          <p:nvPr/>
        </p:nvSpPr>
        <p:spPr>
          <a:xfrm>
            <a:off x="7342909" y="1508085"/>
            <a:ext cx="38515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cs typeface="Calibri" panose="020F0502020204030204" pitchFamily="34" charset="0"/>
              </a:rPr>
              <a:t>trained on Electoral Tweets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AAA962F-7B79-4444-A453-666B6FA2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24686"/>
              </p:ext>
            </p:extLst>
          </p:nvPr>
        </p:nvGraphicFramePr>
        <p:xfrm>
          <a:off x="4208895" y="1915551"/>
          <a:ext cx="2778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322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979055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15943C88-BF30-4E1B-8580-1679D058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20221"/>
              </p:ext>
            </p:extLst>
          </p:nvPr>
        </p:nvGraphicFramePr>
        <p:xfrm>
          <a:off x="7603259" y="1915551"/>
          <a:ext cx="2778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086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979055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graphicFrame>
        <p:nvGraphicFramePr>
          <p:cNvPr id="11" name="Tabelle 3">
            <a:extLst>
              <a:ext uri="{FF2B5EF4-FFF2-40B4-BE49-F238E27FC236}">
                <a16:creationId xmlns:a16="http://schemas.microsoft.com/office/drawing/2014/main" id="{67C7BA17-211E-43DB-9742-003C4917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886"/>
              </p:ext>
            </p:extLst>
          </p:nvPr>
        </p:nvGraphicFramePr>
        <p:xfrm>
          <a:off x="873414" y="1915551"/>
          <a:ext cx="28321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590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22EE7F2-EEFB-4CC5-9C10-7BBA9B3FFD7C}"/>
              </a:ext>
            </a:extLst>
          </p:cNvPr>
          <p:cNvSpPr txBox="1"/>
          <p:nvPr/>
        </p:nvSpPr>
        <p:spPr>
          <a:xfrm>
            <a:off x="873414" y="3061287"/>
            <a:ext cx="28321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0.364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0.852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0.510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F9D40A-AE2A-47AA-A8B5-1DE1B8C22DC3}"/>
              </a:ext>
            </a:extLst>
          </p:cNvPr>
          <p:cNvSpPr txBox="1"/>
          <p:nvPr/>
        </p:nvSpPr>
        <p:spPr>
          <a:xfrm>
            <a:off x="4208895" y="3028071"/>
            <a:ext cx="27784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0.269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0.578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0.367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0B7145-FEDF-4201-B8CB-2B2816DF5B6D}"/>
              </a:ext>
            </a:extLst>
          </p:cNvPr>
          <p:cNvSpPr txBox="1"/>
          <p:nvPr/>
        </p:nvSpPr>
        <p:spPr>
          <a:xfrm>
            <a:off x="7603259" y="3059668"/>
            <a:ext cx="27784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0.271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0.810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0.406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A8737DA7-8EC6-4E6E-8725-7A041D38E81B}"/>
              </a:ext>
            </a:extLst>
          </p:cNvPr>
          <p:cNvSpPr txBox="1">
            <a:spLocks/>
          </p:cNvSpPr>
          <p:nvPr/>
        </p:nvSpPr>
        <p:spPr>
          <a:xfrm>
            <a:off x="622301" y="4188992"/>
            <a:ext cx="9759372" cy="218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every model is trained as stated above and evaluated on the other two corpora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the model trained on Reman has the best overall scores</a:t>
            </a:r>
          </a:p>
          <a:p>
            <a:pPr lvl="1">
              <a:lnSpc>
                <a:spcPct val="100000"/>
              </a:lnSpc>
              <a:buSzPct val="80000"/>
              <a:buFont typeface="Webdings" panose="05030102010509060703" pitchFamily="18" charset="2"/>
              <a:buChar char="s"/>
            </a:pPr>
            <a:r>
              <a:rPr lang="en-GB" sz="2000" dirty="0">
                <a:cs typeface="Calibri" panose="020F0502020204030204" pitchFamily="34" charset="0"/>
              </a:rPr>
              <a:t>literature </a:t>
            </a:r>
            <a:r>
              <a:rPr lang="en-GB" sz="2000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cs typeface="Calibri" panose="020F0502020204030204" pitchFamily="34" charset="0"/>
              </a:rPr>
              <a:t>syntactically correct </a:t>
            </a:r>
            <a:r>
              <a:rPr lang="en-GB" sz="2000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cs typeface="Calibri" panose="020F0502020204030204" pitchFamily="34" charset="0"/>
              </a:rPr>
              <a:t>best transition possibilities</a:t>
            </a:r>
            <a:endParaRPr lang="en-GB" sz="2000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all models predict way too many </a:t>
            </a:r>
            <a:r>
              <a:rPr lang="en-GB" sz="2000">
                <a:cs typeface="Calibri" panose="020F0502020204030204" pitchFamily="34" charset="0"/>
              </a:rPr>
              <a:t>sequences (low </a:t>
            </a:r>
            <a:r>
              <a:rPr lang="en-GB" sz="2000" dirty="0">
                <a:cs typeface="Calibri" panose="020F0502020204030204" pitchFamily="34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long sequences covering multiple gold sequences distort the results</a:t>
            </a:r>
          </a:p>
          <a:p>
            <a:pPr lvl="1">
              <a:lnSpc>
                <a:spcPct val="100000"/>
              </a:lnSpc>
            </a:pPr>
            <a:endParaRPr lang="en-GB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7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A5DE64A-CE1C-4347-BF1F-74D1F403E415}"/>
              </a:ext>
            </a:extLst>
          </p:cNvPr>
          <p:cNvSpPr txBox="1">
            <a:spLocks/>
          </p:cNvSpPr>
          <p:nvPr/>
        </p:nvSpPr>
        <p:spPr>
          <a:xfrm rot="350831">
            <a:off x="9360179" y="5934484"/>
            <a:ext cx="3001082" cy="5964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We started to hate each other.</a:t>
            </a:r>
            <a:b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[ID 235]</a:t>
            </a:r>
            <a:endParaRPr lang="de-DE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: diagonal liegende Ecken abgerundet 11">
            <a:extLst>
              <a:ext uri="{FF2B5EF4-FFF2-40B4-BE49-F238E27FC236}">
                <a16:creationId xmlns:a16="http://schemas.microsoft.com/office/drawing/2014/main" id="{E2BBC3D4-AAF2-422C-AD2B-DFCD7849F3DD}"/>
              </a:ext>
            </a:extLst>
          </p:cNvPr>
          <p:cNvSpPr/>
          <p:nvPr/>
        </p:nvSpPr>
        <p:spPr>
          <a:xfrm rot="352161">
            <a:off x="9360217" y="5933582"/>
            <a:ext cx="3070027" cy="596479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73ABE6-AB76-42BF-B872-5C0D8EEE1C9D}"/>
              </a:ext>
            </a:extLst>
          </p:cNvPr>
          <p:cNvSpPr/>
          <p:nvPr/>
        </p:nvSpPr>
        <p:spPr>
          <a:xfrm>
            <a:off x="0" y="6551848"/>
            <a:ext cx="12192000" cy="306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545792">
            <a:off x="-1425584" y="732596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26" y="1231520"/>
            <a:ext cx="4394960" cy="439496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/>
          <a:lstStyle/>
          <a:p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9887" y="4081945"/>
            <a:ext cx="1440197" cy="1440197"/>
          </a:xfrm>
          <a:solidFill>
            <a:schemeClr val="accent2"/>
          </a:solidFill>
        </p:spPr>
        <p:txBody>
          <a:bodyPr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90F061-CB91-40EC-95C3-145DD7381A2F}"/>
              </a:ext>
            </a:extLst>
          </p:cNvPr>
          <p:cNvSpPr/>
          <p:nvPr/>
        </p:nvSpPr>
        <p:spPr>
          <a:xfrm>
            <a:off x="985026" y="6551848"/>
            <a:ext cx="11770739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Emotion Analysis | ML-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Emotion </a:t>
            </a:r>
            <a:r>
              <a:rPr lang="de-DE" dirty="0" err="1">
                <a:solidFill>
                  <a:schemeClr val="bg1"/>
                </a:solidFill>
              </a:rPr>
              <a:t>Role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Labelling</a:t>
            </a:r>
            <a:r>
              <a:rPr lang="de-DE" dirty="0">
                <a:solidFill>
                  <a:schemeClr val="bg1"/>
                </a:solidFill>
              </a:rPr>
              <a:t>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8FDC92-D265-4793-9A42-A39A67B32A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8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1"/>
    </mc:Choice>
    <mc:Fallback xmlns="">
      <p:transition advTm="44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616</Words>
  <Application>Microsoft Office PowerPoint</Application>
  <PresentationFormat>Breitbild</PresentationFormat>
  <Paragraphs>99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Webdings</vt:lpstr>
      <vt:lpstr>Wingdings</vt:lpstr>
      <vt:lpstr>Uni_Stuttgart</vt:lpstr>
      <vt:lpstr>ML-based Emotion Role Labelling Emotion Analysis Assignment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164</cp:revision>
  <dcterms:created xsi:type="dcterms:W3CDTF">2020-11-27T16:00:59Z</dcterms:created>
  <dcterms:modified xsi:type="dcterms:W3CDTF">2021-02-07T14:34:37Z</dcterms:modified>
</cp:coreProperties>
</file>