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66" r:id="rId2"/>
    <p:sldId id="303" r:id="rId3"/>
    <p:sldId id="327" r:id="rId4"/>
    <p:sldId id="328" r:id="rId5"/>
    <p:sldId id="329" r:id="rId6"/>
    <p:sldId id="330" r:id="rId7"/>
    <p:sldId id="324" r:id="rId8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266"/>
          </p14:sldIdLst>
        </p14:section>
        <p14:section name="Data/Method choice" id="{63E02873-6A59-418A-9263-61C028D5E490}">
          <p14:sldIdLst>
            <p14:sldId id="303"/>
            <p14:sldId id="327"/>
          </p14:sldIdLst>
        </p14:section>
        <p14:section name="Method" id="{07119454-1C33-415B-A93E-428734FE7412}">
          <p14:sldIdLst>
            <p14:sldId id="328"/>
            <p14:sldId id="329"/>
          </p14:sldIdLst>
        </p14:section>
        <p14:section name="Evaluation" id="{E91F97AE-84D6-461E-8805-A74E81053EAF}">
          <p14:sldIdLst>
            <p14:sldId id="330"/>
          </p14:sldIdLst>
        </p14:section>
        <p14:section name="Conclusion" id="{D901612B-E6E4-4455-8FFB-2D1AF2FCFAA5}">
          <p14:sldIdLst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BDFF"/>
    <a:srgbClr val="0089E0"/>
    <a:srgbClr val="FF54FF"/>
    <a:srgbClr val="F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9" autoAdjust="0"/>
  </p:normalViewPr>
  <p:slideViewPr>
    <p:cSldViewPr snapToGrid="0">
      <p:cViewPr>
        <p:scale>
          <a:sx n="83" d="100"/>
          <a:sy n="83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06.02.2021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8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18384"/>
            <a:ext cx="5088683" cy="2462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9147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494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268731"/>
            <a:ext cx="4320000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268731"/>
            <a:ext cx="4319999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268733"/>
            <a:ext cx="3552000" cy="55892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276393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4000" y="1276393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04543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4000" y="3045432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278160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278161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059473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059473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3" y="2805446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49688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5306" y="2778942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11133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512335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512335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18FF21A-5A94-4EE4-AA8A-5C93943E2A9F}"/>
              </a:ext>
            </a:extLst>
          </p:cNvPr>
          <p:cNvSpPr/>
          <p:nvPr userDrawn="1"/>
        </p:nvSpPr>
        <p:spPr>
          <a:xfrm>
            <a:off x="-908915" y="-638668"/>
            <a:ext cx="13464641" cy="1714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FAA1E8A-D43C-4F97-8259-6B14D0CDFC82}"/>
              </a:ext>
            </a:extLst>
          </p:cNvPr>
          <p:cNvSpPr/>
          <p:nvPr userDrawn="1"/>
        </p:nvSpPr>
        <p:spPr>
          <a:xfrm>
            <a:off x="-3325632" y="-10431224"/>
            <a:ext cx="11521367" cy="117622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5FFB44E-D170-4685-AF14-F44ADD5311B7}"/>
              </a:ext>
            </a:extLst>
          </p:cNvPr>
          <p:cNvSpPr/>
          <p:nvPr userDrawn="1"/>
        </p:nvSpPr>
        <p:spPr>
          <a:xfrm>
            <a:off x="-294754" y="6597725"/>
            <a:ext cx="12486754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8FBF0-C7A1-4FC3-9D0F-0A20C983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2" y="1494920"/>
            <a:ext cx="10991849" cy="4941845"/>
          </a:xfrm>
        </p:spPr>
        <p:txBody>
          <a:bodyPr/>
          <a:lstStyle>
            <a:lvl1pPr>
              <a:buSzPct val="110000"/>
              <a:buFont typeface="Wingdings" panose="05000000000000000000" pitchFamily="2" charset="2"/>
              <a:buChar char="§"/>
              <a:defRPr sz="2200"/>
            </a:lvl1pPr>
            <a:lvl2pPr>
              <a:buClr>
                <a:schemeClr val="accent2"/>
              </a:buClr>
              <a:buSzPct val="105000"/>
              <a:buFont typeface="Wingdings" panose="05000000000000000000" pitchFamily="2" charset="2"/>
              <a:buChar char="§"/>
              <a:defRPr sz="2200"/>
            </a:lvl2pPr>
            <a:lvl3pPr>
              <a:buClr>
                <a:schemeClr val="accent1"/>
              </a:buClr>
              <a:defRPr sz="2200"/>
            </a:lvl3pPr>
            <a:lvl4pPr>
              <a:buClr>
                <a:schemeClr val="accent2"/>
              </a:buClr>
              <a:defRPr sz="2200"/>
            </a:lvl4pPr>
            <a:lvl5pPr>
              <a:buClr>
                <a:schemeClr val="accent1"/>
              </a:buClr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B22406F-FF0D-4F70-892F-07C20449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61" y="194512"/>
            <a:ext cx="10993967" cy="3360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2E43B27-C7A0-454A-94C9-47DA58BC4AA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3361" y="612586"/>
            <a:ext cx="7099300" cy="322263"/>
          </a:xfrm>
        </p:spPr>
        <p:txBody>
          <a:bodyPr/>
          <a:lstStyle>
            <a:lvl1pPr>
              <a:buNone/>
              <a:defRPr sz="2800"/>
            </a:lvl1pPr>
          </a:lstStyle>
          <a:p>
            <a:pPr lvl="0"/>
            <a:r>
              <a:rPr lang="de-DE" dirty="0"/>
              <a:t>Masteruntertitel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883291-4A72-48D5-BB62-C85FBC80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1" y="6659955"/>
            <a:ext cx="7099299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Emotion Analysis | ML-based Emotion Role Labelling		           Felix Bühler | Max Wegge | Carlotta Quensel</a:t>
            </a:r>
            <a:endParaRPr 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9BC5679-ECC6-4887-AF25-6CBC396D7045}"/>
              </a:ext>
            </a:extLst>
          </p:cNvPr>
          <p:cNvSpPr/>
          <p:nvPr userDrawn="1"/>
        </p:nvSpPr>
        <p:spPr>
          <a:xfrm>
            <a:off x="11454013" y="6287362"/>
            <a:ext cx="949024" cy="949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2762A-9641-4C71-9712-69CAB6EB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271" y="6597726"/>
            <a:ext cx="297600" cy="1641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66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CCF2D-7F06-458A-8901-505FDDCD93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75632-27F2-4790-9988-A67105977D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022F37-9421-42C0-B7D8-5850C66EB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344000"/>
            <a:ext cx="10991849" cy="4941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r>
              <a:rPr lang="de-DE"/>
              <a:t>Emotion Analysis | ML-based Emotion Role Labelling		           Felix Bühler | Max Wegge | Carlotta Quensel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8" r:id="rId27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F3A09C24-0ADE-4F98-BE77-66D186E6A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1133287">
            <a:off x="-1499157" y="1773119"/>
            <a:ext cx="15665799" cy="4043342"/>
          </a:xfrm>
          <a:solidFill>
            <a:schemeClr val="accent1"/>
          </a:solidFill>
        </p:spPr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2F93-13BC-4DA0-9004-250CBC14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040" y="1338000"/>
            <a:ext cx="5520000" cy="5520000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bIns="0" anchor="ctr">
            <a:normAutofit/>
          </a:bodyPr>
          <a:lstStyle/>
          <a:p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ML-</a:t>
            </a:r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Emotion </a:t>
            </a:r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Labelling</a:t>
            </a:r>
            <a:b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Emotion Analysis</a:t>
            </a:r>
            <a:br>
              <a:rPr lang="de-DE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0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de-DE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  <a:endParaRPr lang="de-DE"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B2E18B-9278-442C-B4CC-8D7B5CEF9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9377" y="3993651"/>
            <a:ext cx="2563326" cy="2563326"/>
          </a:xfrm>
          <a:solidFill>
            <a:schemeClr val="accent2"/>
          </a:solidFill>
        </p:spPr>
        <p:txBody>
          <a:bodyPr anchor="ctr"/>
          <a:lstStyle/>
          <a:p>
            <a: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Felix Bühler 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Carlotta Quensel</a:t>
            </a:r>
            <a:b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 Wegge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83230A-BBA7-4D26-8213-B48F9F4C08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Emotion Analysis | ML-based Emotion Role Labelling		           Felix Bühler | Max Wegge | Carlotta Quensel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981C6B-0F1B-4113-9D04-994067102D1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089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64"/>
    </mc:Choice>
    <mc:Fallback xmlns="">
      <p:transition advTm="7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164212"/>
          </a:xfrm>
        </p:spPr>
        <p:txBody>
          <a:bodyPr/>
          <a:lstStyle/>
          <a:p>
            <a:pPr algn="ctr"/>
            <a:r>
              <a:rPr lang="de-DE"/>
              <a:t>Emotion Analysis | ML-based Emotion Role Labelling		           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data choice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4DE648-80A0-4EF3-AB1B-044DAFBD5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300" y="1882193"/>
            <a:ext cx="10456443" cy="4574025"/>
          </a:xfrm>
        </p:spPr>
        <p:txBody>
          <a:bodyPr anchor="t" anchorCtr="0"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emotion roles are determined semantically but this information is partially included in the syntactic structure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label the emotion target which is often an NP (for example the person or institution, the emotion is directed at)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will corpora with very different syntax change the trained algorithm: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GoodNewsEveryone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news headlines, which are abbreviated and include ‘ungrammatical’ telegram style sentences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Reman: complex sentences with three segments from literature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Electoral Tweets: everyday language usage from twitter users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65000"/>
              <a:buFont typeface="Wingdings" panose="05000000000000000000" pitchFamily="2" charset="2"/>
              <a:buChar char="è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train and evaluate our target classifier on all three of these very different corpora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5FE11BF-250B-4600-A61E-DD285B609904}"/>
              </a:ext>
            </a:extLst>
          </p:cNvPr>
          <p:cNvSpPr txBox="1"/>
          <p:nvPr/>
        </p:nvSpPr>
        <p:spPr>
          <a:xfrm>
            <a:off x="623362" y="1508084"/>
            <a:ext cx="104564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Does the choice of training data influence the result of the classifier and how?</a:t>
            </a:r>
          </a:p>
        </p:txBody>
      </p:sp>
    </p:spTree>
    <p:extLst>
      <p:ext uri="{BB962C8B-B14F-4D97-AF65-F5344CB8AC3E}">
        <p14:creationId xmlns:p14="http://schemas.microsoft.com/office/powerpoint/2010/main" val="6267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1"/>
    </mc:Choice>
    <mc:Fallback xmlns="">
      <p:transition advTm="23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164212"/>
          </a:xfrm>
        </p:spPr>
        <p:txBody>
          <a:bodyPr/>
          <a:lstStyle/>
          <a:p>
            <a:pPr algn="ctr"/>
            <a:r>
              <a:rPr lang="de-DE"/>
              <a:t>Emotion Analysis | ML-based Emotion Role Labelling		           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method choice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4DE648-80A0-4EF3-AB1B-044DAFBD5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300" y="1882193"/>
            <a:ext cx="10456443" cy="4574025"/>
          </a:xfrm>
        </p:spPr>
        <p:txBody>
          <a:bodyPr anchor="t" anchorCtr="0"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sequence labelling is harder than nominal classification and needs context information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compare a naïve approach without much context to a complex method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Hidden Markov model – takes the context of prior labels but not of tokens into account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Transformer – uses ???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5FE11BF-250B-4600-A61E-DD285B609904}"/>
              </a:ext>
            </a:extLst>
          </p:cNvPr>
          <p:cNvSpPr txBox="1"/>
          <p:nvPr/>
        </p:nvSpPr>
        <p:spPr>
          <a:xfrm>
            <a:off x="623362" y="1508084"/>
            <a:ext cx="1045644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How do a naïve and a complex algorithm differ in their labelling results?</a:t>
            </a:r>
          </a:p>
        </p:txBody>
      </p:sp>
    </p:spTree>
    <p:extLst>
      <p:ext uri="{BB962C8B-B14F-4D97-AF65-F5344CB8AC3E}">
        <p14:creationId xmlns:p14="http://schemas.microsoft.com/office/powerpoint/2010/main" val="118314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361"/>
    </mc:Choice>
    <mc:Fallback>
      <p:transition advTm="23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164212"/>
          </a:xfrm>
        </p:spPr>
        <p:txBody>
          <a:bodyPr/>
          <a:lstStyle/>
          <a:p>
            <a:pPr algn="ctr"/>
            <a:r>
              <a:rPr lang="de-DE"/>
              <a:t>Emotion Analysis | ML-based Emotion Role Labelling		           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Hidden Markov/</a:t>
            </a: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viterbi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3">
                <a:extLst>
                  <a:ext uri="{FF2B5EF4-FFF2-40B4-BE49-F238E27FC236}">
                    <a16:creationId xmlns:a16="http://schemas.microsoft.com/office/drawing/2014/main" id="{514DE648-80A0-4EF3-AB1B-044DAFBD549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2300" y="1508085"/>
                <a:ext cx="10456443" cy="4948134"/>
              </a:xfrm>
            </p:spPr>
            <p:txBody>
              <a:bodyPr anchor="t" anchorCtr="0"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Hidden Markov model is trained on observations in the training data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easily trained only with frequencies: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emission probabilities –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smtClean="0"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cs typeface="Calibri" panose="020F0502020204030204" pitchFamily="34" charset="0"/>
                          </a:rPr>
                          <m:t>frequency</m:t>
                        </m:r>
                        <m:r>
                          <a:rPr lang="de-DE" sz="2000" b="0" i="0" smtClean="0"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cs typeface="Calibri" panose="020F0502020204030204" pitchFamily="34" charset="0"/>
                          </a:rPr>
                          <m:t>of</m:t>
                        </m:r>
                        <m:r>
                          <a:rPr lang="de-DE" sz="2000" b="0" i="0" smtClean="0"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cs typeface="Calibri" panose="020F0502020204030204" pitchFamily="34" charset="0"/>
                          </a:rPr>
                          <m:t>token</m:t>
                        </m:r>
                        <m:r>
                          <a:rPr lang="de-DE" sz="2000" b="0" i="0" smtClean="0">
                            <a:cs typeface="Calibri" panose="020F050202020403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cs typeface="Calibri" panose="020F0502020204030204" pitchFamily="34" charset="0"/>
                          </a:rPr>
                          <m:t>tag</m:t>
                        </m:r>
                        <m:r>
                          <a:rPr lang="de-DE" sz="2000" b="0" i="0" smtClean="0"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cs typeface="Calibri" panose="020F0502020204030204" pitchFamily="34" charset="0"/>
                          </a:rPr>
                          <m:t>pair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cs typeface="Calibri" panose="020F0502020204030204" pitchFamily="34" charset="0"/>
                          </a:rPr>
                          <m:t>overall</m:t>
                        </m:r>
                        <m:r>
                          <a:rPr lang="de-DE" sz="2000" b="0" i="0" smtClean="0"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cs typeface="Calibri" panose="020F0502020204030204" pitchFamily="34" charset="0"/>
                          </a:rPr>
                          <m:t>token</m:t>
                        </m:r>
                        <m:r>
                          <a:rPr lang="de-DE" sz="2000" b="0" i="0" smtClean="0"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cs typeface="Calibri" panose="020F0502020204030204" pitchFamily="34" charset="0"/>
                          </a:rPr>
                          <m:t>frequency</m:t>
                        </m:r>
                      </m:den>
                    </m:f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 for all tokens</a:t>
                </a:r>
              </a:p>
              <a:p>
                <a:pPr lvl="1"/>
                <a:r>
                  <a:rPr lang="en-US" sz="2000" dirty="0">
                    <a:cs typeface="Calibri" panose="020F0502020204030204" pitchFamily="34" charset="0"/>
                  </a:rPr>
                  <a:t>transition probabilities –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frequency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of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tag</m:t>
                        </m:r>
                        <m:r>
                          <a:rPr lang="de-DE" sz="2000" b="0" i="0" baseline="-2500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tag</m:t>
                        </m:r>
                        <m:r>
                          <a:rPr lang="de-DE" sz="2000" b="0" i="0" baseline="-2500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cs typeface="Calibri" panose="020F0502020204030204" pitchFamily="34" charset="0"/>
                          </a:rPr>
                          <m:t>bigram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000" b="0" i="0" smtClean="0">
                            <a:cs typeface="Calibri" panose="020F0502020204030204" pitchFamily="34" charset="0"/>
                          </a:rPr>
                          <m:t>frequency</m:t>
                        </m:r>
                        <m:r>
                          <a:rPr lang="de-DE" sz="2000" b="0" i="0" smtClean="0"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cs typeface="Calibri" panose="020F0502020204030204" pitchFamily="34" charset="0"/>
                          </a:rPr>
                          <m:t>of</m:t>
                        </m:r>
                        <m:r>
                          <a:rPr lang="de-DE" sz="2000" b="0" i="0" smtClean="0"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000" b="0" i="0" smtClean="0">
                            <a:cs typeface="Calibri" panose="020F0502020204030204" pitchFamily="34" charset="0"/>
                          </a:rPr>
                          <m:t>tag</m:t>
                        </m:r>
                        <m:r>
                          <a:rPr lang="de-DE" sz="2000" b="0" i="1" baseline="-25000" smtClean="0"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 for every tag O, B and I</a:t>
                </a:r>
              </a:p>
              <a:p>
                <a:pPr lvl="1"/>
                <a:r>
                  <a:rPr lang="en-US" sz="2000" dirty="0">
                    <a:cs typeface="Calibri" panose="020F0502020204030204" pitchFamily="34" charset="0"/>
                  </a:rPr>
                  <a:t>prior probabilities – compute the relative frequency of each tag as the first tag</a:t>
                </a:r>
              </a:p>
              <a:p>
                <a:pPr lvl="1"/>
                <a:endParaRPr lang="en-US" sz="2000" dirty="0"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cs typeface="Calibri" panose="020F0502020204030204" pitchFamily="34" charset="0"/>
                  </a:rPr>
                  <a:t>the best labels for a token sequence are the ones with the highest product of probabilities</a:t>
                </a:r>
              </a:p>
              <a:p>
                <a:r>
                  <a:rPr lang="en-US" sz="2000" dirty="0">
                    <a:cs typeface="Calibri" panose="020F0502020204030204" pitchFamily="34" charset="0"/>
                  </a:rPr>
                  <a:t>Viterbi is used to determine the labels with the maximum sequence probability</a:t>
                </a:r>
              </a:p>
            </p:txBody>
          </p:sp>
        </mc:Choice>
        <mc:Fallback>
          <p:sp>
            <p:nvSpPr>
              <p:cNvPr id="7" name="Inhaltsplatzhalter 3">
                <a:extLst>
                  <a:ext uri="{FF2B5EF4-FFF2-40B4-BE49-F238E27FC236}">
                    <a16:creationId xmlns:a16="http://schemas.microsoft.com/office/drawing/2014/main" id="{514DE648-80A0-4EF3-AB1B-044DAFBD5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2300" y="1508085"/>
                <a:ext cx="10456443" cy="4948134"/>
              </a:xfrm>
              <a:blipFill>
                <a:blip r:embed="rId2"/>
                <a:stretch>
                  <a:fillRect l="-1516" t="-11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92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361"/>
    </mc:Choice>
    <mc:Fallback>
      <p:transition advTm="23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5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164212"/>
          </a:xfrm>
        </p:spPr>
        <p:txBody>
          <a:bodyPr/>
          <a:lstStyle/>
          <a:p>
            <a:pPr algn="ctr"/>
            <a:r>
              <a:rPr lang="de-DE"/>
              <a:t>Emotion Analysis | ML-based Emotion Role Labelling		           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4DE648-80A0-4EF3-AB1B-044DAFBD5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300" y="1508085"/>
            <a:ext cx="10456443" cy="4948134"/>
          </a:xfrm>
        </p:spPr>
        <p:txBody>
          <a:bodyPr anchor="t" anchorCtr="0"/>
          <a:lstStyle/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</a:p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epochs</a:t>
            </a:r>
            <a:endParaRPr lang="en-US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361"/>
    </mc:Choice>
    <mc:Fallback>
      <p:transition advTm="23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6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659954"/>
            <a:ext cx="7460324" cy="164212"/>
          </a:xfrm>
        </p:spPr>
        <p:txBody>
          <a:bodyPr/>
          <a:lstStyle/>
          <a:p>
            <a:pPr algn="ctr"/>
            <a:r>
              <a:rPr lang="de-DE" dirty="0"/>
              <a:t>Emotion Analysis | ML-</a:t>
            </a:r>
            <a:r>
              <a:rPr lang="de-DE" dirty="0" err="1"/>
              <a:t>based</a:t>
            </a:r>
            <a:r>
              <a:rPr lang="de-DE" dirty="0"/>
              <a:t> Emotion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Labelling</a:t>
            </a:r>
            <a:r>
              <a:rPr lang="de-DE" dirty="0"/>
              <a:t>		           Felix Bühler | Max Wegge | Carlotta Quensel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b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4DE648-80A0-4EF3-AB1B-044DAFBD5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300" y="1508085"/>
            <a:ext cx="10456443" cy="4948134"/>
          </a:xfrm>
        </p:spPr>
        <p:txBody>
          <a:bodyPr anchor="t" anchorCtr="0"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intersections between predicted and real target sequence are counted as true positives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empty intersections are counted as false classifications 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sequences mapped onto one are only counted once</a:t>
            </a:r>
            <a:endParaRPr lang="en-GB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79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361"/>
    </mc:Choice>
    <mc:Fallback>
      <p:transition advTm="23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FA5DE64A-CE1C-4347-BF1F-74D1F403E415}"/>
              </a:ext>
            </a:extLst>
          </p:cNvPr>
          <p:cNvSpPr txBox="1">
            <a:spLocks/>
          </p:cNvSpPr>
          <p:nvPr/>
        </p:nvSpPr>
        <p:spPr>
          <a:xfrm rot="350831">
            <a:off x="9360179" y="5934484"/>
            <a:ext cx="3001082" cy="5964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43" lvl="1" indent="0">
              <a:buNone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We started to hate each other.</a:t>
            </a:r>
            <a:b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[ID 235]</a:t>
            </a:r>
            <a:endParaRPr lang="de-DE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hteck: diagonal liegende Ecken abgerundet 11">
            <a:extLst>
              <a:ext uri="{FF2B5EF4-FFF2-40B4-BE49-F238E27FC236}">
                <a16:creationId xmlns:a16="http://schemas.microsoft.com/office/drawing/2014/main" id="{E2BBC3D4-AAF2-422C-AD2B-DFCD7849F3DD}"/>
              </a:ext>
            </a:extLst>
          </p:cNvPr>
          <p:cNvSpPr/>
          <p:nvPr/>
        </p:nvSpPr>
        <p:spPr>
          <a:xfrm rot="352161">
            <a:off x="9360217" y="5933582"/>
            <a:ext cx="3070027" cy="596479"/>
          </a:xfrm>
          <a:prstGeom prst="round2Diag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73ABE6-AB76-42BF-B872-5C0D8EEE1C9D}"/>
              </a:ext>
            </a:extLst>
          </p:cNvPr>
          <p:cNvSpPr/>
          <p:nvPr/>
        </p:nvSpPr>
        <p:spPr>
          <a:xfrm>
            <a:off x="0" y="6551848"/>
            <a:ext cx="12192000" cy="306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F3A09C24-0ADE-4F98-BE77-66D186E6A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0545792">
            <a:off x="-1425584" y="732596"/>
            <a:ext cx="15665799" cy="4043342"/>
          </a:xfrm>
          <a:solidFill>
            <a:schemeClr val="accent1"/>
          </a:solidFill>
        </p:spPr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2F93-13BC-4DA0-9004-250CBC14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026" y="1231520"/>
            <a:ext cx="4394960" cy="4394960"/>
          </a:xfr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bIns="0" anchor="ctr"/>
          <a:lstStyle/>
          <a:p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b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38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3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8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listening</a:t>
            </a:r>
            <a:r>
              <a:rPr lang="de-DE" sz="3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de-DE" sz="24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B2E18B-9278-442C-B4CC-8D7B5CEF9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9887" y="4081945"/>
            <a:ext cx="1440197" cy="1440197"/>
          </a:xfrm>
          <a:solidFill>
            <a:schemeClr val="accent2"/>
          </a:solidFill>
        </p:spPr>
        <p:txBody>
          <a:bodyPr anchor="ctr"/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190F061-CB91-40EC-95C3-145DD7381A2F}"/>
              </a:ext>
            </a:extLst>
          </p:cNvPr>
          <p:cNvSpPr/>
          <p:nvPr/>
        </p:nvSpPr>
        <p:spPr>
          <a:xfrm>
            <a:off x="985026" y="6551848"/>
            <a:ext cx="11770739" cy="30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Emotion Analysis | ML-</a:t>
            </a:r>
            <a:r>
              <a:rPr lang="de-DE" dirty="0" err="1">
                <a:solidFill>
                  <a:schemeClr val="bg1"/>
                </a:solidFill>
              </a:rPr>
              <a:t>based</a:t>
            </a:r>
            <a:r>
              <a:rPr lang="de-DE" dirty="0">
                <a:solidFill>
                  <a:schemeClr val="bg1"/>
                </a:solidFill>
              </a:rPr>
              <a:t> Emotion </a:t>
            </a:r>
            <a:r>
              <a:rPr lang="de-DE" dirty="0" err="1">
                <a:solidFill>
                  <a:schemeClr val="bg1"/>
                </a:solidFill>
              </a:rPr>
              <a:t>Role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Labelling</a:t>
            </a:r>
            <a:r>
              <a:rPr lang="de-DE" dirty="0">
                <a:solidFill>
                  <a:schemeClr val="bg1"/>
                </a:solidFill>
              </a:rPr>
              <a:t>		       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28FDC92-D265-4793-9A42-A39A67B32AA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7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6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11"/>
    </mc:Choice>
    <mc:Fallback xmlns="">
      <p:transition advTm="441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474</Words>
  <Application>Microsoft Office PowerPoint</Application>
  <PresentationFormat>Breitbild</PresentationFormat>
  <Paragraphs>52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Wingdings</vt:lpstr>
      <vt:lpstr>Uni_Stuttgart</vt:lpstr>
      <vt:lpstr>ML-based Emotion Role Labelling Emotion Analysis Assignment 4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Carlotta Quensel</cp:lastModifiedBy>
  <cp:revision>157</cp:revision>
  <dcterms:created xsi:type="dcterms:W3CDTF">2020-11-27T16:00:59Z</dcterms:created>
  <dcterms:modified xsi:type="dcterms:W3CDTF">2021-02-06T17:22:44Z</dcterms:modified>
</cp:coreProperties>
</file>