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66" r:id="rId2"/>
    <p:sldId id="331" r:id="rId3"/>
    <p:sldId id="333" r:id="rId4"/>
    <p:sldId id="334" r:id="rId5"/>
    <p:sldId id="335" r:id="rId6"/>
    <p:sldId id="336" r:id="rId7"/>
    <p:sldId id="339" r:id="rId8"/>
    <p:sldId id="340" r:id="rId9"/>
    <p:sldId id="341" r:id="rId10"/>
    <p:sldId id="342" r:id="rId11"/>
    <p:sldId id="343" r:id="rId12"/>
    <p:sldId id="324" r:id="rId13"/>
  </p:sldIdLst>
  <p:sldSz cx="12192000" cy="685800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34DDDE1B-7C92-402C-BA77-BBBCB7E41B81}">
          <p14:sldIdLst>
            <p14:sldId id="266"/>
          </p14:sldIdLst>
        </p14:section>
        <p14:section name="SSEC vs reddit thread" id="{63E02873-6A59-418A-9263-61C028D5E490}">
          <p14:sldIdLst>
            <p14:sldId id="331"/>
            <p14:sldId id="333"/>
            <p14:sldId id="334"/>
            <p14:sldId id="335"/>
          </p14:sldIdLst>
        </p14:section>
        <p14:section name="TEC vs CrowdFlower" id="{4746C020-E1D0-4F18-B41A-21D243771D5C}">
          <p14:sldIdLst>
            <p14:sldId id="336"/>
            <p14:sldId id="339"/>
            <p14:sldId id="340"/>
            <p14:sldId id="341"/>
            <p14:sldId id="342"/>
          </p14:sldIdLst>
        </p14:section>
        <p14:section name="Conclusion" id="{D901612B-E6E4-4455-8FFB-2D1AF2FCFAA5}">
          <p14:sldIdLst>
            <p14:sldId id="343"/>
            <p14:sldId id="32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9BDFF"/>
    <a:srgbClr val="0089E0"/>
    <a:srgbClr val="FF54FF"/>
    <a:srgbClr val="FFC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2" autoAdjust="0"/>
    <p:restoredTop sz="93899" autoAdjust="0"/>
  </p:normalViewPr>
  <p:slideViewPr>
    <p:cSldViewPr snapToGrid="0">
      <p:cViewPr>
        <p:scale>
          <a:sx n="66" d="100"/>
          <a:sy n="66" d="100"/>
        </p:scale>
        <p:origin x="9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CBE9C-AAEB-46BF-9047-18B3831519BE}" type="datetimeFigureOut">
              <a:rPr lang="de-DE" smtClean="0"/>
              <a:t>10.01.2021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2D79F-5F1C-4022-A95E-5F41D14F0F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4281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916216-B032-4200-99C8-5BA3A21F8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2007CB-CD36-48DD-9918-1BFC87D15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4118" y="774451"/>
            <a:ext cx="2171295" cy="22446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516887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029" y="599281"/>
            <a:ext cx="5520000" cy="5520000"/>
          </a:xfrm>
          <a:prstGeom prst="ellipse">
            <a:avLst/>
          </a:prstGeom>
          <a:solidFill>
            <a:schemeClr val="tx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733" baseline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dirty="0"/>
              <a:t>Barrierefreier  Titel – Text durch Klicken </a:t>
            </a:r>
            <a:br>
              <a:rPr lang="de-DE" dirty="0"/>
            </a:br>
            <a:r>
              <a:rPr lang="de-DE" dirty="0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41030" y="3951514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64013" y="4794480"/>
            <a:ext cx="1699200" cy="16992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114211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15285CE5-013A-4554-99D3-E6E1B7530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9008" y="-1"/>
            <a:ext cx="10456385" cy="5645695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133" dirty="0"/>
          </a:p>
        </p:txBody>
      </p:sp>
      <p:sp>
        <p:nvSpPr>
          <p:cNvPr id="6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7600288" y="3459029"/>
            <a:ext cx="2732193" cy="2731200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sz="1872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21D629-C43C-4D84-9C1B-3D969EC17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72" t="52913" r="38079" b="30629"/>
          <a:stretch/>
        </p:blipFill>
        <p:spPr>
          <a:xfrm>
            <a:off x="8051982" y="4185595"/>
            <a:ext cx="1646636" cy="1298604"/>
          </a:xfrm>
          <a:prstGeom prst="rect">
            <a:avLst/>
          </a:prstGeom>
        </p:spPr>
      </p:pic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260800" y="861391"/>
            <a:ext cx="6446168" cy="248454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4267" b="1" baseline="0">
                <a:solidFill>
                  <a:schemeClr val="bg1"/>
                </a:solidFill>
              </a:defRPr>
            </a:lvl1pPr>
            <a:lvl2pPr>
              <a:defRPr sz="4533" b="1">
                <a:solidFill>
                  <a:schemeClr val="bg1"/>
                </a:solidFill>
              </a:defRPr>
            </a:lvl2pPr>
            <a:lvl3pPr>
              <a:defRPr sz="4533" b="1">
                <a:solidFill>
                  <a:schemeClr val="bg1"/>
                </a:solidFill>
              </a:defRPr>
            </a:lvl3pPr>
            <a:lvl4pPr>
              <a:defRPr sz="4533" b="1">
                <a:solidFill>
                  <a:schemeClr val="bg1"/>
                </a:solidFill>
              </a:defRPr>
            </a:lvl4pPr>
            <a:lvl5pPr>
              <a:defRPr sz="4533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2260805" y="3628802"/>
            <a:ext cx="5074295" cy="55679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086A93-C998-4DD4-907D-8C07509AB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22A565F-39ED-4357-84FF-EA09854AF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E5BB86C6-1C9A-466D-9CE1-51ACECEC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8246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622D3E87-4D5E-42EE-BFAA-DEFADCE5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5900F60D-1768-48E3-A1B5-14BBCB67FE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000" y="1344000"/>
            <a:ext cx="5280000" cy="494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6267" y="1344000"/>
            <a:ext cx="5280000" cy="494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26C1CE2-380C-47E9-8B35-F134CD44F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F59A20B-DB44-4B88-8F73-16D397003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32D1C785-1D2F-41C8-A2D0-E08EFC817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9810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5E59DF-9C98-443E-93E0-C25D5A93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2FF756D6-45BE-4CA9-8D73-7DC21CF7EB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000" y="1344001"/>
            <a:ext cx="5280000" cy="286977"/>
          </a:xfrm>
        </p:spPr>
        <p:txBody>
          <a:bodyPr anchor="b"/>
          <a:lstStyle>
            <a:lvl1pPr marL="0" indent="0">
              <a:buNone/>
              <a:defRPr sz="1867" b="0" cap="all" baseline="0">
                <a:solidFill>
                  <a:schemeClr val="accent1"/>
                </a:solidFill>
              </a:defRPr>
            </a:lvl1pPr>
            <a:lvl2pPr marL="457185" indent="0">
              <a:buNone/>
              <a:defRPr sz="2000" b="1"/>
            </a:lvl2pPr>
            <a:lvl3pPr marL="914368" indent="0">
              <a:buNone/>
              <a:defRPr sz="1800" b="1"/>
            </a:lvl3pPr>
            <a:lvl4pPr marL="1371552" indent="0">
              <a:buNone/>
              <a:defRPr sz="1600" b="1"/>
            </a:lvl4pPr>
            <a:lvl5pPr marL="1828736" indent="0">
              <a:buNone/>
              <a:defRPr sz="1600" b="1"/>
            </a:lvl5pPr>
            <a:lvl6pPr marL="2285920" indent="0">
              <a:buNone/>
              <a:defRPr sz="1600" b="1"/>
            </a:lvl6pPr>
            <a:lvl7pPr marL="2743103" indent="0">
              <a:buNone/>
              <a:defRPr sz="1600" b="1"/>
            </a:lvl7pPr>
            <a:lvl8pPr marL="3200288" indent="0">
              <a:buNone/>
              <a:defRPr sz="1600" b="1"/>
            </a:lvl8pPr>
            <a:lvl9pPr marL="3657473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0" y="1728000"/>
            <a:ext cx="5280000" cy="456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6336267" y="1344001"/>
            <a:ext cx="5280000" cy="286977"/>
          </a:xfrm>
        </p:spPr>
        <p:txBody>
          <a:bodyPr anchor="b"/>
          <a:lstStyle>
            <a:lvl1pPr marL="0" indent="0">
              <a:buNone/>
              <a:defRPr sz="1867" b="0" cap="all" baseline="0">
                <a:solidFill>
                  <a:schemeClr val="accent1"/>
                </a:solidFill>
              </a:defRPr>
            </a:lvl1pPr>
            <a:lvl2pPr marL="457185" indent="0">
              <a:buNone/>
              <a:defRPr sz="2000" b="1"/>
            </a:lvl2pPr>
            <a:lvl3pPr marL="914368" indent="0">
              <a:buNone/>
              <a:defRPr sz="1800" b="1"/>
            </a:lvl3pPr>
            <a:lvl4pPr marL="1371552" indent="0">
              <a:buNone/>
              <a:defRPr sz="1600" b="1"/>
            </a:lvl4pPr>
            <a:lvl5pPr marL="1828736" indent="0">
              <a:buNone/>
              <a:defRPr sz="1600" b="1"/>
            </a:lvl5pPr>
            <a:lvl6pPr marL="2285920" indent="0">
              <a:buNone/>
              <a:defRPr sz="1600" b="1"/>
            </a:lvl6pPr>
            <a:lvl7pPr marL="2743103" indent="0">
              <a:buNone/>
              <a:defRPr sz="1600" b="1"/>
            </a:lvl7pPr>
            <a:lvl8pPr marL="3200288" indent="0">
              <a:buNone/>
              <a:defRPr sz="1600" b="1"/>
            </a:lvl8pPr>
            <a:lvl9pPr marL="3657473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6336267" y="1728000"/>
            <a:ext cx="5280000" cy="456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0AF344-C881-4077-8537-07C2F8DC9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369630-FBC8-4C3D-BCE7-36D2FE5C7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CFDF553-C627-44C0-80CA-525DD4D48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607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3E3249F-FD38-4D4D-9020-0251E0AF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5501507C-4075-4224-82B8-ACF0E98687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000" y="1344000"/>
            <a:ext cx="5568000" cy="494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6527584" y="1344000"/>
            <a:ext cx="5088683" cy="238712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6527584" y="3818384"/>
            <a:ext cx="5088683" cy="2462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25B685E-EB8C-4F4E-80A6-C9FD90B4C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0794A1E-3BA0-4D9C-A222-8EBDB4DA2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3483C74-DCE9-454D-9C95-024DD98FA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357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301769-7A5F-4726-A7DE-F0F6415E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6BEED840-629E-4E70-924A-3F5FA272B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000" y="1344000"/>
            <a:ext cx="5569147" cy="494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6527584" y="1344000"/>
            <a:ext cx="5088683" cy="4944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B32AC5-E9DE-4649-B1AC-9A62A340C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85FC210-A7D0-48A0-965B-FED973105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CA4BF4-EDC6-4CFF-AE4B-CB671709F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002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3CA99B5-A2F2-4F10-9CFB-140C563A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F23A02F9-9EFB-40DA-A6A9-B4AB8316E8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1268731"/>
            <a:ext cx="4320000" cy="2764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4320005" y="1268731"/>
            <a:ext cx="4319999" cy="2764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4051496"/>
            <a:ext cx="4320000" cy="280650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4320000" y="4051496"/>
            <a:ext cx="4320000" cy="280650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8640000" y="1268733"/>
            <a:ext cx="3552000" cy="558927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59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A8DCC85-4928-492C-BEE7-FC5B55B32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642968" y="1276393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333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424000" y="1276393"/>
            <a:ext cx="9192267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642968" y="304543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333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2424000" y="3045432"/>
            <a:ext cx="9192267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642968" y="481447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333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2424000" y="4814471"/>
            <a:ext cx="9192267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E3799E2-3C23-4EE3-8932-7D8BEC42B9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AAF8D85-2BDA-4B6B-9739-948CC7B45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9B14986-AEF7-4911-8AC9-241E2F853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0846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792EEEF-D15B-42F6-B267-A355CF4E4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635000" y="1278160"/>
            <a:ext cx="192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858814" y="1278161"/>
            <a:ext cx="8757453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635000" y="3059473"/>
            <a:ext cx="192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858814" y="3059473"/>
            <a:ext cx="8757453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635000" y="4840788"/>
            <a:ext cx="192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858814" y="4840788"/>
            <a:ext cx="8757453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24AC54E-2FE8-44FD-8448-789AC527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D788027-74D9-4A2C-99EF-860F4806E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E67A0A4-F964-4E95-B836-83B9DA514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23609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369BABE-C34D-4B71-ABE7-625BE220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4F73F404-72E1-4BC9-B71C-D15CC67905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3663" y="2805446"/>
            <a:ext cx="3752052" cy="3501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8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549688" y="1716948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960000" y="3857760"/>
            <a:ext cx="3120387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960000" y="4320002"/>
            <a:ext cx="3120387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95306" y="2778942"/>
            <a:ext cx="3752052" cy="3501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2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6111331" y="1716948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5512335" y="3857760"/>
            <a:ext cx="3120387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5512335" y="4320002"/>
            <a:ext cx="3120387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891870-DFB4-45E6-9383-4A10E76B3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B04DB42-8004-4EC2-BA6C-C35BBD8F5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AC375FE-0D6A-422E-9BA2-D4859CDA8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73109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8B00749-49F7-4FC9-AE55-9A89B467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25" name="Textplatzhalter 7">
            <a:extLst>
              <a:ext uri="{FF2B5EF4-FFF2-40B4-BE49-F238E27FC236}">
                <a16:creationId xmlns:a16="http://schemas.microsoft.com/office/drawing/2014/main" id="{234A045F-25D1-4F69-800A-3EC98AD248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3661" y="2778942"/>
            <a:ext cx="3360000" cy="3501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0CCFCC13-9E94-4A8E-927E-B90EB9693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353661" y="1716948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960000" y="3857760"/>
            <a:ext cx="2880000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960000" y="4320002"/>
            <a:ext cx="2880000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47127" y="2778942"/>
            <a:ext cx="3360000" cy="3501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2" name="Bildplatzhalter 7">
            <a:extLst>
              <a:ext uri="{FF2B5EF4-FFF2-40B4-BE49-F238E27FC236}">
                <a16:creationId xmlns:a16="http://schemas.microsoft.com/office/drawing/2014/main" id="{34D29721-8BC0-4D90-A4F3-75A72451E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5167127" y="1716948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768812" y="3857760"/>
            <a:ext cx="2880000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768812" y="4320002"/>
            <a:ext cx="2880000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60592" y="2778940"/>
            <a:ext cx="3360000" cy="35018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01CD30C1-0EF4-4BAD-97BF-FFFDBEF2C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8980592" y="1716948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8577624" y="3857760"/>
            <a:ext cx="2880000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8577624" y="4320002"/>
            <a:ext cx="2880000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5737E52-6A3C-46DC-946E-C8C9351FA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045F5D0-F689-442E-B9D8-1F4BAD70A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A0B96AE-C8F3-44FA-AE7D-D6C086991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090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rrierefrei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916216-B032-4200-99C8-5BA3A21F8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2007CB-CD36-48DD-9918-1BFC87D15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4118" y="774451"/>
            <a:ext cx="2171295" cy="22446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516887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029" y="599281"/>
            <a:ext cx="5520000" cy="5520000"/>
          </a:xfrm>
          <a:prstGeom prst="ellipse">
            <a:avLst/>
          </a:prstGeom>
          <a:solidFill>
            <a:schemeClr val="accent2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733" baseline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dirty="0"/>
              <a:t>Barrierefreier  Titel – Text durch Klicken </a:t>
            </a:r>
            <a:br>
              <a:rPr lang="de-DE" dirty="0"/>
            </a:br>
            <a:r>
              <a:rPr lang="de-DE" dirty="0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41030" y="3951514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64013" y="4794480"/>
            <a:ext cx="1699200" cy="16992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EFA95F8-4C38-47AD-B78D-922128FF9BB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1F45CE-77AB-42E5-9FEE-A248E037CC4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C077CA-E2B0-4D08-9AC5-928BCCA05B0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14011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00D522C-4936-4859-8D4D-0C55FD55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29" name="Textplatzhalter 7">
            <a:extLst>
              <a:ext uri="{FF2B5EF4-FFF2-40B4-BE49-F238E27FC236}">
                <a16:creationId xmlns:a16="http://schemas.microsoft.com/office/drawing/2014/main" id="{51AA1992-9A0E-4E06-BCFA-97D889E620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2305" y="2778942"/>
            <a:ext cx="2708668" cy="3501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8148DC21-4CB2-4171-8B0E-7865619CB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110237" y="1716948"/>
            <a:ext cx="1732800" cy="1732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893308" y="3671197"/>
            <a:ext cx="2166659" cy="489331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893308" y="4385165"/>
            <a:ext cx="2166659" cy="1724087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08840" y="2778942"/>
            <a:ext cx="2688000" cy="3501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37" name="Bildplatzhalter 7">
            <a:extLst>
              <a:ext uri="{FF2B5EF4-FFF2-40B4-BE49-F238E27FC236}">
                <a16:creationId xmlns:a16="http://schemas.microsoft.com/office/drawing/2014/main" id="{515DA547-D380-4DDE-8F77-C8902B702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3886440" y="1716948"/>
            <a:ext cx="1732800" cy="1732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669511" y="3671197"/>
            <a:ext cx="2166659" cy="489331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669511" y="4385165"/>
            <a:ext cx="2166659" cy="1724087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74708" y="2778942"/>
            <a:ext cx="2688000" cy="3501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38" name="Bildplatzhalter 7">
            <a:extLst>
              <a:ext uri="{FF2B5EF4-FFF2-40B4-BE49-F238E27FC236}">
                <a16:creationId xmlns:a16="http://schemas.microsoft.com/office/drawing/2014/main" id="{27A38D11-8E8E-44F4-9460-58E87F53E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6652308" y="1716948"/>
            <a:ext cx="1732800" cy="1732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435379" y="3671197"/>
            <a:ext cx="2166659" cy="489331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435379" y="4385165"/>
            <a:ext cx="2166659" cy="1724087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40576" y="2778942"/>
            <a:ext cx="2688000" cy="3501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39" name="Bildplatzhalter 7">
            <a:extLst>
              <a:ext uri="{FF2B5EF4-FFF2-40B4-BE49-F238E27FC236}">
                <a16:creationId xmlns:a16="http://schemas.microsoft.com/office/drawing/2014/main" id="{F9D0B43C-E1CE-4C97-B82A-2D4CC82B3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9418176" y="1716948"/>
            <a:ext cx="1732800" cy="1732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9201247" y="3671197"/>
            <a:ext cx="2166659" cy="489331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9201247" y="4385165"/>
            <a:ext cx="2166659" cy="1724087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9D2061A-F7B9-4066-8B32-A1C3482EF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3FA1FEC-5452-4CA7-AC29-AAC289A6B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FF134CF-6C49-4AA3-AF75-2A80F4C02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00671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CA6FC187-6C25-4F69-9AFE-1DD17195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6B0B00BC-A6AE-499E-84DC-2DAD144AC3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5C91D90-14FB-4048-90C7-46ECAAC1A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6EB3F55-4D9D-4868-AB1E-72DEFF732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F23070B-2BFB-4265-B171-72C9AFED1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71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B4CBF2-CB08-4260-9880-58E2CB813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6F32DB-70F8-46A0-9893-754D621F6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68AB4C-9B2E-45E8-ADE4-94712E4C9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18583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6A65769C-F1B2-46A8-BE29-7BDA29263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336D8DB-9367-4FF1-A5AE-E9BB1F8D0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4118" y="774451"/>
            <a:ext cx="2171295" cy="224468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5280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67"/>
              </a:spcBef>
              <a:spcAft>
                <a:spcPts val="0"/>
              </a:spcAft>
              <a:tabLst>
                <a:tab pos="721758" algn="l"/>
              </a:tabLst>
            </a:pPr>
            <a:r>
              <a:rPr lang="de-DE" sz="2667" b="1" dirty="0" err="1">
                <a:solidFill>
                  <a:schemeClr val="tx1"/>
                </a:solidFill>
              </a:rPr>
              <a:t>Thank</a:t>
            </a:r>
            <a:r>
              <a:rPr lang="de-DE" sz="2667" b="1" dirty="0">
                <a:solidFill>
                  <a:schemeClr val="tx1"/>
                </a:solidFill>
              </a:rPr>
              <a:t> </a:t>
            </a:r>
            <a:r>
              <a:rPr lang="de-DE" sz="2667" b="1" dirty="0" err="1">
                <a:solidFill>
                  <a:schemeClr val="tx1"/>
                </a:solidFill>
              </a:rPr>
              <a:t>you</a:t>
            </a:r>
            <a:r>
              <a:rPr lang="de-DE" sz="2667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6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7200" y="2548800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6" name="E-Mail">
            <a:extLst>
              <a:ext uri="{FF2B5EF4-FFF2-40B4-BE49-F238E27FC236}">
                <a16:creationId xmlns:a16="http://schemas.microsoft.com/office/drawing/2014/main" id="{3F6E91DA-4315-4842-8A73-EF9BF09F686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9200" y="3429000"/>
            <a:ext cx="723528" cy="288643"/>
          </a:xfrm>
        </p:spPr>
        <p:txBody>
          <a:bodyPr/>
          <a:lstStyle>
            <a:lvl1pPr>
              <a:buFontTx/>
              <a:buNone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28" name="Email Adresse">
            <a:extLst>
              <a:ext uri="{FF2B5EF4-FFF2-40B4-BE49-F238E27FC236}">
                <a16:creationId xmlns:a16="http://schemas.microsoft.com/office/drawing/2014/main" id="{2E9486C1-A07E-4972-B438-0354636F62C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2729" y="3429000"/>
            <a:ext cx="3663212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29" name="Telefonnummer">
            <a:extLst>
              <a:ext uri="{FF2B5EF4-FFF2-40B4-BE49-F238E27FC236}">
                <a16:creationId xmlns:a16="http://schemas.microsoft.com/office/drawing/2014/main" id="{3CBB6CEB-664B-42B5-8E61-99712350A32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899201" y="3737491"/>
            <a:ext cx="2327908" cy="327715"/>
          </a:xfrm>
        </p:spPr>
        <p:txBody>
          <a:bodyPr wrap="none"/>
          <a:lstStyle>
            <a:lvl1pPr marL="0" indent="0">
              <a:buNone/>
              <a:tabLst>
                <a:tab pos="717533" algn="l"/>
              </a:tabLst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 err="1">
                <a:solidFill>
                  <a:schemeClr val="tx1"/>
                </a:solidFill>
              </a:rPr>
              <a:t>phone</a:t>
            </a:r>
            <a:r>
              <a:rPr lang="de-DE" dirty="0">
                <a:solidFill>
                  <a:schemeClr val="tx1"/>
                </a:solidFill>
              </a:rPr>
              <a:t>	+49 (0) 711 685-</a:t>
            </a:r>
          </a:p>
        </p:txBody>
      </p:sp>
      <p:sp>
        <p:nvSpPr>
          <p:cNvPr id="30" name="Durchwahl">
            <a:extLst>
              <a:ext uri="{FF2B5EF4-FFF2-40B4-BE49-F238E27FC236}">
                <a16:creationId xmlns:a16="http://schemas.microsoft.com/office/drawing/2014/main" id="{1D874AC3-A5E6-4160-B089-7D15670623B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48649" y="3737491"/>
            <a:ext cx="865689" cy="3277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1" name="www">
            <a:extLst>
              <a:ext uri="{FF2B5EF4-FFF2-40B4-BE49-F238E27FC236}">
                <a16:creationId xmlns:a16="http://schemas.microsoft.com/office/drawing/2014/main" id="{2D50EB94-1B6A-4808-869F-07F41859F9C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99201" y="4085054"/>
            <a:ext cx="486408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2" name="Webadresse">
            <a:extLst>
              <a:ext uri="{FF2B5EF4-FFF2-40B4-BE49-F238E27FC236}">
                <a16:creationId xmlns:a16="http://schemas.microsoft.com/office/drawing/2014/main" id="{6E6785CE-8C96-4924-8283-EC51081BD2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85612" y="4085054"/>
            <a:ext cx="2451097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3" name="Universität Stuttgart">
            <a:extLst>
              <a:ext uri="{FF2B5EF4-FFF2-40B4-BE49-F238E27FC236}">
                <a16:creationId xmlns:a16="http://schemas.microsoft.com/office/drawing/2014/main" id="{0C08BB04-B052-4FF7-B62B-8ABD826FA7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99200" y="4677646"/>
            <a:ext cx="3333349" cy="29158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4" name="Abteilung Institut">
            <a:extLst>
              <a:ext uri="{FF2B5EF4-FFF2-40B4-BE49-F238E27FC236}">
                <a16:creationId xmlns:a16="http://schemas.microsoft.com/office/drawing/2014/main" id="{547D4004-B9BD-4097-81E1-6F5F7DA08A0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99200" y="4996239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5" name="Adressfeld">
            <a:extLst>
              <a:ext uri="{FF2B5EF4-FFF2-40B4-BE49-F238E27FC236}">
                <a16:creationId xmlns:a16="http://schemas.microsoft.com/office/drawing/2014/main" id="{9484ABC1-A1AA-40CB-8BB1-AB6F21778D0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9200" y="5311244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1455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lussfolie bla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fik 27">
            <a:extLst>
              <a:ext uri="{FF2B5EF4-FFF2-40B4-BE49-F238E27FC236}">
                <a16:creationId xmlns:a16="http://schemas.microsoft.com/office/drawing/2014/main" id="{FB752999-B480-46AD-86AB-B98CEC62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00" y="459372"/>
            <a:ext cx="2848095" cy="575997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EA94CF37-DF83-4EB6-B7FC-3A54F0E0C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9201" y="875213"/>
            <a:ext cx="2171295" cy="224468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5280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67"/>
              </a:spcBef>
              <a:spcAft>
                <a:spcPts val="0"/>
              </a:spcAft>
              <a:tabLst>
                <a:tab pos="721758" algn="l"/>
              </a:tabLst>
            </a:pPr>
            <a:r>
              <a:rPr lang="de-DE" sz="2667" b="1" dirty="0" err="1">
                <a:solidFill>
                  <a:schemeClr val="bg1"/>
                </a:solidFill>
              </a:rPr>
              <a:t>Thank</a:t>
            </a:r>
            <a:r>
              <a:rPr lang="de-DE" sz="2667" b="1" dirty="0">
                <a:solidFill>
                  <a:schemeClr val="bg1"/>
                </a:solidFill>
              </a:rPr>
              <a:t> </a:t>
            </a:r>
            <a:r>
              <a:rPr lang="de-DE" sz="2667" b="1" dirty="0" err="1">
                <a:solidFill>
                  <a:schemeClr val="bg1"/>
                </a:solidFill>
              </a:rPr>
              <a:t>you</a:t>
            </a:r>
            <a:r>
              <a:rPr lang="de-DE" sz="2667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7200" y="2548800"/>
            <a:ext cx="1920000" cy="192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E-Mail">
            <a:extLst>
              <a:ext uri="{FF2B5EF4-FFF2-40B4-BE49-F238E27FC236}">
                <a16:creationId xmlns:a16="http://schemas.microsoft.com/office/drawing/2014/main" id="{0EF3AEB7-6218-41A3-AF52-E25C7AF428C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9200" y="3429000"/>
            <a:ext cx="723528" cy="288643"/>
          </a:xfrm>
        </p:spPr>
        <p:txBody>
          <a:bodyPr/>
          <a:lstStyle>
            <a:lvl1pPr>
              <a:buFontTx/>
              <a:buNone/>
              <a:defRPr lang="de-DE" sz="16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30" name="Email Adresse">
            <a:extLst>
              <a:ext uri="{FF2B5EF4-FFF2-40B4-BE49-F238E27FC236}">
                <a16:creationId xmlns:a16="http://schemas.microsoft.com/office/drawing/2014/main" id="{118DEBC9-D26E-41CE-8AAB-C22253B8FBD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2729" y="3429000"/>
            <a:ext cx="3663212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8" name="Durchwahl">
            <a:extLst>
              <a:ext uri="{FF2B5EF4-FFF2-40B4-BE49-F238E27FC236}">
                <a16:creationId xmlns:a16="http://schemas.microsoft.com/office/drawing/2014/main" id="{E133C5D0-8225-4F00-87C0-B1A77BDD53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899201" y="3737492"/>
            <a:ext cx="2327908" cy="327715"/>
          </a:xfrm>
        </p:spPr>
        <p:txBody>
          <a:bodyPr/>
          <a:lstStyle>
            <a:lvl1pPr marL="0" indent="0" defTabSz="719649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phone</a:t>
            </a:r>
            <a:r>
              <a:rPr lang="de-DE" dirty="0"/>
              <a:t>	+49 (0) 711 685-</a:t>
            </a:r>
          </a:p>
        </p:txBody>
      </p:sp>
      <p:sp>
        <p:nvSpPr>
          <p:cNvPr id="32" name="Durchwahl">
            <a:extLst>
              <a:ext uri="{FF2B5EF4-FFF2-40B4-BE49-F238E27FC236}">
                <a16:creationId xmlns:a16="http://schemas.microsoft.com/office/drawing/2014/main" id="{76EA4574-E195-402F-BE7A-C5DAB28ED00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48649" y="3737492"/>
            <a:ext cx="865689" cy="3277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3" name="www">
            <a:extLst>
              <a:ext uri="{FF2B5EF4-FFF2-40B4-BE49-F238E27FC236}">
                <a16:creationId xmlns:a16="http://schemas.microsoft.com/office/drawing/2014/main" id="{A2A5A03D-8A1F-46C2-8C7A-3BB7531CDFB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99201" y="4085054"/>
            <a:ext cx="486408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4" name="Webadresse">
            <a:extLst>
              <a:ext uri="{FF2B5EF4-FFF2-40B4-BE49-F238E27FC236}">
                <a16:creationId xmlns:a16="http://schemas.microsoft.com/office/drawing/2014/main" id="{728AF890-7B6D-440A-957D-471333F7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85612" y="4085054"/>
            <a:ext cx="2451097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5" name="Universität Stuttgart">
            <a:extLst>
              <a:ext uri="{FF2B5EF4-FFF2-40B4-BE49-F238E27FC236}">
                <a16:creationId xmlns:a16="http://schemas.microsoft.com/office/drawing/2014/main" id="{9B3B404A-B28D-4400-A9AD-FAFEB6FD8D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99200" y="4677646"/>
            <a:ext cx="3333349" cy="29158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6" name="Abteilung Institut">
            <a:extLst>
              <a:ext uri="{FF2B5EF4-FFF2-40B4-BE49-F238E27FC236}">
                <a16:creationId xmlns:a16="http://schemas.microsoft.com/office/drawing/2014/main" id="{635F31DC-6AAF-4C41-8D74-05D4427F48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99200" y="4996239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7" name="Adressfeld">
            <a:extLst>
              <a:ext uri="{FF2B5EF4-FFF2-40B4-BE49-F238E27FC236}">
                <a16:creationId xmlns:a16="http://schemas.microsoft.com/office/drawing/2014/main" id="{4C5BC753-6D21-46B4-A737-8F9A5E20BA2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9200" y="5311244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80007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itute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81775667-CF64-48AD-BB4D-F55AF1DD9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sp>
        <p:nvSpPr>
          <p:cNvPr id="26" name="Textplatzhalter 9">
            <a:extLst>
              <a:ext uri="{FF2B5EF4-FFF2-40B4-BE49-F238E27FC236}">
                <a16:creationId xmlns:a16="http://schemas.microsoft.com/office/drawing/2014/main" id="{CCC87B1C-0FE3-4333-ACA0-A95E3356614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69940" y="790873"/>
            <a:ext cx="4749217" cy="580108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280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67"/>
              </a:spcBef>
              <a:spcAft>
                <a:spcPts val="0"/>
              </a:spcAft>
              <a:tabLst>
                <a:tab pos="721758" algn="l"/>
              </a:tabLst>
            </a:pPr>
            <a:r>
              <a:rPr lang="de-DE" sz="2667" b="1" dirty="0" err="1">
                <a:solidFill>
                  <a:schemeClr val="tx1"/>
                </a:solidFill>
              </a:rPr>
              <a:t>Thank</a:t>
            </a:r>
            <a:r>
              <a:rPr lang="de-DE" sz="2667" b="1" dirty="0">
                <a:solidFill>
                  <a:schemeClr val="tx1"/>
                </a:solidFill>
              </a:rPr>
              <a:t> </a:t>
            </a:r>
            <a:r>
              <a:rPr lang="de-DE" sz="2667" b="1" dirty="0" err="1">
                <a:solidFill>
                  <a:schemeClr val="tx1"/>
                </a:solidFill>
              </a:rPr>
              <a:t>you</a:t>
            </a:r>
            <a:r>
              <a:rPr lang="de-DE" sz="2667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6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7200" y="2548800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E-Mail">
            <a:extLst>
              <a:ext uri="{FF2B5EF4-FFF2-40B4-BE49-F238E27FC236}">
                <a16:creationId xmlns:a16="http://schemas.microsoft.com/office/drawing/2014/main" id="{9F03756C-F8E1-41A9-9E8F-8F8808524CC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9200" y="3429000"/>
            <a:ext cx="723528" cy="288643"/>
          </a:xfrm>
        </p:spPr>
        <p:txBody>
          <a:bodyPr/>
          <a:lstStyle>
            <a:lvl1pPr>
              <a:buFontTx/>
              <a:buNone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28" name="Email Adresse">
            <a:extLst>
              <a:ext uri="{FF2B5EF4-FFF2-40B4-BE49-F238E27FC236}">
                <a16:creationId xmlns:a16="http://schemas.microsoft.com/office/drawing/2014/main" id="{16E0C391-6D81-4638-AEFC-89677A952E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2729" y="3429000"/>
            <a:ext cx="3663212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29" name="Telefonnummer">
            <a:extLst>
              <a:ext uri="{FF2B5EF4-FFF2-40B4-BE49-F238E27FC236}">
                <a16:creationId xmlns:a16="http://schemas.microsoft.com/office/drawing/2014/main" id="{962EF95F-DFF9-42AD-846E-88B8E1EACB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899201" y="3737491"/>
            <a:ext cx="2327908" cy="327715"/>
          </a:xfrm>
        </p:spPr>
        <p:txBody>
          <a:bodyPr wrap="none"/>
          <a:lstStyle>
            <a:lvl1pPr marL="0" indent="0" defTabSz="717533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 err="1">
                <a:solidFill>
                  <a:schemeClr val="tx1"/>
                </a:solidFill>
              </a:rPr>
              <a:t>phone</a:t>
            </a:r>
            <a:r>
              <a:rPr lang="de-DE" dirty="0">
                <a:solidFill>
                  <a:schemeClr val="tx1"/>
                </a:solidFill>
              </a:rPr>
              <a:t>	+49 (0) 711 685-</a:t>
            </a:r>
          </a:p>
        </p:txBody>
      </p:sp>
      <p:sp>
        <p:nvSpPr>
          <p:cNvPr id="30" name="Durchwahl">
            <a:extLst>
              <a:ext uri="{FF2B5EF4-FFF2-40B4-BE49-F238E27FC236}">
                <a16:creationId xmlns:a16="http://schemas.microsoft.com/office/drawing/2014/main" id="{51DB8C5B-BB3C-4960-B1FA-19ECA6C9B7D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48649" y="3737492"/>
            <a:ext cx="865689" cy="3277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1" name="www">
            <a:extLst>
              <a:ext uri="{FF2B5EF4-FFF2-40B4-BE49-F238E27FC236}">
                <a16:creationId xmlns:a16="http://schemas.microsoft.com/office/drawing/2014/main" id="{49C9DA9F-B659-4D05-AF78-F90AE17CE3A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99201" y="4085054"/>
            <a:ext cx="486408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2" name="Webadresse">
            <a:extLst>
              <a:ext uri="{FF2B5EF4-FFF2-40B4-BE49-F238E27FC236}">
                <a16:creationId xmlns:a16="http://schemas.microsoft.com/office/drawing/2014/main" id="{0C4D8FC5-457E-4A8D-8556-21F9679D91E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85612" y="4085054"/>
            <a:ext cx="2451097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3" name="Universität Stuttgart">
            <a:extLst>
              <a:ext uri="{FF2B5EF4-FFF2-40B4-BE49-F238E27FC236}">
                <a16:creationId xmlns:a16="http://schemas.microsoft.com/office/drawing/2014/main" id="{83E91CC7-0E6F-4BB9-B42C-DCE91142E97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99200" y="4677646"/>
            <a:ext cx="3333349" cy="29158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4" name="Abteilung Institut">
            <a:extLst>
              <a:ext uri="{FF2B5EF4-FFF2-40B4-BE49-F238E27FC236}">
                <a16:creationId xmlns:a16="http://schemas.microsoft.com/office/drawing/2014/main" id="{1D7FCBA3-310D-4C4F-B627-581B3FB01F6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99200" y="4996239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5" name="Adressfeld">
            <a:extLst>
              <a:ext uri="{FF2B5EF4-FFF2-40B4-BE49-F238E27FC236}">
                <a16:creationId xmlns:a16="http://schemas.microsoft.com/office/drawing/2014/main" id="{3734D7D9-80A3-43EF-A48F-5C4CFE547D2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9200" y="5311244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47201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itute_Schlussfolie bla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E346FCD1-C77C-481D-AFE7-B381E7852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00" y="459372"/>
            <a:ext cx="2848095" cy="575997"/>
          </a:xfrm>
          <a:prstGeom prst="rect">
            <a:avLst/>
          </a:prstGeom>
        </p:spPr>
      </p:pic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F9396F62-FEBC-4F38-A2F8-B90611FD8C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72001" y="866101"/>
            <a:ext cx="4749217" cy="644564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280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67"/>
              </a:spcBef>
              <a:spcAft>
                <a:spcPts val="0"/>
              </a:spcAft>
              <a:tabLst>
                <a:tab pos="721758" algn="l"/>
              </a:tabLst>
            </a:pPr>
            <a:r>
              <a:rPr lang="de-DE" sz="2667" b="1" dirty="0" err="1">
                <a:solidFill>
                  <a:schemeClr val="bg1"/>
                </a:solidFill>
              </a:rPr>
              <a:t>Thank</a:t>
            </a:r>
            <a:r>
              <a:rPr lang="de-DE" sz="2667" b="1" dirty="0">
                <a:solidFill>
                  <a:schemeClr val="bg1"/>
                </a:solidFill>
              </a:rPr>
              <a:t> </a:t>
            </a:r>
            <a:r>
              <a:rPr lang="de-DE" sz="2667" b="1" dirty="0" err="1">
                <a:solidFill>
                  <a:schemeClr val="bg1"/>
                </a:solidFill>
              </a:rPr>
              <a:t>you</a:t>
            </a:r>
            <a:r>
              <a:rPr lang="de-DE" sz="2667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7200" y="2548800"/>
            <a:ext cx="1920000" cy="192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E-Mail">
            <a:extLst>
              <a:ext uri="{FF2B5EF4-FFF2-40B4-BE49-F238E27FC236}">
                <a16:creationId xmlns:a16="http://schemas.microsoft.com/office/drawing/2014/main" id="{DCA0F4E3-1440-45FD-9AD3-AC60C7275A7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9200" y="3429000"/>
            <a:ext cx="723528" cy="288643"/>
          </a:xfrm>
        </p:spPr>
        <p:txBody>
          <a:bodyPr/>
          <a:lstStyle>
            <a:lvl1pPr>
              <a:buFontTx/>
              <a:buNone/>
              <a:defRPr lang="de-DE" sz="16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30" name="Email Adresse">
            <a:extLst>
              <a:ext uri="{FF2B5EF4-FFF2-40B4-BE49-F238E27FC236}">
                <a16:creationId xmlns:a16="http://schemas.microsoft.com/office/drawing/2014/main" id="{18AFB8D7-22AC-4F06-9D32-AF7F36CC699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2729" y="3429000"/>
            <a:ext cx="3663212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7" name="Durchwahl">
            <a:extLst>
              <a:ext uri="{FF2B5EF4-FFF2-40B4-BE49-F238E27FC236}">
                <a16:creationId xmlns:a16="http://schemas.microsoft.com/office/drawing/2014/main" id="{185017B9-74A5-4F34-B4F0-E3B0154A9FD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899201" y="3737492"/>
            <a:ext cx="2327908" cy="327715"/>
          </a:xfrm>
        </p:spPr>
        <p:txBody>
          <a:bodyPr/>
          <a:lstStyle>
            <a:lvl1pPr marL="0" indent="0" defTabSz="717533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Phone	+49 (0) 711 685-</a:t>
            </a:r>
          </a:p>
        </p:txBody>
      </p:sp>
      <p:sp>
        <p:nvSpPr>
          <p:cNvPr id="31" name="Durchwahl">
            <a:extLst>
              <a:ext uri="{FF2B5EF4-FFF2-40B4-BE49-F238E27FC236}">
                <a16:creationId xmlns:a16="http://schemas.microsoft.com/office/drawing/2014/main" id="{01FBFF05-552E-459B-91AE-83CAFE128CD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48649" y="3737492"/>
            <a:ext cx="865689" cy="3277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2" name="www">
            <a:extLst>
              <a:ext uri="{FF2B5EF4-FFF2-40B4-BE49-F238E27FC236}">
                <a16:creationId xmlns:a16="http://schemas.microsoft.com/office/drawing/2014/main" id="{67CA897D-892F-4CE9-B942-3B8DA0BA2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99201" y="4085054"/>
            <a:ext cx="486408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3" name="Webadresse">
            <a:extLst>
              <a:ext uri="{FF2B5EF4-FFF2-40B4-BE49-F238E27FC236}">
                <a16:creationId xmlns:a16="http://schemas.microsoft.com/office/drawing/2014/main" id="{2BEFE346-3B3E-4B37-B098-AEC82CBD8CB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85612" y="4085054"/>
            <a:ext cx="2451097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4" name="Universität Stuttgart">
            <a:extLst>
              <a:ext uri="{FF2B5EF4-FFF2-40B4-BE49-F238E27FC236}">
                <a16:creationId xmlns:a16="http://schemas.microsoft.com/office/drawing/2014/main" id="{1170A3D9-2665-43AC-B8CF-228214AB459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99200" y="4677646"/>
            <a:ext cx="3333349" cy="29158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5" name="Abteilung Institut">
            <a:extLst>
              <a:ext uri="{FF2B5EF4-FFF2-40B4-BE49-F238E27FC236}">
                <a16:creationId xmlns:a16="http://schemas.microsoft.com/office/drawing/2014/main" id="{E7568E75-9942-41F4-B0BF-B47296C8126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99200" y="4996239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6" name="Adressfeld">
            <a:extLst>
              <a:ext uri="{FF2B5EF4-FFF2-40B4-BE49-F238E27FC236}">
                <a16:creationId xmlns:a16="http://schemas.microsoft.com/office/drawing/2014/main" id="{4CC9AD5A-92CF-494C-BE6A-00BD7C60B57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9200" y="5311244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88168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018FF21A-5A94-4EE4-AA8A-5C93943E2A9F}"/>
              </a:ext>
            </a:extLst>
          </p:cNvPr>
          <p:cNvSpPr/>
          <p:nvPr userDrawn="1"/>
        </p:nvSpPr>
        <p:spPr>
          <a:xfrm>
            <a:off x="0" y="-638668"/>
            <a:ext cx="12192000" cy="17146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0FAA1E8A-D43C-4F97-8259-6B14D0CDFC82}"/>
              </a:ext>
            </a:extLst>
          </p:cNvPr>
          <p:cNvSpPr/>
          <p:nvPr userDrawn="1"/>
        </p:nvSpPr>
        <p:spPr>
          <a:xfrm>
            <a:off x="-3325632" y="-10431224"/>
            <a:ext cx="11521367" cy="117622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5FFB44E-D170-4685-AF14-F44ADD5311B7}"/>
              </a:ext>
            </a:extLst>
          </p:cNvPr>
          <p:cNvSpPr/>
          <p:nvPr userDrawn="1"/>
        </p:nvSpPr>
        <p:spPr>
          <a:xfrm>
            <a:off x="0" y="6597726"/>
            <a:ext cx="12192000" cy="26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68FBF0-C7A1-4FC3-9D0F-0A20C9830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22" y="1494920"/>
            <a:ext cx="10991849" cy="4941845"/>
          </a:xfrm>
        </p:spPr>
        <p:txBody>
          <a:bodyPr/>
          <a:lstStyle>
            <a:lvl1pPr>
              <a:buSzPct val="110000"/>
              <a:buFont typeface="Wingdings" panose="05000000000000000000" pitchFamily="2" charset="2"/>
              <a:buChar char="§"/>
              <a:defRPr sz="2200"/>
            </a:lvl1pPr>
            <a:lvl2pPr>
              <a:buClr>
                <a:schemeClr val="accent2"/>
              </a:buClr>
              <a:buSzPct val="105000"/>
              <a:buFont typeface="Wingdings" panose="05000000000000000000" pitchFamily="2" charset="2"/>
              <a:buChar char="§"/>
              <a:defRPr sz="2200"/>
            </a:lvl2pPr>
            <a:lvl3pPr>
              <a:buClr>
                <a:schemeClr val="accent1"/>
              </a:buClr>
              <a:defRPr sz="2200"/>
            </a:lvl3pPr>
            <a:lvl4pPr>
              <a:buClr>
                <a:schemeClr val="accent2"/>
              </a:buClr>
              <a:defRPr sz="2200"/>
            </a:lvl4pPr>
            <a:lvl5pPr>
              <a:buClr>
                <a:schemeClr val="accent1"/>
              </a:buClr>
              <a:defRPr sz="22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5B22406F-FF0D-4F70-892F-07C204491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61" y="194512"/>
            <a:ext cx="10993967" cy="336000"/>
          </a:xfrm>
        </p:spPr>
        <p:txBody>
          <a:bodyPr/>
          <a:lstStyle>
            <a:lvl1pPr>
              <a:defRPr sz="28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A2E43B27-C7A0-454A-94C9-47DA58BC4AA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3361" y="612586"/>
            <a:ext cx="7099300" cy="322263"/>
          </a:xfrm>
        </p:spPr>
        <p:txBody>
          <a:bodyPr/>
          <a:lstStyle>
            <a:lvl1pPr>
              <a:buNone/>
              <a:defRPr sz="2800"/>
            </a:lvl1pPr>
          </a:lstStyle>
          <a:p>
            <a:pPr lvl="0"/>
            <a:r>
              <a:rPr lang="de-DE" dirty="0"/>
              <a:t>Masteruntertitel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883291-4A72-48D5-BB62-C85FBC80B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3361" y="6659955"/>
            <a:ext cx="7099299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Felix Bühler | Max Wegge | Carlotta </a:t>
            </a:r>
            <a:r>
              <a:rPr lang="de-DE" dirty="0" err="1"/>
              <a:t>Quensel</a:t>
            </a:r>
            <a:r>
              <a:rPr lang="de-DE" dirty="0"/>
              <a:t>			Emotion Analysis | Corpus </a:t>
            </a:r>
            <a:r>
              <a:rPr lang="de-DE" dirty="0" err="1"/>
              <a:t>Creation</a:t>
            </a:r>
            <a:r>
              <a:rPr lang="de-DE" dirty="0"/>
              <a:t>	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89BC5679-ECC6-4887-AF25-6CBC396D7045}"/>
              </a:ext>
            </a:extLst>
          </p:cNvPr>
          <p:cNvSpPr/>
          <p:nvPr userDrawn="1"/>
        </p:nvSpPr>
        <p:spPr>
          <a:xfrm>
            <a:off x="11454013" y="6287362"/>
            <a:ext cx="949024" cy="949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D2762A-9641-4C71-9712-69CAB6EB7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6271" y="6597726"/>
            <a:ext cx="297600" cy="16414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16611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68FBF0-C7A1-4FC3-9D0F-0A20C9830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22" y="1494920"/>
            <a:ext cx="10991849" cy="4941845"/>
          </a:xfrm>
        </p:spPr>
        <p:txBody>
          <a:bodyPr/>
          <a:lstStyle>
            <a:lvl1pPr>
              <a:buSzPct val="110000"/>
              <a:buFont typeface="Wingdings" panose="05000000000000000000" pitchFamily="2" charset="2"/>
              <a:buChar char="§"/>
              <a:defRPr sz="2200"/>
            </a:lvl1pPr>
            <a:lvl2pPr>
              <a:buClr>
                <a:schemeClr val="accent2"/>
              </a:buClr>
              <a:buSzPct val="105000"/>
              <a:buFont typeface="Wingdings" panose="05000000000000000000" pitchFamily="2" charset="2"/>
              <a:buChar char="§"/>
              <a:defRPr sz="2200"/>
            </a:lvl2pPr>
            <a:lvl3pPr>
              <a:buClr>
                <a:schemeClr val="accent1"/>
              </a:buClr>
              <a:defRPr sz="2200"/>
            </a:lvl3pPr>
            <a:lvl4pPr>
              <a:buClr>
                <a:schemeClr val="accent2"/>
              </a:buClr>
              <a:defRPr sz="2200"/>
            </a:lvl4pPr>
            <a:lvl5pPr>
              <a:buClr>
                <a:schemeClr val="accent1"/>
              </a:buClr>
              <a:defRPr sz="22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5B22406F-FF0D-4F70-892F-07C204491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61" y="194512"/>
            <a:ext cx="10993967" cy="336000"/>
          </a:xfrm>
        </p:spPr>
        <p:txBody>
          <a:bodyPr/>
          <a:lstStyle>
            <a:lvl1pPr>
              <a:defRPr sz="28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A2E43B27-C7A0-454A-94C9-47DA58BC4AA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3361" y="612586"/>
            <a:ext cx="7099300" cy="322263"/>
          </a:xfrm>
        </p:spPr>
        <p:txBody>
          <a:bodyPr/>
          <a:lstStyle>
            <a:lvl1pPr>
              <a:buNone/>
              <a:defRPr sz="2800"/>
            </a:lvl1pPr>
          </a:lstStyle>
          <a:p>
            <a:pPr lvl="0"/>
            <a:r>
              <a:rPr lang="de-DE" dirty="0"/>
              <a:t>Masteruntertitel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23FF585-DF8B-41EA-9AAD-62B76584AAA2}"/>
              </a:ext>
            </a:extLst>
          </p:cNvPr>
          <p:cNvSpPr/>
          <p:nvPr userDrawn="1"/>
        </p:nvSpPr>
        <p:spPr>
          <a:xfrm rot="19337942">
            <a:off x="10041719" y="6680824"/>
            <a:ext cx="3446705" cy="632026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883291-4A72-48D5-BB62-C85FBC80B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3361" y="6659955"/>
            <a:ext cx="7099299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Felix Bühler | Max Wegge | Carlotta </a:t>
            </a:r>
            <a:r>
              <a:rPr lang="de-DE" dirty="0" err="1"/>
              <a:t>Quensel</a:t>
            </a:r>
            <a:r>
              <a:rPr lang="de-DE" dirty="0"/>
              <a:t>			Emotion Analysis | Corpus </a:t>
            </a:r>
            <a:r>
              <a:rPr lang="de-DE" dirty="0" err="1"/>
              <a:t>Creation</a:t>
            </a:r>
            <a:r>
              <a:rPr lang="de-DE" dirty="0"/>
              <a:t>	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D2762A-9641-4C71-9712-69CAB6EB7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15871" y="6618521"/>
            <a:ext cx="297600" cy="16414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252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Barrierefrei hell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916216-B032-4200-99C8-5BA3A21F8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2007CB-CD36-48DD-9918-1BFC87D15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4118" y="774451"/>
            <a:ext cx="2171295" cy="22446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516887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029" y="599281"/>
            <a:ext cx="5520000" cy="55200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733" baseline="0" dirty="0">
                <a:solidFill>
                  <a:schemeClr val="bg1"/>
                </a:solidFill>
                <a:highlight>
                  <a:srgbClr val="000000"/>
                </a:highlight>
              </a:defRPr>
            </a:lvl1pPr>
          </a:lstStyle>
          <a:p>
            <a:pPr marL="0" lvl="0" indent="0"/>
            <a:r>
              <a:rPr lang="de-DE"/>
              <a:t>Barrierefreier  Titel – Text durch Klicken </a:t>
            </a:r>
            <a:br>
              <a:rPr lang="de-DE"/>
            </a:br>
            <a:r>
              <a:rPr lang="de-DE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41030" y="3951514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  <a:highlight>
                  <a:srgbClr val="000000"/>
                </a:highlight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64013" y="4794480"/>
            <a:ext cx="1699200" cy="16992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98555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Instit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CA70C5C8-1CB6-4CC4-A9D8-081FC52E5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516887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098769ED-90D0-4473-B1B2-1CE12B519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029" y="599281"/>
            <a:ext cx="5520000" cy="55200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733" baseline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/>
              <a:t>Titelfolie Institute – Text durch Klicken 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41030" y="3951514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7" name="Bildplatzhalter 4">
            <a:extLst>
              <a:ext uri="{FF2B5EF4-FFF2-40B4-BE49-F238E27FC236}">
                <a16:creationId xmlns:a16="http://schemas.microsoft.com/office/drawing/2014/main" id="{B9FD99DC-C17A-49FB-8F13-40F41E801ABC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9399213" y="4612080"/>
            <a:ext cx="2064000" cy="20640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12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389422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Institu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30BE638A-719E-41CB-B435-44353E5553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F2727769-9A35-4722-8FB2-4C78D29654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69940" y="790873"/>
            <a:ext cx="4749217" cy="580108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44064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itel 2">
            <a:extLst>
              <a:ext uri="{FF2B5EF4-FFF2-40B4-BE49-F238E27FC236}">
                <a16:creationId xmlns:a16="http://schemas.microsoft.com/office/drawing/2014/main" id="{FCF15244-A895-48BB-9A90-27BC5159A1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2012" y="651579"/>
            <a:ext cx="5217600" cy="52176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333" baseline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/>
              <a:t>Titelfolie 2 Institute – Text durch Klicken hinzufügen</a:t>
            </a:r>
            <a:endParaRPr lang="en-GB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FF9C1028-5CF0-4B0B-90F2-2CDD6683E1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78489" y="3842658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7" name="Bildplatzhalter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9731507" y="6259680"/>
            <a:ext cx="1887880" cy="440640"/>
          </a:xfrm>
        </p:spPr>
        <p:txBody>
          <a:bodyPr/>
          <a:lstStyle>
            <a:lvl1pPr marL="0" indent="0">
              <a:buFontTx/>
              <a:buNone/>
              <a:defRPr sz="1467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39879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85E028-F200-4ED8-8CC6-0D42239F9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18B4599F-1F24-4FF7-8F3E-EDB79B1AB9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ECCF2D-7F06-458A-8901-505FDDCD93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875632-27F2-4790-9988-A67105977DD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022F37-9421-42C0-B7D8-5850C66EB8F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80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2zeilig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4">
            <a:extLst>
              <a:ext uri="{FF2B5EF4-FFF2-40B4-BE49-F238E27FC236}">
                <a16:creationId xmlns:a16="http://schemas.microsoft.com/office/drawing/2014/main" id="{D0727A05-0C1A-4583-AE41-BB5812D3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0DBE4A7F-2625-4844-8794-CF87BAE82F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422" y="1344000"/>
            <a:ext cx="10991849" cy="49418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DE35B32-06B2-48EF-A04A-BC3F5F417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A40F854-10E0-4E29-BF41-53A0539FC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75A3FC3-7E0C-4829-99EC-583BF5DA6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79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989E6229-E650-4C0F-8141-1787714FD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6599" y="0"/>
            <a:ext cx="8724967" cy="4710853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133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323675" y="755794"/>
            <a:ext cx="5490813" cy="265919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tx1"/>
                </a:solidFill>
              </a:defRPr>
            </a:lvl1pPr>
            <a:lvl2pPr marL="45718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3675" y="1079999"/>
            <a:ext cx="5490813" cy="2471583"/>
          </a:xfrm>
          <a:prstGeom prst="rect">
            <a:avLst/>
          </a:prstGeom>
        </p:spPr>
        <p:txBody>
          <a:bodyPr anchor="t" anchorCtr="0"/>
          <a:lstStyle>
            <a:lvl1pPr>
              <a:defRPr sz="4267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543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30405" y="2332803"/>
            <a:ext cx="4035639" cy="265919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  <a:lvl2pPr marL="45718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0403" y="2700000"/>
            <a:ext cx="7368775" cy="1080000"/>
          </a:xfrm>
          <a:prstGeom prst="rect">
            <a:avLst/>
          </a:prstGeom>
        </p:spPr>
        <p:txBody>
          <a:bodyPr anchor="t" anchorCtr="0"/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5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622303" y="432000"/>
            <a:ext cx="10993967" cy="33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422" y="1344000"/>
            <a:ext cx="10991849" cy="49418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2301" y="6501601"/>
            <a:ext cx="8084668" cy="16414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1067">
                <a:solidFill>
                  <a:schemeClr val="tx1"/>
                </a:solidFill>
              </a:defRPr>
            </a:lvl1pPr>
          </a:lstStyle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4" name="Date Placeholder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339200" y="6501601"/>
            <a:ext cx="710400" cy="164148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1067" smtClean="0"/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8667" y="6501601"/>
            <a:ext cx="297600" cy="164148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r">
              <a:defRPr sz="1067">
                <a:solidFill>
                  <a:schemeClr val="tx1"/>
                </a:solidFill>
              </a:defRPr>
            </a:lvl1pPr>
          </a:lstStyle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449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8" r:id="rId27"/>
    <p:sldLayoutId id="2147483689" r:id="rId28"/>
  </p:sldLayoutIdLst>
  <p:hf hdr="0" dt="0"/>
  <p:txStyles>
    <p:titleStyle>
      <a:lvl1pPr algn="l" defTabSz="914368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2" indent="-228592" algn="l" defTabSz="914368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80468" indent="-245525" algn="l" defTabSz="914368" rtl="0" eaLnBrk="1" latinLnBrk="0" hangingPunct="1">
        <a:lnSpc>
          <a:spcPct val="120000"/>
        </a:lnSpc>
        <a:spcBef>
          <a:spcPts val="501"/>
        </a:spcBef>
        <a:buClr>
          <a:schemeClr val="tx1"/>
        </a:buClr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715409" indent="-234943" algn="l" defTabSz="914368" rtl="0" eaLnBrk="1" latinLnBrk="0" hangingPunct="1">
        <a:lnSpc>
          <a:spcPct val="120000"/>
        </a:lnSpc>
        <a:spcBef>
          <a:spcPts val="501"/>
        </a:spcBef>
        <a:buClr>
          <a:schemeClr val="tx1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960933" indent="-245525" algn="l" defTabSz="914368" rtl="0" eaLnBrk="1" latinLnBrk="0" hangingPunct="1">
        <a:lnSpc>
          <a:spcPct val="120000"/>
        </a:lnSpc>
        <a:spcBef>
          <a:spcPts val="501"/>
        </a:spcBef>
        <a:buClr>
          <a:schemeClr val="tx1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195875" indent="-234943" algn="l" defTabSz="914368" rtl="0" eaLnBrk="1" latinLnBrk="0" hangingPunct="1">
        <a:lnSpc>
          <a:spcPct val="120000"/>
        </a:lnSpc>
        <a:spcBef>
          <a:spcPts val="501"/>
        </a:spcBef>
        <a:buClr>
          <a:schemeClr val="tx1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514512" indent="-228592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6" indent="-228592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80" indent="-228592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4" indent="-228592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5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8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2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6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0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3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8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73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99">
          <p15:clr>
            <a:srgbClr val="F26B43"/>
          </p15:clr>
        </p15:guide>
        <p15:guide id="2" pos="295">
          <p15:clr>
            <a:srgbClr val="F26B43"/>
          </p15:clr>
        </p15:guide>
        <p15:guide id="3" orient="horz" pos="2967">
          <p15:clr>
            <a:srgbClr val="F26B43"/>
          </p15:clr>
        </p15:guide>
        <p15:guide id="4" pos="54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F3A09C24-0ADE-4F98-BE77-66D186E6AC7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543102"/>
            <a:ext cx="12192000" cy="4037812"/>
          </a:xfrm>
          <a:solidFill>
            <a:schemeClr val="accent1"/>
          </a:solidFill>
        </p:spPr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CEF2F93-13BC-4DA0-9004-250CBC14B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040" y="1036977"/>
            <a:ext cx="5520000" cy="5520000"/>
          </a:xfr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bIns="0" anchor="ctr">
            <a:normAutofit/>
          </a:bodyPr>
          <a:lstStyle/>
          <a:p>
            <a:r>
              <a:rPr lang="de-DE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ML-</a:t>
            </a:r>
            <a:r>
              <a:rPr lang="de-DE" sz="3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Emotion Classification</a:t>
            </a:r>
            <a:br>
              <a:rPr lang="de-DE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20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Emotion Analysis</a:t>
            </a:r>
            <a:br>
              <a:rPr lang="de-DE" sz="20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2000" b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Assignment</a:t>
            </a:r>
            <a:r>
              <a:rPr lang="de-DE" sz="20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  <a:endParaRPr lang="de-DE" sz="2400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3B2E18B-9278-442C-B4CC-8D7B5CEF98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39377" y="3993651"/>
            <a:ext cx="2563326" cy="2563326"/>
          </a:xfrm>
          <a:solidFill>
            <a:schemeClr val="accent2"/>
          </a:solidFill>
        </p:spPr>
        <p:txBody>
          <a:bodyPr anchor="ctr"/>
          <a:lstStyle/>
          <a:p>
            <a:r>
              <a:rPr lang="de-DE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D2EEB39-C75A-4A3B-A94E-742FBBD787EB}"/>
              </a:ext>
            </a:extLst>
          </p:cNvPr>
          <p:cNvSpPr txBox="1"/>
          <p:nvPr/>
        </p:nvSpPr>
        <p:spPr>
          <a:xfrm>
            <a:off x="6569014" y="4889833"/>
            <a:ext cx="2175426" cy="7865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defTabSz="914368">
              <a:lnSpc>
                <a:spcPts val="2000"/>
              </a:lnSpc>
              <a:buClr>
                <a:srgbClr val="00BEFF"/>
              </a:buClr>
            </a:pPr>
            <a:r>
              <a:rPr lang="de-DE" sz="20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Felix Bühler </a:t>
            </a:r>
          </a:p>
          <a:p>
            <a:pPr lvl="0" defTabSz="914368">
              <a:lnSpc>
                <a:spcPts val="2000"/>
              </a:lnSpc>
              <a:buClr>
                <a:srgbClr val="00BEFF"/>
              </a:buClr>
            </a:pPr>
            <a:r>
              <a:rPr lang="de-DE" sz="20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Carlotta </a:t>
            </a:r>
            <a:r>
              <a:rPr lang="de-DE" sz="2000" dirty="0" err="1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Quensel</a:t>
            </a:r>
            <a:br>
              <a:rPr lang="de-DE" sz="20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20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 Wegge</a:t>
            </a:r>
          </a:p>
        </p:txBody>
      </p:sp>
    </p:spTree>
    <p:extLst>
      <p:ext uri="{BB962C8B-B14F-4D97-AF65-F5344CB8AC3E}">
        <p14:creationId xmlns:p14="http://schemas.microsoft.com/office/powerpoint/2010/main" val="184089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64"/>
    </mc:Choice>
    <mc:Fallback xmlns="">
      <p:transition advTm="76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nhaltsplatzhalter 16">
            <a:extLst>
              <a:ext uri="{FF2B5EF4-FFF2-40B4-BE49-F238E27FC236}">
                <a16:creationId xmlns:a16="http://schemas.microsoft.com/office/drawing/2014/main" id="{9A657AD8-75FA-440E-BC6C-D212DDAAF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126" y="1492343"/>
            <a:ext cx="5862169" cy="4941845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b="1" dirty="0"/>
              <a:t>training on TEC, predicting CrowdFlower: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b="1" dirty="0"/>
          </a:p>
          <a:p>
            <a:pPr>
              <a:lnSpc>
                <a:spcPct val="100000"/>
              </a:lnSpc>
            </a:pPr>
            <a:r>
              <a:rPr lang="en-US" sz="1400" dirty="0" err="1"/>
              <a:t>dont</a:t>
            </a:r>
            <a:r>
              <a:rPr lang="en-US" sz="1400" dirty="0"/>
              <a:t> </a:t>
            </a:r>
            <a:r>
              <a:rPr lang="en-US" sz="1400" dirty="0" err="1"/>
              <a:t>wanna</a:t>
            </a:r>
            <a:r>
              <a:rPr lang="en-US" sz="1400" dirty="0"/>
              <a:t> work 11-830 tomorrow  but </a:t>
            </a:r>
            <a:r>
              <a:rPr lang="en-US" sz="1400" dirty="0" err="1"/>
              <a:t>i</a:t>
            </a:r>
            <a:r>
              <a:rPr lang="en-US" sz="1400" dirty="0"/>
              <a:t> get paid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predicted-label: sadness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true-label: sadness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sucks not being able to take days off of work or have the money to take the trip  so sad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predicted-label: sadness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true-label: fear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my twitter has been hacked again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predicted-label: anger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true-label: fear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I just eat a </a:t>
            </a:r>
            <a:r>
              <a:rPr lang="en-US" sz="1400" dirty="0" err="1"/>
              <a:t>reallyyy</a:t>
            </a:r>
            <a:r>
              <a:rPr lang="en-US" sz="1400" dirty="0"/>
              <a:t> good ice cream!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predicted-label: surprise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true-label: joy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8677E2-3871-4EB1-9638-C60EABEB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10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3F8C20-2557-41C5-939A-FD6E581E5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3362" y="6659954"/>
            <a:ext cx="7460324" cy="314777"/>
          </a:xfrm>
        </p:spPr>
        <p:txBody>
          <a:bodyPr/>
          <a:lstStyle/>
          <a:p>
            <a:pPr algn="ctr"/>
            <a:r>
              <a:rPr lang="de-DE" dirty="0"/>
              <a:t>Emotion Analysis | ML-</a:t>
            </a:r>
            <a:r>
              <a:rPr lang="de-DE" dirty="0" err="1"/>
              <a:t>based</a:t>
            </a:r>
            <a:r>
              <a:rPr lang="de-DE" dirty="0"/>
              <a:t> Emotion Classification		           Felix Bühler | Max Wegge | Carlotta Quensel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7A04DA2A-1F61-41DE-BA08-44B7F1730FE9}"/>
              </a:ext>
            </a:extLst>
          </p:cNvPr>
          <p:cNvSpPr txBox="1">
            <a:spLocks/>
          </p:cNvSpPr>
          <p:nvPr/>
        </p:nvSpPr>
        <p:spPr>
          <a:xfrm>
            <a:off x="624422" y="236155"/>
            <a:ext cx="10993967" cy="33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research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question</a:t>
            </a:r>
            <a:b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evaluation</a:t>
            </a:r>
          </a:p>
        </p:txBody>
      </p:sp>
      <p:sp>
        <p:nvSpPr>
          <p:cNvPr id="7" name="Inhaltsplatzhalter 16">
            <a:extLst>
              <a:ext uri="{FF2B5EF4-FFF2-40B4-BE49-F238E27FC236}">
                <a16:creationId xmlns:a16="http://schemas.microsoft.com/office/drawing/2014/main" id="{0F309B56-FC6B-4A4E-960D-BE9E36E89095}"/>
              </a:ext>
            </a:extLst>
          </p:cNvPr>
          <p:cNvSpPr txBox="1">
            <a:spLocks/>
          </p:cNvSpPr>
          <p:nvPr/>
        </p:nvSpPr>
        <p:spPr>
          <a:xfrm>
            <a:off x="6629399" y="1492344"/>
            <a:ext cx="5284471" cy="49418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592" indent="-228592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accent2"/>
              </a:buClr>
              <a:buSzPct val="105000"/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b="1" dirty="0"/>
              <a:t>training on CrowdFlower, predicting TEC:</a:t>
            </a:r>
          </a:p>
          <a:p>
            <a:pPr>
              <a:lnSpc>
                <a:spcPct val="100000"/>
              </a:lnSpc>
            </a:pPr>
            <a:endParaRPr lang="en-US" sz="1400" dirty="0"/>
          </a:p>
          <a:p>
            <a:pPr>
              <a:lnSpc>
                <a:spcPct val="100000"/>
              </a:lnSpc>
            </a:pPr>
            <a:r>
              <a:rPr lang="en-US" sz="1400" dirty="0"/>
              <a:t>the moment when you get another follower and you cheer.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predicted-label: 	joy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true-label: 	joy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Can honestly say, don't think I've ever done so shit in an exam before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predicted-label: 	anger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true-label:	joy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Como una </a:t>
            </a:r>
            <a:r>
              <a:rPr lang="en-US" sz="1400" dirty="0" err="1"/>
              <a:t>expresión</a:t>
            </a:r>
            <a:r>
              <a:rPr lang="en-US" sz="1400" dirty="0"/>
              <a:t> tan simple, una sola </a:t>
            </a:r>
            <a:r>
              <a:rPr lang="en-US" sz="1400" dirty="0" err="1"/>
              <a:t>oración</a:t>
            </a:r>
            <a:r>
              <a:rPr lang="en-US" sz="1400" dirty="0"/>
              <a:t>, </a:t>
            </a:r>
            <a:r>
              <a:rPr lang="en-US" sz="1400" dirty="0" err="1"/>
              <a:t>puede</a:t>
            </a:r>
            <a:r>
              <a:rPr lang="en-US" sz="1400" dirty="0"/>
              <a:t> </a:t>
            </a:r>
            <a:r>
              <a:rPr lang="en-US" sz="1400" dirty="0" err="1"/>
              <a:t>llegara</a:t>
            </a:r>
            <a:r>
              <a:rPr lang="en-US" sz="1400" dirty="0"/>
              <a:t> </a:t>
            </a:r>
            <a:r>
              <a:rPr lang="en-US" sz="1400" dirty="0" err="1"/>
              <a:t>dañarte</a:t>
            </a:r>
            <a:r>
              <a:rPr lang="en-US" sz="1400" dirty="0"/>
              <a:t> tanto.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predicted-label: 	surprise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true-label: 	sadness</a:t>
            </a:r>
          </a:p>
        </p:txBody>
      </p:sp>
    </p:spTree>
    <p:extLst>
      <p:ext uri="{BB962C8B-B14F-4D97-AF65-F5344CB8AC3E}">
        <p14:creationId xmlns:p14="http://schemas.microsoft.com/office/powerpoint/2010/main" val="92226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361"/>
    </mc:Choice>
    <mc:Fallback xmlns="">
      <p:transition advTm="236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nhaltsplatzhalter 16">
            <a:extLst>
              <a:ext uri="{FF2B5EF4-FFF2-40B4-BE49-F238E27FC236}">
                <a16:creationId xmlns:a16="http://schemas.microsoft.com/office/drawing/2014/main" id="{9A657AD8-75FA-440E-BC6C-D212DDAAF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performance of both ML and DL relies on (training) data</a:t>
            </a:r>
          </a:p>
          <a:p>
            <a:pPr lvl="1"/>
            <a:r>
              <a:rPr lang="en-GB" dirty="0"/>
              <a:t>the quality of their respective training data determines the performance</a:t>
            </a:r>
          </a:p>
          <a:p>
            <a:pPr lvl="1"/>
            <a:r>
              <a:rPr lang="en-GB" dirty="0"/>
              <a:t>to obtain better results, both datasets should be from one domain</a:t>
            </a:r>
          </a:p>
          <a:p>
            <a:pPr lvl="1"/>
            <a:r>
              <a:rPr lang="en-GB" dirty="0"/>
              <a:t>‘balanced’ classes produce better results</a:t>
            </a:r>
          </a:p>
          <a:p>
            <a:r>
              <a:rPr lang="en-GB" dirty="0"/>
              <a:t>feature-based relies more on observable features, DL is able to detect underlying/hidden context</a:t>
            </a:r>
          </a:p>
          <a:p>
            <a:r>
              <a:rPr lang="en-GB" dirty="0"/>
              <a:t>feature-based ML is explainable, Deep Learning is a black box approach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8677E2-3871-4EB1-9638-C60EABEB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11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3F8C20-2557-41C5-939A-FD6E581E5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3362" y="6659954"/>
            <a:ext cx="7460324" cy="314777"/>
          </a:xfrm>
        </p:spPr>
        <p:txBody>
          <a:bodyPr/>
          <a:lstStyle/>
          <a:p>
            <a:pPr algn="ctr"/>
            <a:r>
              <a:rPr lang="de-DE" dirty="0"/>
              <a:t>Emotion Analysis | ML-</a:t>
            </a:r>
            <a:r>
              <a:rPr lang="de-DE" dirty="0" err="1"/>
              <a:t>based</a:t>
            </a:r>
            <a:r>
              <a:rPr lang="de-DE" dirty="0"/>
              <a:t> Emotion Classification		           Felix Bühler | Max Wegge | Carlotta Quensel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7A04DA2A-1F61-41DE-BA08-44B7F1730FE9}"/>
              </a:ext>
            </a:extLst>
          </p:cNvPr>
          <p:cNvSpPr txBox="1">
            <a:spLocks/>
          </p:cNvSpPr>
          <p:nvPr/>
        </p:nvSpPr>
        <p:spPr>
          <a:xfrm>
            <a:off x="624422" y="236155"/>
            <a:ext cx="10993967" cy="33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/ Take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away</a:t>
            </a:r>
            <a:b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61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361"/>
    </mc:Choice>
    <mc:Fallback xmlns="">
      <p:transition advTm="236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">
            <a:extLst>
              <a:ext uri="{FF2B5EF4-FFF2-40B4-BE49-F238E27FC236}">
                <a16:creationId xmlns:a16="http://schemas.microsoft.com/office/drawing/2014/main" id="{DFCFFB9E-CAE7-4153-B4F7-D9E39F6F9DC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543102"/>
            <a:ext cx="12192000" cy="4037812"/>
          </a:xfrm>
          <a:solidFill>
            <a:schemeClr val="accent1"/>
          </a:solidFill>
        </p:spPr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3B2E18B-9278-442C-B4CC-8D7B5CEF98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59887" y="4081945"/>
            <a:ext cx="1440197" cy="1440197"/>
          </a:xfrm>
          <a:solidFill>
            <a:schemeClr val="accent2"/>
          </a:solidFill>
        </p:spPr>
        <p:txBody>
          <a:bodyPr anchor="ctr"/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Questions?</a:t>
            </a:r>
          </a:p>
        </p:txBody>
      </p:sp>
      <p:sp>
        <p:nvSpPr>
          <p:cNvPr id="13" name="Titel 2">
            <a:extLst>
              <a:ext uri="{FF2B5EF4-FFF2-40B4-BE49-F238E27FC236}">
                <a16:creationId xmlns:a16="http://schemas.microsoft.com/office/drawing/2014/main" id="{0A2FE000-936E-4A84-AAAE-6B7B74C45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040" y="1036977"/>
            <a:ext cx="5520000" cy="5520000"/>
          </a:xfr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bIns="0" anchor="ctr">
            <a:normAutofit/>
          </a:bodyPr>
          <a:lstStyle/>
          <a:p>
            <a:r>
              <a:rPr lang="de-DE" sz="3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</a:t>
            </a:r>
            <a:r>
              <a:rPr lang="de-DE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3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br>
              <a:rPr lang="de-DE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3800" b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DE" sz="38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3800" b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listening</a:t>
            </a:r>
            <a:r>
              <a:rPr lang="de-DE" sz="38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  <a:endParaRPr lang="de-DE" sz="2400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767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411"/>
    </mc:Choice>
    <mc:Fallback xmlns="">
      <p:transition advTm="441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8677E2-3871-4EB1-9638-C60EABEB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2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3F8C20-2557-41C5-939A-FD6E581E5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3362" y="6659954"/>
            <a:ext cx="7460324" cy="314777"/>
          </a:xfrm>
        </p:spPr>
        <p:txBody>
          <a:bodyPr/>
          <a:lstStyle/>
          <a:p>
            <a:pPr algn="ctr"/>
            <a:r>
              <a:rPr lang="de-DE" dirty="0"/>
              <a:t>Emotion Analysis | ML-</a:t>
            </a:r>
            <a:r>
              <a:rPr lang="de-DE" dirty="0" err="1"/>
              <a:t>based</a:t>
            </a:r>
            <a:r>
              <a:rPr lang="de-DE" dirty="0"/>
              <a:t> Emotion Classification		           Felix Bühler | Max Wegge | Carlotta Quensel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7A04DA2A-1F61-41DE-BA08-44B7F1730FE9}"/>
              </a:ext>
            </a:extLst>
          </p:cNvPr>
          <p:cNvSpPr txBox="1">
            <a:spLocks/>
          </p:cNvSpPr>
          <p:nvPr/>
        </p:nvSpPr>
        <p:spPr>
          <a:xfrm>
            <a:off x="624422" y="294967"/>
            <a:ext cx="10993967" cy="66859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>
                <a:latin typeface="Calibri" panose="020F0502020204030204" pitchFamily="34" charset="0"/>
                <a:cs typeface="Calibri" panose="020F0502020204030204" pitchFamily="34" charset="0"/>
              </a:rPr>
              <a:t>ML feature </a:t>
            </a:r>
            <a:r>
              <a:rPr lang="de-D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sz="2400" dirty="0">
                <a:latin typeface="Calibri" panose="020F0502020204030204" pitchFamily="34" charset="0"/>
                <a:cs typeface="Calibri" panose="020F0502020204030204" pitchFamily="34" charset="0"/>
              </a:rPr>
              <a:t> (SSEC-own </a:t>
            </a:r>
            <a:r>
              <a:rPr lang="de-D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corpus</a:t>
            </a:r>
            <a:r>
              <a:rPr lang="de-DE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br>
              <a:rPr lang="de-DE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514DE648-80A0-4EF3-AB1B-044DAFBD5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5005" y="1478832"/>
            <a:ext cx="5298543" cy="3211155"/>
          </a:xfrm>
        </p:spPr>
        <p:txBody>
          <a:bodyPr anchor="t" anchorCtr="0"/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goal: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automatically annotate our own corpus to compare our own annotations with the automatically generated ones</a:t>
            </a:r>
          </a:p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method: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feature based ML</a:t>
            </a:r>
          </a:p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problem: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our corpus does not include enough data do perform proper training on it (especially when considering one needs hold out data for evaluation)</a:t>
            </a:r>
          </a:p>
        </p:txBody>
      </p:sp>
      <p:sp>
        <p:nvSpPr>
          <p:cNvPr id="14" name="Inhaltsplatzhalter 3">
            <a:extLst>
              <a:ext uri="{FF2B5EF4-FFF2-40B4-BE49-F238E27FC236}">
                <a16:creationId xmlns:a16="http://schemas.microsoft.com/office/drawing/2014/main" id="{451756B4-8229-43FE-A994-17E2A4EE6F29}"/>
              </a:ext>
            </a:extLst>
          </p:cNvPr>
          <p:cNvSpPr txBox="1">
            <a:spLocks/>
          </p:cNvSpPr>
          <p:nvPr/>
        </p:nvSpPr>
        <p:spPr>
          <a:xfrm>
            <a:off x="6270095" y="1478832"/>
            <a:ext cx="5298543" cy="321115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28592" indent="-228592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accent2"/>
              </a:buClr>
              <a:buSzPct val="105000"/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solution: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use another dataset for training</a:t>
            </a:r>
          </a:p>
          <a:p>
            <a:pPr lvl="0">
              <a:buClr>
                <a:srgbClr val="00BEFF"/>
              </a:buClr>
            </a:pPr>
            <a:r>
              <a:rPr lang="en-US" sz="1600" dirty="0">
                <a:solidFill>
                  <a:srgbClr val="3E444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training data must meet the following criteria:</a:t>
            </a:r>
          </a:p>
          <a:p>
            <a:pPr lvl="1">
              <a:buClr>
                <a:srgbClr val="00519E"/>
              </a:buClr>
            </a:pPr>
            <a:r>
              <a:rPr lang="en-US" sz="1600" dirty="0">
                <a:solidFill>
                  <a:srgbClr val="3E444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must provide enough training data</a:t>
            </a:r>
          </a:p>
          <a:p>
            <a:pPr lvl="1">
              <a:buClr>
                <a:srgbClr val="00519E"/>
              </a:buClr>
            </a:pPr>
            <a:r>
              <a:rPr lang="en-US" sz="1600" dirty="0">
                <a:solidFill>
                  <a:srgbClr val="3E444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labels must match the ones we used on our own corpus</a:t>
            </a:r>
            <a:br>
              <a:rPr lang="en-US" sz="1600" dirty="0">
                <a:solidFill>
                  <a:srgbClr val="3E444C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solidFill>
                  <a:srgbClr val="3E444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dirty="0" err="1">
                <a:solidFill>
                  <a:srgbClr val="3E444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Plutchik’s</a:t>
            </a:r>
            <a:r>
              <a:rPr lang="en-US" sz="1600" dirty="0">
                <a:solidFill>
                  <a:srgbClr val="3E444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eight emotions, multi-label)</a:t>
            </a:r>
          </a:p>
          <a:p>
            <a:pPr lvl="1">
              <a:buClr>
                <a:srgbClr val="00519E"/>
              </a:buClr>
            </a:pPr>
            <a:r>
              <a:rPr lang="en-US" sz="1600" dirty="0">
                <a:solidFill>
                  <a:srgbClr val="3E444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domain should be similar</a:t>
            </a:r>
          </a:p>
          <a:p>
            <a:pPr marL="0" indent="0">
              <a:spcBef>
                <a:spcPts val="501"/>
              </a:spcBef>
              <a:buClr>
                <a:srgbClr val="00519E"/>
              </a:buClr>
              <a:buSzPct val="105000"/>
              <a:buNone/>
            </a:pPr>
            <a:r>
              <a:rPr lang="en-US" sz="16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	 </a:t>
            </a:r>
            <a:r>
              <a:rPr lang="en-US" sz="1600" b="1" dirty="0">
                <a:solidFill>
                  <a:srgbClr val="3E444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SSEC</a:t>
            </a:r>
            <a:r>
              <a:rPr lang="en-US" sz="1600" dirty="0">
                <a:solidFill>
                  <a:srgbClr val="3E444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meets all of these criteria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7CDCE55-29B1-485D-84C4-B2AEB07C5F3F}"/>
              </a:ext>
            </a:extLst>
          </p:cNvPr>
          <p:cNvSpPr txBox="1"/>
          <p:nvPr/>
        </p:nvSpPr>
        <p:spPr>
          <a:xfrm>
            <a:off x="1277602" y="5053780"/>
            <a:ext cx="9636795" cy="10179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>
            <a:noAutofit/>
          </a:bodyPr>
          <a:lstStyle/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research question:</a:t>
            </a:r>
            <a:b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Can our own corpus be automatically annotated by a ML algorithm that is trained on another dataset?</a:t>
            </a:r>
          </a:p>
        </p:txBody>
      </p:sp>
    </p:spTree>
    <p:extLst>
      <p:ext uri="{BB962C8B-B14F-4D97-AF65-F5344CB8AC3E}">
        <p14:creationId xmlns:p14="http://schemas.microsoft.com/office/powerpoint/2010/main" val="157802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361"/>
    </mc:Choice>
    <mc:Fallback xmlns="">
      <p:transition advTm="236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8677E2-3871-4EB1-9638-C60EABEB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3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3F8C20-2557-41C5-939A-FD6E581E5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3362" y="6659954"/>
            <a:ext cx="7460324" cy="314777"/>
          </a:xfrm>
        </p:spPr>
        <p:txBody>
          <a:bodyPr/>
          <a:lstStyle/>
          <a:p>
            <a:pPr algn="ctr"/>
            <a:r>
              <a:rPr lang="de-DE" dirty="0"/>
              <a:t>Emotion Analysis | ML-</a:t>
            </a:r>
            <a:r>
              <a:rPr lang="de-DE" dirty="0" err="1"/>
              <a:t>based</a:t>
            </a:r>
            <a:r>
              <a:rPr lang="de-DE" dirty="0"/>
              <a:t> Emotion Classification		           Felix Bühler | Max Wegge | Carlotta Quensel</a:t>
            </a:r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0B7302BF-1A02-4205-B6DB-08DEF3D118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362" y="1564558"/>
            <a:ext cx="5059683" cy="4846073"/>
          </a:xfrm>
        </p:spPr>
        <p:txBody>
          <a:bodyPr anchor="t" anchorCtr="0"/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preprocessing: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remove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stopwords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stopword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list from the NLTK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keep ‘not’ as it could bear emotional meaning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punctuation marks (‘.’ , ‘:’ , ‘,’ ,…)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stemming (Lancaster stemmer, NLTK)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CD8AD625-D1B7-4FB2-9BF7-3C9A446DD2AE}"/>
              </a:ext>
            </a:extLst>
          </p:cNvPr>
          <p:cNvSpPr/>
          <p:nvPr/>
        </p:nvSpPr>
        <p:spPr>
          <a:xfrm>
            <a:off x="623362" y="4208207"/>
            <a:ext cx="9081077" cy="1465006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592" lvl="0" indent="-228592" defTabSz="914368">
              <a:lnSpc>
                <a:spcPct val="120000"/>
              </a:lnSpc>
              <a:spcBef>
                <a:spcPts val="1000"/>
              </a:spcBef>
              <a:buClr>
                <a:srgbClr val="00BEFF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3E444C"/>
                </a:solidFill>
              </a:rPr>
              <a:t>original instance:</a:t>
            </a:r>
            <a:br>
              <a:rPr lang="en-US" sz="1400" dirty="0">
                <a:solidFill>
                  <a:srgbClr val="3E444C"/>
                </a:solidFill>
              </a:rPr>
            </a:br>
            <a:r>
              <a:rPr lang="en-US" sz="1400" dirty="0">
                <a:solidFill>
                  <a:srgbClr val="3E444C"/>
                </a:solidFill>
              </a:rPr>
              <a:t>He who exalts himself shall be humbled; and he who humbles himself shall be </a:t>
            </a:r>
            <a:r>
              <a:rPr lang="en-US" sz="1400" dirty="0" err="1">
                <a:solidFill>
                  <a:srgbClr val="3E444C"/>
                </a:solidFill>
              </a:rPr>
              <a:t>exalted.Matt</a:t>
            </a:r>
            <a:r>
              <a:rPr lang="en-US" sz="1400" dirty="0">
                <a:solidFill>
                  <a:srgbClr val="3E444C"/>
                </a:solidFill>
              </a:rPr>
              <a:t> 23:12. #</a:t>
            </a:r>
            <a:r>
              <a:rPr lang="en-US" sz="1400" dirty="0" err="1">
                <a:solidFill>
                  <a:srgbClr val="3E444C"/>
                </a:solidFill>
              </a:rPr>
              <a:t>SemST</a:t>
            </a:r>
            <a:endParaRPr lang="en-US" sz="1400" dirty="0">
              <a:solidFill>
                <a:srgbClr val="3E444C"/>
              </a:solidFill>
            </a:endParaRPr>
          </a:p>
          <a:p>
            <a:pPr marL="228592" lvl="0" indent="-228592" defTabSz="914368">
              <a:lnSpc>
                <a:spcPct val="120000"/>
              </a:lnSpc>
              <a:spcBef>
                <a:spcPts val="1000"/>
              </a:spcBef>
              <a:buClr>
                <a:srgbClr val="00BEFF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3E444C"/>
                </a:solidFill>
              </a:rPr>
              <a:t>output after preprocessing:</a:t>
            </a:r>
            <a:br>
              <a:rPr lang="en-US" sz="1400" dirty="0">
                <a:solidFill>
                  <a:srgbClr val="3E444C"/>
                </a:solidFill>
              </a:rPr>
            </a:br>
            <a:r>
              <a:rPr lang="de-DE" sz="1400" dirty="0">
                <a:solidFill>
                  <a:srgbClr val="3E444C"/>
                </a:solidFill>
              </a:rPr>
              <a:t>['</a:t>
            </a:r>
            <a:r>
              <a:rPr lang="de-DE" sz="1400" dirty="0" err="1">
                <a:solidFill>
                  <a:srgbClr val="3E444C"/>
                </a:solidFill>
              </a:rPr>
              <a:t>exalt</a:t>
            </a:r>
            <a:r>
              <a:rPr lang="de-DE" sz="1400" dirty="0">
                <a:solidFill>
                  <a:srgbClr val="3E444C"/>
                </a:solidFill>
              </a:rPr>
              <a:t>', '</a:t>
            </a:r>
            <a:r>
              <a:rPr lang="de-DE" sz="1400" dirty="0" err="1">
                <a:solidFill>
                  <a:srgbClr val="3E444C"/>
                </a:solidFill>
              </a:rPr>
              <a:t>shal</a:t>
            </a:r>
            <a:r>
              <a:rPr lang="de-DE" sz="1400" dirty="0">
                <a:solidFill>
                  <a:srgbClr val="3E444C"/>
                </a:solidFill>
              </a:rPr>
              <a:t>', '</a:t>
            </a:r>
            <a:r>
              <a:rPr lang="de-DE" sz="1400" dirty="0" err="1">
                <a:solidFill>
                  <a:srgbClr val="3E444C"/>
                </a:solidFill>
              </a:rPr>
              <a:t>humbl</a:t>
            </a:r>
            <a:r>
              <a:rPr lang="de-DE" sz="1400" dirty="0">
                <a:solidFill>
                  <a:srgbClr val="3E444C"/>
                </a:solidFill>
              </a:rPr>
              <a:t>', '</a:t>
            </a:r>
            <a:r>
              <a:rPr lang="de-DE" sz="1400" dirty="0" err="1">
                <a:solidFill>
                  <a:srgbClr val="3E444C"/>
                </a:solidFill>
              </a:rPr>
              <a:t>humbl</a:t>
            </a:r>
            <a:r>
              <a:rPr lang="de-DE" sz="1400" dirty="0">
                <a:solidFill>
                  <a:srgbClr val="3E444C"/>
                </a:solidFill>
              </a:rPr>
              <a:t>', '</a:t>
            </a:r>
            <a:r>
              <a:rPr lang="de-DE" sz="1400" dirty="0" err="1">
                <a:solidFill>
                  <a:srgbClr val="3E444C"/>
                </a:solidFill>
              </a:rPr>
              <a:t>shal</a:t>
            </a:r>
            <a:r>
              <a:rPr lang="de-DE" sz="1400" dirty="0">
                <a:solidFill>
                  <a:srgbClr val="3E444C"/>
                </a:solidFill>
              </a:rPr>
              <a:t>', '</a:t>
            </a:r>
            <a:r>
              <a:rPr lang="de-DE" sz="1400" dirty="0" err="1">
                <a:solidFill>
                  <a:srgbClr val="3E444C"/>
                </a:solidFill>
              </a:rPr>
              <a:t>exalted.matt</a:t>
            </a:r>
            <a:r>
              <a:rPr lang="de-DE" sz="1400" dirty="0">
                <a:solidFill>
                  <a:srgbClr val="3E444C"/>
                </a:solidFill>
              </a:rPr>
              <a:t>', '23:12']</a:t>
            </a: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0AD07BBB-03AD-4DDB-96E9-2517922C3B62}"/>
              </a:ext>
            </a:extLst>
          </p:cNvPr>
          <p:cNvSpPr txBox="1">
            <a:spLocks/>
          </p:cNvSpPr>
          <p:nvPr/>
        </p:nvSpPr>
        <p:spPr>
          <a:xfrm>
            <a:off x="6427393" y="1564557"/>
            <a:ext cx="5059683" cy="484607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28592" indent="-228592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accent2"/>
              </a:buClr>
              <a:buSzPct val="105000"/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choice of classifier: Naive Bayes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one classifier per emotion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9E9BFFA7-D140-4299-868A-19F7E8E9F574}"/>
              </a:ext>
            </a:extLst>
          </p:cNvPr>
          <p:cNvSpPr txBox="1">
            <a:spLocks/>
          </p:cNvSpPr>
          <p:nvPr/>
        </p:nvSpPr>
        <p:spPr>
          <a:xfrm>
            <a:off x="624422" y="294967"/>
            <a:ext cx="10993967" cy="66859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>
                <a:latin typeface="Calibri" panose="020F0502020204030204" pitchFamily="34" charset="0"/>
                <a:cs typeface="Calibri" panose="020F0502020204030204" pitchFamily="34" charset="0"/>
              </a:rPr>
              <a:t>ML feature </a:t>
            </a:r>
            <a:r>
              <a:rPr lang="de-D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sz="2400" dirty="0">
                <a:latin typeface="Calibri" panose="020F0502020204030204" pitchFamily="34" charset="0"/>
                <a:cs typeface="Calibri" panose="020F0502020204030204" pitchFamily="34" charset="0"/>
              </a:rPr>
              <a:t> (SSEC-own </a:t>
            </a:r>
            <a:r>
              <a:rPr lang="de-D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corpus</a:t>
            </a:r>
            <a:r>
              <a:rPr lang="de-DE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br>
              <a:rPr lang="de-DE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0911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361"/>
    </mc:Choice>
    <mc:Fallback xmlns="">
      <p:transition advTm="236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8677E2-3871-4EB1-9638-C60EABEB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4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3F8C20-2557-41C5-939A-FD6E581E5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3362" y="6659954"/>
            <a:ext cx="7460324" cy="314777"/>
          </a:xfrm>
        </p:spPr>
        <p:txBody>
          <a:bodyPr/>
          <a:lstStyle/>
          <a:p>
            <a:pPr algn="ctr"/>
            <a:r>
              <a:rPr lang="de-DE" dirty="0"/>
              <a:t>Emotion Analysis | ML-</a:t>
            </a:r>
            <a:r>
              <a:rPr lang="de-DE" dirty="0" err="1"/>
              <a:t>based</a:t>
            </a:r>
            <a:r>
              <a:rPr lang="de-DE" dirty="0"/>
              <a:t> Emotion Classification		           Felix Bühler | Max Wegge | Carlotta Quensel</a:t>
            </a:r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0B7302BF-1A02-4205-B6DB-08DEF3D118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362" y="1564559"/>
            <a:ext cx="10456443" cy="824680"/>
          </a:xfrm>
        </p:spPr>
        <p:txBody>
          <a:bodyPr anchor="t" anchorCtr="0"/>
          <a:lstStyle/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most informative features (learned from SSEC)</a:t>
            </a:r>
          </a:p>
        </p:txBody>
      </p:sp>
      <p:graphicFrame>
        <p:nvGraphicFramePr>
          <p:cNvPr id="10" name="Tabelle 4">
            <a:extLst>
              <a:ext uri="{FF2B5EF4-FFF2-40B4-BE49-F238E27FC236}">
                <a16:creationId xmlns:a16="http://schemas.microsoft.com/office/drawing/2014/main" id="{42249B63-8001-485C-AF43-95039823B5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6935267"/>
              </p:ext>
            </p:extLst>
          </p:nvPr>
        </p:nvGraphicFramePr>
        <p:xfrm>
          <a:off x="1112195" y="2389239"/>
          <a:ext cx="403927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278">
                  <a:extLst>
                    <a:ext uri="{9D8B030D-6E8A-4147-A177-3AD203B41FA5}">
                      <a16:colId xmlns:a16="http://schemas.microsoft.com/office/drawing/2014/main" val="411144143"/>
                    </a:ext>
                  </a:extLst>
                </a:gridCol>
                <a:gridCol w="1525003">
                  <a:extLst>
                    <a:ext uri="{9D8B030D-6E8A-4147-A177-3AD203B41FA5}">
                      <a16:colId xmlns:a16="http://schemas.microsoft.com/office/drawing/2014/main" val="1658267685"/>
                    </a:ext>
                  </a:extLst>
                </a:gridCol>
                <a:gridCol w="1582993">
                  <a:extLst>
                    <a:ext uri="{9D8B030D-6E8A-4147-A177-3AD203B41FA5}">
                      <a16:colId xmlns:a16="http://schemas.microsoft.com/office/drawing/2014/main" val="3546822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term</a:t>
                      </a:r>
                      <a:endParaRPr lang="de-DE" sz="1600" dirty="0"/>
                    </a:p>
                  </a:txBody>
                  <a:tcPr marL="108000" anchor="ctr"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probability</a:t>
                      </a:r>
                      <a:endParaRPr lang="de-DE" sz="1600" dirty="0"/>
                    </a:p>
                  </a:txBody>
                  <a:tcPr marL="108000" anchor="ctr"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label</a:t>
                      </a:r>
                      <a:endParaRPr lang="de-DE" sz="1600" dirty="0"/>
                    </a:p>
                  </a:txBody>
                  <a:tcPr marL="108000" anchor="ctr"/>
                </a:tc>
                <a:extLst>
                  <a:ext uri="{0D108BD9-81ED-4DB2-BD59-A6C34878D82A}">
                    <a16:rowId xmlns:a16="http://schemas.microsoft.com/office/drawing/2014/main" val="2588553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wow</a:t>
                      </a:r>
                    </a:p>
                  </a:txBody>
                  <a:tcPr marL="108000" anchor="ctr"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0.97 (32.6 : 1)</a:t>
                      </a:r>
                    </a:p>
                  </a:txBody>
                  <a:tcPr marL="108000" anchor="ctr"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surprise</a:t>
                      </a:r>
                      <a:endParaRPr lang="de-DE" sz="1600" dirty="0"/>
                    </a:p>
                  </a:txBody>
                  <a:tcPr marL="108000" anchor="ctr"/>
                </a:tc>
                <a:extLst>
                  <a:ext uri="{0D108BD9-81ED-4DB2-BD59-A6C34878D82A}">
                    <a16:rowId xmlns:a16="http://schemas.microsoft.com/office/drawing/2014/main" val="2594868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lovewin</a:t>
                      </a:r>
                      <a:endParaRPr lang="de-DE" sz="1600" dirty="0"/>
                    </a:p>
                  </a:txBody>
                  <a:tcPr marL="108000" anchor="ctr"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0.96 (23 : 1)</a:t>
                      </a:r>
                    </a:p>
                  </a:txBody>
                  <a:tcPr marL="108000" anchor="ctr"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joy</a:t>
                      </a:r>
                      <a:endParaRPr lang="de-DE" sz="1600" dirty="0"/>
                    </a:p>
                  </a:txBody>
                  <a:tcPr marL="108000" anchor="ctr"/>
                </a:tc>
                <a:extLst>
                  <a:ext uri="{0D108BD9-81ED-4DB2-BD59-A6C34878D82A}">
                    <a16:rowId xmlns:a16="http://schemas.microsoft.com/office/drawing/2014/main" val="396537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liberty</a:t>
                      </a:r>
                      <a:endParaRPr lang="de-DE" sz="1600" dirty="0"/>
                    </a:p>
                  </a:txBody>
                  <a:tcPr marL="108000" anchor="ctr"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0.89 (8 : 1)</a:t>
                      </a:r>
                    </a:p>
                  </a:txBody>
                  <a:tcPr marL="108000" anchor="ctr"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not </a:t>
                      </a:r>
                      <a:r>
                        <a:rPr lang="de-DE" sz="1600" dirty="0" err="1"/>
                        <a:t>sadness</a:t>
                      </a:r>
                      <a:endParaRPr lang="de-DE" sz="1600" dirty="0"/>
                    </a:p>
                  </a:txBody>
                  <a:tcPr marL="108000" anchor="ctr"/>
                </a:tc>
                <a:extLst>
                  <a:ext uri="{0D108BD9-81ED-4DB2-BD59-A6C34878D82A}">
                    <a16:rowId xmlns:a16="http://schemas.microsoft.com/office/drawing/2014/main" val="1313115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happy</a:t>
                      </a:r>
                    </a:p>
                  </a:txBody>
                  <a:tcPr marL="108000" anchor="ctr"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0.92 (11.8 : 1)</a:t>
                      </a:r>
                    </a:p>
                  </a:txBody>
                  <a:tcPr marL="108000" anchor="ctr"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not </a:t>
                      </a:r>
                      <a:r>
                        <a:rPr lang="de-DE" sz="1600" dirty="0" err="1"/>
                        <a:t>fear</a:t>
                      </a:r>
                      <a:endParaRPr lang="de-DE" sz="1600" dirty="0"/>
                    </a:p>
                  </a:txBody>
                  <a:tcPr marL="108000" anchor="ctr"/>
                </a:tc>
                <a:extLst>
                  <a:ext uri="{0D108BD9-81ED-4DB2-BD59-A6C34878D82A}">
                    <a16:rowId xmlns:a16="http://schemas.microsoft.com/office/drawing/2014/main" val="66197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c</a:t>
                      </a:r>
                    </a:p>
                  </a:txBody>
                  <a:tcPr marL="108000" anchor="ctr"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0.92 (11.6 : 1)</a:t>
                      </a:r>
                    </a:p>
                  </a:txBody>
                  <a:tcPr marL="108000" anchor="ctr"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surprise</a:t>
                      </a:r>
                      <a:endParaRPr lang="de-DE" sz="1600" dirty="0"/>
                    </a:p>
                  </a:txBody>
                  <a:tcPr marL="108000" anchor="ctr"/>
                </a:tc>
                <a:extLst>
                  <a:ext uri="{0D108BD9-81ED-4DB2-BD59-A6C34878D82A}">
                    <a16:rowId xmlns:a16="http://schemas.microsoft.com/office/drawing/2014/main" val="3535009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rap</a:t>
                      </a:r>
                      <a:endParaRPr lang="de-DE" sz="1600" dirty="0"/>
                    </a:p>
                  </a:txBody>
                  <a:tcPr marL="108000" anchor="ctr"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0.97 (29.8 : 1)</a:t>
                      </a:r>
                    </a:p>
                  </a:txBody>
                  <a:tcPr marL="108000" anchor="ctr"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disgust</a:t>
                      </a:r>
                      <a:endParaRPr lang="de-DE" sz="1600" dirty="0"/>
                    </a:p>
                  </a:txBody>
                  <a:tcPr marL="108000" anchor="ctr"/>
                </a:tc>
                <a:extLst>
                  <a:ext uri="{0D108BD9-81ED-4DB2-BD59-A6C34878D82A}">
                    <a16:rowId xmlns:a16="http://schemas.microsoft.com/office/drawing/2014/main" val="3359924802"/>
                  </a:ext>
                </a:extLst>
              </a:tr>
            </a:tbl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5C3E2A9A-C708-4EC2-86F0-7B11DAA747D6}"/>
              </a:ext>
            </a:extLst>
          </p:cNvPr>
          <p:cNvSpPr txBox="1"/>
          <p:nvPr/>
        </p:nvSpPr>
        <p:spPr>
          <a:xfrm>
            <a:off x="6468029" y="4530359"/>
            <a:ext cx="5112040" cy="5711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although generally advantageous, stemming/lemmatizing can</a:t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have unwanted side effects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2EBA8B00-6295-4BEB-AF62-ADB746F50D89}"/>
              </a:ext>
            </a:extLst>
          </p:cNvPr>
          <p:cNvCxnSpPr>
            <a:cxnSpLocks/>
            <a:stCxn id="2" idx="1"/>
          </p:cNvCxnSpPr>
          <p:nvPr/>
        </p:nvCxnSpPr>
        <p:spPr>
          <a:xfrm flipH="1" flipV="1">
            <a:off x="5151469" y="4453360"/>
            <a:ext cx="1316560" cy="3625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el 1">
            <a:extLst>
              <a:ext uri="{FF2B5EF4-FFF2-40B4-BE49-F238E27FC236}">
                <a16:creationId xmlns:a16="http://schemas.microsoft.com/office/drawing/2014/main" id="{088FB711-ED23-469C-BCF9-1A99A1EE368B}"/>
              </a:ext>
            </a:extLst>
          </p:cNvPr>
          <p:cNvSpPr txBox="1">
            <a:spLocks/>
          </p:cNvSpPr>
          <p:nvPr/>
        </p:nvSpPr>
        <p:spPr>
          <a:xfrm>
            <a:off x="624422" y="294967"/>
            <a:ext cx="10993967" cy="66859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>
                <a:latin typeface="Calibri" panose="020F0502020204030204" pitchFamily="34" charset="0"/>
                <a:cs typeface="Calibri" panose="020F0502020204030204" pitchFamily="34" charset="0"/>
              </a:rPr>
              <a:t>ML feature </a:t>
            </a:r>
            <a:r>
              <a:rPr lang="de-D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sz="2400" dirty="0">
                <a:latin typeface="Calibri" panose="020F0502020204030204" pitchFamily="34" charset="0"/>
                <a:cs typeface="Calibri" panose="020F0502020204030204" pitchFamily="34" charset="0"/>
              </a:rPr>
              <a:t> (SSEC-own </a:t>
            </a:r>
            <a:r>
              <a:rPr lang="de-D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corpus</a:t>
            </a:r>
            <a:r>
              <a:rPr lang="de-DE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br>
              <a:rPr lang="de-DE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evaluation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F919B75-31B8-4EB7-854D-E2F7970DEEB7}"/>
              </a:ext>
            </a:extLst>
          </p:cNvPr>
          <p:cNvSpPr txBox="1"/>
          <p:nvPr/>
        </p:nvSpPr>
        <p:spPr>
          <a:xfrm>
            <a:off x="6468029" y="2618406"/>
            <a:ext cx="4082528" cy="5711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features for the emotions sadness (and trust)</a:t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are comparably less informative 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591B378A-A9DC-4F3E-9FC7-C44976D5E4C7}"/>
              </a:ext>
            </a:extLst>
          </p:cNvPr>
          <p:cNvCxnSpPr>
            <a:endCxn id="17" idx="1"/>
          </p:cNvCxnSpPr>
          <p:nvPr/>
        </p:nvCxnSpPr>
        <p:spPr>
          <a:xfrm flipV="1">
            <a:off x="5151469" y="2903997"/>
            <a:ext cx="1316560" cy="7831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85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361"/>
    </mc:Choice>
    <mc:Fallback xmlns="">
      <p:transition advTm="236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8677E2-3871-4EB1-9638-C60EABEB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5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3F8C20-2557-41C5-939A-FD6E581E5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3362" y="6659954"/>
            <a:ext cx="7460324" cy="314777"/>
          </a:xfrm>
        </p:spPr>
        <p:txBody>
          <a:bodyPr/>
          <a:lstStyle/>
          <a:p>
            <a:pPr algn="ctr"/>
            <a:r>
              <a:rPr lang="de-DE" dirty="0"/>
              <a:t>Emotion Analysis | ML-</a:t>
            </a:r>
            <a:r>
              <a:rPr lang="de-DE" dirty="0" err="1"/>
              <a:t>based</a:t>
            </a:r>
            <a:r>
              <a:rPr lang="de-DE" dirty="0"/>
              <a:t> Emotion Classification		           Felix Bühler | Max Wegge | Carlotta Quensel</a:t>
            </a:r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0B7302BF-1A02-4205-B6DB-08DEF3D118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84621" y="2045498"/>
            <a:ext cx="2814176" cy="668593"/>
          </a:xfrm>
        </p:spPr>
        <p:txBody>
          <a:bodyPr anchor="t" anchorCtr="0"/>
          <a:lstStyle/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‘Anticipation’ does not occur in the training data</a:t>
            </a:r>
          </a:p>
        </p:txBody>
      </p:sp>
      <p:graphicFrame>
        <p:nvGraphicFramePr>
          <p:cNvPr id="11" name="Tabelle 5">
            <a:extLst>
              <a:ext uri="{FF2B5EF4-FFF2-40B4-BE49-F238E27FC236}">
                <a16:creationId xmlns:a16="http://schemas.microsoft.com/office/drawing/2014/main" id="{08690047-01DD-47DB-8356-6513B730E3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25558"/>
              </p:ext>
            </p:extLst>
          </p:nvPr>
        </p:nvGraphicFramePr>
        <p:xfrm>
          <a:off x="193203" y="1571438"/>
          <a:ext cx="8616635" cy="1854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3318">
                  <a:extLst>
                    <a:ext uri="{9D8B030D-6E8A-4147-A177-3AD203B41FA5}">
                      <a16:colId xmlns:a16="http://schemas.microsoft.com/office/drawing/2014/main" val="904522008"/>
                    </a:ext>
                  </a:extLst>
                </a:gridCol>
                <a:gridCol w="748030">
                  <a:extLst>
                    <a:ext uri="{9D8B030D-6E8A-4147-A177-3AD203B41FA5}">
                      <a16:colId xmlns:a16="http://schemas.microsoft.com/office/drawing/2014/main" val="3206008072"/>
                    </a:ext>
                  </a:extLst>
                </a:gridCol>
                <a:gridCol w="1051243">
                  <a:extLst>
                    <a:ext uri="{9D8B030D-6E8A-4147-A177-3AD203B41FA5}">
                      <a16:colId xmlns:a16="http://schemas.microsoft.com/office/drawing/2014/main" val="3161580150"/>
                    </a:ext>
                  </a:extLst>
                </a:gridCol>
                <a:gridCol w="748030">
                  <a:extLst>
                    <a:ext uri="{9D8B030D-6E8A-4147-A177-3AD203B41FA5}">
                      <a16:colId xmlns:a16="http://schemas.microsoft.com/office/drawing/2014/main" val="3850954421"/>
                    </a:ext>
                  </a:extLst>
                </a:gridCol>
                <a:gridCol w="962343">
                  <a:extLst>
                    <a:ext uri="{9D8B030D-6E8A-4147-A177-3AD203B41FA5}">
                      <a16:colId xmlns:a16="http://schemas.microsoft.com/office/drawing/2014/main" val="876656155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4199812047"/>
                    </a:ext>
                  </a:extLst>
                </a:gridCol>
                <a:gridCol w="748030">
                  <a:extLst>
                    <a:ext uri="{9D8B030D-6E8A-4147-A177-3AD203B41FA5}">
                      <a16:colId xmlns:a16="http://schemas.microsoft.com/office/drawing/2014/main" val="3748414775"/>
                    </a:ext>
                  </a:extLst>
                </a:gridCol>
                <a:gridCol w="1041718">
                  <a:extLst>
                    <a:ext uri="{9D8B030D-6E8A-4147-A177-3AD203B41FA5}">
                      <a16:colId xmlns:a16="http://schemas.microsoft.com/office/drawing/2014/main" val="1920332073"/>
                    </a:ext>
                  </a:extLst>
                </a:gridCol>
                <a:gridCol w="1381443">
                  <a:extLst>
                    <a:ext uri="{9D8B030D-6E8A-4147-A177-3AD203B41FA5}">
                      <a16:colId xmlns:a16="http://schemas.microsoft.com/office/drawing/2014/main" val="3866347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joy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sadness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trust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disgust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anger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fear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surprise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anticipation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120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precision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0.654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0.687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0.612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0.653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0.747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0.533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0.209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67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recall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0.621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0.644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0.813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0.596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0.267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987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accuracy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0.728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0.655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0.579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0.664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0.707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0.637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0.692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524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0.637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0.717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0.628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0.676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0.779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0.563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0.235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773777"/>
                  </a:ext>
                </a:extLst>
              </a:tr>
            </a:tbl>
          </a:graphicData>
        </a:graphic>
      </p:graphicFrame>
      <p:graphicFrame>
        <p:nvGraphicFramePr>
          <p:cNvPr id="12" name="Tabelle 5">
            <a:extLst>
              <a:ext uri="{FF2B5EF4-FFF2-40B4-BE49-F238E27FC236}">
                <a16:creationId xmlns:a16="http://schemas.microsoft.com/office/drawing/2014/main" id="{BC662168-B67A-436A-9E71-0DFCA8CF0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014648"/>
              </p:ext>
            </p:extLst>
          </p:nvPr>
        </p:nvGraphicFramePr>
        <p:xfrm>
          <a:off x="193202" y="4163836"/>
          <a:ext cx="8616635" cy="1854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3318">
                  <a:extLst>
                    <a:ext uri="{9D8B030D-6E8A-4147-A177-3AD203B41FA5}">
                      <a16:colId xmlns:a16="http://schemas.microsoft.com/office/drawing/2014/main" val="904522008"/>
                    </a:ext>
                  </a:extLst>
                </a:gridCol>
                <a:gridCol w="748030">
                  <a:extLst>
                    <a:ext uri="{9D8B030D-6E8A-4147-A177-3AD203B41FA5}">
                      <a16:colId xmlns:a16="http://schemas.microsoft.com/office/drawing/2014/main" val="3206008072"/>
                    </a:ext>
                  </a:extLst>
                </a:gridCol>
                <a:gridCol w="1051243">
                  <a:extLst>
                    <a:ext uri="{9D8B030D-6E8A-4147-A177-3AD203B41FA5}">
                      <a16:colId xmlns:a16="http://schemas.microsoft.com/office/drawing/2014/main" val="3161580150"/>
                    </a:ext>
                  </a:extLst>
                </a:gridCol>
                <a:gridCol w="748030">
                  <a:extLst>
                    <a:ext uri="{9D8B030D-6E8A-4147-A177-3AD203B41FA5}">
                      <a16:colId xmlns:a16="http://schemas.microsoft.com/office/drawing/2014/main" val="3850954421"/>
                    </a:ext>
                  </a:extLst>
                </a:gridCol>
                <a:gridCol w="962343">
                  <a:extLst>
                    <a:ext uri="{9D8B030D-6E8A-4147-A177-3AD203B41FA5}">
                      <a16:colId xmlns:a16="http://schemas.microsoft.com/office/drawing/2014/main" val="876656155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4199812047"/>
                    </a:ext>
                  </a:extLst>
                </a:gridCol>
                <a:gridCol w="748030">
                  <a:extLst>
                    <a:ext uri="{9D8B030D-6E8A-4147-A177-3AD203B41FA5}">
                      <a16:colId xmlns:a16="http://schemas.microsoft.com/office/drawing/2014/main" val="3748414775"/>
                    </a:ext>
                  </a:extLst>
                </a:gridCol>
                <a:gridCol w="1041718">
                  <a:extLst>
                    <a:ext uri="{9D8B030D-6E8A-4147-A177-3AD203B41FA5}">
                      <a16:colId xmlns:a16="http://schemas.microsoft.com/office/drawing/2014/main" val="1920332073"/>
                    </a:ext>
                  </a:extLst>
                </a:gridCol>
                <a:gridCol w="1381443">
                  <a:extLst>
                    <a:ext uri="{9D8B030D-6E8A-4147-A177-3AD203B41FA5}">
                      <a16:colId xmlns:a16="http://schemas.microsoft.com/office/drawing/2014/main" val="3866347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joy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sadness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trust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disgust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anger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fear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surprise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anticipation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120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precision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0.055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0.141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0.078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0.167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0.176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67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recall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0.609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0.562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0.667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0.353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987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accuracy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0.434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0.293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0.374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0.515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0.333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0.657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0.606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524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0.333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0.103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0.225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0.143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0.267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0.235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773777"/>
                  </a:ext>
                </a:extLst>
              </a:tr>
            </a:tbl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2DF5592E-8E7C-4F59-82A1-55136DB6036A}"/>
              </a:ext>
            </a:extLst>
          </p:cNvPr>
          <p:cNvSpPr txBox="1"/>
          <p:nvPr/>
        </p:nvSpPr>
        <p:spPr>
          <a:xfrm>
            <a:off x="3386228" y="3490079"/>
            <a:ext cx="2633734" cy="26827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dirty="0" err="1"/>
              <a:t>evaluation</a:t>
            </a:r>
            <a:r>
              <a:rPr lang="de-DE" sz="1600" dirty="0"/>
              <a:t> on SSEC (</a:t>
            </a:r>
            <a:r>
              <a:rPr lang="de-DE" sz="1600" dirty="0" err="1"/>
              <a:t>testset</a:t>
            </a:r>
            <a:r>
              <a:rPr lang="de-DE" sz="1600" dirty="0"/>
              <a:t>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6F7D4ED-555B-4B33-8F60-621A0469833A}"/>
              </a:ext>
            </a:extLst>
          </p:cNvPr>
          <p:cNvSpPr txBox="1"/>
          <p:nvPr/>
        </p:nvSpPr>
        <p:spPr>
          <a:xfrm>
            <a:off x="3404237" y="6105931"/>
            <a:ext cx="2678618" cy="26827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dirty="0" err="1"/>
              <a:t>evaluation</a:t>
            </a:r>
            <a:r>
              <a:rPr lang="de-DE" sz="1600" dirty="0"/>
              <a:t> on </a:t>
            </a:r>
            <a:r>
              <a:rPr lang="de-DE" sz="1600" dirty="0" err="1"/>
              <a:t>our</a:t>
            </a:r>
            <a:r>
              <a:rPr lang="de-DE" sz="1600" dirty="0"/>
              <a:t> own </a:t>
            </a:r>
            <a:r>
              <a:rPr lang="de-DE" sz="1600" dirty="0" err="1"/>
              <a:t>corpus</a:t>
            </a:r>
            <a:endParaRPr lang="de-DE" sz="1600" dirty="0"/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6B887D92-5B89-4A7C-B34E-1B14039F17BF}"/>
              </a:ext>
            </a:extLst>
          </p:cNvPr>
          <p:cNvSpPr txBox="1">
            <a:spLocks/>
          </p:cNvSpPr>
          <p:nvPr/>
        </p:nvSpPr>
        <p:spPr>
          <a:xfrm>
            <a:off x="624422" y="294967"/>
            <a:ext cx="10993967" cy="66859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>
                <a:latin typeface="Calibri" panose="020F0502020204030204" pitchFamily="34" charset="0"/>
                <a:cs typeface="Calibri" panose="020F0502020204030204" pitchFamily="34" charset="0"/>
              </a:rPr>
              <a:t>ML feature </a:t>
            </a:r>
            <a:r>
              <a:rPr lang="de-D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sz="2400" dirty="0">
                <a:latin typeface="Calibri" panose="020F0502020204030204" pitchFamily="34" charset="0"/>
                <a:cs typeface="Calibri" panose="020F0502020204030204" pitchFamily="34" charset="0"/>
              </a:rPr>
              <a:t> (SSEC-own </a:t>
            </a:r>
            <a:r>
              <a:rPr lang="de-D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corpus</a:t>
            </a:r>
            <a:r>
              <a:rPr lang="de-DE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br>
              <a:rPr lang="de-DE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evaluation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5575A564-E602-4FD6-BEAD-B97B47A48803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8809837" y="2379795"/>
            <a:ext cx="374784" cy="5255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F10F4B65-CB8C-422D-99C9-6E4BBC02200C}"/>
              </a:ext>
            </a:extLst>
          </p:cNvPr>
          <p:cNvSpPr txBox="1"/>
          <p:nvPr/>
        </p:nvSpPr>
        <p:spPr>
          <a:xfrm>
            <a:off x="7900267" y="6105930"/>
            <a:ext cx="2691442" cy="26827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dirty="0" err="1"/>
              <a:t>Accumulated</a:t>
            </a:r>
            <a:r>
              <a:rPr lang="de-DE" sz="1600" dirty="0"/>
              <a:t> </a:t>
            </a:r>
            <a:r>
              <a:rPr lang="de-DE" sz="1600" dirty="0" err="1"/>
              <a:t>accuracy</a:t>
            </a:r>
            <a:r>
              <a:rPr lang="de-DE" sz="1600" dirty="0"/>
              <a:t>: 0.101</a:t>
            </a:r>
          </a:p>
        </p:txBody>
      </p:sp>
    </p:spTree>
    <p:extLst>
      <p:ext uri="{BB962C8B-B14F-4D97-AF65-F5344CB8AC3E}">
        <p14:creationId xmlns:p14="http://schemas.microsoft.com/office/powerpoint/2010/main" val="135458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361"/>
    </mc:Choice>
    <mc:Fallback xmlns="">
      <p:transition advTm="236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8677E2-3871-4EB1-9638-C60EABEB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6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3F8C20-2557-41C5-939A-FD6E581E5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3362" y="6659954"/>
            <a:ext cx="7460324" cy="314777"/>
          </a:xfrm>
        </p:spPr>
        <p:txBody>
          <a:bodyPr/>
          <a:lstStyle/>
          <a:p>
            <a:pPr algn="ctr"/>
            <a:r>
              <a:rPr lang="de-DE" dirty="0"/>
              <a:t>Emotion Analysis | ML-</a:t>
            </a:r>
            <a:r>
              <a:rPr lang="de-DE" dirty="0" err="1"/>
              <a:t>based</a:t>
            </a:r>
            <a:r>
              <a:rPr lang="de-DE" dirty="0"/>
              <a:t> Emotion Classification		           Felix Bühler | Max Wegge | Carlotta Quensel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CE468950-A75B-4591-855F-538029193858}"/>
              </a:ext>
            </a:extLst>
          </p:cNvPr>
          <p:cNvSpPr txBox="1">
            <a:spLocks/>
          </p:cNvSpPr>
          <p:nvPr/>
        </p:nvSpPr>
        <p:spPr>
          <a:xfrm>
            <a:off x="624422" y="294967"/>
            <a:ext cx="10993967" cy="66859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>
                <a:latin typeface="Calibri" panose="020F0502020204030204" pitchFamily="34" charset="0"/>
                <a:cs typeface="Calibri" panose="020F0502020204030204" pitchFamily="34" charset="0"/>
              </a:rPr>
              <a:t>Deep Learning (TEC-</a:t>
            </a:r>
            <a:r>
              <a:rPr lang="de-D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CrowdFlower</a:t>
            </a:r>
            <a:r>
              <a:rPr lang="de-DE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br>
              <a:rPr lang="de-DE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E3C6E8CC-FDD5-46B3-8793-ABC1EEDFEB38}"/>
              </a:ext>
            </a:extLst>
          </p:cNvPr>
          <p:cNvSpPr txBox="1">
            <a:spLocks/>
          </p:cNvSpPr>
          <p:nvPr/>
        </p:nvSpPr>
        <p:spPr>
          <a:xfrm>
            <a:off x="1435511" y="3280287"/>
            <a:ext cx="5266160" cy="25158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28592" indent="-228592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accent2"/>
              </a:buClr>
              <a:buSzPct val="105000"/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00BEFF"/>
              </a:buClr>
            </a:pPr>
            <a:r>
              <a:rPr lang="en-US" sz="1600" dirty="0">
                <a:solidFill>
                  <a:srgbClr val="3E444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use the data of each corpus for both training and testing, both </a:t>
            </a:r>
            <a:r>
              <a:rPr lang="en-US" sz="1600" dirty="0" err="1">
                <a:solidFill>
                  <a:srgbClr val="3E444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coprora</a:t>
            </a:r>
            <a:r>
              <a:rPr lang="en-US" sz="1600" dirty="0">
                <a:solidFill>
                  <a:srgbClr val="3E444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must meet the following criteria:</a:t>
            </a:r>
          </a:p>
          <a:p>
            <a:pPr lvl="1">
              <a:buClr>
                <a:srgbClr val="00519E"/>
              </a:buClr>
            </a:pPr>
            <a:r>
              <a:rPr lang="en-US" sz="1600" dirty="0">
                <a:solidFill>
                  <a:srgbClr val="3E444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sufficient amount of (training) data</a:t>
            </a:r>
          </a:p>
          <a:p>
            <a:pPr lvl="1">
              <a:buClr>
                <a:srgbClr val="00519E"/>
              </a:buClr>
            </a:pPr>
            <a:r>
              <a:rPr lang="en-US" sz="1600" dirty="0">
                <a:solidFill>
                  <a:srgbClr val="3E444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matching annotation labels</a:t>
            </a:r>
          </a:p>
          <a:p>
            <a:pPr lvl="1">
              <a:buClr>
                <a:srgbClr val="00519E"/>
              </a:buClr>
            </a:pPr>
            <a:r>
              <a:rPr lang="en-US" sz="1600" dirty="0">
                <a:solidFill>
                  <a:srgbClr val="3E444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similar (or no specific) domain and data type (tweets, sentences, …)</a:t>
            </a:r>
          </a:p>
          <a:p>
            <a:pPr lvl="1">
              <a:buClr>
                <a:srgbClr val="00519E"/>
              </a:buClr>
            </a:pPr>
            <a:r>
              <a:rPr lang="en-US" sz="1600" dirty="0">
                <a:solidFill>
                  <a:srgbClr val="3E444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-&gt; TEC and CrowdFlower</a:t>
            </a:r>
          </a:p>
          <a:p>
            <a:pPr lvl="1">
              <a:buClr>
                <a:srgbClr val="00519E"/>
              </a:buClr>
            </a:pPr>
            <a:endParaRPr lang="en-US" sz="16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DE9EA4A-4F49-40B6-88BE-7F2B4DF1A196}"/>
              </a:ext>
            </a:extLst>
          </p:cNvPr>
          <p:cNvSpPr txBox="1"/>
          <p:nvPr/>
        </p:nvSpPr>
        <p:spPr>
          <a:xfrm>
            <a:off x="1344109" y="1775518"/>
            <a:ext cx="9503782" cy="9775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>
            <a:noAutofit/>
          </a:bodyPr>
          <a:lstStyle/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research question: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Will a NN trained on one dataset evaluate as well on the other corpus as it does on its own test set?</a:t>
            </a:r>
          </a:p>
        </p:txBody>
      </p:sp>
    </p:spTree>
    <p:extLst>
      <p:ext uri="{BB962C8B-B14F-4D97-AF65-F5344CB8AC3E}">
        <p14:creationId xmlns:p14="http://schemas.microsoft.com/office/powerpoint/2010/main" val="201491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361"/>
    </mc:Choice>
    <mc:Fallback xmlns="">
      <p:transition advTm="236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584A9D92-5C1B-4B45-AF6A-A2E469B38292}"/>
              </a:ext>
            </a:extLst>
          </p:cNvPr>
          <p:cNvCxnSpPr/>
          <p:nvPr/>
        </p:nvCxnSpPr>
        <p:spPr>
          <a:xfrm>
            <a:off x="9025526" y="1450646"/>
            <a:ext cx="0" cy="4231801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8677E2-3871-4EB1-9638-C60EABEB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7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3F8C20-2557-41C5-939A-FD6E581E5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3362" y="6659954"/>
            <a:ext cx="7460324" cy="314777"/>
          </a:xfrm>
        </p:spPr>
        <p:txBody>
          <a:bodyPr/>
          <a:lstStyle/>
          <a:p>
            <a:pPr algn="ctr"/>
            <a:r>
              <a:rPr lang="de-DE" dirty="0"/>
              <a:t>Emotion Analysis | ML-</a:t>
            </a:r>
            <a:r>
              <a:rPr lang="de-DE" dirty="0" err="1"/>
              <a:t>based</a:t>
            </a:r>
            <a:r>
              <a:rPr lang="de-DE" dirty="0"/>
              <a:t> Emotion Classification		           Felix Bühler | Max Wegge | Carlotta Quensel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7A04DA2A-1F61-41DE-BA08-44B7F1730FE9}"/>
              </a:ext>
            </a:extLst>
          </p:cNvPr>
          <p:cNvSpPr txBox="1">
            <a:spLocks/>
          </p:cNvSpPr>
          <p:nvPr/>
        </p:nvSpPr>
        <p:spPr>
          <a:xfrm>
            <a:off x="624422" y="236155"/>
            <a:ext cx="10993967" cy="33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research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question</a:t>
            </a:r>
            <a:b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method (architecture)</a:t>
            </a: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514DE648-80A0-4EF3-AB1B-044DAFBD5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362" y="1564559"/>
            <a:ext cx="10456443" cy="4826616"/>
          </a:xfrm>
        </p:spPr>
        <p:txBody>
          <a:bodyPr anchor="t" anchorCtr="0"/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preprocessing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remove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nltk-stopwords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(except "not" and "but“)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lemmatizing (WordNet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Lemmatizer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stemming (Porter Stemmer)</a:t>
            </a:r>
          </a:p>
          <a:p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VocSize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= 400.000, Input length = 33 words</a:t>
            </a:r>
          </a:p>
          <a:p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GloVe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Embedding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counter class-imbalances using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class_weights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reduce learning rate on plateau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BE48F5FB-64D3-4A4E-97B1-BA10866E2A0A}"/>
              </a:ext>
            </a:extLst>
          </p:cNvPr>
          <p:cNvSpPr/>
          <p:nvPr/>
        </p:nvSpPr>
        <p:spPr>
          <a:xfrm>
            <a:off x="7475862" y="4357021"/>
            <a:ext cx="3195587" cy="6906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Output (6)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F0464CA-4ADE-4620-83C8-AACF599DFBEF}"/>
              </a:ext>
            </a:extLst>
          </p:cNvPr>
          <p:cNvSpPr/>
          <p:nvPr/>
        </p:nvSpPr>
        <p:spPr>
          <a:xfrm>
            <a:off x="7475861" y="3532018"/>
            <a:ext cx="3195587" cy="6906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Dropout (0.5)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2FD6A35-2089-4AE5-B4FE-AC0E6EEBF94E}"/>
              </a:ext>
            </a:extLst>
          </p:cNvPr>
          <p:cNvSpPr/>
          <p:nvPr/>
        </p:nvSpPr>
        <p:spPr>
          <a:xfrm>
            <a:off x="7475860" y="2721634"/>
            <a:ext cx="3195587" cy="6906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BiLSTM</a:t>
            </a:r>
            <a:r>
              <a:rPr lang="de-DE" sz="1600" dirty="0"/>
              <a:t> (32)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0C6A767-C656-4035-A4BA-71B6DEB2877A}"/>
              </a:ext>
            </a:extLst>
          </p:cNvPr>
          <p:cNvSpPr/>
          <p:nvPr/>
        </p:nvSpPr>
        <p:spPr>
          <a:xfrm>
            <a:off x="7475859" y="1903941"/>
            <a:ext cx="3195587" cy="6906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Embedding (33,100)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36A369C-62AA-4B73-96E3-24750C706E8E}"/>
              </a:ext>
            </a:extLst>
          </p:cNvPr>
          <p:cNvSpPr txBox="1"/>
          <p:nvPr/>
        </p:nvSpPr>
        <p:spPr>
          <a:xfrm>
            <a:off x="9426010" y="5338370"/>
            <a:ext cx="2487861" cy="26827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dirty="0" err="1"/>
              <a:t>architecture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BiLSTM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97984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361"/>
    </mc:Choice>
    <mc:Fallback xmlns="">
      <p:transition advTm="236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nhaltsplatzhalter 23">
            <a:extLst>
              <a:ext uri="{FF2B5EF4-FFF2-40B4-BE49-F238E27FC236}">
                <a16:creationId xmlns:a16="http://schemas.microsoft.com/office/drawing/2014/main" id="{B99DBABC-63C0-4FF5-BE30-7E1C3B67FE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87" y="1845808"/>
            <a:ext cx="5486411" cy="3657607"/>
          </a:xfr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8677E2-3871-4EB1-9638-C60EABEB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8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3F8C20-2557-41C5-939A-FD6E581E5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3362" y="6659954"/>
            <a:ext cx="7460324" cy="314777"/>
          </a:xfrm>
        </p:spPr>
        <p:txBody>
          <a:bodyPr/>
          <a:lstStyle/>
          <a:p>
            <a:pPr algn="ctr"/>
            <a:r>
              <a:rPr lang="de-DE" dirty="0"/>
              <a:t>Emotion Analysis | ML-</a:t>
            </a:r>
            <a:r>
              <a:rPr lang="de-DE" dirty="0" err="1"/>
              <a:t>based</a:t>
            </a:r>
            <a:r>
              <a:rPr lang="de-DE" dirty="0"/>
              <a:t> Emotion Classification		           Felix Bühler | Max Wegge | Carlotta Quensel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7A04DA2A-1F61-41DE-BA08-44B7F1730FE9}"/>
              </a:ext>
            </a:extLst>
          </p:cNvPr>
          <p:cNvSpPr txBox="1">
            <a:spLocks/>
          </p:cNvSpPr>
          <p:nvPr/>
        </p:nvSpPr>
        <p:spPr>
          <a:xfrm>
            <a:off x="624422" y="236155"/>
            <a:ext cx="10993967" cy="33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research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question</a:t>
            </a:r>
            <a:b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evaluation</a:t>
            </a: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1EC9E4C2-3587-4B76-B219-28D9EA03B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8660" y="1845809"/>
            <a:ext cx="5486411" cy="3657607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1431866C-9DA9-45D7-BE34-BFD2C81EBE0C}"/>
              </a:ext>
            </a:extLst>
          </p:cNvPr>
          <p:cNvSpPr txBox="1"/>
          <p:nvPr/>
        </p:nvSpPr>
        <p:spPr>
          <a:xfrm>
            <a:off x="8083686" y="5507851"/>
            <a:ext cx="2436564" cy="5637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dirty="0" err="1"/>
              <a:t>trained</a:t>
            </a:r>
            <a:r>
              <a:rPr lang="de-DE" sz="1600" dirty="0"/>
              <a:t> on TEC</a:t>
            </a:r>
            <a:br>
              <a:rPr lang="de-DE" sz="1600" dirty="0"/>
            </a:br>
            <a:r>
              <a:rPr lang="de-DE" sz="1600" dirty="0" err="1"/>
              <a:t>evaluated</a:t>
            </a:r>
            <a:r>
              <a:rPr lang="de-DE" sz="1600" dirty="0"/>
              <a:t> on </a:t>
            </a:r>
            <a:r>
              <a:rPr lang="de-DE" sz="1600" dirty="0" err="1"/>
              <a:t>CrowdFlower</a:t>
            </a:r>
            <a:endParaRPr lang="de-DE" sz="16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39FE31B-2961-4312-85E7-F92642D055C2}"/>
              </a:ext>
            </a:extLst>
          </p:cNvPr>
          <p:cNvSpPr txBox="1"/>
          <p:nvPr/>
        </p:nvSpPr>
        <p:spPr>
          <a:xfrm>
            <a:off x="2265154" y="5528030"/>
            <a:ext cx="2175275" cy="5637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dirty="0" err="1"/>
              <a:t>trained</a:t>
            </a:r>
            <a:r>
              <a:rPr lang="de-DE" sz="1600" dirty="0"/>
              <a:t> on </a:t>
            </a:r>
            <a:r>
              <a:rPr lang="de-DE" sz="1600" dirty="0" err="1"/>
              <a:t>CrowdFlower</a:t>
            </a:r>
            <a:br>
              <a:rPr lang="de-DE" sz="1600" dirty="0"/>
            </a:br>
            <a:r>
              <a:rPr lang="de-DE" sz="1600" dirty="0" err="1"/>
              <a:t>evaluated</a:t>
            </a:r>
            <a:r>
              <a:rPr lang="de-DE" sz="1600" dirty="0"/>
              <a:t> on TEC</a:t>
            </a:r>
          </a:p>
        </p:txBody>
      </p:sp>
    </p:spTree>
    <p:extLst>
      <p:ext uri="{BB962C8B-B14F-4D97-AF65-F5344CB8AC3E}">
        <p14:creationId xmlns:p14="http://schemas.microsoft.com/office/powerpoint/2010/main" val="43527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361"/>
    </mc:Choice>
    <mc:Fallback xmlns="">
      <p:transition advTm="236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8677E2-3871-4EB1-9638-C60EABEB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9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3F8C20-2557-41C5-939A-FD6E581E5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3362" y="6659954"/>
            <a:ext cx="7460324" cy="314777"/>
          </a:xfrm>
        </p:spPr>
        <p:txBody>
          <a:bodyPr/>
          <a:lstStyle/>
          <a:p>
            <a:pPr algn="ctr"/>
            <a:r>
              <a:rPr lang="de-DE" dirty="0"/>
              <a:t>Emotion Analysis | ML-</a:t>
            </a:r>
            <a:r>
              <a:rPr lang="de-DE" dirty="0" err="1"/>
              <a:t>based</a:t>
            </a:r>
            <a:r>
              <a:rPr lang="de-DE" dirty="0"/>
              <a:t> Emotion Classification		           Felix Bühler | Max Wegge | Carlotta Quensel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7A04DA2A-1F61-41DE-BA08-44B7F1730FE9}"/>
              </a:ext>
            </a:extLst>
          </p:cNvPr>
          <p:cNvSpPr txBox="1">
            <a:spLocks/>
          </p:cNvSpPr>
          <p:nvPr/>
        </p:nvSpPr>
        <p:spPr>
          <a:xfrm>
            <a:off x="624422" y="236155"/>
            <a:ext cx="10993967" cy="33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research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question</a:t>
            </a:r>
            <a:b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evaluation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6A30D9B6-0B78-4BB0-A679-0837F3D4B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94555" y="2171227"/>
            <a:ext cx="4288378" cy="3369815"/>
          </a:xfrm>
          <a:prstGeom prst="rect">
            <a:avLst/>
          </a:prstGeom>
        </p:spPr>
      </p:pic>
      <p:pic>
        <p:nvPicPr>
          <p:cNvPr id="18" name="Inhaltsplatzhalter 23">
            <a:extLst>
              <a:ext uri="{FF2B5EF4-FFF2-40B4-BE49-F238E27FC236}">
                <a16:creationId xmlns:a16="http://schemas.microsoft.com/office/drawing/2014/main" id="{836720D3-E936-402C-8C5B-0BA44BF136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5482" y="2171226"/>
            <a:ext cx="4288378" cy="3369815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AE14222B-27FD-45EF-8724-BAAC3F2CDC7E}"/>
              </a:ext>
            </a:extLst>
          </p:cNvPr>
          <p:cNvSpPr txBox="1"/>
          <p:nvPr/>
        </p:nvSpPr>
        <p:spPr>
          <a:xfrm>
            <a:off x="7975530" y="5541041"/>
            <a:ext cx="2128788" cy="493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400" dirty="0" err="1"/>
              <a:t>trained</a:t>
            </a:r>
            <a:r>
              <a:rPr lang="de-DE" sz="1400" dirty="0"/>
              <a:t> on TEC</a:t>
            </a:r>
            <a:br>
              <a:rPr lang="de-DE" sz="1400" dirty="0"/>
            </a:br>
            <a:r>
              <a:rPr lang="de-DE" sz="1400" dirty="0" err="1"/>
              <a:t>evaluated</a:t>
            </a:r>
            <a:r>
              <a:rPr lang="de-DE" sz="1400" dirty="0"/>
              <a:t> on </a:t>
            </a:r>
            <a:r>
              <a:rPr lang="de-DE" sz="1400" dirty="0" err="1"/>
              <a:t>CrowdFlower</a:t>
            </a:r>
            <a:endParaRPr lang="de-DE" sz="14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D7C5CE5-4CDC-4732-9F87-707FA5E22E9D}"/>
              </a:ext>
            </a:extLst>
          </p:cNvPr>
          <p:cNvSpPr txBox="1"/>
          <p:nvPr/>
        </p:nvSpPr>
        <p:spPr>
          <a:xfrm>
            <a:off x="2156998" y="5541041"/>
            <a:ext cx="1899559" cy="493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400" dirty="0" err="1"/>
              <a:t>trained</a:t>
            </a:r>
            <a:r>
              <a:rPr lang="de-DE" sz="1400" dirty="0"/>
              <a:t> on </a:t>
            </a:r>
            <a:r>
              <a:rPr lang="de-DE" sz="1400" dirty="0" err="1"/>
              <a:t>CrowdFlower</a:t>
            </a:r>
            <a:br>
              <a:rPr lang="de-DE" sz="1400" dirty="0"/>
            </a:br>
            <a:r>
              <a:rPr lang="de-DE" sz="1400" dirty="0" err="1"/>
              <a:t>evaluated</a:t>
            </a:r>
            <a:r>
              <a:rPr lang="de-DE" sz="1400" dirty="0"/>
              <a:t> on TEC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80E5C4F-18D3-4E9E-BAD3-D742DED6287B}"/>
              </a:ext>
            </a:extLst>
          </p:cNvPr>
          <p:cNvSpPr txBox="1"/>
          <p:nvPr/>
        </p:nvSpPr>
        <p:spPr>
          <a:xfrm>
            <a:off x="8160773" y="1716251"/>
            <a:ext cx="1311256" cy="2347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400" dirty="0"/>
              <a:t>F1 (</a:t>
            </a:r>
            <a:r>
              <a:rPr lang="de-DE" sz="1400" dirty="0" err="1"/>
              <a:t>micro</a:t>
            </a:r>
            <a:r>
              <a:rPr lang="de-DE" sz="1400" dirty="0"/>
              <a:t>):0.232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80737E1-7A07-462B-8D5C-7D6058676606}"/>
              </a:ext>
            </a:extLst>
          </p:cNvPr>
          <p:cNvSpPr txBox="1"/>
          <p:nvPr/>
        </p:nvSpPr>
        <p:spPr>
          <a:xfrm>
            <a:off x="2549734" y="1742529"/>
            <a:ext cx="1498808" cy="26827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dirty="0"/>
              <a:t>F1 (</a:t>
            </a:r>
            <a:r>
              <a:rPr lang="de-DE" sz="1600" dirty="0" err="1"/>
              <a:t>micro</a:t>
            </a:r>
            <a:r>
              <a:rPr lang="de-DE" sz="1600" dirty="0"/>
              <a:t>): </a:t>
            </a:r>
            <a:r>
              <a:rPr lang="de-DE" sz="1400" dirty="0"/>
              <a:t>0.337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87618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361"/>
    </mc:Choice>
    <mc:Fallback xmlns="">
      <p:transition advTm="2361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"/>
</p:tagLst>
</file>

<file path=ppt/theme/theme1.xml><?xml version="1.0" encoding="utf-8"?>
<a:theme xmlns:a="http://schemas.openxmlformats.org/drawingml/2006/main" name="Uni_Stuttgart">
  <a:themeElements>
    <a:clrScheme name="UNI COLOU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79388" indent="-179388">
          <a:lnSpc>
            <a:spcPct val="120000"/>
          </a:lnSpc>
          <a:spcBef>
            <a:spcPts val="750"/>
          </a:spcBef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Master D_16zu10 Institute.potx" id="{C3B3A38B-0338-49FB-B231-116B7D339AEF}" vid="{AA825256-4409-4510-8B2A-E00170960EB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wegge_3531576_assignment1</Template>
  <TotalTime>0</TotalTime>
  <Words>1097</Words>
  <Application>Microsoft Office PowerPoint</Application>
  <PresentationFormat>Breitbild</PresentationFormat>
  <Paragraphs>233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Uni_Stuttgart</vt:lpstr>
      <vt:lpstr>ML-based Emotion Classification Emotion Analysis Assignment 2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Maximilian Wegge</dc:creator>
  <cp:lastModifiedBy>Maximilian Wegge</cp:lastModifiedBy>
  <cp:revision>200</cp:revision>
  <dcterms:created xsi:type="dcterms:W3CDTF">2020-11-27T16:00:59Z</dcterms:created>
  <dcterms:modified xsi:type="dcterms:W3CDTF">2021-01-10T18:07:46Z</dcterms:modified>
</cp:coreProperties>
</file>