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66" r:id="rId2"/>
    <p:sldId id="303" r:id="rId3"/>
    <p:sldId id="327" r:id="rId4"/>
    <p:sldId id="328" r:id="rId5"/>
    <p:sldId id="333" r:id="rId6"/>
    <p:sldId id="332" r:id="rId7"/>
    <p:sldId id="331" r:id="rId8"/>
    <p:sldId id="324" r:id="rId9"/>
  </p:sldIdLst>
  <p:sldSz cx="12192000" cy="6858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4DDDE1B-7C92-402C-BA77-BBBCB7E41B81}">
          <p14:sldIdLst>
            <p14:sldId id="266"/>
          </p14:sldIdLst>
        </p14:section>
        <p14:section name="Data/Method choice" id="{63E02873-6A59-418A-9263-61C028D5E490}">
          <p14:sldIdLst>
            <p14:sldId id="303"/>
            <p14:sldId id="327"/>
          </p14:sldIdLst>
        </p14:section>
        <p14:section name="Method" id="{07119454-1C33-415B-A93E-428734FE7412}">
          <p14:sldIdLst>
            <p14:sldId id="328"/>
            <p14:sldId id="333"/>
          </p14:sldIdLst>
        </p14:section>
        <p14:section name="Evaluation" id="{E91F97AE-84D6-461E-8805-A74E81053EAF}">
          <p14:sldIdLst>
            <p14:sldId id="332"/>
            <p14:sldId id="331"/>
          </p14:sldIdLst>
        </p14:section>
        <p14:section name="Conclusion" id="{D901612B-E6E4-4455-8FFB-2D1AF2FCFAA5}">
          <p14:sldIdLst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9BDFF"/>
    <a:srgbClr val="0089E0"/>
    <a:srgbClr val="FF54FF"/>
    <a:srgbClr val="FF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9" autoAdjust="0"/>
  </p:normalViewPr>
  <p:slideViewPr>
    <p:cSldViewPr snapToGrid="0">
      <p:cViewPr varScale="1">
        <p:scale>
          <a:sx n="61" d="100"/>
          <a:sy n="6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BE9C-AAEB-46BF-9047-18B3831519BE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D79F-5F1C-4022-A95E-5F41D14F0F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28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1421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008" y="-1"/>
            <a:ext cx="10456385" cy="5645695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600288" y="3459029"/>
            <a:ext cx="2732193" cy="27312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872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72" t="52913" r="38079" b="30629"/>
          <a:stretch/>
        </p:blipFill>
        <p:spPr>
          <a:xfrm>
            <a:off x="8051982" y="4185595"/>
            <a:ext cx="1646636" cy="1298604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60800" y="861391"/>
            <a:ext cx="6446168" cy="248454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267" b="1" baseline="0">
                <a:solidFill>
                  <a:schemeClr val="bg1"/>
                </a:solidFill>
              </a:defRPr>
            </a:lvl1pPr>
            <a:lvl2pPr>
              <a:defRPr sz="4533" b="1">
                <a:solidFill>
                  <a:schemeClr val="bg1"/>
                </a:solidFill>
              </a:defRPr>
            </a:lvl2pPr>
            <a:lvl3pPr>
              <a:defRPr sz="4533" b="1">
                <a:solidFill>
                  <a:schemeClr val="bg1"/>
                </a:solidFill>
              </a:defRPr>
            </a:lvl3pPr>
            <a:lvl4pPr>
              <a:defRPr sz="4533" b="1">
                <a:solidFill>
                  <a:schemeClr val="bg1"/>
                </a:solidFill>
              </a:defRPr>
            </a:lvl4pPr>
            <a:lvl5pPr>
              <a:defRPr sz="45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60805" y="3628802"/>
            <a:ext cx="5074295" cy="5567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086A93-C998-4DD4-907D-8C07509A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22A565F-39ED-4357-84FF-EA0985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5BB86C6-1C9A-466D-9CE1-51ACECEC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2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280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267" y="1344000"/>
            <a:ext cx="5280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C1CE2-380C-47E9-8B35-F134CD44F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59A20B-DB44-4B88-8F73-16D397003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2D1C785-1D2F-41C8-A2D0-E08EFC817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81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000" y="134400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" y="1728000"/>
            <a:ext cx="5280000" cy="45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336267" y="134400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6336267" y="1728000"/>
            <a:ext cx="5280000" cy="45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AF344-C881-4077-8537-07C2F8DC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369630-FBC8-4C3D-BCE7-36D2FE5C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CFDF553-C627-44C0-80CA-525DD4D48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60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568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344000"/>
            <a:ext cx="5088683" cy="23871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6527584" y="3818384"/>
            <a:ext cx="5088683" cy="2462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5B685E-EB8C-4F4E-80A6-C9FD90B4C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794A1E-3BA0-4D9C-A222-8EBDB4DA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83C74-DCE9-454D-9C95-024DD98F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5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569147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344000"/>
            <a:ext cx="5088683" cy="4944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32AC5-E9DE-4649-B1AC-9A62A340C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5FC210-A7D0-48A0-965B-FED973105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CA4BF4-EDC6-4CFF-AE4B-CB671709F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0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268731"/>
            <a:ext cx="4320000" cy="276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320005" y="1268731"/>
            <a:ext cx="4319999" cy="276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32000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8640000" y="1268733"/>
            <a:ext cx="3552000" cy="558927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5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642968" y="1276393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424000" y="1276393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642968" y="304543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424000" y="3045432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642968" y="481447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2424000" y="4814471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3799E2-3C23-4EE3-8932-7D8BEC42B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AAF8D85-2BDA-4B6B-9739-948CC7B45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B14986-AEF7-4911-8AC9-241E2F853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84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35000" y="1278160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858814" y="1278161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35000" y="3059473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858814" y="3059473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35000" y="4840788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858814" y="4840788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4AC54E-2FE8-44FD-8448-789AC527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D788027-74D9-4A2C-99EF-860F4806E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7A0A4-F964-4E95-B836-83B9DA514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360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3" y="2805446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49688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5306" y="2778942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11133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512335" y="3857760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512335" y="4320002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891870-DFB4-45E6-9383-4A10E76B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B04DB42-8004-4EC2-BA6C-C35BBD8F5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375FE-0D6A-422E-9BA2-D4859CDA8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310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1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5366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7127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167127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8812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768812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0592" y="2778940"/>
            <a:ext cx="3360000" cy="3501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8980592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577624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577624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737E52-6A3C-46DC-946E-C8C9351FA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045F5D0-F689-442E-B9D8-1F4BAD70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0B96AE-C8F3-44FA-AE7D-D6C08699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9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FA95F8-4C38-47AD-B78D-922128FF9B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1F45CE-77AB-42E5-9FEE-A248E037CC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C077CA-E2B0-4D08-9AC5-928BCCA05B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401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305" y="2778942"/>
            <a:ext cx="2708668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10237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3308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93308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8840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886440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669511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669511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4708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652308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5379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5379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40576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418176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201247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201247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D2061A-F7B9-4066-8B32-A1C3482EF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3FA1FEC-5452-4CA7-AC29-AAC289A6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F134CF-6C49-4AA3-AF75-2A80F4C0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06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C91D90-14FB-4048-90C7-46ECAAC1A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EB3F55-4D9D-4868-AB1E-72DEFF732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23070B-2BFB-4265-B171-72C9AFED1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7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B4CBF2-CB08-4260-9880-58E2CB81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6F32DB-70F8-46A0-9893-754D621F6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8AB4C-9B2E-45E8-ADE4-94712E4C9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858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>
              <a:buNone/>
              <a:tabLst>
                <a:tab pos="717533" algn="l"/>
              </a:tabLst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1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45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9201" y="875213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9649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000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 defTabSz="717533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20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2001" y="866101"/>
            <a:ext cx="4749217" cy="64456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7533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8168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18FF21A-5A94-4EE4-AA8A-5C93943E2A9F}"/>
              </a:ext>
            </a:extLst>
          </p:cNvPr>
          <p:cNvSpPr/>
          <p:nvPr userDrawn="1"/>
        </p:nvSpPr>
        <p:spPr>
          <a:xfrm>
            <a:off x="-908915" y="-638668"/>
            <a:ext cx="13464641" cy="1714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FAA1E8A-D43C-4F97-8259-6B14D0CDFC82}"/>
              </a:ext>
            </a:extLst>
          </p:cNvPr>
          <p:cNvSpPr/>
          <p:nvPr userDrawn="1"/>
        </p:nvSpPr>
        <p:spPr>
          <a:xfrm>
            <a:off x="-3325632" y="-10431224"/>
            <a:ext cx="11521367" cy="117622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5FFB44E-D170-4685-AF14-F44ADD5311B7}"/>
              </a:ext>
            </a:extLst>
          </p:cNvPr>
          <p:cNvSpPr/>
          <p:nvPr userDrawn="1"/>
        </p:nvSpPr>
        <p:spPr>
          <a:xfrm>
            <a:off x="-294754" y="6597725"/>
            <a:ext cx="12486754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8FBF0-C7A1-4FC3-9D0F-0A20C9830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22" y="1494920"/>
            <a:ext cx="10991849" cy="4941845"/>
          </a:xfrm>
        </p:spPr>
        <p:txBody>
          <a:bodyPr/>
          <a:lstStyle>
            <a:lvl1pPr>
              <a:buSzPct val="110000"/>
              <a:buFont typeface="Wingdings" panose="05000000000000000000" pitchFamily="2" charset="2"/>
              <a:buChar char="§"/>
              <a:defRPr sz="2200"/>
            </a:lvl1pPr>
            <a:lvl2pPr>
              <a:buClr>
                <a:schemeClr val="accent2"/>
              </a:buClr>
              <a:buSzPct val="105000"/>
              <a:buFont typeface="Wingdings" panose="05000000000000000000" pitchFamily="2" charset="2"/>
              <a:buChar char="§"/>
              <a:defRPr sz="2200"/>
            </a:lvl2pPr>
            <a:lvl3pPr>
              <a:buClr>
                <a:schemeClr val="accent1"/>
              </a:buClr>
              <a:defRPr sz="2200"/>
            </a:lvl3pPr>
            <a:lvl4pPr>
              <a:buClr>
                <a:schemeClr val="accent2"/>
              </a:buClr>
              <a:defRPr sz="2200"/>
            </a:lvl4pPr>
            <a:lvl5pPr>
              <a:buClr>
                <a:schemeClr val="accent1"/>
              </a:buClr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5B22406F-FF0D-4F70-892F-07C20449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61" y="194512"/>
            <a:ext cx="10993967" cy="336000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A2E43B27-C7A0-454A-94C9-47DA58BC4AA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3361" y="612586"/>
            <a:ext cx="7099300" cy="322263"/>
          </a:xfrm>
        </p:spPr>
        <p:txBody>
          <a:bodyPr/>
          <a:lstStyle>
            <a:lvl1pPr>
              <a:buNone/>
              <a:defRPr sz="2800"/>
            </a:lvl1pPr>
          </a:lstStyle>
          <a:p>
            <a:pPr lvl="0"/>
            <a:r>
              <a:rPr lang="de-DE" dirty="0"/>
              <a:t>Masteruntertitel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883291-4A72-48D5-BB62-C85FBC80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1" y="6659955"/>
            <a:ext cx="7099299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Emotion Analysis | ML-based Emotion Role Labelling		           Felix Bühler | Max Wegge | Carlotta Quensel</a:t>
            </a:r>
            <a:endParaRPr 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9BC5679-ECC6-4887-AF25-6CBC396D7045}"/>
              </a:ext>
            </a:extLst>
          </p:cNvPr>
          <p:cNvSpPr/>
          <p:nvPr userDrawn="1"/>
        </p:nvSpPr>
        <p:spPr>
          <a:xfrm>
            <a:off x="11454013" y="6287362"/>
            <a:ext cx="949024" cy="949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D2762A-9641-4C71-9712-69CAB6EB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271" y="6597726"/>
            <a:ext cx="297600" cy="16414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166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855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399213" y="4612080"/>
            <a:ext cx="2064000" cy="2064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2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8942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44064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2012" y="651579"/>
            <a:ext cx="5217600" cy="52176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3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78489" y="3842658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731507" y="6259680"/>
            <a:ext cx="1887880" cy="440640"/>
          </a:xfrm>
        </p:spPr>
        <p:txBody>
          <a:bodyPr/>
          <a:lstStyle>
            <a:lvl1pPr marL="0" indent="0">
              <a:buFontTx/>
              <a:buNone/>
              <a:defRPr sz="146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987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ECCF2D-7F06-458A-8901-505FDDCD93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875632-27F2-4790-9988-A67105977D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022F37-9421-42C0-B7D8-5850C66EB8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344000"/>
            <a:ext cx="10991849" cy="49418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E35B32-06B2-48EF-A04A-BC3F5F417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A40F854-10E0-4E29-BF41-53A0539FC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5A3FC3-7E0C-4829-99EC-583BF5DA6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7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6599" y="0"/>
            <a:ext cx="8724967" cy="4710853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675" y="755794"/>
            <a:ext cx="5490813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675" y="1079999"/>
            <a:ext cx="5490813" cy="2471583"/>
          </a:xfrm>
          <a:prstGeom prst="rect">
            <a:avLst/>
          </a:prstGeom>
        </p:spPr>
        <p:txBody>
          <a:bodyPr anchor="t" anchorCtr="0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4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0405" y="2332803"/>
            <a:ext cx="4035639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03" y="2700000"/>
            <a:ext cx="7368775" cy="1080000"/>
          </a:xfrm>
          <a:prstGeom prst="rect">
            <a:avLst/>
          </a:prstGeom>
        </p:spPr>
        <p:txBody>
          <a:bodyPr anchor="t" anchorCtr="0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5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22" y="1344000"/>
            <a:ext cx="10991849" cy="49418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301" y="6501601"/>
            <a:ext cx="8084668" cy="1641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1067">
                <a:solidFill>
                  <a:schemeClr val="tx1"/>
                </a:solidFill>
              </a:defRPr>
            </a:lvl1pPr>
          </a:lstStyle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39200" y="6501601"/>
            <a:ext cx="7104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1067" smtClean="0"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667" y="6501601"/>
            <a:ext cx="2976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8" r:id="rId27"/>
  </p:sldLayoutIdLst>
  <p:hf hdr="0" dt="0"/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8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80468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715409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960933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195875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>
          <p15:clr>
            <a:srgbClr val="F26B43"/>
          </p15:clr>
        </p15:guide>
        <p15:guide id="2" pos="295">
          <p15:clr>
            <a:srgbClr val="F26B43"/>
          </p15:clr>
        </p15:guide>
        <p15:guide id="3" orient="horz" pos="2967">
          <p15:clr>
            <a:srgbClr val="F26B43"/>
          </p15:clr>
        </p15:guide>
        <p15:guide id="4" pos="5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F3A09C24-0ADE-4F98-BE77-66D186E6A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21133287">
            <a:off x="-1499157" y="1773119"/>
            <a:ext cx="15665799" cy="4043342"/>
          </a:xfrm>
          <a:solidFill>
            <a:schemeClr val="accent1"/>
          </a:solidFill>
        </p:spPr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EF2F93-13BC-4DA0-9004-250CBC14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040" y="1338000"/>
            <a:ext cx="5520000" cy="5520000"/>
          </a:xfr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bIns="0" anchor="ctr">
            <a:normAutofit/>
          </a:bodyPr>
          <a:lstStyle/>
          <a:p>
            <a: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ML-</a:t>
            </a:r>
            <a:r>
              <a:rPr lang="de-DE" sz="3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Emotion </a:t>
            </a:r>
            <a:r>
              <a:rPr lang="de-DE" sz="3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Role</a:t>
            </a:r>
            <a: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Labelling</a:t>
            </a:r>
            <a:b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2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Emotion Analysis</a:t>
            </a:r>
            <a:br>
              <a:rPr lang="de-DE" sz="2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20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de-DE" sz="2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4</a:t>
            </a:r>
            <a:endParaRPr lang="de-DE" sz="24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B2E18B-9278-442C-B4CC-8D7B5CEF98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39377" y="3993651"/>
            <a:ext cx="2563326" cy="2563326"/>
          </a:xfrm>
          <a:solidFill>
            <a:schemeClr val="accent2"/>
          </a:solidFill>
        </p:spPr>
        <p:txBody>
          <a:bodyPr anchor="ctr"/>
          <a:lstStyle/>
          <a:p>
            <a:r>
              <a:rPr lang="de-DE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Felix Bühler </a:t>
            </a:r>
          </a:p>
          <a:p>
            <a:pPr algn="ctr"/>
            <a:r>
              <a:rPr lang="de-DE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Carlotta Quensel</a:t>
            </a:r>
            <a:br>
              <a:rPr lang="de-DE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 Wegge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83230A-BBA7-4D26-8213-B48F9F4C08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981C6B-0F1B-4113-9D04-994067102D1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089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64"/>
    </mc:Choice>
    <mc:Fallback xmlns="">
      <p:transition advTm="76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2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164212"/>
          </a:xfrm>
        </p:spPr>
        <p:txBody>
          <a:bodyPr/>
          <a:lstStyle/>
          <a:p>
            <a:pPr algn="ctr"/>
            <a:r>
              <a:rPr lang="de-DE"/>
              <a:t>Emotion Analysis | ML-based Emotion Role Labelling		           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question</a:t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data choice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14DE648-80A0-4EF3-AB1B-044DAFBD5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300" y="1882193"/>
            <a:ext cx="10456443" cy="4574025"/>
          </a:xfrm>
        </p:spPr>
        <p:txBody>
          <a:bodyPr anchor="t" anchorCtr="0"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emotion roles are determined semantically but this information is partially included in the syntactic structure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label the emotion target which is often an NP (for example the person or institution, the emotion is directed at)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will corpora with very different syntax change the trained algorithm:</a:t>
            </a: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GoodNewsEveryone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news headlines, which are abbreviated and include ‘ungrammatical’ telegram style sentences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Reman: complex sentences with three segments from literature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Electoral Tweets: everyday language usage from twitter users</a:t>
            </a: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65000"/>
              <a:buFont typeface="Wingdings" panose="05000000000000000000" pitchFamily="2" charset="2"/>
              <a:buChar char="è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train and evaluate our target classifier on all three of these very different corpora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5FE11BF-250B-4600-A61E-DD285B609904}"/>
              </a:ext>
            </a:extLst>
          </p:cNvPr>
          <p:cNvSpPr txBox="1"/>
          <p:nvPr/>
        </p:nvSpPr>
        <p:spPr>
          <a:xfrm>
            <a:off x="623362" y="1508084"/>
            <a:ext cx="1045644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Does the choice of training data influence the result of the classifier and how?</a:t>
            </a:r>
          </a:p>
        </p:txBody>
      </p:sp>
    </p:spTree>
    <p:extLst>
      <p:ext uri="{BB962C8B-B14F-4D97-AF65-F5344CB8AC3E}">
        <p14:creationId xmlns:p14="http://schemas.microsoft.com/office/powerpoint/2010/main" val="6267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61"/>
    </mc:Choice>
    <mc:Fallback xmlns="">
      <p:transition advTm="236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3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164212"/>
          </a:xfrm>
        </p:spPr>
        <p:txBody>
          <a:bodyPr/>
          <a:lstStyle/>
          <a:p>
            <a:pPr algn="ctr"/>
            <a:r>
              <a:rPr lang="de-DE"/>
              <a:t>Emotion Analysis | ML-based Emotion Role Labelling		           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question</a:t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method choice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14DE648-80A0-4EF3-AB1B-044DAFBD5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300" y="1882193"/>
            <a:ext cx="10456443" cy="4574025"/>
          </a:xfrm>
        </p:spPr>
        <p:txBody>
          <a:bodyPr anchor="t" anchorCtr="0"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sequence labelling is harder than nominal classification and needs context information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compare a naïve approach without much context to a complex method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Hidden Markov model – takes the context of prior labels but not of tokens into account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Transformer – uses ???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5FE11BF-250B-4600-A61E-DD285B609904}"/>
              </a:ext>
            </a:extLst>
          </p:cNvPr>
          <p:cNvSpPr txBox="1"/>
          <p:nvPr/>
        </p:nvSpPr>
        <p:spPr>
          <a:xfrm>
            <a:off x="623362" y="1508084"/>
            <a:ext cx="1045644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How do a naïve and a complex algorithm differ in their labelling results?</a:t>
            </a:r>
          </a:p>
        </p:txBody>
      </p:sp>
    </p:spTree>
    <p:extLst>
      <p:ext uri="{BB962C8B-B14F-4D97-AF65-F5344CB8AC3E}">
        <p14:creationId xmlns:p14="http://schemas.microsoft.com/office/powerpoint/2010/main" val="11831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61"/>
    </mc:Choice>
    <mc:Fallback xmlns="">
      <p:transition advTm="236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4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164212"/>
          </a:xfrm>
        </p:spPr>
        <p:txBody>
          <a:bodyPr/>
          <a:lstStyle/>
          <a:p>
            <a:pPr algn="ctr"/>
            <a:r>
              <a:rPr lang="de-DE"/>
              <a:t>Emotion Analysis | ML-based Emotion Role Labelling		           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Hidden Markov/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viterbi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3">
                <a:extLst>
                  <a:ext uri="{FF2B5EF4-FFF2-40B4-BE49-F238E27FC236}">
                    <a16:creationId xmlns:a16="http://schemas.microsoft.com/office/drawing/2014/main" id="{514DE648-80A0-4EF3-AB1B-044DAFBD549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2300" y="1508085"/>
                <a:ext cx="10456443" cy="4948134"/>
              </a:xfrm>
            </p:spPr>
            <p:txBody>
              <a:bodyPr anchor="t" anchorCtr="0"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Hidden Markov model is trained on observations in the training data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easily trained only with frequencies: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emission probabilities –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frequency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of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token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tag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pair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overall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token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frequency</m:t>
                        </m:r>
                      </m:den>
                    </m:f>
                  </m:oMath>
                </a14:m>
                <a:r>
                  <a:rPr lang="en-US" sz="2000" dirty="0">
                    <a:cs typeface="Calibri" panose="020F0502020204030204" pitchFamily="34" charset="0"/>
                  </a:rPr>
                  <a:t> for all tokens</a:t>
                </a:r>
              </a:p>
              <a:p>
                <a:pPr lvl="1"/>
                <a:r>
                  <a:rPr lang="en-US" sz="2000" dirty="0">
                    <a:cs typeface="Calibri" panose="020F0502020204030204" pitchFamily="34" charset="0"/>
                  </a:rPr>
                  <a:t>transition probabilities –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frequency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of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tag</m:t>
                        </m:r>
                        <m:r>
                          <a:rPr lang="de-DE" sz="2000" b="0" i="0" baseline="-2500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tag</m:t>
                        </m:r>
                        <m:r>
                          <a:rPr lang="de-DE" sz="2000" b="0" i="0" baseline="-2500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bigram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frequency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of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tag</m:t>
                        </m:r>
                        <m:r>
                          <a:rPr lang="de-DE" sz="2000" b="0" i="1" baseline="-2500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cs typeface="Calibri" panose="020F0502020204030204" pitchFamily="34" charset="0"/>
                  </a:rPr>
                  <a:t> for every tag O, B and I</a:t>
                </a:r>
              </a:p>
              <a:p>
                <a:pPr lvl="1"/>
                <a:r>
                  <a:rPr lang="en-US" sz="2000" dirty="0">
                    <a:cs typeface="Calibri" panose="020F0502020204030204" pitchFamily="34" charset="0"/>
                  </a:rPr>
                  <a:t>prior probabilities – compute the relative frequency of each tag as the first tag</a:t>
                </a:r>
              </a:p>
              <a:p>
                <a:pPr lvl="1"/>
                <a:endParaRPr lang="en-US" sz="2000" dirty="0"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cs typeface="Calibri" panose="020F0502020204030204" pitchFamily="34" charset="0"/>
                  </a:rPr>
                  <a:t>the best labels for a token sequence are the ones with the highest product of probabilities</a:t>
                </a:r>
              </a:p>
              <a:p>
                <a:r>
                  <a:rPr lang="en-US" sz="2000" dirty="0">
                    <a:cs typeface="Calibri" panose="020F0502020204030204" pitchFamily="34" charset="0"/>
                  </a:rPr>
                  <a:t>Viterbi is used to determine the labels with the maximum sequence probability</a:t>
                </a:r>
              </a:p>
            </p:txBody>
          </p:sp>
        </mc:Choice>
        <mc:Fallback xmlns="">
          <p:sp>
            <p:nvSpPr>
              <p:cNvPr id="7" name="Inhaltsplatzhalter 3">
                <a:extLst>
                  <a:ext uri="{FF2B5EF4-FFF2-40B4-BE49-F238E27FC236}">
                    <a16:creationId xmlns:a16="http://schemas.microsoft.com/office/drawing/2014/main" id="{514DE648-80A0-4EF3-AB1B-044DAFBD5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2300" y="1508085"/>
                <a:ext cx="10456443" cy="4948134"/>
              </a:xfrm>
              <a:blipFill>
                <a:blip r:embed="rId2"/>
                <a:stretch>
                  <a:fillRect l="-1516" t="-11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92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61"/>
    </mc:Choice>
    <mc:Fallback xmlns="">
      <p:transition advTm="236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203F7D2-7E3A-4533-9613-B9024049BAC3}"/>
              </a:ext>
            </a:extLst>
          </p:cNvPr>
          <p:cNvSpPr/>
          <p:nvPr/>
        </p:nvSpPr>
        <p:spPr>
          <a:xfrm>
            <a:off x="7424401" y="3268134"/>
            <a:ext cx="3164304" cy="151553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Roboto Light" panose="02000000000000000000" pitchFamily="2" charset="0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518C2F-5E54-4CF8-B37A-4631A050CED9}" type="slidenum">
              <a:rPr kumimoji="0" lang="de-DE" sz="1067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164212"/>
          </a:xfrm>
        </p:spPr>
        <p:txBody>
          <a:bodyPr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Emotion </a:t>
            </a:r>
            <a:r>
              <a:rPr kumimoji="0" lang="de-DE" sz="10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Analysis | </a:t>
            </a:r>
            <a:r>
              <a:rPr kumimoji="0" lang="de-DE" sz="10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ML-</a:t>
            </a:r>
            <a:r>
              <a:rPr kumimoji="0" lang="de-DE" sz="1067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based</a:t>
            </a:r>
            <a:r>
              <a:rPr kumimoji="0" lang="de-DE" sz="10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Emotion Role </a:t>
            </a:r>
            <a:r>
              <a:rPr kumimoji="0" lang="de-DE" sz="1067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Labelling</a:t>
            </a:r>
            <a:r>
              <a:rPr kumimoji="0" lang="de-DE" sz="10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           Felix Bühler | Max Wegge </a:t>
            </a:r>
            <a:r>
              <a:rPr kumimoji="0" lang="de-DE" sz="10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| Carlotta </a:t>
            </a:r>
            <a:r>
              <a:rPr kumimoji="0" lang="de-DE" sz="1067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Quensel</a:t>
            </a:r>
            <a:endParaRPr kumimoji="0" lang="de-DE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6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method</a:t>
            </a:r>
            <a:br>
              <a:rPr kumimoji="0" lang="de-DE" sz="2800" b="1" i="0" u="none" strike="noStrike" kern="1200" cap="none" spc="0" normalizeH="0" baseline="0" noProof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RoBERTa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E444C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D9E5DA7-FABC-40EE-9F71-A6B7EE0DAD86}"/>
              </a:ext>
            </a:extLst>
          </p:cNvPr>
          <p:cNvSpPr/>
          <p:nvPr/>
        </p:nvSpPr>
        <p:spPr>
          <a:xfrm>
            <a:off x="7424402" y="1882597"/>
            <a:ext cx="3164302" cy="437546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Roboto Light" panose="02000000000000000000" pitchFamily="2" charset="0"/>
                <a:cs typeface="+mn-cs"/>
              </a:rPr>
              <a:t>RoBERTa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Roboto Light" panose="02000000000000000000" pitchFamily="2" charset="0"/>
                <a:cs typeface="+mn-cs"/>
              </a:rPr>
              <a:t>Tokenizer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Roboto Light" panose="02000000000000000000" pitchFamily="2" charset="0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Roboto Light" panose="02000000000000000000" pitchFamily="2" charset="0"/>
                <a:cs typeface="+mn-cs"/>
              </a:rPr>
              <a:t>(</a:t>
            </a:r>
            <a:r>
              <a:rPr kumimoji="0" 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Roboto Light" panose="02000000000000000000" pitchFamily="2" charset="0"/>
                <a:cs typeface="+mn-cs"/>
              </a:rPr>
              <a:t>O</a:t>
            </a:r>
            <a:r>
              <a:rPr kumimoji="0" 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Roboto Light" panose="02000000000000000000" pitchFamily="2" charset="0"/>
                <a:cs typeface="+mn-cs"/>
              </a:rPr>
              <a:t>-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Roboto Light" panose="02000000000000000000" pitchFamily="2" charset="0"/>
                <a:cs typeface="+mn-cs"/>
              </a:rPr>
              <a:t>padding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Roboto Light" panose="02000000000000000000" pitchFamily="2" charset="0"/>
                <a:cs typeface="+mn-cs"/>
              </a:rPr>
              <a:t>to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Roboto Light" panose="02000000000000000000" pitchFamily="2" charset="0"/>
                <a:cs typeface="+mn-cs"/>
              </a:rPr>
              <a:t>input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Roboto Light" panose="02000000000000000000" pitchFamily="2" charset="0"/>
                <a:cs typeface="+mn-cs"/>
              </a:rPr>
              <a:t>length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Roboto Light" panose="02000000000000000000" pitchFamily="2" charset="0"/>
                <a:cs typeface="+mn-cs"/>
              </a:rPr>
              <a:t> 100)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439341C-7E22-4C71-9FB5-44BEDB88A8E9}"/>
              </a:ext>
            </a:extLst>
          </p:cNvPr>
          <p:cNvSpPr/>
          <p:nvPr/>
        </p:nvSpPr>
        <p:spPr>
          <a:xfrm>
            <a:off x="7424401" y="2387478"/>
            <a:ext cx="3164303" cy="677527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Roboto Light" panose="02000000000000000000" pitchFamily="2" charset="0"/>
                <a:cs typeface="+mn-cs"/>
              </a:rPr>
              <a:t>RoBERTa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Roboto Light" panose="02000000000000000000" pitchFamily="2" charset="0"/>
                <a:cs typeface="+mn-cs"/>
              </a:rPr>
              <a:t>(768)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45DC34B-5D88-4026-BC33-29DE737F30D1}"/>
              </a:ext>
            </a:extLst>
          </p:cNvPr>
          <p:cNvSpPr/>
          <p:nvPr/>
        </p:nvSpPr>
        <p:spPr>
          <a:xfrm>
            <a:off x="7424399" y="4984743"/>
            <a:ext cx="3164305" cy="263143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Roboto Light" panose="02000000000000000000" pitchFamily="2" charset="0"/>
                <a:cs typeface="+mn-cs"/>
              </a:rPr>
              <a:t>100 (max.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Roboto Light" panose="02000000000000000000" pitchFamily="2" charset="0"/>
                <a:cs typeface="+mn-cs"/>
              </a:rPr>
              <a:t>sentence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Roboto Light" panose="02000000000000000000" pitchFamily="2" charset="0"/>
                <a:cs typeface="+mn-cs"/>
              </a:rPr>
              <a:t>length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Roboto Light" panose="02000000000000000000" pitchFamily="2" charset="0"/>
                <a:cs typeface="+mn-cs"/>
              </a:rPr>
              <a:t>), 3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34104F71-497A-4055-8040-61413A21982B}"/>
              </a:ext>
            </a:extLst>
          </p:cNvPr>
          <p:cNvSpPr/>
          <p:nvPr/>
        </p:nvSpPr>
        <p:spPr>
          <a:xfrm>
            <a:off x="8563969" y="3334277"/>
            <a:ext cx="898108" cy="269339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Roboto Light" panose="02000000000000000000" pitchFamily="2" charset="0"/>
                <a:cs typeface="+mn-cs"/>
              </a:rPr>
              <a:t>LSTM(64)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1E5A7718-43C6-4268-9CC9-2EEE9D58FCF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9006553" y="3065005"/>
            <a:ext cx="0" cy="203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898C6857-13B9-4CA7-AA2C-80E6BEBB299B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8930631" y="3468947"/>
            <a:ext cx="531446" cy="926650"/>
          </a:xfrm>
          <a:prstGeom prst="curvedConnector4">
            <a:avLst>
              <a:gd name="adj1" fmla="val -43015"/>
              <a:gd name="adj2" fmla="val 572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20499DF-CC68-41DA-BD4E-F1A8793C1DEF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8423344" y="4134276"/>
            <a:ext cx="265978" cy="2613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2BC1AEB0-572F-4D7F-9FF5-BA33A38E69EB}"/>
              </a:ext>
            </a:extLst>
          </p:cNvPr>
          <p:cNvSpPr/>
          <p:nvPr/>
        </p:nvSpPr>
        <p:spPr>
          <a:xfrm>
            <a:off x="7974290" y="3864937"/>
            <a:ext cx="898108" cy="269339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Roboto Light" panose="02000000000000000000" pitchFamily="2" charset="0"/>
                <a:cs typeface="+mn-cs"/>
              </a:rPr>
              <a:t>LSTM(64)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A0886C1A-786D-419F-90D4-9AA2A06BD742}"/>
              </a:ext>
            </a:extLst>
          </p:cNvPr>
          <p:cNvCxnSpPr>
            <a:cxnSpLocks/>
          </p:cNvCxnSpPr>
          <p:nvPr/>
        </p:nvCxnSpPr>
        <p:spPr>
          <a:xfrm flipH="1">
            <a:off x="8512441" y="3611700"/>
            <a:ext cx="234801" cy="2097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3A87A780-9AA6-4DB2-8C61-57FC01F964F9}"/>
              </a:ext>
            </a:extLst>
          </p:cNvPr>
          <p:cNvSpPr/>
          <p:nvPr/>
        </p:nvSpPr>
        <p:spPr>
          <a:xfrm>
            <a:off x="8471808" y="4439499"/>
            <a:ext cx="898108" cy="269339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Roboto Light" panose="02000000000000000000" pitchFamily="2" charset="0"/>
                <a:cs typeface="+mn-cs"/>
              </a:rPr>
              <a:t>DENSE(3)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DBE3DE9B-7A69-4B42-AA14-95DE49F7771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9006552" y="4783668"/>
            <a:ext cx="1" cy="201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Inhaltsplatzhalter 3">
            <a:extLst>
              <a:ext uri="{FF2B5EF4-FFF2-40B4-BE49-F238E27FC236}">
                <a16:creationId xmlns:a16="http://schemas.microsoft.com/office/drawing/2014/main" id="{C0B581E4-8C9A-4AA3-ABF6-9B2C24814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301" y="1508085"/>
            <a:ext cx="4855632" cy="4948134"/>
          </a:xfrm>
        </p:spPr>
        <p:txBody>
          <a:bodyPr anchor="t" anchorCtr="0"/>
          <a:lstStyle/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Transformer</a:t>
            </a:r>
          </a:p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epochs</a:t>
            </a:r>
            <a:endParaRPr lang="en-US" sz="2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17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61"/>
    </mc:Choice>
    <mc:Fallback xmlns="">
      <p:transition advTm="236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518C2F-5E54-4CF8-B37A-4631A050CED9}" type="slidenum">
              <a:rPr kumimoji="0" lang="de-DE" sz="1067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164212"/>
          </a:xfrm>
        </p:spPr>
        <p:txBody>
          <a:bodyPr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Emotion </a:t>
            </a:r>
            <a:r>
              <a:rPr kumimoji="0" lang="de-DE" sz="10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Analysis | </a:t>
            </a:r>
            <a:r>
              <a:rPr kumimoji="0" lang="de-DE" sz="10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ML-</a:t>
            </a:r>
            <a:r>
              <a:rPr kumimoji="0" lang="de-DE" sz="1067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based</a:t>
            </a:r>
            <a:r>
              <a:rPr kumimoji="0" lang="de-DE" sz="10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Emotion Role </a:t>
            </a:r>
            <a:r>
              <a:rPr kumimoji="0" lang="de-DE" sz="1067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Labelling</a:t>
            </a:r>
            <a:r>
              <a:rPr kumimoji="0" lang="de-DE" sz="10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           Felix Bühler | Max Wegge </a:t>
            </a:r>
            <a:r>
              <a:rPr kumimoji="0" lang="de-DE" sz="10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| Carlotta </a:t>
            </a:r>
            <a:r>
              <a:rPr kumimoji="0" lang="de-DE" sz="10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Quensel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4"/>
            <a:ext cx="10993967" cy="83087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6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Evaluation</a:t>
            </a:r>
            <a:b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interpretation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F2A865B-A727-4BE8-9D6C-FDEFEF63015D}"/>
              </a:ext>
            </a:extLst>
          </p:cNvPr>
          <p:cNvSpPr txBox="1"/>
          <p:nvPr/>
        </p:nvSpPr>
        <p:spPr>
          <a:xfrm>
            <a:off x="5169065" y="1996867"/>
            <a:ext cx="1005894" cy="2387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00BEFF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ID ‘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gne-84‘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5CA17EB-6644-4C5D-BC10-BB9DF90A900F}"/>
              </a:ext>
            </a:extLst>
          </p:cNvPr>
          <p:cNvSpPr txBox="1"/>
          <p:nvPr/>
        </p:nvSpPr>
        <p:spPr>
          <a:xfrm>
            <a:off x="6621518" y="1998773"/>
            <a:ext cx="5952488" cy="2046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00BEFF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"Manchin knocks Barr : He should be focused on protecting the Constitution"</a:t>
            </a: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9F9998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432D1EC-D673-4D46-BF0E-405F336BFE40}"/>
              </a:ext>
            </a:extLst>
          </p:cNvPr>
          <p:cNvSpPr txBox="1"/>
          <p:nvPr/>
        </p:nvSpPr>
        <p:spPr>
          <a:xfrm>
            <a:off x="6651810" y="2624023"/>
            <a:ext cx="5294832" cy="2057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00BEFF"/>
              </a:buClr>
              <a:buSzTx/>
              <a:buFontTx/>
              <a:buNone/>
              <a:tabLst/>
              <a:defRPr/>
            </a:pPr>
            <a:r>
              <a:rPr kumimoji="0" 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9F99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9F99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"B"</a:t>
            </a:r>
            <a:r>
              <a:rPr kumimoji="0" 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9F99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"O",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9F99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9F99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"O",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9F99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9F99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"O", </a:t>
            </a:r>
            <a:r>
              <a:rPr kumimoji="0" 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"B",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"I",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"I",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"I",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"I",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"I",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"I",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"I"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9F99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9F9998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126801C-2369-4AC2-98D0-0A08B178DE47}"/>
              </a:ext>
            </a:extLst>
          </p:cNvPr>
          <p:cNvSpPr txBox="1"/>
          <p:nvPr/>
        </p:nvSpPr>
        <p:spPr>
          <a:xfrm>
            <a:off x="5580392" y="2737117"/>
            <a:ext cx="594567" cy="2394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00BEFF"/>
              </a:buClr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Target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8C8AC66-34DD-4568-A9EB-5290A906168A}"/>
              </a:ext>
            </a:extLst>
          </p:cNvPr>
          <p:cNvSpPr txBox="1"/>
          <p:nvPr/>
        </p:nvSpPr>
        <p:spPr>
          <a:xfrm>
            <a:off x="4646468" y="3496959"/>
            <a:ext cx="1528491" cy="2387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00BEFF"/>
              </a:buClr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possible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Prediction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11EE53C-23F0-4FE4-9B7E-A30CE679D73C}"/>
              </a:ext>
            </a:extLst>
          </p:cNvPr>
          <p:cNvCxnSpPr>
            <a:cxnSpLocks/>
          </p:cNvCxnSpPr>
          <p:nvPr/>
        </p:nvCxnSpPr>
        <p:spPr>
          <a:xfrm>
            <a:off x="7119308" y="3682877"/>
            <a:ext cx="2449265" cy="0"/>
          </a:xfrm>
          <a:prstGeom prst="line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4A0F833-5B2F-4D19-B713-F5D2DF493BCE}"/>
              </a:ext>
            </a:extLst>
          </p:cNvPr>
          <p:cNvCxnSpPr>
            <a:cxnSpLocks/>
          </p:cNvCxnSpPr>
          <p:nvPr/>
        </p:nvCxnSpPr>
        <p:spPr>
          <a:xfrm>
            <a:off x="9568573" y="3682877"/>
            <a:ext cx="2159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467EF0D3-716F-4E1B-AC3D-FFC220CED7C5}"/>
              </a:ext>
            </a:extLst>
          </p:cNvPr>
          <p:cNvCxnSpPr>
            <a:cxnSpLocks/>
          </p:cNvCxnSpPr>
          <p:nvPr/>
        </p:nvCxnSpPr>
        <p:spPr>
          <a:xfrm>
            <a:off x="6632082" y="5079107"/>
            <a:ext cx="879723" cy="0"/>
          </a:xfrm>
          <a:prstGeom prst="line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F0B5E71-6DE3-4069-8AAB-CB79011E95CE}"/>
              </a:ext>
            </a:extLst>
          </p:cNvPr>
          <p:cNvCxnSpPr>
            <a:cxnSpLocks/>
          </p:cNvCxnSpPr>
          <p:nvPr/>
        </p:nvCxnSpPr>
        <p:spPr>
          <a:xfrm>
            <a:off x="7511805" y="5079107"/>
            <a:ext cx="4775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D0685CF4-1C0C-4B08-94CA-D5790C0412FE}"/>
              </a:ext>
            </a:extLst>
          </p:cNvPr>
          <p:cNvCxnSpPr>
            <a:cxnSpLocks/>
          </p:cNvCxnSpPr>
          <p:nvPr/>
        </p:nvCxnSpPr>
        <p:spPr>
          <a:xfrm>
            <a:off x="7989325" y="5079107"/>
            <a:ext cx="3774440" cy="0"/>
          </a:xfrm>
          <a:prstGeom prst="line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A0FFF4EA-734D-4800-9842-3F3E05A56F88}"/>
              </a:ext>
            </a:extLst>
          </p:cNvPr>
          <p:cNvCxnSpPr>
            <a:cxnSpLocks/>
          </p:cNvCxnSpPr>
          <p:nvPr/>
        </p:nvCxnSpPr>
        <p:spPr>
          <a:xfrm>
            <a:off x="6632082" y="5733762"/>
            <a:ext cx="1357243" cy="0"/>
          </a:xfrm>
          <a:prstGeom prst="line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113DBA28-39F7-4FB6-BB15-FE83932C39A5}"/>
              </a:ext>
            </a:extLst>
          </p:cNvPr>
          <p:cNvCxnSpPr>
            <a:cxnSpLocks/>
          </p:cNvCxnSpPr>
          <p:nvPr/>
        </p:nvCxnSpPr>
        <p:spPr>
          <a:xfrm>
            <a:off x="10524245" y="5733707"/>
            <a:ext cx="12033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ECDA337E-DDE9-45E9-944A-BCF53F9999A3}"/>
              </a:ext>
            </a:extLst>
          </p:cNvPr>
          <p:cNvCxnSpPr>
            <a:cxnSpLocks/>
          </p:cNvCxnSpPr>
          <p:nvPr/>
        </p:nvCxnSpPr>
        <p:spPr>
          <a:xfrm>
            <a:off x="9076453" y="5733707"/>
            <a:ext cx="1447792" cy="5204"/>
          </a:xfrm>
          <a:prstGeom prst="line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9F497294-8E52-466D-9CF0-8E8CFAC1BB60}"/>
              </a:ext>
            </a:extLst>
          </p:cNvPr>
          <p:cNvCxnSpPr>
            <a:cxnSpLocks/>
          </p:cNvCxnSpPr>
          <p:nvPr/>
        </p:nvCxnSpPr>
        <p:spPr>
          <a:xfrm>
            <a:off x="7989325" y="5733762"/>
            <a:ext cx="10871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F4AE25B0-76E3-4193-B83A-A441A3C5F60E}"/>
              </a:ext>
            </a:extLst>
          </p:cNvPr>
          <p:cNvCxnSpPr>
            <a:cxnSpLocks/>
          </p:cNvCxnSpPr>
          <p:nvPr/>
        </p:nvCxnSpPr>
        <p:spPr>
          <a:xfrm>
            <a:off x="8417522" y="3041339"/>
            <a:ext cx="331005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D83A3B6E-3B61-4F4A-98EE-CE6D18BA6469}"/>
              </a:ext>
            </a:extLst>
          </p:cNvPr>
          <p:cNvCxnSpPr>
            <a:cxnSpLocks/>
          </p:cNvCxnSpPr>
          <p:nvPr/>
        </p:nvCxnSpPr>
        <p:spPr>
          <a:xfrm>
            <a:off x="7119308" y="3041339"/>
            <a:ext cx="1298214" cy="0"/>
          </a:xfrm>
          <a:prstGeom prst="line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A03D3039-3859-4810-BC48-C278DBEB72A9}"/>
              </a:ext>
            </a:extLst>
          </p:cNvPr>
          <p:cNvCxnSpPr>
            <a:cxnSpLocks/>
          </p:cNvCxnSpPr>
          <p:nvPr/>
        </p:nvCxnSpPr>
        <p:spPr>
          <a:xfrm>
            <a:off x="6651809" y="3041339"/>
            <a:ext cx="46749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D6DFBE97-A498-4C06-BA4E-4EFF1EA541C7}"/>
              </a:ext>
            </a:extLst>
          </p:cNvPr>
          <p:cNvCxnSpPr>
            <a:cxnSpLocks/>
          </p:cNvCxnSpPr>
          <p:nvPr/>
        </p:nvCxnSpPr>
        <p:spPr>
          <a:xfrm flipV="1">
            <a:off x="6651332" y="3682877"/>
            <a:ext cx="467976" cy="3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3109F0F8-364A-4268-9BD7-80AF378B3877}"/>
              </a:ext>
            </a:extLst>
          </p:cNvPr>
          <p:cNvCxnSpPr>
            <a:cxnSpLocks/>
          </p:cNvCxnSpPr>
          <p:nvPr/>
        </p:nvCxnSpPr>
        <p:spPr>
          <a:xfrm>
            <a:off x="8165223" y="4398424"/>
            <a:ext cx="1134003" cy="0"/>
          </a:xfrm>
          <a:prstGeom prst="line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759CD82A-D272-428A-B78D-02C917E3BFA3}"/>
              </a:ext>
            </a:extLst>
          </p:cNvPr>
          <p:cNvCxnSpPr>
            <a:cxnSpLocks/>
          </p:cNvCxnSpPr>
          <p:nvPr/>
        </p:nvCxnSpPr>
        <p:spPr>
          <a:xfrm>
            <a:off x="9299226" y="4398424"/>
            <a:ext cx="15933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83A99CA5-2FBC-4770-B6E2-25C18521472C}"/>
              </a:ext>
            </a:extLst>
          </p:cNvPr>
          <p:cNvCxnSpPr>
            <a:cxnSpLocks/>
          </p:cNvCxnSpPr>
          <p:nvPr/>
        </p:nvCxnSpPr>
        <p:spPr>
          <a:xfrm>
            <a:off x="10892545" y="4398424"/>
            <a:ext cx="835028" cy="0"/>
          </a:xfrm>
          <a:prstGeom prst="line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A5A1ED7A-55D7-4BA9-802F-30F82FE1F480}"/>
              </a:ext>
            </a:extLst>
          </p:cNvPr>
          <p:cNvCxnSpPr>
            <a:cxnSpLocks/>
          </p:cNvCxnSpPr>
          <p:nvPr/>
        </p:nvCxnSpPr>
        <p:spPr>
          <a:xfrm>
            <a:off x="7294631" y="4398424"/>
            <a:ext cx="8829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r Verbinder 160">
            <a:extLst>
              <a:ext uri="{FF2B5EF4-FFF2-40B4-BE49-F238E27FC236}">
                <a16:creationId xmlns:a16="http://schemas.microsoft.com/office/drawing/2014/main" id="{A10FC109-FAF1-4FD4-8A49-D5AA6EABF68A}"/>
              </a:ext>
            </a:extLst>
          </p:cNvPr>
          <p:cNvCxnSpPr>
            <a:cxnSpLocks/>
          </p:cNvCxnSpPr>
          <p:nvPr/>
        </p:nvCxnSpPr>
        <p:spPr>
          <a:xfrm>
            <a:off x="6651332" y="4398424"/>
            <a:ext cx="643299" cy="0"/>
          </a:xfrm>
          <a:prstGeom prst="line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feld 173">
            <a:extLst>
              <a:ext uri="{FF2B5EF4-FFF2-40B4-BE49-F238E27FC236}">
                <a16:creationId xmlns:a16="http://schemas.microsoft.com/office/drawing/2014/main" id="{D37CE3AD-5708-4B31-BCA2-50EEFF183FD4}"/>
              </a:ext>
            </a:extLst>
          </p:cNvPr>
          <p:cNvSpPr txBox="1"/>
          <p:nvPr/>
        </p:nvSpPr>
        <p:spPr>
          <a:xfrm>
            <a:off x="6841177" y="3758206"/>
            <a:ext cx="193964" cy="204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00BEFF"/>
              </a:buClr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TP</a:t>
            </a:r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907455A1-2E8B-41E2-8A0B-CEB1B4C6A703}"/>
              </a:ext>
            </a:extLst>
          </p:cNvPr>
          <p:cNvSpPr txBox="1"/>
          <p:nvPr/>
        </p:nvSpPr>
        <p:spPr>
          <a:xfrm>
            <a:off x="10474590" y="3736612"/>
            <a:ext cx="193964" cy="204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00BEFF"/>
              </a:buClr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TP</a:t>
            </a:r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17A752C0-6698-48D4-9AE5-199A9DC62EEA}"/>
              </a:ext>
            </a:extLst>
          </p:cNvPr>
          <p:cNvSpPr txBox="1"/>
          <p:nvPr/>
        </p:nvSpPr>
        <p:spPr>
          <a:xfrm>
            <a:off x="7639139" y="4446667"/>
            <a:ext cx="184346" cy="204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00BEFF"/>
              </a:buClr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FP</a:t>
            </a:r>
          </a:p>
        </p:txBody>
      </p:sp>
      <p:sp>
        <p:nvSpPr>
          <p:cNvPr id="177" name="Textfeld 176">
            <a:extLst>
              <a:ext uri="{FF2B5EF4-FFF2-40B4-BE49-F238E27FC236}">
                <a16:creationId xmlns:a16="http://schemas.microsoft.com/office/drawing/2014/main" id="{A2DB643C-D0D7-4B55-BB0E-CD56622DDD03}"/>
              </a:ext>
            </a:extLst>
          </p:cNvPr>
          <p:cNvSpPr txBox="1"/>
          <p:nvPr/>
        </p:nvSpPr>
        <p:spPr>
          <a:xfrm>
            <a:off x="9998903" y="4440475"/>
            <a:ext cx="193964" cy="204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00BEFF"/>
              </a:buClr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TP</a:t>
            </a:r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B327D113-222F-40EC-B190-5DFBBD647681}"/>
              </a:ext>
            </a:extLst>
          </p:cNvPr>
          <p:cNvSpPr txBox="1"/>
          <p:nvPr/>
        </p:nvSpPr>
        <p:spPr>
          <a:xfrm>
            <a:off x="7653056" y="5109058"/>
            <a:ext cx="184346" cy="204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00BEFF"/>
              </a:buClr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FP</a:t>
            </a:r>
          </a:p>
        </p:txBody>
      </p:sp>
      <p:sp>
        <p:nvSpPr>
          <p:cNvPr id="179" name="Textfeld 178">
            <a:extLst>
              <a:ext uri="{FF2B5EF4-FFF2-40B4-BE49-F238E27FC236}">
                <a16:creationId xmlns:a16="http://schemas.microsoft.com/office/drawing/2014/main" id="{F2CC556D-2624-4CFC-9E4E-C4BB9660DBB4}"/>
              </a:ext>
            </a:extLst>
          </p:cNvPr>
          <p:cNvSpPr txBox="1"/>
          <p:nvPr/>
        </p:nvSpPr>
        <p:spPr>
          <a:xfrm>
            <a:off x="9862115" y="5085932"/>
            <a:ext cx="193964" cy="204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00BEFF"/>
              </a:buClr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FN</a:t>
            </a:r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4C157486-FB4E-4C96-BC3B-124DADEBF133}"/>
              </a:ext>
            </a:extLst>
          </p:cNvPr>
          <p:cNvSpPr txBox="1"/>
          <p:nvPr/>
        </p:nvSpPr>
        <p:spPr>
          <a:xfrm>
            <a:off x="7166501" y="5733762"/>
            <a:ext cx="193964" cy="204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00BEFF"/>
              </a:buClr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FN</a:t>
            </a:r>
          </a:p>
        </p:txBody>
      </p:sp>
      <p:sp>
        <p:nvSpPr>
          <p:cNvPr id="183" name="Textfeld 182">
            <a:extLst>
              <a:ext uri="{FF2B5EF4-FFF2-40B4-BE49-F238E27FC236}">
                <a16:creationId xmlns:a16="http://schemas.microsoft.com/office/drawing/2014/main" id="{BE4E3958-696B-4C24-9236-A3730BA80510}"/>
              </a:ext>
            </a:extLst>
          </p:cNvPr>
          <p:cNvSpPr txBox="1"/>
          <p:nvPr/>
        </p:nvSpPr>
        <p:spPr>
          <a:xfrm>
            <a:off x="9105262" y="6119934"/>
            <a:ext cx="193964" cy="204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00BEFF"/>
              </a:buClr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TP</a:t>
            </a:r>
          </a:p>
        </p:txBody>
      </p:sp>
      <p:sp>
        <p:nvSpPr>
          <p:cNvPr id="184" name="Geschweifte Klammer rechts 183">
            <a:extLst>
              <a:ext uri="{FF2B5EF4-FFF2-40B4-BE49-F238E27FC236}">
                <a16:creationId xmlns:a16="http://schemas.microsoft.com/office/drawing/2014/main" id="{7839DA15-0CB3-4872-8AE5-3CCD29894878}"/>
              </a:ext>
            </a:extLst>
          </p:cNvPr>
          <p:cNvSpPr/>
          <p:nvPr/>
        </p:nvSpPr>
        <p:spPr>
          <a:xfrm rot="5400000">
            <a:off x="9714730" y="4085637"/>
            <a:ext cx="304367" cy="3721312"/>
          </a:xfrm>
          <a:prstGeom prst="rightBrace">
            <a:avLst>
              <a:gd name="adj1" fmla="val 8333"/>
              <a:gd name="adj2" fmla="val 674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4" b="0" i="0" u="none" strike="noStrike" kern="1200" cap="none" spc="0" normalizeH="0" baseline="0" noProof="0">
              <a:ln>
                <a:noFill/>
              </a:ln>
              <a:solidFill>
                <a:srgbClr val="3E444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E3412D32-8E88-49DE-A56C-ED17A2B59076}"/>
              </a:ext>
            </a:extLst>
          </p:cNvPr>
          <p:cNvSpPr txBox="1"/>
          <p:nvPr/>
        </p:nvSpPr>
        <p:spPr>
          <a:xfrm>
            <a:off x="4646468" y="4230027"/>
            <a:ext cx="1528491" cy="2387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00BEFF"/>
              </a:buClr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possible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Prediction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D40D7BFC-EA1E-44A4-A589-F53122A4D850}"/>
              </a:ext>
            </a:extLst>
          </p:cNvPr>
          <p:cNvSpPr txBox="1"/>
          <p:nvPr/>
        </p:nvSpPr>
        <p:spPr>
          <a:xfrm>
            <a:off x="4624209" y="4981867"/>
            <a:ext cx="1528491" cy="2387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00BEFF"/>
              </a:buClr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possible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Prediction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C8ACE0C5-55E3-466D-A850-5538C93AE1BD}"/>
              </a:ext>
            </a:extLst>
          </p:cNvPr>
          <p:cNvSpPr txBox="1"/>
          <p:nvPr/>
        </p:nvSpPr>
        <p:spPr>
          <a:xfrm>
            <a:off x="4624208" y="5614316"/>
            <a:ext cx="1528491" cy="2387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00BEFF"/>
              </a:buClr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possible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Prediction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</p:txBody>
      </p:sp>
      <p:cxnSp>
        <p:nvCxnSpPr>
          <p:cNvPr id="208" name="Gerader Verbinder 207">
            <a:extLst>
              <a:ext uri="{FF2B5EF4-FFF2-40B4-BE49-F238E27FC236}">
                <a16:creationId xmlns:a16="http://schemas.microsoft.com/office/drawing/2014/main" id="{BC0BABE5-132B-4727-91CC-02E13D2F914E}"/>
              </a:ext>
            </a:extLst>
          </p:cNvPr>
          <p:cNvCxnSpPr>
            <a:cxnSpLocks/>
          </p:cNvCxnSpPr>
          <p:nvPr/>
        </p:nvCxnSpPr>
        <p:spPr>
          <a:xfrm>
            <a:off x="4490838" y="1418897"/>
            <a:ext cx="0" cy="4905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A43DAEE9-DE2F-4B67-B582-EEAA6C1CE9CB}"/>
              </a:ext>
            </a:extLst>
          </p:cNvPr>
          <p:cNvCxnSpPr>
            <a:cxnSpLocks/>
          </p:cNvCxnSpPr>
          <p:nvPr/>
        </p:nvCxnSpPr>
        <p:spPr>
          <a:xfrm flipH="1">
            <a:off x="5169066" y="2433436"/>
            <a:ext cx="67448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Inhaltsplatzhalter 3">
            <a:extLst>
              <a:ext uri="{FF2B5EF4-FFF2-40B4-BE49-F238E27FC236}">
                <a16:creationId xmlns:a16="http://schemas.microsoft.com/office/drawing/2014/main" id="{612B1ED5-E582-471B-B94A-28D1E7A90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301" y="1508084"/>
            <a:ext cx="3522524" cy="5449763"/>
          </a:xfrm>
        </p:spPr>
        <p:txBody>
          <a:bodyPr anchor="ctr" anchorCtr="0"/>
          <a:lstStyle/>
          <a:p>
            <a:r>
              <a:rPr lang="en-GB" sz="1600" dirty="0"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intersections between target and predicted sequence are evaluated as True Positive</a:t>
            </a:r>
          </a:p>
          <a:p>
            <a:r>
              <a:rPr lang="en-GB" sz="1600" dirty="0"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empty intersections are evaluated as false classifications</a:t>
            </a:r>
          </a:p>
          <a:p>
            <a:pPr lvl="1"/>
            <a:r>
              <a:rPr lang="en-GB" sz="1400" dirty="0"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not predicting target sequence: False Negative</a:t>
            </a:r>
            <a:endParaRPr lang="en-GB" sz="1600" dirty="0">
              <a:latin typeface="Roboto Light" panose="02000000000000000000" pitchFamily="2" charset="0"/>
              <a:ea typeface="Roboto Light" panose="02000000000000000000" pitchFamily="2" charset="0"/>
              <a:cs typeface="Calibri" panose="020F0502020204030204" pitchFamily="34" charset="0"/>
            </a:endParaRPr>
          </a:p>
          <a:p>
            <a:pPr lvl="1"/>
            <a:r>
              <a:rPr lang="en-GB" sz="1400" dirty="0"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predicting non-target sequence: False Positive</a:t>
            </a:r>
          </a:p>
          <a:p>
            <a:r>
              <a:rPr lang="en-GB" sz="1600" dirty="0"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multiple sequences mapped onto one are evaluated as one</a:t>
            </a:r>
          </a:p>
          <a:p>
            <a:r>
              <a:rPr lang="en-GB" sz="1600" dirty="0"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True Negatives (correctly predicting non-target sequence) are omitted</a:t>
            </a:r>
          </a:p>
          <a:p>
            <a:endParaRPr lang="en-GB" sz="1600" dirty="0">
              <a:latin typeface="Roboto Light" panose="02000000000000000000" pitchFamily="2" charset="0"/>
              <a:ea typeface="Roboto Light" panose="020000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00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61"/>
    </mc:Choice>
    <mc:Fallback xmlns="">
      <p:transition advTm="236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7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164212"/>
          </a:xfrm>
        </p:spPr>
        <p:txBody>
          <a:bodyPr/>
          <a:lstStyle/>
          <a:p>
            <a:pPr algn="ctr"/>
            <a:r>
              <a:rPr lang="de-DE" dirty="0"/>
              <a:t>Emotion Analysis | ML-</a:t>
            </a:r>
            <a:r>
              <a:rPr lang="de-DE" dirty="0" err="1"/>
              <a:t>based</a:t>
            </a:r>
            <a:r>
              <a:rPr lang="de-DE" dirty="0"/>
              <a:t> Emotion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Labelling</a:t>
            </a:r>
            <a:r>
              <a:rPr lang="de-DE" dirty="0"/>
              <a:t>		           Felix Bühler | Max Wegge | Carlotta Quensel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Hidden Markov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14DE648-80A0-4EF3-AB1B-044DAFBD5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301" y="1508085"/>
            <a:ext cx="2970644" cy="2321845"/>
          </a:xfrm>
        </p:spPr>
        <p:txBody>
          <a:bodyPr anchor="t" anchorCtr="0"/>
          <a:lstStyle/>
          <a:p>
            <a:r>
              <a:rPr lang="en-GB" sz="2000" dirty="0">
                <a:cs typeface="Calibri" panose="020F0502020204030204" pitchFamily="34" charset="0"/>
              </a:rPr>
              <a:t>trained on Reman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40D6D55-9CA3-4770-BFF2-40B2964F611B}"/>
              </a:ext>
            </a:extLst>
          </p:cNvPr>
          <p:cNvSpPr txBox="1"/>
          <p:nvPr/>
        </p:nvSpPr>
        <p:spPr>
          <a:xfrm>
            <a:off x="3982605" y="1510643"/>
            <a:ext cx="3620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cs typeface="Calibri" panose="020F0502020204030204" pitchFamily="34" charset="0"/>
              </a:rPr>
              <a:t>trained on GNE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BA46390-3C0B-4E00-9CCA-E2AA5DF85B59}"/>
              </a:ext>
            </a:extLst>
          </p:cNvPr>
          <p:cNvSpPr txBox="1"/>
          <p:nvPr/>
        </p:nvSpPr>
        <p:spPr>
          <a:xfrm>
            <a:off x="7342909" y="1508085"/>
            <a:ext cx="385156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cs typeface="Calibri" panose="020F0502020204030204" pitchFamily="34" charset="0"/>
              </a:rPr>
              <a:t>trained on Electoral Tweets</a:t>
            </a:r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3AAA962F-7B79-4444-A453-666B6FA2B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24686"/>
              </p:ext>
            </p:extLst>
          </p:nvPr>
        </p:nvGraphicFramePr>
        <p:xfrm>
          <a:off x="4208895" y="1915551"/>
          <a:ext cx="2778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7322">
                  <a:extLst>
                    <a:ext uri="{9D8B030D-6E8A-4147-A177-3AD203B41FA5}">
                      <a16:colId xmlns:a16="http://schemas.microsoft.com/office/drawing/2014/main" val="2782175686"/>
                    </a:ext>
                  </a:extLst>
                </a:gridCol>
                <a:gridCol w="822037">
                  <a:extLst>
                    <a:ext uri="{9D8B030D-6E8A-4147-A177-3AD203B41FA5}">
                      <a16:colId xmlns:a16="http://schemas.microsoft.com/office/drawing/2014/main" val="1476355297"/>
                    </a:ext>
                  </a:extLst>
                </a:gridCol>
                <a:gridCol w="979055">
                  <a:extLst>
                    <a:ext uri="{9D8B030D-6E8A-4147-A177-3AD203B41FA5}">
                      <a16:colId xmlns:a16="http://schemas.microsoft.com/office/drawing/2014/main" val="2412977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baseline="-25000" dirty="0" err="1"/>
                        <a:t>pred</a:t>
                      </a:r>
                      <a:r>
                        <a:rPr lang="de-DE" b="0" dirty="0"/>
                        <a:t>   </a:t>
                      </a:r>
                      <a:r>
                        <a:rPr lang="de-DE" b="0" baseline="30000" dirty="0" err="1"/>
                        <a:t>gold</a:t>
                      </a:r>
                      <a:endParaRPr lang="de-DE" b="0" baseline="30000" dirty="0"/>
                    </a:p>
                  </a:txBody>
                  <a:tcPr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err="1"/>
                        <a:t>target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outside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5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err="1"/>
                        <a:t>target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7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/>
                        <a:t>outside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64344"/>
                  </a:ext>
                </a:extLst>
              </a:tr>
            </a:tbl>
          </a:graphicData>
        </a:graphic>
      </p:graphicFrame>
      <p:graphicFrame>
        <p:nvGraphicFramePr>
          <p:cNvPr id="10" name="Tabelle 3">
            <a:extLst>
              <a:ext uri="{FF2B5EF4-FFF2-40B4-BE49-F238E27FC236}">
                <a16:creationId xmlns:a16="http://schemas.microsoft.com/office/drawing/2014/main" id="{15943C88-BF30-4E1B-8580-1679D0586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20221"/>
              </p:ext>
            </p:extLst>
          </p:nvPr>
        </p:nvGraphicFramePr>
        <p:xfrm>
          <a:off x="7603259" y="1915551"/>
          <a:ext cx="2778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8086">
                  <a:extLst>
                    <a:ext uri="{9D8B030D-6E8A-4147-A177-3AD203B41FA5}">
                      <a16:colId xmlns:a16="http://schemas.microsoft.com/office/drawing/2014/main" val="2782175686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476355297"/>
                    </a:ext>
                  </a:extLst>
                </a:gridCol>
                <a:gridCol w="979055">
                  <a:extLst>
                    <a:ext uri="{9D8B030D-6E8A-4147-A177-3AD203B41FA5}">
                      <a16:colId xmlns:a16="http://schemas.microsoft.com/office/drawing/2014/main" val="2412977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baseline="-25000" dirty="0" err="1"/>
                        <a:t>pred</a:t>
                      </a:r>
                      <a:r>
                        <a:rPr lang="de-DE" b="0" dirty="0"/>
                        <a:t>   </a:t>
                      </a:r>
                      <a:r>
                        <a:rPr lang="de-DE" b="0" baseline="30000" dirty="0" err="1"/>
                        <a:t>gold</a:t>
                      </a:r>
                      <a:endParaRPr lang="de-DE" b="0" baseline="30000" dirty="0"/>
                    </a:p>
                  </a:txBody>
                  <a:tcPr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err="1"/>
                        <a:t>target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outside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5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err="1"/>
                        <a:t>target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11739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7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/>
                        <a:t>outside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64344"/>
                  </a:ext>
                </a:extLst>
              </a:tr>
            </a:tbl>
          </a:graphicData>
        </a:graphic>
      </p:graphicFrame>
      <p:graphicFrame>
        <p:nvGraphicFramePr>
          <p:cNvPr id="11" name="Tabelle 3">
            <a:extLst>
              <a:ext uri="{FF2B5EF4-FFF2-40B4-BE49-F238E27FC236}">
                <a16:creationId xmlns:a16="http://schemas.microsoft.com/office/drawing/2014/main" id="{67C7BA17-211E-43DB-9742-003C49173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8886"/>
              </p:ext>
            </p:extLst>
          </p:nvPr>
        </p:nvGraphicFramePr>
        <p:xfrm>
          <a:off x="873414" y="1915551"/>
          <a:ext cx="28321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5590">
                  <a:extLst>
                    <a:ext uri="{9D8B030D-6E8A-4147-A177-3AD203B41FA5}">
                      <a16:colId xmlns:a16="http://schemas.microsoft.com/office/drawing/2014/main" val="278217568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476355297"/>
                    </a:ext>
                  </a:extLst>
                </a:gridCol>
                <a:gridCol w="1052946">
                  <a:extLst>
                    <a:ext uri="{9D8B030D-6E8A-4147-A177-3AD203B41FA5}">
                      <a16:colId xmlns:a16="http://schemas.microsoft.com/office/drawing/2014/main" val="2412977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baseline="-25000" dirty="0" err="1"/>
                        <a:t>pred</a:t>
                      </a:r>
                      <a:r>
                        <a:rPr lang="de-DE" b="0" dirty="0"/>
                        <a:t>   </a:t>
                      </a:r>
                      <a:r>
                        <a:rPr lang="de-DE" b="0" baseline="30000" dirty="0" err="1"/>
                        <a:t>gold</a:t>
                      </a:r>
                      <a:endParaRPr lang="de-DE" b="0" baseline="30000" dirty="0"/>
                    </a:p>
                  </a:txBody>
                  <a:tcPr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err="1"/>
                        <a:t>target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outside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5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err="1"/>
                        <a:t>target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11087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7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/>
                        <a:t>outside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64344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722EE7F2-EEFB-4CC5-9C10-7BBA9B3FFD7C}"/>
              </a:ext>
            </a:extLst>
          </p:cNvPr>
          <p:cNvSpPr txBox="1"/>
          <p:nvPr/>
        </p:nvSpPr>
        <p:spPr>
          <a:xfrm>
            <a:off x="873414" y="3061287"/>
            <a:ext cx="28321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cs typeface="Calibri" panose="020F0502020204030204" pitchFamily="34" charset="0"/>
              </a:rPr>
              <a:t>precision – 0.364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cs typeface="Calibri" panose="020F0502020204030204" pitchFamily="34" charset="0"/>
              </a:rPr>
              <a:t>recall – 0.852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cs typeface="Calibri" panose="020F0502020204030204" pitchFamily="34" charset="0"/>
              </a:rPr>
              <a:t>f – 0.510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F9D40A-AE2A-47AA-A8B5-1DE1B8C22DC3}"/>
              </a:ext>
            </a:extLst>
          </p:cNvPr>
          <p:cNvSpPr txBox="1"/>
          <p:nvPr/>
        </p:nvSpPr>
        <p:spPr>
          <a:xfrm>
            <a:off x="4208895" y="3028071"/>
            <a:ext cx="277841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cs typeface="Calibri" panose="020F0502020204030204" pitchFamily="34" charset="0"/>
              </a:rPr>
              <a:t>precision – 0.269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cs typeface="Calibri" panose="020F0502020204030204" pitchFamily="34" charset="0"/>
              </a:rPr>
              <a:t>recall – 0.578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cs typeface="Calibri" panose="020F0502020204030204" pitchFamily="34" charset="0"/>
              </a:rPr>
              <a:t>f – 0.367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E0B7145-FEDF-4201-B8CB-2B2816DF5B6D}"/>
              </a:ext>
            </a:extLst>
          </p:cNvPr>
          <p:cNvSpPr txBox="1"/>
          <p:nvPr/>
        </p:nvSpPr>
        <p:spPr>
          <a:xfrm>
            <a:off x="7603259" y="3059668"/>
            <a:ext cx="277841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cs typeface="Calibri" panose="020F0502020204030204" pitchFamily="34" charset="0"/>
              </a:rPr>
              <a:t>precision – 0.271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cs typeface="Calibri" panose="020F0502020204030204" pitchFamily="34" charset="0"/>
              </a:rPr>
              <a:t>recall – 0.810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cs typeface="Calibri" panose="020F0502020204030204" pitchFamily="34" charset="0"/>
              </a:rPr>
              <a:t>f – 0.406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A8737DA7-8EC6-4E6E-8725-7A041D38E81B}"/>
              </a:ext>
            </a:extLst>
          </p:cNvPr>
          <p:cNvSpPr txBox="1">
            <a:spLocks/>
          </p:cNvSpPr>
          <p:nvPr/>
        </p:nvSpPr>
        <p:spPr>
          <a:xfrm>
            <a:off x="622301" y="4188992"/>
            <a:ext cx="9759372" cy="218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2"/>
              </a:buClr>
              <a:buSzPct val="105000"/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000" dirty="0">
                <a:cs typeface="Calibri" panose="020F0502020204030204" pitchFamily="34" charset="0"/>
              </a:rPr>
              <a:t>every model is trained as stated above and evaluated on the other two corpora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cs typeface="Calibri" panose="020F0502020204030204" pitchFamily="34" charset="0"/>
              </a:rPr>
              <a:t>the model trained on Reman has the best overall scores</a:t>
            </a:r>
          </a:p>
          <a:p>
            <a:pPr lvl="1">
              <a:lnSpc>
                <a:spcPct val="100000"/>
              </a:lnSpc>
              <a:buSzPct val="80000"/>
              <a:buFont typeface="Webdings" panose="05030102010509060703" pitchFamily="18" charset="2"/>
              <a:buChar char="s"/>
            </a:pPr>
            <a:r>
              <a:rPr lang="en-GB" sz="2000" dirty="0">
                <a:cs typeface="Calibri" panose="020F0502020204030204" pitchFamily="34" charset="0"/>
              </a:rPr>
              <a:t>literature </a:t>
            </a:r>
            <a:r>
              <a:rPr lang="en-GB" sz="2000" dirty="0"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GB" sz="2000" dirty="0">
                <a:cs typeface="Calibri" panose="020F0502020204030204" pitchFamily="34" charset="0"/>
              </a:rPr>
              <a:t>syntactically correct </a:t>
            </a:r>
            <a:r>
              <a:rPr lang="en-GB" sz="2000" dirty="0"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GB" sz="2000" dirty="0">
                <a:cs typeface="Calibri" panose="020F0502020204030204" pitchFamily="34" charset="0"/>
              </a:rPr>
              <a:t>best transition possibilities</a:t>
            </a:r>
            <a:endParaRPr lang="en-GB" sz="2000" dirty="0">
              <a:solidFill>
                <a:schemeClr val="accent1"/>
              </a:solidFill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cs typeface="Calibri" panose="020F0502020204030204" pitchFamily="34" charset="0"/>
              </a:rPr>
              <a:t>all models predict way too many </a:t>
            </a:r>
            <a:r>
              <a:rPr lang="en-GB" sz="2000">
                <a:cs typeface="Calibri" panose="020F0502020204030204" pitchFamily="34" charset="0"/>
              </a:rPr>
              <a:t>sequences (low </a:t>
            </a:r>
            <a:r>
              <a:rPr lang="en-GB" sz="2000" dirty="0">
                <a:cs typeface="Calibri" panose="020F0502020204030204" pitchFamily="34" charset="0"/>
              </a:rPr>
              <a:t>precision)</a:t>
            </a:r>
          </a:p>
          <a:p>
            <a:pPr lvl="1">
              <a:lnSpc>
                <a:spcPct val="100000"/>
              </a:lnSpc>
            </a:pPr>
            <a:r>
              <a:rPr lang="en-GB" sz="2000" dirty="0">
                <a:cs typeface="Calibri" panose="020F0502020204030204" pitchFamily="34" charset="0"/>
              </a:rPr>
              <a:t>long sequences covering multiple gold sequences distort the results</a:t>
            </a:r>
          </a:p>
          <a:p>
            <a:pPr lvl="1">
              <a:lnSpc>
                <a:spcPct val="100000"/>
              </a:lnSpc>
            </a:pPr>
            <a:endParaRPr lang="en-GB" sz="2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7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61"/>
    </mc:Choice>
    <mc:Fallback xmlns="">
      <p:transition advTm="236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FA5DE64A-CE1C-4347-BF1F-74D1F403E415}"/>
              </a:ext>
            </a:extLst>
          </p:cNvPr>
          <p:cNvSpPr txBox="1">
            <a:spLocks/>
          </p:cNvSpPr>
          <p:nvPr/>
        </p:nvSpPr>
        <p:spPr>
          <a:xfrm rot="350831">
            <a:off x="9360179" y="5934484"/>
            <a:ext cx="3001082" cy="5964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43" lvl="1" indent="0">
              <a:buNone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We started to hate each other.</a:t>
            </a:r>
            <a:b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[ID 235]</a:t>
            </a:r>
            <a:endParaRPr lang="de-DE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hteck: diagonal liegende Ecken abgerundet 11">
            <a:extLst>
              <a:ext uri="{FF2B5EF4-FFF2-40B4-BE49-F238E27FC236}">
                <a16:creationId xmlns:a16="http://schemas.microsoft.com/office/drawing/2014/main" id="{E2BBC3D4-AAF2-422C-AD2B-DFCD7849F3DD}"/>
              </a:ext>
            </a:extLst>
          </p:cNvPr>
          <p:cNvSpPr/>
          <p:nvPr/>
        </p:nvSpPr>
        <p:spPr>
          <a:xfrm rot="352161">
            <a:off x="9360217" y="5933582"/>
            <a:ext cx="3070027" cy="596479"/>
          </a:xfrm>
          <a:prstGeom prst="round2Diag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73ABE6-AB76-42BF-B872-5C0D8EEE1C9D}"/>
              </a:ext>
            </a:extLst>
          </p:cNvPr>
          <p:cNvSpPr/>
          <p:nvPr/>
        </p:nvSpPr>
        <p:spPr>
          <a:xfrm>
            <a:off x="0" y="6551848"/>
            <a:ext cx="12192000" cy="306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F3A09C24-0ADE-4F98-BE77-66D186E6A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20545792">
            <a:off x="-1425584" y="732596"/>
            <a:ext cx="15665799" cy="4043342"/>
          </a:xfrm>
          <a:solidFill>
            <a:schemeClr val="accent1"/>
          </a:solidFill>
        </p:spPr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EF2F93-13BC-4DA0-9004-250CBC14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026" y="1231520"/>
            <a:ext cx="4394960" cy="4394960"/>
          </a:xfr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bIns="0" anchor="ctr"/>
          <a:lstStyle/>
          <a:p>
            <a:r>
              <a:rPr lang="de-DE" sz="3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</a:t>
            </a:r>
            <a: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b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38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3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8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listening</a:t>
            </a:r>
            <a:r>
              <a:rPr lang="de-DE" sz="3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de-DE" sz="24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B2E18B-9278-442C-B4CC-8D7B5CEF98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9887" y="4081945"/>
            <a:ext cx="1440197" cy="1440197"/>
          </a:xfrm>
          <a:solidFill>
            <a:schemeClr val="accent2"/>
          </a:solidFill>
        </p:spPr>
        <p:txBody>
          <a:bodyPr anchor="ctr"/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190F061-CB91-40EC-95C3-145DD7381A2F}"/>
              </a:ext>
            </a:extLst>
          </p:cNvPr>
          <p:cNvSpPr/>
          <p:nvPr/>
        </p:nvSpPr>
        <p:spPr>
          <a:xfrm>
            <a:off x="985026" y="6551848"/>
            <a:ext cx="11770739" cy="308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Emotion Analysis | ML-</a:t>
            </a:r>
            <a:r>
              <a:rPr lang="de-DE" dirty="0" err="1">
                <a:solidFill>
                  <a:schemeClr val="bg1"/>
                </a:solidFill>
              </a:rPr>
              <a:t>based</a:t>
            </a:r>
            <a:r>
              <a:rPr lang="de-DE" dirty="0">
                <a:solidFill>
                  <a:schemeClr val="bg1"/>
                </a:solidFill>
              </a:rPr>
              <a:t> Emotion </a:t>
            </a:r>
            <a:r>
              <a:rPr lang="de-DE" dirty="0" err="1">
                <a:solidFill>
                  <a:schemeClr val="bg1"/>
                </a:solidFill>
              </a:rPr>
              <a:t>Role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Labelling</a:t>
            </a:r>
            <a:r>
              <a:rPr lang="de-DE" dirty="0">
                <a:solidFill>
                  <a:schemeClr val="bg1"/>
                </a:solidFill>
              </a:rPr>
              <a:t>		       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28FDC92-D265-4793-9A42-A39A67B32AA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8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767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11"/>
    </mc:Choice>
    <mc:Fallback xmlns="">
      <p:transition advTm="441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wegge_3531576_assignment1</Template>
  <TotalTime>0</TotalTime>
  <Words>749</Words>
  <Application>Microsoft Office PowerPoint</Application>
  <PresentationFormat>Breitbild</PresentationFormat>
  <Paragraphs>124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7" baseType="lpstr">
      <vt:lpstr>Arial</vt:lpstr>
      <vt:lpstr>Calibri</vt:lpstr>
      <vt:lpstr>Cambria Math</vt:lpstr>
      <vt:lpstr>Consolas</vt:lpstr>
      <vt:lpstr>Roboto</vt:lpstr>
      <vt:lpstr>Roboto Light</vt:lpstr>
      <vt:lpstr>Webdings</vt:lpstr>
      <vt:lpstr>Wingdings</vt:lpstr>
      <vt:lpstr>Uni_Stuttgart</vt:lpstr>
      <vt:lpstr>ML-based Emotion Role Labelling Emotion Analysis Assignment 4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Wegge</dc:creator>
  <cp:lastModifiedBy>Maximilian Wegge</cp:lastModifiedBy>
  <cp:revision>165</cp:revision>
  <dcterms:created xsi:type="dcterms:W3CDTF">2020-11-27T16:00:59Z</dcterms:created>
  <dcterms:modified xsi:type="dcterms:W3CDTF">2021-02-07T15:44:20Z</dcterms:modified>
</cp:coreProperties>
</file>